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560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612" r:id="rId52"/>
    <p:sldId id="613" r:id="rId53"/>
    <p:sldId id="614" r:id="rId54"/>
    <p:sldId id="615" r:id="rId55"/>
    <p:sldId id="616" r:id="rId56"/>
    <p:sldId id="617" r:id="rId57"/>
    <p:sldId id="618" r:id="rId58"/>
    <p:sldId id="621" r:id="rId59"/>
    <p:sldId id="622" r:id="rId60"/>
    <p:sldId id="623" r:id="rId61"/>
    <p:sldId id="624" r:id="rId62"/>
    <p:sldId id="625" r:id="rId63"/>
    <p:sldId id="626" r:id="rId64"/>
    <p:sldId id="627" r:id="rId65"/>
    <p:sldId id="628" r:id="rId66"/>
    <p:sldId id="629" r:id="rId6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7" autoAdjust="0"/>
    <p:restoredTop sz="94659" autoAdjust="0"/>
  </p:normalViewPr>
  <p:slideViewPr>
    <p:cSldViewPr snapToObjects="1">
      <p:cViewPr varScale="1">
        <p:scale>
          <a:sx n="153" d="100"/>
          <a:sy n="153" d="100"/>
        </p:scale>
        <p:origin x="2010" y="15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5D7A811C-DB32-0D4E-AB0F-77E175B91FD2}" type="slidenum">
              <a:rPr lang="en-US" altLang="en-US">
                <a:latin typeface="Helvetica" charset="0"/>
              </a:rPr>
              <a:pPr/>
              <a:t>2</a:t>
            </a:fld>
            <a:endParaRPr lang="en-US" altLang="en-US">
              <a:latin typeface="Helvetic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89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9C91B07-2C75-2440-9952-A39755B947C5}" type="slidenum">
              <a:rPr lang="en-US" altLang="en-US">
                <a:latin typeface="Helvetica" charset="0"/>
              </a:rPr>
              <a:pPr/>
              <a:t>13</a:t>
            </a:fld>
            <a:endParaRPr lang="en-US" altLang="en-US">
              <a:latin typeface="Helvetica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51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19DF9319-6926-4049-A92B-79B52D52DB68}" type="slidenum">
              <a:rPr lang="en-US" altLang="en-US">
                <a:latin typeface="Helvetica" charset="0"/>
              </a:rPr>
              <a:pPr/>
              <a:t>14</a:t>
            </a:fld>
            <a:endParaRPr lang="en-US" altLang="en-US">
              <a:latin typeface="Helvetic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46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AF505B7-9BA7-C74D-AB6C-0823DCEED93B}" type="slidenum">
              <a:rPr lang="en-US" altLang="en-US">
                <a:latin typeface="Helvetica" charset="0"/>
              </a:rPr>
              <a:pPr/>
              <a:t>18</a:t>
            </a:fld>
            <a:endParaRPr lang="en-US" altLang="en-US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26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982B5D8-4F19-7346-9CE1-79D3A3A6A875}" type="slidenum">
              <a:rPr lang="en-US" altLang="en-US">
                <a:latin typeface="Helvetica" charset="0"/>
              </a:rPr>
              <a:pPr/>
              <a:t>19</a:t>
            </a:fld>
            <a:endParaRPr lang="en-US" altLang="en-US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021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E38BB4A-2A05-9B40-AB6F-80D6983E87FF}" type="slidenum">
              <a:rPr lang="en-US" altLang="en-US">
                <a:latin typeface="Helvetica" charset="0"/>
              </a:rPr>
              <a:pPr/>
              <a:t>20</a:t>
            </a:fld>
            <a:endParaRPr lang="en-US" altLang="en-US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96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D157898-8193-CD42-B99A-5F93A49DBCF8}" type="slidenum">
              <a:rPr lang="en-US" altLang="en-US">
                <a:latin typeface="Helvetica" charset="0"/>
              </a:rPr>
              <a:pPr/>
              <a:t>21</a:t>
            </a:fld>
            <a:endParaRPr lang="en-US" altLang="en-US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001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2777D45-5FF9-7D46-86CA-740EDBD7CA22}" type="slidenum">
              <a:rPr lang="en-US" altLang="en-US">
                <a:latin typeface="Helvetica" charset="0"/>
              </a:rPr>
              <a:pPr/>
              <a:t>22</a:t>
            </a:fld>
            <a:endParaRPr lang="en-US" altLang="en-US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0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8AB7564-B3EB-2E49-9BA9-D8EFFBF4A398}" type="slidenum">
              <a:rPr lang="en-US" altLang="en-US">
                <a:latin typeface="Helvetica" charset="0"/>
              </a:rPr>
              <a:pPr/>
              <a:t>23</a:t>
            </a:fld>
            <a:endParaRPr lang="en-US" altLang="en-US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139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3192620-A975-584F-8887-23A18010D645}" type="slidenum">
              <a:rPr lang="en-US" altLang="en-US">
                <a:latin typeface="Helvetica" charset="0"/>
              </a:rPr>
              <a:pPr/>
              <a:t>25</a:t>
            </a:fld>
            <a:endParaRPr lang="en-US" altLang="en-US">
              <a:latin typeface="Helvetic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839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AEEE2FF-9B24-5044-A06D-D9E741FBEBAB}" type="slidenum">
              <a:rPr lang="en-US" altLang="en-US">
                <a:latin typeface="Helvetica" charset="0"/>
              </a:rPr>
              <a:pPr/>
              <a:t>26</a:t>
            </a:fld>
            <a:endParaRPr lang="en-US" altLang="en-US">
              <a:latin typeface="Helvetic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36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22BAC3A0-F433-5B4E-9A94-9131C78F17F0}" type="slidenum">
              <a:rPr lang="en-US" altLang="en-US">
                <a:latin typeface="Helvetica" charset="0"/>
              </a:rPr>
              <a:pPr/>
              <a:t>3</a:t>
            </a:fld>
            <a:endParaRPr lang="en-US" altLang="en-US">
              <a:latin typeface="Helvetic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38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BB0FE89-B8D8-1B45-9E70-A29415B52198}" type="slidenum">
              <a:rPr lang="en-US" altLang="en-US">
                <a:latin typeface="Helvetica" charset="0"/>
              </a:rPr>
              <a:pPr/>
              <a:t>27</a:t>
            </a:fld>
            <a:endParaRPr lang="en-US" altLang="en-US">
              <a:latin typeface="Helvetica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933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20D7F2C2-1375-5443-980D-4C266ABB9FCB}" type="slidenum">
              <a:rPr lang="en-US" altLang="en-US">
                <a:latin typeface="Helvetica" charset="0"/>
              </a:rPr>
              <a:pPr/>
              <a:t>28</a:t>
            </a:fld>
            <a:endParaRPr lang="en-US" altLang="en-US">
              <a:latin typeface="Helvetic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30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632AAB5-3726-8040-8EDA-56EBAFC7D3DF}" type="slidenum">
              <a:rPr lang="en-US" altLang="en-US">
                <a:latin typeface="Helvetica" charset="0"/>
              </a:rPr>
              <a:pPr/>
              <a:t>29</a:t>
            </a:fld>
            <a:endParaRPr lang="en-US" altLang="en-US">
              <a:latin typeface="Helvetica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746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9C3FA15-B7F7-CA43-A899-E67CA60D8FAC}" type="slidenum">
              <a:rPr lang="en-US" altLang="en-US">
                <a:latin typeface="Helvetica" charset="0"/>
              </a:rPr>
              <a:pPr/>
              <a:t>30</a:t>
            </a:fld>
            <a:endParaRPr lang="en-US" altLang="en-US">
              <a:latin typeface="Helvetic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6164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45849DD-56D5-1F44-BC26-BECC55CDC60C}" type="slidenum">
              <a:rPr lang="en-US" altLang="en-US">
                <a:latin typeface="Helvetica" charset="0"/>
              </a:rPr>
              <a:pPr/>
              <a:t>31</a:t>
            </a:fld>
            <a:endParaRPr lang="en-US" altLang="en-US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32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A42EFD1-E28E-A546-8B1E-0C9EE1C551DC}" type="slidenum">
              <a:rPr lang="en-US" altLang="en-US">
                <a:latin typeface="Helvetica" charset="0"/>
              </a:rPr>
              <a:pPr/>
              <a:t>32</a:t>
            </a:fld>
            <a:endParaRPr lang="en-US" altLang="en-US">
              <a:latin typeface="Helvetic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827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4F51F79-CC28-ED48-8F02-835492391685}" type="slidenum">
              <a:rPr lang="en-US" altLang="en-US">
                <a:latin typeface="Helvetica" charset="0"/>
              </a:rPr>
              <a:pPr/>
              <a:t>33</a:t>
            </a:fld>
            <a:endParaRPr lang="en-US" altLang="en-US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76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9587AA6-5821-C14A-BDD0-0D61B65D1F81}" type="slidenum">
              <a:rPr lang="en-US" altLang="en-US">
                <a:latin typeface="Helvetica" charset="0"/>
              </a:rPr>
              <a:pPr/>
              <a:t>34</a:t>
            </a:fld>
            <a:endParaRPr lang="en-US" altLang="en-US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67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2C0E88A-59BD-7944-91FF-BE7DB658C7A7}" type="slidenum">
              <a:rPr lang="en-US" altLang="en-US">
                <a:latin typeface="Helvetica" charset="0"/>
              </a:rPr>
              <a:pPr/>
              <a:t>35</a:t>
            </a:fld>
            <a:endParaRPr lang="en-US" altLang="en-US">
              <a:latin typeface="Helvetica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535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287D53D-7F0F-8F47-A8EE-BFD22C5B11C9}" type="slidenum">
              <a:rPr lang="en-US" altLang="en-US">
                <a:latin typeface="Helvetica" charset="0"/>
              </a:rPr>
              <a:pPr/>
              <a:t>37</a:t>
            </a:fld>
            <a:endParaRPr lang="en-US" altLang="en-US">
              <a:latin typeface="Helvetic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71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E430815-4FB1-1944-96EC-EBAC15B37921}" type="slidenum">
              <a:rPr lang="en-US" altLang="en-US">
                <a:latin typeface="Helvetica" charset="0"/>
              </a:rPr>
              <a:pPr/>
              <a:t>6</a:t>
            </a:fld>
            <a:endParaRPr lang="en-US" alt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197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1B09227-DED9-4C46-BC45-3F8883288E08}" type="slidenum">
              <a:rPr lang="en-US" altLang="en-US">
                <a:latin typeface="Helvetica" charset="0"/>
              </a:rPr>
              <a:pPr/>
              <a:t>38</a:t>
            </a:fld>
            <a:endParaRPr lang="en-US" altLang="en-US">
              <a:latin typeface="Helvetica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571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827EBD0-4AEF-F44E-91FA-F2C458D0D8C6}" type="slidenum">
              <a:rPr lang="en-US" altLang="en-US">
                <a:latin typeface="Helvetica" charset="0"/>
              </a:rPr>
              <a:pPr/>
              <a:t>39</a:t>
            </a:fld>
            <a:endParaRPr lang="en-US" altLang="en-US">
              <a:latin typeface="Helvetic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262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80B39B2-C33E-9A4E-BD2A-E15227BAF3B2}" type="slidenum">
              <a:rPr lang="en-US" altLang="en-US">
                <a:latin typeface="Helvetica" charset="0"/>
              </a:rPr>
              <a:pPr/>
              <a:t>40</a:t>
            </a:fld>
            <a:endParaRPr lang="en-US" altLang="en-US">
              <a:latin typeface="Helvetica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719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36BEDE9-46B3-8E47-9DB2-D019501FA361}" type="slidenum">
              <a:rPr lang="en-US" altLang="en-US">
                <a:latin typeface="Helvetica" charset="0"/>
              </a:rPr>
              <a:pPr/>
              <a:t>41</a:t>
            </a:fld>
            <a:endParaRPr lang="en-US" altLang="en-US">
              <a:latin typeface="Helvetica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021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04E93B7-97FC-A747-87DC-AD169C1CAF19}" type="slidenum">
              <a:rPr lang="en-US" altLang="en-US">
                <a:latin typeface="Helvetica" charset="0"/>
              </a:rPr>
              <a:pPr/>
              <a:t>42</a:t>
            </a:fld>
            <a:endParaRPr lang="en-US" altLang="en-US">
              <a:latin typeface="Helvetica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940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8E899AF-EAC7-8449-8853-8E5B1B5C0C61}" type="slidenum">
              <a:rPr lang="en-US" altLang="en-US">
                <a:latin typeface="Helvetica" charset="0"/>
              </a:rPr>
              <a:pPr/>
              <a:t>43</a:t>
            </a:fld>
            <a:endParaRPr lang="en-US" altLang="en-US">
              <a:latin typeface="Helvetica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43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1C66104-E7F2-2949-9192-0D5A621BDE56}" type="slidenum">
              <a:rPr lang="en-US" altLang="en-US">
                <a:latin typeface="Helvetica" charset="0"/>
              </a:rPr>
              <a:pPr/>
              <a:t>44</a:t>
            </a:fld>
            <a:endParaRPr lang="en-US" altLang="en-US">
              <a:latin typeface="Helvetica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9516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4A8A961-C63D-6F4E-A19F-597EB4DEA438}" type="slidenum">
              <a:rPr lang="en-US" altLang="en-US">
                <a:latin typeface="Helvetica" charset="0"/>
              </a:rPr>
              <a:pPr/>
              <a:t>45</a:t>
            </a:fld>
            <a:endParaRPr lang="en-US" altLang="en-US">
              <a:latin typeface="Helvetica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6708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60CA9BA-A209-4047-AC52-8B332C33B58B}" type="slidenum">
              <a:rPr lang="en-US" altLang="en-US">
                <a:latin typeface="Helvetica" charset="0"/>
              </a:rPr>
              <a:pPr/>
              <a:t>46</a:t>
            </a:fld>
            <a:endParaRPr lang="en-US" altLang="en-US">
              <a:latin typeface="Helvetica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967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1FC667E-4233-164E-A46F-F2C72F2A15B4}" type="slidenum">
              <a:rPr lang="en-US" altLang="en-US">
                <a:latin typeface="Helvetica" charset="0"/>
              </a:rPr>
              <a:pPr/>
              <a:t>47</a:t>
            </a:fld>
            <a:endParaRPr lang="en-US" altLang="en-US">
              <a:latin typeface="Helvetica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0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50A4504-B160-5843-9C8B-DC7C4DCB9780}" type="slidenum">
              <a:rPr lang="en-US" altLang="en-US">
                <a:latin typeface="Helvetica" charset="0"/>
              </a:rPr>
              <a:pPr/>
              <a:t>7</a:t>
            </a:fld>
            <a:endParaRPr lang="en-US" altLang="en-US">
              <a:latin typeface="Helvetic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829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A973A9C-D795-8B48-9413-99483621DA0C}" type="slidenum">
              <a:rPr lang="en-US" altLang="en-US">
                <a:latin typeface="Helvetica" charset="0"/>
              </a:rPr>
              <a:pPr/>
              <a:t>48</a:t>
            </a:fld>
            <a:endParaRPr lang="en-US" altLang="en-US">
              <a:latin typeface="Helvetica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4770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1CD986B1-77DB-9D4B-A559-9415995C1D6C}" type="slidenum">
              <a:rPr lang="en-US" altLang="en-US">
                <a:latin typeface="Helvetica" charset="0"/>
              </a:rPr>
              <a:pPr/>
              <a:t>49</a:t>
            </a:fld>
            <a:endParaRPr lang="en-US" altLang="en-US">
              <a:latin typeface="Helvetica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864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6093344-C95D-904B-85BA-EFBD7967F0D0}" type="slidenum">
              <a:rPr lang="en-US" altLang="en-US">
                <a:latin typeface="Helvetica" charset="0"/>
              </a:rPr>
              <a:pPr/>
              <a:t>50</a:t>
            </a:fld>
            <a:endParaRPr lang="en-US" altLang="en-US">
              <a:latin typeface="Helvetica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323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1BD63A0-5D39-1646-BFBB-67040C554C49}" type="slidenum">
              <a:rPr lang="en-US" altLang="en-US">
                <a:latin typeface="Helvetica" charset="0"/>
              </a:rPr>
              <a:pPr/>
              <a:t>51</a:t>
            </a:fld>
            <a:endParaRPr lang="en-US" alt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4355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1112DD0-6403-294A-B3AE-640A863E9E50}" type="slidenum">
              <a:rPr lang="en-US" altLang="en-US">
                <a:latin typeface="Helvetica" charset="0"/>
              </a:rPr>
              <a:pPr/>
              <a:t>53</a:t>
            </a:fld>
            <a:endParaRPr lang="en-US" altLang="en-US">
              <a:latin typeface="Helvetica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1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501F0F95-4DB7-D341-B2DB-6C34E7595796}" type="slidenum">
              <a:rPr lang="en-US" altLang="en-US">
                <a:latin typeface="Helvetica" charset="0"/>
              </a:rPr>
              <a:pPr/>
              <a:t>54</a:t>
            </a:fld>
            <a:endParaRPr lang="en-US" alt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524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D9AC925-6A97-7B4C-9B6D-6887C96AB223}" type="slidenum">
              <a:rPr lang="en-US" altLang="en-US">
                <a:latin typeface="Helvetica" charset="0"/>
              </a:rPr>
              <a:pPr/>
              <a:t>55</a:t>
            </a:fld>
            <a:endParaRPr lang="en-US" alt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06983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3308433-DA8A-8B45-8212-13ECD75C0775}" type="slidenum">
              <a:rPr lang="en-US" altLang="en-US">
                <a:latin typeface="Helvetica" charset="0"/>
              </a:rPr>
              <a:pPr/>
              <a:t>56</a:t>
            </a:fld>
            <a:endParaRPr lang="en-US" alt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666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4FF6E43-66EC-594B-BE86-92F8F8BA6AEC}" type="slidenum">
              <a:rPr lang="en-US" altLang="en-US">
                <a:latin typeface="Helvetica" charset="0"/>
              </a:rPr>
              <a:pPr/>
              <a:t>57</a:t>
            </a:fld>
            <a:endParaRPr lang="en-US" alt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414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BE281D2-1E71-B247-9ED8-27004F1BC610}" type="slidenum">
              <a:rPr lang="en-US" altLang="en-US">
                <a:latin typeface="Helvetica" charset="0"/>
              </a:rPr>
              <a:pPr/>
              <a:t>58</a:t>
            </a:fld>
            <a:endParaRPr lang="en-US" altLang="en-US">
              <a:latin typeface="Helvetica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40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4294900-6FAF-FE42-B250-1BA32FF876A5}" type="slidenum">
              <a:rPr lang="en-US" altLang="en-US">
                <a:latin typeface="Helvetica" charset="0"/>
              </a:rPr>
              <a:pPr/>
              <a:t>8</a:t>
            </a:fld>
            <a:endParaRPr lang="en-US" altLang="en-US">
              <a:latin typeface="Helvetic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477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839E01F-377D-D540-9456-B43A5BE67F9F}" type="slidenum">
              <a:rPr lang="en-US" altLang="en-US">
                <a:latin typeface="Helvetica" charset="0"/>
              </a:rPr>
              <a:pPr/>
              <a:t>59</a:t>
            </a:fld>
            <a:endParaRPr lang="en-US" altLang="en-US">
              <a:latin typeface="Helvetica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7143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2D3D966F-7647-C542-9AEA-8135195F43A1}" type="slidenum">
              <a:rPr lang="en-US" altLang="en-US">
                <a:latin typeface="Helvetica" charset="0"/>
              </a:rPr>
              <a:pPr/>
              <a:t>60</a:t>
            </a:fld>
            <a:endParaRPr lang="en-US" altLang="en-US">
              <a:latin typeface="Helvetica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9323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711410C-8CBB-7D4A-868B-A2B555CE8533}" type="slidenum">
              <a:rPr lang="en-US" altLang="en-US">
                <a:latin typeface="Helvetica" charset="0"/>
              </a:rPr>
              <a:pPr/>
              <a:t>61</a:t>
            </a:fld>
            <a:endParaRPr lang="en-US" altLang="en-US">
              <a:latin typeface="Helvetica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07119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5045356-CC7D-3B44-BB69-B804A40BFD7F}" type="slidenum">
              <a:rPr lang="en-US" altLang="en-US">
                <a:latin typeface="Helvetica" charset="0"/>
              </a:rPr>
              <a:pPr/>
              <a:t>62</a:t>
            </a:fld>
            <a:endParaRPr lang="en-US" altLang="en-US">
              <a:latin typeface="Helvetica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5947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0A24A0B-B828-A348-AE84-78E4BFE7B274}" type="slidenum">
              <a:rPr lang="en-US" altLang="en-US">
                <a:latin typeface="Helvetica" charset="0"/>
              </a:rPr>
              <a:pPr/>
              <a:t>63</a:t>
            </a:fld>
            <a:endParaRPr lang="en-US" altLang="en-US">
              <a:latin typeface="Helvetica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1321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D822783-5A96-BE4F-8E03-4925F67481AB}" type="slidenum">
              <a:rPr lang="en-US" altLang="en-US">
                <a:latin typeface="Helvetica" charset="0"/>
              </a:rPr>
              <a:pPr/>
              <a:t>64</a:t>
            </a:fld>
            <a:endParaRPr lang="en-US" altLang="en-US">
              <a:latin typeface="Helvetica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1939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EF4968D-DD84-B446-875E-4C0AE331513C}" type="slidenum">
              <a:rPr lang="en-US" altLang="en-US">
                <a:latin typeface="Helvetica" charset="0"/>
              </a:rPr>
              <a:pPr/>
              <a:t>65</a:t>
            </a:fld>
            <a:endParaRPr lang="en-US" altLang="en-US">
              <a:latin typeface="Helvetica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5904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D3AF87F-B851-6D40-BAEF-4B05C1791BA3}" type="slidenum">
              <a:rPr lang="en-US" altLang="en-US">
                <a:latin typeface="Helvetica" charset="0"/>
              </a:rPr>
              <a:pPr/>
              <a:t>66</a:t>
            </a:fld>
            <a:endParaRPr lang="en-US" altLang="en-US">
              <a:latin typeface="Helvetica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83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F4C7DA6-38F8-B644-9B3B-1ACDC38FCC46}" type="slidenum">
              <a:rPr lang="en-US" altLang="en-US">
                <a:latin typeface="Helvetica" charset="0"/>
              </a:rPr>
              <a:pPr/>
              <a:t>9</a:t>
            </a:fld>
            <a:endParaRPr lang="en-US" altLang="en-US">
              <a:latin typeface="Helvetic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66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0805891-B58A-1646-8A6C-AA6CB52D3509}" type="slidenum">
              <a:rPr lang="en-US" altLang="en-US">
                <a:latin typeface="Helvetica" charset="0"/>
              </a:rPr>
              <a:pPr/>
              <a:t>10</a:t>
            </a:fld>
            <a:endParaRPr lang="en-US" altLang="en-US">
              <a:latin typeface="Helvetic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85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C0EE377-B22F-A94B-B0DD-D5EF45E583CB}" type="slidenum">
              <a:rPr lang="en-US" altLang="en-US">
                <a:latin typeface="Helvetica" charset="0"/>
              </a:rPr>
              <a:pPr/>
              <a:t>11</a:t>
            </a:fld>
            <a:endParaRPr lang="en-US" altLang="en-US">
              <a:latin typeface="Helvetica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33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A64FAEC-0AA4-3C49-9DF8-C4DF3AC0356D}" type="slidenum">
              <a:rPr lang="en-US" altLang="en-US">
                <a:latin typeface="Helvetica" charset="0"/>
              </a:rPr>
              <a:pPr/>
              <a:t>12</a:t>
            </a:fld>
            <a:endParaRPr lang="en-US" altLang="en-US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30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Presenter: </a:t>
            </a:r>
            <a:r>
              <a:rPr lang="en-US" dirty="0" err="1"/>
              <a:t>Peisen</a:t>
            </a:r>
            <a:r>
              <a:rPr lang="en-US"/>
              <a:t> Yao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79375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charset="-128"/>
              </a:rPr>
              <a:t>Dynamic relocation using a relocation register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1655763"/>
            <a:ext cx="37147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966788" y="1063625"/>
            <a:ext cx="3921125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400">
                <a:latin typeface="Helvetica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400">
                <a:latin typeface="Helvetica" charset="0"/>
              </a:rPr>
              <a:t>OS can help by providing libraries to implement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168798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Dynamic Linking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6609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Static linking </a:t>
            </a:r>
            <a:r>
              <a:rPr lang="en-US" altLang="en-US" sz="2400" dirty="0">
                <a:ea typeface="MS PGothic" charset="-128"/>
              </a:rPr>
              <a:t>– system libraries and program code combined by the loader into the binary program image</a:t>
            </a:r>
          </a:p>
          <a:p>
            <a:r>
              <a:rPr lang="en-US" altLang="en-US" sz="2400" dirty="0">
                <a:ea typeface="MS PGothic" charset="-128"/>
              </a:rPr>
              <a:t>Dynamic linking –linking postponed until execution time</a:t>
            </a:r>
          </a:p>
          <a:p>
            <a:r>
              <a:rPr lang="en-US" altLang="en-US" sz="2400" dirty="0">
                <a:ea typeface="MS PGothic" charset="-128"/>
              </a:rPr>
              <a:t>Small piece of code,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stub</a:t>
            </a:r>
            <a:r>
              <a:rPr lang="en-US" altLang="en-US" sz="2400" dirty="0">
                <a:ea typeface="MS PGothic" charset="-128"/>
              </a:rPr>
              <a:t>, used to locate the appropriate memory-resident library routine</a:t>
            </a:r>
          </a:p>
          <a:p>
            <a:r>
              <a:rPr lang="en-US" altLang="en-US" sz="2400" dirty="0">
                <a:ea typeface="MS PGothic" charset="-128"/>
              </a:rPr>
              <a:t>Stub replaces itself with the address of the routine, and executes the routine</a:t>
            </a:r>
          </a:p>
          <a:p>
            <a:r>
              <a:rPr lang="en-US" altLang="en-US" sz="2400" dirty="0">
                <a:ea typeface="MS PGothic" charset="-128"/>
              </a:rPr>
              <a:t>Operating system checks if routine is in processes</a:t>
            </a:r>
            <a:r>
              <a:rPr lang="ja-JP" altLang="en-US" sz="2400" dirty="0">
                <a:ea typeface="MS PGothic" charset="-128"/>
              </a:rPr>
              <a:t>’</a:t>
            </a:r>
            <a:r>
              <a:rPr lang="en-US" altLang="ja-JP" sz="2400" dirty="0">
                <a:ea typeface="MS PGothic" charset="-128"/>
              </a:rPr>
              <a:t> memory address</a:t>
            </a:r>
          </a:p>
          <a:p>
            <a:pPr lvl="1"/>
            <a:r>
              <a:rPr lang="en-US" altLang="en-US" dirty="0">
                <a:ea typeface="MS PGothic" charset="-128"/>
              </a:rPr>
              <a:t>If not in address space, add to address space</a:t>
            </a:r>
          </a:p>
          <a:p>
            <a:r>
              <a:rPr lang="en-US" altLang="en-US" sz="2400" dirty="0">
                <a:ea typeface="MS PGothic" charset="-128"/>
              </a:rPr>
              <a:t>Dynamic linking is particularly useful for libraries</a:t>
            </a:r>
          </a:p>
          <a:p>
            <a:r>
              <a:rPr lang="en-US" altLang="en-US" sz="2400" dirty="0">
                <a:ea typeface="MS PGothic" charset="-128"/>
              </a:rPr>
              <a:t>System also known as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shared libraries</a:t>
            </a:r>
          </a:p>
        </p:txBody>
      </p:sp>
    </p:spTree>
    <p:extLst>
      <p:ext uri="{BB962C8B-B14F-4D97-AF65-F5344CB8AC3E}">
        <p14:creationId xmlns:p14="http://schemas.microsoft.com/office/powerpoint/2010/main" val="195191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190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Swapping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2363"/>
            <a:ext cx="8194675" cy="506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A process can be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swapped</a:t>
            </a:r>
            <a:r>
              <a:rPr lang="en-US" altLang="en-US" sz="2400" dirty="0">
                <a:ea typeface="MS PGothic" charset="-128"/>
              </a:rPr>
              <a:t>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Total physical memory space of processes can exceed physical memory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Backing store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– fast disk large enough to accommodate copies of all memory images for all users; must provide direct access to these memory images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Roll out, roll in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– swapping variant used for priority-based scheduling algorithms; lower-priority process is swapped out so higher-priority process can be loaded and executed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Major part of swap time is transfer time; total transfer time is directly proportional to the amount of memory swapped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MS PGothic" charset="-128"/>
              </a:rPr>
              <a:t>System maintains a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ready queue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of ready-to-run processes which have memory images on disk</a:t>
            </a:r>
          </a:p>
        </p:txBody>
      </p:sp>
    </p:spTree>
    <p:extLst>
      <p:ext uri="{BB962C8B-B14F-4D97-AF65-F5344CB8AC3E}">
        <p14:creationId xmlns:p14="http://schemas.microsoft.com/office/powerpoint/2010/main" val="54575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Swapping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058863"/>
            <a:ext cx="7169150" cy="506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Does the swapped out process need to swap back in to same physical addresses?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Depends on address binding method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Plus consider pending I/O to / from process memory space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MS PGothic" charset="-128"/>
              </a:rPr>
              <a:t>Modified versions of swapping are found on many systems (i.e., UNIX, Linux, and Windows)</a:t>
            </a:r>
          </a:p>
          <a:p>
            <a:pPr lvl="1"/>
            <a:r>
              <a:rPr lang="en-US" altLang="en-US" dirty="0">
                <a:ea typeface="MS PGothic" charset="-128"/>
              </a:rPr>
              <a:t>Swapping normally disabled</a:t>
            </a:r>
          </a:p>
          <a:p>
            <a:pPr lvl="1"/>
            <a:r>
              <a:rPr lang="en-US" altLang="en-US" dirty="0">
                <a:ea typeface="MS PGothic" charset="-128"/>
              </a:rPr>
              <a:t>Started if more than threshold amount of memory allocated</a:t>
            </a:r>
          </a:p>
          <a:p>
            <a:pPr lvl="1"/>
            <a:r>
              <a:rPr lang="en-US" altLang="en-US" dirty="0">
                <a:ea typeface="MS PGothic" charset="-128"/>
              </a:rPr>
              <a:t>Disabled again once memory demand reduced below threshold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36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825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Schematic View of Swapping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1843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400175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99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35875" cy="576262"/>
          </a:xfrm>
        </p:spPr>
        <p:txBody>
          <a:bodyPr/>
          <a:lstStyle/>
          <a:p>
            <a:r>
              <a:rPr lang="en-US" altLang="en-US" sz="2800">
                <a:ea typeface="MS PGothic" charset="-128"/>
              </a:rPr>
              <a:t>Context Switch Time including Swapping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74050" cy="4754562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If next processes to be put on CPU is not in memory, need to swap out a process and swap in target process</a:t>
            </a:r>
          </a:p>
          <a:p>
            <a:r>
              <a:rPr lang="en-US" altLang="en-US" dirty="0">
                <a:ea typeface="MS PGothic" charset="-128"/>
              </a:rPr>
              <a:t>Context switch time can then be very high</a:t>
            </a:r>
          </a:p>
          <a:p>
            <a:r>
              <a:rPr lang="en-US" altLang="en-US" dirty="0">
                <a:ea typeface="MS PGothic" charset="-128"/>
              </a:rPr>
              <a:t>100MB process swapping to hard disk with transfer rate of 50MB/sec</a:t>
            </a:r>
          </a:p>
          <a:p>
            <a:pPr lvl="1"/>
            <a:r>
              <a:rPr lang="en-US" altLang="en-US" dirty="0">
                <a:ea typeface="MS PGothic" charset="-128"/>
              </a:rPr>
              <a:t>Swap out time of 2000 </a:t>
            </a:r>
            <a:r>
              <a:rPr lang="en-US" altLang="en-US" dirty="0" err="1">
                <a:ea typeface="MS PGothic" charset="-128"/>
              </a:rPr>
              <a:t>ms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Plus swap in of same sized process</a:t>
            </a:r>
          </a:p>
          <a:p>
            <a:pPr lvl="1"/>
            <a:r>
              <a:rPr lang="en-US" altLang="en-US" dirty="0">
                <a:ea typeface="MS PGothic" charset="-128"/>
              </a:rPr>
              <a:t>Total context switch swapping component time of 4000ms (4 seconds)</a:t>
            </a:r>
          </a:p>
          <a:p>
            <a:r>
              <a:rPr lang="en-US" altLang="en-US" dirty="0">
                <a:ea typeface="MS PGothic" charset="-128"/>
              </a:rPr>
              <a:t>Can reduce if reduce size of memory swapped – by knowing how much memory really being used</a:t>
            </a:r>
          </a:p>
          <a:p>
            <a:pPr lvl="1"/>
            <a:r>
              <a:rPr lang="en-US" altLang="en-US" dirty="0">
                <a:ea typeface="MS PGothic" charset="-128"/>
              </a:rPr>
              <a:t>System calls to inform OS of memory use via </a:t>
            </a:r>
            <a:r>
              <a:rPr lang="en-US" altLang="en-US" dirty="0" err="1">
                <a:latin typeface="Courier New" charset="0"/>
                <a:ea typeface="MS PGothic" charset="-128"/>
              </a:rPr>
              <a:t>request_memory</a:t>
            </a:r>
            <a:r>
              <a:rPr lang="en-US" altLang="en-US" dirty="0">
                <a:latin typeface="Courier New" charset="0"/>
                <a:ea typeface="MS PGothic" charset="-128"/>
              </a:rPr>
              <a:t>() </a:t>
            </a:r>
            <a:r>
              <a:rPr lang="en-US" altLang="en-US" dirty="0">
                <a:ea typeface="MS PGothic" charset="-128"/>
              </a:rPr>
              <a:t>and </a:t>
            </a:r>
            <a:r>
              <a:rPr lang="en-US" altLang="en-US" dirty="0" err="1">
                <a:latin typeface="Courier New" charset="0"/>
                <a:ea typeface="MS PGothic" charset="-128"/>
              </a:rPr>
              <a:t>release_memory</a:t>
            </a:r>
            <a:r>
              <a:rPr lang="en-US" altLang="en-US" dirty="0">
                <a:latin typeface="Courier New" charset="0"/>
                <a:ea typeface="MS PGothic" charset="-128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868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82713" y="166688"/>
            <a:ext cx="7635875" cy="576262"/>
          </a:xfrm>
        </p:spPr>
        <p:txBody>
          <a:bodyPr/>
          <a:lstStyle/>
          <a:p>
            <a:r>
              <a:rPr lang="en-US" altLang="en-US" sz="2800">
                <a:ea typeface="MS PGothic" charset="-128"/>
              </a:rPr>
              <a:t>Context Switch Time and Swapping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06450" y="1160463"/>
            <a:ext cx="7343775" cy="47545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Other constraints as well on swapping</a:t>
            </a:r>
          </a:p>
          <a:p>
            <a:pPr lvl="1"/>
            <a:r>
              <a:rPr lang="en-US" altLang="en-US">
                <a:ea typeface="MS PGothic" charset="-128"/>
              </a:rPr>
              <a:t>Pending I/O – can’t swap out as I/O would occur to wrong process</a:t>
            </a:r>
          </a:p>
          <a:p>
            <a:pPr lvl="1"/>
            <a:r>
              <a:rPr lang="en-US" altLang="en-US">
                <a:ea typeface="MS PGothic" charset="-128"/>
              </a:rPr>
              <a:t>Or always transfer I/O to kernel space, then to I/O device</a:t>
            </a:r>
          </a:p>
          <a:p>
            <a:pPr lvl="2"/>
            <a:r>
              <a:rPr lang="en-US" altLang="en-US">
                <a:ea typeface="MS PGothic" charset="-128"/>
              </a:rPr>
              <a:t>Known as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double buffering</a:t>
            </a:r>
            <a:r>
              <a:rPr lang="en-US" altLang="en-US">
                <a:ea typeface="MS PGothic" charset="-128"/>
              </a:rPr>
              <a:t>, adds overhead</a:t>
            </a:r>
          </a:p>
          <a:p>
            <a:r>
              <a:rPr lang="en-US" altLang="en-US">
                <a:ea typeface="MS PGothic" charset="-128"/>
              </a:rPr>
              <a:t>Standard swapping not used in modern operating systems</a:t>
            </a:r>
          </a:p>
          <a:p>
            <a:pPr lvl="1"/>
            <a:r>
              <a:rPr lang="en-US" altLang="en-US">
                <a:ea typeface="MS PGothic" charset="-128"/>
              </a:rPr>
              <a:t>But modified version common</a:t>
            </a:r>
          </a:p>
          <a:p>
            <a:pPr lvl="2"/>
            <a:r>
              <a:rPr lang="en-US" altLang="en-US">
                <a:ea typeface="MS PGothic" charset="-128"/>
              </a:rPr>
              <a:t>Swap only when free memory extremely low</a:t>
            </a:r>
          </a:p>
        </p:txBody>
      </p:sp>
    </p:spTree>
    <p:extLst>
      <p:ext uri="{BB962C8B-B14F-4D97-AF65-F5344CB8AC3E}">
        <p14:creationId xmlns:p14="http://schemas.microsoft.com/office/powerpoint/2010/main" val="180778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88950" y="166688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008062"/>
            <a:ext cx="8366125" cy="4935538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Not typically supported</a:t>
            </a:r>
          </a:p>
          <a:p>
            <a:pPr lvl="1"/>
            <a:r>
              <a:rPr lang="en-US" altLang="en-US" dirty="0">
                <a:ea typeface="MS PGothic" charset="-128"/>
              </a:rPr>
              <a:t>Flash memory based</a:t>
            </a:r>
          </a:p>
          <a:p>
            <a:pPr lvl="2"/>
            <a:r>
              <a:rPr lang="en-US" altLang="en-US" dirty="0">
                <a:ea typeface="MS PGothic" charset="-128"/>
              </a:rPr>
              <a:t>Small amount of space</a:t>
            </a:r>
          </a:p>
          <a:p>
            <a:pPr lvl="2"/>
            <a:r>
              <a:rPr lang="en-US" altLang="en-US" dirty="0">
                <a:ea typeface="MS PGothic" charset="-128"/>
              </a:rPr>
              <a:t>Limited number of write cycles</a:t>
            </a:r>
          </a:p>
          <a:p>
            <a:pPr lvl="2"/>
            <a:r>
              <a:rPr lang="en-US" altLang="en-US" dirty="0">
                <a:ea typeface="MS PGothic" charset="-128"/>
              </a:rPr>
              <a:t>Poor throughput between flash memory and CPU on mobile platform</a:t>
            </a:r>
          </a:p>
          <a:p>
            <a:r>
              <a:rPr lang="en-US" altLang="en-US" dirty="0">
                <a:ea typeface="MS PGothic" charset="-128"/>
              </a:rPr>
              <a:t>Instead use other methods to free memory if low</a:t>
            </a:r>
          </a:p>
          <a:p>
            <a:pPr lvl="1"/>
            <a:r>
              <a:rPr lang="en-US" altLang="en-US" dirty="0">
                <a:ea typeface="MS PGothic" charset="-128"/>
              </a:rPr>
              <a:t>iOS </a:t>
            </a:r>
            <a:r>
              <a:rPr lang="en-US" altLang="en-US" b="1" i="1" dirty="0">
                <a:ea typeface="MS PGothic" charset="-128"/>
              </a:rPr>
              <a:t>asks</a:t>
            </a:r>
            <a:r>
              <a:rPr lang="en-US" altLang="en-US" dirty="0">
                <a:ea typeface="MS PGothic" charset="-128"/>
              </a:rPr>
              <a:t> apps to voluntarily relinquish allocated memory</a:t>
            </a:r>
          </a:p>
          <a:p>
            <a:pPr lvl="2"/>
            <a:r>
              <a:rPr lang="en-US" altLang="en-US" dirty="0">
                <a:ea typeface="MS PGothic" charset="-128"/>
              </a:rPr>
              <a:t>Read-only data thrown out and reloaded from flash if needed</a:t>
            </a:r>
          </a:p>
          <a:p>
            <a:pPr lvl="2"/>
            <a:r>
              <a:rPr lang="en-US" altLang="en-US" dirty="0">
                <a:ea typeface="MS PGothic" charset="-128"/>
              </a:rPr>
              <a:t>Failure to free can result in termination</a:t>
            </a:r>
          </a:p>
          <a:p>
            <a:pPr lvl="1"/>
            <a:r>
              <a:rPr lang="en-US" altLang="en-US" dirty="0">
                <a:ea typeface="MS PGothic" charset="-128"/>
              </a:rPr>
              <a:t>Android terminates apps if low free memory, but first writes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application state</a:t>
            </a:r>
            <a:r>
              <a:rPr lang="en-US" altLang="en-US" dirty="0">
                <a:ea typeface="MS PGothic" charset="-128"/>
              </a:rPr>
              <a:t> to flash for fast restart</a:t>
            </a:r>
          </a:p>
          <a:p>
            <a:pPr lvl="1"/>
            <a:r>
              <a:rPr lang="en-US" altLang="en-US" dirty="0">
                <a:ea typeface="MS PGothic" charset="-128"/>
              </a:rPr>
              <a:t>Both </a:t>
            </a:r>
            <a:r>
              <a:rPr lang="en-US" altLang="en-US" dirty="0" err="1">
                <a:ea typeface="MS PGothic" charset="-128"/>
              </a:rPr>
              <a:t>OSes</a:t>
            </a:r>
            <a:r>
              <a:rPr lang="en-US" altLang="en-US" dirty="0">
                <a:ea typeface="MS PGothic" charset="-128"/>
              </a:rPr>
              <a:t> support paging as discussed below</a:t>
            </a:r>
          </a:p>
        </p:txBody>
      </p:sp>
    </p:spTree>
    <p:extLst>
      <p:ext uri="{BB962C8B-B14F-4D97-AF65-F5344CB8AC3E}">
        <p14:creationId xmlns:p14="http://schemas.microsoft.com/office/powerpoint/2010/main" val="80923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5" y="166688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5500" y="1077913"/>
            <a:ext cx="7262813" cy="4991100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Main memory must support both OS and user processes</a:t>
            </a:r>
          </a:p>
          <a:p>
            <a:r>
              <a:rPr lang="en-US" altLang="en-US">
                <a:ea typeface="MS PGothic" charset="-128"/>
              </a:rPr>
              <a:t>Limited resource, must allocate efficiently</a:t>
            </a:r>
          </a:p>
          <a:p>
            <a:r>
              <a:rPr lang="en-US" altLang="en-US">
                <a:ea typeface="MS PGothic" charset="-128"/>
              </a:rPr>
              <a:t>Contiguous allocation is one early method</a:t>
            </a:r>
          </a:p>
          <a:p>
            <a:r>
              <a:rPr lang="en-US" altLang="en-US">
                <a:ea typeface="MS PGothic" charset="-128"/>
              </a:rPr>
              <a:t>Main memory usually into two 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partitions</a:t>
            </a:r>
            <a:r>
              <a:rPr lang="en-US" altLang="en-US">
                <a:ea typeface="MS PGothic" charset="-128"/>
              </a:rPr>
              <a:t>:</a:t>
            </a:r>
          </a:p>
          <a:p>
            <a:pPr lvl="1"/>
            <a:r>
              <a:rPr lang="en-US" altLang="en-US">
                <a:ea typeface="MS PGothic" charset="-128"/>
              </a:rPr>
              <a:t>Resident operating system, usually held in low memory with interrupt vector</a:t>
            </a:r>
          </a:p>
          <a:p>
            <a:pPr lvl="1"/>
            <a:r>
              <a:rPr lang="en-US" altLang="en-US">
                <a:ea typeface="MS PGothic" charset="-128"/>
              </a:rPr>
              <a:t>User processes then held in high memory</a:t>
            </a:r>
          </a:p>
          <a:p>
            <a:pPr lvl="1"/>
            <a:r>
              <a:rPr lang="en-US" altLang="en-US">
                <a:ea typeface="MS PGothic" charset="-128"/>
              </a:rPr>
              <a:t>Each process contained in single contiguous section of memory</a:t>
            </a:r>
          </a:p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75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66775" y="166688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9163" y="1093788"/>
            <a:ext cx="7262812" cy="4991100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>
                <a:ea typeface="MS PGothic" charset="-128"/>
              </a:rPr>
              <a:t>Base register contains value of smallest physical address</a:t>
            </a:r>
          </a:p>
          <a:p>
            <a:pPr lvl="1"/>
            <a:r>
              <a:rPr lang="en-US" altLang="en-US">
                <a:ea typeface="MS PGothic" charset="-128"/>
              </a:rPr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>
                <a:ea typeface="MS PGothic" charset="-128"/>
              </a:rPr>
              <a:t>MMU maps logical address </a:t>
            </a:r>
            <a:r>
              <a:rPr lang="en-US" altLang="en-US" i="1">
                <a:ea typeface="MS PGothic" charset="-128"/>
              </a:rPr>
              <a:t>dynamically</a:t>
            </a:r>
          </a:p>
          <a:p>
            <a:pPr lvl="1"/>
            <a:r>
              <a:rPr lang="en-US" altLang="en-US">
                <a:ea typeface="MS PGothic" charset="-128"/>
              </a:rPr>
              <a:t>Can then allow actions such as kernel code being 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transient </a:t>
            </a:r>
            <a:r>
              <a:rPr lang="en-US" altLang="en-US">
                <a:ea typeface="MS PGothic" charset="-128"/>
              </a:rPr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19756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0450" y="566738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Background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63600" y="1536700"/>
            <a:ext cx="8051800" cy="4483100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Program must be brought (from disk)  into memory and placed within a process for it to be run</a:t>
            </a:r>
          </a:p>
          <a:p>
            <a:r>
              <a:rPr lang="en-US" altLang="en-US" sz="2400" dirty="0">
                <a:ea typeface="MS PGothic" charset="-128"/>
              </a:rPr>
              <a:t>Main memory and registers are only storage CPU can access directly</a:t>
            </a:r>
          </a:p>
          <a:p>
            <a:r>
              <a:rPr lang="en-US" altLang="en-US" sz="2400" dirty="0">
                <a:ea typeface="MS PGothic" charset="-128"/>
              </a:rPr>
              <a:t>Memory unit only sees a stream of addresses + read requests, or address + data and write requests</a:t>
            </a:r>
          </a:p>
          <a:p>
            <a:r>
              <a:rPr lang="en-US" altLang="en-US" sz="2400" dirty="0">
                <a:ea typeface="MS PGothic" charset="-128"/>
              </a:rPr>
              <a:t>Register access in one CPU clock (or less)</a:t>
            </a:r>
          </a:p>
          <a:p>
            <a:r>
              <a:rPr lang="en-US" altLang="en-US" sz="2400" dirty="0">
                <a:ea typeface="MS PGothic" charset="-128"/>
              </a:rPr>
              <a:t>Main memory can take many cycles, causing a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stall</a:t>
            </a:r>
            <a:endParaRPr lang="en-US" altLang="en-US" sz="2400" dirty="0">
              <a:ea typeface="MS PGothic" charset="-128"/>
            </a:endParaRP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Cache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sits between main memory and CPU registers</a:t>
            </a:r>
          </a:p>
          <a:p>
            <a:r>
              <a:rPr lang="en-US" altLang="en-US" sz="2400" dirty="0">
                <a:ea typeface="MS PGothic" charset="-128"/>
              </a:rPr>
              <a:t>Protection of memory required to ensure correct operation</a:t>
            </a:r>
          </a:p>
          <a:p>
            <a:pPr>
              <a:buFont typeface="Monotype Sorts" charset="2"/>
              <a:buNone/>
            </a:pPr>
            <a:endParaRPr lang="en-US" altLang="en-US" sz="2400" b="1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778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charset="-128"/>
              </a:rPr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92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98488"/>
            <a:ext cx="7740650" cy="61595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Multiple-partition allocation</a:t>
            </a:r>
            <a:br>
              <a:rPr lang="en-US" altLang="en-US">
                <a:ea typeface="MS PGothic" charset="-128"/>
              </a:rPr>
            </a:br>
            <a:endParaRPr lang="en-US" altLang="en-US">
              <a:ea typeface="MS PGothic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004888"/>
            <a:ext cx="7770813" cy="326231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Multiple-partition allocation</a:t>
            </a:r>
          </a:p>
          <a:p>
            <a:pPr lvl="1"/>
            <a:r>
              <a:rPr lang="en-US" altLang="en-US" sz="1600">
                <a:ea typeface="MS PGothic" charset="-128"/>
              </a:rPr>
              <a:t>Degree of multiprogramming limited by number of partitions</a:t>
            </a:r>
          </a:p>
          <a:p>
            <a:pPr lvl="1"/>
            <a:r>
              <a:rPr lang="en-US" altLang="en-US" sz="1600" b="1">
                <a:solidFill>
                  <a:srgbClr val="0000FF"/>
                </a:solidFill>
                <a:ea typeface="MS PGothic" charset="-128"/>
              </a:rPr>
              <a:t>Variable-partition </a:t>
            </a:r>
            <a:r>
              <a:rPr lang="en-US" altLang="en-US" sz="1600">
                <a:ea typeface="MS PGothic" charset="-128"/>
              </a:rPr>
              <a:t>sizes for efficiency (sized to a given process’ needs)</a:t>
            </a:r>
          </a:p>
          <a:p>
            <a:pPr lvl="1"/>
            <a:r>
              <a:rPr lang="en-US" altLang="en-US" sz="1600" b="1">
                <a:solidFill>
                  <a:srgbClr val="0000FF"/>
                </a:solidFill>
                <a:ea typeface="MS PGothic" charset="-128"/>
              </a:rPr>
              <a:t>Hole</a:t>
            </a:r>
            <a:r>
              <a:rPr lang="en-US" altLang="en-US" sz="1600">
                <a:ea typeface="MS PGothic" charset="-128"/>
              </a:rPr>
              <a:t> – block of available memory; holes of various size are scattered throughout memory</a:t>
            </a:r>
          </a:p>
          <a:p>
            <a:pPr lvl="1"/>
            <a:r>
              <a:rPr lang="en-US" altLang="en-US" sz="1600">
                <a:ea typeface="MS PGothic" charset="-128"/>
              </a:rPr>
              <a:t>When a process arrives, it is allocated memory from a hole large enough to accommodate it</a:t>
            </a:r>
          </a:p>
          <a:p>
            <a:pPr lvl="1"/>
            <a:r>
              <a:rPr lang="en-US" altLang="en-US" sz="1600">
                <a:ea typeface="MS PGothic" charset="-128"/>
              </a:rPr>
              <a:t>Process exiting frees its partition, adjacent free partitions combined</a:t>
            </a:r>
          </a:p>
          <a:p>
            <a:pPr lvl="1"/>
            <a:r>
              <a:rPr lang="en-US" altLang="en-US" sz="1600">
                <a:ea typeface="MS PGothic" charset="-128"/>
              </a:rPr>
              <a:t>Operating system maintains information about:</a:t>
            </a:r>
            <a:br>
              <a:rPr lang="en-US" altLang="en-US" sz="1600">
                <a:ea typeface="MS PGothic" charset="-128"/>
              </a:rPr>
            </a:br>
            <a:r>
              <a:rPr lang="en-US" altLang="en-US" sz="1600">
                <a:ea typeface="MS PGothic" charset="-128"/>
              </a:rPr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4178300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50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582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062787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First-fit</a:t>
            </a:r>
            <a:r>
              <a:rPr lang="en-US" altLang="en-US" sz="2400" dirty="0">
                <a:ea typeface="MS PGothic" charset="-128"/>
              </a:rPr>
              <a:t>:  Allocate the </a:t>
            </a:r>
            <a:r>
              <a:rPr lang="en-US" altLang="en-US" sz="2400" b="1" i="1" dirty="0">
                <a:ea typeface="MS PGothic" charset="-128"/>
              </a:rPr>
              <a:t>first</a:t>
            </a:r>
            <a:r>
              <a:rPr lang="en-US" altLang="en-US" sz="2400" dirty="0">
                <a:ea typeface="MS PGothic" charset="-128"/>
              </a:rPr>
              <a:t> hole that is big enough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Best-fit</a:t>
            </a:r>
            <a:r>
              <a:rPr lang="en-US" altLang="en-US" sz="2400" dirty="0">
                <a:ea typeface="MS PGothic" charset="-128"/>
              </a:rPr>
              <a:t>:  Allocate the </a:t>
            </a:r>
            <a:r>
              <a:rPr lang="en-US" altLang="en-US" sz="2400" b="1" i="1" dirty="0">
                <a:ea typeface="MS PGothic" charset="-128"/>
              </a:rPr>
              <a:t>smallest</a:t>
            </a:r>
            <a:r>
              <a:rPr lang="en-US" altLang="en-US" sz="2400" dirty="0">
                <a:ea typeface="MS PGothic" charset="-128"/>
              </a:rPr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Worst-fit</a:t>
            </a:r>
            <a:r>
              <a:rPr lang="en-US" altLang="en-US" sz="2400" dirty="0">
                <a:ea typeface="MS PGothic" charset="-128"/>
              </a:rPr>
              <a:t>:  Allocate the </a:t>
            </a:r>
            <a:r>
              <a:rPr lang="en-US" altLang="en-US" sz="2400" b="1" i="1" dirty="0">
                <a:ea typeface="MS PGothic" charset="-128"/>
              </a:rPr>
              <a:t>largest</a:t>
            </a:r>
            <a:r>
              <a:rPr lang="en-US" altLang="en-US" sz="2400" dirty="0">
                <a:ea typeface="MS PGothic" charset="-128"/>
              </a:rPr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9163" y="1169988"/>
            <a:ext cx="610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How to satisfy a request of size </a:t>
            </a:r>
            <a:r>
              <a:rPr lang="en-US" altLang="en-US" b="1" i="1">
                <a:latin typeface="Helvetica" charset="0"/>
              </a:rPr>
              <a:t>n</a:t>
            </a:r>
            <a:r>
              <a:rPr lang="en-US" altLang="en-US">
                <a:latin typeface="Helvetica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6163" y="4621213"/>
            <a:ext cx="7600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90414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5663" y="490537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54162"/>
            <a:ext cx="8193087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External Fragmentation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  <a:ea typeface="MS PGothic" charset="-128"/>
            </a:endParaRP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Internal Fragmentation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>
                <a:ea typeface="MS PGothic" charset="-128"/>
              </a:rPr>
              <a:t>First fit analysis reveals that given </a:t>
            </a:r>
            <a:r>
              <a:rPr lang="en-US" altLang="en-US" i="1" dirty="0">
                <a:ea typeface="MS PGothic" charset="-128"/>
              </a:rPr>
              <a:t>N</a:t>
            </a:r>
            <a:r>
              <a:rPr lang="en-US" altLang="en-US" dirty="0">
                <a:ea typeface="MS PGothic" charset="-128"/>
              </a:rPr>
              <a:t> blocks allocated, 0.5 </a:t>
            </a:r>
            <a:r>
              <a:rPr lang="en-US" altLang="en-US" i="1" dirty="0">
                <a:ea typeface="MS PGothic" charset="-128"/>
              </a:rPr>
              <a:t>N</a:t>
            </a:r>
            <a:r>
              <a:rPr lang="en-US" altLang="en-US" dirty="0">
                <a:ea typeface="MS PGothic" charset="-128"/>
              </a:rPr>
              <a:t> blocks lost to fragmentation</a:t>
            </a:r>
          </a:p>
          <a:p>
            <a:pPr lvl="1"/>
            <a:r>
              <a:rPr lang="en-US" altLang="en-US" dirty="0">
                <a:ea typeface="MS PGothic" charset="-128"/>
              </a:rPr>
              <a:t>1/3 may be unusable -&gt;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38899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01700" y="1154113"/>
            <a:ext cx="6959600" cy="4530725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Reduce external fragmentation by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compaction</a:t>
            </a:r>
          </a:p>
          <a:p>
            <a:pPr lvl="1"/>
            <a:r>
              <a:rPr lang="en-US" altLang="en-US">
                <a:ea typeface="MS PGothic" charset="-128"/>
              </a:rPr>
              <a:t>Shuffle memory contents to place all free memory together in one large block</a:t>
            </a:r>
          </a:p>
          <a:p>
            <a:pPr lvl="1"/>
            <a:r>
              <a:rPr lang="en-US" altLang="en-US">
                <a:ea typeface="MS PGothic" charset="-128"/>
              </a:rPr>
              <a:t>Compaction is possible </a:t>
            </a:r>
            <a:r>
              <a:rPr lang="en-US" altLang="en-US" i="1">
                <a:ea typeface="MS PGothic" charset="-128"/>
              </a:rPr>
              <a:t>only</a:t>
            </a:r>
            <a:r>
              <a:rPr lang="en-US" altLang="en-US">
                <a:ea typeface="MS PGothic" charset="-128"/>
              </a:rPr>
              <a:t> if relocation is dynamic, and is done at execution time</a:t>
            </a:r>
          </a:p>
          <a:p>
            <a:pPr lvl="1"/>
            <a:r>
              <a:rPr lang="en-US" altLang="en-US">
                <a:ea typeface="MS PGothic" charset="-128"/>
              </a:rPr>
              <a:t>I/O problem</a:t>
            </a:r>
          </a:p>
          <a:p>
            <a:pPr lvl="2"/>
            <a:r>
              <a:rPr lang="en-US" altLang="en-US">
                <a:ea typeface="MS PGothic" charset="-128"/>
              </a:rPr>
              <a:t>Latch job in memory while it is involved in I/O</a:t>
            </a:r>
          </a:p>
          <a:p>
            <a:pPr lvl="2"/>
            <a:r>
              <a:rPr lang="en-US" altLang="en-US">
                <a:ea typeface="MS PGothic" charset="-128"/>
              </a:rPr>
              <a:t>Do I/O only into OS buffers</a:t>
            </a:r>
          </a:p>
          <a:p>
            <a:r>
              <a:rPr lang="en-US" altLang="en-US">
                <a:ea typeface="MS PGothic" charset="-128"/>
              </a:rPr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31284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762000"/>
            <a:ext cx="7702550" cy="494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>
                <a:ea typeface="MS PGothic" charset="-128"/>
              </a:rPr>
              <a:t>Memory-management scheme that supports user view of memory </a:t>
            </a:r>
            <a:endParaRPr lang="en-US" altLang="en-US" sz="800" dirty="0">
              <a:ea typeface="MS PGothic" charset="-128"/>
            </a:endParaRP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>
                <a:ea typeface="MS PGothic" charset="-128"/>
              </a:rPr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1831975" algn="l"/>
              </a:tabLst>
            </a:pPr>
            <a:r>
              <a:rPr lang="en-US" altLang="en-US" dirty="0">
                <a:ea typeface="MS PGothic" charset="-128"/>
              </a:rPr>
              <a:t>A segment is a logical unit such as: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dirty="0">
                <a:ea typeface="MS PGothic" charset="-128"/>
              </a:rPr>
              <a:t>		</a:t>
            </a:r>
            <a:r>
              <a:rPr lang="en-US" altLang="en-US" sz="2400" dirty="0">
                <a:ea typeface="MS PGothic" charset="-128"/>
              </a:rPr>
              <a:t>main program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procedure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function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method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object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local variables, global variables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common block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stack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symbol table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831975" algn="l"/>
              </a:tabLst>
            </a:pPr>
            <a:r>
              <a:rPr lang="en-US" altLang="en-US" sz="2400" dirty="0">
                <a:ea typeface="MS PGothic" charset="-128"/>
              </a:rPr>
              <a:t>		arrays</a:t>
            </a:r>
          </a:p>
        </p:txBody>
      </p:sp>
    </p:spTree>
    <p:extLst>
      <p:ext uri="{BB962C8B-B14F-4D97-AF65-F5344CB8AC3E}">
        <p14:creationId xmlns:p14="http://schemas.microsoft.com/office/powerpoint/2010/main" val="1670739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User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s View of a Program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233488"/>
            <a:ext cx="3695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81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36525"/>
            <a:ext cx="7800975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/>
            <a:r>
              <a:rPr lang="en-US" altLang="en-US">
                <a:latin typeface="Helvetica" charset="0"/>
              </a:rPr>
              <a:t>4</a:t>
            </a:r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charset="0"/>
                    <a:ea typeface="MS PGothic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016125" y="5254625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4870450" y="5254625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781033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338138"/>
            <a:ext cx="790892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990600"/>
            <a:ext cx="7246937" cy="5053012"/>
          </a:xfrm>
        </p:spPr>
        <p:txBody>
          <a:bodyPr/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400" dirty="0">
                <a:ea typeface="MS PGothic" charset="-128"/>
              </a:rPr>
              <a:t>Logical address consists of a two tuple:</a:t>
            </a:r>
          </a:p>
          <a:p>
            <a:pPr>
              <a:buFont typeface="Monotype Sorts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2400" dirty="0">
                <a:ea typeface="MS PGothic" charset="-128"/>
              </a:rPr>
              <a:t>		&lt;segment-number, offset&gt;,</a:t>
            </a:r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Segment table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base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limit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specifies the length of the segment</a:t>
            </a:r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Segment-table base register (STBR)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points to the segment table</a:t>
            </a:r>
            <a:r>
              <a:rPr lang="ja-JP" altLang="en-US" sz="2400" dirty="0">
                <a:ea typeface="MS PGothic" charset="-128"/>
              </a:rPr>
              <a:t>’</a:t>
            </a:r>
            <a:r>
              <a:rPr lang="en-US" altLang="ja-JP" sz="2400" dirty="0">
                <a:ea typeface="MS PGothic" charset="-128"/>
              </a:rPr>
              <a:t>s location in memory</a:t>
            </a:r>
            <a:endParaRPr lang="en-US" altLang="en-US" sz="2400" dirty="0">
              <a:ea typeface="MS PGothic" charset="-128"/>
            </a:endParaRPr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Segment-table length register (STLR)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indicates number of segments used by a program;</a:t>
            </a:r>
          </a:p>
          <a:p>
            <a:pPr>
              <a:buFont typeface="Monotype Sorts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2400" dirty="0">
                <a:ea typeface="MS PGothic" charset="-128"/>
              </a:rPr>
              <a:t>	                  segment number </a:t>
            </a:r>
            <a:r>
              <a:rPr lang="en-US" altLang="en-US" sz="2400" b="1" i="1" dirty="0">
                <a:solidFill>
                  <a:srgbClr val="FF0000"/>
                </a:solidFill>
                <a:ea typeface="MS PGothic" charset="-128"/>
              </a:rPr>
              <a:t>s</a:t>
            </a:r>
            <a:r>
              <a:rPr lang="en-US" altLang="en-US" sz="2400" dirty="0">
                <a:ea typeface="MS PGothic" charset="-128"/>
              </a:rPr>
              <a:t> is legal if </a:t>
            </a:r>
            <a:r>
              <a:rPr lang="en-US" altLang="en-US" sz="2400" b="1" i="1" dirty="0">
                <a:solidFill>
                  <a:srgbClr val="FF0000"/>
                </a:solidFill>
                <a:ea typeface="MS PGothic" charset="-128"/>
              </a:rPr>
              <a:t>s</a:t>
            </a:r>
            <a:r>
              <a:rPr lang="en-US" altLang="en-US" sz="2400" dirty="0">
                <a:ea typeface="MS PGothic" charset="-128"/>
              </a:rPr>
              <a:t> &lt;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67452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80391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Segmentation Architecture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017587"/>
            <a:ext cx="6775450" cy="4468813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Protection</a:t>
            </a:r>
          </a:p>
          <a:p>
            <a:pPr lvl="1"/>
            <a:r>
              <a:rPr lang="en-US" altLang="en-US" dirty="0">
                <a:ea typeface="MS PGothic" charset="-128"/>
              </a:rPr>
              <a:t>With each entry in segment table associate:</a:t>
            </a:r>
          </a:p>
          <a:p>
            <a:pPr lvl="2"/>
            <a:r>
              <a:rPr lang="en-US" altLang="en-US" dirty="0">
                <a:ea typeface="MS PGothic" charset="-128"/>
              </a:rPr>
              <a:t>validation bit = 0 </a:t>
            </a:r>
            <a:r>
              <a:rPr lang="en-US" altLang="en-US" dirty="0">
                <a:ea typeface="MS PGothic" charset="-128"/>
                <a:sym typeface="Symbol" charset="2"/>
              </a:rPr>
              <a:t> illegal segment</a:t>
            </a:r>
          </a:p>
          <a:p>
            <a:pPr lvl="2"/>
            <a:r>
              <a:rPr lang="en-US" altLang="en-US" dirty="0">
                <a:ea typeface="MS PGothic" charset="-128"/>
                <a:sym typeface="Symbol" charset="2"/>
              </a:rPr>
              <a:t>read/write/execute privileges</a:t>
            </a:r>
          </a:p>
          <a:p>
            <a:r>
              <a:rPr lang="en-US" altLang="en-US" dirty="0">
                <a:ea typeface="MS PGothic" charset="-128"/>
              </a:rPr>
              <a:t>Protection bits associated with segments; code sharing occurs at segment level</a:t>
            </a:r>
          </a:p>
          <a:p>
            <a:r>
              <a:rPr lang="en-US" altLang="en-US" dirty="0">
                <a:ea typeface="MS PGothic" charset="-128"/>
              </a:rPr>
              <a:t>Since segments vary in length, memory allocation is a dynamic storage-allocation problem</a:t>
            </a:r>
          </a:p>
          <a:p>
            <a:r>
              <a:rPr lang="en-US" altLang="en-US" dirty="0">
                <a:ea typeface="MS PGothic" charset="-128"/>
              </a:rPr>
              <a:t>A segmentation example is shown in the following diagram</a:t>
            </a:r>
          </a:p>
        </p:txBody>
      </p:sp>
    </p:spTree>
    <p:extLst>
      <p:ext uri="{BB962C8B-B14F-4D97-AF65-F5344CB8AC3E}">
        <p14:creationId xmlns:p14="http://schemas.microsoft.com/office/powerpoint/2010/main" val="3231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112713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Base and Limit 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995363"/>
            <a:ext cx="7351712" cy="4483100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A pair of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base</a:t>
            </a:r>
            <a:r>
              <a:rPr lang="en-US" altLang="en-US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and</a:t>
            </a:r>
            <a:r>
              <a:rPr lang="en-US" altLang="en-US" b="1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limit</a:t>
            </a:r>
            <a:r>
              <a:rPr lang="en-US" altLang="en-US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registers</a:t>
            </a:r>
            <a:r>
              <a:rPr lang="en-US" altLang="en-US">
                <a:ea typeface="MS PGothic" charset="-128"/>
              </a:rPr>
              <a:t> define the logical address space</a:t>
            </a:r>
          </a:p>
          <a:p>
            <a:r>
              <a:rPr lang="en-US" altLang="en-US">
                <a:ea typeface="MS PGothic" charset="-128"/>
              </a:rPr>
              <a:t>CPU must check every memory access generated in user mode to be sure it is between base and limit for that user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251200"/>
            <a:ext cx="32734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29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Segmentation Hardware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254125"/>
            <a:ext cx="5827713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9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74037" cy="4767262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Avoids external fragmentation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Avoids problem of varying sized memory chunks</a:t>
            </a:r>
          </a:p>
          <a:p>
            <a:r>
              <a:rPr lang="en-US" altLang="en-US" sz="2000" dirty="0">
                <a:ea typeface="MS PGothic" charset="-128"/>
              </a:rPr>
              <a:t>Divide physical memory into fixed-sized blocks called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frames</a:t>
            </a:r>
            <a:endParaRPr lang="en-US" altLang="en-US" sz="2000" dirty="0">
              <a:solidFill>
                <a:srgbClr val="3366FF"/>
              </a:solidFill>
              <a:ea typeface="MS PGothic" charset="-128"/>
            </a:endParaRPr>
          </a:p>
          <a:p>
            <a:pPr lvl="1"/>
            <a:r>
              <a:rPr lang="en-US" altLang="en-US" sz="2000" dirty="0">
                <a:solidFill>
                  <a:srgbClr val="000000"/>
                </a:solidFill>
                <a:ea typeface="MS PGothic" charset="-128"/>
              </a:rPr>
              <a:t>Size </a:t>
            </a:r>
            <a:r>
              <a:rPr lang="en-US" altLang="en-US" sz="2000" dirty="0">
                <a:ea typeface="MS PGothic" charset="-128"/>
              </a:rPr>
              <a:t>is power of 2, between 512 bytes and 16 Mbytes</a:t>
            </a:r>
          </a:p>
          <a:p>
            <a:r>
              <a:rPr lang="en-US" altLang="en-US" sz="2000" dirty="0">
                <a:ea typeface="MS PGothic" charset="-128"/>
              </a:rPr>
              <a:t>Divide logical memory into blocks of same size called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pages</a:t>
            </a:r>
          </a:p>
          <a:p>
            <a:r>
              <a:rPr lang="en-US" altLang="en-US" sz="2000" dirty="0">
                <a:ea typeface="MS PGothic" charset="-128"/>
              </a:rPr>
              <a:t>Keep track of all free frames</a:t>
            </a:r>
          </a:p>
          <a:p>
            <a:r>
              <a:rPr lang="en-US" altLang="en-US" sz="2000" dirty="0">
                <a:ea typeface="MS PGothic" charset="-128"/>
              </a:rPr>
              <a:t>To run a program of size </a:t>
            </a:r>
            <a:r>
              <a:rPr lang="en-US" altLang="en-US" sz="2000" b="1" i="1" dirty="0">
                <a:ea typeface="MS PGothic" charset="-128"/>
              </a:rPr>
              <a:t>N</a:t>
            </a:r>
            <a:r>
              <a:rPr lang="en-US" altLang="en-US" sz="2000" i="1" dirty="0">
                <a:ea typeface="MS PGothic" charset="-128"/>
              </a:rPr>
              <a:t> </a:t>
            </a:r>
            <a:r>
              <a:rPr lang="en-US" altLang="en-US" sz="2000" dirty="0">
                <a:ea typeface="MS PGothic" charset="-128"/>
              </a:rPr>
              <a:t>pages, need to find </a:t>
            </a:r>
            <a:r>
              <a:rPr lang="en-US" altLang="en-US" sz="2000" b="1" i="1" dirty="0">
                <a:ea typeface="MS PGothic" charset="-128"/>
              </a:rPr>
              <a:t>N</a:t>
            </a:r>
            <a:r>
              <a:rPr lang="en-US" altLang="en-US" sz="2000" dirty="0">
                <a:ea typeface="MS PGothic" charset="-128"/>
              </a:rPr>
              <a:t> free frames and load program</a:t>
            </a:r>
          </a:p>
          <a:p>
            <a:r>
              <a:rPr lang="en-US" altLang="en-US" sz="2000" dirty="0">
                <a:ea typeface="MS PGothic" charset="-128"/>
              </a:rPr>
              <a:t>Set up a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page table</a:t>
            </a:r>
            <a:r>
              <a:rPr lang="en-US" altLang="en-US" sz="2000" dirty="0">
                <a:ea typeface="MS PGothic" charset="-128"/>
              </a:rPr>
              <a:t> to translate logical to physical addresses</a:t>
            </a:r>
          </a:p>
          <a:p>
            <a:r>
              <a:rPr lang="en-US" altLang="en-US" sz="2000" dirty="0">
                <a:ea typeface="MS PGothic" charset="-128"/>
              </a:rPr>
              <a:t>Backing store likewise split into pages</a:t>
            </a:r>
          </a:p>
          <a:p>
            <a:r>
              <a:rPr lang="en-US" altLang="en-US" sz="2000" dirty="0">
                <a:ea typeface="MS PGothic" charset="-128"/>
              </a:rPr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126804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138" y="152400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number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3366FF"/>
                </a:solidFill>
              </a:rPr>
              <a:t>page table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Page offset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3366FF"/>
                </a:solidFill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48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57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2065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28713"/>
            <a:ext cx="6226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2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6150" y="46038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charset="-128"/>
              </a:rPr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7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87313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 Example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646238" y="5586413"/>
            <a:ext cx="600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1">
                <a:latin typeface="Helvetica" charset="0"/>
              </a:rPr>
              <a:t>n</a:t>
            </a:r>
            <a:r>
              <a:rPr lang="en-US" altLang="en-US" sz="1600">
                <a:latin typeface="Helvetica" charset="0"/>
              </a:rPr>
              <a:t>=2 and </a:t>
            </a:r>
            <a:r>
              <a:rPr lang="en-US" altLang="en-US" sz="1600" i="1">
                <a:latin typeface="Helvetica" charset="0"/>
              </a:rPr>
              <a:t>m</a:t>
            </a:r>
            <a:r>
              <a:rPr lang="en-US" altLang="en-US" sz="1600">
                <a:latin typeface="Helvetica" charset="0"/>
              </a:rPr>
              <a:t>=4   32-byte memory and 4-byte pages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1243013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393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88950" y="120650"/>
            <a:ext cx="8229600" cy="576263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579563"/>
            <a:ext cx="8337550" cy="4821237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Calculating internal fragmentation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Page size = 2,048 bytes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Process size = 72,766 bytes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35 pages + 1,086 bytes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Internal fragmentation of 2,048 - 1,086 = 962 bytes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Worst case fragmentation = 1 frame – 1 byte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On average fragmentation = 1 / 2 frame size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So small frame sizes desirable?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But each page table entry takes memory to track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Page sizes growing over time</a:t>
            </a:r>
          </a:p>
          <a:p>
            <a:pPr lvl="2"/>
            <a:r>
              <a:rPr lang="en-US" altLang="en-US" dirty="0">
                <a:ea typeface="MS PGothic" charset="-128"/>
              </a:rPr>
              <a:t>Solaris supports two page sizes – 8 KB and 4 MB</a:t>
            </a:r>
          </a:p>
          <a:p>
            <a:r>
              <a:rPr lang="en-US" altLang="en-US" sz="2000" dirty="0">
                <a:ea typeface="MS PGothic" charset="-128"/>
              </a:rPr>
              <a:t>Process view and physical memory now very different</a:t>
            </a:r>
          </a:p>
          <a:p>
            <a:r>
              <a:rPr lang="en-US" altLang="en-US" sz="2000" dirty="0">
                <a:ea typeface="MS PGothic" charset="-128"/>
              </a:rPr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457701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928813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38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52500"/>
            <a:ext cx="8270875" cy="4686300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Page table is kept in main memory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Page-table base register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PTBR</a:t>
            </a:r>
            <a:r>
              <a:rPr lang="en-US" altLang="en-US" dirty="0">
                <a:ea typeface="MS PGothic" charset="-128"/>
              </a:rPr>
              <a:t>)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points to the page table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Page-table length register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PTLR</a:t>
            </a:r>
            <a:r>
              <a:rPr lang="en-US" altLang="en-US" dirty="0">
                <a:ea typeface="MS PGothic" charset="-128"/>
              </a:rPr>
              <a:t>)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indicates size of the page table</a:t>
            </a:r>
          </a:p>
          <a:p>
            <a:r>
              <a:rPr lang="en-US" altLang="en-US" dirty="0">
                <a:ea typeface="MS PGothic" charset="-128"/>
              </a:rPr>
              <a:t>In this scheme every data/instruction access requires two memory accesses</a:t>
            </a:r>
          </a:p>
          <a:p>
            <a:pPr lvl="1"/>
            <a:r>
              <a:rPr lang="en-US" altLang="en-US" dirty="0">
                <a:ea typeface="MS PGothic" charset="-128"/>
              </a:rPr>
              <a:t>One for the page table and one for the data / instruction</a:t>
            </a:r>
          </a:p>
          <a:p>
            <a:r>
              <a:rPr lang="en-US" altLang="en-US" dirty="0">
                <a:ea typeface="MS PGothic" charset="-128"/>
              </a:rPr>
              <a:t>The two memory access problem can be solved by the use of a special fast-lookup hardware cache called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associative memory </a:t>
            </a:r>
            <a:r>
              <a:rPr lang="en-US" altLang="en-US" dirty="0">
                <a:ea typeface="MS PGothic" charset="-128"/>
              </a:rPr>
              <a:t>or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translation look-aside buffers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TLBs</a:t>
            </a:r>
            <a:r>
              <a:rPr lang="en-US" altLang="en-US" dirty="0">
                <a:ea typeface="MS PGothic" charset="-128"/>
              </a:rPr>
              <a:t>)</a:t>
            </a:r>
            <a:endParaRPr lang="en-US" altLang="en-US" b="1" dirty="0">
              <a:solidFill>
                <a:srgbClr val="3366FF"/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484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90538"/>
            <a:ext cx="9132888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85900"/>
            <a:ext cx="7924800" cy="4686300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Some TLBs store</a:t>
            </a:r>
            <a:r>
              <a:rPr lang="en-US" altLang="en-US" b="1">
                <a:ea typeface="MS PGothic" charset="-128"/>
              </a:rPr>
              <a:t>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address-space identifiers 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ASIDs</a:t>
            </a:r>
            <a:r>
              <a:rPr lang="en-US" altLang="en-US">
                <a:ea typeface="MS PGothic" charset="-128"/>
              </a:rPr>
              <a:t>)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>
                <a:ea typeface="MS PGothic" charset="-128"/>
              </a:rPr>
              <a:t>Otherwise need to flush at every context switch</a:t>
            </a:r>
          </a:p>
          <a:p>
            <a:r>
              <a:rPr lang="en-US" altLang="en-US" dirty="0">
                <a:ea typeface="MS PGothic" charset="-128"/>
              </a:rPr>
              <a:t>TLBs typically small (64 to 1,024 entries)</a:t>
            </a:r>
          </a:p>
          <a:p>
            <a:r>
              <a:rPr lang="en-US" altLang="en-US" dirty="0">
                <a:ea typeface="MS PGothic" charset="-128"/>
              </a:rPr>
              <a:t>On a TLB miss, value is loaded into the TLB for faster access next time</a:t>
            </a:r>
          </a:p>
          <a:p>
            <a:pPr lvl="1"/>
            <a:r>
              <a:rPr lang="en-US" altLang="en-US" dirty="0">
                <a:ea typeface="MS PGothic" charset="-128"/>
              </a:rPr>
              <a:t>Replacement policies must be considered</a:t>
            </a:r>
          </a:p>
          <a:p>
            <a:pPr lvl="1"/>
            <a:r>
              <a:rPr lang="en-US" altLang="en-US" dirty="0">
                <a:ea typeface="MS PGothic" charset="-128"/>
              </a:rPr>
              <a:t>Some entries can be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 wired down </a:t>
            </a:r>
            <a:r>
              <a:rPr lang="en-US" altLang="en-US" dirty="0">
                <a:ea typeface="MS PGothic" charset="-128"/>
              </a:rPr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2362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41388" y="153988"/>
            <a:ext cx="7745412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Hardware Address Protection</a:t>
            </a:r>
          </a:p>
        </p:txBody>
      </p:sp>
      <p:pic>
        <p:nvPicPr>
          <p:cNvPr id="8195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1576388" y="1212850"/>
            <a:ext cx="6324600" cy="3482975"/>
          </a:xfrm>
        </p:spPr>
      </p:pic>
    </p:spTree>
    <p:extLst>
      <p:ext uri="{BB962C8B-B14F-4D97-AF65-F5344CB8AC3E}">
        <p14:creationId xmlns:p14="http://schemas.microsoft.com/office/powerpoint/2010/main" val="1233489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Associative Memory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03288" y="1211263"/>
            <a:ext cx="7351712" cy="4483100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Associative memory – parallel search </a:t>
            </a:r>
          </a:p>
          <a:p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Address translation (p, d)</a:t>
            </a:r>
          </a:p>
          <a:p>
            <a:pPr marL="627063" lvl="1"/>
            <a:r>
              <a:rPr lang="en-US" altLang="en-US">
                <a:ea typeface="MS PGothic" charset="-128"/>
              </a:rPr>
              <a:t>If p is in associative register, get frame # out</a:t>
            </a:r>
          </a:p>
          <a:p>
            <a:pPr marL="627063" lvl="1"/>
            <a:r>
              <a:rPr lang="en-US" altLang="en-US">
                <a:ea typeface="MS PGothic" charset="-128"/>
              </a:rPr>
              <a:t>Otherwise get frame # from page table in memory</a:t>
            </a:r>
          </a:p>
          <a:p>
            <a:pPr marL="627063" lvl="1"/>
            <a:endParaRPr lang="en-US" altLang="en-US">
              <a:ea typeface="MS PGothic" charset="-128"/>
            </a:endParaRPr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93863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194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Paging Hardware With TLB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5048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</a:rPr>
              <a:t>Associative Lookup = </a:t>
            </a:r>
            <a:r>
              <a:rPr lang="en-US" altLang="en-US" sz="2000" dirty="0">
                <a:ea typeface="MS PGothic" charset="-128"/>
                <a:sym typeface="Symbol" charset="2"/>
              </a:rPr>
              <a:t>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Effective Access Time</a:t>
            </a:r>
            <a:r>
              <a:rPr lang="en-US" altLang="en-US" sz="2000" dirty="0">
                <a:solidFill>
                  <a:srgbClr val="3366FF"/>
                </a:solidFill>
                <a:ea typeface="MS PGothic" charset="-128"/>
                <a:sym typeface="Symbol" charset="2"/>
              </a:rPr>
              <a:t> </a:t>
            </a:r>
            <a:r>
              <a:rPr lang="en-US" altLang="en-US" sz="2000" dirty="0">
                <a:ea typeface="MS PGothic" charset="-128"/>
                <a:sym typeface="Symbol" charset="2"/>
              </a:rPr>
              <a:t>(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EAT</a:t>
            </a:r>
            <a:r>
              <a:rPr lang="en-US" altLang="en-US" sz="2000" dirty="0">
                <a:ea typeface="MS PGothic" charset="-128"/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</a:rPr>
              <a:t>		EAT = (1 + </a:t>
            </a:r>
            <a:r>
              <a:rPr lang="en-US" altLang="en-US" sz="2000" dirty="0">
                <a:ea typeface="MS PGothic" charset="-128"/>
                <a:sym typeface="Symbol" charset="2"/>
              </a:rPr>
              <a:t>)  + (2 + )(1 – )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			= 2 +  – </a:t>
            </a:r>
            <a:endParaRPr lang="en-US" altLang="en-US" sz="2000" dirty="0">
              <a:ea typeface="MS PGothic" charset="-128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</a:rPr>
              <a:t> </a:t>
            </a:r>
            <a:r>
              <a:rPr lang="en-US" altLang="en-US" sz="2000" dirty="0">
                <a:ea typeface="MS PGothic" charset="-128"/>
                <a:sym typeface="Symbol" charset="2"/>
              </a:rPr>
              <a:t>Consider  = 80%,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EAT = 0.80 x 120 + 0.20 x 220 = 140ns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Consider more realistic hit ratio -&gt;   = 99%,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EAT = 0.99 x 120 + 0.01 x 220 = 121ns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endParaRPr lang="en-US" altLang="en-US" sz="2000" dirty="0">
              <a:ea typeface="MS PGothic" charset="-128"/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062163" algn="l"/>
                <a:tab pos="2566988" algn="l"/>
              </a:tabLst>
            </a:pPr>
            <a:endParaRPr lang="en-US" altLang="en-US" sz="20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889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458200" cy="4915693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dirty="0">
                <a:ea typeface="MS PGothic" charset="-128"/>
              </a:rPr>
              <a:t>Can also add more bits to indicate page execute-only, and so on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bit attached to each entry in the page table:</a:t>
            </a:r>
          </a:p>
          <a:p>
            <a:pPr lvl="1"/>
            <a:r>
              <a:rPr lang="ja-JP" altLang="en-US" dirty="0">
                <a:ea typeface="MS PGothic" charset="-128"/>
              </a:rPr>
              <a:t>“</a:t>
            </a:r>
            <a:r>
              <a:rPr lang="en-US" altLang="ja-JP" dirty="0">
                <a:ea typeface="MS PGothic" charset="-128"/>
              </a:rPr>
              <a:t>valid</a:t>
            </a:r>
            <a:r>
              <a:rPr lang="ja-JP" altLang="en-US" dirty="0">
                <a:ea typeface="MS PGothic" charset="-128"/>
              </a:rPr>
              <a:t>”</a:t>
            </a:r>
            <a:r>
              <a:rPr lang="en-US" altLang="ja-JP" dirty="0">
                <a:ea typeface="MS PGothic" charset="-128"/>
              </a:rPr>
              <a:t> indicates that the associated page is in the process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 logical address space, and is thus a legal page</a:t>
            </a:r>
          </a:p>
          <a:p>
            <a:pPr lvl="1"/>
            <a:r>
              <a:rPr lang="ja-JP" altLang="en-US" dirty="0">
                <a:ea typeface="MS PGothic" charset="-128"/>
              </a:rPr>
              <a:t>“</a:t>
            </a:r>
            <a:r>
              <a:rPr lang="en-US" altLang="ja-JP" dirty="0">
                <a:ea typeface="MS PGothic" charset="-128"/>
              </a:rPr>
              <a:t>invalid</a:t>
            </a:r>
            <a:r>
              <a:rPr lang="ja-JP" altLang="en-US" dirty="0">
                <a:ea typeface="MS PGothic" charset="-128"/>
              </a:rPr>
              <a:t>”</a:t>
            </a:r>
            <a:r>
              <a:rPr lang="en-US" altLang="ja-JP" dirty="0">
                <a:ea typeface="MS PGothic" charset="-128"/>
              </a:rPr>
              <a:t> indicates that the page is not in the process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 logical address space</a:t>
            </a:r>
          </a:p>
          <a:p>
            <a:pPr lvl="1"/>
            <a:r>
              <a:rPr lang="en-US" altLang="en-US" dirty="0">
                <a:ea typeface="MS PGothic" charset="-128"/>
              </a:rPr>
              <a:t>Or use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page-table length register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PTLR</a:t>
            </a:r>
            <a:r>
              <a:rPr lang="en-US" altLang="en-US" dirty="0">
                <a:ea typeface="MS PGothic" charset="-128"/>
              </a:rPr>
              <a:t>)</a:t>
            </a:r>
          </a:p>
          <a:p>
            <a:r>
              <a:rPr lang="en-US" altLang="en-US" dirty="0">
                <a:ea typeface="MS PGothic" charset="-128"/>
              </a:rPr>
              <a:t>Any violations result in a trap to the kernel</a:t>
            </a:r>
          </a:p>
        </p:txBody>
      </p:sp>
    </p:spTree>
    <p:extLst>
      <p:ext uri="{BB962C8B-B14F-4D97-AF65-F5344CB8AC3E}">
        <p14:creationId xmlns:p14="http://schemas.microsoft.com/office/powerpoint/2010/main" val="2056131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9738" y="-188913"/>
            <a:ext cx="7112000" cy="903288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252538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146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Shared Pages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27100"/>
            <a:ext cx="7543800" cy="4483100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Shared code</a:t>
            </a:r>
          </a:p>
          <a:p>
            <a:pPr lvl="1"/>
            <a:r>
              <a:rPr lang="en-US" altLang="en-US" dirty="0">
                <a:ea typeface="MS PGothic" charset="-128"/>
              </a:rPr>
              <a:t>One copy of read-only (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reentrant</a:t>
            </a:r>
            <a:r>
              <a:rPr lang="en-US" altLang="en-US" dirty="0">
                <a:ea typeface="MS PGothic" charset="-128"/>
              </a:rPr>
              <a:t>) code shared among processes (i.e., text editors, compilers, window systems)</a:t>
            </a:r>
          </a:p>
          <a:p>
            <a:pPr lvl="1"/>
            <a:r>
              <a:rPr lang="en-US" altLang="en-US" dirty="0">
                <a:ea typeface="MS PGothic" charset="-128"/>
              </a:rPr>
              <a:t>Similar to multiple threads sharing the same process space</a:t>
            </a:r>
          </a:p>
          <a:p>
            <a:pPr lvl="1"/>
            <a:r>
              <a:rPr lang="en-US" altLang="en-US" dirty="0">
                <a:ea typeface="MS PGothic" charset="-128"/>
              </a:rPr>
              <a:t>Also useful for </a:t>
            </a:r>
            <a:r>
              <a:rPr lang="en-US" altLang="en-US" dirty="0" err="1">
                <a:ea typeface="MS PGothic" charset="-128"/>
              </a:rPr>
              <a:t>interprocess</a:t>
            </a:r>
            <a:r>
              <a:rPr lang="en-US" altLang="en-US" dirty="0">
                <a:ea typeface="MS PGothic" charset="-128"/>
              </a:rPr>
              <a:t> communication if sharing of read-write pages is allowed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Private code and data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</a:p>
          <a:p>
            <a:pPr lvl="1"/>
            <a:r>
              <a:rPr lang="en-US" altLang="en-US" dirty="0">
                <a:ea typeface="MS PGothic" charset="-128"/>
              </a:rPr>
              <a:t>Each process keeps a separate copy of the code and data</a:t>
            </a:r>
          </a:p>
          <a:p>
            <a:pPr lvl="1"/>
            <a:r>
              <a:rPr lang="en-US" altLang="en-US" dirty="0">
                <a:ea typeface="MS PGothic" charset="-128"/>
              </a:rPr>
              <a:t>The pages for the private code and data can appear anywhere in the logical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125574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Shared Pages Example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51203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1104900"/>
            <a:ext cx="48609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529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143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536700"/>
            <a:ext cx="7119938" cy="44831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Memory structures for paging can get huge using straight-forward methods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Consider a 32-bit logical address space as on modern computers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Page size of 4 KB (2</a:t>
            </a:r>
            <a:r>
              <a:rPr lang="en-US" altLang="en-US" sz="2000" baseline="30000" dirty="0">
                <a:ea typeface="MS PGothic" charset="-128"/>
              </a:rPr>
              <a:t>12</a:t>
            </a:r>
            <a:r>
              <a:rPr lang="en-US" altLang="en-US" sz="2000" dirty="0">
                <a:ea typeface="MS PGothic" charset="-128"/>
              </a:rPr>
              <a:t>)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Page table would have 1 million entries (2</a:t>
            </a:r>
            <a:r>
              <a:rPr lang="en-US" altLang="en-US" sz="2000" baseline="30000" dirty="0">
                <a:ea typeface="MS PGothic" charset="-128"/>
              </a:rPr>
              <a:t>32</a:t>
            </a:r>
            <a:r>
              <a:rPr lang="en-US" altLang="en-US" sz="2000" dirty="0">
                <a:ea typeface="MS PGothic" charset="-128"/>
              </a:rPr>
              <a:t> / 2</a:t>
            </a:r>
            <a:r>
              <a:rPr lang="en-US" altLang="en-US" sz="2000" baseline="30000" dirty="0">
                <a:ea typeface="MS PGothic" charset="-128"/>
              </a:rPr>
              <a:t>12</a:t>
            </a:r>
            <a:r>
              <a:rPr lang="en-US" altLang="en-US" sz="2000" dirty="0">
                <a:ea typeface="MS PGothic" charset="-128"/>
              </a:rPr>
              <a:t>)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If each entry is 4 bytes -&gt; 4 MB of physical address space / memory for page table alone</a:t>
            </a:r>
          </a:p>
          <a:p>
            <a:pPr lvl="2"/>
            <a:r>
              <a:rPr lang="en-US" altLang="en-US" dirty="0">
                <a:ea typeface="MS PGothic" charset="-128"/>
              </a:rPr>
              <a:t>That amount of memory used to cost a lot</a:t>
            </a:r>
          </a:p>
          <a:p>
            <a:pPr lvl="2"/>
            <a:r>
              <a:rPr lang="en-US" altLang="en-US" dirty="0">
                <a:ea typeface="MS PGothic" charset="-128"/>
              </a:rPr>
              <a:t>Don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t want to allocate that contiguously in main memory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Hierarchical Paging</a:t>
            </a:r>
          </a:p>
          <a:p>
            <a:r>
              <a:rPr lang="en-US" altLang="en-US" sz="2000" dirty="0">
                <a:ea typeface="MS PGothic" charset="-128"/>
              </a:rPr>
              <a:t>Hashed Page Tables</a:t>
            </a:r>
          </a:p>
          <a:p>
            <a:r>
              <a:rPr lang="en-US" altLang="en-US" sz="2000" dirty="0">
                <a:ea typeface="MS PGothic" charset="-128"/>
              </a:rPr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1749861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89038"/>
            <a:ext cx="5980112" cy="4483100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Break up the logical address space into multiple page tables</a:t>
            </a:r>
          </a:p>
          <a:p>
            <a:r>
              <a:rPr lang="en-US" altLang="en-US">
                <a:ea typeface="MS PGothic" charset="-128"/>
              </a:rPr>
              <a:t>A simple technique is a two-level page table</a:t>
            </a:r>
          </a:p>
          <a:p>
            <a:r>
              <a:rPr lang="en-US" altLang="en-US">
                <a:ea typeface="MS PGothic" charset="-128"/>
              </a:rPr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242889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Two-Level Page-Table Scheme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268413"/>
            <a:ext cx="42481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Address Binding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19150" y="1474788"/>
            <a:ext cx="7448550" cy="4926012"/>
          </a:xfrm>
        </p:spPr>
        <p:txBody>
          <a:bodyPr/>
          <a:lstStyle/>
          <a:p>
            <a:r>
              <a:rPr kumimoji="0" lang="en-US" altLang="en-US" sz="2000" dirty="0">
                <a:ea typeface="MS PGothic" charset="-128"/>
              </a:rPr>
              <a:t>Programs on disk, ready to be brought into memory to execute form an </a:t>
            </a:r>
            <a:r>
              <a:rPr kumimoji="0" lang="en-US" altLang="en-US" sz="2000" b="1" dirty="0">
                <a:solidFill>
                  <a:srgbClr val="0000FF"/>
                </a:solidFill>
                <a:ea typeface="MS PGothic" charset="-128"/>
              </a:rPr>
              <a:t>input queue</a:t>
            </a:r>
          </a:p>
          <a:p>
            <a:pPr lvl="1"/>
            <a:r>
              <a:rPr kumimoji="0" lang="en-US" altLang="en-US" sz="2000" dirty="0">
                <a:ea typeface="MS PGothic" charset="-128"/>
              </a:rPr>
              <a:t>Without support, must be loaded into address 0000</a:t>
            </a:r>
          </a:p>
          <a:p>
            <a:r>
              <a:rPr kumimoji="0" lang="en-US" altLang="en-US" sz="2000" dirty="0">
                <a:ea typeface="MS PGothic" charset="-128"/>
              </a:rPr>
              <a:t>Inconvenient to have first user process physical address always at 0000 </a:t>
            </a:r>
          </a:p>
          <a:p>
            <a:pPr lvl="1"/>
            <a:r>
              <a:rPr kumimoji="0" lang="en-US" altLang="en-US" sz="2000" dirty="0">
                <a:ea typeface="MS PGothic" charset="-128"/>
              </a:rPr>
              <a:t>How can it not be?</a:t>
            </a:r>
            <a:endParaRPr lang="en-US" altLang="en-US" sz="2000" dirty="0">
              <a:ea typeface="MS PGothic" charset="-128"/>
            </a:endParaRPr>
          </a:p>
          <a:p>
            <a:r>
              <a:rPr kumimoji="0" lang="en-US" altLang="en-US" sz="2000" dirty="0">
                <a:ea typeface="MS PGothic" charset="-128"/>
              </a:rPr>
              <a:t>Further, addresses represented in different ways at different stages of a program</a:t>
            </a:r>
            <a:r>
              <a:rPr kumimoji="0" lang="ja-JP" altLang="en-US" sz="2000" dirty="0">
                <a:ea typeface="MS PGothic" charset="-128"/>
              </a:rPr>
              <a:t>’</a:t>
            </a:r>
            <a:r>
              <a:rPr kumimoji="0" lang="en-US" altLang="ja-JP" sz="2000" dirty="0">
                <a:ea typeface="MS PGothic" charset="-128"/>
              </a:rPr>
              <a:t>s life</a:t>
            </a:r>
          </a:p>
          <a:p>
            <a:pPr lvl="1"/>
            <a:r>
              <a:rPr kumimoji="0" lang="en-US" altLang="en-US" sz="2000" dirty="0">
                <a:ea typeface="MS PGothic" charset="-128"/>
              </a:rPr>
              <a:t>Source code addresses usually symbolic</a:t>
            </a:r>
          </a:p>
          <a:p>
            <a:pPr lvl="1"/>
            <a:r>
              <a:rPr kumimoji="0" lang="en-US" altLang="en-US" sz="2000" dirty="0">
                <a:ea typeface="MS PGothic" charset="-128"/>
              </a:rPr>
              <a:t>Compiled code addresses </a:t>
            </a:r>
            <a:r>
              <a:rPr kumimoji="0" lang="en-US" altLang="en-US" sz="2000" b="1" dirty="0">
                <a:solidFill>
                  <a:srgbClr val="0000FF"/>
                </a:solidFill>
                <a:ea typeface="MS PGothic" charset="-128"/>
              </a:rPr>
              <a:t>bind </a:t>
            </a:r>
            <a:r>
              <a:rPr kumimoji="0" lang="en-US" altLang="en-US" sz="2000" dirty="0">
                <a:ea typeface="MS PGothic" charset="-128"/>
              </a:rPr>
              <a:t>to </a:t>
            </a:r>
            <a:r>
              <a:rPr kumimoji="0" lang="en-US" altLang="en-US" sz="2000" dirty="0" err="1">
                <a:ea typeface="MS PGothic" charset="-128"/>
              </a:rPr>
              <a:t>relocatable</a:t>
            </a:r>
            <a:r>
              <a:rPr kumimoji="0" lang="en-US" altLang="en-US" sz="2000" dirty="0">
                <a:ea typeface="MS PGothic" charset="-128"/>
              </a:rPr>
              <a:t> addresses</a:t>
            </a:r>
          </a:p>
          <a:p>
            <a:pPr lvl="2"/>
            <a:r>
              <a:rPr kumimoji="0" lang="en-US" altLang="en-US" dirty="0">
                <a:ea typeface="MS PGothic" charset="-128"/>
              </a:rPr>
              <a:t>i.e. </a:t>
            </a:r>
            <a:r>
              <a:rPr kumimoji="0" lang="ja-JP" altLang="en-US" dirty="0">
                <a:ea typeface="MS PGothic" charset="-128"/>
              </a:rPr>
              <a:t>“</a:t>
            </a:r>
            <a:r>
              <a:rPr kumimoji="0" lang="en-US" altLang="ja-JP" dirty="0">
                <a:ea typeface="MS PGothic" charset="-128"/>
              </a:rPr>
              <a:t>14 bytes from beginning of this module</a:t>
            </a:r>
            <a:r>
              <a:rPr kumimoji="0" lang="ja-JP" altLang="en-US" dirty="0">
                <a:ea typeface="MS PGothic" charset="-128"/>
              </a:rPr>
              <a:t>”</a:t>
            </a:r>
            <a:endParaRPr kumimoji="0" lang="en-US" altLang="ja-JP" dirty="0">
              <a:ea typeface="MS PGothic" charset="-128"/>
            </a:endParaRPr>
          </a:p>
          <a:p>
            <a:pPr lvl="1"/>
            <a:r>
              <a:rPr kumimoji="0" lang="en-US" altLang="en-US" sz="2000" dirty="0">
                <a:ea typeface="MS PGothic" charset="-128"/>
              </a:rPr>
              <a:t>Linker or loader will bind </a:t>
            </a:r>
            <a:r>
              <a:rPr kumimoji="0" lang="en-US" altLang="en-US" sz="2000" dirty="0" err="1">
                <a:ea typeface="MS PGothic" charset="-128"/>
              </a:rPr>
              <a:t>relocatable</a:t>
            </a:r>
            <a:r>
              <a:rPr kumimoji="0" lang="en-US" altLang="en-US" sz="2000" dirty="0">
                <a:ea typeface="MS PGothic" charset="-128"/>
              </a:rPr>
              <a:t> addresses to absolute addresses</a:t>
            </a:r>
          </a:p>
          <a:p>
            <a:pPr lvl="2"/>
            <a:r>
              <a:rPr kumimoji="0" lang="en-US" altLang="en-US" dirty="0">
                <a:ea typeface="MS PGothic" charset="-128"/>
              </a:rPr>
              <a:t>i.e. 74014</a:t>
            </a:r>
          </a:p>
          <a:p>
            <a:pPr lvl="1"/>
            <a:r>
              <a:rPr kumimoji="0" lang="en-US" altLang="en-US" sz="2000" dirty="0">
                <a:ea typeface="MS PGothic" charset="-128"/>
              </a:rPr>
              <a:t>Each binding maps one address space to another</a:t>
            </a:r>
          </a:p>
          <a:p>
            <a:pPr>
              <a:buFont typeface="Monotype Sorts" charset="2"/>
              <a:buNone/>
            </a:pPr>
            <a:endParaRPr kumimoji="0" lang="en-US" altLang="en-US" sz="2000" dirty="0">
              <a:ea typeface="MS PGothic" charset="-128"/>
            </a:endParaRPr>
          </a:p>
          <a:p>
            <a:pPr lvl="1"/>
            <a:endParaRPr kumimoji="0" lang="en-US" altLang="en-US" sz="20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73735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5240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85800"/>
            <a:ext cx="7807325" cy="514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A logical address (on 32-bit machine with 1K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a page number consisting of 22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a page offset consisting of 10 bits</a:t>
            </a:r>
          </a:p>
          <a:p>
            <a:pPr marL="627063" lvl="1">
              <a:lnSpc>
                <a:spcPct val="90000"/>
              </a:lnSpc>
            </a:pPr>
            <a:endParaRPr lang="en-US" altLang="en-US" sz="2000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a 12-bit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a 10-bit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2000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Thus, a logical address is as follows:</a:t>
            </a:r>
            <a:br>
              <a:rPr lang="en-US" altLang="en-US" sz="2000" dirty="0">
                <a:ea typeface="MS PGothic" charset="-128"/>
              </a:rPr>
            </a:br>
            <a:br>
              <a:rPr lang="en-US" altLang="en-US" sz="2000" dirty="0">
                <a:ea typeface="MS PGothic" charset="-128"/>
              </a:rPr>
            </a:br>
            <a:br>
              <a:rPr lang="en-US" altLang="en-US" sz="2000" dirty="0">
                <a:ea typeface="MS PGothic" charset="-128"/>
              </a:rPr>
            </a:br>
            <a:br>
              <a:rPr lang="en-US" altLang="en-US" sz="2000" dirty="0">
                <a:ea typeface="MS PGothic" charset="-128"/>
              </a:rPr>
            </a:br>
            <a:br>
              <a:rPr lang="en-US" altLang="en-US" sz="2000" dirty="0">
                <a:ea typeface="MS PGothic" charset="-128"/>
              </a:rPr>
            </a:br>
            <a:br>
              <a:rPr lang="en-US" altLang="en-US" sz="2000" dirty="0">
                <a:ea typeface="MS PGothic" charset="-128"/>
              </a:rPr>
            </a:br>
            <a:endParaRPr lang="en-US" altLang="en-US" sz="2000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where</a:t>
            </a:r>
            <a:r>
              <a:rPr lang="en-US" altLang="en-US" sz="2000" i="1" dirty="0">
                <a:ea typeface="MS PGothic" charset="-128"/>
              </a:rPr>
              <a:t> p</a:t>
            </a:r>
            <a:r>
              <a:rPr lang="en-US" altLang="en-US" sz="2000" i="1" baseline="-25000" dirty="0">
                <a:ea typeface="MS PGothic" charset="-128"/>
              </a:rPr>
              <a:t>1</a:t>
            </a:r>
            <a:r>
              <a:rPr lang="en-US" altLang="en-US" sz="2000" dirty="0">
                <a:ea typeface="MS PGothic" charset="-128"/>
              </a:rPr>
              <a:t> is an index into the outer page table, and </a:t>
            </a:r>
            <a:r>
              <a:rPr lang="en-US" altLang="en-US" sz="2000" i="1" dirty="0">
                <a:ea typeface="MS PGothic" charset="-128"/>
              </a:rPr>
              <a:t>p</a:t>
            </a:r>
            <a:r>
              <a:rPr lang="en-US" altLang="en-US" sz="2000" i="1" baseline="-25000" dirty="0">
                <a:ea typeface="MS PGothic" charset="-128"/>
              </a:rPr>
              <a:t>2</a:t>
            </a:r>
            <a:r>
              <a:rPr lang="en-US" altLang="en-US" sz="2000" dirty="0">
                <a:ea typeface="MS PGothic" charset="-128"/>
              </a:rPr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Known as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95800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73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28713" y="152400"/>
            <a:ext cx="7558087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Address-Translation Scheme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258888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881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6575" y="76200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533400"/>
            <a:ext cx="8116888" cy="5087937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/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/>
              <a:t>If page size is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Then page table has 2</a:t>
            </a:r>
            <a:r>
              <a:rPr lang="en-US" altLang="en-US" baseline="30000" dirty="0"/>
              <a:t>52</a:t>
            </a:r>
            <a:r>
              <a:rPr lang="en-US" altLang="en-US" dirty="0"/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If two level scheme, inner page tables could be 2</a:t>
            </a:r>
            <a:r>
              <a:rPr lang="en-US" altLang="en-US" baseline="30000" dirty="0"/>
              <a:t>10</a:t>
            </a:r>
            <a:r>
              <a:rPr lang="en-US" altLang="en-US" dirty="0"/>
              <a:t> 4-byte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Address would look like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Outer page table has 2</a:t>
            </a:r>
            <a:r>
              <a:rPr lang="en-US" altLang="en-US" baseline="30000" dirty="0"/>
              <a:t>42</a:t>
            </a:r>
            <a:r>
              <a:rPr lang="en-US" altLang="en-US" dirty="0"/>
              <a:t> entries or 2</a:t>
            </a:r>
            <a:r>
              <a:rPr lang="en-US" altLang="en-US" baseline="30000" dirty="0"/>
              <a:t>44</a:t>
            </a:r>
            <a:r>
              <a:rPr lang="en-US" altLang="en-US" dirty="0"/>
              <a:t> bytes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One solution is to add a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But in the following example the 2</a:t>
            </a:r>
            <a:r>
              <a:rPr lang="en-US" altLang="en-US" baseline="30000" dirty="0"/>
              <a:t>nd</a:t>
            </a:r>
            <a:r>
              <a:rPr lang="en-US" altLang="en-US" dirty="0"/>
              <a:t> outer page table is still 2</a:t>
            </a:r>
            <a:r>
              <a:rPr lang="en-US" altLang="en-US" baseline="30000" dirty="0"/>
              <a:t>34</a:t>
            </a:r>
            <a:r>
              <a:rPr lang="en-US" altLang="en-US" dirty="0"/>
              <a:t> bytes in size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dirty="0"/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254375"/>
            <a:ext cx="32464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142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143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93813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130550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73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414338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626350" cy="4722812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Common in address spaces &gt; 32 bits</a:t>
            </a:r>
          </a:p>
          <a:p>
            <a:r>
              <a:rPr lang="en-US" altLang="en-US" sz="2000" dirty="0">
                <a:ea typeface="MS PGothic" charset="-128"/>
              </a:rPr>
              <a:t>The virtual page number is hashed into a page table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This page table contains a chain of elements hashing to the same location</a:t>
            </a:r>
          </a:p>
          <a:p>
            <a:r>
              <a:rPr lang="en-US" altLang="en-US" sz="2000" dirty="0">
                <a:ea typeface="MS PGothic" charset="-128"/>
              </a:rPr>
              <a:t>Each element contains (1) the virtual page number (2) the value of the mapped page frame (3) a pointer to the next element</a:t>
            </a:r>
          </a:p>
          <a:p>
            <a:r>
              <a:rPr lang="en-US" altLang="en-US" sz="2000" dirty="0">
                <a:ea typeface="MS PGothic" charset="-128"/>
              </a:rPr>
              <a:t>Virtual page numbers are compared in this chain searching for a match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If a match is found, the corresponding physical frame is extracted</a:t>
            </a:r>
          </a:p>
          <a:p>
            <a:r>
              <a:rPr lang="en-US" altLang="en-US" sz="2000" dirty="0">
                <a:ea typeface="MS PGothic" charset="-128"/>
              </a:rPr>
              <a:t>Variation for 64-bit addresses is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clustered page tables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Similar to hashed but each entry refers to several pages (such as 16) rather than 1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Especially useful for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sparse</a:t>
            </a:r>
            <a:r>
              <a:rPr lang="en-US" altLang="en-US" sz="2000" dirty="0">
                <a:ea typeface="MS PGothic" charset="-128"/>
              </a:rPr>
              <a:t> address spaces (where memory references are non-contiguous and scattered) </a:t>
            </a:r>
          </a:p>
        </p:txBody>
      </p:sp>
    </p:spTree>
    <p:extLst>
      <p:ext uri="{BB962C8B-B14F-4D97-AF65-F5344CB8AC3E}">
        <p14:creationId xmlns:p14="http://schemas.microsoft.com/office/powerpoint/2010/main" val="193202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Hashed Page Table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27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490537"/>
            <a:ext cx="795655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1937"/>
            <a:ext cx="8305800" cy="4792663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Rather than each process having a page table and keeping track of all possible logical pages, track all physical pages</a:t>
            </a:r>
          </a:p>
          <a:p>
            <a:r>
              <a:rPr lang="en-US" altLang="en-US" sz="2000" dirty="0">
                <a:ea typeface="MS PGothic" charset="-128"/>
              </a:rPr>
              <a:t>One entry for each real page of memory</a:t>
            </a:r>
          </a:p>
          <a:p>
            <a:r>
              <a:rPr lang="en-US" altLang="en-US" sz="2000" dirty="0">
                <a:ea typeface="MS PGothic" charset="-128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sz="2000" dirty="0">
                <a:ea typeface="MS PGothic" charset="-128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altLang="en-US" sz="2000" dirty="0">
                <a:ea typeface="MS PGothic" charset="-128"/>
              </a:rPr>
              <a:t>Use hash table to limit the search to one — or at most a few — page-table entries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TLB can accelerate access</a:t>
            </a:r>
          </a:p>
          <a:p>
            <a:r>
              <a:rPr lang="en-US" altLang="en-US" sz="2000" dirty="0">
                <a:ea typeface="MS PGothic" charset="-128"/>
              </a:rPr>
              <a:t>But how to implement shared memory?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One mapping of a virtual address to the shared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783573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7953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Inverted Page Table Architecture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487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142875"/>
            <a:ext cx="7607300" cy="576263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charset="-128"/>
              </a:rPr>
              <a:t>Example: The Intel 32 and 64-bit Architectures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33488"/>
            <a:ext cx="7743825" cy="4530725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Dominant industry chips</a:t>
            </a:r>
          </a:p>
          <a:p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Pentium CPUs are 32-bit and called IA-32 architecture</a:t>
            </a:r>
          </a:p>
          <a:p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Current Intel CPUs are 64-bit and called IA-64 architecture</a:t>
            </a:r>
          </a:p>
          <a:p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Many variations in the chips, cover the main ideas here</a:t>
            </a:r>
          </a:p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144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575" y="166688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Example: The Intel IA-32 Architecture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7438"/>
            <a:ext cx="7091363" cy="4530725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Supports both segmentation and segmentation with paging</a:t>
            </a:r>
          </a:p>
          <a:p>
            <a:pPr lvl="1"/>
            <a:r>
              <a:rPr lang="en-US" altLang="en-US">
                <a:ea typeface="MS PGothic" charset="-128"/>
              </a:rPr>
              <a:t>Each segment can be 4 GB</a:t>
            </a:r>
          </a:p>
          <a:p>
            <a:pPr lvl="1"/>
            <a:r>
              <a:rPr lang="en-US" altLang="en-US">
                <a:ea typeface="MS PGothic" charset="-128"/>
              </a:rPr>
              <a:t>Up to 16 K segments per process</a:t>
            </a:r>
          </a:p>
          <a:p>
            <a:pPr lvl="1"/>
            <a:r>
              <a:rPr lang="en-US" altLang="en-US">
                <a:ea typeface="MS PGothic" charset="-128"/>
              </a:rPr>
              <a:t>Divided into two partitions</a:t>
            </a:r>
          </a:p>
          <a:p>
            <a:pPr lvl="2"/>
            <a:r>
              <a:rPr lang="en-US" altLang="en-US">
                <a:ea typeface="MS PGothic" charset="-128"/>
              </a:rPr>
              <a:t>First partition of up to 8 K segments are private to process (kept in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local descriptor table 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LDT</a:t>
            </a:r>
            <a:r>
              <a:rPr lang="en-US" altLang="en-US">
                <a:ea typeface="MS PGothic" charset="-128"/>
              </a:rPr>
              <a:t>))</a:t>
            </a:r>
          </a:p>
          <a:p>
            <a:pPr lvl="2"/>
            <a:r>
              <a:rPr lang="en-US" altLang="en-US">
                <a:ea typeface="MS PGothic" charset="-128"/>
              </a:rPr>
              <a:t>Second partition of up to 8K segments shared among all processes (kept in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global descriptor table 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GDT</a:t>
            </a:r>
            <a:r>
              <a:rPr lang="en-US" altLang="en-US">
                <a:ea typeface="MS PGothic" charset="-128"/>
              </a:rPr>
              <a:t>))</a:t>
            </a:r>
          </a:p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28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533400"/>
            <a:ext cx="8134350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Binding of Instructions and Data to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67650" cy="41148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2400" dirty="0">
              <a:ea typeface="MS PGothic" charset="-128"/>
            </a:endParaRPr>
          </a:p>
          <a:p>
            <a:r>
              <a:rPr kumimoji="0" lang="en-US" altLang="en-US" sz="2400" dirty="0">
                <a:ea typeface="MS PGothic" charset="-128"/>
              </a:rPr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>
                <a:ea typeface="MS PGothic" charset="-128"/>
              </a:rPr>
              <a:t>Compile time</a:t>
            </a:r>
            <a:r>
              <a:rPr lang="en-US" altLang="en-US" dirty="0">
                <a:ea typeface="MS PGothic" charset="-128"/>
              </a:rPr>
              <a:t>:  If memory location known a priori,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absolute code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can be generated; must recompile code if starting location changes</a:t>
            </a:r>
          </a:p>
          <a:p>
            <a:pPr lvl="1"/>
            <a:r>
              <a:rPr lang="en-US" altLang="en-US" b="1" dirty="0">
                <a:ea typeface="MS PGothic" charset="-128"/>
              </a:rPr>
              <a:t>Load time</a:t>
            </a:r>
            <a:r>
              <a:rPr lang="en-US" altLang="en-US" dirty="0">
                <a:ea typeface="MS PGothic" charset="-128"/>
              </a:rPr>
              <a:t>:  Must generate 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relocatable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 code</a:t>
            </a:r>
            <a:r>
              <a:rPr lang="en-US" altLang="en-US" dirty="0">
                <a:ea typeface="MS PGothic" charset="-128"/>
              </a:rPr>
              <a:t> if memory location is not known at compile time</a:t>
            </a:r>
          </a:p>
          <a:p>
            <a:pPr lvl="1"/>
            <a:r>
              <a:rPr lang="en-US" altLang="en-US" b="1" dirty="0">
                <a:ea typeface="MS PGothic" charset="-128"/>
              </a:rPr>
              <a:t>Execution time</a:t>
            </a:r>
            <a:r>
              <a:rPr lang="en-US" altLang="en-US" dirty="0">
                <a:ea typeface="MS PGothic" charset="-128"/>
              </a:rPr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sz="2400" dirty="0">
                <a:ea typeface="MS PGothic" charset="-128"/>
              </a:rPr>
              <a:t>Need hardware support for address maps (e.g., base and limit</a:t>
            </a:r>
            <a:r>
              <a:rPr lang="en-US" altLang="en-US" sz="2400" i="1" dirty="0"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1364839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575" y="73025"/>
            <a:ext cx="7607300" cy="576263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charset="-128"/>
              </a:rPr>
              <a:t>Example: The Intel IA-32 Architecture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7438"/>
            <a:ext cx="7743825" cy="4530725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/>
              <a:t>CPU generates logical address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Selector given to segmentation unit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dirty="0"/>
              <a:t>Which produces linear addresses </a:t>
            </a:r>
          </a:p>
          <a:p>
            <a:pPr marL="857250" lvl="2" indent="0">
              <a:buFont typeface="Webdings" pitchFamily="18" charset="2"/>
              <a:buNone/>
              <a:defRPr/>
            </a:pPr>
            <a:endParaRPr lang="en-US" altLang="en-US" dirty="0"/>
          </a:p>
          <a:p>
            <a:pPr lvl="2">
              <a:buFont typeface="Webdings" pitchFamily="18" charset="2"/>
              <a:buChar char="4"/>
              <a:defRPr/>
            </a:pPr>
            <a:endParaRPr lang="en-US" altLang="en-US" dirty="0"/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Linear address given to paging unit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dirty="0"/>
              <a:t>Which generates physical address in main memory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dirty="0"/>
              <a:t>Paging units form equivalent of MMU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dirty="0"/>
              <a:t>Pages sizes can be 4 KB or 4 MB</a:t>
            </a:r>
          </a:p>
          <a:p>
            <a:pPr>
              <a:buFont typeface="Monotype Sorts" pitchFamily="-84" charset="2"/>
              <a:buChar char="n"/>
              <a:defRPr/>
            </a:pPr>
            <a:endParaRPr lang="en-US" altLang="en-US" dirty="0"/>
          </a:p>
        </p:txBody>
      </p:sp>
      <p:pic>
        <p:nvPicPr>
          <p:cNvPr id="67588" name="Picture 1" descr="Screen Shot 2013-01-04 at 12.2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416175"/>
            <a:ext cx="24368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007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3" y="20638"/>
            <a:ext cx="7670800" cy="619125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charset="-128"/>
              </a:rPr>
              <a:t>Logical to Physical Address Translation in IA-32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2049463" y="3084513"/>
            <a:ext cx="45958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524000"/>
            <a:ext cx="6157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822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198438"/>
            <a:ext cx="749141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Intel IA-32 Segmentation</a:t>
            </a:r>
          </a:p>
        </p:txBody>
      </p:sp>
      <p:pic>
        <p:nvPicPr>
          <p:cNvPr id="6963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314450"/>
            <a:ext cx="6034088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524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825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Intel IA-32 Paging Architecture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220788"/>
            <a:ext cx="450373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36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762000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Intel IA-32 Page Address Extensions</a:t>
            </a:r>
          </a:p>
        </p:txBody>
      </p:sp>
      <p:pic>
        <p:nvPicPr>
          <p:cNvPr id="71683" name="Picture 1" descr="8_2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502025"/>
            <a:ext cx="6157912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3"/>
          <p:cNvSpPr txBox="1">
            <a:spLocks noChangeArrowheads="1"/>
          </p:cNvSpPr>
          <p:nvPr/>
        </p:nvSpPr>
        <p:spPr bwMode="auto">
          <a:xfrm>
            <a:off x="901700" y="1219200"/>
            <a:ext cx="77438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sz="1600" dirty="0">
                <a:latin typeface="Helvetica" charset="0"/>
              </a:rPr>
              <a:t>32-bit address limits led Intel to create 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charset="0"/>
              </a:rPr>
              <a:t>page address extension </a:t>
            </a:r>
            <a:r>
              <a:rPr kumimoji="1" lang="en-US" altLang="en-US" sz="1600" dirty="0">
                <a:latin typeface="Helvetica" charset="0"/>
              </a:rPr>
              <a:t>(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charset="0"/>
              </a:rPr>
              <a:t>PAE</a:t>
            </a:r>
            <a:r>
              <a:rPr kumimoji="1" lang="en-US" altLang="en-US" sz="1600" dirty="0">
                <a:latin typeface="Helvetica" charset="0"/>
              </a:rPr>
              <a:t>), allowing 32-bit apps access to more than 4GB of memory space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600" dirty="0">
                <a:latin typeface="Helvetica" charset="0"/>
              </a:rPr>
              <a:t>Paging went to a 3-level scheme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600" dirty="0">
                <a:latin typeface="Helvetica" charset="0"/>
              </a:rPr>
              <a:t>Top two bits refer to a 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charset="0"/>
              </a:rPr>
              <a:t>page directory pointer table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600" dirty="0">
                <a:latin typeface="Helvetica" charset="0"/>
              </a:rPr>
              <a:t>Page-directory and page-table entries moved to 64-bits in size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600" dirty="0">
                <a:latin typeface="Helvetica" charset="0"/>
              </a:rPr>
              <a:t>Net effect is increasing address space to 36 bits – 64GB of physical memory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endParaRPr kumimoji="1" lang="en-US" altLang="en-US" b="1" dirty="0">
              <a:solidFill>
                <a:srgbClr val="3366FF"/>
              </a:solidFill>
              <a:latin typeface="Helvetica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alt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3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98438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Intel x86-64</a:t>
            </a:r>
          </a:p>
        </p:txBody>
      </p:sp>
      <p:sp>
        <p:nvSpPr>
          <p:cNvPr id="72707" name="Rectangle 3"/>
          <p:cNvSpPr txBox="1">
            <a:spLocks noChangeArrowheads="1"/>
          </p:cNvSpPr>
          <p:nvPr/>
        </p:nvSpPr>
        <p:spPr bwMode="auto">
          <a:xfrm>
            <a:off x="917575" y="1122363"/>
            <a:ext cx="7564438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Current generation Intel x86 architecture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64 bits is ginormous (&gt; 16 exabytes)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In practice only implement 48 bit addressing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>
                <a:latin typeface="Helvetica" charset="0"/>
              </a:rPr>
              <a:t>Page sizes of 4 KB, 2 MB, 1 GB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>
                <a:latin typeface="Helvetica" charset="0"/>
              </a:rPr>
              <a:t>Four levels of paging hierarchy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>
                <a:latin typeface="Helvetica" charset="0"/>
              </a:rPr>
              <a:t>Can also use PAE so virtual addresses are 48 bits and physical addresses are 52 bits</a:t>
            </a:r>
          </a:p>
        </p:txBody>
      </p:sp>
      <p:pic>
        <p:nvPicPr>
          <p:cNvPr id="72708" name="Picture 2" descr="8_2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4108450"/>
            <a:ext cx="72834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063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1825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Example: ARM Architecture</a:t>
            </a:r>
          </a:p>
        </p:txBody>
      </p:sp>
      <p:sp>
        <p:nvSpPr>
          <p:cNvPr id="73731" name="Rectangle 3"/>
          <p:cNvSpPr txBox="1">
            <a:spLocks noChangeArrowheads="1"/>
          </p:cNvSpPr>
          <p:nvPr/>
        </p:nvSpPr>
        <p:spPr bwMode="auto">
          <a:xfrm>
            <a:off x="869950" y="1169988"/>
            <a:ext cx="3417888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sz="1400">
                <a:latin typeface="Helvetica" charset="0"/>
              </a:rPr>
              <a:t>Dominant mobile platform chip (Apple iOS and Google Android devices for example)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sz="1400">
                <a:latin typeface="Helvetica" charset="0"/>
              </a:rPr>
              <a:t>Modern, energy efficient, 32-bit CPU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sz="1400">
                <a:latin typeface="Helvetica" charset="0"/>
              </a:rPr>
              <a:t>4 KB and 16 KB pages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sz="1400">
                <a:latin typeface="Helvetica" charset="0"/>
              </a:rPr>
              <a:t>1 MB and 16 MB pages (termed </a:t>
            </a:r>
            <a:r>
              <a:rPr kumimoji="1" lang="en-US" altLang="en-US" sz="1400" b="1">
                <a:solidFill>
                  <a:srgbClr val="3366FF"/>
                </a:solidFill>
                <a:latin typeface="Helvetica" charset="0"/>
              </a:rPr>
              <a:t>sections</a:t>
            </a:r>
            <a:r>
              <a:rPr kumimoji="1" lang="en-US" altLang="en-US" sz="1400">
                <a:latin typeface="Helvetica" charset="0"/>
              </a:rPr>
              <a:t>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sz="1400">
                <a:latin typeface="Helvetica" charset="0"/>
              </a:rPr>
              <a:t>One-level paging for sections, two-level for smaller pages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sz="1400">
                <a:latin typeface="Helvetica" charset="0"/>
              </a:rPr>
              <a:t>Two levels of TLBs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400">
                <a:latin typeface="Helvetica" charset="0"/>
              </a:rPr>
              <a:t>Outer level has two micro TLBs (one data, one instruction)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400">
                <a:latin typeface="Helvetica" charset="0"/>
              </a:rPr>
              <a:t>Inner is single main TLB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sz="1400">
                <a:latin typeface="Helvetica" charset="0"/>
              </a:rPr>
              <a:t>First inner is checked, on miss outers are checked, and on miss page table walk performed by CPU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altLang="en-US" sz="1400">
              <a:latin typeface="Helvetica" charset="0"/>
            </a:endParaRPr>
          </a:p>
        </p:txBody>
      </p:sp>
      <p:pic>
        <p:nvPicPr>
          <p:cNvPr id="73732" name="Picture 1" descr="8_26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1576388"/>
            <a:ext cx="410051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51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100013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Multistep Processing of a User Program </a:t>
            </a:r>
          </a:p>
        </p:txBody>
      </p:sp>
      <p:pic>
        <p:nvPicPr>
          <p:cNvPr id="11267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2319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72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162" y="457200"/>
            <a:ext cx="8352038" cy="5762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Logical vs. Physical Address Space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468812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The concept of a logical address space that is bound to a separate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physical address space</a:t>
            </a:r>
            <a:r>
              <a:rPr lang="en-US" altLang="en-US" sz="24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Logical address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generated by the CPU; also referred to as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virtual address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Physical address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address seen by the memory unit</a:t>
            </a:r>
          </a:p>
          <a:p>
            <a:r>
              <a:rPr lang="en-US" altLang="en-US" sz="2400" dirty="0">
                <a:ea typeface="MS PGothic" charset="-128"/>
              </a:rPr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Logical address space </a:t>
            </a:r>
            <a:r>
              <a:rPr lang="en-US" altLang="en-US" sz="2400" dirty="0">
                <a:ea typeface="MS PGothic" charset="-128"/>
              </a:rPr>
              <a:t>is the set of all logical addresses generated by a program</a:t>
            </a: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Physical address space </a:t>
            </a:r>
            <a:r>
              <a:rPr lang="en-US" altLang="en-US" sz="2400" dirty="0">
                <a:ea typeface="MS PGothic" charset="-128"/>
              </a:rPr>
              <a:t>is the set of all physical addresses generated by a program</a:t>
            </a:r>
          </a:p>
          <a:p>
            <a:endParaRPr lang="en-US" altLang="en-US" sz="2400" dirty="0">
              <a:ea typeface="MS PGothic" charset="-128"/>
            </a:endParaRPr>
          </a:p>
          <a:p>
            <a:endParaRPr lang="en-US" altLang="en-US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8138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Memory-Management Unit (</a:t>
            </a:r>
            <a:r>
              <a:rPr lang="en-US" altLang="en-US" sz="2800">
                <a:ea typeface="MS PGothic" charset="-128"/>
              </a:rPr>
              <a:t>MMU</a:t>
            </a:r>
            <a:r>
              <a:rPr lang="en-US" altLang="en-US">
                <a:ea typeface="MS PGothic" charset="-128"/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3625"/>
            <a:ext cx="8534400" cy="4484688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Hardware device that at run time maps virtual to physical address</a:t>
            </a:r>
          </a:p>
          <a:p>
            <a:r>
              <a:rPr lang="en-US" altLang="en-US" sz="2400" dirty="0">
                <a:ea typeface="MS PGothic" charset="-128"/>
              </a:rPr>
              <a:t>Many methods possible, covered in the rest of this chapter</a:t>
            </a:r>
          </a:p>
          <a:p>
            <a:r>
              <a:rPr lang="en-US" altLang="en-US" sz="2400" dirty="0">
                <a:ea typeface="MS PGothic" charset="-128"/>
              </a:rPr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altLang="en-US" dirty="0">
                <a:ea typeface="MS PGothic" charset="-128"/>
              </a:rPr>
              <a:t>Base register now called </a:t>
            </a:r>
            <a:r>
              <a:rPr lang="en-US" altLang="en-US" b="1" dirty="0">
                <a:solidFill>
                  <a:srgbClr val="0000FF"/>
                </a:solidFill>
                <a:ea typeface="MS PGothic" charset="-128"/>
              </a:rPr>
              <a:t>relocation register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MS-DOS on Intel 80x86 used 4 relocation registers</a:t>
            </a:r>
          </a:p>
          <a:p>
            <a:r>
              <a:rPr lang="en-US" altLang="en-US" sz="2400" dirty="0">
                <a:ea typeface="MS PGothic" charset="-128"/>
              </a:rPr>
              <a:t>The user program deals with </a:t>
            </a:r>
            <a:r>
              <a:rPr lang="en-US" altLang="en-US" sz="2400" i="1" dirty="0">
                <a:ea typeface="MS PGothic" charset="-128"/>
              </a:rPr>
              <a:t>logical</a:t>
            </a:r>
            <a:r>
              <a:rPr lang="en-US" altLang="en-US" sz="2400" dirty="0">
                <a:ea typeface="MS PGothic" charset="-128"/>
              </a:rPr>
              <a:t> addresses; it never sees the </a:t>
            </a:r>
            <a:r>
              <a:rPr lang="en-US" altLang="en-US" sz="2400" i="1" dirty="0">
                <a:ea typeface="MS PGothic" charset="-128"/>
              </a:rPr>
              <a:t>real</a:t>
            </a:r>
            <a:r>
              <a:rPr lang="en-US" altLang="en-US" sz="2400" dirty="0">
                <a:ea typeface="MS PGothic" charset="-128"/>
              </a:rPr>
              <a:t> physical addresses</a:t>
            </a:r>
          </a:p>
          <a:p>
            <a:pPr lvl="1"/>
            <a:r>
              <a:rPr lang="en-US" altLang="en-US" dirty="0">
                <a:ea typeface="MS PGothic" charset="-128"/>
              </a:rPr>
              <a:t>Execution-time binding occurs when reference is made to location in memory</a:t>
            </a:r>
          </a:p>
          <a:p>
            <a:pPr lvl="1"/>
            <a:r>
              <a:rPr lang="en-US" altLang="en-US" dirty="0">
                <a:ea typeface="MS PGothic" charset="-128"/>
              </a:rPr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95705034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56456</TotalTime>
  <Words>3721</Words>
  <Application>Microsoft Office PowerPoint</Application>
  <PresentationFormat>全屏显示(4:3)</PresentationFormat>
  <Paragraphs>473</Paragraphs>
  <Slides>66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Monotype Sorts</vt:lpstr>
      <vt:lpstr>Courier New</vt:lpstr>
      <vt:lpstr>Helvetica</vt:lpstr>
      <vt:lpstr>Tahoma</vt:lpstr>
      <vt:lpstr>Times New Roman</vt:lpstr>
      <vt:lpstr>Verdana</vt:lpstr>
      <vt:lpstr>Webdings</vt:lpstr>
      <vt:lpstr>Wingdings</vt:lpstr>
      <vt:lpstr>Blueprint</vt:lpstr>
      <vt:lpstr>Memory</vt:lpstr>
      <vt:lpstr>Background</vt:lpstr>
      <vt:lpstr>Base and Limit Registers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Dynamic relocation using a relocation register</vt:lpstr>
      <vt:lpstr>Dynamic Linking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Example: The Intel 32 and 64-bit Architectures</vt:lpstr>
      <vt:lpstr>Example: The Intel IA-32 Architecture</vt:lpstr>
      <vt:lpstr>Example: The Intel IA-32 Architecture (Cont.)</vt:lpstr>
      <vt:lpstr>Logical to Physical Address Translation in IA-32</vt:lpstr>
      <vt:lpstr>Intel IA-32 Segmentation</vt:lpstr>
      <vt:lpstr>Intel IA-32 Paging Architecture</vt:lpstr>
      <vt:lpstr>Intel IA-32 Page Address Extensions</vt:lpstr>
      <vt:lpstr>Intel x86-64</vt:lpstr>
      <vt:lpstr>Example: ARM Architecture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7067</cp:revision>
  <cp:lastPrinted>1998-03-10T18:42:22Z</cp:lastPrinted>
  <dcterms:created xsi:type="dcterms:W3CDTF">1997-09-07T20:51:32Z</dcterms:created>
  <dcterms:modified xsi:type="dcterms:W3CDTF">2023-11-12T08:11:17Z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