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47"/>
  </p:notesMasterIdLst>
  <p:handoutMasterIdLst>
    <p:handoutMasterId r:id="rId48"/>
  </p:handoutMasterIdLst>
  <p:sldIdLst>
    <p:sldId id="560" r:id="rId2"/>
    <p:sldId id="561" r:id="rId3"/>
    <p:sldId id="562" r:id="rId4"/>
    <p:sldId id="563" r:id="rId5"/>
    <p:sldId id="564" r:id="rId6"/>
    <p:sldId id="565" r:id="rId7"/>
    <p:sldId id="566" r:id="rId8"/>
    <p:sldId id="567" r:id="rId9"/>
    <p:sldId id="568" r:id="rId10"/>
    <p:sldId id="569" r:id="rId11"/>
    <p:sldId id="570" r:id="rId12"/>
    <p:sldId id="571" r:id="rId13"/>
    <p:sldId id="572" r:id="rId14"/>
    <p:sldId id="573" r:id="rId15"/>
    <p:sldId id="574" r:id="rId16"/>
    <p:sldId id="575" r:id="rId17"/>
    <p:sldId id="576" r:id="rId18"/>
    <p:sldId id="577" r:id="rId19"/>
    <p:sldId id="578" r:id="rId20"/>
    <p:sldId id="579" r:id="rId21"/>
    <p:sldId id="580" r:id="rId22"/>
    <p:sldId id="581" r:id="rId23"/>
    <p:sldId id="582" r:id="rId24"/>
    <p:sldId id="583" r:id="rId25"/>
    <p:sldId id="584" r:id="rId26"/>
    <p:sldId id="585" r:id="rId27"/>
    <p:sldId id="586" r:id="rId28"/>
    <p:sldId id="587" r:id="rId29"/>
    <p:sldId id="588" r:id="rId30"/>
    <p:sldId id="604" r:id="rId31"/>
    <p:sldId id="589" r:id="rId32"/>
    <p:sldId id="590" r:id="rId33"/>
    <p:sldId id="591" r:id="rId34"/>
    <p:sldId id="592" r:id="rId35"/>
    <p:sldId id="593" r:id="rId36"/>
    <p:sldId id="594" r:id="rId37"/>
    <p:sldId id="595" r:id="rId38"/>
    <p:sldId id="596" r:id="rId39"/>
    <p:sldId id="597" r:id="rId40"/>
    <p:sldId id="598" r:id="rId41"/>
    <p:sldId id="599" r:id="rId42"/>
    <p:sldId id="600" r:id="rId43"/>
    <p:sldId id="601" r:id="rId44"/>
    <p:sldId id="602" r:id="rId45"/>
    <p:sldId id="603" r:id="rId4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FF9900"/>
    <a:srgbClr val="CC3300"/>
    <a:srgbClr val="9999FF"/>
    <a:srgbClr val="808080"/>
    <a:srgbClr val="869406"/>
    <a:srgbClr val="666699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7" autoAdjust="0"/>
    <p:restoredTop sz="94607" autoAdjust="0"/>
  </p:normalViewPr>
  <p:slideViewPr>
    <p:cSldViewPr snapToObjects="1">
      <p:cViewPr varScale="1">
        <p:scale>
          <a:sx n="153" d="100"/>
          <a:sy n="153" d="100"/>
        </p:scale>
        <p:origin x="2016" y="150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186"/>
    </p:cViewPr>
  </p:sorterViewPr>
  <p:notesViewPr>
    <p:cSldViewPr snapToObjects="1">
      <p:cViewPr varScale="1">
        <p:scale>
          <a:sx n="87" d="100"/>
          <a:sy n="87" d="100"/>
        </p:scale>
        <p:origin x="-1914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C8D74864-EB05-49AA-BA59-F6F5B3173B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88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9300"/>
            <a:ext cx="5362575" cy="432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35E1360-550A-4529-B4D2-5DC013EF65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36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3529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6736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2974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452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976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050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5643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72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92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7053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1409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3660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5566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178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5552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200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7174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6" name="Group 1029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1082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Arc 108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7" name="Group 1087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Arc 1090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69123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69124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020C872-3BC4-4E8F-8435-60B84CF2BB6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77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5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2060" name="Group 4"/>
              <p:cNvGrpSpPr>
                <a:grpSpLocks/>
              </p:cNvGrpSpPr>
              <p:nvPr userDrawn="1"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68037" name="Line 5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38" name="Line 6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39" name="Line 7"/>
                <p:cNvSpPr>
                  <a:spLocks noChangeShapeType="1"/>
                </p:cNvSpPr>
                <p:nvPr userDrawn="1"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0" name="Line 8"/>
                <p:cNvSpPr>
                  <a:spLocks noChangeShapeType="1"/>
                </p:cNvSpPr>
                <p:nvPr userDrawn="1"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1" name="Line 9"/>
                <p:cNvSpPr>
                  <a:spLocks noChangeShapeType="1"/>
                </p:cNvSpPr>
                <p:nvPr userDrawn="1"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2" name="Line 10"/>
                <p:cNvSpPr>
                  <a:spLocks noChangeShapeType="1"/>
                </p:cNvSpPr>
                <p:nvPr userDrawn="1"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3" name="Line 11"/>
                <p:cNvSpPr>
                  <a:spLocks noChangeShapeType="1"/>
                </p:cNvSpPr>
                <p:nvPr userDrawn="1"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4" name="Line 12"/>
                <p:cNvSpPr>
                  <a:spLocks noChangeShapeType="1"/>
                </p:cNvSpPr>
                <p:nvPr userDrawn="1"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5" name="Line 13"/>
                <p:cNvSpPr>
                  <a:spLocks noChangeShapeType="1"/>
                </p:cNvSpPr>
                <p:nvPr userDrawn="1"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6" name="Line 14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7" name="Line 15"/>
                <p:cNvSpPr>
                  <a:spLocks noChangeShapeType="1"/>
                </p:cNvSpPr>
                <p:nvPr userDrawn="1"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8" name="Line 16"/>
                <p:cNvSpPr>
                  <a:spLocks noChangeShapeType="1"/>
                </p:cNvSpPr>
                <p:nvPr userDrawn="1"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9" name="Line 17"/>
                <p:cNvSpPr>
                  <a:spLocks noChangeShapeType="1"/>
                </p:cNvSpPr>
                <p:nvPr userDrawn="1"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0" name="Line 18"/>
                <p:cNvSpPr>
                  <a:spLocks noChangeShapeType="1"/>
                </p:cNvSpPr>
                <p:nvPr userDrawn="1"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1" name="Line 19"/>
                <p:cNvSpPr>
                  <a:spLocks noChangeShapeType="1"/>
                </p:cNvSpPr>
                <p:nvPr userDrawn="1"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2" name="Line 20"/>
                <p:cNvSpPr>
                  <a:spLocks noChangeShapeType="1"/>
                </p:cNvSpPr>
                <p:nvPr userDrawn="1"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3" name="Line 21"/>
                <p:cNvSpPr>
                  <a:spLocks noChangeShapeType="1"/>
                </p:cNvSpPr>
                <p:nvPr userDrawn="1"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4" name="Line 22"/>
                <p:cNvSpPr>
                  <a:spLocks noChangeShapeType="1"/>
                </p:cNvSpPr>
                <p:nvPr userDrawn="1"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5" name="Line 23"/>
                <p:cNvSpPr>
                  <a:spLocks noChangeShapeType="1"/>
                </p:cNvSpPr>
                <p:nvPr userDrawn="1"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6" name="Line 24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7" name="Line 25"/>
                <p:cNvSpPr>
                  <a:spLocks noChangeShapeType="1"/>
                </p:cNvSpPr>
                <p:nvPr userDrawn="1"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8" name="Line 26"/>
                <p:cNvSpPr>
                  <a:spLocks noChangeShapeType="1"/>
                </p:cNvSpPr>
                <p:nvPr userDrawn="1"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61" name="Group 27"/>
              <p:cNvGrpSpPr>
                <a:grpSpLocks/>
              </p:cNvGrpSpPr>
              <p:nvPr userDrawn="1"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68060" name="Line 28"/>
                <p:cNvSpPr>
                  <a:spLocks noChangeShapeType="1"/>
                </p:cNvSpPr>
                <p:nvPr userDrawn="1"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1" name="Line 29"/>
                <p:cNvSpPr>
                  <a:spLocks noChangeShapeType="1"/>
                </p:cNvSpPr>
                <p:nvPr userDrawn="1"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2" name="Line 30"/>
                <p:cNvSpPr>
                  <a:spLocks noChangeShapeType="1"/>
                </p:cNvSpPr>
                <p:nvPr userDrawn="1"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3" name="Line 31"/>
                <p:cNvSpPr>
                  <a:spLocks noChangeShapeType="1"/>
                </p:cNvSpPr>
                <p:nvPr userDrawn="1"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4" name="Line 32"/>
                <p:cNvSpPr>
                  <a:spLocks noChangeShapeType="1"/>
                </p:cNvSpPr>
                <p:nvPr userDrawn="1"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5" name="Line 33"/>
                <p:cNvSpPr>
                  <a:spLocks noChangeShapeType="1"/>
                </p:cNvSpPr>
                <p:nvPr userDrawn="1"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6" name="Line 34"/>
                <p:cNvSpPr>
                  <a:spLocks noChangeShapeType="1"/>
                </p:cNvSpPr>
                <p:nvPr userDrawn="1"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7" name="Line 35"/>
                <p:cNvSpPr>
                  <a:spLocks noChangeShapeType="1"/>
                </p:cNvSpPr>
                <p:nvPr userDrawn="1"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8" name="Line 36"/>
                <p:cNvSpPr>
                  <a:spLocks noChangeShapeType="1"/>
                </p:cNvSpPr>
                <p:nvPr userDrawn="1"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9" name="Line 37"/>
                <p:cNvSpPr>
                  <a:spLocks noChangeShapeType="1"/>
                </p:cNvSpPr>
                <p:nvPr userDrawn="1"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0" name="Line 38"/>
                <p:cNvSpPr>
                  <a:spLocks noChangeShapeType="1"/>
                </p:cNvSpPr>
                <p:nvPr userDrawn="1"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1" name="Line 39"/>
                <p:cNvSpPr>
                  <a:spLocks noChangeShapeType="1"/>
                </p:cNvSpPr>
                <p:nvPr userDrawn="1"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2" name="Line 40"/>
                <p:cNvSpPr>
                  <a:spLocks noChangeShapeType="1"/>
                </p:cNvSpPr>
                <p:nvPr userDrawn="1"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3" name="Line 41"/>
                <p:cNvSpPr>
                  <a:spLocks noChangeShapeType="1"/>
                </p:cNvSpPr>
                <p:nvPr userDrawn="1"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4" name="Line 42"/>
                <p:cNvSpPr>
                  <a:spLocks noChangeShapeType="1"/>
                </p:cNvSpPr>
                <p:nvPr userDrawn="1"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5" name="Line 43"/>
                <p:cNvSpPr>
                  <a:spLocks noChangeShapeType="1"/>
                </p:cNvSpPr>
                <p:nvPr userDrawn="1"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6" name="Line 44"/>
                <p:cNvSpPr>
                  <a:spLocks noChangeShapeType="1"/>
                </p:cNvSpPr>
                <p:nvPr userDrawn="1"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7" name="Line 45"/>
                <p:cNvSpPr>
                  <a:spLocks noChangeShapeType="1"/>
                </p:cNvSpPr>
                <p:nvPr userDrawn="1"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8" name="Line 46"/>
                <p:cNvSpPr>
                  <a:spLocks noChangeShapeType="1"/>
                </p:cNvSpPr>
                <p:nvPr userDrawn="1"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9" name="Line 47"/>
                <p:cNvSpPr>
                  <a:spLocks noChangeShapeType="1"/>
                </p:cNvSpPr>
                <p:nvPr userDrawn="1"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0" name="Line 48"/>
                <p:cNvSpPr>
                  <a:spLocks noChangeShapeType="1"/>
                </p:cNvSpPr>
                <p:nvPr userDrawn="1"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1" name="Line 49"/>
                <p:cNvSpPr>
                  <a:spLocks noChangeShapeType="1"/>
                </p:cNvSpPr>
                <p:nvPr userDrawn="1"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2" name="Line 50"/>
                <p:cNvSpPr>
                  <a:spLocks noChangeShapeType="1"/>
                </p:cNvSpPr>
                <p:nvPr userDrawn="1"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3" name="Line 51"/>
                <p:cNvSpPr>
                  <a:spLocks noChangeShapeType="1"/>
                </p:cNvSpPr>
                <p:nvPr userDrawn="1"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4" name="Line 52"/>
                <p:cNvSpPr>
                  <a:spLocks noChangeShapeType="1"/>
                </p:cNvSpPr>
                <p:nvPr userDrawn="1"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5" name="Line 53"/>
                <p:cNvSpPr>
                  <a:spLocks noChangeShapeType="1"/>
                </p:cNvSpPr>
                <p:nvPr userDrawn="1"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6" name="Line 54"/>
                <p:cNvSpPr>
                  <a:spLocks noChangeShapeType="1"/>
                </p:cNvSpPr>
                <p:nvPr userDrawn="1"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7" name="Line 55"/>
                <p:cNvSpPr>
                  <a:spLocks noChangeShapeType="1"/>
                </p:cNvSpPr>
                <p:nvPr userDrawn="1"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8" name="Line 56"/>
                <p:cNvSpPr>
                  <a:spLocks noChangeShapeType="1"/>
                </p:cNvSpPr>
                <p:nvPr userDrawn="1"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1068089" name="Rectangle 57" descr="60%"/>
            <p:cNvSpPr>
              <a:spLocks noChangeArrowheads="1"/>
            </p:cNvSpPr>
            <p:nvPr userDrawn="1"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8090" name="Line 58"/>
            <p:cNvSpPr>
              <a:spLocks noChangeShapeType="1"/>
            </p:cNvSpPr>
            <p:nvPr userDrawn="1"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6" name="Group 59"/>
            <p:cNvGrpSpPr>
              <a:grpSpLocks/>
            </p:cNvGrpSpPr>
            <p:nvPr userDrawn="1"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68092" name="Line 60"/>
              <p:cNvSpPr>
                <a:spLocks noChangeShapeType="1"/>
              </p:cNvSpPr>
              <p:nvPr userDrawn="1"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68093" name="Line 61"/>
              <p:cNvSpPr>
                <a:spLocks noChangeShapeType="1"/>
              </p:cNvSpPr>
              <p:nvPr userDrawn="1"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68094" name="Arc 62"/>
              <p:cNvSpPr>
                <a:spLocks/>
              </p:cNvSpPr>
              <p:nvPr userDrawn="1"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05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205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File System</a:t>
            </a:r>
            <a:endParaRPr lang="en-US" dirty="0"/>
          </a:p>
        </p:txBody>
      </p:sp>
      <p:sp>
        <p:nvSpPr>
          <p:cNvPr id="4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309938"/>
            <a:ext cx="5410200" cy="1752600"/>
          </a:xfrm>
        </p:spPr>
        <p:txBody>
          <a:bodyPr/>
          <a:lstStyle/>
          <a:p>
            <a:pPr algn="ctr"/>
            <a:r>
              <a:rPr lang="en-US" dirty="0"/>
              <a:t>Presenter: Song Li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381000"/>
            <a:ext cx="7772400" cy="99060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File Allocation for Cray-1 DEMOS</a:t>
            </a:r>
          </a:p>
        </p:txBody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895600"/>
            <a:ext cx="9056688" cy="3733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charset="-127"/>
              </a:rPr>
              <a:t>DEMOS: File system structure similar to segmentation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Idea: reduce disk seeks by 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charset="-127"/>
              </a:rPr>
              <a:t>using contiguous allocation in normal case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charset="-127"/>
              </a:rPr>
              <a:t>but allow flexibility to have non-contiguous allocation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Cray-1 had 12ns cycle time, so </a:t>
            </a:r>
            <a:r>
              <a:rPr lang="en-US" altLang="ko-KR" dirty="0" err="1">
                <a:ea typeface="굴림" charset="-127"/>
              </a:rPr>
              <a:t>CPU:disk</a:t>
            </a:r>
            <a:r>
              <a:rPr lang="en-US" altLang="ko-KR" dirty="0">
                <a:ea typeface="굴림" charset="-127"/>
              </a:rPr>
              <a:t> speed ratio about the same as today (a few million instructions per seek)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charset="-127"/>
              </a:rPr>
              <a:t>Header: table of base &amp; size (10 “block group” pointers)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Each block chunk is a contiguous group of disk blocks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Sequential reads within a block chunk can proceed at high speed – similar to continuous allocation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charset="-127"/>
                <a:sym typeface="Symbol" pitchFamily="18" charset="2"/>
              </a:rPr>
              <a:t>How do you find an available block group? 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  <a:sym typeface="Symbol" pitchFamily="18" charset="2"/>
              </a:rPr>
              <a:t>Use </a:t>
            </a:r>
            <a:r>
              <a:rPr lang="en-US" altLang="ko-KR" dirty="0" err="1">
                <a:ea typeface="굴림" charset="-127"/>
                <a:sym typeface="Symbol" pitchFamily="18" charset="2"/>
              </a:rPr>
              <a:t>freelist</a:t>
            </a:r>
            <a:r>
              <a:rPr lang="en-US" altLang="ko-KR" dirty="0">
                <a:ea typeface="굴림" charset="-127"/>
                <a:sym typeface="Symbol" pitchFamily="18" charset="2"/>
              </a:rPr>
              <a:t> bitmap to find block of 0’s. </a:t>
            </a:r>
            <a:r>
              <a:rPr lang="en-US" altLang="ko-KR" dirty="0">
                <a:ea typeface="굴림" charset="-127"/>
              </a:rPr>
              <a:t> 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ko-KR" altLang="en-US" dirty="0">
              <a:ea typeface="굴림" charset="-127"/>
            </a:endParaRPr>
          </a:p>
        </p:txBody>
      </p:sp>
      <p:grpSp>
        <p:nvGrpSpPr>
          <p:cNvPr id="980996" name="Group 4"/>
          <p:cNvGrpSpPr>
            <a:grpSpLocks/>
          </p:cNvGrpSpPr>
          <p:nvPr/>
        </p:nvGrpSpPr>
        <p:grpSpPr bwMode="auto">
          <a:xfrm>
            <a:off x="735013" y="633412"/>
            <a:ext cx="7885112" cy="2262188"/>
            <a:chOff x="463" y="336"/>
            <a:chExt cx="4967" cy="1425"/>
          </a:xfrm>
        </p:grpSpPr>
        <p:grpSp>
          <p:nvGrpSpPr>
            <p:cNvPr id="16389" name="Group 5"/>
            <p:cNvGrpSpPr>
              <a:grpSpLocks/>
            </p:cNvGrpSpPr>
            <p:nvPr/>
          </p:nvGrpSpPr>
          <p:grpSpPr bwMode="auto">
            <a:xfrm>
              <a:off x="463" y="336"/>
              <a:ext cx="2177" cy="1425"/>
              <a:chOff x="384" y="288"/>
              <a:chExt cx="2177" cy="1425"/>
            </a:xfrm>
          </p:grpSpPr>
          <p:sp>
            <p:nvSpPr>
              <p:cNvPr id="16391" name="Rectangle 6"/>
              <p:cNvSpPr>
                <a:spLocks noChangeArrowheads="1"/>
              </p:cNvSpPr>
              <p:nvPr/>
            </p:nvSpPr>
            <p:spPr bwMode="auto">
              <a:xfrm>
                <a:off x="607" y="633"/>
                <a:ext cx="649" cy="853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16392" name="Text Box 7"/>
              <p:cNvSpPr txBox="1">
                <a:spLocks noChangeArrowheads="1"/>
              </p:cNvSpPr>
              <p:nvPr/>
            </p:nvSpPr>
            <p:spPr bwMode="auto">
              <a:xfrm>
                <a:off x="503" y="336"/>
                <a:ext cx="500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r>
                  <a:rPr lang="en-US" altLang="ko-KR" dirty="0">
                    <a:ea typeface="굴림" charset="-127"/>
                  </a:rPr>
                  <a:t>base</a:t>
                </a:r>
              </a:p>
            </p:txBody>
          </p:sp>
          <p:sp>
            <p:nvSpPr>
              <p:cNvPr id="16393" name="Text Box 8"/>
              <p:cNvSpPr txBox="1">
                <a:spLocks noChangeArrowheads="1"/>
              </p:cNvSpPr>
              <p:nvPr/>
            </p:nvSpPr>
            <p:spPr bwMode="auto">
              <a:xfrm>
                <a:off x="900" y="336"/>
                <a:ext cx="442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r>
                  <a:rPr lang="en-US" altLang="ko-KR">
                    <a:ea typeface="굴림" charset="-127"/>
                  </a:rPr>
                  <a:t>size</a:t>
                </a:r>
              </a:p>
            </p:txBody>
          </p:sp>
          <p:sp>
            <p:nvSpPr>
              <p:cNvPr id="16394" name="Text Box 9"/>
              <p:cNvSpPr txBox="1">
                <a:spLocks noChangeArrowheads="1"/>
              </p:cNvSpPr>
              <p:nvPr/>
            </p:nvSpPr>
            <p:spPr bwMode="auto">
              <a:xfrm>
                <a:off x="384" y="1488"/>
                <a:ext cx="1058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r>
                  <a:rPr lang="en-US" altLang="ko-KR" dirty="0">
                    <a:ea typeface="굴림" charset="-127"/>
                  </a:rPr>
                  <a:t>file header</a:t>
                </a:r>
              </a:p>
            </p:txBody>
          </p:sp>
          <p:sp>
            <p:nvSpPr>
              <p:cNvPr id="16395" name="Rectangle 10"/>
              <p:cNvSpPr>
                <a:spLocks noChangeArrowheads="1"/>
              </p:cNvSpPr>
              <p:nvPr/>
            </p:nvSpPr>
            <p:spPr bwMode="auto">
              <a:xfrm>
                <a:off x="607" y="633"/>
                <a:ext cx="649" cy="106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16396" name="Line 11"/>
              <p:cNvSpPr>
                <a:spLocks noChangeShapeType="1"/>
              </p:cNvSpPr>
              <p:nvPr/>
            </p:nvSpPr>
            <p:spPr bwMode="auto">
              <a:xfrm>
                <a:off x="932" y="633"/>
                <a:ext cx="0" cy="85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grpSp>
            <p:nvGrpSpPr>
              <p:cNvPr id="16397" name="Group 12"/>
              <p:cNvGrpSpPr>
                <a:grpSpLocks/>
              </p:cNvGrpSpPr>
              <p:nvPr/>
            </p:nvGrpSpPr>
            <p:grpSpPr bwMode="auto">
              <a:xfrm>
                <a:off x="1753" y="562"/>
                <a:ext cx="573" cy="1137"/>
                <a:chOff x="2544" y="2160"/>
                <a:chExt cx="720" cy="1536"/>
              </a:xfrm>
            </p:grpSpPr>
            <p:sp>
              <p:nvSpPr>
                <p:cNvPr id="16401" name="Rectangle 13"/>
                <p:cNvSpPr>
                  <a:spLocks noChangeArrowheads="1"/>
                </p:cNvSpPr>
                <p:nvPr/>
              </p:nvSpPr>
              <p:spPr bwMode="auto">
                <a:xfrm>
                  <a:off x="2544" y="2160"/>
                  <a:ext cx="720" cy="192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pPr marL="228600" indent="-228600"/>
                  <a:r>
                    <a:rPr lang="en-US" altLang="ko-KR">
                      <a:ea typeface="굴림" charset="-127"/>
                    </a:rPr>
                    <a:t>1,3,2</a:t>
                  </a:r>
                </a:p>
              </p:txBody>
            </p:sp>
            <p:sp>
              <p:nvSpPr>
                <p:cNvPr id="16402" name="Rectangle 14"/>
                <p:cNvSpPr>
                  <a:spLocks noChangeArrowheads="1"/>
                </p:cNvSpPr>
                <p:nvPr/>
              </p:nvSpPr>
              <p:spPr bwMode="auto">
                <a:xfrm>
                  <a:off x="2544" y="2352"/>
                  <a:ext cx="720" cy="192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pPr marL="228600" indent="-228600"/>
                  <a:r>
                    <a:rPr lang="en-US" altLang="ko-KR">
                      <a:ea typeface="굴림" charset="-127"/>
                    </a:rPr>
                    <a:t>1,3,3</a:t>
                  </a:r>
                </a:p>
              </p:txBody>
            </p:sp>
            <p:sp>
              <p:nvSpPr>
                <p:cNvPr id="16403" name="Rectangle 15"/>
                <p:cNvSpPr>
                  <a:spLocks noChangeArrowheads="1"/>
                </p:cNvSpPr>
                <p:nvPr/>
              </p:nvSpPr>
              <p:spPr bwMode="auto">
                <a:xfrm>
                  <a:off x="2544" y="2544"/>
                  <a:ext cx="720" cy="192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pPr marL="228600" indent="-228600"/>
                  <a:r>
                    <a:rPr lang="en-US" altLang="ko-KR">
                      <a:ea typeface="굴림" charset="-127"/>
                    </a:rPr>
                    <a:t>1,3,4</a:t>
                  </a:r>
                </a:p>
              </p:txBody>
            </p:sp>
            <p:sp>
              <p:nvSpPr>
                <p:cNvPr id="16404" name="Rectangle 16"/>
                <p:cNvSpPr>
                  <a:spLocks noChangeArrowheads="1"/>
                </p:cNvSpPr>
                <p:nvPr/>
              </p:nvSpPr>
              <p:spPr bwMode="auto">
                <a:xfrm>
                  <a:off x="2544" y="2736"/>
                  <a:ext cx="720" cy="192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pPr marL="228600" indent="-228600"/>
                  <a:r>
                    <a:rPr lang="en-US" altLang="ko-KR">
                      <a:ea typeface="굴림" charset="-127"/>
                    </a:rPr>
                    <a:t>1,3,5</a:t>
                  </a:r>
                </a:p>
              </p:txBody>
            </p:sp>
            <p:sp>
              <p:nvSpPr>
                <p:cNvPr id="16405" name="Rectangle 17"/>
                <p:cNvSpPr>
                  <a:spLocks noChangeArrowheads="1"/>
                </p:cNvSpPr>
                <p:nvPr/>
              </p:nvSpPr>
              <p:spPr bwMode="auto">
                <a:xfrm>
                  <a:off x="2544" y="2928"/>
                  <a:ext cx="720" cy="192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pPr marL="228600" indent="-228600"/>
                  <a:r>
                    <a:rPr lang="en-US" altLang="ko-KR">
                      <a:ea typeface="굴림" charset="-127"/>
                    </a:rPr>
                    <a:t>1,3,6</a:t>
                  </a:r>
                </a:p>
              </p:txBody>
            </p:sp>
            <p:sp>
              <p:nvSpPr>
                <p:cNvPr id="16406" name="Rectangle 18"/>
                <p:cNvSpPr>
                  <a:spLocks noChangeArrowheads="1"/>
                </p:cNvSpPr>
                <p:nvPr/>
              </p:nvSpPr>
              <p:spPr bwMode="auto">
                <a:xfrm>
                  <a:off x="2544" y="3120"/>
                  <a:ext cx="720" cy="192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pPr marL="228600" indent="-228600"/>
                  <a:r>
                    <a:rPr lang="en-US" altLang="ko-KR">
                      <a:ea typeface="굴림" charset="-127"/>
                    </a:rPr>
                    <a:t>1,3,7</a:t>
                  </a:r>
                </a:p>
              </p:txBody>
            </p:sp>
            <p:sp>
              <p:nvSpPr>
                <p:cNvPr id="16407" name="Rectangle 19"/>
                <p:cNvSpPr>
                  <a:spLocks noChangeArrowheads="1"/>
                </p:cNvSpPr>
                <p:nvPr/>
              </p:nvSpPr>
              <p:spPr bwMode="auto">
                <a:xfrm>
                  <a:off x="2544" y="3312"/>
                  <a:ext cx="720" cy="192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pPr marL="228600" indent="-228600"/>
                  <a:r>
                    <a:rPr lang="en-US" altLang="ko-KR">
                      <a:ea typeface="굴림" charset="-127"/>
                    </a:rPr>
                    <a:t>1,3,8</a:t>
                  </a:r>
                </a:p>
              </p:txBody>
            </p:sp>
            <p:sp>
              <p:nvSpPr>
                <p:cNvPr id="16408" name="Rectangle 20"/>
                <p:cNvSpPr>
                  <a:spLocks noChangeArrowheads="1"/>
                </p:cNvSpPr>
                <p:nvPr/>
              </p:nvSpPr>
              <p:spPr bwMode="auto">
                <a:xfrm>
                  <a:off x="2544" y="3504"/>
                  <a:ext cx="720" cy="192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pPr marL="228600" indent="-228600"/>
                  <a:r>
                    <a:rPr lang="en-US" altLang="ko-KR">
                      <a:ea typeface="굴림" charset="-127"/>
                    </a:rPr>
                    <a:t>1,3,9</a:t>
                  </a:r>
                </a:p>
              </p:txBody>
            </p:sp>
          </p:grpSp>
          <p:sp>
            <p:nvSpPr>
              <p:cNvPr id="16398" name="Text Box 21"/>
              <p:cNvSpPr txBox="1">
                <a:spLocks noChangeArrowheads="1"/>
              </p:cNvSpPr>
              <p:nvPr/>
            </p:nvSpPr>
            <p:spPr bwMode="auto">
              <a:xfrm>
                <a:off x="1581" y="288"/>
                <a:ext cx="980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r>
                  <a:rPr lang="en-US" altLang="ko-KR" dirty="0">
                    <a:ea typeface="굴림" charset="-127"/>
                  </a:rPr>
                  <a:t>disk group</a:t>
                </a:r>
              </a:p>
            </p:txBody>
          </p:sp>
          <p:sp>
            <p:nvSpPr>
              <p:cNvPr id="16399" name="Line 22"/>
              <p:cNvSpPr>
                <a:spLocks noChangeShapeType="1"/>
              </p:cNvSpPr>
              <p:nvPr/>
            </p:nvSpPr>
            <p:spPr bwMode="auto">
              <a:xfrm flipV="1">
                <a:off x="798" y="562"/>
                <a:ext cx="917" cy="14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16400" name="Line 23"/>
              <p:cNvSpPr>
                <a:spLocks noChangeShapeType="1"/>
              </p:cNvSpPr>
              <p:nvPr/>
            </p:nvSpPr>
            <p:spPr bwMode="auto">
              <a:xfrm>
                <a:off x="1104" y="704"/>
                <a:ext cx="649" cy="9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</p:grpSp>
        <p:sp>
          <p:nvSpPr>
            <p:cNvPr id="16390" name="Text Box 24"/>
            <p:cNvSpPr txBox="1">
              <a:spLocks noChangeArrowheads="1"/>
            </p:cNvSpPr>
            <p:nvPr/>
          </p:nvSpPr>
          <p:spPr bwMode="auto">
            <a:xfrm>
              <a:off x="2544" y="864"/>
              <a:ext cx="2886" cy="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ko-KR">
                  <a:ea typeface="굴림" charset="-127"/>
                </a:rPr>
                <a:t>Basic Segmentation Structure: </a:t>
              </a:r>
            </a:p>
            <a:p>
              <a:r>
                <a:rPr lang="en-US" altLang="ko-KR">
                  <a:ea typeface="굴림" charset="-127"/>
                </a:rPr>
                <a:t>Each segment contiguous on disk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866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80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0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8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8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8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8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8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8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8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8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8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8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80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80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80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80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80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80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99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28600"/>
            <a:ext cx="7772400" cy="99060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Large File Version of DEMOS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3048000"/>
            <a:ext cx="9067800" cy="3733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603375" algn="l"/>
              </a:tabLst>
            </a:pPr>
            <a:r>
              <a:rPr lang="en-US" altLang="ko-KR" dirty="0">
                <a:ea typeface="굴림" charset="-127"/>
              </a:rPr>
              <a:t>What if need much bigger files?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tabLst>
                <a:tab pos="1603375" algn="l"/>
              </a:tabLst>
            </a:pPr>
            <a:r>
              <a:rPr lang="en-US" altLang="ko-KR" dirty="0">
                <a:ea typeface="굴림" charset="-127"/>
              </a:rPr>
              <a:t>If need more than 10 groups, set flag in header: BIGFILE</a:t>
            </a:r>
          </a:p>
          <a:p>
            <a:pPr lvl="2">
              <a:lnSpc>
                <a:spcPct val="80000"/>
              </a:lnSpc>
              <a:spcBef>
                <a:spcPct val="0"/>
              </a:spcBef>
              <a:tabLst>
                <a:tab pos="1603375" algn="l"/>
              </a:tabLst>
            </a:pPr>
            <a:r>
              <a:rPr lang="en-US" altLang="ko-KR" dirty="0">
                <a:ea typeface="굴림" charset="-127"/>
              </a:rPr>
              <a:t>Each table entry now points to an indirect block group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tabLst>
                <a:tab pos="1603375" algn="l"/>
              </a:tabLst>
            </a:pPr>
            <a:r>
              <a:rPr lang="en-US" altLang="ko-KR" dirty="0">
                <a:ea typeface="굴림" charset="-127"/>
              </a:rPr>
              <a:t>Suppose 1000 blocks in a block group </a:t>
            </a:r>
            <a:r>
              <a:rPr lang="en-US" altLang="ko-KR" dirty="0">
                <a:ea typeface="굴림" charset="-127"/>
                <a:sym typeface="Symbol" pitchFamily="18" charset="2"/>
              </a:rPr>
              <a:t> 80GB max file</a:t>
            </a:r>
          </a:p>
          <a:p>
            <a:pPr lvl="2">
              <a:lnSpc>
                <a:spcPct val="80000"/>
              </a:lnSpc>
              <a:spcBef>
                <a:spcPct val="0"/>
              </a:spcBef>
              <a:tabLst>
                <a:tab pos="1603375" algn="l"/>
              </a:tabLst>
            </a:pPr>
            <a:r>
              <a:rPr lang="en-US" altLang="ko-KR" dirty="0">
                <a:ea typeface="굴림" charset="-127"/>
                <a:sym typeface="Symbol" pitchFamily="18" charset="2"/>
              </a:rPr>
              <a:t>Assuming 8KB blocks, 8byte entries</a:t>
            </a:r>
            <a:br>
              <a:rPr lang="en-US" altLang="ko-KR" dirty="0">
                <a:ea typeface="굴림" charset="-127"/>
                <a:sym typeface="Symbol" pitchFamily="18" charset="2"/>
              </a:rPr>
            </a:br>
            <a:r>
              <a:rPr lang="en-US" altLang="ko-KR" dirty="0">
                <a:ea typeface="굴림" charset="-127"/>
                <a:sym typeface="Symbol" pitchFamily="18" charset="2"/>
              </a:rPr>
              <a:t>(10 ptrs1024 groups/ptr1000 blocks/group)*8K =80GB</a:t>
            </a:r>
          </a:p>
          <a:p>
            <a:pPr>
              <a:lnSpc>
                <a:spcPct val="80000"/>
              </a:lnSpc>
              <a:spcBef>
                <a:spcPct val="0"/>
              </a:spcBef>
              <a:tabLst>
                <a:tab pos="1603375" algn="l"/>
              </a:tabLst>
            </a:pPr>
            <a:r>
              <a:rPr lang="en-US" altLang="ko-KR" dirty="0">
                <a:ea typeface="굴림" charset="-127"/>
                <a:sym typeface="Symbol" pitchFamily="18" charset="2"/>
              </a:rPr>
              <a:t>Discussion of DEMOS scheme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tabLst>
                <a:tab pos="1603375" algn="l"/>
              </a:tabLst>
            </a:pPr>
            <a:r>
              <a:rPr lang="en-US" altLang="ko-KR" dirty="0">
                <a:ea typeface="굴림" charset="-127"/>
                <a:sym typeface="Symbol" pitchFamily="18" charset="2"/>
              </a:rPr>
              <a:t>Pros:	Fast sequential access, Free areas merge simply</a:t>
            </a:r>
            <a:br>
              <a:rPr lang="en-US" altLang="ko-KR" dirty="0">
                <a:ea typeface="굴림" charset="-127"/>
                <a:sym typeface="Symbol" pitchFamily="18" charset="2"/>
              </a:rPr>
            </a:br>
            <a:r>
              <a:rPr lang="en-US" altLang="ko-KR" dirty="0">
                <a:ea typeface="굴림" charset="-127"/>
                <a:sym typeface="Symbol" pitchFamily="18" charset="2"/>
              </a:rPr>
              <a:t>	Easy to find free block groups (when disk not full)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tabLst>
                <a:tab pos="1603375" algn="l"/>
              </a:tabLst>
            </a:pPr>
            <a:r>
              <a:rPr lang="en-US" altLang="ko-KR" dirty="0">
                <a:solidFill>
                  <a:schemeClr val="hlink"/>
                </a:solidFill>
                <a:ea typeface="굴림" charset="-127"/>
                <a:sym typeface="Symbol" pitchFamily="18" charset="2"/>
              </a:rPr>
              <a:t>Cons:	Disk full  No long runs of blocks (fragmentation), 	so high overhead allocation/access	 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tabLst>
                <a:tab pos="1603375" algn="l"/>
              </a:tabLst>
            </a:pPr>
            <a:r>
              <a:rPr lang="en-US" altLang="ko-KR" dirty="0">
                <a:ea typeface="굴림" charset="-127"/>
                <a:sym typeface="Symbol" pitchFamily="18" charset="2"/>
              </a:rPr>
              <a:t>Full disk  worst of 4.1BSD (lots of seeks) with worst of continuous allocation (lots of </a:t>
            </a:r>
            <a:r>
              <a:rPr lang="en-US" altLang="ko-KR" dirty="0" err="1">
                <a:ea typeface="굴림" charset="-127"/>
                <a:sym typeface="Symbol" pitchFamily="18" charset="2"/>
              </a:rPr>
              <a:t>recompaction</a:t>
            </a:r>
            <a:r>
              <a:rPr lang="en-US" altLang="ko-KR" dirty="0">
                <a:ea typeface="굴림" charset="-127"/>
                <a:sym typeface="Symbol" pitchFamily="18" charset="2"/>
              </a:rPr>
              <a:t> needed) </a:t>
            </a:r>
          </a:p>
        </p:txBody>
      </p:sp>
      <p:grpSp>
        <p:nvGrpSpPr>
          <p:cNvPr id="982020" name="Group 4"/>
          <p:cNvGrpSpPr>
            <a:grpSpLocks/>
          </p:cNvGrpSpPr>
          <p:nvPr/>
        </p:nvGrpSpPr>
        <p:grpSpPr bwMode="auto">
          <a:xfrm>
            <a:off x="1600200" y="620712"/>
            <a:ext cx="5727700" cy="2503488"/>
            <a:chOff x="1008" y="314"/>
            <a:chExt cx="3608" cy="1577"/>
          </a:xfrm>
        </p:grpSpPr>
        <p:sp>
          <p:nvSpPr>
            <p:cNvPr id="17413" name="Text Box 5"/>
            <p:cNvSpPr txBox="1">
              <a:spLocks noChangeArrowheads="1"/>
            </p:cNvSpPr>
            <p:nvPr/>
          </p:nvSpPr>
          <p:spPr bwMode="auto">
            <a:xfrm>
              <a:off x="1008" y="1550"/>
              <a:ext cx="97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ko-KR" sz="2000">
                  <a:ea typeface="굴림" charset="-127"/>
                </a:rPr>
                <a:t>file header</a:t>
              </a:r>
            </a:p>
          </p:txBody>
        </p:sp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1132" y="350"/>
              <a:ext cx="46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ko-KR" sz="2000">
                  <a:ea typeface="굴림" charset="-127"/>
                </a:rPr>
                <a:t>base</a:t>
              </a:r>
            </a:p>
          </p:txBody>
        </p:sp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1519" y="350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ko-KR" sz="2000">
                  <a:ea typeface="굴림" charset="-127"/>
                </a:rPr>
                <a:t>size</a:t>
              </a: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1220" y="615"/>
              <a:ext cx="638" cy="892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1220" y="615"/>
              <a:ext cx="638" cy="112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1539" y="615"/>
              <a:ext cx="0" cy="8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grpSp>
          <p:nvGrpSpPr>
            <p:cNvPr id="17419" name="Group 11"/>
            <p:cNvGrpSpPr>
              <a:grpSpLocks/>
            </p:cNvGrpSpPr>
            <p:nvPr/>
          </p:nvGrpSpPr>
          <p:grpSpPr bwMode="auto">
            <a:xfrm>
              <a:off x="3884" y="536"/>
              <a:ext cx="562" cy="1189"/>
              <a:chOff x="2544" y="2160"/>
              <a:chExt cx="720" cy="1536"/>
            </a:xfrm>
          </p:grpSpPr>
          <p:sp>
            <p:nvSpPr>
              <p:cNvPr id="17432" name="Rectangle 12"/>
              <p:cNvSpPr>
                <a:spLocks noChangeArrowheads="1"/>
              </p:cNvSpPr>
              <p:nvPr/>
            </p:nvSpPr>
            <p:spPr bwMode="auto">
              <a:xfrm>
                <a:off x="2544" y="2160"/>
                <a:ext cx="720" cy="192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marL="228600" indent="-228600"/>
                <a:r>
                  <a:rPr lang="en-US" altLang="ko-KR">
                    <a:ea typeface="굴림" charset="-127"/>
                  </a:rPr>
                  <a:t>1,3,2</a:t>
                </a:r>
              </a:p>
            </p:txBody>
          </p:sp>
          <p:sp>
            <p:nvSpPr>
              <p:cNvPr id="17433" name="Rectangle 13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720" cy="192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marL="228600" indent="-228600"/>
                <a:r>
                  <a:rPr lang="en-US" altLang="ko-KR">
                    <a:ea typeface="굴림" charset="-127"/>
                  </a:rPr>
                  <a:t>1,3,3</a:t>
                </a:r>
              </a:p>
            </p:txBody>
          </p:sp>
          <p:sp>
            <p:nvSpPr>
              <p:cNvPr id="17434" name="Rectangle 14"/>
              <p:cNvSpPr>
                <a:spLocks noChangeArrowheads="1"/>
              </p:cNvSpPr>
              <p:nvPr/>
            </p:nvSpPr>
            <p:spPr bwMode="auto">
              <a:xfrm>
                <a:off x="2544" y="2544"/>
                <a:ext cx="720" cy="192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marL="228600" indent="-228600"/>
                <a:r>
                  <a:rPr lang="en-US" altLang="ko-KR">
                    <a:ea typeface="굴림" charset="-127"/>
                  </a:rPr>
                  <a:t>1,3,4</a:t>
                </a:r>
              </a:p>
            </p:txBody>
          </p:sp>
          <p:sp>
            <p:nvSpPr>
              <p:cNvPr id="17435" name="Rectangle 15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720" cy="192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marL="228600" indent="-228600"/>
                <a:r>
                  <a:rPr lang="en-US" altLang="ko-KR">
                    <a:ea typeface="굴림" charset="-127"/>
                  </a:rPr>
                  <a:t>1,3,5</a:t>
                </a:r>
              </a:p>
            </p:txBody>
          </p:sp>
          <p:sp>
            <p:nvSpPr>
              <p:cNvPr id="17436" name="Rectangle 16"/>
              <p:cNvSpPr>
                <a:spLocks noChangeArrowheads="1"/>
              </p:cNvSpPr>
              <p:nvPr/>
            </p:nvSpPr>
            <p:spPr bwMode="auto">
              <a:xfrm>
                <a:off x="2544" y="2928"/>
                <a:ext cx="720" cy="192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marL="228600" indent="-228600"/>
                <a:r>
                  <a:rPr lang="en-US" altLang="ko-KR">
                    <a:ea typeface="굴림" charset="-127"/>
                  </a:rPr>
                  <a:t>1,3,6</a:t>
                </a:r>
              </a:p>
            </p:txBody>
          </p:sp>
          <p:sp>
            <p:nvSpPr>
              <p:cNvPr id="17437" name="Rectangle 17"/>
              <p:cNvSpPr>
                <a:spLocks noChangeArrowheads="1"/>
              </p:cNvSpPr>
              <p:nvPr/>
            </p:nvSpPr>
            <p:spPr bwMode="auto">
              <a:xfrm>
                <a:off x="2544" y="3120"/>
                <a:ext cx="720" cy="192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marL="228600" indent="-228600"/>
                <a:r>
                  <a:rPr lang="en-US" altLang="ko-KR">
                    <a:ea typeface="굴림" charset="-127"/>
                  </a:rPr>
                  <a:t>1,3,7</a:t>
                </a:r>
              </a:p>
            </p:txBody>
          </p:sp>
          <p:sp>
            <p:nvSpPr>
              <p:cNvPr id="17438" name="Rectangle 18"/>
              <p:cNvSpPr>
                <a:spLocks noChangeArrowheads="1"/>
              </p:cNvSpPr>
              <p:nvPr/>
            </p:nvSpPr>
            <p:spPr bwMode="auto">
              <a:xfrm>
                <a:off x="2544" y="3312"/>
                <a:ext cx="720" cy="192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marL="228600" indent="-228600"/>
                <a:r>
                  <a:rPr lang="en-US" altLang="ko-KR">
                    <a:ea typeface="굴림" charset="-127"/>
                  </a:rPr>
                  <a:t>1,3,8</a:t>
                </a:r>
              </a:p>
            </p:txBody>
          </p:sp>
          <p:sp>
            <p:nvSpPr>
              <p:cNvPr id="17439" name="Rectangle 19"/>
              <p:cNvSpPr>
                <a:spLocks noChangeArrowheads="1"/>
              </p:cNvSpPr>
              <p:nvPr/>
            </p:nvSpPr>
            <p:spPr bwMode="auto">
              <a:xfrm>
                <a:off x="2544" y="3504"/>
                <a:ext cx="720" cy="192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marL="228600" indent="-228600"/>
                <a:r>
                  <a:rPr lang="en-US" altLang="ko-KR">
                    <a:ea typeface="굴림" charset="-127"/>
                  </a:rPr>
                  <a:t>1,3,9</a:t>
                </a:r>
              </a:p>
            </p:txBody>
          </p:sp>
        </p:grpSp>
        <p:sp>
          <p:nvSpPr>
            <p:cNvPr id="17420" name="Text Box 20"/>
            <p:cNvSpPr txBox="1">
              <a:spLocks noChangeArrowheads="1"/>
            </p:cNvSpPr>
            <p:nvPr/>
          </p:nvSpPr>
          <p:spPr bwMode="auto">
            <a:xfrm>
              <a:off x="3715" y="314"/>
              <a:ext cx="90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ko-KR" sz="2000">
                  <a:ea typeface="굴림" charset="-127"/>
                </a:rPr>
                <a:t>disk group</a:t>
              </a:r>
            </a:p>
          </p:txBody>
        </p:sp>
        <p:sp>
          <p:nvSpPr>
            <p:cNvPr id="17421" name="Line 21"/>
            <p:cNvSpPr>
              <a:spLocks noChangeShapeType="1"/>
            </p:cNvSpPr>
            <p:nvPr/>
          </p:nvSpPr>
          <p:spPr bwMode="auto">
            <a:xfrm flipV="1">
              <a:off x="1381" y="556"/>
              <a:ext cx="1033" cy="1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7422" name="Line 22"/>
            <p:cNvSpPr>
              <a:spLocks noChangeShapeType="1"/>
            </p:cNvSpPr>
            <p:nvPr/>
          </p:nvSpPr>
          <p:spPr bwMode="auto">
            <a:xfrm>
              <a:off x="1681" y="684"/>
              <a:ext cx="757" cy="7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7423" name="Text Box 23"/>
            <p:cNvSpPr txBox="1">
              <a:spLocks noChangeArrowheads="1"/>
            </p:cNvSpPr>
            <p:nvPr/>
          </p:nvSpPr>
          <p:spPr bwMode="auto">
            <a:xfrm>
              <a:off x="2365" y="314"/>
              <a:ext cx="46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ko-KR" sz="2000">
                  <a:ea typeface="굴림" charset="-127"/>
                </a:rPr>
                <a:t>base</a:t>
              </a:r>
            </a:p>
          </p:txBody>
        </p:sp>
        <p:sp>
          <p:nvSpPr>
            <p:cNvPr id="17424" name="Text Box 24"/>
            <p:cNvSpPr txBox="1">
              <a:spLocks noChangeArrowheads="1"/>
            </p:cNvSpPr>
            <p:nvPr/>
          </p:nvSpPr>
          <p:spPr bwMode="auto">
            <a:xfrm>
              <a:off x="2756" y="314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ko-KR" sz="2000">
                  <a:ea typeface="굴림" charset="-127"/>
                </a:rPr>
                <a:t>size</a:t>
              </a:r>
            </a:p>
          </p:txBody>
        </p:sp>
        <p:grpSp>
          <p:nvGrpSpPr>
            <p:cNvPr id="17425" name="Group 25"/>
            <p:cNvGrpSpPr>
              <a:grpSpLocks/>
            </p:cNvGrpSpPr>
            <p:nvPr/>
          </p:nvGrpSpPr>
          <p:grpSpPr bwMode="auto">
            <a:xfrm>
              <a:off x="2456" y="565"/>
              <a:ext cx="638" cy="893"/>
              <a:chOff x="625" y="686"/>
              <a:chExt cx="713" cy="1036"/>
            </a:xfrm>
          </p:grpSpPr>
          <p:sp>
            <p:nvSpPr>
              <p:cNvPr id="17430" name="Rectangle 26"/>
              <p:cNvSpPr>
                <a:spLocks noChangeArrowheads="1"/>
              </p:cNvSpPr>
              <p:nvPr/>
            </p:nvSpPr>
            <p:spPr bwMode="auto">
              <a:xfrm>
                <a:off x="625" y="686"/>
                <a:ext cx="713" cy="1036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17431" name="Rectangle 27"/>
              <p:cNvSpPr>
                <a:spLocks noChangeArrowheads="1"/>
              </p:cNvSpPr>
              <p:nvPr/>
            </p:nvSpPr>
            <p:spPr bwMode="auto">
              <a:xfrm>
                <a:off x="625" y="686"/>
                <a:ext cx="713" cy="130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</p:grpSp>
        <p:sp>
          <p:nvSpPr>
            <p:cNvPr id="17426" name="Line 28"/>
            <p:cNvSpPr>
              <a:spLocks noChangeShapeType="1"/>
            </p:cNvSpPr>
            <p:nvPr/>
          </p:nvSpPr>
          <p:spPr bwMode="auto">
            <a:xfrm>
              <a:off x="2775" y="565"/>
              <a:ext cx="0" cy="8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7427" name="Text Box 29"/>
            <p:cNvSpPr txBox="1">
              <a:spLocks noChangeArrowheads="1"/>
            </p:cNvSpPr>
            <p:nvPr/>
          </p:nvSpPr>
          <p:spPr bwMode="auto">
            <a:xfrm>
              <a:off x="2269" y="1505"/>
              <a:ext cx="999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</a:pPr>
              <a:r>
                <a:rPr lang="en-US" altLang="ko-KR" sz="2000" dirty="0">
                  <a:ea typeface="굴림" charset="-127"/>
                </a:rPr>
                <a:t>indirect</a:t>
              </a:r>
            </a:p>
            <a:p>
              <a:pPr algn="ctr">
                <a:lnSpc>
                  <a:spcPct val="85000"/>
                </a:lnSpc>
                <a:spcBef>
                  <a:spcPct val="0"/>
                </a:spcBef>
              </a:pPr>
              <a:r>
                <a:rPr lang="en-US" altLang="ko-KR" sz="2000" dirty="0">
                  <a:ea typeface="굴림" charset="-127"/>
                </a:rPr>
                <a:t>block group</a:t>
              </a:r>
            </a:p>
          </p:txBody>
        </p:sp>
        <p:sp>
          <p:nvSpPr>
            <p:cNvPr id="17428" name="Line 30"/>
            <p:cNvSpPr>
              <a:spLocks noChangeShapeType="1"/>
            </p:cNvSpPr>
            <p:nvPr/>
          </p:nvSpPr>
          <p:spPr bwMode="auto">
            <a:xfrm flipV="1">
              <a:off x="2608" y="557"/>
              <a:ext cx="1252" cy="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7429" name="Line 31"/>
            <p:cNvSpPr>
              <a:spLocks noChangeShapeType="1"/>
            </p:cNvSpPr>
            <p:nvPr/>
          </p:nvSpPr>
          <p:spPr bwMode="auto">
            <a:xfrm>
              <a:off x="2923" y="626"/>
              <a:ext cx="925" cy="10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74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82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2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8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8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8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8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8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8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8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8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8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8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82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82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0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How to keep DEMOS performing well?</a:t>
            </a:r>
          </a:p>
        </p:txBody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In many systems, disks are always full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How to fix?  Announce that disk space is getting low, so please delete files?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Don’t really work: people try to store their data faster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Sidebar: Perhaps we are getting out of this mode with new disks… However, let’s assume disks full for now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Solution: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Don’t let disks get completely full: reserve portion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Free count = # blocks free in bitmap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Scheme: Don’t allocate data if count &lt; reserve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How much reserve do you need?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In practice, 10% seems like enough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Tradeoff: pay for more disk, get contiguous allocation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Since seeks so expensive for performance, this is a very good tradeoff</a:t>
            </a:r>
          </a:p>
        </p:txBody>
      </p:sp>
    </p:spTree>
    <p:extLst>
      <p:ext uri="{BB962C8B-B14F-4D97-AF65-F5344CB8AC3E}">
        <p14:creationId xmlns:p14="http://schemas.microsoft.com/office/powerpoint/2010/main" val="139448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8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8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8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8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8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8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8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8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8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8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8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83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83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83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83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83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83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83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83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4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99060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UNIX BSD 4.2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86800" cy="6172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sz="2000" dirty="0">
                <a:ea typeface="굴림" charset="-127"/>
              </a:rPr>
              <a:t>Same as BSD 4.1 (same file header and triply indirect blocks), except incorporated ideas from DEMOS: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z="2000" dirty="0">
                <a:ea typeface="굴림" charset="-127"/>
              </a:rPr>
              <a:t>Uses bitmap allocation in place of </a:t>
            </a:r>
            <a:r>
              <a:rPr lang="en-US" altLang="ko-KR" sz="2000" dirty="0" err="1">
                <a:ea typeface="굴림" charset="-127"/>
              </a:rPr>
              <a:t>freelist</a:t>
            </a:r>
            <a:endParaRPr lang="en-US" altLang="ko-KR" sz="2000" dirty="0">
              <a:ea typeface="굴림" charset="-127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z="2000" dirty="0">
                <a:ea typeface="굴림" charset="-127"/>
              </a:rPr>
              <a:t>Attempt to allocate files contiguously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z="2000" dirty="0">
                <a:ea typeface="굴림" charset="-127"/>
              </a:rPr>
              <a:t>10% reserved disk space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z="2000" dirty="0">
                <a:ea typeface="굴림" charset="-127"/>
              </a:rPr>
              <a:t>Skip-sector positioning (mentioned next slide)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sz="2000" dirty="0">
                <a:ea typeface="굴림" charset="-127"/>
              </a:rPr>
              <a:t>Problem: When create a file, don’t know how big it will become (in UNIX, most writes are by appending)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z="2000" dirty="0">
                <a:ea typeface="굴림" charset="-127"/>
              </a:rPr>
              <a:t>How much contiguous space do you allocate for a file?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z="2000" dirty="0">
                <a:ea typeface="굴림" charset="-127"/>
              </a:rPr>
              <a:t>In Demos, power of 2 growth: once it grows past 1MB, allocate 2MB, </a:t>
            </a:r>
            <a:r>
              <a:rPr lang="en-US" altLang="ko-KR" sz="2000" dirty="0" err="1">
                <a:ea typeface="굴림" charset="-127"/>
              </a:rPr>
              <a:t>etc</a:t>
            </a:r>
            <a:endParaRPr lang="en-US" altLang="ko-KR" sz="2000" dirty="0">
              <a:ea typeface="굴림" charset="-127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z="2000" dirty="0">
                <a:ea typeface="굴림" charset="-127"/>
              </a:rPr>
              <a:t>In BSD 4.2, just find some range of free blocks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charset="-127"/>
              </a:rPr>
              <a:t>Put each new file at the front of different range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charset="-127"/>
              </a:rPr>
              <a:t>To expand a file, you first try successive blocks in bitmap, then choose new range of blocks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z="2000" dirty="0">
                <a:ea typeface="굴림" charset="-127"/>
              </a:rPr>
              <a:t>Also in BSD 4.2: store files from same directory near each other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sz="2000" dirty="0">
                <a:ea typeface="굴림" charset="-127"/>
              </a:rPr>
              <a:t>Fast File System (FFS)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z="2000" dirty="0">
                <a:ea typeface="굴림" charset="-127"/>
              </a:rPr>
              <a:t>Allocation and placement policies for BSD 4.2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endParaRPr lang="ko-KR" altLang="en-US" sz="2000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044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4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4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4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4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4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4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4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4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4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4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42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42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42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42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42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42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42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42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42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42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28600"/>
            <a:ext cx="7772400" cy="99060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Attack of the Rotational Delay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ea typeface="굴림" charset="-127"/>
              </a:rPr>
              <a:t>Problem: Missing blocks due to rotational delay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ea typeface="굴림" charset="-127"/>
              </a:rPr>
              <a:t>Issue: Read one block, do processing, and read next block.  In meantime, disk has continued turning: missed next block! Need 1 revolution/block!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charset="-127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charset="-127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charset="-127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charset="-127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charset="-127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charset="-127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ea typeface="굴림" charset="-127"/>
              </a:rPr>
              <a:t>Solution1: Skip sector positioning (“interleaving”)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Place the blocks from one file on every other block of a track: give time for processing to overlap rotation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ea typeface="굴림" charset="-127"/>
              </a:rPr>
              <a:t>Solution2: Read ahead: read next block right after first, even if application hasn’t asked for it yet.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ea typeface="굴림" charset="-127"/>
              </a:rPr>
              <a:t>This can be done either by OS (read ahead) 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ea typeface="굴림" charset="-127"/>
              </a:rPr>
              <a:t>By disk itself (track buffers). Many disk controllers have internal RAM that allows them to read a complete track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ea typeface="굴림" charset="-127"/>
              </a:rPr>
              <a:t>Important Aside: Modern </a:t>
            </a:r>
            <a:r>
              <a:rPr lang="en-US" altLang="ko-KR" dirty="0" err="1">
                <a:ea typeface="굴림" charset="-127"/>
              </a:rPr>
              <a:t>disks+controllers</a:t>
            </a:r>
            <a:r>
              <a:rPr lang="en-US" altLang="ko-KR" dirty="0">
                <a:ea typeface="굴림" charset="-127"/>
              </a:rPr>
              <a:t> do many complex things “under the covers”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hlink"/>
                </a:solidFill>
                <a:ea typeface="굴림" charset="-127"/>
              </a:rPr>
              <a:t>Track buffers, elevator algorithms, bad block filtering</a:t>
            </a:r>
          </a:p>
        </p:txBody>
      </p:sp>
      <p:grpSp>
        <p:nvGrpSpPr>
          <p:cNvPr id="944132" name="Group 4"/>
          <p:cNvGrpSpPr>
            <a:grpSpLocks/>
          </p:cNvGrpSpPr>
          <p:nvPr/>
        </p:nvGrpSpPr>
        <p:grpSpPr bwMode="auto">
          <a:xfrm>
            <a:off x="895350" y="1879600"/>
            <a:ext cx="2990850" cy="1549400"/>
            <a:chOff x="240" y="480"/>
            <a:chExt cx="1884" cy="976"/>
          </a:xfrm>
        </p:grpSpPr>
        <p:sp>
          <p:nvSpPr>
            <p:cNvPr id="20490" name="Line 5"/>
            <p:cNvSpPr>
              <a:spLocks noChangeShapeType="1"/>
            </p:cNvSpPr>
            <p:nvPr/>
          </p:nvSpPr>
          <p:spPr bwMode="auto">
            <a:xfrm>
              <a:off x="1056" y="624"/>
              <a:ext cx="370" cy="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Rectangle 6"/>
            <p:cNvSpPr>
              <a:spLocks noChangeArrowheads="1"/>
            </p:cNvSpPr>
            <p:nvPr/>
          </p:nvSpPr>
          <p:spPr bwMode="auto">
            <a:xfrm>
              <a:off x="240" y="480"/>
              <a:ext cx="939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800">
                  <a:ea typeface="굴림" charset="-127"/>
                </a:rPr>
                <a:t>Skip Sector</a:t>
              </a:r>
            </a:p>
          </p:txBody>
        </p:sp>
        <p:grpSp>
          <p:nvGrpSpPr>
            <p:cNvPr id="20492" name="Group 7"/>
            <p:cNvGrpSpPr>
              <a:grpSpLocks/>
            </p:cNvGrpSpPr>
            <p:nvPr/>
          </p:nvGrpSpPr>
          <p:grpSpPr bwMode="auto">
            <a:xfrm>
              <a:off x="1392" y="624"/>
              <a:ext cx="732" cy="731"/>
              <a:chOff x="1392" y="624"/>
              <a:chExt cx="732" cy="731"/>
            </a:xfrm>
          </p:grpSpPr>
          <p:sp>
            <p:nvSpPr>
              <p:cNvPr id="20494" name="AutoShape 8"/>
              <p:cNvSpPr>
                <a:spLocks noChangeArrowheads="1"/>
              </p:cNvSpPr>
              <p:nvPr/>
            </p:nvSpPr>
            <p:spPr bwMode="auto">
              <a:xfrm rot="2028194">
                <a:off x="1393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362 w 21600"/>
                  <a:gd name="T3" fmla="*/ 680 h 21600"/>
                  <a:gd name="T4" fmla="*/ 366 w 21600"/>
                  <a:gd name="T5" fmla="*/ 101 h 21600"/>
                  <a:gd name="T6" fmla="*/ 369 w 21600"/>
                  <a:gd name="T7" fmla="*/ 68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45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713" y="18608"/>
                    </a:moveTo>
                    <a:cubicBezTo>
                      <a:pt x="6434" y="18560"/>
                      <a:pt x="2991" y="15078"/>
                      <a:pt x="2991" y="10800"/>
                    </a:cubicBezTo>
                    <a:cubicBezTo>
                      <a:pt x="2991" y="6487"/>
                      <a:pt x="6487" y="2991"/>
                      <a:pt x="10800" y="2991"/>
                    </a:cubicBezTo>
                    <a:cubicBezTo>
                      <a:pt x="15112" y="2991"/>
                      <a:pt x="18609" y="6487"/>
                      <a:pt x="18609" y="10800"/>
                    </a:cubicBezTo>
                    <a:cubicBezTo>
                      <a:pt x="18609" y="15078"/>
                      <a:pt x="15165" y="18560"/>
                      <a:pt x="10886" y="18608"/>
                    </a:cubicBezTo>
                    <a:lnTo>
                      <a:pt x="10920" y="21599"/>
                    </a:lnTo>
                    <a:cubicBezTo>
                      <a:pt x="16837" y="21533"/>
                      <a:pt x="21600" y="16717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-1" y="16717"/>
                      <a:pt x="4762" y="21533"/>
                      <a:pt x="10679" y="21599"/>
                    </a:cubicBezTo>
                    <a:lnTo>
                      <a:pt x="10713" y="18608"/>
                    </a:lnTo>
                    <a:close/>
                  </a:path>
                </a:pathLst>
              </a:cu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20495" name="AutoShape 9"/>
              <p:cNvSpPr>
                <a:spLocks noChangeArrowheads="1"/>
              </p:cNvSpPr>
              <p:nvPr/>
            </p:nvSpPr>
            <p:spPr bwMode="auto">
              <a:xfrm rot="-9015458">
                <a:off x="1393" y="672"/>
                <a:ext cx="731" cy="683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4 h 21600"/>
                  <a:gd name="T4" fmla="*/ 366 w 21600"/>
                  <a:gd name="T5" fmla="*/ 98 h 21600"/>
                  <a:gd name="T6" fmla="*/ 492 w 21600"/>
                  <a:gd name="T7" fmla="*/ 74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2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20496" name="AutoShape 10"/>
              <p:cNvSpPr>
                <a:spLocks noChangeArrowheads="1"/>
              </p:cNvSpPr>
              <p:nvPr/>
            </p:nvSpPr>
            <p:spPr bwMode="auto">
              <a:xfrm rot="7164154">
                <a:off x="1392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9 h 21600"/>
                  <a:gd name="T4" fmla="*/ 366 w 21600"/>
                  <a:gd name="T5" fmla="*/ 104 h 21600"/>
                  <a:gd name="T6" fmla="*/ 492 w 21600"/>
                  <a:gd name="T7" fmla="*/ 79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20497" name="AutoShape 11"/>
              <p:cNvSpPr>
                <a:spLocks noChangeArrowheads="1"/>
              </p:cNvSpPr>
              <p:nvPr/>
            </p:nvSpPr>
            <p:spPr bwMode="auto">
              <a:xfrm rot="2078935">
                <a:off x="1393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9 h 21600"/>
                  <a:gd name="T4" fmla="*/ 366 w 21600"/>
                  <a:gd name="T5" fmla="*/ 104 h 21600"/>
                  <a:gd name="T6" fmla="*/ 492 w 21600"/>
                  <a:gd name="T7" fmla="*/ 79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20498" name="AutoShape 12"/>
              <p:cNvSpPr>
                <a:spLocks noChangeArrowheads="1"/>
              </p:cNvSpPr>
              <p:nvPr/>
            </p:nvSpPr>
            <p:spPr bwMode="auto">
              <a:xfrm rot="-3261611">
                <a:off x="1393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9 h 21600"/>
                  <a:gd name="T4" fmla="*/ 366 w 21600"/>
                  <a:gd name="T5" fmla="*/ 104 h 21600"/>
                  <a:gd name="T6" fmla="*/ 492 w 21600"/>
                  <a:gd name="T7" fmla="*/ 79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</p:grpSp>
        <p:sp>
          <p:nvSpPr>
            <p:cNvPr id="20493" name="Freeform 13"/>
            <p:cNvSpPr>
              <a:spLocks/>
            </p:cNvSpPr>
            <p:nvPr/>
          </p:nvSpPr>
          <p:spPr bwMode="auto">
            <a:xfrm>
              <a:off x="1056" y="672"/>
              <a:ext cx="528" cy="784"/>
            </a:xfrm>
            <a:custGeom>
              <a:avLst/>
              <a:gdLst>
                <a:gd name="T0" fmla="*/ 0 w 528"/>
                <a:gd name="T1" fmla="*/ 0 h 784"/>
                <a:gd name="T2" fmla="*/ 144 w 528"/>
                <a:gd name="T3" fmla="*/ 672 h 784"/>
                <a:gd name="T4" fmla="*/ 528 w 528"/>
                <a:gd name="T5" fmla="*/ 672 h 7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784">
                  <a:moveTo>
                    <a:pt x="0" y="0"/>
                  </a:moveTo>
                  <a:cubicBezTo>
                    <a:pt x="28" y="280"/>
                    <a:pt x="56" y="560"/>
                    <a:pt x="144" y="672"/>
                  </a:cubicBezTo>
                  <a:cubicBezTo>
                    <a:pt x="232" y="784"/>
                    <a:pt x="380" y="728"/>
                    <a:pt x="528" y="67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944142" name="Group 14"/>
          <p:cNvGrpSpPr>
            <a:grpSpLocks/>
          </p:cNvGrpSpPr>
          <p:nvPr/>
        </p:nvGrpSpPr>
        <p:grpSpPr bwMode="auto">
          <a:xfrm>
            <a:off x="4495800" y="2108200"/>
            <a:ext cx="4343400" cy="1268413"/>
            <a:chOff x="3024" y="576"/>
            <a:chExt cx="2736" cy="799"/>
          </a:xfrm>
        </p:grpSpPr>
        <p:sp>
          <p:nvSpPr>
            <p:cNvPr id="20486" name="AutoShape 15"/>
            <p:cNvSpPr>
              <a:spLocks noChangeArrowheads="1"/>
            </p:cNvSpPr>
            <p:nvPr/>
          </p:nvSpPr>
          <p:spPr bwMode="auto">
            <a:xfrm>
              <a:off x="3024" y="576"/>
              <a:ext cx="737" cy="753"/>
            </a:xfrm>
            <a:custGeom>
              <a:avLst/>
              <a:gdLst>
                <a:gd name="T0" fmla="*/ 369 w 21600"/>
                <a:gd name="T1" fmla="*/ 0 h 21600"/>
                <a:gd name="T2" fmla="*/ 108 w 21600"/>
                <a:gd name="T3" fmla="*/ 110 h 21600"/>
                <a:gd name="T4" fmla="*/ 0 w 21600"/>
                <a:gd name="T5" fmla="*/ 377 h 21600"/>
                <a:gd name="T6" fmla="*/ 108 w 21600"/>
                <a:gd name="T7" fmla="*/ 643 h 21600"/>
                <a:gd name="T8" fmla="*/ 369 w 21600"/>
                <a:gd name="T9" fmla="*/ 753 h 21600"/>
                <a:gd name="T10" fmla="*/ 629 w 21600"/>
                <a:gd name="T11" fmla="*/ 643 h 21600"/>
                <a:gd name="T12" fmla="*/ 737 w 21600"/>
                <a:gd name="T13" fmla="*/ 377 h 21600"/>
                <a:gd name="T14" fmla="*/ 629 w 21600"/>
                <a:gd name="T15" fmla="*/ 11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5 w 21600"/>
                <a:gd name="T25" fmla="*/ 3155 h 21600"/>
                <a:gd name="T26" fmla="*/ 18435 w 21600"/>
                <a:gd name="T27" fmla="*/ 1844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097" y="10800"/>
                  </a:moveTo>
                  <a:cubicBezTo>
                    <a:pt x="3097" y="15054"/>
                    <a:pt x="6546" y="18503"/>
                    <a:pt x="10800" y="18503"/>
                  </a:cubicBezTo>
                  <a:cubicBezTo>
                    <a:pt x="15054" y="18503"/>
                    <a:pt x="18503" y="15054"/>
                    <a:pt x="18503" y="10800"/>
                  </a:cubicBezTo>
                  <a:cubicBezTo>
                    <a:pt x="18503" y="6546"/>
                    <a:pt x="15054" y="3097"/>
                    <a:pt x="10800" y="3097"/>
                  </a:cubicBezTo>
                  <a:cubicBezTo>
                    <a:pt x="6546" y="3097"/>
                    <a:pt x="3097" y="6546"/>
                    <a:pt x="3097" y="10800"/>
                  </a:cubicBezTo>
                  <a:close/>
                </a:path>
              </a:pathLst>
            </a:custGeom>
            <a:solidFill>
              <a:srgbClr val="FF66CC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20487" name="Rectangle 16"/>
            <p:cNvSpPr>
              <a:spLocks noChangeArrowheads="1"/>
            </p:cNvSpPr>
            <p:nvPr/>
          </p:nvSpPr>
          <p:spPr bwMode="auto">
            <a:xfrm>
              <a:off x="4272" y="816"/>
              <a:ext cx="1104" cy="14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20488" name="Text Box 17"/>
            <p:cNvSpPr txBox="1">
              <a:spLocks noChangeArrowheads="1"/>
            </p:cNvSpPr>
            <p:nvPr/>
          </p:nvSpPr>
          <p:spPr bwMode="auto">
            <a:xfrm>
              <a:off x="4058" y="1008"/>
              <a:ext cx="1702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ko-KR" sz="1800">
                  <a:ea typeface="굴림" charset="-127"/>
                </a:rPr>
                <a:t>Track Buffer</a:t>
              </a:r>
            </a:p>
            <a:p>
              <a:r>
                <a:rPr lang="en-US" altLang="ko-KR" sz="1800">
                  <a:ea typeface="굴림" charset="-127"/>
                </a:rPr>
                <a:t>(Holds complete track)</a:t>
              </a:r>
            </a:p>
          </p:txBody>
        </p:sp>
        <p:sp>
          <p:nvSpPr>
            <p:cNvPr id="20489" name="AutoShape 18"/>
            <p:cNvSpPr>
              <a:spLocks noChangeArrowheads="1"/>
            </p:cNvSpPr>
            <p:nvPr/>
          </p:nvSpPr>
          <p:spPr bwMode="auto">
            <a:xfrm>
              <a:off x="3888" y="816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62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44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44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4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4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4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4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44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44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44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44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44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44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44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44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441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441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3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381000"/>
            <a:ext cx="7772400" cy="99060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How do we actually access files?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33400"/>
            <a:ext cx="89916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All information about a file contained in its file header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UNIX calls this an “</a:t>
            </a:r>
            <a:r>
              <a:rPr lang="en-US" altLang="ko-KR" dirty="0" err="1">
                <a:ea typeface="굴림" charset="-127"/>
              </a:rPr>
              <a:t>inode</a:t>
            </a:r>
            <a:r>
              <a:rPr lang="en-US" altLang="ko-KR" dirty="0">
                <a:ea typeface="굴림" charset="-127"/>
              </a:rPr>
              <a:t>”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err="1">
                <a:ea typeface="굴림" charset="-127"/>
              </a:rPr>
              <a:t>Inodes</a:t>
            </a:r>
            <a:r>
              <a:rPr lang="en-US" altLang="ko-KR" dirty="0">
                <a:ea typeface="굴림" charset="-127"/>
              </a:rPr>
              <a:t> are global resources identified by index (“</a:t>
            </a:r>
            <a:r>
              <a:rPr lang="en-US" altLang="ko-KR" dirty="0" err="1">
                <a:ea typeface="굴림" charset="-127"/>
              </a:rPr>
              <a:t>inumber</a:t>
            </a:r>
            <a:r>
              <a:rPr lang="en-US" altLang="ko-KR" dirty="0">
                <a:ea typeface="굴림" charset="-127"/>
              </a:rPr>
              <a:t>”)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Once you load the header structure, all the other blocks of the file are locatable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Question: how does the user ask for a particular file?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One option: user specifies an </a:t>
            </a:r>
            <a:r>
              <a:rPr lang="en-US" altLang="ko-KR" dirty="0" err="1">
                <a:ea typeface="굴림" charset="-127"/>
              </a:rPr>
              <a:t>inode</a:t>
            </a:r>
            <a:r>
              <a:rPr lang="en-US" altLang="ko-KR" dirty="0">
                <a:ea typeface="굴림" charset="-127"/>
              </a:rPr>
              <a:t> by a number (index).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Imagine: open(“14553344”)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Better option: specify by textual name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Have to map </a:t>
            </a:r>
            <a:r>
              <a:rPr lang="en-US" altLang="ko-KR" dirty="0" err="1">
                <a:ea typeface="굴림" charset="-127"/>
              </a:rPr>
              <a:t>name</a:t>
            </a:r>
            <a:r>
              <a:rPr lang="en-US" altLang="ko-KR" dirty="0" err="1">
                <a:ea typeface="굴림" charset="-127"/>
                <a:sym typeface="Symbol" pitchFamily="18" charset="2"/>
              </a:rPr>
              <a:t>inumber</a:t>
            </a:r>
            <a:endParaRPr lang="en-US" altLang="ko-KR" dirty="0">
              <a:ea typeface="굴림" charset="-127"/>
              <a:sym typeface="Symbol" pitchFamily="18" charset="2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Another option: Icon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Graphical user interfaces. Point to a file and click.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charset="-127"/>
              </a:rPr>
              <a:t>Naming:</a:t>
            </a:r>
            <a:r>
              <a:rPr lang="en-US" altLang="ko-KR" dirty="0">
                <a:ea typeface="굴림" charset="-127"/>
              </a:rPr>
              <a:t> The process by which a system translates from user-visible names to system resources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In the case of files, need to translate from strings (textual names) or icons to </a:t>
            </a:r>
            <a:r>
              <a:rPr lang="en-US" altLang="ko-KR" dirty="0" err="1">
                <a:ea typeface="굴림" charset="-127"/>
              </a:rPr>
              <a:t>inumbers</a:t>
            </a:r>
            <a:r>
              <a:rPr lang="en-US" altLang="ko-KR" dirty="0">
                <a:ea typeface="굴림" charset="-127"/>
              </a:rPr>
              <a:t>/</a:t>
            </a:r>
            <a:r>
              <a:rPr lang="en-US" altLang="ko-KR" dirty="0" err="1">
                <a:ea typeface="굴림" charset="-127"/>
              </a:rPr>
              <a:t>inodes</a:t>
            </a:r>
            <a:endParaRPr lang="en-US" altLang="ko-KR" dirty="0">
              <a:ea typeface="굴림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For global file systems, data may be spread over </a:t>
            </a:r>
            <a:r>
              <a:rPr lang="en-US" altLang="ko-KR" dirty="0" err="1">
                <a:ea typeface="굴림" charset="-127"/>
              </a:rPr>
              <a:t>globe</a:t>
            </a:r>
            <a:r>
              <a:rPr lang="en-US" altLang="ko-KR" dirty="0" err="1">
                <a:ea typeface="굴림" charset="-127"/>
                <a:sym typeface="Symbol" pitchFamily="18" charset="2"/>
              </a:rPr>
              <a:t></a:t>
            </a:r>
            <a:r>
              <a:rPr lang="en-US" altLang="ko-KR" dirty="0" err="1">
                <a:ea typeface="굴림" charset="-127"/>
              </a:rPr>
              <a:t>need</a:t>
            </a:r>
            <a:r>
              <a:rPr lang="en-US" altLang="ko-KR" dirty="0">
                <a:ea typeface="굴림" charset="-127"/>
              </a:rPr>
              <a:t> to translate from strings or icons to some combination of physical server location and </a:t>
            </a:r>
            <a:r>
              <a:rPr lang="en-US" altLang="ko-KR" dirty="0" err="1">
                <a:ea typeface="굴림" charset="-127"/>
              </a:rPr>
              <a:t>inumber</a:t>
            </a:r>
            <a:r>
              <a:rPr lang="en-US" altLang="ko-KR" dirty="0">
                <a:ea typeface="굴림" charset="-127"/>
              </a:rPr>
              <a:t> 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ko-KR" altLang="en-US" dirty="0">
              <a:ea typeface="굴림" charset="-127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2288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24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24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4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4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24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24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24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24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24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24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52400"/>
            <a:ext cx="7772400" cy="990600"/>
          </a:xfrm>
        </p:spPr>
        <p:txBody>
          <a:bodyPr/>
          <a:lstStyle/>
          <a:p>
            <a:r>
              <a:rPr lang="en-US" altLang="ko-KR"/>
              <a:t>Directories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>
                <a:sym typeface="Symbol" pitchFamily="18" charset="2"/>
              </a:rPr>
              <a:t>Directory: a relation used for naming</a:t>
            </a:r>
          </a:p>
          <a:p>
            <a:pPr lvl="1"/>
            <a:r>
              <a:rPr lang="en-US" altLang="ko-KR" dirty="0">
                <a:sym typeface="Symbol" pitchFamily="18" charset="2"/>
              </a:rPr>
              <a:t>Just a table of (file name, </a:t>
            </a:r>
            <a:r>
              <a:rPr lang="en-US" altLang="ko-KR" dirty="0" err="1">
                <a:sym typeface="Symbol" pitchFamily="18" charset="2"/>
              </a:rPr>
              <a:t>inumber</a:t>
            </a:r>
            <a:r>
              <a:rPr lang="en-US" altLang="ko-KR" dirty="0">
                <a:sym typeface="Symbol" pitchFamily="18" charset="2"/>
              </a:rPr>
              <a:t>) pairs</a:t>
            </a:r>
          </a:p>
          <a:p>
            <a:r>
              <a:rPr lang="en-US" altLang="ko-KR" dirty="0">
                <a:sym typeface="Symbol" pitchFamily="18" charset="2"/>
              </a:rPr>
              <a:t>How are directories constructed?</a:t>
            </a:r>
          </a:p>
          <a:p>
            <a:pPr lvl="1"/>
            <a:r>
              <a:rPr lang="en-US" altLang="ko-KR" dirty="0">
                <a:sym typeface="Symbol" pitchFamily="18" charset="2"/>
              </a:rPr>
              <a:t>Directories often stored in files</a:t>
            </a:r>
          </a:p>
          <a:p>
            <a:pPr lvl="2"/>
            <a:r>
              <a:rPr lang="en-US" altLang="ko-KR" dirty="0">
                <a:sym typeface="Symbol" pitchFamily="18" charset="2"/>
              </a:rPr>
              <a:t>Reuse of existing mechanism</a:t>
            </a:r>
          </a:p>
          <a:p>
            <a:pPr lvl="2"/>
            <a:r>
              <a:rPr lang="en-US" altLang="ko-KR" dirty="0">
                <a:sym typeface="Symbol" pitchFamily="18" charset="2"/>
              </a:rPr>
              <a:t>Directory named by </a:t>
            </a:r>
            <a:r>
              <a:rPr lang="en-US" altLang="ko-KR" dirty="0" err="1">
                <a:sym typeface="Symbol" pitchFamily="18" charset="2"/>
              </a:rPr>
              <a:t>inode</a:t>
            </a:r>
            <a:r>
              <a:rPr lang="en-US" altLang="ko-KR" dirty="0">
                <a:sym typeface="Symbol" pitchFamily="18" charset="2"/>
              </a:rPr>
              <a:t>/</a:t>
            </a:r>
            <a:r>
              <a:rPr lang="en-US" altLang="ko-KR" dirty="0" err="1">
                <a:sym typeface="Symbol" pitchFamily="18" charset="2"/>
              </a:rPr>
              <a:t>inumber</a:t>
            </a:r>
            <a:r>
              <a:rPr lang="en-US" altLang="ko-KR" dirty="0">
                <a:sym typeface="Symbol" pitchFamily="18" charset="2"/>
              </a:rPr>
              <a:t> like other files</a:t>
            </a:r>
          </a:p>
          <a:p>
            <a:pPr lvl="1"/>
            <a:r>
              <a:rPr lang="en-US" altLang="ko-KR" dirty="0">
                <a:sym typeface="Symbol" pitchFamily="18" charset="2"/>
              </a:rPr>
              <a:t>Needs to be quickly searchable</a:t>
            </a:r>
          </a:p>
          <a:p>
            <a:pPr lvl="2"/>
            <a:r>
              <a:rPr lang="en-US" altLang="ko-KR" dirty="0"/>
              <a:t>Options: Simple list or </a:t>
            </a:r>
            <a:r>
              <a:rPr lang="en-US" altLang="ko-KR" dirty="0" err="1"/>
              <a:t>Hashtable</a:t>
            </a:r>
            <a:endParaRPr lang="en-US" altLang="ko-KR" dirty="0"/>
          </a:p>
          <a:p>
            <a:pPr lvl="2"/>
            <a:r>
              <a:rPr lang="en-US" altLang="ko-KR" dirty="0"/>
              <a:t>Can be cached into memory in easier form to search</a:t>
            </a:r>
          </a:p>
          <a:p>
            <a:r>
              <a:rPr lang="en-US" altLang="ko-KR" dirty="0"/>
              <a:t>How are directories modified?</a:t>
            </a:r>
          </a:p>
          <a:p>
            <a:pPr lvl="1"/>
            <a:r>
              <a:rPr lang="en-US" altLang="ko-KR" dirty="0"/>
              <a:t>Originally, direct read/write of special file</a:t>
            </a:r>
          </a:p>
          <a:p>
            <a:pPr lvl="1"/>
            <a:r>
              <a:rPr lang="en-US" altLang="ko-KR" dirty="0"/>
              <a:t>System calls for manipulation: </a:t>
            </a:r>
            <a:r>
              <a:rPr lang="en-US" altLang="ko-KR" dirty="0" err="1"/>
              <a:t>mkdir</a:t>
            </a:r>
            <a:r>
              <a:rPr lang="en-US" altLang="ko-KR" dirty="0"/>
              <a:t>, </a:t>
            </a:r>
            <a:r>
              <a:rPr lang="en-US" altLang="ko-KR" dirty="0" err="1"/>
              <a:t>rmdir</a:t>
            </a:r>
            <a:endParaRPr lang="en-US" altLang="ko-KR" dirty="0"/>
          </a:p>
          <a:p>
            <a:pPr lvl="1"/>
            <a:r>
              <a:rPr lang="en-US" altLang="ko-KR" dirty="0"/>
              <a:t>Ties to file creation/destruction</a:t>
            </a:r>
          </a:p>
          <a:p>
            <a:r>
              <a:rPr lang="en-US" altLang="ko-KR" dirty="0"/>
              <a:t>Directories organized into a hierarchical structure</a:t>
            </a:r>
          </a:p>
          <a:p>
            <a:pPr lvl="1"/>
            <a:r>
              <a:rPr lang="en-US" altLang="ko-KR" dirty="0"/>
              <a:t>Entries in directory can be either files or directories</a:t>
            </a:r>
          </a:p>
          <a:p>
            <a:pPr lvl="1"/>
            <a:r>
              <a:rPr lang="en-US" altLang="ko-KR" dirty="0"/>
              <a:t>Files named by “path” through directory structure:</a:t>
            </a:r>
            <a:br>
              <a:rPr lang="en-US" altLang="ko-KR" dirty="0"/>
            </a:br>
            <a:r>
              <a:rPr lang="en-US" altLang="ko-KR" dirty="0"/>
              <a:t>e.g. /</a:t>
            </a:r>
            <a:r>
              <a:rPr lang="en-US" altLang="ko-KR" dirty="0" err="1"/>
              <a:t>usr</a:t>
            </a:r>
            <a:r>
              <a:rPr lang="en-US" altLang="ko-KR" dirty="0"/>
              <a:t>/homes/</a:t>
            </a:r>
            <a:r>
              <a:rPr lang="en-US" altLang="ko-KR" dirty="0" err="1"/>
              <a:t>george</a:t>
            </a:r>
            <a:r>
              <a:rPr lang="en-US" altLang="ko-KR" dirty="0"/>
              <a:t>/data.txt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49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2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2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2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2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26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26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26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26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26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26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26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26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267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267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45720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Directory Structure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592513"/>
            <a:ext cx="8915400" cy="3265487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ea typeface="굴림" charset="-127"/>
              </a:rPr>
              <a:t>Not really a hierarchy!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ea typeface="굴림" charset="-127"/>
              </a:rPr>
              <a:t>Many systems allow directory structure to be organized as an acyclic graph or even a (potentially) cyclic graph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ea typeface="굴림" charset="-127"/>
              </a:rPr>
              <a:t>Hard Links: different names for the same file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ea typeface="굴림" charset="-127"/>
              </a:rPr>
              <a:t>Multiple directory entries point at the same file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ea typeface="굴림" charset="-127"/>
              </a:rPr>
              <a:t>Soft Links: “shortcut” pointers to other files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ea typeface="굴림" charset="-127"/>
              </a:rPr>
              <a:t>Implemented by storing the logical name of actual file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hlink"/>
                </a:solidFill>
                <a:ea typeface="굴림" charset="-127"/>
              </a:rPr>
              <a:t>Name Resolution:</a:t>
            </a:r>
            <a:r>
              <a:rPr lang="en-US" altLang="ko-KR" dirty="0">
                <a:ea typeface="굴림" charset="-127"/>
              </a:rPr>
              <a:t> The process of converting a logical name into a physical resource (like a file)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ea typeface="굴림" charset="-127"/>
              </a:rPr>
              <a:t>Traverse succession of directories until reach target file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ea typeface="굴림" charset="-127"/>
              </a:rPr>
              <a:t>Global file system: May be spread across the network</a:t>
            </a:r>
          </a:p>
        </p:txBody>
      </p:sp>
      <p:pic>
        <p:nvPicPr>
          <p:cNvPr id="928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" t="10770" r="1062" b="11035"/>
          <a:stretch>
            <a:fillRect/>
          </a:stretch>
        </p:blipFill>
        <p:spPr bwMode="auto">
          <a:xfrm>
            <a:off x="2286000" y="762000"/>
            <a:ext cx="4572000" cy="27257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66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8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8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2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2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28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28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304800"/>
            <a:ext cx="7772400" cy="99060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Directory Structure (</a:t>
            </a:r>
            <a:r>
              <a:rPr lang="en-US" altLang="ko-KR" dirty="0" err="1">
                <a:ea typeface="굴림" charset="-127"/>
              </a:rPr>
              <a:t>Con’t</a:t>
            </a:r>
            <a:r>
              <a:rPr lang="en-US" altLang="ko-KR" dirty="0">
                <a:ea typeface="굴림" charset="-127"/>
              </a:rPr>
              <a:t>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486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ea typeface="굴림" charset="-127"/>
              </a:rPr>
              <a:t>How many disk accesses to resolve “/my/book/count”?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ea typeface="굴림" charset="-127"/>
              </a:rPr>
              <a:t>Read in file header for root (fixed spot on disk)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ea typeface="굴림" charset="-127"/>
              </a:rPr>
              <a:t>Read in first data block for root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ea typeface="굴림" charset="-127"/>
              </a:rPr>
              <a:t>Table of file name/index pairs.  Search linearly – ok since directories typically very small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ea typeface="굴림" charset="-127"/>
              </a:rPr>
              <a:t>Read in file header for “my”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ea typeface="굴림" charset="-127"/>
              </a:rPr>
              <a:t>Read in first data block for “my”; search for “book”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ea typeface="굴림" charset="-127"/>
              </a:rPr>
              <a:t>Read in file header for “book”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ea typeface="굴림" charset="-127"/>
              </a:rPr>
              <a:t>Read in first data block for “book”; search for “count”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ea typeface="굴림" charset="-127"/>
              </a:rPr>
              <a:t>Read in file header for “count”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>
              <a:solidFill>
                <a:schemeClr val="hlink"/>
              </a:solidFill>
              <a:ea typeface="굴림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solidFill>
                  <a:schemeClr val="hlink"/>
                </a:solidFill>
                <a:ea typeface="굴림" charset="-127"/>
              </a:rPr>
              <a:t>Current working directory: </a:t>
            </a:r>
            <a:r>
              <a:rPr lang="en-US" altLang="ko-KR">
                <a:ea typeface="굴림" charset="-127"/>
              </a:rPr>
              <a:t>Per-address-space pointer to a directory (inode) used for resolving file names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ea typeface="굴림" charset="-127"/>
              </a:rPr>
              <a:t>Allows user to specify relative filename instead of absolute path (say CWD=“/my/book” can resolve “count”)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9238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Where are inodes stored?</a:t>
            </a:r>
          </a:p>
        </p:txBody>
      </p:sp>
      <p:sp>
        <p:nvSpPr>
          <p:cNvPr id="9369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In early UNIX and DOS/Windows’ FAT file system, headers stored in special array in outermost cylinders</a:t>
            </a:r>
          </a:p>
          <a:p>
            <a:pPr lvl="1"/>
            <a:r>
              <a:rPr lang="en-US" altLang="ko-KR">
                <a:ea typeface="굴림" charset="-127"/>
              </a:rPr>
              <a:t>Header not stored near the data blocks. To read a small file, seek to get header, seek back to data.</a:t>
            </a:r>
          </a:p>
          <a:p>
            <a:pPr lvl="1"/>
            <a:r>
              <a:rPr lang="en-US" altLang="ko-KR">
                <a:ea typeface="굴림" charset="-127"/>
              </a:rPr>
              <a:t>Fixed size, set when disk is formatted. At formatting time, a fixed number of inodes were created (They were each given a unique number, called an “inumber”)</a:t>
            </a:r>
          </a:p>
        </p:txBody>
      </p:sp>
    </p:spTree>
    <p:extLst>
      <p:ext uri="{BB962C8B-B14F-4D97-AF65-F5344CB8AC3E}">
        <p14:creationId xmlns:p14="http://schemas.microsoft.com/office/powerpoint/2010/main" val="182235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6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6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6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6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6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6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696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304800"/>
            <a:ext cx="7924800" cy="990600"/>
          </a:xfrm>
        </p:spPr>
        <p:txBody>
          <a:bodyPr/>
          <a:lstStyle/>
          <a:p>
            <a:r>
              <a:rPr lang="en-US" altLang="ko-KR" sz="3200" dirty="0">
                <a:ea typeface="굴림" charset="-127"/>
              </a:rPr>
              <a:t>Designing the File System: Access Patterns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763000" cy="5181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sz="2400" dirty="0">
                <a:ea typeface="굴림" charset="-127"/>
              </a:rPr>
              <a:t>How do users access files?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charset="-127"/>
              </a:rPr>
              <a:t>Need to know type of access patterns user is likely to throw at system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sz="2400" dirty="0">
                <a:ea typeface="굴림" charset="-127"/>
              </a:rPr>
              <a:t>Sequential Access: bytes read in order (“give me the next X bytes, then give me next, </a:t>
            </a:r>
            <a:r>
              <a:rPr lang="en-US" altLang="ko-KR" sz="2400" dirty="0" err="1">
                <a:ea typeface="굴림" charset="-127"/>
              </a:rPr>
              <a:t>etc</a:t>
            </a:r>
            <a:r>
              <a:rPr lang="en-US" altLang="ko-KR" sz="2400" dirty="0">
                <a:ea typeface="굴림" charset="-127"/>
              </a:rPr>
              <a:t>”)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charset="-127"/>
              </a:rPr>
              <a:t>Almost all file access are of this flavor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sz="2400" dirty="0">
                <a:ea typeface="굴림" charset="-127"/>
              </a:rPr>
              <a:t>Random Access: read/write element out of middle of array (“give me bytes </a:t>
            </a:r>
            <a:r>
              <a:rPr lang="en-US" altLang="ko-KR" sz="2400" dirty="0" err="1">
                <a:ea typeface="굴림" charset="-127"/>
              </a:rPr>
              <a:t>i</a:t>
            </a:r>
            <a:r>
              <a:rPr lang="en-US" altLang="ko-KR" sz="2400" dirty="0">
                <a:ea typeface="굴림" charset="-127"/>
              </a:rPr>
              <a:t>—j”)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charset="-127"/>
              </a:rPr>
              <a:t>Less frequent, but still important. For example, virtual memory backing file: page of memory stored in file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charset="-127"/>
              </a:rPr>
              <a:t>Want this to be fast – don’t want to have to read all bytes to get to the middle of the file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sz="2400" dirty="0">
                <a:ea typeface="굴림" charset="-127"/>
              </a:rPr>
              <a:t>Content-based Access: (“find me 100 bytes starting with KUBIATOWICZ”)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charset="-127"/>
              </a:rPr>
              <a:t>Example: employee records – once you find the bytes, increase my salary by a factor of 2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charset="-127"/>
              </a:rPr>
              <a:t>Many systems don’t provide this; instead, databases are built on top of disk access to index content (requires efficient random access)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ko-KR" altLang="en-US" sz="2400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811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8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8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8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8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8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8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8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8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8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8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8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8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85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85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85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85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509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-304800"/>
            <a:ext cx="7772400" cy="99060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Where are inodes stored?</a:t>
            </a:r>
          </a:p>
        </p:txBody>
      </p:sp>
      <p:sp>
        <p:nvSpPr>
          <p:cNvPr id="898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79248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>
                <a:ea typeface="굴림" charset="-127"/>
              </a:rPr>
              <a:t>Later versions of UNIX moved the header information to be closer to the data blocks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>
                <a:ea typeface="굴림" charset="-127"/>
              </a:rPr>
              <a:t>Often, inode for file stored in same “cylinder group” as parent directory of the file (makes an ls of that directory run fast).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>
                <a:ea typeface="굴림" charset="-127"/>
              </a:rPr>
              <a:t>Pros: </a:t>
            </a:r>
          </a:p>
          <a:p>
            <a:pPr lvl="2">
              <a:lnSpc>
                <a:spcPct val="85000"/>
              </a:lnSpc>
              <a:spcBef>
                <a:spcPct val="25000"/>
              </a:spcBef>
            </a:pPr>
            <a:r>
              <a:rPr lang="en-US" altLang="ko-KR">
                <a:ea typeface="굴림" charset="-127"/>
              </a:rPr>
              <a:t>UNIX BSD 4.2 puts a portion of the file header array on each cylinder.  For small directories, can fit all data, file headers, etc in same cylinder</a:t>
            </a:r>
            <a:r>
              <a:rPr lang="en-US" altLang="ko-KR">
                <a:ea typeface="굴림" charset="-127"/>
                <a:sym typeface="Symbol" pitchFamily="18" charset="2"/>
              </a:rPr>
              <a:t>no seeks!</a:t>
            </a:r>
          </a:p>
          <a:p>
            <a:pPr lvl="2">
              <a:lnSpc>
                <a:spcPct val="85000"/>
              </a:lnSpc>
              <a:spcBef>
                <a:spcPct val="25000"/>
              </a:spcBef>
            </a:pPr>
            <a:r>
              <a:rPr lang="en-US" altLang="ko-KR">
                <a:ea typeface="굴림" charset="-127"/>
                <a:sym typeface="Symbol" pitchFamily="18" charset="2"/>
              </a:rPr>
              <a:t>File headers much smaller than whole block (a few hundred bytes), so multiple headers fetched from disk at same time</a:t>
            </a:r>
          </a:p>
          <a:p>
            <a:pPr lvl="2">
              <a:lnSpc>
                <a:spcPct val="85000"/>
              </a:lnSpc>
              <a:spcBef>
                <a:spcPct val="25000"/>
              </a:spcBef>
            </a:pPr>
            <a:r>
              <a:rPr lang="en-US" altLang="ko-KR">
                <a:ea typeface="굴림" charset="-127"/>
              </a:rPr>
              <a:t>Reliability: whatever happens to the disk, you can find many of the files (even if directories disconnected)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>
                <a:ea typeface="굴림" charset="-127"/>
              </a:rPr>
              <a:t>Part of the Fast File System (FFS)</a:t>
            </a:r>
          </a:p>
          <a:p>
            <a:pPr lvl="2">
              <a:lnSpc>
                <a:spcPct val="85000"/>
              </a:lnSpc>
              <a:spcBef>
                <a:spcPct val="25000"/>
              </a:spcBef>
            </a:pPr>
            <a:r>
              <a:rPr lang="en-US" altLang="ko-KR">
                <a:ea typeface="굴림" charset="-127"/>
              </a:rPr>
              <a:t>General optimization to avoid seeks</a:t>
            </a:r>
          </a:p>
        </p:txBody>
      </p:sp>
    </p:spTree>
    <p:extLst>
      <p:ext uri="{BB962C8B-B14F-4D97-AF65-F5344CB8AC3E}">
        <p14:creationId xmlns:p14="http://schemas.microsoft.com/office/powerpoint/2010/main" val="153008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8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8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8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8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98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98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98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98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98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98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98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98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98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98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05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0"/>
            <a:ext cx="8458200" cy="4267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>
                <a:ea typeface="굴림" charset="-127"/>
              </a:rPr>
              <a:t>Open system call: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>
                <a:ea typeface="굴림" charset="-127"/>
              </a:rPr>
              <a:t>Resolves file name, finds file control block (inode)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>
                <a:ea typeface="굴림" charset="-127"/>
              </a:rPr>
              <a:t>Makes entries in per-process and system-wide tables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>
                <a:ea typeface="굴림" charset="-127"/>
              </a:rPr>
              <a:t>Returns index (called “file handle”) in open-file table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endParaRPr lang="en-US" altLang="ko-KR">
              <a:ea typeface="굴림" charset="-127"/>
            </a:endParaRPr>
          </a:p>
          <a:p>
            <a:pPr>
              <a:lnSpc>
                <a:spcPct val="80000"/>
              </a:lnSpc>
              <a:spcBef>
                <a:spcPct val="5000"/>
              </a:spcBef>
            </a:pPr>
            <a:endParaRPr lang="en-US" altLang="ko-KR">
              <a:ea typeface="굴림" charset="-127"/>
            </a:endParaRPr>
          </a:p>
          <a:p>
            <a:pPr>
              <a:lnSpc>
                <a:spcPct val="80000"/>
              </a:lnSpc>
              <a:spcBef>
                <a:spcPct val="5000"/>
              </a:spcBef>
            </a:pPr>
            <a:endParaRPr lang="en-US" altLang="ko-KR">
              <a:ea typeface="굴림" charset="-127"/>
            </a:endParaRPr>
          </a:p>
          <a:p>
            <a:pPr>
              <a:lnSpc>
                <a:spcPct val="80000"/>
              </a:lnSpc>
              <a:spcBef>
                <a:spcPct val="5000"/>
              </a:spcBef>
            </a:pPr>
            <a:endParaRPr lang="en-US" altLang="ko-KR">
              <a:ea typeface="굴림" charset="-127"/>
            </a:endParaRPr>
          </a:p>
          <a:p>
            <a:pPr>
              <a:lnSpc>
                <a:spcPct val="80000"/>
              </a:lnSpc>
              <a:spcBef>
                <a:spcPct val="5000"/>
              </a:spcBef>
            </a:pPr>
            <a:endParaRPr lang="en-US" altLang="ko-KR">
              <a:ea typeface="굴림" charset="-127"/>
            </a:endParaRPr>
          </a:p>
          <a:p>
            <a:pPr>
              <a:lnSpc>
                <a:spcPct val="80000"/>
              </a:lnSpc>
              <a:spcBef>
                <a:spcPct val="5000"/>
              </a:spcBef>
            </a:pPr>
            <a:endParaRPr lang="en-US" altLang="ko-KR">
              <a:ea typeface="굴림" charset="-127"/>
            </a:endParaRP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>
                <a:ea typeface="굴림" charset="-127"/>
              </a:rPr>
              <a:t>Read/write system calls: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>
                <a:ea typeface="굴림" charset="-127"/>
              </a:rPr>
              <a:t>Use file handle to locate inode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>
                <a:ea typeface="굴림" charset="-127"/>
              </a:rPr>
              <a:t>Perform appropriate reads or writes </a:t>
            </a:r>
          </a:p>
        </p:txBody>
      </p:sp>
      <p:pic>
        <p:nvPicPr>
          <p:cNvPr id="908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2" t="1373" r="3906" b="58607"/>
          <a:stretch>
            <a:fillRect/>
          </a:stretch>
        </p:blipFill>
        <p:spPr bwMode="auto">
          <a:xfrm>
            <a:off x="1981200" y="762000"/>
            <a:ext cx="4419600" cy="1447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304800"/>
            <a:ext cx="8305800" cy="99060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In-Memory File System Structures</a:t>
            </a:r>
            <a:endParaRPr lang="en-US" altLang="ko-KR" sz="1800">
              <a:ea typeface="굴림" charset="-127"/>
            </a:endParaRPr>
          </a:p>
        </p:txBody>
      </p:sp>
      <p:pic>
        <p:nvPicPr>
          <p:cNvPr id="908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7" t="55060" r="3938" b="4959"/>
          <a:stretch>
            <a:fillRect/>
          </a:stretch>
        </p:blipFill>
        <p:spPr bwMode="auto">
          <a:xfrm>
            <a:off x="1981200" y="3733800"/>
            <a:ext cx="4418013" cy="1447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506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8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8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0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0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08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08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08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08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08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08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8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8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08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08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304800"/>
            <a:ext cx="7772400" cy="99060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File System Caching</a:t>
            </a:r>
          </a:p>
        </p:txBody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15400" cy="6248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charset="-127"/>
              </a:rPr>
              <a:t>Key Idea: Exploit locality by caching data in memory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000" dirty="0">
                <a:ea typeface="굴림" charset="-127"/>
              </a:rPr>
              <a:t>Name translations: Mapping from </a:t>
            </a:r>
            <a:r>
              <a:rPr lang="en-US" altLang="ko-KR" sz="2000" dirty="0" err="1">
                <a:ea typeface="굴림" charset="-127"/>
              </a:rPr>
              <a:t>paths</a:t>
            </a:r>
            <a:r>
              <a:rPr lang="en-US" altLang="ko-KR" sz="2000" dirty="0" err="1">
                <a:ea typeface="굴림" charset="-127"/>
                <a:sym typeface="Symbol" pitchFamily="18" charset="2"/>
              </a:rPr>
              <a:t>inodes</a:t>
            </a:r>
            <a:endParaRPr lang="en-US" altLang="ko-KR" sz="2000" dirty="0">
              <a:ea typeface="굴림" charset="-127"/>
              <a:sym typeface="Symbol" pitchFamily="18" charset="2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000" dirty="0">
                <a:ea typeface="굴림" charset="-127"/>
              </a:rPr>
              <a:t>Disk blocks: Mapping from block </a:t>
            </a:r>
            <a:r>
              <a:rPr lang="en-US" altLang="ko-KR" sz="2000" dirty="0" err="1">
                <a:ea typeface="굴림" charset="-127"/>
              </a:rPr>
              <a:t>address</a:t>
            </a:r>
            <a:r>
              <a:rPr lang="en-US" altLang="ko-KR" sz="2000" dirty="0" err="1">
                <a:ea typeface="굴림" charset="-127"/>
                <a:sym typeface="Symbol" pitchFamily="18" charset="2"/>
              </a:rPr>
              <a:t>disk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content</a:t>
            </a:r>
            <a:r>
              <a:rPr lang="en-US" altLang="ko-KR" dirty="0">
                <a:ea typeface="굴림" charset="-127"/>
              </a:rPr>
              <a:t>	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charset="-127"/>
              </a:rPr>
              <a:t>Buffer Cache:</a:t>
            </a:r>
            <a:r>
              <a:rPr lang="en-US" altLang="ko-KR" sz="2400" dirty="0">
                <a:ea typeface="굴림" charset="-127"/>
              </a:rPr>
              <a:t> Memory used to cache kernel resources, including disk blocks and name translations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Can contain “dirty” blocks (blocks yet on disk)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charset="-127"/>
              </a:rPr>
              <a:t>Replacement policy?  LRU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Can afford overhead of timestamps for each disk block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Advantages: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Works very well for name translation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Works well in general as long as memory is big enough to accommodate a host’s working set of files.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Disadvantages: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Fails when some application scans through file system, thereby flushing the cache with data used only once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Example: </a:t>
            </a:r>
            <a:r>
              <a:rPr lang="en-US" altLang="ko-KR" dirty="0">
                <a:latin typeface="Courier New" pitchFamily="49" charset="0"/>
                <a:ea typeface="굴림" charset="-127"/>
              </a:rPr>
              <a:t>find . –exec </a:t>
            </a:r>
            <a:r>
              <a:rPr lang="en-US" altLang="ko-KR" dirty="0" err="1">
                <a:latin typeface="Courier New" pitchFamily="49" charset="0"/>
                <a:ea typeface="굴림" charset="-127"/>
              </a:rPr>
              <a:t>grep</a:t>
            </a:r>
            <a:r>
              <a:rPr lang="en-US" altLang="ko-KR" dirty="0">
                <a:latin typeface="Courier New" pitchFamily="49" charset="0"/>
                <a:ea typeface="굴림" charset="-127"/>
              </a:rPr>
              <a:t> foo {} \;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charset="-127"/>
              </a:rPr>
              <a:t>Other Replacement Policies?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Some systems allow applications to request other policies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Example, ‘Use Once’: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charset="-127"/>
              </a:rPr>
              <a:t>File system can discard blocks as soon as they are used</a:t>
            </a:r>
          </a:p>
        </p:txBody>
      </p:sp>
    </p:spTree>
    <p:extLst>
      <p:ext uri="{BB962C8B-B14F-4D97-AF65-F5344CB8AC3E}">
        <p14:creationId xmlns:p14="http://schemas.microsoft.com/office/powerpoint/2010/main" val="85476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0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0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0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0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0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0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0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0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0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0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0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0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0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04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04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04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04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04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04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04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04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04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04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041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041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419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381000"/>
            <a:ext cx="7772400" cy="99060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File System Caching (con’t)</a:t>
            </a:r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33400"/>
            <a:ext cx="88392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Cache Size: How much memory should the OS allocate to the buffer cache vs virtual memory?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Too much memory to the file system cache </a:t>
            </a:r>
            <a:r>
              <a:rPr lang="en-US" altLang="ko-KR" dirty="0">
                <a:ea typeface="굴림" charset="-127"/>
                <a:sym typeface="Symbol" pitchFamily="18" charset="2"/>
              </a:rPr>
              <a:t> </a:t>
            </a:r>
            <a:r>
              <a:rPr lang="en-US" altLang="ko-KR" dirty="0">
                <a:ea typeface="굴림" charset="-127"/>
              </a:rPr>
              <a:t>won’t be able to run many applications at once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Too little memory to file system cache </a:t>
            </a:r>
            <a:r>
              <a:rPr lang="en-US" altLang="ko-KR" dirty="0">
                <a:ea typeface="굴림" charset="-127"/>
                <a:sym typeface="Symbol" pitchFamily="18" charset="2"/>
              </a:rPr>
              <a:t></a:t>
            </a:r>
            <a:r>
              <a:rPr lang="en-US" altLang="ko-KR" dirty="0">
                <a:ea typeface="굴림" charset="-127"/>
              </a:rPr>
              <a:t> many applications may run slowly (disk caching not effective)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Solution: adjust boundary dynamically so that the disk access rates for paging and file access are balanced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charset="-127"/>
              </a:rPr>
              <a:t>Read Ahead Prefetching:</a:t>
            </a:r>
            <a:r>
              <a:rPr lang="en-US" altLang="ko-KR" dirty="0">
                <a:ea typeface="굴림" charset="-127"/>
              </a:rPr>
              <a:t> fetch sequential blocks early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Key Idea: exploit fact that most common file access is sequential by prefetching subsequent disk blocks ahead of current read request (if they are not already in memory)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Elevator algorithm can efficiently interleave groups of </a:t>
            </a:r>
            <a:r>
              <a:rPr lang="en-US" altLang="ko-KR" dirty="0" err="1">
                <a:ea typeface="굴림" charset="-127"/>
              </a:rPr>
              <a:t>prefetches</a:t>
            </a:r>
            <a:r>
              <a:rPr lang="en-US" altLang="ko-KR" dirty="0">
                <a:ea typeface="굴림" charset="-127"/>
              </a:rPr>
              <a:t> from concurrent applications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How much to </a:t>
            </a:r>
            <a:r>
              <a:rPr lang="en-US" altLang="ko-KR" dirty="0" err="1">
                <a:ea typeface="굴림" charset="-127"/>
              </a:rPr>
              <a:t>prefetch</a:t>
            </a:r>
            <a:r>
              <a:rPr lang="en-US" altLang="ko-KR" dirty="0">
                <a:ea typeface="굴림" charset="-127"/>
              </a:rPr>
              <a:t>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Too many imposes delays on requests by other applications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Too few causes many seeks (and rotational delays) among concurrent file requests</a:t>
            </a:r>
          </a:p>
        </p:txBody>
      </p:sp>
    </p:spTree>
    <p:extLst>
      <p:ext uri="{BB962C8B-B14F-4D97-AF65-F5344CB8AC3E}">
        <p14:creationId xmlns:p14="http://schemas.microsoft.com/office/powerpoint/2010/main" val="71084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0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0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0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0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0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0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0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0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19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304800"/>
            <a:ext cx="7772400" cy="99060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File System Caching (</a:t>
            </a:r>
            <a:r>
              <a:rPr lang="en-US" altLang="ko-KR" dirty="0" err="1">
                <a:ea typeface="굴림" charset="-127"/>
              </a:rPr>
              <a:t>con’t</a:t>
            </a:r>
            <a:r>
              <a:rPr lang="en-US" altLang="ko-KR" dirty="0">
                <a:ea typeface="굴림" charset="-127"/>
              </a:rPr>
              <a:t>)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charset="-127"/>
              </a:rPr>
              <a:t>Delayed Writes:</a:t>
            </a:r>
            <a:r>
              <a:rPr lang="en-US" altLang="ko-KR" dirty="0">
                <a:ea typeface="굴림" charset="-127"/>
              </a:rPr>
              <a:t> Writes to files not immediately sent out to disk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Instead, </a:t>
            </a:r>
            <a:r>
              <a:rPr lang="en-US" altLang="ko-KR" dirty="0">
                <a:latin typeface="Courier New" pitchFamily="49" charset="0"/>
                <a:ea typeface="굴림" charset="-127"/>
              </a:rPr>
              <a:t>write()</a:t>
            </a:r>
            <a:r>
              <a:rPr lang="en-US" altLang="ko-KR" dirty="0">
                <a:ea typeface="굴림" charset="-127"/>
              </a:rPr>
              <a:t> copies data from user space buffer to kernel buffer (in cache)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Enabled by presence of buffer cache: can leave written file blocks in cache for a while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If some other application tries to read data before written to disk, file system will read from cache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Flushed to disk periodically (e.g. in UNIX, every 30 sec)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Advantages: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Disk scheduler can efficiently order lots of requests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Disk allocation algorithm can be run with correct size value for a file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Some files need never get written to disk! (</a:t>
            </a:r>
            <a:r>
              <a:rPr lang="en-US" altLang="ko-KR" dirty="0" err="1">
                <a:ea typeface="굴림" charset="-127"/>
              </a:rPr>
              <a:t>e..g</a:t>
            </a:r>
            <a:r>
              <a:rPr lang="en-US" altLang="ko-KR" dirty="0">
                <a:ea typeface="굴림" charset="-127"/>
              </a:rPr>
              <a:t> temporary scratch files written /</a:t>
            </a:r>
            <a:r>
              <a:rPr lang="en-US" altLang="ko-KR" dirty="0" err="1">
                <a:ea typeface="굴림" charset="-127"/>
              </a:rPr>
              <a:t>tmp</a:t>
            </a:r>
            <a:r>
              <a:rPr lang="en-US" altLang="ko-KR" dirty="0">
                <a:ea typeface="굴림" charset="-127"/>
              </a:rPr>
              <a:t> often don’t exist for 30 sec)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Disadvantages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What if system crashes before file has been written out?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Worse yet, what if system crashes before a directory file has been written out? (lose pointer to </a:t>
            </a:r>
            <a:r>
              <a:rPr lang="en-US" altLang="ko-KR" dirty="0" err="1">
                <a:ea typeface="굴림" charset="-127"/>
              </a:rPr>
              <a:t>inode</a:t>
            </a:r>
            <a:r>
              <a:rPr lang="en-US" altLang="ko-KR" dirty="0">
                <a:ea typeface="굴림" charset="-127"/>
              </a:rPr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202835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0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0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0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0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0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0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0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0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0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06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06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06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06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06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06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06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06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624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7772400" cy="990600"/>
          </a:xfrm>
        </p:spPr>
        <p:txBody>
          <a:bodyPr/>
          <a:lstStyle/>
          <a:p>
            <a:r>
              <a:rPr lang="en-US" dirty="0"/>
              <a:t>The Linux Page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Goal: Minimize disk I/O by storing data in memory</a:t>
            </a:r>
          </a:p>
          <a:p>
            <a:pPr lvl="1"/>
            <a:r>
              <a:rPr lang="en-US" dirty="0"/>
              <a:t>Caches </a:t>
            </a:r>
            <a:r>
              <a:rPr lang="en-US" i="1" dirty="0"/>
              <a:t>any </a:t>
            </a:r>
            <a:r>
              <a:rPr lang="en-US" dirty="0"/>
              <a:t>page-based objects, including files and memory mappings</a:t>
            </a:r>
          </a:p>
          <a:p>
            <a:r>
              <a:rPr lang="en-US" dirty="0"/>
              <a:t>Cache consists of many </a:t>
            </a:r>
            <a:r>
              <a:rPr lang="en-US" i="1" dirty="0" err="1"/>
              <a:t>address_space</a:t>
            </a:r>
            <a:r>
              <a:rPr lang="en-US" dirty="0"/>
              <a:t> objects</a:t>
            </a:r>
          </a:p>
          <a:p>
            <a:pPr lvl="1"/>
            <a:r>
              <a:rPr lang="en-US" dirty="0"/>
              <a:t>Really misnamed should be a “</a:t>
            </a:r>
            <a:r>
              <a:rPr lang="en-US" dirty="0" err="1"/>
              <a:t>page_cache_entity</a:t>
            </a:r>
            <a:r>
              <a:rPr lang="en-US" dirty="0"/>
              <a:t>” or “</a:t>
            </a:r>
            <a:r>
              <a:rPr lang="en-US" dirty="0" err="1"/>
              <a:t>physical_pages_of_a_file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Can hold one or more pages from a file or swapper</a:t>
            </a:r>
          </a:p>
          <a:p>
            <a:pPr lvl="1"/>
            <a:r>
              <a:rPr lang="en-US" dirty="0"/>
              <a:t>Often associated with an </a:t>
            </a:r>
            <a:r>
              <a:rPr lang="en-US" dirty="0" err="1"/>
              <a:t>inode</a:t>
            </a:r>
            <a:r>
              <a:rPr lang="en-US" dirty="0"/>
              <a:t>, but doesn’t have to be</a:t>
            </a:r>
          </a:p>
          <a:p>
            <a:r>
              <a:rPr lang="en-US" dirty="0"/>
              <a:t>Searching an </a:t>
            </a:r>
            <a:r>
              <a:rPr lang="en-US" dirty="0" err="1"/>
              <a:t>address_space</a:t>
            </a:r>
            <a:r>
              <a:rPr lang="en-US" dirty="0"/>
              <a:t> object for given page is done by </a:t>
            </a:r>
            <a:r>
              <a:rPr lang="en-US" i="1" dirty="0"/>
              <a:t>offset</a:t>
            </a:r>
          </a:p>
          <a:p>
            <a:pPr lvl="1"/>
            <a:r>
              <a:rPr lang="en-US" dirty="0"/>
              <a:t>Contains a set of </a:t>
            </a:r>
            <a:r>
              <a:rPr lang="en-US" dirty="0" err="1"/>
              <a:t>address_space</a:t>
            </a:r>
            <a:r>
              <a:rPr lang="en-US" dirty="0"/>
              <a:t> operations</a:t>
            </a:r>
          </a:p>
          <a:p>
            <a:pPr lvl="2"/>
            <a:r>
              <a:rPr lang="en-US" dirty="0"/>
              <a:t>For reading/writing pages from disk</a:t>
            </a:r>
          </a:p>
          <a:p>
            <a:pPr lvl="1"/>
            <a:r>
              <a:rPr lang="en-US" dirty="0"/>
              <a:t>An </a:t>
            </a:r>
            <a:r>
              <a:rPr lang="en-US" dirty="0" err="1"/>
              <a:t>address_space</a:t>
            </a:r>
            <a:r>
              <a:rPr lang="en-US" dirty="0"/>
              <a:t> contains a radix tree of all pages</a:t>
            </a:r>
          </a:p>
          <a:p>
            <a:r>
              <a:rPr lang="en-US" dirty="0"/>
              <a:t>Flusher Threads</a:t>
            </a:r>
          </a:p>
          <a:p>
            <a:pPr lvl="1"/>
            <a:r>
              <a:rPr lang="en-US" dirty="0"/>
              <a:t>Start pushing dirty blocks back to disk when free memory shrinks below a specified </a:t>
            </a:r>
            <a:r>
              <a:rPr lang="en-US" dirty="0" err="1"/>
              <a:t>hreshold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9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304800"/>
            <a:ext cx="7772400" cy="99060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Important “ilities”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sz="2400" dirty="0">
                <a:solidFill>
                  <a:schemeClr val="hlink"/>
                </a:solidFill>
                <a:ea typeface="굴림" charset="-127"/>
              </a:rPr>
              <a:t>Availability:</a:t>
            </a:r>
            <a:r>
              <a:rPr lang="en-US" altLang="ko-KR" sz="2400" dirty="0">
                <a:ea typeface="굴림" charset="-127"/>
              </a:rPr>
              <a:t> the probability that the system can accept and process requests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ea typeface="굴림" charset="-127"/>
              </a:rPr>
              <a:t>Often measured in “nines” of probability.  So, a 99.9% probability is considered “3-nines of availability”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ea typeface="굴림" charset="-127"/>
              </a:rPr>
              <a:t>Key idea here is independence of failures</a:t>
            </a: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sz="2400" dirty="0">
                <a:solidFill>
                  <a:schemeClr val="hlink"/>
                </a:solidFill>
                <a:ea typeface="굴림" charset="-127"/>
              </a:rPr>
              <a:t>Durability:</a:t>
            </a:r>
            <a:r>
              <a:rPr lang="en-US" altLang="ko-KR" sz="2400" dirty="0">
                <a:ea typeface="굴림" charset="-127"/>
              </a:rPr>
              <a:t> the ability of a system to recover data despite faults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ea typeface="굴림" charset="-127"/>
              </a:rPr>
              <a:t>This idea is fault tolerance applied to data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ea typeface="굴림" charset="-127"/>
              </a:rPr>
              <a:t>Doesn’t necessarily imply availability: information on pyramids was very durable, but could not be accessed until discovery of Rosetta Stone</a:t>
            </a: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sz="2400" dirty="0">
                <a:solidFill>
                  <a:schemeClr val="hlink"/>
                </a:solidFill>
                <a:ea typeface="굴림" charset="-127"/>
              </a:rPr>
              <a:t>Reliability: </a:t>
            </a:r>
            <a:r>
              <a:rPr lang="en-US" altLang="ko-KR" sz="2400" dirty="0">
                <a:ea typeface="굴림" charset="-127"/>
              </a:rPr>
              <a:t>the ability of a system or component to perform its required functions under stated conditions for a specified period of time (IEEE definition)</a:t>
            </a:r>
            <a:endParaRPr lang="en-US" altLang="ko-KR" sz="2400" dirty="0">
              <a:solidFill>
                <a:schemeClr val="hlink"/>
              </a:solidFill>
              <a:ea typeface="굴림" charset="-127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ea typeface="굴림" charset="-127"/>
              </a:rPr>
              <a:t>Usually stronger than simply availability: means that the system is not only “up”, but also working correctly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ea typeface="굴림" charset="-127"/>
              </a:rPr>
              <a:t>Includes availability, security, fault tolerance/durability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ea typeface="굴림" charset="-127"/>
              </a:rPr>
              <a:t>Must make sure data survives system crashes, disk crashes, other problems</a:t>
            </a:r>
          </a:p>
        </p:txBody>
      </p:sp>
    </p:spTree>
    <p:extLst>
      <p:ext uri="{BB962C8B-B14F-4D97-AF65-F5344CB8AC3E}">
        <p14:creationId xmlns:p14="http://schemas.microsoft.com/office/powerpoint/2010/main" val="2022664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381000"/>
            <a:ext cx="8305800" cy="99060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How to make file system durable?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25" y="457200"/>
            <a:ext cx="8931275" cy="59309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>
                <a:ea typeface="굴림" charset="-127"/>
              </a:rPr>
              <a:t>Disk blocks contain Reed-Solomon error correcting codes (ECC) to deal with small defects in disk drive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Can allow recovery of data from small media defects 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Make sure writes survive in short term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Either abandon delayed writes or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use special, battery-backed RAM (called non-volatile RAM or </a:t>
            </a:r>
            <a:r>
              <a:rPr lang="en-US" altLang="ko-KR" dirty="0">
                <a:solidFill>
                  <a:schemeClr val="hlink"/>
                </a:solidFill>
                <a:ea typeface="굴림" charset="-127"/>
              </a:rPr>
              <a:t>NVRAM</a:t>
            </a:r>
            <a:r>
              <a:rPr lang="en-US" altLang="ko-KR" dirty="0">
                <a:ea typeface="굴림" charset="-127"/>
              </a:rPr>
              <a:t>) for dirty blocks in buffer cache.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Make sure that data survives in long term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Need to replicate!  More than one copy of data!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Important element: </a:t>
            </a:r>
            <a:r>
              <a:rPr lang="en-US" altLang="ko-KR" dirty="0">
                <a:solidFill>
                  <a:schemeClr val="hlink"/>
                </a:solidFill>
                <a:ea typeface="굴림" charset="-127"/>
              </a:rPr>
              <a:t>independence of failure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Could put copies on one disk, but if disk head fails…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Could put copies on different disks, but if server fails…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Could put copies on different servers, but if building is struck by lightning…. 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Could put copies on servers in different continents…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charset="-127"/>
              </a:rPr>
              <a:t>RAID:</a:t>
            </a:r>
            <a:r>
              <a:rPr lang="en-US" altLang="ko-KR" dirty="0">
                <a:ea typeface="굴림" charset="-127"/>
              </a:rPr>
              <a:t> Redundant Arrays of Inexpensive Disks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Data stored on multiple disks (redundancy)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Either in software or hardware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In hardware case, done by disk controller; file system may not even know that there is more than one disk in use</a:t>
            </a:r>
          </a:p>
        </p:txBody>
      </p:sp>
    </p:spTree>
    <p:extLst>
      <p:ext uri="{BB962C8B-B14F-4D97-AF65-F5344CB8AC3E}">
        <p14:creationId xmlns:p14="http://schemas.microsoft.com/office/powerpoint/2010/main" val="1074008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64" name="Rectangle 28"/>
          <p:cNvSpPr>
            <a:spLocks noGrp="1" noChangeArrowheads="1"/>
          </p:cNvSpPr>
          <p:nvPr>
            <p:ph type="title"/>
          </p:nvPr>
        </p:nvSpPr>
        <p:spPr>
          <a:xfrm>
            <a:off x="685800" y="177800"/>
            <a:ext cx="8458200" cy="736600"/>
          </a:xfrm>
        </p:spPr>
        <p:txBody>
          <a:bodyPr/>
          <a:lstStyle/>
          <a:p>
            <a:r>
              <a:rPr lang="en-US" sz="2800" dirty="0"/>
              <a:t>Redundant Arrays of Disks</a:t>
            </a:r>
            <a:br>
              <a:rPr lang="en-US" sz="2800" dirty="0"/>
            </a:br>
            <a:r>
              <a:rPr lang="en-US" sz="2800" dirty="0"/>
              <a:t>RAID 1: Disk Mirroring/Shadowing</a:t>
            </a:r>
          </a:p>
        </p:txBody>
      </p:sp>
      <p:sp useBgFill="1">
        <p:nvSpPr>
          <p:cNvPr id="807939" name="Oval 3"/>
          <p:cNvSpPr>
            <a:spLocks noChangeArrowheads="1"/>
          </p:cNvSpPr>
          <p:nvPr/>
        </p:nvSpPr>
        <p:spPr bwMode="auto">
          <a:xfrm>
            <a:off x="6140450" y="1289050"/>
            <a:ext cx="850900" cy="279400"/>
          </a:xfrm>
          <a:prstGeom prst="ellipse">
            <a:avLst/>
          </a:prstGeom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807940" name="Oval 4"/>
          <p:cNvSpPr>
            <a:spLocks noChangeArrowheads="1"/>
          </p:cNvSpPr>
          <p:nvPr/>
        </p:nvSpPr>
        <p:spPr bwMode="auto">
          <a:xfrm>
            <a:off x="6140450" y="1885950"/>
            <a:ext cx="850900" cy="279400"/>
          </a:xfrm>
          <a:prstGeom prst="ellipse">
            <a:avLst/>
          </a:prstGeom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7941" name="Line 5"/>
          <p:cNvSpPr>
            <a:spLocks noChangeShapeType="1"/>
          </p:cNvSpPr>
          <p:nvPr/>
        </p:nvSpPr>
        <p:spPr bwMode="auto">
          <a:xfrm>
            <a:off x="6127750" y="1466850"/>
            <a:ext cx="0" cy="558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7942" name="Line 6"/>
          <p:cNvSpPr>
            <a:spLocks noChangeShapeType="1"/>
          </p:cNvSpPr>
          <p:nvPr/>
        </p:nvSpPr>
        <p:spPr bwMode="auto">
          <a:xfrm>
            <a:off x="7004050" y="1441450"/>
            <a:ext cx="0" cy="558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807943" name="Oval 7"/>
          <p:cNvSpPr>
            <a:spLocks noChangeArrowheads="1"/>
          </p:cNvSpPr>
          <p:nvPr/>
        </p:nvSpPr>
        <p:spPr bwMode="auto">
          <a:xfrm>
            <a:off x="7296150" y="1289050"/>
            <a:ext cx="850900" cy="279400"/>
          </a:xfrm>
          <a:prstGeom prst="ellipse">
            <a:avLst/>
          </a:prstGeom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807944" name="Oval 8"/>
          <p:cNvSpPr>
            <a:spLocks noChangeArrowheads="1"/>
          </p:cNvSpPr>
          <p:nvPr/>
        </p:nvSpPr>
        <p:spPr bwMode="auto">
          <a:xfrm>
            <a:off x="7296150" y="1885950"/>
            <a:ext cx="850900" cy="279400"/>
          </a:xfrm>
          <a:prstGeom prst="ellipse">
            <a:avLst/>
          </a:prstGeom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7945" name="Line 9"/>
          <p:cNvSpPr>
            <a:spLocks noChangeShapeType="1"/>
          </p:cNvSpPr>
          <p:nvPr/>
        </p:nvSpPr>
        <p:spPr bwMode="auto">
          <a:xfrm>
            <a:off x="7283450" y="1466850"/>
            <a:ext cx="0" cy="5588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7946" name="Line 10"/>
          <p:cNvSpPr>
            <a:spLocks noChangeShapeType="1"/>
          </p:cNvSpPr>
          <p:nvPr/>
        </p:nvSpPr>
        <p:spPr bwMode="auto">
          <a:xfrm>
            <a:off x="8159750" y="1441450"/>
            <a:ext cx="0" cy="5588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7947" name="Rectangle 11"/>
          <p:cNvSpPr>
            <a:spLocks noChangeArrowheads="1"/>
          </p:cNvSpPr>
          <p:nvPr/>
        </p:nvSpPr>
        <p:spPr bwMode="auto">
          <a:xfrm>
            <a:off x="5873750" y="1035050"/>
            <a:ext cx="2628900" cy="1511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807948" name="Oval 12"/>
          <p:cNvSpPr>
            <a:spLocks noChangeArrowheads="1"/>
          </p:cNvSpPr>
          <p:nvPr/>
        </p:nvSpPr>
        <p:spPr bwMode="auto">
          <a:xfrm>
            <a:off x="1111250" y="1263650"/>
            <a:ext cx="850900" cy="279400"/>
          </a:xfrm>
          <a:prstGeom prst="ellipse">
            <a:avLst/>
          </a:prstGeom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807949" name="Oval 13"/>
          <p:cNvSpPr>
            <a:spLocks noChangeArrowheads="1"/>
          </p:cNvSpPr>
          <p:nvPr/>
        </p:nvSpPr>
        <p:spPr bwMode="auto">
          <a:xfrm>
            <a:off x="1111250" y="1860550"/>
            <a:ext cx="850900" cy="279400"/>
          </a:xfrm>
          <a:prstGeom prst="ellipse">
            <a:avLst/>
          </a:prstGeom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7950" name="Line 14"/>
          <p:cNvSpPr>
            <a:spLocks noChangeShapeType="1"/>
          </p:cNvSpPr>
          <p:nvPr/>
        </p:nvSpPr>
        <p:spPr bwMode="auto">
          <a:xfrm>
            <a:off x="1098550" y="1441450"/>
            <a:ext cx="0" cy="558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7951" name="Line 15"/>
          <p:cNvSpPr>
            <a:spLocks noChangeShapeType="1"/>
          </p:cNvSpPr>
          <p:nvPr/>
        </p:nvSpPr>
        <p:spPr bwMode="auto">
          <a:xfrm>
            <a:off x="1974850" y="1416050"/>
            <a:ext cx="0" cy="558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807952" name="Oval 16"/>
          <p:cNvSpPr>
            <a:spLocks noChangeArrowheads="1"/>
          </p:cNvSpPr>
          <p:nvPr/>
        </p:nvSpPr>
        <p:spPr bwMode="auto">
          <a:xfrm>
            <a:off x="2266950" y="1263650"/>
            <a:ext cx="850900" cy="279400"/>
          </a:xfrm>
          <a:prstGeom prst="ellipse">
            <a:avLst/>
          </a:prstGeom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807953" name="Oval 17"/>
          <p:cNvSpPr>
            <a:spLocks noChangeArrowheads="1"/>
          </p:cNvSpPr>
          <p:nvPr/>
        </p:nvSpPr>
        <p:spPr bwMode="auto">
          <a:xfrm>
            <a:off x="2266950" y="1860550"/>
            <a:ext cx="850900" cy="279400"/>
          </a:xfrm>
          <a:prstGeom prst="ellipse">
            <a:avLst/>
          </a:prstGeom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7954" name="Line 18"/>
          <p:cNvSpPr>
            <a:spLocks noChangeShapeType="1"/>
          </p:cNvSpPr>
          <p:nvPr/>
        </p:nvSpPr>
        <p:spPr bwMode="auto">
          <a:xfrm>
            <a:off x="2254250" y="1441450"/>
            <a:ext cx="0" cy="5588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7955" name="Line 19"/>
          <p:cNvSpPr>
            <a:spLocks noChangeShapeType="1"/>
          </p:cNvSpPr>
          <p:nvPr/>
        </p:nvSpPr>
        <p:spPr bwMode="auto">
          <a:xfrm>
            <a:off x="3130550" y="1416050"/>
            <a:ext cx="0" cy="5588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7956" name="Rectangle 20"/>
          <p:cNvSpPr>
            <a:spLocks noChangeArrowheads="1"/>
          </p:cNvSpPr>
          <p:nvPr/>
        </p:nvSpPr>
        <p:spPr bwMode="auto">
          <a:xfrm>
            <a:off x="844550" y="1009650"/>
            <a:ext cx="2628900" cy="1511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7957" name="Rectangle 21"/>
          <p:cNvSpPr>
            <a:spLocks noChangeArrowheads="1"/>
          </p:cNvSpPr>
          <p:nvPr/>
        </p:nvSpPr>
        <p:spPr bwMode="auto">
          <a:xfrm>
            <a:off x="747713" y="2716213"/>
            <a:ext cx="7620000" cy="288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/>
              <a:t>• Each disk is fully duplicated onto its "shadow"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/>
              <a:t>      Very high availability can be achieved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/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/>
              <a:t>• Bandwidth sacrifice on write: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/>
              <a:t>      Logical write = two physical writes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/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/>
              <a:t>• Reads may be optimized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/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/>
              <a:t>• Most expensive solution: 100% capacity overhead</a:t>
            </a:r>
          </a:p>
        </p:txBody>
      </p:sp>
      <p:sp>
        <p:nvSpPr>
          <p:cNvPr id="807958" name="Rectangle 22"/>
          <p:cNvSpPr>
            <a:spLocks noChangeArrowheads="1"/>
          </p:cNvSpPr>
          <p:nvPr/>
        </p:nvSpPr>
        <p:spPr bwMode="auto">
          <a:xfrm>
            <a:off x="1008063" y="5791200"/>
            <a:ext cx="6378575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i="1"/>
              <a:t>Targeted for high I/O rate , high availability environments</a:t>
            </a:r>
          </a:p>
        </p:txBody>
      </p:sp>
      <p:sp>
        <p:nvSpPr>
          <p:cNvPr id="807959" name="Oval 23"/>
          <p:cNvSpPr>
            <a:spLocks noChangeArrowheads="1"/>
          </p:cNvSpPr>
          <p:nvPr/>
        </p:nvSpPr>
        <p:spPr bwMode="auto">
          <a:xfrm>
            <a:off x="4032250" y="1682750"/>
            <a:ext cx="127000" cy="1270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7960" name="Oval 24"/>
          <p:cNvSpPr>
            <a:spLocks noChangeArrowheads="1"/>
          </p:cNvSpPr>
          <p:nvPr/>
        </p:nvSpPr>
        <p:spPr bwMode="auto">
          <a:xfrm>
            <a:off x="4464050" y="1682750"/>
            <a:ext cx="127000" cy="1270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7961" name="Oval 25"/>
          <p:cNvSpPr>
            <a:spLocks noChangeArrowheads="1"/>
          </p:cNvSpPr>
          <p:nvPr/>
        </p:nvSpPr>
        <p:spPr bwMode="auto">
          <a:xfrm>
            <a:off x="4883150" y="1682750"/>
            <a:ext cx="127000" cy="1270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7962" name="Line 26"/>
          <p:cNvSpPr>
            <a:spLocks noChangeShapeType="1"/>
          </p:cNvSpPr>
          <p:nvPr/>
        </p:nvSpPr>
        <p:spPr bwMode="auto">
          <a:xfrm flipH="1">
            <a:off x="3511550" y="1111250"/>
            <a:ext cx="9525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7963" name="Rectangle 27"/>
          <p:cNvSpPr>
            <a:spLocks noChangeArrowheads="1"/>
          </p:cNvSpPr>
          <p:nvPr/>
        </p:nvSpPr>
        <p:spPr bwMode="auto">
          <a:xfrm>
            <a:off x="4322763" y="838200"/>
            <a:ext cx="1133475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sz="1800"/>
              <a:t>recovery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sz="1800"/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669511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044" name="Rectangle 60"/>
          <p:cNvSpPr>
            <a:spLocks noGrp="1" noChangeArrowheads="1"/>
          </p:cNvSpPr>
          <p:nvPr>
            <p:ph type="title"/>
          </p:nvPr>
        </p:nvSpPr>
        <p:spPr>
          <a:xfrm>
            <a:off x="76200" y="101600"/>
            <a:ext cx="9067800" cy="736600"/>
          </a:xfrm>
        </p:spPr>
        <p:txBody>
          <a:bodyPr/>
          <a:lstStyle/>
          <a:p>
            <a:r>
              <a:rPr lang="en-US" sz="2800" dirty="0"/>
              <a:t>Redundant Arrays of Disks RAID 5+: High I/O Rate Parity</a:t>
            </a:r>
          </a:p>
        </p:txBody>
      </p:sp>
      <p:sp>
        <p:nvSpPr>
          <p:cNvPr id="810045" name="Rectangle 61"/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7924800" cy="5105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09987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003300"/>
            <a:ext cx="2159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9988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003300"/>
            <a:ext cx="2159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9989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1003300"/>
            <a:ext cx="2159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9990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1003300"/>
            <a:ext cx="2159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9991" name="Picture 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1003300"/>
            <a:ext cx="2159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9992" name="Rectangle 8"/>
          <p:cNvSpPr>
            <a:spLocks noChangeArrowheads="1"/>
          </p:cNvSpPr>
          <p:nvPr/>
        </p:nvSpPr>
        <p:spPr bwMode="auto">
          <a:xfrm>
            <a:off x="469900" y="990600"/>
            <a:ext cx="2120900" cy="317500"/>
          </a:xfrm>
          <a:prstGeom prst="rect">
            <a:avLst/>
          </a:prstGeom>
          <a:noFill/>
          <a:ln w="25400">
            <a:pattFill prst="dkUpDiag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993" name="Rectangle 9"/>
          <p:cNvSpPr>
            <a:spLocks noChangeArrowheads="1"/>
          </p:cNvSpPr>
          <p:nvPr/>
        </p:nvSpPr>
        <p:spPr bwMode="auto">
          <a:xfrm>
            <a:off x="379413" y="1492250"/>
            <a:ext cx="2541587" cy="3413755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/>
              <a:t>A logical write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/>
              <a:t>becomes four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/>
              <a:t>physical I/</a:t>
            </a:r>
            <a:r>
              <a:rPr lang="en-US" sz="1800" dirty="0" err="1"/>
              <a:t>Os</a:t>
            </a:r>
            <a:endParaRPr lang="en-US" sz="1800" dirty="0"/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sz="1800" dirty="0"/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/>
              <a:t>Independent writes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/>
              <a:t>possible because of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/>
              <a:t>interleaved parity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sz="1800" dirty="0"/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/>
              <a:t>Reed-Solomon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/>
              <a:t>Codes ("Q") for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/>
              <a:t>protection during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dirty="0"/>
              <a:t>reconstruction</a:t>
            </a:r>
          </a:p>
        </p:txBody>
      </p:sp>
      <p:sp>
        <p:nvSpPr>
          <p:cNvPr id="809994" name="Rectangle 10"/>
          <p:cNvSpPr>
            <a:spLocks noChangeArrowheads="1"/>
          </p:cNvSpPr>
          <p:nvPr/>
        </p:nvSpPr>
        <p:spPr bwMode="auto">
          <a:xfrm>
            <a:off x="2921000" y="1168400"/>
            <a:ext cx="4762500" cy="5257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995" name="Line 11"/>
          <p:cNvSpPr>
            <a:spLocks noChangeShapeType="1"/>
          </p:cNvSpPr>
          <p:nvPr/>
        </p:nvSpPr>
        <p:spPr bwMode="auto">
          <a:xfrm>
            <a:off x="444500" y="1003300"/>
            <a:ext cx="2451100" cy="139700"/>
          </a:xfrm>
          <a:prstGeom prst="line">
            <a:avLst/>
          </a:prstGeom>
          <a:noFill/>
          <a:ln w="25400">
            <a:pattFill prst="narVert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996" name="Line 12"/>
          <p:cNvSpPr>
            <a:spLocks noChangeShapeType="1"/>
          </p:cNvSpPr>
          <p:nvPr/>
        </p:nvSpPr>
        <p:spPr bwMode="auto">
          <a:xfrm>
            <a:off x="2616200" y="977900"/>
            <a:ext cx="4978400" cy="152400"/>
          </a:xfrm>
          <a:prstGeom prst="line">
            <a:avLst/>
          </a:prstGeom>
          <a:noFill/>
          <a:ln w="25400">
            <a:pattFill prst="narVert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997" name="Line 13"/>
          <p:cNvSpPr>
            <a:spLocks noChangeShapeType="1"/>
          </p:cNvSpPr>
          <p:nvPr/>
        </p:nvSpPr>
        <p:spPr bwMode="auto">
          <a:xfrm>
            <a:off x="2616200" y="1308100"/>
            <a:ext cx="279400" cy="292100"/>
          </a:xfrm>
          <a:prstGeom prst="line">
            <a:avLst/>
          </a:prstGeom>
          <a:noFill/>
          <a:ln w="25400">
            <a:pattFill prst="narVert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998" name="Rectangle 14"/>
          <p:cNvSpPr>
            <a:spLocks noChangeArrowheads="1"/>
          </p:cNvSpPr>
          <p:nvPr/>
        </p:nvSpPr>
        <p:spPr bwMode="auto">
          <a:xfrm>
            <a:off x="3073400" y="13208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/>
              <a:t>D0</a:t>
            </a:r>
          </a:p>
        </p:txBody>
      </p:sp>
      <p:sp>
        <p:nvSpPr>
          <p:cNvPr id="809999" name="Rectangle 15"/>
          <p:cNvSpPr>
            <a:spLocks noChangeArrowheads="1"/>
          </p:cNvSpPr>
          <p:nvPr/>
        </p:nvSpPr>
        <p:spPr bwMode="auto">
          <a:xfrm>
            <a:off x="3949700" y="13208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/>
              <a:t>D1</a:t>
            </a:r>
          </a:p>
        </p:txBody>
      </p:sp>
      <p:sp>
        <p:nvSpPr>
          <p:cNvPr id="810000" name="Rectangle 16"/>
          <p:cNvSpPr>
            <a:spLocks noChangeArrowheads="1"/>
          </p:cNvSpPr>
          <p:nvPr/>
        </p:nvSpPr>
        <p:spPr bwMode="auto">
          <a:xfrm>
            <a:off x="4851400" y="13208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/>
              <a:t>D2</a:t>
            </a:r>
          </a:p>
        </p:txBody>
      </p:sp>
      <p:sp>
        <p:nvSpPr>
          <p:cNvPr id="810001" name="Rectangle 17"/>
          <p:cNvSpPr>
            <a:spLocks noChangeArrowheads="1"/>
          </p:cNvSpPr>
          <p:nvPr/>
        </p:nvSpPr>
        <p:spPr bwMode="auto">
          <a:xfrm>
            <a:off x="5778500" y="13335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/>
              <a:t>D3</a:t>
            </a:r>
          </a:p>
        </p:txBody>
      </p:sp>
      <p:sp>
        <p:nvSpPr>
          <p:cNvPr id="810002" name="Rectangle 18" descr="10%"/>
          <p:cNvSpPr>
            <a:spLocks noChangeArrowheads="1"/>
          </p:cNvSpPr>
          <p:nvPr/>
        </p:nvSpPr>
        <p:spPr bwMode="auto">
          <a:xfrm>
            <a:off x="6731000" y="1358900"/>
            <a:ext cx="571500" cy="571500"/>
          </a:xfrm>
          <a:prstGeom prst="rect">
            <a:avLst/>
          </a:prstGeom>
          <a:pattFill prst="pct10">
            <a:fgClr>
              <a:srgbClr val="00FF00"/>
            </a:fgClr>
            <a:bgClr>
              <a:schemeClr val="bg1"/>
            </a:bgClr>
          </a:pattFill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/>
              <a:t>P</a:t>
            </a:r>
          </a:p>
        </p:txBody>
      </p:sp>
      <p:sp>
        <p:nvSpPr>
          <p:cNvPr id="810003" name="Rectangle 19"/>
          <p:cNvSpPr>
            <a:spLocks noChangeArrowheads="1"/>
          </p:cNvSpPr>
          <p:nvPr/>
        </p:nvSpPr>
        <p:spPr bwMode="auto">
          <a:xfrm>
            <a:off x="3073400" y="20701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/>
              <a:t>D4</a:t>
            </a:r>
          </a:p>
        </p:txBody>
      </p:sp>
      <p:sp>
        <p:nvSpPr>
          <p:cNvPr id="810004" name="Rectangle 20"/>
          <p:cNvSpPr>
            <a:spLocks noChangeArrowheads="1"/>
          </p:cNvSpPr>
          <p:nvPr/>
        </p:nvSpPr>
        <p:spPr bwMode="auto">
          <a:xfrm>
            <a:off x="3949700" y="20701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/>
              <a:t>D5</a:t>
            </a:r>
          </a:p>
        </p:txBody>
      </p:sp>
      <p:sp>
        <p:nvSpPr>
          <p:cNvPr id="810005" name="Rectangle 21"/>
          <p:cNvSpPr>
            <a:spLocks noChangeArrowheads="1"/>
          </p:cNvSpPr>
          <p:nvPr/>
        </p:nvSpPr>
        <p:spPr bwMode="auto">
          <a:xfrm>
            <a:off x="4851400" y="20701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/>
              <a:t>D6</a:t>
            </a:r>
          </a:p>
        </p:txBody>
      </p:sp>
      <p:sp>
        <p:nvSpPr>
          <p:cNvPr id="810006" name="Rectangle 22" descr="10%"/>
          <p:cNvSpPr>
            <a:spLocks noChangeArrowheads="1"/>
          </p:cNvSpPr>
          <p:nvPr/>
        </p:nvSpPr>
        <p:spPr bwMode="auto">
          <a:xfrm>
            <a:off x="5778500" y="2082800"/>
            <a:ext cx="571500" cy="571500"/>
          </a:xfrm>
          <a:prstGeom prst="rect">
            <a:avLst/>
          </a:prstGeom>
          <a:pattFill prst="pct10">
            <a:fgClr>
              <a:srgbClr val="00FF00"/>
            </a:fgClr>
            <a:bgClr>
              <a:schemeClr val="bg1"/>
            </a:bgClr>
          </a:pattFill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/>
              <a:t>P</a:t>
            </a:r>
          </a:p>
        </p:txBody>
      </p:sp>
      <p:sp>
        <p:nvSpPr>
          <p:cNvPr id="810007" name="Rectangle 23"/>
          <p:cNvSpPr>
            <a:spLocks noChangeArrowheads="1"/>
          </p:cNvSpPr>
          <p:nvPr/>
        </p:nvSpPr>
        <p:spPr bwMode="auto">
          <a:xfrm>
            <a:off x="6731000" y="21082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/>
              <a:t>D7</a:t>
            </a:r>
          </a:p>
        </p:txBody>
      </p:sp>
      <p:sp>
        <p:nvSpPr>
          <p:cNvPr id="810008" name="Rectangle 24"/>
          <p:cNvSpPr>
            <a:spLocks noChangeArrowheads="1"/>
          </p:cNvSpPr>
          <p:nvPr/>
        </p:nvSpPr>
        <p:spPr bwMode="auto">
          <a:xfrm>
            <a:off x="3073400" y="28067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/>
              <a:t>D8</a:t>
            </a:r>
          </a:p>
        </p:txBody>
      </p:sp>
      <p:sp>
        <p:nvSpPr>
          <p:cNvPr id="810009" name="Rectangle 25"/>
          <p:cNvSpPr>
            <a:spLocks noChangeArrowheads="1"/>
          </p:cNvSpPr>
          <p:nvPr/>
        </p:nvSpPr>
        <p:spPr bwMode="auto">
          <a:xfrm>
            <a:off x="3949700" y="28067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/>
              <a:t>D9</a:t>
            </a:r>
          </a:p>
        </p:txBody>
      </p:sp>
      <p:sp>
        <p:nvSpPr>
          <p:cNvPr id="810010" name="Rectangle 26" descr="10%"/>
          <p:cNvSpPr>
            <a:spLocks noChangeArrowheads="1"/>
          </p:cNvSpPr>
          <p:nvPr/>
        </p:nvSpPr>
        <p:spPr bwMode="auto">
          <a:xfrm>
            <a:off x="4851400" y="2806700"/>
            <a:ext cx="571500" cy="571500"/>
          </a:xfrm>
          <a:prstGeom prst="rect">
            <a:avLst/>
          </a:prstGeom>
          <a:pattFill prst="pct10">
            <a:fgClr>
              <a:srgbClr val="00FF00"/>
            </a:fgClr>
            <a:bgClr>
              <a:schemeClr val="bg1"/>
            </a:bgClr>
          </a:pattFill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/>
              <a:t>P</a:t>
            </a:r>
          </a:p>
        </p:txBody>
      </p:sp>
      <p:sp>
        <p:nvSpPr>
          <p:cNvPr id="810011" name="Rectangle 27"/>
          <p:cNvSpPr>
            <a:spLocks noChangeArrowheads="1"/>
          </p:cNvSpPr>
          <p:nvPr/>
        </p:nvSpPr>
        <p:spPr bwMode="auto">
          <a:xfrm>
            <a:off x="5778500" y="28194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/>
              <a:t>D10</a:t>
            </a:r>
          </a:p>
        </p:txBody>
      </p:sp>
      <p:sp>
        <p:nvSpPr>
          <p:cNvPr id="810012" name="Rectangle 28"/>
          <p:cNvSpPr>
            <a:spLocks noChangeArrowheads="1"/>
          </p:cNvSpPr>
          <p:nvPr/>
        </p:nvSpPr>
        <p:spPr bwMode="auto">
          <a:xfrm>
            <a:off x="6731000" y="28448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/>
              <a:t>D11</a:t>
            </a:r>
          </a:p>
        </p:txBody>
      </p:sp>
      <p:sp>
        <p:nvSpPr>
          <p:cNvPr id="810013" name="Rectangle 29"/>
          <p:cNvSpPr>
            <a:spLocks noChangeArrowheads="1"/>
          </p:cNvSpPr>
          <p:nvPr/>
        </p:nvSpPr>
        <p:spPr bwMode="auto">
          <a:xfrm>
            <a:off x="3073400" y="35560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/>
              <a:t>D12</a:t>
            </a:r>
          </a:p>
        </p:txBody>
      </p:sp>
      <p:sp>
        <p:nvSpPr>
          <p:cNvPr id="810014" name="Rectangle 30" descr="10%"/>
          <p:cNvSpPr>
            <a:spLocks noChangeArrowheads="1"/>
          </p:cNvSpPr>
          <p:nvPr/>
        </p:nvSpPr>
        <p:spPr bwMode="auto">
          <a:xfrm>
            <a:off x="3949700" y="3556000"/>
            <a:ext cx="571500" cy="571500"/>
          </a:xfrm>
          <a:prstGeom prst="rect">
            <a:avLst/>
          </a:prstGeom>
          <a:pattFill prst="pct10">
            <a:fgClr>
              <a:srgbClr val="00FF00"/>
            </a:fgClr>
            <a:bgClr>
              <a:schemeClr val="bg1"/>
            </a:bgClr>
          </a:pattFill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/>
              <a:t>P</a:t>
            </a:r>
          </a:p>
        </p:txBody>
      </p:sp>
      <p:sp>
        <p:nvSpPr>
          <p:cNvPr id="810015" name="Rectangle 31"/>
          <p:cNvSpPr>
            <a:spLocks noChangeArrowheads="1"/>
          </p:cNvSpPr>
          <p:nvPr/>
        </p:nvSpPr>
        <p:spPr bwMode="auto">
          <a:xfrm>
            <a:off x="4851400" y="35560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/>
              <a:t>D13</a:t>
            </a:r>
          </a:p>
        </p:txBody>
      </p:sp>
      <p:sp>
        <p:nvSpPr>
          <p:cNvPr id="810016" name="Rectangle 32"/>
          <p:cNvSpPr>
            <a:spLocks noChangeArrowheads="1"/>
          </p:cNvSpPr>
          <p:nvPr/>
        </p:nvSpPr>
        <p:spPr bwMode="auto">
          <a:xfrm>
            <a:off x="5778500" y="35687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/>
              <a:t>D14</a:t>
            </a:r>
          </a:p>
        </p:txBody>
      </p:sp>
      <p:sp>
        <p:nvSpPr>
          <p:cNvPr id="810017" name="Rectangle 33"/>
          <p:cNvSpPr>
            <a:spLocks noChangeArrowheads="1"/>
          </p:cNvSpPr>
          <p:nvPr/>
        </p:nvSpPr>
        <p:spPr bwMode="auto">
          <a:xfrm>
            <a:off x="6731000" y="35941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/>
              <a:t>D15</a:t>
            </a:r>
          </a:p>
        </p:txBody>
      </p:sp>
      <p:sp>
        <p:nvSpPr>
          <p:cNvPr id="810018" name="Rectangle 34" descr="10%"/>
          <p:cNvSpPr>
            <a:spLocks noChangeArrowheads="1"/>
          </p:cNvSpPr>
          <p:nvPr/>
        </p:nvSpPr>
        <p:spPr bwMode="auto">
          <a:xfrm>
            <a:off x="3073400" y="4330700"/>
            <a:ext cx="571500" cy="571500"/>
          </a:xfrm>
          <a:prstGeom prst="rect">
            <a:avLst/>
          </a:prstGeom>
          <a:pattFill prst="pct10">
            <a:fgClr>
              <a:srgbClr val="00FF00"/>
            </a:fgClr>
            <a:bgClr>
              <a:schemeClr val="bg1"/>
            </a:bgClr>
          </a:pattFill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/>
              <a:t>P</a:t>
            </a:r>
          </a:p>
        </p:txBody>
      </p:sp>
      <p:sp>
        <p:nvSpPr>
          <p:cNvPr id="810019" name="Rectangle 35"/>
          <p:cNvSpPr>
            <a:spLocks noChangeArrowheads="1"/>
          </p:cNvSpPr>
          <p:nvPr/>
        </p:nvSpPr>
        <p:spPr bwMode="auto">
          <a:xfrm>
            <a:off x="3949700" y="43307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/>
              <a:t>D16</a:t>
            </a:r>
          </a:p>
        </p:txBody>
      </p:sp>
      <p:sp>
        <p:nvSpPr>
          <p:cNvPr id="810020" name="Rectangle 36"/>
          <p:cNvSpPr>
            <a:spLocks noChangeArrowheads="1"/>
          </p:cNvSpPr>
          <p:nvPr/>
        </p:nvSpPr>
        <p:spPr bwMode="auto">
          <a:xfrm>
            <a:off x="4851400" y="43307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/>
              <a:t>D17</a:t>
            </a:r>
          </a:p>
        </p:txBody>
      </p:sp>
      <p:sp>
        <p:nvSpPr>
          <p:cNvPr id="810021" name="Rectangle 37"/>
          <p:cNvSpPr>
            <a:spLocks noChangeArrowheads="1"/>
          </p:cNvSpPr>
          <p:nvPr/>
        </p:nvSpPr>
        <p:spPr bwMode="auto">
          <a:xfrm>
            <a:off x="5778500" y="43434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/>
              <a:t>D18</a:t>
            </a:r>
          </a:p>
        </p:txBody>
      </p:sp>
      <p:sp>
        <p:nvSpPr>
          <p:cNvPr id="810022" name="Rectangle 38"/>
          <p:cNvSpPr>
            <a:spLocks noChangeArrowheads="1"/>
          </p:cNvSpPr>
          <p:nvPr/>
        </p:nvSpPr>
        <p:spPr bwMode="auto">
          <a:xfrm>
            <a:off x="6731000" y="43688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/>
              <a:t>D19</a:t>
            </a:r>
          </a:p>
        </p:txBody>
      </p:sp>
      <p:sp>
        <p:nvSpPr>
          <p:cNvPr id="810023" name="Rectangle 39"/>
          <p:cNvSpPr>
            <a:spLocks noChangeArrowheads="1"/>
          </p:cNvSpPr>
          <p:nvPr/>
        </p:nvSpPr>
        <p:spPr bwMode="auto">
          <a:xfrm>
            <a:off x="3086100" y="51181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/>
              <a:t>D20</a:t>
            </a:r>
          </a:p>
        </p:txBody>
      </p:sp>
      <p:sp>
        <p:nvSpPr>
          <p:cNvPr id="810024" name="Rectangle 40"/>
          <p:cNvSpPr>
            <a:spLocks noChangeArrowheads="1"/>
          </p:cNvSpPr>
          <p:nvPr/>
        </p:nvSpPr>
        <p:spPr bwMode="auto">
          <a:xfrm>
            <a:off x="3962400" y="51181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/>
              <a:t>D21</a:t>
            </a:r>
          </a:p>
        </p:txBody>
      </p:sp>
      <p:sp>
        <p:nvSpPr>
          <p:cNvPr id="810025" name="Rectangle 41"/>
          <p:cNvSpPr>
            <a:spLocks noChangeArrowheads="1"/>
          </p:cNvSpPr>
          <p:nvPr/>
        </p:nvSpPr>
        <p:spPr bwMode="auto">
          <a:xfrm>
            <a:off x="4864100" y="51181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/>
              <a:t>D22</a:t>
            </a:r>
          </a:p>
        </p:txBody>
      </p:sp>
      <p:sp>
        <p:nvSpPr>
          <p:cNvPr id="810026" name="Rectangle 42"/>
          <p:cNvSpPr>
            <a:spLocks noChangeArrowheads="1"/>
          </p:cNvSpPr>
          <p:nvPr/>
        </p:nvSpPr>
        <p:spPr bwMode="auto">
          <a:xfrm>
            <a:off x="5791200" y="51308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/>
              <a:t>D23</a:t>
            </a:r>
          </a:p>
        </p:txBody>
      </p:sp>
      <p:sp>
        <p:nvSpPr>
          <p:cNvPr id="810027" name="Rectangle 43" descr="10%"/>
          <p:cNvSpPr>
            <a:spLocks noChangeArrowheads="1"/>
          </p:cNvSpPr>
          <p:nvPr/>
        </p:nvSpPr>
        <p:spPr bwMode="auto">
          <a:xfrm>
            <a:off x="6743700" y="5156200"/>
            <a:ext cx="571500" cy="571500"/>
          </a:xfrm>
          <a:prstGeom prst="rect">
            <a:avLst/>
          </a:prstGeom>
          <a:pattFill prst="pct10">
            <a:fgClr>
              <a:srgbClr val="00FF00"/>
            </a:fgClr>
            <a:bgClr>
              <a:schemeClr val="bg1"/>
            </a:bgClr>
          </a:pattFill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800"/>
              <a:t>P</a:t>
            </a:r>
          </a:p>
        </p:txBody>
      </p:sp>
      <p:sp>
        <p:nvSpPr>
          <p:cNvPr id="810028" name="Rectangle 44"/>
          <p:cNvSpPr>
            <a:spLocks noChangeArrowheads="1"/>
          </p:cNvSpPr>
          <p:nvPr/>
        </p:nvSpPr>
        <p:spPr bwMode="auto">
          <a:xfrm>
            <a:off x="3275013" y="5645150"/>
            <a:ext cx="244475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/>
              <a:t>.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/>
              <a:t>.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/>
              <a:t>.</a:t>
            </a:r>
          </a:p>
        </p:txBody>
      </p:sp>
      <p:sp>
        <p:nvSpPr>
          <p:cNvPr id="810029" name="Rectangle 45"/>
          <p:cNvSpPr>
            <a:spLocks noChangeArrowheads="1"/>
          </p:cNvSpPr>
          <p:nvPr/>
        </p:nvSpPr>
        <p:spPr bwMode="auto">
          <a:xfrm>
            <a:off x="4138613" y="5619750"/>
            <a:ext cx="244475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/>
              <a:t>.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/>
              <a:t>.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/>
              <a:t>.</a:t>
            </a:r>
          </a:p>
        </p:txBody>
      </p:sp>
      <p:sp>
        <p:nvSpPr>
          <p:cNvPr id="810030" name="Rectangle 46"/>
          <p:cNvSpPr>
            <a:spLocks noChangeArrowheads="1"/>
          </p:cNvSpPr>
          <p:nvPr/>
        </p:nvSpPr>
        <p:spPr bwMode="auto">
          <a:xfrm>
            <a:off x="5053013" y="5645150"/>
            <a:ext cx="244475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/>
              <a:t>.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/>
              <a:t>.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/>
              <a:t>.</a:t>
            </a:r>
          </a:p>
        </p:txBody>
      </p:sp>
      <p:sp>
        <p:nvSpPr>
          <p:cNvPr id="810031" name="Rectangle 47"/>
          <p:cNvSpPr>
            <a:spLocks noChangeArrowheads="1"/>
          </p:cNvSpPr>
          <p:nvPr/>
        </p:nvSpPr>
        <p:spPr bwMode="auto">
          <a:xfrm>
            <a:off x="5980113" y="5683250"/>
            <a:ext cx="244475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/>
              <a:t>.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/>
              <a:t>.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/>
              <a:t>.</a:t>
            </a:r>
          </a:p>
        </p:txBody>
      </p:sp>
      <p:sp>
        <p:nvSpPr>
          <p:cNvPr id="810032" name="Rectangle 48"/>
          <p:cNvSpPr>
            <a:spLocks noChangeArrowheads="1"/>
          </p:cNvSpPr>
          <p:nvPr/>
        </p:nvSpPr>
        <p:spPr bwMode="auto">
          <a:xfrm>
            <a:off x="6932613" y="5645150"/>
            <a:ext cx="244475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/>
              <a:t>.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/>
              <a:t>.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/>
              <a:t>.</a:t>
            </a:r>
          </a:p>
        </p:txBody>
      </p:sp>
      <p:sp>
        <p:nvSpPr>
          <p:cNvPr id="810033" name="Rectangle 49"/>
          <p:cNvSpPr>
            <a:spLocks noChangeArrowheads="1"/>
          </p:cNvSpPr>
          <p:nvPr/>
        </p:nvSpPr>
        <p:spPr bwMode="auto">
          <a:xfrm>
            <a:off x="4500563" y="5949950"/>
            <a:ext cx="1704975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/>
              <a:t>Disk Columns</a:t>
            </a:r>
          </a:p>
        </p:txBody>
      </p:sp>
      <p:sp>
        <p:nvSpPr>
          <p:cNvPr id="810034" name="Rectangle 50"/>
          <p:cNvSpPr>
            <a:spLocks noChangeArrowheads="1"/>
          </p:cNvSpPr>
          <p:nvPr/>
        </p:nvSpPr>
        <p:spPr bwMode="auto">
          <a:xfrm>
            <a:off x="7681913" y="1301750"/>
            <a:ext cx="1349375" cy="102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sz="1800"/>
              <a:t>Increasing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sz="1800"/>
              <a:t>Logical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sz="1800"/>
              <a:t>Disk 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sz="1800"/>
              <a:t>Addresses</a:t>
            </a:r>
          </a:p>
        </p:txBody>
      </p:sp>
      <p:sp>
        <p:nvSpPr>
          <p:cNvPr id="810035" name="Line 51"/>
          <p:cNvSpPr>
            <a:spLocks noChangeShapeType="1"/>
          </p:cNvSpPr>
          <p:nvPr/>
        </p:nvSpPr>
        <p:spPr bwMode="auto">
          <a:xfrm>
            <a:off x="8369300" y="2298700"/>
            <a:ext cx="0" cy="1181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0036" name="Rectangle 52"/>
          <p:cNvSpPr>
            <a:spLocks noChangeArrowheads="1"/>
          </p:cNvSpPr>
          <p:nvPr/>
        </p:nvSpPr>
        <p:spPr bwMode="auto">
          <a:xfrm>
            <a:off x="3022600" y="3479800"/>
            <a:ext cx="4381500" cy="762000"/>
          </a:xfrm>
          <a:prstGeom prst="rect">
            <a:avLst/>
          </a:prstGeom>
          <a:noFill/>
          <a:ln w="25400">
            <a:solidFill>
              <a:srgbClr val="FC012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0037" name="Line 53"/>
          <p:cNvSpPr>
            <a:spLocks noChangeShapeType="1"/>
          </p:cNvSpPr>
          <p:nvPr/>
        </p:nvSpPr>
        <p:spPr bwMode="auto">
          <a:xfrm>
            <a:off x="7467600" y="3886200"/>
            <a:ext cx="59690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0038" name="Rectangle 54"/>
          <p:cNvSpPr>
            <a:spLocks noChangeArrowheads="1"/>
          </p:cNvSpPr>
          <p:nvPr/>
        </p:nvSpPr>
        <p:spPr bwMode="auto">
          <a:xfrm>
            <a:off x="7961313" y="3968750"/>
            <a:ext cx="828675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1800" i="1"/>
              <a:t>Stripe</a:t>
            </a:r>
          </a:p>
        </p:txBody>
      </p:sp>
      <p:sp>
        <p:nvSpPr>
          <p:cNvPr id="810039" name="Line 55"/>
          <p:cNvSpPr>
            <a:spLocks noChangeShapeType="1"/>
          </p:cNvSpPr>
          <p:nvPr/>
        </p:nvSpPr>
        <p:spPr bwMode="auto">
          <a:xfrm>
            <a:off x="7327900" y="4191000"/>
            <a:ext cx="647700" cy="40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0040" name="Rectangle 56"/>
          <p:cNvSpPr>
            <a:spLocks noChangeArrowheads="1"/>
          </p:cNvSpPr>
          <p:nvPr/>
        </p:nvSpPr>
        <p:spPr bwMode="auto">
          <a:xfrm>
            <a:off x="7967663" y="4502150"/>
            <a:ext cx="828675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sz="1800" i="1"/>
              <a:t>Stripe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sz="1800" i="1"/>
              <a:t>Unit</a:t>
            </a:r>
          </a:p>
        </p:txBody>
      </p:sp>
      <p:sp>
        <p:nvSpPr>
          <p:cNvPr id="810041" name="Line 57"/>
          <p:cNvSpPr>
            <a:spLocks noChangeShapeType="1"/>
          </p:cNvSpPr>
          <p:nvPr/>
        </p:nvSpPr>
        <p:spPr bwMode="auto">
          <a:xfrm>
            <a:off x="1993900" y="4470400"/>
            <a:ext cx="927100" cy="1968500"/>
          </a:xfrm>
          <a:prstGeom prst="line">
            <a:avLst/>
          </a:prstGeom>
          <a:noFill/>
          <a:ln w="25400">
            <a:pattFill prst="narVert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0042" name="Line 58"/>
          <p:cNvSpPr>
            <a:spLocks noChangeShapeType="1"/>
          </p:cNvSpPr>
          <p:nvPr/>
        </p:nvSpPr>
        <p:spPr bwMode="auto">
          <a:xfrm>
            <a:off x="469900" y="1320800"/>
            <a:ext cx="63500" cy="165100"/>
          </a:xfrm>
          <a:prstGeom prst="line">
            <a:avLst/>
          </a:prstGeom>
          <a:noFill/>
          <a:ln w="25400">
            <a:pattFill prst="narVert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2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304800"/>
            <a:ext cx="8153400" cy="990600"/>
          </a:xfrm>
        </p:spPr>
        <p:txBody>
          <a:bodyPr/>
          <a:lstStyle/>
          <a:p>
            <a:r>
              <a:rPr lang="en-US" altLang="ko-KR" sz="3200" dirty="0">
                <a:ea typeface="굴림" charset="-127"/>
              </a:rPr>
              <a:t>Designing the File System: Usage Patterns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6096000"/>
          </a:xfrm>
        </p:spPr>
        <p:txBody>
          <a:bodyPr/>
          <a:lstStyle/>
          <a:p>
            <a:pPr>
              <a:spcBef>
                <a:spcPct val="15000"/>
              </a:spcBef>
            </a:pPr>
            <a:r>
              <a:rPr lang="en-US" altLang="ko-KR" sz="2400" dirty="0">
                <a:ea typeface="굴림" charset="-127"/>
              </a:rPr>
              <a:t>Most files are small (for example, .login, .c files)</a:t>
            </a:r>
          </a:p>
          <a:p>
            <a:pPr lvl="1">
              <a:spcBef>
                <a:spcPct val="15000"/>
              </a:spcBef>
            </a:pPr>
            <a:r>
              <a:rPr lang="en-US" altLang="ko-KR" dirty="0">
                <a:ea typeface="굴림" charset="-127"/>
              </a:rPr>
              <a:t>A few files are big – nachos, core files, etc.; the nachos executable is as big as all of your .class files combined</a:t>
            </a:r>
          </a:p>
          <a:p>
            <a:pPr lvl="1">
              <a:spcBef>
                <a:spcPct val="15000"/>
              </a:spcBef>
            </a:pPr>
            <a:r>
              <a:rPr lang="en-US" altLang="ko-KR" dirty="0">
                <a:ea typeface="굴림" charset="-127"/>
              </a:rPr>
              <a:t>However, most files are small – .class’s, .o’s, .c’s, etc.</a:t>
            </a:r>
          </a:p>
          <a:p>
            <a:pPr>
              <a:spcBef>
                <a:spcPct val="15000"/>
              </a:spcBef>
            </a:pPr>
            <a:r>
              <a:rPr lang="en-US" altLang="ko-KR" sz="2400" dirty="0">
                <a:ea typeface="굴림" charset="-127"/>
              </a:rPr>
              <a:t>Large files use up most of the disk space and bandwidth to/from disk</a:t>
            </a:r>
          </a:p>
          <a:p>
            <a:pPr lvl="1">
              <a:spcBef>
                <a:spcPct val="15000"/>
              </a:spcBef>
            </a:pPr>
            <a:r>
              <a:rPr lang="en-US" altLang="ko-KR" dirty="0">
                <a:ea typeface="굴림" charset="-127"/>
              </a:rPr>
              <a:t>May seem contradictory, but a few enormous files are equivalent to an immense # of small files </a:t>
            </a:r>
          </a:p>
          <a:p>
            <a:pPr>
              <a:spcBef>
                <a:spcPct val="15000"/>
              </a:spcBef>
            </a:pPr>
            <a:r>
              <a:rPr lang="en-US" altLang="ko-KR" sz="2400" dirty="0">
                <a:ea typeface="굴림" charset="-127"/>
              </a:rPr>
              <a:t>Although we will use these observations, beware usage patterns:</a:t>
            </a:r>
          </a:p>
          <a:p>
            <a:pPr lvl="1">
              <a:spcBef>
                <a:spcPct val="15000"/>
              </a:spcBef>
            </a:pPr>
            <a:r>
              <a:rPr lang="en-US" altLang="ko-KR" dirty="0">
                <a:ea typeface="굴림" charset="-127"/>
              </a:rPr>
              <a:t>Good idea to look at usage patterns: beat competitors by optimizing for frequent patterns</a:t>
            </a:r>
          </a:p>
          <a:p>
            <a:pPr lvl="1">
              <a:spcBef>
                <a:spcPct val="15000"/>
              </a:spcBef>
            </a:pPr>
            <a:r>
              <a:rPr lang="en-US" altLang="ko-KR" dirty="0">
                <a:ea typeface="굴림" charset="-127"/>
              </a:rPr>
              <a:t>Except: changes in performance or cost can alter usage patterns. Maybe UNIX has lots of small files because big files are really inefficient?</a:t>
            </a:r>
          </a:p>
        </p:txBody>
      </p:sp>
    </p:spTree>
    <p:extLst>
      <p:ext uri="{BB962C8B-B14F-4D97-AF65-F5344CB8AC3E}">
        <p14:creationId xmlns:p14="http://schemas.microsoft.com/office/powerpoint/2010/main" val="208410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8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8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8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8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8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8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8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8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8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54610" y="446742"/>
            <a:ext cx="8099425" cy="736600"/>
          </a:xfrm>
        </p:spPr>
        <p:txBody>
          <a:bodyPr/>
          <a:lstStyle/>
          <a:p>
            <a:r>
              <a:rPr lang="en-US" dirty="0"/>
              <a:t>Problems of Disk Arrays: Small Writes</a:t>
            </a:r>
          </a:p>
        </p:txBody>
      </p:sp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2262096" y="2036483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Gill Sans Light"/>
                <a:cs typeface="Gill Sans Light"/>
              </a:rPr>
              <a:t>D0</a:t>
            </a:r>
          </a:p>
        </p:txBody>
      </p:sp>
      <p:sp>
        <p:nvSpPr>
          <p:cNvPr id="1021956" name="Rectangle 4"/>
          <p:cNvSpPr>
            <a:spLocks noChangeArrowheads="1"/>
          </p:cNvSpPr>
          <p:nvPr/>
        </p:nvSpPr>
        <p:spPr bwMode="auto">
          <a:xfrm>
            <a:off x="3138396" y="2036483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Gill Sans Light"/>
                <a:cs typeface="Gill Sans Light"/>
              </a:rPr>
              <a:t>D1</a:t>
            </a:r>
          </a:p>
        </p:txBody>
      </p:sp>
      <p:sp>
        <p:nvSpPr>
          <p:cNvPr id="1021957" name="Rectangle 5"/>
          <p:cNvSpPr>
            <a:spLocks noChangeArrowheads="1"/>
          </p:cNvSpPr>
          <p:nvPr/>
        </p:nvSpPr>
        <p:spPr bwMode="auto">
          <a:xfrm>
            <a:off x="4040096" y="2036483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Gill Sans Light"/>
                <a:cs typeface="Gill Sans Light"/>
              </a:rPr>
              <a:t>D2</a:t>
            </a:r>
          </a:p>
        </p:txBody>
      </p:sp>
      <p:sp>
        <p:nvSpPr>
          <p:cNvPr id="1021958" name="Rectangle 6"/>
          <p:cNvSpPr>
            <a:spLocks noChangeArrowheads="1"/>
          </p:cNvSpPr>
          <p:nvPr/>
        </p:nvSpPr>
        <p:spPr bwMode="auto">
          <a:xfrm>
            <a:off x="4967196" y="2049183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Gill Sans Light"/>
                <a:cs typeface="Gill Sans Light"/>
              </a:rPr>
              <a:t>D3</a:t>
            </a:r>
          </a:p>
        </p:txBody>
      </p:sp>
      <p:sp>
        <p:nvSpPr>
          <p:cNvPr id="1021959" name="Rectangle 7" descr="10%"/>
          <p:cNvSpPr>
            <a:spLocks noChangeArrowheads="1"/>
          </p:cNvSpPr>
          <p:nvPr/>
        </p:nvSpPr>
        <p:spPr bwMode="auto">
          <a:xfrm>
            <a:off x="5919696" y="2074583"/>
            <a:ext cx="571500" cy="571500"/>
          </a:xfrm>
          <a:prstGeom prst="rect">
            <a:avLst/>
          </a:prstGeom>
          <a:pattFill prst="pct10">
            <a:fgClr>
              <a:srgbClr val="00FF00"/>
            </a:fgClr>
            <a:bgClr>
              <a:schemeClr val="bg1"/>
            </a:bgClr>
          </a:pattFill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2400">
                <a:latin typeface="Gill Sans Light"/>
                <a:cs typeface="Gill Sans Light"/>
              </a:rPr>
              <a:t>P</a:t>
            </a:r>
          </a:p>
        </p:txBody>
      </p:sp>
      <p:sp>
        <p:nvSpPr>
          <p:cNvPr id="1021960" name="Rectangle 8"/>
          <p:cNvSpPr>
            <a:spLocks noChangeArrowheads="1"/>
          </p:cNvSpPr>
          <p:nvPr/>
        </p:nvSpPr>
        <p:spPr bwMode="auto">
          <a:xfrm>
            <a:off x="852396" y="2049183"/>
            <a:ext cx="571500" cy="571500"/>
          </a:xfrm>
          <a:prstGeom prst="rect">
            <a:avLst/>
          </a:prstGeom>
          <a:noFill/>
          <a:ln w="25400">
            <a:solidFill>
              <a:srgbClr val="FE9B0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Gill Sans Light"/>
                <a:cs typeface="Gill Sans Light"/>
              </a:rPr>
              <a:t>D0'</a:t>
            </a:r>
          </a:p>
        </p:txBody>
      </p:sp>
      <p:sp>
        <p:nvSpPr>
          <p:cNvPr id="1021969" name="Rectangle 17"/>
          <p:cNvSpPr>
            <a:spLocks noChangeArrowheads="1"/>
          </p:cNvSpPr>
          <p:nvPr/>
        </p:nvSpPr>
        <p:spPr bwMode="auto">
          <a:xfrm>
            <a:off x="2160496" y="5884583"/>
            <a:ext cx="571500" cy="571500"/>
          </a:xfrm>
          <a:prstGeom prst="rect">
            <a:avLst/>
          </a:prstGeom>
          <a:noFill/>
          <a:ln w="25400">
            <a:solidFill>
              <a:srgbClr val="FE9B0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2400" u="sng" dirty="0">
                <a:solidFill>
                  <a:schemeClr val="tx1"/>
                </a:solidFill>
                <a:latin typeface="Gill Sans Light"/>
                <a:cs typeface="Gill Sans Light"/>
              </a:rPr>
              <a:t>D0'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036796" y="5884583"/>
            <a:ext cx="3352800" cy="609600"/>
            <a:chOff x="3467100" y="6032500"/>
            <a:chExt cx="3352800" cy="609600"/>
          </a:xfrm>
        </p:grpSpPr>
        <p:sp>
          <p:nvSpPr>
            <p:cNvPr id="1021970" name="Rectangle 18"/>
            <p:cNvSpPr>
              <a:spLocks noChangeArrowheads="1"/>
            </p:cNvSpPr>
            <p:nvPr/>
          </p:nvSpPr>
          <p:spPr bwMode="auto">
            <a:xfrm>
              <a:off x="3467100" y="6032500"/>
              <a:ext cx="571500" cy="5715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  <a:latin typeface="Gill Sans Light"/>
                  <a:cs typeface="Gill Sans Light"/>
                </a:rPr>
                <a:t>D1</a:t>
              </a:r>
            </a:p>
          </p:txBody>
        </p:sp>
        <p:sp>
          <p:nvSpPr>
            <p:cNvPr id="1021971" name="Rectangle 19"/>
            <p:cNvSpPr>
              <a:spLocks noChangeArrowheads="1"/>
            </p:cNvSpPr>
            <p:nvPr/>
          </p:nvSpPr>
          <p:spPr bwMode="auto">
            <a:xfrm>
              <a:off x="4368800" y="6032500"/>
              <a:ext cx="571500" cy="5715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  <a:latin typeface="Gill Sans Light"/>
                  <a:cs typeface="Gill Sans Light"/>
                </a:rPr>
                <a:t>D2</a:t>
              </a:r>
            </a:p>
          </p:txBody>
        </p:sp>
        <p:sp>
          <p:nvSpPr>
            <p:cNvPr id="1021972" name="Rectangle 20"/>
            <p:cNvSpPr>
              <a:spLocks noChangeArrowheads="1"/>
            </p:cNvSpPr>
            <p:nvPr/>
          </p:nvSpPr>
          <p:spPr bwMode="auto">
            <a:xfrm>
              <a:off x="5295900" y="6045200"/>
              <a:ext cx="571500" cy="5715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  <a:latin typeface="Gill Sans Light"/>
                  <a:cs typeface="Gill Sans Light"/>
                </a:rPr>
                <a:t>D3</a:t>
              </a:r>
            </a:p>
          </p:txBody>
        </p:sp>
        <p:sp>
          <p:nvSpPr>
            <p:cNvPr id="1021973" name="Rectangle 21" descr="10%"/>
            <p:cNvSpPr>
              <a:spLocks noChangeArrowheads="1"/>
            </p:cNvSpPr>
            <p:nvPr/>
          </p:nvSpPr>
          <p:spPr bwMode="auto">
            <a:xfrm>
              <a:off x="6248400" y="6070600"/>
              <a:ext cx="571500" cy="571500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sz="2400" u="sng">
                  <a:latin typeface="Gill Sans Light"/>
                  <a:cs typeface="Gill Sans Light"/>
                </a:rPr>
                <a:t>P'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169896" y="2633383"/>
            <a:ext cx="3159691" cy="1367150"/>
            <a:chOff x="1600200" y="2781300"/>
            <a:chExt cx="3159691" cy="1367150"/>
          </a:xfrm>
        </p:grpSpPr>
        <p:sp>
          <p:nvSpPr>
            <p:cNvPr id="1021961" name="Oval 9"/>
            <p:cNvSpPr>
              <a:spLocks noChangeArrowheads="1"/>
            </p:cNvSpPr>
            <p:nvPr/>
          </p:nvSpPr>
          <p:spPr bwMode="auto">
            <a:xfrm>
              <a:off x="2387600" y="3771900"/>
              <a:ext cx="266700" cy="2667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solidFill>
                  <a:schemeClr val="tx1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021962" name="Rectangle 10"/>
            <p:cNvSpPr>
              <a:spLocks noChangeArrowheads="1"/>
            </p:cNvSpPr>
            <p:nvPr/>
          </p:nvSpPr>
          <p:spPr bwMode="auto">
            <a:xfrm>
              <a:off x="2362640" y="3712190"/>
              <a:ext cx="335129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1800" dirty="0">
                  <a:solidFill>
                    <a:schemeClr val="tx1"/>
                  </a:solidFill>
                  <a:latin typeface="Gill Sans Light"/>
                  <a:cs typeface="Gill Sans Light"/>
                </a:rPr>
                <a:t>+</a:t>
              </a:r>
              <a:endParaRPr lang="en-US" sz="2400" dirty="0">
                <a:solidFill>
                  <a:schemeClr val="tx1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021963" name="Line 11"/>
            <p:cNvSpPr>
              <a:spLocks noChangeShapeType="1"/>
            </p:cNvSpPr>
            <p:nvPr/>
          </p:nvSpPr>
          <p:spPr bwMode="auto">
            <a:xfrm>
              <a:off x="1600200" y="2781300"/>
              <a:ext cx="787400" cy="977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solidFill>
                  <a:schemeClr val="tx1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021964" name="Line 12"/>
            <p:cNvSpPr>
              <a:spLocks noChangeShapeType="1"/>
            </p:cNvSpPr>
            <p:nvPr/>
          </p:nvSpPr>
          <p:spPr bwMode="auto">
            <a:xfrm flipH="1">
              <a:off x="2578100" y="2794000"/>
              <a:ext cx="393700" cy="990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solidFill>
                  <a:schemeClr val="tx1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021977" name="Rectangle 25"/>
            <p:cNvSpPr>
              <a:spLocks noChangeArrowheads="1"/>
            </p:cNvSpPr>
            <p:nvPr/>
          </p:nvSpPr>
          <p:spPr bwMode="auto">
            <a:xfrm>
              <a:off x="2881313" y="2965450"/>
              <a:ext cx="757119" cy="828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2400" i="1" dirty="0">
                  <a:solidFill>
                    <a:schemeClr val="tx1"/>
                  </a:solidFill>
                  <a:latin typeface="Gill Sans Light"/>
                  <a:cs typeface="Gill Sans Light"/>
                </a:rPr>
                <a:t>old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2400" i="1" dirty="0">
                  <a:solidFill>
                    <a:schemeClr val="tx1"/>
                  </a:solidFill>
                  <a:latin typeface="Gill Sans Light"/>
                  <a:cs typeface="Gill Sans Light"/>
                </a:rPr>
                <a:t>data</a:t>
              </a:r>
            </a:p>
          </p:txBody>
        </p:sp>
        <p:sp>
          <p:nvSpPr>
            <p:cNvPr id="1021980" name="Rectangle 28"/>
            <p:cNvSpPr>
              <a:spLocks noChangeArrowheads="1"/>
            </p:cNvSpPr>
            <p:nvPr/>
          </p:nvSpPr>
          <p:spPr bwMode="auto">
            <a:xfrm>
              <a:off x="2640013" y="3689350"/>
              <a:ext cx="849593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2400" dirty="0">
                  <a:solidFill>
                    <a:schemeClr val="tx1"/>
                  </a:solidFill>
                  <a:latin typeface="Gill Sans Light"/>
                  <a:cs typeface="Gill Sans Light"/>
                </a:rPr>
                <a:t>XOR</a:t>
              </a:r>
            </a:p>
          </p:txBody>
        </p:sp>
        <p:sp>
          <p:nvSpPr>
            <p:cNvPr id="1021981" name="Rectangle 29"/>
            <p:cNvSpPr>
              <a:spLocks noChangeArrowheads="1"/>
            </p:cNvSpPr>
            <p:nvPr/>
          </p:nvSpPr>
          <p:spPr bwMode="auto">
            <a:xfrm>
              <a:off x="3490913" y="3105150"/>
              <a:ext cx="1268978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2400" dirty="0">
                  <a:solidFill>
                    <a:schemeClr val="tx1"/>
                  </a:solidFill>
                  <a:latin typeface="Gill Sans Light"/>
                  <a:cs typeface="Gill Sans Light"/>
                </a:rPr>
                <a:t>(1. Read)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236696" y="2671483"/>
            <a:ext cx="5674291" cy="2141850"/>
            <a:chOff x="2667000" y="2819400"/>
            <a:chExt cx="5674291" cy="2141850"/>
          </a:xfrm>
        </p:grpSpPr>
        <p:sp>
          <p:nvSpPr>
            <p:cNvPr id="1021965" name="Oval 13"/>
            <p:cNvSpPr>
              <a:spLocks noChangeArrowheads="1"/>
            </p:cNvSpPr>
            <p:nvPr/>
          </p:nvSpPr>
          <p:spPr bwMode="auto">
            <a:xfrm>
              <a:off x="4318000" y="4495800"/>
              <a:ext cx="266700" cy="2667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solidFill>
                  <a:schemeClr val="tx1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021966" name="Rectangle 14"/>
            <p:cNvSpPr>
              <a:spLocks noChangeArrowheads="1"/>
            </p:cNvSpPr>
            <p:nvPr/>
          </p:nvSpPr>
          <p:spPr bwMode="auto">
            <a:xfrm>
              <a:off x="4271694" y="4423390"/>
              <a:ext cx="352061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2000" dirty="0">
                  <a:solidFill>
                    <a:schemeClr val="tx1"/>
                  </a:solidFill>
                  <a:latin typeface="Gill Sans Light"/>
                  <a:cs typeface="Gill Sans Light"/>
                </a:rPr>
                <a:t>+</a:t>
              </a:r>
              <a:endParaRPr lang="en-US" sz="2400" dirty="0">
                <a:solidFill>
                  <a:schemeClr val="tx1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021967" name="Line 15"/>
            <p:cNvSpPr>
              <a:spLocks noChangeShapeType="1"/>
            </p:cNvSpPr>
            <p:nvPr/>
          </p:nvSpPr>
          <p:spPr bwMode="auto">
            <a:xfrm>
              <a:off x="2667000" y="3975100"/>
              <a:ext cx="1663700" cy="596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solidFill>
                  <a:schemeClr val="tx1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021968" name="Line 16"/>
            <p:cNvSpPr>
              <a:spLocks noChangeShapeType="1"/>
            </p:cNvSpPr>
            <p:nvPr/>
          </p:nvSpPr>
          <p:spPr bwMode="auto">
            <a:xfrm flipH="1">
              <a:off x="4597400" y="2819400"/>
              <a:ext cx="2057400" cy="17145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solidFill>
                  <a:schemeClr val="tx1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021978" name="Rectangle 26"/>
            <p:cNvSpPr>
              <a:spLocks noChangeArrowheads="1"/>
            </p:cNvSpPr>
            <p:nvPr/>
          </p:nvSpPr>
          <p:spPr bwMode="auto">
            <a:xfrm>
              <a:off x="6297613" y="3028950"/>
              <a:ext cx="880050" cy="828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2400" i="1" dirty="0">
                  <a:solidFill>
                    <a:schemeClr val="tx1"/>
                  </a:solidFill>
                  <a:latin typeface="Gill Sans Light"/>
                  <a:cs typeface="Gill Sans Light"/>
                </a:rPr>
                <a:t>old 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2400" i="1" dirty="0">
                  <a:solidFill>
                    <a:schemeClr val="tx1"/>
                  </a:solidFill>
                  <a:latin typeface="Gill Sans Light"/>
                  <a:cs typeface="Gill Sans Light"/>
                </a:rPr>
                <a:t>parity</a:t>
              </a:r>
            </a:p>
          </p:txBody>
        </p:sp>
        <p:sp>
          <p:nvSpPr>
            <p:cNvPr id="1021979" name="Rectangle 27"/>
            <p:cNvSpPr>
              <a:spLocks noChangeArrowheads="1"/>
            </p:cNvSpPr>
            <p:nvPr/>
          </p:nvSpPr>
          <p:spPr bwMode="auto">
            <a:xfrm>
              <a:off x="4646613" y="4502150"/>
              <a:ext cx="849593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  <a:latin typeface="Gill Sans Light"/>
                  <a:cs typeface="Gill Sans Light"/>
                </a:rPr>
                <a:t>XOR</a:t>
              </a:r>
            </a:p>
          </p:txBody>
        </p:sp>
        <p:sp>
          <p:nvSpPr>
            <p:cNvPr id="1021982" name="Rectangle 30"/>
            <p:cNvSpPr>
              <a:spLocks noChangeArrowheads="1"/>
            </p:cNvSpPr>
            <p:nvPr/>
          </p:nvSpPr>
          <p:spPr bwMode="auto">
            <a:xfrm>
              <a:off x="7072313" y="3143250"/>
              <a:ext cx="1268978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  <a:latin typeface="Gill Sans Light"/>
                  <a:cs typeface="Gill Sans Light"/>
                </a:rPr>
                <a:t>(2. Read)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58709" y="2633383"/>
            <a:ext cx="3167733" cy="3238500"/>
            <a:chOff x="989013" y="2781300"/>
            <a:chExt cx="3167733" cy="3238500"/>
          </a:xfrm>
        </p:grpSpPr>
        <p:sp>
          <p:nvSpPr>
            <p:cNvPr id="1021975" name="Line 23"/>
            <p:cNvSpPr>
              <a:spLocks noChangeShapeType="1"/>
            </p:cNvSpPr>
            <p:nvPr/>
          </p:nvSpPr>
          <p:spPr bwMode="auto">
            <a:xfrm>
              <a:off x="1600200" y="2781300"/>
              <a:ext cx="1270000" cy="32385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solidFill>
                  <a:schemeClr val="tx1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021976" name="Rectangle 24"/>
            <p:cNvSpPr>
              <a:spLocks noChangeArrowheads="1"/>
            </p:cNvSpPr>
            <p:nvPr/>
          </p:nvSpPr>
          <p:spPr bwMode="auto">
            <a:xfrm>
              <a:off x="989013" y="2990850"/>
              <a:ext cx="757119" cy="828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2400" i="1" dirty="0">
                  <a:solidFill>
                    <a:schemeClr val="tx1"/>
                  </a:solidFill>
                  <a:latin typeface="Gill Sans Light"/>
                  <a:cs typeface="Gill Sans Light"/>
                </a:rPr>
                <a:t>new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2400" i="1" dirty="0">
                  <a:solidFill>
                    <a:schemeClr val="tx1"/>
                  </a:solidFill>
                  <a:latin typeface="Gill Sans Light"/>
                  <a:cs typeface="Gill Sans Light"/>
                </a:rPr>
                <a:t>data</a:t>
              </a:r>
            </a:p>
          </p:txBody>
        </p:sp>
        <p:sp>
          <p:nvSpPr>
            <p:cNvPr id="1021983" name="Rectangle 31"/>
            <p:cNvSpPr>
              <a:spLocks noChangeArrowheads="1"/>
            </p:cNvSpPr>
            <p:nvPr/>
          </p:nvSpPr>
          <p:spPr bwMode="auto">
            <a:xfrm>
              <a:off x="2805113" y="5416550"/>
              <a:ext cx="1351633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  <a:latin typeface="Gill Sans Light"/>
                  <a:cs typeface="Gill Sans Light"/>
                </a:rPr>
                <a:t>(3. Write)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79796" y="4601883"/>
            <a:ext cx="2874046" cy="1308100"/>
            <a:chOff x="4610100" y="4749800"/>
            <a:chExt cx="2874046" cy="1308100"/>
          </a:xfrm>
        </p:grpSpPr>
        <p:sp>
          <p:nvSpPr>
            <p:cNvPr id="1021974" name="Line 22"/>
            <p:cNvSpPr>
              <a:spLocks noChangeShapeType="1"/>
            </p:cNvSpPr>
            <p:nvPr/>
          </p:nvSpPr>
          <p:spPr bwMode="auto">
            <a:xfrm>
              <a:off x="4610100" y="4749800"/>
              <a:ext cx="1905000" cy="13081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1021984" name="Rectangle 32"/>
            <p:cNvSpPr>
              <a:spLocks noChangeArrowheads="1"/>
            </p:cNvSpPr>
            <p:nvPr/>
          </p:nvSpPr>
          <p:spPr bwMode="auto">
            <a:xfrm>
              <a:off x="6132513" y="5441950"/>
              <a:ext cx="1351633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  <a:latin typeface="Gill Sans Light"/>
                  <a:cs typeface="Gill Sans Light"/>
                </a:rPr>
                <a:t>(4. Write)</a:t>
              </a:r>
            </a:p>
          </p:txBody>
        </p:sp>
      </p:grpSp>
      <p:sp>
        <p:nvSpPr>
          <p:cNvPr id="1021985" name="Rectangle 33"/>
          <p:cNvSpPr>
            <a:spLocks noChangeArrowheads="1"/>
          </p:cNvSpPr>
          <p:nvPr/>
        </p:nvSpPr>
        <p:spPr bwMode="auto">
          <a:xfrm>
            <a:off x="507909" y="1223683"/>
            <a:ext cx="364222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2400" i="1">
                <a:solidFill>
                  <a:schemeClr val="tx1"/>
                </a:solidFill>
                <a:latin typeface="Gill Sans Light"/>
                <a:cs typeface="Gill Sans Light"/>
              </a:rPr>
              <a:t>RAID-5: Small Write Algorithm</a:t>
            </a:r>
          </a:p>
        </p:txBody>
      </p:sp>
      <p:sp>
        <p:nvSpPr>
          <p:cNvPr id="1021986" name="Rectangle 34"/>
          <p:cNvSpPr>
            <a:spLocks noChangeArrowheads="1"/>
          </p:cNvSpPr>
          <p:nvPr/>
        </p:nvSpPr>
        <p:spPr bwMode="auto">
          <a:xfrm>
            <a:off x="863509" y="1604683"/>
            <a:ext cx="686406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Gill Sans Light"/>
                <a:cs typeface="Gill Sans Light"/>
              </a:rPr>
              <a:t>1 Logical Write = 2 Physical Reads + 2  Physical Writes</a:t>
            </a:r>
          </a:p>
        </p:txBody>
      </p:sp>
    </p:spTree>
    <p:extLst>
      <p:ext uri="{BB962C8B-B14F-4D97-AF65-F5344CB8AC3E}">
        <p14:creationId xmlns:p14="http://schemas.microsoft.com/office/powerpoint/2010/main" val="348969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196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304800"/>
            <a:ext cx="8915400" cy="990600"/>
          </a:xfrm>
        </p:spPr>
        <p:txBody>
          <a:bodyPr/>
          <a:lstStyle/>
          <a:p>
            <a:r>
              <a:rPr lang="en-US" altLang="ko-KR" sz="3600" dirty="0">
                <a:ea typeface="굴림" charset="-127"/>
              </a:rPr>
              <a:t>Log Structured and </a:t>
            </a:r>
            <a:r>
              <a:rPr lang="en-US" altLang="ko-KR" sz="3600" dirty="0" err="1">
                <a:ea typeface="굴림" charset="-127"/>
              </a:rPr>
              <a:t>Journaled</a:t>
            </a:r>
            <a:r>
              <a:rPr lang="en-US" altLang="ko-KR" sz="3600" dirty="0">
                <a:ea typeface="굴림" charset="-127"/>
              </a:rPr>
              <a:t> File Systems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0"/>
            <a:ext cx="8991600" cy="6096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Better (write) performance through use of log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Optimized for writes to disk (log is contiguous)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Assume that reads handled through page cache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Better reliability through use of log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All changes are treated as </a:t>
            </a:r>
            <a:r>
              <a:rPr lang="en-US" altLang="ko-KR" i="1" dirty="0">
                <a:ea typeface="굴림" charset="-127"/>
              </a:rPr>
              <a:t>transactions </a:t>
            </a:r>
            <a:endParaRPr lang="en-US" altLang="ko-KR" dirty="0">
              <a:ea typeface="굴림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A transaction is </a:t>
            </a:r>
            <a:r>
              <a:rPr lang="en-US" altLang="ko-KR" i="1" dirty="0">
                <a:ea typeface="굴림" charset="-127"/>
              </a:rPr>
              <a:t>committed</a:t>
            </a:r>
            <a:r>
              <a:rPr lang="en-US" altLang="ko-KR" dirty="0">
                <a:ea typeface="굴림" charset="-127"/>
              </a:rPr>
              <a:t> once it is written to the log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Data forced to disk for reliability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Process can be accelerated with NVRAM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Although File system may not be updated immediately, data preserved in the log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Difference between “Log Structured” and “</a:t>
            </a:r>
            <a:r>
              <a:rPr lang="en-US" altLang="ko-KR" dirty="0" err="1">
                <a:ea typeface="굴림" charset="-127"/>
              </a:rPr>
              <a:t>Journaled</a:t>
            </a:r>
            <a:r>
              <a:rPr lang="en-US" altLang="ko-KR" dirty="0">
                <a:ea typeface="굴림" charset="-127"/>
              </a:rPr>
              <a:t>”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In a Log Structured </a:t>
            </a:r>
            <a:r>
              <a:rPr lang="en-US" altLang="ko-KR" dirty="0" err="1">
                <a:ea typeface="굴림" charset="-127"/>
              </a:rPr>
              <a:t>filesystem</a:t>
            </a:r>
            <a:r>
              <a:rPr lang="en-US" altLang="ko-KR" dirty="0">
                <a:ea typeface="굴림" charset="-127"/>
              </a:rPr>
              <a:t>, data stays in log form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In a </a:t>
            </a:r>
            <a:r>
              <a:rPr lang="en-US" altLang="ko-KR" dirty="0" err="1">
                <a:ea typeface="굴림" charset="-127"/>
              </a:rPr>
              <a:t>Journaled</a:t>
            </a:r>
            <a:r>
              <a:rPr lang="en-US" altLang="ko-KR" dirty="0">
                <a:ea typeface="굴림" charset="-127"/>
              </a:rPr>
              <a:t> </a:t>
            </a:r>
            <a:r>
              <a:rPr lang="en-US" altLang="ko-KR" dirty="0" err="1">
                <a:ea typeface="굴림" charset="-127"/>
              </a:rPr>
              <a:t>filesystem</a:t>
            </a:r>
            <a:r>
              <a:rPr lang="en-US" altLang="ko-KR" dirty="0">
                <a:ea typeface="굴림" charset="-127"/>
              </a:rPr>
              <a:t>, Log used for recovery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For </a:t>
            </a:r>
            <a:r>
              <a:rPr lang="en-US" altLang="ko-KR" dirty="0" err="1">
                <a:ea typeface="굴림" charset="-127"/>
              </a:rPr>
              <a:t>Journaled</a:t>
            </a:r>
            <a:r>
              <a:rPr lang="en-US" altLang="ko-KR" dirty="0">
                <a:ea typeface="굴림" charset="-127"/>
              </a:rPr>
              <a:t> system: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Log used to asynchronously update </a:t>
            </a:r>
            <a:r>
              <a:rPr lang="en-US" altLang="ko-KR" dirty="0" err="1">
                <a:ea typeface="굴림" charset="-127"/>
              </a:rPr>
              <a:t>filesystem</a:t>
            </a:r>
            <a:endParaRPr lang="en-US" altLang="ko-KR" dirty="0">
              <a:ea typeface="굴림" charset="-127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Log entries removed after used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After crash: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Remaining transactions in the log performed (“Redo”)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Modifications done in way that can survive crashes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Examples of </a:t>
            </a:r>
            <a:r>
              <a:rPr lang="en-US" altLang="ko-KR" dirty="0" err="1">
                <a:ea typeface="굴림" charset="-127"/>
              </a:rPr>
              <a:t>Journaled</a:t>
            </a:r>
            <a:r>
              <a:rPr lang="en-US" altLang="ko-KR" dirty="0">
                <a:ea typeface="굴림" charset="-127"/>
              </a:rPr>
              <a:t> File Systems: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Ext3 (Linux), XFS (Unix), etc.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ko-KR" altLang="en-US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883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35000"/>
            <a:ext cx="8737600" cy="736600"/>
          </a:xfrm>
        </p:spPr>
        <p:txBody>
          <a:bodyPr/>
          <a:lstStyle/>
          <a:p>
            <a:pPr lvl="0"/>
            <a:r>
              <a:rPr lang="en-US" dirty="0"/>
              <a:t>Log-Structured File System – Motivation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7630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Radically different file system design</a:t>
            </a:r>
          </a:p>
          <a:p>
            <a:r>
              <a:rPr lang="en-US" dirty="0"/>
              <a:t>Technology motivations:</a:t>
            </a:r>
          </a:p>
          <a:p>
            <a:pPr lvl="1"/>
            <a:r>
              <a:rPr lang="en-US" dirty="0"/>
              <a:t>CPUs outpacing disks: I/O becoming more-and-more of a bottleneck</a:t>
            </a:r>
          </a:p>
          <a:p>
            <a:pPr lvl="1"/>
            <a:r>
              <a:rPr lang="en-US" dirty="0"/>
              <a:t>Large RAM: file caches work well, making most disk traffic writes</a:t>
            </a:r>
          </a:p>
          <a:p>
            <a:r>
              <a:rPr lang="en-US" dirty="0"/>
              <a:t>Problems with (then) current file systems:</a:t>
            </a:r>
          </a:p>
          <a:p>
            <a:pPr lvl="1"/>
            <a:r>
              <a:rPr lang="en-US" dirty="0"/>
              <a:t>Lots of little writes</a:t>
            </a:r>
          </a:p>
          <a:p>
            <a:pPr lvl="1"/>
            <a:r>
              <a:rPr lang="en-US" dirty="0"/>
              <a:t>Synchronous: wait for disk in too many places – makes it hard to win much from RAIDs, too little concurrency</a:t>
            </a:r>
          </a:p>
          <a:p>
            <a:pPr lvl="1"/>
            <a:r>
              <a:rPr lang="en-US" dirty="0"/>
              <a:t>5 seeks to create a new file: (rough order)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file </a:t>
            </a:r>
            <a:r>
              <a:rPr lang="en-US" dirty="0" err="1"/>
              <a:t>i</a:t>
            </a:r>
            <a:r>
              <a:rPr lang="en-US" dirty="0"/>
              <a:t>-node (create)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file data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directory entry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file </a:t>
            </a:r>
            <a:r>
              <a:rPr lang="en-US" dirty="0" err="1"/>
              <a:t>i</a:t>
            </a:r>
            <a:r>
              <a:rPr lang="en-US" dirty="0"/>
              <a:t>-node (finalize)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directory </a:t>
            </a:r>
            <a:r>
              <a:rPr lang="en-US" dirty="0" err="1"/>
              <a:t>i</a:t>
            </a:r>
            <a:r>
              <a:rPr lang="en-US" dirty="0"/>
              <a:t>-node (modification time)</a:t>
            </a:r>
          </a:p>
        </p:txBody>
      </p:sp>
    </p:spTree>
    <p:extLst>
      <p:ext uri="{BB962C8B-B14F-4D97-AF65-F5344CB8AC3E}">
        <p14:creationId xmlns:p14="http://schemas.microsoft.com/office/powerpoint/2010/main" val="652841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7772400" cy="990600"/>
          </a:xfrm>
        </p:spPr>
        <p:txBody>
          <a:bodyPr/>
          <a:lstStyle/>
          <a:p>
            <a:pPr lvl="0"/>
            <a:r>
              <a:rPr lang="en-US" dirty="0"/>
              <a:t>LFS Basic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3058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Log all data and metadata with efficient, large, sequential writes</a:t>
            </a:r>
          </a:p>
          <a:p>
            <a:r>
              <a:rPr lang="en-US" dirty="0"/>
              <a:t>Treat the log as the truth, but keep an index on its contents</a:t>
            </a:r>
          </a:p>
          <a:p>
            <a:r>
              <a:rPr lang="en-US" dirty="0"/>
              <a:t>Rely on a large memory to provide fast access through caching</a:t>
            </a:r>
          </a:p>
          <a:p>
            <a:r>
              <a:rPr lang="en-US" dirty="0"/>
              <a:t>Data layout on disk has “temporal locality” (good for writing), rather than “logical locality” (good for reading)</a:t>
            </a:r>
          </a:p>
          <a:p>
            <a:pPr lvl="1"/>
            <a:r>
              <a:rPr lang="en-US" dirty="0"/>
              <a:t>Why is this a better? Because caching helps reads but not writes!</a:t>
            </a:r>
          </a:p>
          <a:p>
            <a:r>
              <a:rPr lang="en-US" dirty="0"/>
              <a:t>Two potential problems:</a:t>
            </a:r>
          </a:p>
          <a:p>
            <a:pPr lvl="1"/>
            <a:r>
              <a:rPr lang="en-US" dirty="0"/>
              <a:t>Log retrieval on cache misses</a:t>
            </a:r>
          </a:p>
          <a:p>
            <a:pPr lvl="1"/>
            <a:r>
              <a:rPr lang="en-US" dirty="0"/>
              <a:t>Wrap-around: what happens when end of disk is reached?</a:t>
            </a:r>
          </a:p>
          <a:p>
            <a:pPr lvl="2"/>
            <a:r>
              <a:rPr lang="en-US" dirty="0"/>
              <a:t>No longer any big, empty runs available</a:t>
            </a:r>
          </a:p>
          <a:p>
            <a:pPr lvl="2"/>
            <a:r>
              <a:rPr lang="en-US" dirty="0"/>
              <a:t>How to prevent fragmentation?</a:t>
            </a:r>
          </a:p>
        </p:txBody>
      </p:sp>
    </p:spTree>
    <p:extLst>
      <p:ext uri="{BB962C8B-B14F-4D97-AF65-F5344CB8AC3E}">
        <p14:creationId xmlns:p14="http://schemas.microsoft.com/office/powerpoint/2010/main" val="815978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LFS and 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124200"/>
            <a:ext cx="8686800" cy="3276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Comparison of LFS (Sprite) with FFS (Unix)</a:t>
            </a:r>
          </a:p>
          <a:p>
            <a:pPr lvl="1"/>
            <a:r>
              <a:rPr lang="en-US" dirty="0"/>
              <a:t>Creation of two single-block files named dir1/file1 and dir2/file2</a:t>
            </a:r>
          </a:p>
          <a:p>
            <a:pPr lvl="1"/>
            <a:r>
              <a:rPr lang="en-US" dirty="0"/>
              <a:t>Each writes new blocks and </a:t>
            </a:r>
            <a:r>
              <a:rPr lang="en-US" dirty="0" err="1"/>
              <a:t>inodes</a:t>
            </a:r>
            <a:r>
              <a:rPr lang="en-US" dirty="0"/>
              <a:t> for file 1 and file 2</a:t>
            </a:r>
          </a:p>
          <a:p>
            <a:pPr lvl="1"/>
            <a:r>
              <a:rPr lang="en-US" dirty="0"/>
              <a:t>Each writes new data blocks and </a:t>
            </a:r>
            <a:r>
              <a:rPr lang="en-US" dirty="0" err="1"/>
              <a:t>inodes</a:t>
            </a:r>
            <a:r>
              <a:rPr lang="en-US" dirty="0"/>
              <a:t> for directories</a:t>
            </a:r>
          </a:p>
          <a:p>
            <a:r>
              <a:rPr lang="en-US" dirty="0"/>
              <a:t>FFS Traffic:</a:t>
            </a:r>
          </a:p>
          <a:p>
            <a:pPr lvl="1"/>
            <a:r>
              <a:rPr lang="en-US" dirty="0"/>
              <a:t>Ten non-sequential writes for new information</a:t>
            </a:r>
          </a:p>
          <a:p>
            <a:pPr lvl="1"/>
            <a:r>
              <a:rPr lang="en-US" dirty="0" err="1"/>
              <a:t>Inodes</a:t>
            </a:r>
            <a:r>
              <a:rPr lang="en-US" dirty="0"/>
              <a:t> each written twice to ease recovery from crashes</a:t>
            </a:r>
          </a:p>
          <a:p>
            <a:r>
              <a:rPr lang="en-US" dirty="0"/>
              <a:t>LFS Traffic:</a:t>
            </a:r>
          </a:p>
          <a:p>
            <a:pPr lvl="1"/>
            <a:r>
              <a:rPr lang="en-US" dirty="0"/>
              <a:t>Single large write</a:t>
            </a:r>
          </a:p>
          <a:p>
            <a:r>
              <a:rPr lang="en-US" dirty="0"/>
              <a:t>For both when reading back: same number of disk accesses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726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7772400" cy="990600"/>
          </a:xfrm>
        </p:spPr>
        <p:txBody>
          <a:bodyPr/>
          <a:lstStyle/>
          <a:p>
            <a:pPr lvl="0"/>
            <a:r>
              <a:rPr lang="en-US" dirty="0"/>
              <a:t>LFS Log Retrieval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791200"/>
          </a:xfrm>
        </p:spPr>
        <p:txBody>
          <a:bodyPr/>
          <a:lstStyle/>
          <a:p>
            <a:r>
              <a:rPr lang="en-US" dirty="0"/>
              <a:t>Keep same basic file structure as UNIX (</a:t>
            </a:r>
            <a:r>
              <a:rPr lang="en-US" dirty="0" err="1"/>
              <a:t>inode</a:t>
            </a:r>
            <a:r>
              <a:rPr lang="en-US" dirty="0"/>
              <a:t>, indirect blocks, data)</a:t>
            </a:r>
          </a:p>
          <a:p>
            <a:r>
              <a:rPr lang="en-US" dirty="0"/>
              <a:t>Retrieval is just a question of finding a file’s </a:t>
            </a:r>
            <a:r>
              <a:rPr lang="en-US" dirty="0" err="1"/>
              <a:t>inode</a:t>
            </a:r>
            <a:endParaRPr lang="en-US" dirty="0"/>
          </a:p>
          <a:p>
            <a:r>
              <a:rPr lang="en-US" dirty="0"/>
              <a:t>UNIX </a:t>
            </a:r>
            <a:r>
              <a:rPr lang="en-US" dirty="0" err="1"/>
              <a:t>inodes</a:t>
            </a:r>
            <a:r>
              <a:rPr lang="en-US" dirty="0"/>
              <a:t> kept in one or a few big arrays, LFS </a:t>
            </a:r>
            <a:r>
              <a:rPr lang="en-US" dirty="0" err="1"/>
              <a:t>inodes</a:t>
            </a:r>
            <a:r>
              <a:rPr lang="en-US" dirty="0"/>
              <a:t> must float to avoid update-in- place</a:t>
            </a:r>
          </a:p>
          <a:p>
            <a:r>
              <a:rPr lang="en-US" dirty="0"/>
              <a:t>Solution: an </a:t>
            </a:r>
            <a:r>
              <a:rPr lang="en-US" i="1" dirty="0" err="1"/>
              <a:t>inode</a:t>
            </a:r>
            <a:r>
              <a:rPr lang="en-US" i="1" dirty="0"/>
              <a:t> map </a:t>
            </a:r>
            <a:r>
              <a:rPr lang="en-US" dirty="0"/>
              <a:t>that tells where each </a:t>
            </a:r>
            <a:r>
              <a:rPr lang="en-US" dirty="0" err="1"/>
              <a:t>inode</a:t>
            </a:r>
            <a:r>
              <a:rPr lang="en-US" dirty="0"/>
              <a:t> is (Also keeps other stuff: version number, last access time, free/allocated)</a:t>
            </a:r>
          </a:p>
          <a:p>
            <a:r>
              <a:rPr lang="en-US" dirty="0" err="1"/>
              <a:t>inode</a:t>
            </a:r>
            <a:r>
              <a:rPr lang="en-US" dirty="0"/>
              <a:t> map gets written to log like everything else</a:t>
            </a:r>
          </a:p>
          <a:p>
            <a:r>
              <a:rPr lang="en-US" dirty="0"/>
              <a:t>Map of </a:t>
            </a:r>
            <a:r>
              <a:rPr lang="en-US" dirty="0" err="1"/>
              <a:t>inode</a:t>
            </a:r>
            <a:r>
              <a:rPr lang="en-US" dirty="0"/>
              <a:t> map gets written in special checkpoint location on disk; used in crash recovery</a:t>
            </a:r>
          </a:p>
        </p:txBody>
      </p:sp>
    </p:spTree>
    <p:extLst>
      <p:ext uri="{BB962C8B-B14F-4D97-AF65-F5344CB8AC3E}">
        <p14:creationId xmlns:p14="http://schemas.microsoft.com/office/powerpoint/2010/main" val="1389611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7772400" cy="990600"/>
          </a:xfrm>
        </p:spPr>
        <p:txBody>
          <a:bodyPr/>
          <a:lstStyle/>
          <a:p>
            <a:pPr lvl="0"/>
            <a:r>
              <a:rPr lang="en-US" dirty="0"/>
              <a:t>LFS Disk Wrap-Around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768080" cy="5359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Compact live info to open up large runs of free space</a:t>
            </a:r>
          </a:p>
          <a:p>
            <a:pPr lvl="1"/>
            <a:r>
              <a:rPr lang="en-US" dirty="0"/>
              <a:t>Problem: long-lived information gets copied over-and-over</a:t>
            </a:r>
          </a:p>
          <a:p>
            <a:r>
              <a:rPr lang="en-US" dirty="0"/>
              <a:t>Thread log through free spaces</a:t>
            </a:r>
          </a:p>
          <a:p>
            <a:pPr lvl="1"/>
            <a:r>
              <a:rPr lang="en-US" dirty="0"/>
              <a:t>Problem: disk fragments, causing I/O to become inefficient again</a:t>
            </a:r>
          </a:p>
          <a:p>
            <a:endParaRPr lang="en-US" dirty="0"/>
          </a:p>
          <a:p>
            <a:r>
              <a:rPr lang="en-US" dirty="0"/>
              <a:t>Solution: </a:t>
            </a:r>
            <a:r>
              <a:rPr lang="en-US" i="1" dirty="0"/>
              <a:t>segmented log</a:t>
            </a:r>
          </a:p>
          <a:p>
            <a:pPr lvl="1"/>
            <a:r>
              <a:rPr lang="en-US" dirty="0"/>
              <a:t>Divide disk into large, fixed-size segments</a:t>
            </a:r>
          </a:p>
          <a:p>
            <a:pPr lvl="1"/>
            <a:r>
              <a:rPr lang="en-US" dirty="0"/>
              <a:t>Do compaction within a segment; thread between segments</a:t>
            </a:r>
          </a:p>
          <a:p>
            <a:pPr lvl="1"/>
            <a:r>
              <a:rPr lang="en-US" dirty="0"/>
              <a:t>When writing, use only clean segments (i.e. no live data)</a:t>
            </a:r>
          </a:p>
          <a:p>
            <a:pPr lvl="1"/>
            <a:r>
              <a:rPr lang="en-US" dirty="0"/>
              <a:t>Occasionally clean segments: read in several, write out live data in compacted form, leaving some fragments free</a:t>
            </a:r>
          </a:p>
          <a:p>
            <a:pPr lvl="1"/>
            <a:r>
              <a:rPr lang="en-US" dirty="0"/>
              <a:t>Try to collect long-lived info into segments that never need to be cleaned</a:t>
            </a:r>
          </a:p>
          <a:p>
            <a:pPr lvl="1"/>
            <a:r>
              <a:rPr lang="en-US" dirty="0"/>
              <a:t>Note there is not free list or bit map (as in FFS), only a list of clean segments</a:t>
            </a:r>
          </a:p>
        </p:txBody>
      </p:sp>
    </p:spTree>
    <p:extLst>
      <p:ext uri="{BB962C8B-B14F-4D97-AF65-F5344CB8AC3E}">
        <p14:creationId xmlns:p14="http://schemas.microsoft.com/office/powerpoint/2010/main" val="13142059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990600"/>
          </a:xfrm>
        </p:spPr>
        <p:txBody>
          <a:bodyPr/>
          <a:lstStyle/>
          <a:p>
            <a:pPr lvl="0"/>
            <a:r>
              <a:rPr lang="en-US" dirty="0"/>
              <a:t>LFS Segment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686800" cy="4953000"/>
          </a:xfrm>
        </p:spPr>
        <p:txBody>
          <a:bodyPr>
            <a:normAutofit/>
          </a:bodyPr>
          <a:lstStyle/>
          <a:p>
            <a:r>
              <a:rPr lang="en-US" dirty="0"/>
              <a:t>Which segments to clean?</a:t>
            </a:r>
          </a:p>
          <a:p>
            <a:pPr lvl="1"/>
            <a:r>
              <a:rPr lang="en-US" dirty="0"/>
              <a:t>Keep estimate of free space in each segment to help find segments with lowest utilization</a:t>
            </a:r>
          </a:p>
          <a:p>
            <a:pPr lvl="1"/>
            <a:r>
              <a:rPr lang="en-US" dirty="0"/>
              <a:t>Always start by looking for segment with utilization=0, since those are trivial to clean…</a:t>
            </a:r>
          </a:p>
          <a:p>
            <a:r>
              <a:rPr lang="en-US" dirty="0"/>
              <a:t>How to clean a segment?</a:t>
            </a:r>
          </a:p>
          <a:p>
            <a:pPr lvl="1"/>
            <a:r>
              <a:rPr lang="en-US" dirty="0"/>
              <a:t>Segment summary block contains map of the segment</a:t>
            </a:r>
          </a:p>
          <a:p>
            <a:pPr lvl="1"/>
            <a:r>
              <a:rPr lang="en-US" dirty="0"/>
              <a:t>Must list every </a:t>
            </a:r>
            <a:r>
              <a:rPr lang="en-US" dirty="0" err="1"/>
              <a:t>i</a:t>
            </a:r>
            <a:r>
              <a:rPr lang="en-US" dirty="0"/>
              <a:t>-node and file block</a:t>
            </a:r>
          </a:p>
          <a:p>
            <a:pPr lvl="1"/>
            <a:r>
              <a:rPr lang="en-US" dirty="0"/>
              <a:t>For file blocks you need {</a:t>
            </a:r>
            <a:r>
              <a:rPr lang="en-US" dirty="0" err="1"/>
              <a:t>i</a:t>
            </a:r>
            <a:r>
              <a:rPr lang="en-US" dirty="0"/>
              <a:t>-number, block #}</a:t>
            </a:r>
          </a:p>
        </p:txBody>
      </p:sp>
    </p:spTree>
    <p:extLst>
      <p:ext uri="{BB962C8B-B14F-4D97-AF65-F5344CB8AC3E}">
        <p14:creationId xmlns:p14="http://schemas.microsoft.com/office/powerpoint/2010/main" val="9893023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35000"/>
            <a:ext cx="7940040" cy="736600"/>
          </a:xfrm>
        </p:spPr>
        <p:txBody>
          <a:bodyPr/>
          <a:lstStyle/>
          <a:p>
            <a:pPr lvl="0"/>
            <a:r>
              <a:rPr lang="en-US" dirty="0"/>
              <a:t>Analysis and Evolution of Journaling File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058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Write-ahead logging: commit data by writing it to log, synchronously and sequentially</a:t>
            </a:r>
          </a:p>
          <a:p>
            <a:r>
              <a:rPr lang="en-US" dirty="0"/>
              <a:t>Unlike LFS, then later moved data to its normal (FFS-like) location – this write is called </a:t>
            </a:r>
            <a:r>
              <a:rPr lang="en-US" i="1" dirty="0" err="1"/>
              <a:t>checkpointing</a:t>
            </a:r>
            <a:r>
              <a:rPr lang="en-US" dirty="0"/>
              <a:t> and like segment cleaning, it makes room in the (circular) journal</a:t>
            </a:r>
          </a:p>
          <a:p>
            <a:r>
              <a:rPr lang="en-US" dirty="0"/>
              <a:t>Better for random writes, slightly worse for big sequential writes</a:t>
            </a:r>
          </a:p>
          <a:p>
            <a:r>
              <a:rPr lang="en-US" dirty="0"/>
              <a:t>All reads go the the fixed location blocks, not the journal, which is only read for crash recovery and </a:t>
            </a:r>
            <a:r>
              <a:rPr lang="en-US" dirty="0" err="1"/>
              <a:t>checkpointing</a:t>
            </a:r>
            <a:endParaRPr lang="en-US" dirty="0"/>
          </a:p>
          <a:p>
            <a:r>
              <a:rPr lang="en-US" dirty="0"/>
              <a:t>Much better than FFS (</a:t>
            </a:r>
            <a:r>
              <a:rPr lang="en-US" dirty="0" err="1"/>
              <a:t>fsck</a:t>
            </a:r>
            <a:r>
              <a:rPr lang="en-US" dirty="0"/>
              <a:t>) for crash recovery (covered below) because it is much faster</a:t>
            </a:r>
          </a:p>
          <a:p>
            <a:r>
              <a:rPr lang="en-US" dirty="0"/>
              <a:t>Ext3/</a:t>
            </a:r>
            <a:r>
              <a:rPr lang="en-US" dirty="0" err="1"/>
              <a:t>ReiserFS</a:t>
            </a:r>
            <a:r>
              <a:rPr lang="en-US" dirty="0"/>
              <a:t>/Ext4 </a:t>
            </a:r>
            <a:r>
              <a:rPr lang="en-US" dirty="0" err="1"/>
              <a:t>filesystems</a:t>
            </a:r>
            <a:r>
              <a:rPr lang="en-US" dirty="0"/>
              <a:t> are the main ones in Linux</a:t>
            </a:r>
          </a:p>
        </p:txBody>
      </p:sp>
    </p:spTree>
    <p:extLst>
      <p:ext uri="{BB962C8B-B14F-4D97-AF65-F5344CB8AC3E}">
        <p14:creationId xmlns:p14="http://schemas.microsoft.com/office/powerpoint/2010/main" val="13857980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76200"/>
            <a:ext cx="7772400" cy="990600"/>
          </a:xfrm>
        </p:spPr>
        <p:txBody>
          <a:bodyPr/>
          <a:lstStyle/>
          <a:p>
            <a:pPr lvl="0"/>
            <a:r>
              <a:rPr lang="en-US" dirty="0"/>
              <a:t>Three modes for a JFS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153400" cy="5638800"/>
          </a:xfrm>
        </p:spPr>
        <p:txBody>
          <a:bodyPr>
            <a:normAutofit fontScale="85000" lnSpcReduction="10000"/>
          </a:bodyPr>
          <a:lstStyle/>
          <a:p>
            <a:r>
              <a:rPr lang="en-US" i="1" dirty="0" err="1"/>
              <a:t>Writeback</a:t>
            </a:r>
            <a:r>
              <a:rPr lang="en-US" i="1" dirty="0"/>
              <a:t> mode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Journal only metadata</a:t>
            </a:r>
          </a:p>
          <a:p>
            <a:pPr lvl="1"/>
            <a:r>
              <a:rPr lang="en-US" dirty="0"/>
              <a:t>Write back data and metadata independently</a:t>
            </a:r>
          </a:p>
          <a:p>
            <a:pPr lvl="1"/>
            <a:r>
              <a:rPr lang="en-US" dirty="0"/>
              <a:t>Metadata may thus have dangling references after a crash (if metadata written before the data with a crash in between)</a:t>
            </a:r>
          </a:p>
          <a:p>
            <a:pPr lvl="3"/>
            <a:endParaRPr lang="en-US" dirty="0"/>
          </a:p>
          <a:p>
            <a:r>
              <a:rPr lang="en-US" i="1" dirty="0"/>
              <a:t>Ordered mode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Journal only metadata, but always write data blocks before their referring metadata is </a:t>
            </a:r>
            <a:r>
              <a:rPr lang="en-US" dirty="0" err="1"/>
              <a:t>journaled</a:t>
            </a:r>
            <a:endParaRPr lang="en-US" dirty="0"/>
          </a:p>
          <a:p>
            <a:pPr lvl="1"/>
            <a:r>
              <a:rPr lang="en-US" dirty="0"/>
              <a:t>This mode generally makes the most sense and is used by Windows NTFS and IBM’s JFS</a:t>
            </a:r>
          </a:p>
          <a:p>
            <a:pPr lvl="4"/>
            <a:endParaRPr lang="en-US" dirty="0"/>
          </a:p>
          <a:p>
            <a:r>
              <a:rPr lang="en-US" i="1" dirty="0"/>
              <a:t>Data journaling mode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Write both data and metadata to the journal </a:t>
            </a:r>
          </a:p>
          <a:p>
            <a:pPr lvl="1"/>
            <a:r>
              <a:rPr lang="en-US" dirty="0"/>
              <a:t>Huge increase in journal traffic; plus have to write most blocks twice, once to the journal and once for </a:t>
            </a:r>
            <a:r>
              <a:rPr lang="en-US" dirty="0" err="1"/>
              <a:t>checkpointing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68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800" cy="53340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How to organize files on disk</a:t>
            </a:r>
          </a:p>
        </p:txBody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943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Goals: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Maximize sequential performance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Easy random access to file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Easy management of file (growth, truncation, </a:t>
            </a:r>
            <a:r>
              <a:rPr lang="en-US" altLang="ko-KR" dirty="0" err="1">
                <a:ea typeface="굴림" charset="-127"/>
              </a:rPr>
              <a:t>etc</a:t>
            </a:r>
            <a:r>
              <a:rPr lang="en-US" altLang="ko-KR" dirty="0">
                <a:ea typeface="굴림" charset="-127"/>
              </a:rPr>
              <a:t>)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First Technique: Continuous Allocation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Use continuous range of blocks in logical block space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Analogous to </a:t>
            </a:r>
            <a:r>
              <a:rPr lang="en-US" altLang="ko-KR" dirty="0" err="1">
                <a:ea typeface="굴림" charset="-127"/>
              </a:rPr>
              <a:t>base+bounds</a:t>
            </a:r>
            <a:r>
              <a:rPr lang="en-US" altLang="ko-KR" dirty="0">
                <a:ea typeface="굴림" charset="-127"/>
              </a:rPr>
              <a:t> in virtual memory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User says in advance how big file will be (disadvantage)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Search bit-map for space using best fit/first fit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What if not enough contiguous space for new file?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File Header Contains: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First sector/LBA in file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File size (# of sectors)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Pros: Fast Sequential Access, Easy Random access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charset="-127"/>
              </a:rPr>
              <a:t>Cons: External Fragmentation/Hard to grow files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Free holes get smaller and smaller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Could compact space, but that would be </a:t>
            </a:r>
            <a:r>
              <a:rPr lang="en-US" altLang="ko-KR" i="1" dirty="0">
                <a:ea typeface="굴림" charset="-127"/>
              </a:rPr>
              <a:t>really</a:t>
            </a:r>
            <a:r>
              <a:rPr lang="en-US" altLang="ko-KR" dirty="0">
                <a:ea typeface="굴림" charset="-127"/>
              </a:rPr>
              <a:t> expensive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Continuous Allocation used by IBM 360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Result of allocation and management cost: People would create a big file, put their file in the middle 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966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8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8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8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8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8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8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8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87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87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87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87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87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87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87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87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87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87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87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87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87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87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87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87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871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871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871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871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8713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8713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8713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8713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7139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7772400" cy="990600"/>
          </a:xfrm>
        </p:spPr>
        <p:txBody>
          <a:bodyPr/>
          <a:lstStyle/>
          <a:p>
            <a:r>
              <a:rPr lang="en-US" dirty="0"/>
              <a:t>What about remote file systems?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772400" cy="4114800"/>
          </a:xfrm>
        </p:spPr>
        <p:txBody>
          <a:bodyPr/>
          <a:lstStyle/>
          <a:p>
            <a:r>
              <a:rPr lang="en-US" dirty="0"/>
              <a:t>Remote File System:</a:t>
            </a:r>
          </a:p>
          <a:p>
            <a:pPr lvl="1"/>
            <a:r>
              <a:rPr lang="en-US" dirty="0"/>
              <a:t>Storage available over a network</a:t>
            </a:r>
          </a:p>
          <a:p>
            <a:pPr lvl="1"/>
            <a:r>
              <a:rPr lang="en-US" dirty="0"/>
              <a:t>Local storage is only a cache on permanent storage</a:t>
            </a:r>
          </a:p>
          <a:p>
            <a:r>
              <a:rPr lang="en-US" dirty="0"/>
              <a:t>Advantages?</a:t>
            </a:r>
          </a:p>
          <a:p>
            <a:pPr lvl="1"/>
            <a:r>
              <a:rPr lang="en-US" dirty="0"/>
              <a:t>Someone else worries about keeping data safe</a:t>
            </a:r>
          </a:p>
          <a:p>
            <a:pPr lvl="1"/>
            <a:r>
              <a:rPr lang="en-US" dirty="0"/>
              <a:t>Data Accessible from multiple physical locations</a:t>
            </a:r>
          </a:p>
          <a:p>
            <a:r>
              <a:rPr lang="en-US" dirty="0"/>
              <a:t>Disadvantages?</a:t>
            </a:r>
          </a:p>
          <a:p>
            <a:pPr lvl="1"/>
            <a:r>
              <a:rPr lang="en-US" dirty="0"/>
              <a:t>Performance – may take one or more network roundtrips to fetch data</a:t>
            </a:r>
          </a:p>
          <a:p>
            <a:pPr lvl="1"/>
            <a:r>
              <a:rPr lang="en-US" dirty="0"/>
              <a:t>Privacy: your data is available over the network, others can possibly see your data</a:t>
            </a:r>
          </a:p>
          <a:p>
            <a:pPr lvl="1"/>
            <a:r>
              <a:rPr lang="en-US" dirty="0"/>
              <a:t>Integrity: without sufficient protections, others can overwrite/delete your data</a:t>
            </a:r>
          </a:p>
        </p:txBody>
      </p:sp>
    </p:spTree>
    <p:extLst>
      <p:ext uri="{BB962C8B-B14F-4D97-AF65-F5344CB8AC3E}">
        <p14:creationId xmlns:p14="http://schemas.microsoft.com/office/powerpoint/2010/main" val="16869038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382000" cy="533400"/>
          </a:xfrm>
        </p:spPr>
        <p:txBody>
          <a:bodyPr/>
          <a:lstStyle/>
          <a:p>
            <a:r>
              <a:rPr lang="en-US" sz="2800" dirty="0"/>
              <a:t>Network-Attached Storage and the CAP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615997"/>
            <a:ext cx="8991600" cy="316580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Consistency: </a:t>
            </a:r>
          </a:p>
          <a:p>
            <a:pPr lvl="1"/>
            <a:r>
              <a:rPr lang="en-US" dirty="0"/>
              <a:t>Changes appear to everyone in the same serial order</a:t>
            </a:r>
          </a:p>
          <a:p>
            <a:r>
              <a:rPr lang="en-US" dirty="0"/>
              <a:t>Availability:</a:t>
            </a:r>
          </a:p>
          <a:p>
            <a:pPr lvl="1"/>
            <a:r>
              <a:rPr lang="en-US" dirty="0"/>
              <a:t>Can get a result at any time</a:t>
            </a:r>
          </a:p>
          <a:p>
            <a:r>
              <a:rPr lang="en-US" dirty="0"/>
              <a:t>Partition-Tolerance</a:t>
            </a:r>
          </a:p>
          <a:p>
            <a:pPr lvl="1"/>
            <a:r>
              <a:rPr lang="en-US" dirty="0"/>
              <a:t>System continues to work even when network becomes partitioned</a:t>
            </a:r>
          </a:p>
          <a:p>
            <a:r>
              <a:rPr lang="en-US" dirty="0"/>
              <a:t>Consistency, Availability, Partition-Tolerance (CAP) Theorem: </a:t>
            </a:r>
            <a:r>
              <a:rPr lang="en-US" dirty="0">
                <a:solidFill>
                  <a:srgbClr val="FF0000"/>
                </a:solidFill>
              </a:rPr>
              <a:t>Cannot have all three at same time</a:t>
            </a:r>
          </a:p>
          <a:p>
            <a:pPr lvl="1"/>
            <a:r>
              <a:rPr lang="en-US" dirty="0"/>
              <a:t>Otherwise known as “Brewer’s Theorem”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loud 3"/>
          <p:cNvSpPr/>
          <p:nvPr/>
        </p:nvSpPr>
        <p:spPr bwMode="auto">
          <a:xfrm>
            <a:off x="2590800" y="838200"/>
            <a:ext cx="3657600" cy="2362200"/>
          </a:xfrm>
          <a:prstGeom prst="cloud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Network</a:t>
            </a: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3886200" y="582699"/>
            <a:ext cx="1772653" cy="1027644"/>
            <a:chOff x="2304" y="672"/>
            <a:chExt cx="1824" cy="912"/>
          </a:xfrm>
        </p:grpSpPr>
        <p:pic>
          <p:nvPicPr>
            <p:cNvPr id="17" name="Picture 5" descr="MCj0398435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672"/>
              <a:ext cx="981" cy="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" name="Group 25"/>
            <p:cNvGrpSpPr>
              <a:grpSpLocks/>
            </p:cNvGrpSpPr>
            <p:nvPr/>
          </p:nvGrpSpPr>
          <p:grpSpPr bwMode="auto">
            <a:xfrm>
              <a:off x="3600" y="720"/>
              <a:ext cx="528" cy="864"/>
              <a:chOff x="3600" y="720"/>
              <a:chExt cx="528" cy="864"/>
            </a:xfrm>
          </p:grpSpPr>
          <p:sp>
            <p:nvSpPr>
              <p:cNvPr id="14" name="AutoShape 20"/>
              <p:cNvSpPr>
                <a:spLocks noChangeArrowheads="1"/>
              </p:cNvSpPr>
              <p:nvPr/>
            </p:nvSpPr>
            <p:spPr bwMode="auto">
              <a:xfrm>
                <a:off x="3600" y="720"/>
                <a:ext cx="336" cy="480"/>
              </a:xfrm>
              <a:prstGeom prst="can">
                <a:avLst>
                  <a:gd name="adj" fmla="val 35714"/>
                </a:avLst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15" name="AutoShape 21"/>
              <p:cNvSpPr>
                <a:spLocks noChangeArrowheads="1"/>
              </p:cNvSpPr>
              <p:nvPr/>
            </p:nvSpPr>
            <p:spPr bwMode="auto">
              <a:xfrm>
                <a:off x="3696" y="912"/>
                <a:ext cx="336" cy="480"/>
              </a:xfrm>
              <a:prstGeom prst="can">
                <a:avLst>
                  <a:gd name="adj" fmla="val 35714"/>
                </a:avLst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16" name="AutoShape 22"/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336" cy="480"/>
              </a:xfrm>
              <a:prstGeom prst="can">
                <a:avLst>
                  <a:gd name="adj" fmla="val 35714"/>
                </a:avLst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</p:grpSp>
        <p:sp>
          <p:nvSpPr>
            <p:cNvPr id="13" name="AutoShape 23"/>
            <p:cNvSpPr>
              <a:spLocks noChangeArrowheads="1"/>
            </p:cNvSpPr>
            <p:nvPr/>
          </p:nvSpPr>
          <p:spPr bwMode="auto">
            <a:xfrm>
              <a:off x="3072" y="1008"/>
              <a:ext cx="432" cy="336"/>
            </a:xfrm>
            <a:prstGeom prst="leftRightArrow">
              <a:avLst>
                <a:gd name="adj1" fmla="val 50000"/>
                <a:gd name="adj2" fmla="val 25714"/>
              </a:avLst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20" name="Group 26"/>
          <p:cNvGrpSpPr>
            <a:grpSpLocks/>
          </p:cNvGrpSpPr>
          <p:nvPr/>
        </p:nvGrpSpPr>
        <p:grpSpPr bwMode="auto">
          <a:xfrm>
            <a:off x="3226785" y="2728499"/>
            <a:ext cx="1772653" cy="1027644"/>
            <a:chOff x="2304" y="672"/>
            <a:chExt cx="1824" cy="912"/>
          </a:xfrm>
        </p:grpSpPr>
        <p:pic>
          <p:nvPicPr>
            <p:cNvPr id="21" name="Picture 5" descr="MCj0398435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672"/>
              <a:ext cx="981" cy="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" name="Group 25"/>
            <p:cNvGrpSpPr>
              <a:grpSpLocks/>
            </p:cNvGrpSpPr>
            <p:nvPr/>
          </p:nvGrpSpPr>
          <p:grpSpPr bwMode="auto">
            <a:xfrm>
              <a:off x="3600" y="720"/>
              <a:ext cx="528" cy="864"/>
              <a:chOff x="3600" y="720"/>
              <a:chExt cx="528" cy="864"/>
            </a:xfrm>
          </p:grpSpPr>
          <p:sp>
            <p:nvSpPr>
              <p:cNvPr id="24" name="AutoShape 20"/>
              <p:cNvSpPr>
                <a:spLocks noChangeArrowheads="1"/>
              </p:cNvSpPr>
              <p:nvPr/>
            </p:nvSpPr>
            <p:spPr bwMode="auto">
              <a:xfrm>
                <a:off x="3600" y="720"/>
                <a:ext cx="336" cy="480"/>
              </a:xfrm>
              <a:prstGeom prst="can">
                <a:avLst>
                  <a:gd name="adj" fmla="val 35714"/>
                </a:avLst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25" name="AutoShape 21"/>
              <p:cNvSpPr>
                <a:spLocks noChangeArrowheads="1"/>
              </p:cNvSpPr>
              <p:nvPr/>
            </p:nvSpPr>
            <p:spPr bwMode="auto">
              <a:xfrm>
                <a:off x="3696" y="912"/>
                <a:ext cx="336" cy="480"/>
              </a:xfrm>
              <a:prstGeom prst="can">
                <a:avLst>
                  <a:gd name="adj" fmla="val 35714"/>
                </a:avLst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26" name="AutoShape 22"/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336" cy="480"/>
              </a:xfrm>
              <a:prstGeom prst="can">
                <a:avLst>
                  <a:gd name="adj" fmla="val 35714"/>
                </a:avLst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</p:grpSp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>
              <a:off x="3072" y="1008"/>
              <a:ext cx="432" cy="336"/>
            </a:xfrm>
            <a:prstGeom prst="leftRightArrow">
              <a:avLst>
                <a:gd name="adj1" fmla="val 50000"/>
                <a:gd name="adj2" fmla="val 25714"/>
              </a:avLst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34" name="Group 26"/>
          <p:cNvGrpSpPr>
            <a:grpSpLocks/>
          </p:cNvGrpSpPr>
          <p:nvPr/>
        </p:nvGrpSpPr>
        <p:grpSpPr bwMode="auto">
          <a:xfrm>
            <a:off x="5085347" y="2248956"/>
            <a:ext cx="1772653" cy="1027644"/>
            <a:chOff x="2304" y="672"/>
            <a:chExt cx="1824" cy="912"/>
          </a:xfrm>
        </p:grpSpPr>
        <p:pic>
          <p:nvPicPr>
            <p:cNvPr id="35" name="Picture 5" descr="MCj0398435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672"/>
              <a:ext cx="981" cy="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6" name="Group 25"/>
            <p:cNvGrpSpPr>
              <a:grpSpLocks/>
            </p:cNvGrpSpPr>
            <p:nvPr/>
          </p:nvGrpSpPr>
          <p:grpSpPr bwMode="auto">
            <a:xfrm>
              <a:off x="3600" y="720"/>
              <a:ext cx="528" cy="864"/>
              <a:chOff x="3600" y="720"/>
              <a:chExt cx="528" cy="864"/>
            </a:xfrm>
          </p:grpSpPr>
          <p:sp>
            <p:nvSpPr>
              <p:cNvPr id="38" name="AutoShape 20"/>
              <p:cNvSpPr>
                <a:spLocks noChangeArrowheads="1"/>
              </p:cNvSpPr>
              <p:nvPr/>
            </p:nvSpPr>
            <p:spPr bwMode="auto">
              <a:xfrm>
                <a:off x="3600" y="720"/>
                <a:ext cx="336" cy="480"/>
              </a:xfrm>
              <a:prstGeom prst="can">
                <a:avLst>
                  <a:gd name="adj" fmla="val 35714"/>
                </a:avLst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39" name="AutoShape 21"/>
              <p:cNvSpPr>
                <a:spLocks noChangeArrowheads="1"/>
              </p:cNvSpPr>
              <p:nvPr/>
            </p:nvSpPr>
            <p:spPr bwMode="auto">
              <a:xfrm>
                <a:off x="3696" y="912"/>
                <a:ext cx="336" cy="480"/>
              </a:xfrm>
              <a:prstGeom prst="can">
                <a:avLst>
                  <a:gd name="adj" fmla="val 35714"/>
                </a:avLst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40" name="AutoShape 22"/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336" cy="480"/>
              </a:xfrm>
              <a:prstGeom prst="can">
                <a:avLst>
                  <a:gd name="adj" fmla="val 35714"/>
                </a:avLst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</p:grpSp>
        <p:sp>
          <p:nvSpPr>
            <p:cNvPr id="37" name="AutoShape 23"/>
            <p:cNvSpPr>
              <a:spLocks noChangeArrowheads="1"/>
            </p:cNvSpPr>
            <p:nvPr/>
          </p:nvSpPr>
          <p:spPr bwMode="auto">
            <a:xfrm>
              <a:off x="3072" y="1008"/>
              <a:ext cx="432" cy="336"/>
            </a:xfrm>
            <a:prstGeom prst="leftRightArrow">
              <a:avLst>
                <a:gd name="adj1" fmla="val 50000"/>
                <a:gd name="adj2" fmla="val 25714"/>
              </a:avLst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804862"/>
            <a:ext cx="12192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905000"/>
            <a:ext cx="12192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71525"/>
            <a:ext cx="12192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39" y="2607324"/>
            <a:ext cx="12192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2679"/>
            <a:ext cx="12192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Left-Right Arrow 10"/>
          <p:cNvSpPr/>
          <p:nvPr/>
        </p:nvSpPr>
        <p:spPr bwMode="auto">
          <a:xfrm>
            <a:off x="1272208" y="1878495"/>
            <a:ext cx="1742661" cy="283743"/>
          </a:xfrm>
          <a:prstGeom prst="leftRightArrow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7" name="Left-Right Arrow 46"/>
          <p:cNvSpPr/>
          <p:nvPr/>
        </p:nvSpPr>
        <p:spPr bwMode="auto">
          <a:xfrm rot="20023723">
            <a:off x="1792144" y="2601915"/>
            <a:ext cx="1467402" cy="296566"/>
          </a:xfrm>
          <a:prstGeom prst="leftRightArrow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8" name="Left-Right Arrow 47"/>
          <p:cNvSpPr/>
          <p:nvPr/>
        </p:nvSpPr>
        <p:spPr bwMode="auto">
          <a:xfrm rot="1829678">
            <a:off x="2450831" y="1489235"/>
            <a:ext cx="839688" cy="277873"/>
          </a:xfrm>
          <a:prstGeom prst="leftRightArrow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9" name="Left-Right Arrow 48"/>
          <p:cNvSpPr/>
          <p:nvPr/>
        </p:nvSpPr>
        <p:spPr bwMode="auto">
          <a:xfrm rot="20773327">
            <a:off x="5840443" y="1391320"/>
            <a:ext cx="1742661" cy="283743"/>
          </a:xfrm>
          <a:prstGeom prst="leftRightArrow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0" name="Left-Right Arrow 49"/>
          <p:cNvSpPr/>
          <p:nvPr/>
        </p:nvSpPr>
        <p:spPr bwMode="auto">
          <a:xfrm rot="738253">
            <a:off x="5894585" y="2009112"/>
            <a:ext cx="1409183" cy="259184"/>
          </a:xfrm>
          <a:prstGeom prst="leftRightArrow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1261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Schematic View of NFS Architecture </a:t>
            </a:r>
            <a:endParaRPr lang="en-US" altLang="ko-KR" sz="1800">
              <a:ea typeface="굴림" charset="-127"/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" t="5208" r="1151" b="5527"/>
          <a:stretch>
            <a:fillRect/>
          </a:stretch>
        </p:blipFill>
        <p:spPr bwMode="auto">
          <a:xfrm>
            <a:off x="914400" y="1495425"/>
            <a:ext cx="7431088" cy="50577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7002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Virtual </a:t>
            </a:r>
            <a:r>
              <a:rPr lang="en-US" altLang="ko-KR" dirty="0" err="1">
                <a:ea typeface="굴림" charset="-127"/>
              </a:rPr>
              <a:t>Filesystem</a:t>
            </a:r>
            <a:r>
              <a:rPr lang="en-US" altLang="ko-KR" dirty="0">
                <a:ea typeface="굴림" charset="-127"/>
              </a:rPr>
              <a:t> Switch (VFS)</a:t>
            </a:r>
            <a:endParaRPr lang="en-US" altLang="ko-KR" sz="1800" dirty="0">
              <a:ea typeface="굴림" charset="-127"/>
            </a:endParaRPr>
          </a:p>
        </p:txBody>
      </p:sp>
      <p:sp>
        <p:nvSpPr>
          <p:cNvPr id="10086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" y="3810000"/>
            <a:ext cx="8915400" cy="2819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charset="-127"/>
              </a:rPr>
              <a:t>VFS:</a:t>
            </a:r>
            <a:r>
              <a:rPr lang="en-US" altLang="ko-KR" dirty="0">
                <a:ea typeface="굴림" charset="-127"/>
              </a:rPr>
              <a:t> Virtual abstraction similar to local file system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Provides virtual superblocks, </a:t>
            </a:r>
            <a:r>
              <a:rPr lang="en-US" altLang="ko-KR" dirty="0" err="1">
                <a:ea typeface="굴림" charset="-127"/>
              </a:rPr>
              <a:t>inodes</a:t>
            </a:r>
            <a:r>
              <a:rPr lang="en-US" altLang="ko-KR" dirty="0">
                <a:ea typeface="굴림" charset="-127"/>
              </a:rPr>
              <a:t>, files, </a:t>
            </a:r>
            <a:r>
              <a:rPr lang="en-US" altLang="ko-KR" dirty="0" err="1">
                <a:ea typeface="굴림" charset="-127"/>
              </a:rPr>
              <a:t>etc</a:t>
            </a:r>
            <a:endParaRPr lang="en-US" altLang="ko-KR" dirty="0">
              <a:ea typeface="굴림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Compatible with a variety of local and remote file systems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ea typeface="굴림" charset="-127"/>
              </a:rPr>
              <a:t>provides object-oriented way of implementing file systems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charset="-127"/>
              </a:rPr>
              <a:t>VFS allows the same system call interface (the API) to be used for different types of file systems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charset="-127"/>
              </a:rPr>
              <a:t>The API is to the VFS interface, rather than any specific type of file system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0"/>
          <a:stretch/>
        </p:blipFill>
        <p:spPr bwMode="auto">
          <a:xfrm>
            <a:off x="2011843" y="859830"/>
            <a:ext cx="5531957" cy="279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93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8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8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08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8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08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08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8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8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8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08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08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08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864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81000"/>
            <a:ext cx="7772400" cy="990600"/>
          </a:xfrm>
        </p:spPr>
        <p:txBody>
          <a:bodyPr/>
          <a:lstStyle/>
          <a:p>
            <a:r>
              <a:rPr lang="en-US" dirty="0"/>
              <a:t>VFS Common File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200400"/>
            <a:ext cx="8763000" cy="351457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Four primary object types for VFS:</a:t>
            </a:r>
          </a:p>
          <a:p>
            <a:pPr lvl="1"/>
            <a:r>
              <a:rPr lang="en-US" dirty="0"/>
              <a:t>superblock object: represents a specific mounted </a:t>
            </a:r>
            <a:r>
              <a:rPr lang="en-US" dirty="0" err="1"/>
              <a:t>filesystem</a:t>
            </a:r>
            <a:endParaRPr lang="en-US" dirty="0"/>
          </a:p>
          <a:p>
            <a:pPr lvl="1"/>
            <a:r>
              <a:rPr lang="en-US" dirty="0" err="1"/>
              <a:t>inode</a:t>
            </a:r>
            <a:r>
              <a:rPr lang="en-US" dirty="0"/>
              <a:t> object: represents a specific file</a:t>
            </a:r>
          </a:p>
          <a:p>
            <a:pPr lvl="1"/>
            <a:r>
              <a:rPr lang="en-US" dirty="0" err="1"/>
              <a:t>dentry</a:t>
            </a:r>
            <a:r>
              <a:rPr lang="en-US" dirty="0"/>
              <a:t> object: represents a directory entry </a:t>
            </a:r>
          </a:p>
          <a:p>
            <a:pPr lvl="1"/>
            <a:r>
              <a:rPr lang="en-US" dirty="0"/>
              <a:t>file object: represents open file associated with process</a:t>
            </a:r>
          </a:p>
          <a:p>
            <a:r>
              <a:rPr lang="en-US" dirty="0"/>
              <a:t>There is no specific directory object (VFS treats directories as files)</a:t>
            </a:r>
          </a:p>
          <a:p>
            <a:r>
              <a:rPr lang="en-US" dirty="0"/>
              <a:t>May need to fit the model by faking it</a:t>
            </a:r>
          </a:p>
          <a:p>
            <a:pPr lvl="1"/>
            <a:r>
              <a:rPr lang="en-US" dirty="0"/>
              <a:t>Example: make it look like directories are files</a:t>
            </a:r>
          </a:p>
          <a:p>
            <a:pPr lvl="1"/>
            <a:r>
              <a:rPr lang="en-US" dirty="0"/>
              <a:t>Example: make it look like have </a:t>
            </a:r>
            <a:r>
              <a:rPr lang="en-US" dirty="0" err="1"/>
              <a:t>inodes</a:t>
            </a:r>
            <a:r>
              <a:rPr lang="en-US" dirty="0"/>
              <a:t>, superblocks, etc.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57"/>
          <a:stretch/>
        </p:blipFill>
        <p:spPr bwMode="auto">
          <a:xfrm>
            <a:off x="838200" y="533400"/>
            <a:ext cx="52578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990600"/>
            <a:ext cx="16668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49913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7772400" cy="990600"/>
          </a:xfrm>
        </p:spPr>
        <p:txBody>
          <a:bodyPr/>
          <a:lstStyle/>
          <a:p>
            <a:r>
              <a:rPr lang="en-US" dirty="0"/>
              <a:t>Linux VFS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700" y="2590800"/>
            <a:ext cx="9144000" cy="4191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operations object is contained within each primary object type to set operations of specific </a:t>
            </a:r>
            <a:r>
              <a:rPr lang="en-US" dirty="0" err="1"/>
              <a:t>filesystems</a:t>
            </a:r>
            <a:endParaRPr lang="en-US" dirty="0"/>
          </a:p>
          <a:p>
            <a:pPr lvl="1"/>
            <a:r>
              <a:rPr lang="en-US" dirty="0"/>
              <a:t>“</a:t>
            </a:r>
            <a:r>
              <a:rPr lang="en-US" dirty="0" err="1"/>
              <a:t>super_operations</a:t>
            </a:r>
            <a:r>
              <a:rPr lang="en-US" dirty="0"/>
              <a:t>”: methods that kernel can invoke on a specific </a:t>
            </a:r>
            <a:r>
              <a:rPr lang="en-US" dirty="0" err="1"/>
              <a:t>filesystem</a:t>
            </a:r>
            <a:r>
              <a:rPr lang="en-US" dirty="0"/>
              <a:t>, i.e.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write_inode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sync_fs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inode_operations</a:t>
            </a:r>
            <a:r>
              <a:rPr lang="en-US" dirty="0"/>
              <a:t>”: methods that kernel can invoke on a specific file, such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create()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link()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dentry_operations</a:t>
            </a:r>
            <a:r>
              <a:rPr lang="en-US" dirty="0"/>
              <a:t>”: methods that kernel can invoke on a specific directory entry, such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d_compare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d_delete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>
                <a:latin typeface="+mj-lt"/>
                <a:cs typeface="Courier New" pitchFamily="49" charset="0"/>
              </a:rPr>
              <a:t>“</a:t>
            </a:r>
            <a:r>
              <a:rPr lang="en-US" dirty="0" err="1">
                <a:latin typeface="+mj-lt"/>
                <a:cs typeface="Courier New" pitchFamily="49" charset="0"/>
              </a:rPr>
              <a:t>file_operations</a:t>
            </a:r>
            <a:r>
              <a:rPr lang="en-US" dirty="0">
                <a:latin typeface="+mj-lt"/>
                <a:cs typeface="Courier New" pitchFamily="49" charset="0"/>
              </a:rPr>
              <a:t>”: methods that process can invoke on an open file, such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read() </a:t>
            </a:r>
            <a:r>
              <a:rPr lang="en-US" dirty="0">
                <a:latin typeface="+mj-lt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write()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968859" y="1143000"/>
            <a:ext cx="17526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write()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102459" y="1143000"/>
            <a:ext cx="17526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s</a:t>
            </a: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ys_write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236059" y="1143000"/>
            <a:ext cx="17526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f</a:t>
            </a: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ilesystem’s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write method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7369659" y="1066800"/>
            <a:ext cx="783741" cy="762000"/>
          </a:xfrm>
          <a:prstGeom prst="can">
            <a:avLst>
              <a:gd name="adj" fmla="val 35714"/>
            </a:avLst>
          </a:prstGeom>
          <a:solidFill>
            <a:srgbClr val="FF66CC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 bwMode="auto">
          <a:xfrm>
            <a:off x="2721459" y="1447800"/>
            <a:ext cx="3810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 bwMode="auto">
          <a:xfrm>
            <a:off x="4855059" y="1447800"/>
            <a:ext cx="3810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6988659" y="1460500"/>
            <a:ext cx="3810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>
            <a:off x="2819400" y="838200"/>
            <a:ext cx="0" cy="165083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>
            <a:off x="7086600" y="838200"/>
            <a:ext cx="0" cy="165083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4953000" y="838200"/>
            <a:ext cx="0" cy="165083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1139677" y="2043499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user-space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51081" y="20434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VFS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72440" y="2043499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filesystem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39000" y="1905000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physical</a:t>
            </a:r>
          </a:p>
          <a:p>
            <a:pPr algn="ctr"/>
            <a:r>
              <a:rPr lang="en-US" dirty="0"/>
              <a:t>media</a:t>
            </a:r>
          </a:p>
        </p:txBody>
      </p:sp>
    </p:spTree>
    <p:extLst>
      <p:ext uri="{BB962C8B-B14F-4D97-AF65-F5344CB8AC3E}">
        <p14:creationId xmlns:p14="http://schemas.microsoft.com/office/powerpoint/2010/main" val="10723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52400"/>
            <a:ext cx="7772400" cy="99060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Linked List Allocation</a:t>
            </a:r>
          </a:p>
        </p:txBody>
      </p:sp>
      <p:sp>
        <p:nvSpPr>
          <p:cNvPr id="98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763000" cy="6096000"/>
          </a:xfrm>
        </p:spPr>
        <p:txBody>
          <a:bodyPr/>
          <a:lstStyle/>
          <a:p>
            <a:pPr>
              <a:spcBef>
                <a:spcPct val="0"/>
              </a:spcBef>
              <a:tabLst>
                <a:tab pos="1490663" algn="l"/>
              </a:tabLst>
            </a:pPr>
            <a:r>
              <a:rPr lang="en-US" altLang="ko-KR" dirty="0">
                <a:ea typeface="굴림" charset="-127"/>
              </a:rPr>
              <a:t>Second Technique: Linked List Approach</a:t>
            </a:r>
          </a:p>
          <a:p>
            <a:pPr lvl="1">
              <a:spcBef>
                <a:spcPct val="0"/>
              </a:spcBef>
              <a:tabLst>
                <a:tab pos="1490663" algn="l"/>
              </a:tabLst>
            </a:pPr>
            <a:r>
              <a:rPr lang="en-US" altLang="ko-KR" dirty="0">
                <a:ea typeface="굴림" charset="-127"/>
              </a:rPr>
              <a:t>Each block, pointer to next on disk</a:t>
            </a:r>
          </a:p>
          <a:p>
            <a:pPr lvl="1">
              <a:spcBef>
                <a:spcPct val="0"/>
              </a:spcBef>
              <a:tabLst>
                <a:tab pos="1490663" algn="l"/>
              </a:tabLst>
            </a:pPr>
            <a:endParaRPr lang="en-US" altLang="ko-KR" dirty="0">
              <a:ea typeface="굴림" charset="-127"/>
            </a:endParaRPr>
          </a:p>
          <a:p>
            <a:pPr lvl="1">
              <a:spcBef>
                <a:spcPct val="0"/>
              </a:spcBef>
              <a:tabLst>
                <a:tab pos="1490663" algn="l"/>
              </a:tabLst>
            </a:pPr>
            <a:endParaRPr lang="en-US" altLang="ko-KR" dirty="0">
              <a:ea typeface="굴림" charset="-127"/>
            </a:endParaRPr>
          </a:p>
          <a:p>
            <a:pPr lvl="1">
              <a:spcBef>
                <a:spcPct val="0"/>
              </a:spcBef>
              <a:tabLst>
                <a:tab pos="1490663" algn="l"/>
              </a:tabLst>
            </a:pPr>
            <a:endParaRPr lang="en-US" altLang="ko-KR" dirty="0">
              <a:ea typeface="굴림" charset="-127"/>
            </a:endParaRPr>
          </a:p>
          <a:p>
            <a:pPr lvl="1">
              <a:spcBef>
                <a:spcPct val="0"/>
              </a:spcBef>
              <a:tabLst>
                <a:tab pos="1490663" algn="l"/>
              </a:tabLst>
            </a:pPr>
            <a:endParaRPr lang="en-US" altLang="ko-KR" dirty="0">
              <a:ea typeface="굴림" charset="-127"/>
            </a:endParaRPr>
          </a:p>
          <a:p>
            <a:pPr lvl="1">
              <a:spcBef>
                <a:spcPct val="0"/>
              </a:spcBef>
              <a:tabLst>
                <a:tab pos="1490663" algn="l"/>
              </a:tabLst>
            </a:pPr>
            <a:endParaRPr lang="en-US" altLang="ko-KR" dirty="0">
              <a:ea typeface="굴림" charset="-127"/>
            </a:endParaRPr>
          </a:p>
          <a:p>
            <a:pPr lvl="1">
              <a:spcBef>
                <a:spcPct val="0"/>
              </a:spcBef>
              <a:tabLst>
                <a:tab pos="1490663" algn="l"/>
              </a:tabLst>
            </a:pPr>
            <a:endParaRPr lang="en-US" altLang="ko-KR" dirty="0">
              <a:ea typeface="굴림" charset="-127"/>
            </a:endParaRPr>
          </a:p>
          <a:p>
            <a:pPr lvl="1">
              <a:spcBef>
                <a:spcPct val="0"/>
              </a:spcBef>
              <a:tabLst>
                <a:tab pos="1490663" algn="l"/>
              </a:tabLst>
            </a:pPr>
            <a:endParaRPr lang="en-US" altLang="ko-KR" dirty="0">
              <a:ea typeface="굴림" charset="-127"/>
            </a:endParaRPr>
          </a:p>
          <a:p>
            <a:pPr lvl="1">
              <a:spcBef>
                <a:spcPct val="0"/>
              </a:spcBef>
              <a:tabLst>
                <a:tab pos="1490663" algn="l"/>
              </a:tabLst>
            </a:pPr>
            <a:r>
              <a:rPr lang="en-US" altLang="ko-KR" dirty="0">
                <a:ea typeface="굴림" charset="-127"/>
              </a:rPr>
              <a:t>Pros: Can grow files dynamically, Free list same as file</a:t>
            </a:r>
          </a:p>
          <a:p>
            <a:pPr lvl="1">
              <a:spcBef>
                <a:spcPct val="0"/>
              </a:spcBef>
              <a:tabLst>
                <a:tab pos="1490663" algn="l"/>
              </a:tabLst>
            </a:pPr>
            <a:r>
              <a:rPr lang="en-US" altLang="ko-KR" dirty="0">
                <a:solidFill>
                  <a:schemeClr val="hlink"/>
                </a:solidFill>
                <a:ea typeface="굴림" charset="-127"/>
              </a:rPr>
              <a:t>Cons:	Bad Sequential Access (seek between each block), 	Unreliable (lose block, lose rest of file)</a:t>
            </a:r>
          </a:p>
          <a:p>
            <a:pPr lvl="1">
              <a:spcBef>
                <a:spcPct val="0"/>
              </a:spcBef>
              <a:tabLst>
                <a:tab pos="1490663" algn="l"/>
              </a:tabLst>
            </a:pPr>
            <a:r>
              <a:rPr lang="en-US" altLang="ko-KR" dirty="0">
                <a:ea typeface="굴림" charset="-127"/>
              </a:rPr>
              <a:t>Serious Con: Bad random access!!!!</a:t>
            </a:r>
          </a:p>
          <a:p>
            <a:pPr lvl="1">
              <a:spcBef>
                <a:spcPct val="0"/>
              </a:spcBef>
              <a:tabLst>
                <a:tab pos="1490663" algn="l"/>
              </a:tabLst>
            </a:pPr>
            <a:r>
              <a:rPr lang="en-US" altLang="ko-KR" dirty="0">
                <a:solidFill>
                  <a:schemeClr val="hlink"/>
                </a:solidFill>
                <a:ea typeface="굴림" charset="-127"/>
              </a:rPr>
              <a:t>Technique originally from Alto</a:t>
            </a:r>
            <a:r>
              <a:rPr lang="en-US" altLang="ko-KR" dirty="0">
                <a:ea typeface="굴림" charset="-127"/>
              </a:rPr>
              <a:t> (First PC, built at Xerox)</a:t>
            </a:r>
          </a:p>
          <a:p>
            <a:pPr lvl="2">
              <a:spcBef>
                <a:spcPct val="0"/>
              </a:spcBef>
              <a:tabLst>
                <a:tab pos="1490663" algn="l"/>
              </a:tabLst>
            </a:pPr>
            <a:r>
              <a:rPr lang="en-US" altLang="ko-KR" dirty="0">
                <a:ea typeface="굴림" charset="-127"/>
              </a:rPr>
              <a:t>No attempt to allocate contiguous blocks</a:t>
            </a:r>
          </a:p>
          <a:p>
            <a:pPr lvl="1">
              <a:spcBef>
                <a:spcPct val="0"/>
              </a:spcBef>
              <a:tabLst>
                <a:tab pos="1490663" algn="l"/>
              </a:tabLst>
            </a:pPr>
            <a:endParaRPr lang="en-US" altLang="ko-KR" dirty="0">
              <a:ea typeface="굴림" charset="-127"/>
            </a:endParaRPr>
          </a:p>
        </p:txBody>
      </p:sp>
      <p:grpSp>
        <p:nvGrpSpPr>
          <p:cNvPr id="988164" name="Group 4"/>
          <p:cNvGrpSpPr>
            <a:grpSpLocks/>
          </p:cNvGrpSpPr>
          <p:nvPr/>
        </p:nvGrpSpPr>
        <p:grpSpPr bwMode="auto">
          <a:xfrm>
            <a:off x="1371600" y="1676400"/>
            <a:ext cx="5789613" cy="1587500"/>
            <a:chOff x="898" y="1056"/>
            <a:chExt cx="3758" cy="1095"/>
          </a:xfrm>
        </p:grpSpPr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1008" y="1392"/>
              <a:ext cx="768" cy="96"/>
            </a:xfrm>
            <a:prstGeom prst="rect">
              <a:avLst/>
            </a:prstGeom>
            <a:solidFill>
              <a:srgbClr val="FF66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2208" y="1056"/>
              <a:ext cx="624" cy="720"/>
            </a:xfrm>
            <a:prstGeom prst="rect">
              <a:avLst/>
            </a:prstGeom>
            <a:solidFill>
              <a:srgbClr val="FF66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2208" y="1632"/>
              <a:ext cx="624" cy="144"/>
            </a:xfrm>
            <a:prstGeom prst="rect">
              <a:avLst/>
            </a:prstGeom>
            <a:solidFill>
              <a:srgbClr val="FF66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3120" y="1240"/>
              <a:ext cx="624" cy="720"/>
            </a:xfrm>
            <a:prstGeom prst="rect">
              <a:avLst/>
            </a:prstGeom>
            <a:solidFill>
              <a:srgbClr val="FF66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3120" y="1824"/>
              <a:ext cx="624" cy="136"/>
            </a:xfrm>
            <a:prstGeom prst="rect">
              <a:avLst/>
            </a:prstGeom>
            <a:solidFill>
              <a:srgbClr val="FF66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4032" y="1431"/>
              <a:ext cx="624" cy="720"/>
            </a:xfrm>
            <a:prstGeom prst="rect">
              <a:avLst/>
            </a:prstGeom>
            <a:solidFill>
              <a:srgbClr val="FF66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4032" y="2016"/>
              <a:ext cx="624" cy="135"/>
            </a:xfrm>
            <a:prstGeom prst="rect">
              <a:avLst/>
            </a:prstGeom>
            <a:solidFill>
              <a:srgbClr val="FF66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/>
              <a:r>
                <a:rPr lang="en-US" altLang="ko-KR" sz="1800">
                  <a:ea typeface="굴림" charset="-127"/>
                </a:rPr>
                <a:t>Null</a:t>
              </a:r>
            </a:p>
          </p:txBody>
        </p:sp>
        <p:sp>
          <p:nvSpPr>
            <p:cNvPr id="10252" name="Text Box 12"/>
            <p:cNvSpPr txBox="1">
              <a:spLocks noChangeArrowheads="1"/>
            </p:cNvSpPr>
            <p:nvPr/>
          </p:nvSpPr>
          <p:spPr bwMode="auto">
            <a:xfrm>
              <a:off x="898" y="1201"/>
              <a:ext cx="9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ko-KR" sz="1800">
                  <a:ea typeface="굴림" charset="-127"/>
                </a:rPr>
                <a:t>File Header</a:t>
              </a:r>
            </a:p>
          </p:txBody>
        </p:sp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>
              <a:off x="1680" y="1440"/>
              <a:ext cx="62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0254" name="Line 14"/>
            <p:cNvSpPr>
              <a:spLocks noChangeShapeType="1"/>
            </p:cNvSpPr>
            <p:nvPr/>
          </p:nvSpPr>
          <p:spPr bwMode="auto">
            <a:xfrm>
              <a:off x="2736" y="1728"/>
              <a:ext cx="5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auto">
            <a:xfrm>
              <a:off x="3648" y="1920"/>
              <a:ext cx="5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707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88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8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88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88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88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88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88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88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881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881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881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881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816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Linked Allocation: File-Allocation Table (FAT)</a:t>
            </a:r>
            <a:endParaRPr lang="en-US" altLang="ko-KR" sz="1800">
              <a:ea typeface="굴림" charset="-127"/>
            </a:endParaRPr>
          </a:p>
        </p:txBody>
      </p:sp>
      <p:sp>
        <p:nvSpPr>
          <p:cNvPr id="97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419600"/>
            <a:ext cx="8763000" cy="2438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>
                <a:ea typeface="굴림" charset="-127"/>
              </a:rPr>
              <a:t>MSDOS links pages together to create a file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>
                <a:ea typeface="굴림" charset="-127"/>
              </a:rPr>
              <a:t>Links not in pages, but in the File Allocation Table (FAT)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ko-KR">
                <a:ea typeface="굴림" charset="-127"/>
              </a:rPr>
              <a:t>FAT contains an entry for each block on the disk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ko-KR">
                <a:ea typeface="굴림" charset="-127"/>
              </a:rPr>
              <a:t>FAT Entries corresponding to blocks of file linked together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>
                <a:ea typeface="굴림" charset="-127"/>
              </a:rPr>
              <a:t>Access properies: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ko-KR">
                <a:ea typeface="굴림" charset="-127"/>
              </a:rPr>
              <a:t>Sequential access expensive unless FAT cached in memory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ko-KR">
                <a:ea typeface="굴림" charset="-127"/>
              </a:rPr>
              <a:t>Random access expensive always, but </a:t>
            </a:r>
            <a:r>
              <a:rPr lang="en-US" altLang="ko-KR" i="1">
                <a:ea typeface="굴림" charset="-127"/>
              </a:rPr>
              <a:t>really</a:t>
            </a:r>
            <a:r>
              <a:rPr lang="en-US" altLang="ko-KR">
                <a:ea typeface="굴림" charset="-127"/>
              </a:rPr>
              <a:t> expensive if FAT not cached in memory</a:t>
            </a:r>
          </a:p>
        </p:txBody>
      </p:sp>
      <p:pic>
        <p:nvPicPr>
          <p:cNvPr id="9769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7" t="587" r="7326" b="896"/>
          <a:stretch>
            <a:fillRect/>
          </a:stretch>
        </p:blipFill>
        <p:spPr bwMode="auto">
          <a:xfrm>
            <a:off x="3886200" y="609600"/>
            <a:ext cx="4267200" cy="36941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550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6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6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7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7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7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7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7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7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7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76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76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76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76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89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Indexed Allocation</a:t>
            </a:r>
            <a:endParaRPr lang="en-US" altLang="ko-KR" sz="1800">
              <a:ea typeface="굴림" charset="-127"/>
            </a:endParaRPr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038600"/>
            <a:ext cx="8991600" cy="2590800"/>
          </a:xfrm>
        </p:spPr>
        <p:txBody>
          <a:bodyPr/>
          <a:lstStyle/>
          <a:p>
            <a:pPr>
              <a:spcBef>
                <a:spcPct val="5000"/>
              </a:spcBef>
              <a:tabLst>
                <a:tab pos="1541463" algn="l"/>
              </a:tabLst>
            </a:pPr>
            <a:r>
              <a:rPr lang="en-US" altLang="ko-KR" sz="2000" dirty="0">
                <a:ea typeface="굴림" charset="-127"/>
              </a:rPr>
              <a:t>Indexed Files (Nachos, VMS)</a:t>
            </a:r>
          </a:p>
          <a:p>
            <a:pPr lvl="1">
              <a:spcBef>
                <a:spcPct val="5000"/>
              </a:spcBef>
              <a:tabLst>
                <a:tab pos="1541463" algn="l"/>
              </a:tabLst>
            </a:pPr>
            <a:r>
              <a:rPr lang="en-US" altLang="ko-KR" sz="2000" dirty="0">
                <a:ea typeface="굴림" charset="-127"/>
              </a:rPr>
              <a:t>System Allocates file header block to hold array of pointers big enough to point to all blocks	</a:t>
            </a:r>
          </a:p>
          <a:p>
            <a:pPr lvl="2">
              <a:spcBef>
                <a:spcPct val="5000"/>
              </a:spcBef>
              <a:tabLst>
                <a:tab pos="1541463" algn="l"/>
              </a:tabLst>
            </a:pPr>
            <a:r>
              <a:rPr lang="en-US" altLang="ko-KR" dirty="0">
                <a:ea typeface="굴림" charset="-127"/>
              </a:rPr>
              <a:t>User pre-declares max file size;</a:t>
            </a:r>
          </a:p>
          <a:p>
            <a:pPr lvl="1">
              <a:spcBef>
                <a:spcPct val="5000"/>
              </a:spcBef>
              <a:tabLst>
                <a:tab pos="1541463" algn="l"/>
              </a:tabLst>
            </a:pPr>
            <a:r>
              <a:rPr lang="en-US" altLang="ko-KR" sz="2000" dirty="0">
                <a:ea typeface="굴림" charset="-127"/>
              </a:rPr>
              <a:t>Pros: 	Can easily grow up to space allocated for index 		Random access is fast</a:t>
            </a:r>
          </a:p>
          <a:p>
            <a:pPr lvl="1">
              <a:spcBef>
                <a:spcPct val="5000"/>
              </a:spcBef>
              <a:tabLst>
                <a:tab pos="1541463" algn="l"/>
              </a:tabLst>
            </a:pPr>
            <a:r>
              <a:rPr lang="en-US" altLang="ko-KR" sz="2000" dirty="0">
                <a:solidFill>
                  <a:schemeClr val="hlink"/>
                </a:solidFill>
                <a:ea typeface="굴림" charset="-127"/>
              </a:rPr>
              <a:t>Cons: Clumsy to grow file bigger than table size</a:t>
            </a:r>
            <a:br>
              <a:rPr lang="en-US" altLang="ko-KR" sz="2000" dirty="0">
                <a:solidFill>
                  <a:schemeClr val="hlink"/>
                </a:solidFill>
                <a:ea typeface="굴림" charset="-127"/>
              </a:rPr>
            </a:br>
            <a:r>
              <a:rPr lang="en-US" altLang="ko-KR" sz="2000" dirty="0">
                <a:solidFill>
                  <a:schemeClr val="hlink"/>
                </a:solidFill>
                <a:ea typeface="굴림" charset="-127"/>
              </a:rPr>
              <a:t>	Still lots of seeks: blocks may be spread over disk</a:t>
            </a:r>
          </a:p>
        </p:txBody>
      </p:sp>
      <p:pic>
        <p:nvPicPr>
          <p:cNvPr id="9779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9" t="682" r="8002" b="1366"/>
          <a:stretch>
            <a:fillRect/>
          </a:stretch>
        </p:blipFill>
        <p:spPr bwMode="auto">
          <a:xfrm>
            <a:off x="2667000" y="762000"/>
            <a:ext cx="3733800" cy="32543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130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7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7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381000"/>
            <a:ext cx="7772400" cy="990600"/>
          </a:xfrm>
        </p:spPr>
        <p:txBody>
          <a:bodyPr/>
          <a:lstStyle/>
          <a:p>
            <a:r>
              <a:rPr lang="en-US" altLang="ko-KR" sz="3200" dirty="0">
                <a:ea typeface="굴림" charset="-127"/>
              </a:rPr>
              <a:t>Multilevel Indexed Files (UNIX BSD 4.1) </a:t>
            </a:r>
          </a:p>
        </p:txBody>
      </p:sp>
      <p:sp>
        <p:nvSpPr>
          <p:cNvPr id="97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33400"/>
            <a:ext cx="8763000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Multilevel Indexed Files: Like multilevel address translation (from UNIX 4.1 BSD)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Key idea: efficient for small files, but still allow big files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File header contains 13 pointers 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Fixed size table, pointers not all equivalent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This header is called an “</a:t>
            </a:r>
            <a:r>
              <a:rPr lang="en-US" altLang="ko-KR" dirty="0" err="1">
                <a:ea typeface="굴림" charset="-127"/>
              </a:rPr>
              <a:t>inode</a:t>
            </a:r>
            <a:r>
              <a:rPr lang="en-US" altLang="ko-KR" dirty="0">
                <a:ea typeface="굴림" charset="-127"/>
              </a:rPr>
              <a:t>” in UNIX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File Header format: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First 10 pointers are to data blocks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Block 11 points to “indirect block” containing 256 blocks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Block 12 points to “doubly indirect block” containing 256 indirect blocks for total of 64K blocks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Block 13 points to a triply indirect block (16M blocks)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Discussion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Basic technique places an upper limit on file size that is approximately 16Gbytes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Designers thought this was bigger than anything anyone would need.  Much bigger than a disk at the time…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Fallacy: today, EOS producing 2TB of data per day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Pointers get filled in dynamically: need to allocate indirect block only when file grows &gt; 10 blocks. 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On small files, no indirection needed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ko-KR" altLang="en-US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345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7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7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7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7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7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7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7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7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7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7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7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7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7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7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7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7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7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7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7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7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78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78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78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78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789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789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89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304800"/>
            <a:ext cx="8534400" cy="99060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Example of Multilevel Indexed Files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>
                <a:ea typeface="굴림" charset="-127"/>
              </a:rPr>
              <a:t>Sample file in multilevel 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indexed format: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>
                <a:ea typeface="굴림" charset="-127"/>
              </a:rPr>
              <a:t>How many accesses for 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block #23? (assume file 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header accessed on open)?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>
                <a:ea typeface="굴림" charset="-127"/>
              </a:rPr>
              <a:t>Two: One for indirect block, 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one for data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>
                <a:ea typeface="굴림" charset="-127"/>
              </a:rPr>
              <a:t>How about block #5?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>
                <a:ea typeface="굴림" charset="-127"/>
              </a:rPr>
              <a:t>One: One for data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>
                <a:ea typeface="굴림" charset="-127"/>
              </a:rPr>
              <a:t>Block #340?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>
                <a:ea typeface="굴림" charset="-127"/>
              </a:rPr>
              <a:t>Three: double indirect block, 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indirect block, and data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>
                <a:ea typeface="굴림" charset="-127"/>
              </a:rPr>
              <a:t>UNIX 4.1 Pros and cons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>
                <a:ea typeface="굴림" charset="-127"/>
              </a:rPr>
              <a:t>Pros: 	Simple (more or less)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	Files can easily expand (up to a point)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	Small files particularly cheap and easy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>
                <a:solidFill>
                  <a:schemeClr val="hlink"/>
                </a:solidFill>
                <a:ea typeface="굴림" charset="-127"/>
              </a:rPr>
              <a:t>Cons:	Lots of seeks</a:t>
            </a:r>
            <a:br>
              <a:rPr lang="en-US" altLang="ko-KR">
                <a:solidFill>
                  <a:schemeClr val="hlink"/>
                </a:solidFill>
                <a:ea typeface="굴림" charset="-127"/>
              </a:rPr>
            </a:br>
            <a:r>
              <a:rPr lang="en-US" altLang="ko-KR">
                <a:solidFill>
                  <a:schemeClr val="hlink"/>
                </a:solidFill>
                <a:ea typeface="굴림" charset="-127"/>
              </a:rPr>
              <a:t>	Very large files must read many indirect block (four 	I/Os per block!)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1541463" algn="l"/>
              </a:tabLst>
            </a:pPr>
            <a:endParaRPr lang="en-US" altLang="ko-KR">
              <a:solidFill>
                <a:schemeClr val="hlink"/>
              </a:solidFill>
              <a:ea typeface="굴림" charset="-127"/>
            </a:endParaRPr>
          </a:p>
        </p:txBody>
      </p:sp>
      <p:pic>
        <p:nvPicPr>
          <p:cNvPr id="9799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" t="948" r="4706" b="948"/>
          <a:stretch>
            <a:fillRect/>
          </a:stretch>
        </p:blipFill>
        <p:spPr bwMode="auto">
          <a:xfrm>
            <a:off x="4876800" y="762000"/>
            <a:ext cx="4114800" cy="33337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33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1" grpId="0" build="p"/>
    </p:bld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61851</TotalTime>
  <Words>5241</Words>
  <Application>Microsoft Office PowerPoint</Application>
  <PresentationFormat>全屏显示(4:3)</PresentationFormat>
  <Paragraphs>630</Paragraphs>
  <Slides>45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2" baseType="lpstr">
      <vt:lpstr>Gill Sans Light</vt:lpstr>
      <vt:lpstr>Comic Sans MS</vt:lpstr>
      <vt:lpstr>Courier New</vt:lpstr>
      <vt:lpstr>Tahoma</vt:lpstr>
      <vt:lpstr>Times New Roman</vt:lpstr>
      <vt:lpstr>Wingdings</vt:lpstr>
      <vt:lpstr>Blueprint</vt:lpstr>
      <vt:lpstr>File System</vt:lpstr>
      <vt:lpstr>Designing the File System: Access Patterns</vt:lpstr>
      <vt:lpstr>Designing the File System: Usage Patterns</vt:lpstr>
      <vt:lpstr>How to organize files on disk</vt:lpstr>
      <vt:lpstr>Linked List Allocation</vt:lpstr>
      <vt:lpstr>Linked Allocation: File-Allocation Table (FAT)</vt:lpstr>
      <vt:lpstr>Indexed Allocation</vt:lpstr>
      <vt:lpstr>Multilevel Indexed Files (UNIX BSD 4.1) </vt:lpstr>
      <vt:lpstr>Example of Multilevel Indexed Files</vt:lpstr>
      <vt:lpstr>File Allocation for Cray-1 DEMOS</vt:lpstr>
      <vt:lpstr>Large File Version of DEMOS</vt:lpstr>
      <vt:lpstr>How to keep DEMOS performing well?</vt:lpstr>
      <vt:lpstr>UNIX BSD 4.2</vt:lpstr>
      <vt:lpstr>Attack of the Rotational Delay</vt:lpstr>
      <vt:lpstr>How do we actually access files?</vt:lpstr>
      <vt:lpstr>Directories</vt:lpstr>
      <vt:lpstr>Directory Structure</vt:lpstr>
      <vt:lpstr>Directory Structure (Con’t)</vt:lpstr>
      <vt:lpstr>Where are inodes stored?</vt:lpstr>
      <vt:lpstr>Where are inodes stored?</vt:lpstr>
      <vt:lpstr>In-Memory File System Structures</vt:lpstr>
      <vt:lpstr>File System Caching</vt:lpstr>
      <vt:lpstr>File System Caching (con’t)</vt:lpstr>
      <vt:lpstr>File System Caching (con’t)</vt:lpstr>
      <vt:lpstr>The Linux Page Cache</vt:lpstr>
      <vt:lpstr>Important “ilities”</vt:lpstr>
      <vt:lpstr>How to make file system durable?</vt:lpstr>
      <vt:lpstr>Redundant Arrays of Disks RAID 1: Disk Mirroring/Shadowing</vt:lpstr>
      <vt:lpstr>Redundant Arrays of Disks RAID 5+: High I/O Rate Parity</vt:lpstr>
      <vt:lpstr>Problems of Disk Arrays: Small Writes</vt:lpstr>
      <vt:lpstr>Log Structured and Journaled File Systems</vt:lpstr>
      <vt:lpstr>Log-Structured File System – Motivation </vt:lpstr>
      <vt:lpstr>LFS Basic Idea</vt:lpstr>
      <vt:lpstr>Comparison of LFS and FFS</vt:lpstr>
      <vt:lpstr>LFS Log Retrieval</vt:lpstr>
      <vt:lpstr>LFS Disk Wrap-Around</vt:lpstr>
      <vt:lpstr>LFS Segment Cleaning</vt:lpstr>
      <vt:lpstr>Analysis and Evolution of Journaling File Systems</vt:lpstr>
      <vt:lpstr>Three modes for a JFS</vt:lpstr>
      <vt:lpstr>What about remote file systems?</vt:lpstr>
      <vt:lpstr>Network-Attached Storage and the CAP Theorem</vt:lpstr>
      <vt:lpstr>Schematic View of NFS Architecture </vt:lpstr>
      <vt:lpstr>Virtual Filesystem Switch (VFS)</vt:lpstr>
      <vt:lpstr>VFS Common File Model</vt:lpstr>
      <vt:lpstr>Linux VFS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 and the Impossibility of Realizable Ideal Functionality</dc:title>
  <dc:creator>Ante Derek</dc:creator>
  <cp:lastModifiedBy>Song Li</cp:lastModifiedBy>
  <cp:revision>7156</cp:revision>
  <cp:lastPrinted>1998-03-10T18:42:22Z</cp:lastPrinted>
  <dcterms:created xsi:type="dcterms:W3CDTF">1997-09-07T20:51:32Z</dcterms:created>
  <dcterms:modified xsi:type="dcterms:W3CDTF">2023-11-12T08:11:38Z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C:\Documents\cs242\notes\web-slides</vt:lpwstr>
  </property>
</Properties>
</file>