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09"/>
  </p:notesMasterIdLst>
  <p:handoutMasterIdLst>
    <p:handoutMasterId r:id="rId110"/>
  </p:handoutMasterIdLst>
  <p:sldIdLst>
    <p:sldId id="560" r:id="rId2"/>
    <p:sldId id="561" r:id="rId3"/>
    <p:sldId id="562" r:id="rId4"/>
    <p:sldId id="563" r:id="rId5"/>
    <p:sldId id="564" r:id="rId6"/>
    <p:sldId id="565" r:id="rId7"/>
    <p:sldId id="566" r:id="rId8"/>
    <p:sldId id="567" r:id="rId9"/>
    <p:sldId id="568" r:id="rId10"/>
    <p:sldId id="569" r:id="rId11"/>
    <p:sldId id="572" r:id="rId12"/>
    <p:sldId id="573" r:id="rId13"/>
    <p:sldId id="574" r:id="rId14"/>
    <p:sldId id="575" r:id="rId15"/>
    <p:sldId id="576" r:id="rId16"/>
    <p:sldId id="577" r:id="rId17"/>
    <p:sldId id="578" r:id="rId18"/>
    <p:sldId id="579" r:id="rId19"/>
    <p:sldId id="580" r:id="rId20"/>
    <p:sldId id="581" r:id="rId21"/>
    <p:sldId id="582" r:id="rId22"/>
    <p:sldId id="583" r:id="rId23"/>
    <p:sldId id="584" r:id="rId24"/>
    <p:sldId id="588" r:id="rId25"/>
    <p:sldId id="589" r:id="rId26"/>
    <p:sldId id="590" r:id="rId27"/>
    <p:sldId id="591" r:id="rId28"/>
    <p:sldId id="592" r:id="rId29"/>
    <p:sldId id="593" r:id="rId30"/>
    <p:sldId id="594" r:id="rId31"/>
    <p:sldId id="595" r:id="rId32"/>
    <p:sldId id="596" r:id="rId33"/>
    <p:sldId id="597" r:id="rId34"/>
    <p:sldId id="598" r:id="rId35"/>
    <p:sldId id="599" r:id="rId36"/>
    <p:sldId id="600" r:id="rId37"/>
    <p:sldId id="601" r:id="rId38"/>
    <p:sldId id="602" r:id="rId39"/>
    <p:sldId id="603" r:id="rId40"/>
    <p:sldId id="604" r:id="rId41"/>
    <p:sldId id="605" r:id="rId42"/>
    <p:sldId id="606" r:id="rId43"/>
    <p:sldId id="607" r:id="rId44"/>
    <p:sldId id="608" r:id="rId45"/>
    <p:sldId id="609" r:id="rId46"/>
    <p:sldId id="610" r:id="rId47"/>
    <p:sldId id="611" r:id="rId48"/>
    <p:sldId id="612" r:id="rId49"/>
    <p:sldId id="613" r:id="rId50"/>
    <p:sldId id="614" r:id="rId51"/>
    <p:sldId id="615" r:id="rId52"/>
    <p:sldId id="616" r:id="rId53"/>
    <p:sldId id="617" r:id="rId54"/>
    <p:sldId id="618" r:id="rId55"/>
    <p:sldId id="619" r:id="rId56"/>
    <p:sldId id="620" r:id="rId57"/>
    <p:sldId id="621" r:id="rId58"/>
    <p:sldId id="622" r:id="rId59"/>
    <p:sldId id="623" r:id="rId60"/>
    <p:sldId id="624" r:id="rId61"/>
    <p:sldId id="625" r:id="rId62"/>
    <p:sldId id="626" r:id="rId63"/>
    <p:sldId id="627" r:id="rId64"/>
    <p:sldId id="628" r:id="rId65"/>
    <p:sldId id="629" r:id="rId66"/>
    <p:sldId id="630" r:id="rId67"/>
    <p:sldId id="631" r:id="rId68"/>
    <p:sldId id="632" r:id="rId69"/>
    <p:sldId id="633" r:id="rId70"/>
    <p:sldId id="634" r:id="rId71"/>
    <p:sldId id="635" r:id="rId72"/>
    <p:sldId id="636" r:id="rId73"/>
    <p:sldId id="637" r:id="rId74"/>
    <p:sldId id="638" r:id="rId75"/>
    <p:sldId id="639" r:id="rId76"/>
    <p:sldId id="640" r:id="rId77"/>
    <p:sldId id="641" r:id="rId78"/>
    <p:sldId id="642" r:id="rId79"/>
    <p:sldId id="643" r:id="rId80"/>
    <p:sldId id="644" r:id="rId81"/>
    <p:sldId id="645" r:id="rId82"/>
    <p:sldId id="646" r:id="rId83"/>
    <p:sldId id="647" r:id="rId84"/>
    <p:sldId id="648" r:id="rId85"/>
    <p:sldId id="649" r:id="rId86"/>
    <p:sldId id="650" r:id="rId87"/>
    <p:sldId id="651" r:id="rId88"/>
    <p:sldId id="652" r:id="rId89"/>
    <p:sldId id="653" r:id="rId90"/>
    <p:sldId id="654" r:id="rId91"/>
    <p:sldId id="655" r:id="rId92"/>
    <p:sldId id="656" r:id="rId93"/>
    <p:sldId id="657" r:id="rId94"/>
    <p:sldId id="658" r:id="rId95"/>
    <p:sldId id="659" r:id="rId96"/>
    <p:sldId id="660" r:id="rId97"/>
    <p:sldId id="661" r:id="rId98"/>
    <p:sldId id="662" r:id="rId99"/>
    <p:sldId id="663" r:id="rId100"/>
    <p:sldId id="664" r:id="rId101"/>
    <p:sldId id="665" r:id="rId102"/>
    <p:sldId id="666" r:id="rId103"/>
    <p:sldId id="667" r:id="rId104"/>
    <p:sldId id="668" r:id="rId105"/>
    <p:sldId id="669" r:id="rId106"/>
    <p:sldId id="670" r:id="rId107"/>
    <p:sldId id="671" r:id="rId10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FF9900"/>
    <a:srgbClr val="CC3300"/>
    <a:srgbClr val="9999FF"/>
    <a:srgbClr val="808080"/>
    <a:srgbClr val="869406"/>
    <a:srgbClr val="666699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56" autoAdjust="0"/>
    <p:restoredTop sz="94605" autoAdjust="0"/>
  </p:normalViewPr>
  <p:slideViewPr>
    <p:cSldViewPr snapToObjects="1">
      <p:cViewPr varScale="1">
        <p:scale>
          <a:sx n="153" d="100"/>
          <a:sy n="153" d="100"/>
        </p:scale>
        <p:origin x="1902" y="150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186"/>
    </p:cViewPr>
  </p:sorterViewPr>
  <p:notesViewPr>
    <p:cSldViewPr snapToObjects="1">
      <p:cViewPr varScale="1">
        <p:scale>
          <a:sx n="87" d="100"/>
          <a:sy n="87" d="100"/>
        </p:scale>
        <p:origin x="-1914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C8D74864-EB05-49AA-BA59-F6F5B3173B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88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9300"/>
            <a:ext cx="5362575" cy="432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35E1360-550A-4529-B4D2-5DC013EF65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36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A69F67-06BD-EC4C-A11C-4C35D517E264}" type="slidenum">
              <a:rPr lang="en-US"/>
              <a:pPr/>
              <a:t>41</a:t>
            </a:fld>
            <a:endParaRPr lang="en-US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81113" y="738188"/>
            <a:ext cx="4762500" cy="3571875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055" y="4557236"/>
            <a:ext cx="5361093" cy="432220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29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2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31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46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81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607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9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45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97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87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44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828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6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80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703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947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067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449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593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31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712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7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58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343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646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033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090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33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105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710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559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014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13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12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23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112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792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473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582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625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23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32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7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9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11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79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6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Arc 1090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69123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69124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020C872-3BC4-4E8F-8435-60B84CF2BB6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34150"/>
            <a:ext cx="31242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C. Barrett &amp; S. A. Seshia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0" y="655320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ICCAD 2009 Tutorial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534150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7CD44EA-BDDE-724B-94E8-B741C010F7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9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77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2060" name="Group 4"/>
              <p:cNvGrpSpPr>
                <a:grpSpLocks/>
              </p:cNvGrpSpPr>
              <p:nvPr userDrawn="1"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68037" name="Line 5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38" name="Line 6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39" name="Line 7"/>
                <p:cNvSpPr>
                  <a:spLocks noChangeShapeType="1"/>
                </p:cNvSpPr>
                <p:nvPr userDrawn="1"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0" name="Line 8"/>
                <p:cNvSpPr>
                  <a:spLocks noChangeShapeType="1"/>
                </p:cNvSpPr>
                <p:nvPr userDrawn="1"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1" name="Line 9"/>
                <p:cNvSpPr>
                  <a:spLocks noChangeShapeType="1"/>
                </p:cNvSpPr>
                <p:nvPr userDrawn="1"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2" name="Line 10"/>
                <p:cNvSpPr>
                  <a:spLocks noChangeShapeType="1"/>
                </p:cNvSpPr>
                <p:nvPr userDrawn="1"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3" name="Line 11"/>
                <p:cNvSpPr>
                  <a:spLocks noChangeShapeType="1"/>
                </p:cNvSpPr>
                <p:nvPr userDrawn="1"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4" name="Line 12"/>
                <p:cNvSpPr>
                  <a:spLocks noChangeShapeType="1"/>
                </p:cNvSpPr>
                <p:nvPr userDrawn="1"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5" name="Line 13"/>
                <p:cNvSpPr>
                  <a:spLocks noChangeShapeType="1"/>
                </p:cNvSpPr>
                <p:nvPr userDrawn="1"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6" name="Line 14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7" name="Line 15"/>
                <p:cNvSpPr>
                  <a:spLocks noChangeShapeType="1"/>
                </p:cNvSpPr>
                <p:nvPr userDrawn="1"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8" name="Line 16"/>
                <p:cNvSpPr>
                  <a:spLocks noChangeShapeType="1"/>
                </p:cNvSpPr>
                <p:nvPr userDrawn="1"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9" name="Line 17"/>
                <p:cNvSpPr>
                  <a:spLocks noChangeShapeType="1"/>
                </p:cNvSpPr>
                <p:nvPr userDrawn="1"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0" name="Line 18"/>
                <p:cNvSpPr>
                  <a:spLocks noChangeShapeType="1"/>
                </p:cNvSpPr>
                <p:nvPr userDrawn="1"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1" name="Line 19"/>
                <p:cNvSpPr>
                  <a:spLocks noChangeShapeType="1"/>
                </p:cNvSpPr>
                <p:nvPr userDrawn="1"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2" name="Line 20"/>
                <p:cNvSpPr>
                  <a:spLocks noChangeShapeType="1"/>
                </p:cNvSpPr>
                <p:nvPr userDrawn="1"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3" name="Line 21"/>
                <p:cNvSpPr>
                  <a:spLocks noChangeShapeType="1"/>
                </p:cNvSpPr>
                <p:nvPr userDrawn="1"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4" name="Line 22"/>
                <p:cNvSpPr>
                  <a:spLocks noChangeShapeType="1"/>
                </p:cNvSpPr>
                <p:nvPr userDrawn="1"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5" name="Line 23"/>
                <p:cNvSpPr>
                  <a:spLocks noChangeShapeType="1"/>
                </p:cNvSpPr>
                <p:nvPr userDrawn="1"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6" name="Line 24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7" name="Line 25"/>
                <p:cNvSpPr>
                  <a:spLocks noChangeShapeType="1"/>
                </p:cNvSpPr>
                <p:nvPr userDrawn="1"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8" name="Line 26"/>
                <p:cNvSpPr>
                  <a:spLocks noChangeShapeType="1"/>
                </p:cNvSpPr>
                <p:nvPr userDrawn="1"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61" name="Group 27"/>
              <p:cNvGrpSpPr>
                <a:grpSpLocks/>
              </p:cNvGrpSpPr>
              <p:nvPr userDrawn="1"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68060" name="Line 28"/>
                <p:cNvSpPr>
                  <a:spLocks noChangeShapeType="1"/>
                </p:cNvSpPr>
                <p:nvPr userDrawn="1"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1" name="Line 29"/>
                <p:cNvSpPr>
                  <a:spLocks noChangeShapeType="1"/>
                </p:cNvSpPr>
                <p:nvPr userDrawn="1"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2" name="Line 30"/>
                <p:cNvSpPr>
                  <a:spLocks noChangeShapeType="1"/>
                </p:cNvSpPr>
                <p:nvPr userDrawn="1"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3" name="Line 31"/>
                <p:cNvSpPr>
                  <a:spLocks noChangeShapeType="1"/>
                </p:cNvSpPr>
                <p:nvPr userDrawn="1"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4" name="Line 32"/>
                <p:cNvSpPr>
                  <a:spLocks noChangeShapeType="1"/>
                </p:cNvSpPr>
                <p:nvPr userDrawn="1"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5" name="Line 33"/>
                <p:cNvSpPr>
                  <a:spLocks noChangeShapeType="1"/>
                </p:cNvSpPr>
                <p:nvPr userDrawn="1"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6" name="Line 34"/>
                <p:cNvSpPr>
                  <a:spLocks noChangeShapeType="1"/>
                </p:cNvSpPr>
                <p:nvPr userDrawn="1"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7" name="Line 35"/>
                <p:cNvSpPr>
                  <a:spLocks noChangeShapeType="1"/>
                </p:cNvSpPr>
                <p:nvPr userDrawn="1"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8" name="Line 36"/>
                <p:cNvSpPr>
                  <a:spLocks noChangeShapeType="1"/>
                </p:cNvSpPr>
                <p:nvPr userDrawn="1"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9" name="Line 37"/>
                <p:cNvSpPr>
                  <a:spLocks noChangeShapeType="1"/>
                </p:cNvSpPr>
                <p:nvPr userDrawn="1"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0" name="Line 38"/>
                <p:cNvSpPr>
                  <a:spLocks noChangeShapeType="1"/>
                </p:cNvSpPr>
                <p:nvPr userDrawn="1"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1" name="Line 39"/>
                <p:cNvSpPr>
                  <a:spLocks noChangeShapeType="1"/>
                </p:cNvSpPr>
                <p:nvPr userDrawn="1"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2" name="Line 40"/>
                <p:cNvSpPr>
                  <a:spLocks noChangeShapeType="1"/>
                </p:cNvSpPr>
                <p:nvPr userDrawn="1"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3" name="Line 41"/>
                <p:cNvSpPr>
                  <a:spLocks noChangeShapeType="1"/>
                </p:cNvSpPr>
                <p:nvPr userDrawn="1"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4" name="Line 42"/>
                <p:cNvSpPr>
                  <a:spLocks noChangeShapeType="1"/>
                </p:cNvSpPr>
                <p:nvPr userDrawn="1"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5" name="Line 43"/>
                <p:cNvSpPr>
                  <a:spLocks noChangeShapeType="1"/>
                </p:cNvSpPr>
                <p:nvPr userDrawn="1"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6" name="Line 44"/>
                <p:cNvSpPr>
                  <a:spLocks noChangeShapeType="1"/>
                </p:cNvSpPr>
                <p:nvPr userDrawn="1"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7" name="Line 45"/>
                <p:cNvSpPr>
                  <a:spLocks noChangeShapeType="1"/>
                </p:cNvSpPr>
                <p:nvPr userDrawn="1"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8" name="Line 46"/>
                <p:cNvSpPr>
                  <a:spLocks noChangeShapeType="1"/>
                </p:cNvSpPr>
                <p:nvPr userDrawn="1"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9" name="Line 47"/>
                <p:cNvSpPr>
                  <a:spLocks noChangeShapeType="1"/>
                </p:cNvSpPr>
                <p:nvPr userDrawn="1"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0" name="Line 48"/>
                <p:cNvSpPr>
                  <a:spLocks noChangeShapeType="1"/>
                </p:cNvSpPr>
                <p:nvPr userDrawn="1"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1" name="Line 49"/>
                <p:cNvSpPr>
                  <a:spLocks noChangeShapeType="1"/>
                </p:cNvSpPr>
                <p:nvPr userDrawn="1"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2" name="Line 50"/>
                <p:cNvSpPr>
                  <a:spLocks noChangeShapeType="1"/>
                </p:cNvSpPr>
                <p:nvPr userDrawn="1"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3" name="Line 51"/>
                <p:cNvSpPr>
                  <a:spLocks noChangeShapeType="1"/>
                </p:cNvSpPr>
                <p:nvPr userDrawn="1"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4" name="Line 52"/>
                <p:cNvSpPr>
                  <a:spLocks noChangeShapeType="1"/>
                </p:cNvSpPr>
                <p:nvPr userDrawn="1"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5" name="Line 53"/>
                <p:cNvSpPr>
                  <a:spLocks noChangeShapeType="1"/>
                </p:cNvSpPr>
                <p:nvPr userDrawn="1"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6" name="Line 54"/>
                <p:cNvSpPr>
                  <a:spLocks noChangeShapeType="1"/>
                </p:cNvSpPr>
                <p:nvPr userDrawn="1"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7" name="Line 55"/>
                <p:cNvSpPr>
                  <a:spLocks noChangeShapeType="1"/>
                </p:cNvSpPr>
                <p:nvPr userDrawn="1"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8" name="Line 56"/>
                <p:cNvSpPr>
                  <a:spLocks noChangeShapeType="1"/>
                </p:cNvSpPr>
                <p:nvPr userDrawn="1"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1068089" name="Rectangle 57" descr="60%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8090" name="Line 58"/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6" name="Group 59"/>
            <p:cNvGrpSpPr>
              <a:grpSpLocks/>
            </p:cNvGrpSpPr>
            <p:nvPr userDrawn="1"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68092" name="Line 60"/>
              <p:cNvSpPr>
                <a:spLocks noChangeShapeType="1"/>
              </p:cNvSpPr>
              <p:nvPr userDrawn="1"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8093" name="Line 61"/>
              <p:cNvSpPr>
                <a:spLocks noChangeShapeType="1"/>
              </p:cNvSpPr>
              <p:nvPr userDrawn="1"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8094" name="Arc 62"/>
              <p:cNvSpPr>
                <a:spLocks/>
              </p:cNvSpPr>
              <p:nvPr userDrawn="1"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05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205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50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http://web.eecs.utk.edu/~luszczek/pubs/hpec2012_elb.pdf" TargetMode="Externa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ecs.berkeley.edu/~sseshia/pubdir/SMT-BookChapter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Symbolic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endParaRPr lang="en-US" dirty="0"/>
          </a:p>
        </p:txBody>
      </p:sp>
      <p:sp>
        <p:nvSpPr>
          <p:cNvPr id="4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309938"/>
            <a:ext cx="5410200" cy="1752600"/>
          </a:xfrm>
        </p:spPr>
        <p:txBody>
          <a:bodyPr/>
          <a:lstStyle/>
          <a:p>
            <a:pPr algn="ctr"/>
            <a:r>
              <a:rPr lang="en-US" dirty="0"/>
              <a:t>Presenter</a:t>
            </a:r>
            <a:r>
              <a:rPr lang="en-US"/>
              <a:t>: Song Li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914" y="190500"/>
            <a:ext cx="8882172" cy="64732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61686" y="6192807"/>
            <a:ext cx="1577109" cy="5274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1364"/>
              </a:lnSpc>
            </a:pPr>
            <a:r>
              <a:rPr sz="1200" spc="-4" dirty="0">
                <a:latin typeface="Franklin Gothic Medium"/>
                <a:cs typeface="Franklin Gothic Medium"/>
              </a:rPr>
              <a:t>HPEC</a:t>
            </a:r>
            <a:r>
              <a:rPr sz="1200" spc="-76" dirty="0">
                <a:latin typeface="Franklin Gothic Medium"/>
                <a:cs typeface="Franklin Gothic Medium"/>
              </a:rPr>
              <a:t> </a:t>
            </a:r>
            <a:r>
              <a:rPr sz="1200" spc="-9" dirty="0">
                <a:latin typeface="Franklin Gothic Medium"/>
                <a:cs typeface="Franklin Gothic Medium"/>
              </a:rPr>
              <a:t>2012</a:t>
            </a:r>
            <a:endParaRPr sz="1200">
              <a:latin typeface="Franklin Gothic Medium"/>
              <a:cs typeface="Franklin Gothic Medium"/>
            </a:endParaRPr>
          </a:p>
          <a:p>
            <a:pPr marL="11397" marR="4559">
              <a:lnSpc>
                <a:spcPts val="1337"/>
              </a:lnSpc>
              <a:spcBef>
                <a:spcPts val="58"/>
              </a:spcBef>
            </a:pPr>
            <a:r>
              <a:rPr sz="1200" spc="-27" dirty="0">
                <a:latin typeface="Franklin Gothic Medium"/>
                <a:cs typeface="Franklin Gothic Medium"/>
              </a:rPr>
              <a:t>Waltham, </a:t>
            </a:r>
            <a:r>
              <a:rPr sz="1200" spc="-31" dirty="0">
                <a:latin typeface="Franklin Gothic Medium"/>
                <a:cs typeface="Franklin Gothic Medium"/>
              </a:rPr>
              <a:t>MA  </a:t>
            </a:r>
            <a:r>
              <a:rPr sz="1200" spc="-13" dirty="0">
                <a:latin typeface="Franklin Gothic Medium"/>
                <a:cs typeface="Franklin Gothic Medium"/>
              </a:rPr>
              <a:t>September </a:t>
            </a:r>
            <a:r>
              <a:rPr sz="1200" dirty="0">
                <a:latin typeface="Franklin Gothic Medium"/>
                <a:cs typeface="Franklin Gothic Medium"/>
              </a:rPr>
              <a:t>10-12,</a:t>
            </a:r>
            <a:r>
              <a:rPr sz="1200" spc="-36" dirty="0">
                <a:latin typeface="Franklin Gothic Medium"/>
                <a:cs typeface="Franklin Gothic Medium"/>
              </a:rPr>
              <a:t> </a:t>
            </a:r>
            <a:r>
              <a:rPr sz="1200" spc="-9" dirty="0">
                <a:latin typeface="Franklin Gothic Medium"/>
                <a:cs typeface="Franklin Gothic Medium"/>
              </a:rPr>
              <a:t>2012</a:t>
            </a:r>
            <a:endParaRPr sz="12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1069" y="393326"/>
            <a:ext cx="8777432" cy="5550834"/>
          </a:xfrm>
          <a:custGeom>
            <a:avLst/>
            <a:gdLst/>
            <a:ahLst/>
            <a:cxnLst/>
            <a:rect l="l" t="t" r="r" b="b"/>
            <a:pathLst>
              <a:path w="9655175" h="6290945">
                <a:moveTo>
                  <a:pt x="9655133" y="0"/>
                </a:moveTo>
                <a:lnTo>
                  <a:pt x="0" y="0"/>
                </a:lnTo>
                <a:lnTo>
                  <a:pt x="0" y="6290467"/>
                </a:lnTo>
                <a:lnTo>
                  <a:pt x="9655133" y="6290467"/>
                </a:lnTo>
                <a:lnTo>
                  <a:pt x="965513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03728" y="956001"/>
            <a:ext cx="7437005" cy="4562475"/>
          </a:xfrm>
          <a:custGeom>
            <a:avLst/>
            <a:gdLst/>
            <a:ahLst/>
            <a:cxnLst/>
            <a:rect l="l" t="t" r="r" b="b"/>
            <a:pathLst>
              <a:path w="8180705" h="5170805">
                <a:moveTo>
                  <a:pt x="4090047" y="5170789"/>
                </a:moveTo>
                <a:lnTo>
                  <a:pt x="0" y="5170789"/>
                </a:lnTo>
                <a:lnTo>
                  <a:pt x="0" y="0"/>
                </a:lnTo>
                <a:lnTo>
                  <a:pt x="8180095" y="0"/>
                </a:lnTo>
                <a:lnTo>
                  <a:pt x="8180095" y="5170789"/>
                </a:lnTo>
                <a:lnTo>
                  <a:pt x="4090047" y="5170789"/>
                </a:lnTo>
                <a:close/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3727" y="956001"/>
            <a:ext cx="0" cy="3839696"/>
          </a:xfrm>
          <a:custGeom>
            <a:avLst/>
            <a:gdLst/>
            <a:ahLst/>
            <a:cxnLst/>
            <a:rect l="l" t="t" r="r" b="b"/>
            <a:pathLst>
              <a:path h="4351655">
                <a:moveTo>
                  <a:pt x="0" y="0"/>
                </a:moveTo>
                <a:lnTo>
                  <a:pt x="0" y="4351421"/>
                </a:lnTo>
              </a:path>
            </a:pathLst>
          </a:custGeom>
          <a:ln w="3175">
            <a:solidFill>
              <a:srgbClr val="B3B3B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3727" y="4872912"/>
            <a:ext cx="0" cy="646019"/>
          </a:xfrm>
          <a:custGeom>
            <a:avLst/>
            <a:gdLst/>
            <a:ahLst/>
            <a:cxnLst/>
            <a:rect l="l" t="t" r="r" b="b"/>
            <a:pathLst>
              <a:path h="732154">
                <a:moveTo>
                  <a:pt x="0" y="0"/>
                </a:moveTo>
                <a:lnTo>
                  <a:pt x="0" y="731624"/>
                </a:lnTo>
              </a:path>
            </a:pathLst>
          </a:custGeom>
          <a:ln w="3175">
            <a:solidFill>
              <a:srgbClr val="B3B3B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65916" y="956001"/>
            <a:ext cx="0" cy="3078816"/>
          </a:xfrm>
          <a:custGeom>
            <a:avLst/>
            <a:gdLst/>
            <a:ahLst/>
            <a:cxnLst/>
            <a:rect l="l" t="t" r="r" b="b"/>
            <a:pathLst>
              <a:path h="3489325">
                <a:moveTo>
                  <a:pt x="0" y="0"/>
                </a:moveTo>
                <a:lnTo>
                  <a:pt x="0" y="3488799"/>
                </a:lnTo>
              </a:path>
            </a:pathLst>
          </a:custGeom>
          <a:ln w="3175">
            <a:solidFill>
              <a:srgbClr val="B3B3B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65916" y="4111774"/>
            <a:ext cx="0" cy="1406899"/>
          </a:xfrm>
          <a:custGeom>
            <a:avLst/>
            <a:gdLst/>
            <a:ahLst/>
            <a:cxnLst/>
            <a:rect l="l" t="t" r="r" b="b"/>
            <a:pathLst>
              <a:path h="1594485">
                <a:moveTo>
                  <a:pt x="0" y="0"/>
                </a:moveTo>
                <a:lnTo>
                  <a:pt x="0" y="1594246"/>
                </a:lnTo>
              </a:path>
            </a:pathLst>
          </a:custGeom>
          <a:ln w="3175">
            <a:solidFill>
              <a:srgbClr val="B3B3B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29230" y="956001"/>
            <a:ext cx="0" cy="2780740"/>
          </a:xfrm>
          <a:custGeom>
            <a:avLst/>
            <a:gdLst/>
            <a:ahLst/>
            <a:cxnLst/>
            <a:rect l="l" t="t" r="r" b="b"/>
            <a:pathLst>
              <a:path h="3151504">
                <a:moveTo>
                  <a:pt x="0" y="0"/>
                </a:moveTo>
                <a:lnTo>
                  <a:pt x="0" y="3151411"/>
                </a:lnTo>
              </a:path>
            </a:pathLst>
          </a:custGeom>
          <a:ln w="3175">
            <a:solidFill>
              <a:srgbClr val="B3B3B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29230" y="3814078"/>
            <a:ext cx="0" cy="1704415"/>
          </a:xfrm>
          <a:custGeom>
            <a:avLst/>
            <a:gdLst/>
            <a:ahLst/>
            <a:cxnLst/>
            <a:rect l="l" t="t" r="r" b="b"/>
            <a:pathLst>
              <a:path h="1931670">
                <a:moveTo>
                  <a:pt x="0" y="0"/>
                </a:moveTo>
                <a:lnTo>
                  <a:pt x="0" y="1931634"/>
                </a:lnTo>
              </a:path>
            </a:pathLst>
          </a:custGeom>
          <a:ln w="3175">
            <a:solidFill>
              <a:srgbClr val="B3B3B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91420" y="956001"/>
            <a:ext cx="0" cy="4562475"/>
          </a:xfrm>
          <a:custGeom>
            <a:avLst/>
            <a:gdLst/>
            <a:ahLst/>
            <a:cxnLst/>
            <a:rect l="l" t="t" r="r" b="b"/>
            <a:pathLst>
              <a:path h="5170805">
                <a:moveTo>
                  <a:pt x="0" y="0"/>
                </a:moveTo>
                <a:lnTo>
                  <a:pt x="0" y="5170789"/>
                </a:lnTo>
              </a:path>
            </a:pathLst>
          </a:custGeom>
          <a:ln w="3175">
            <a:solidFill>
              <a:srgbClr val="B3B3B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53609" y="956001"/>
            <a:ext cx="0" cy="4562475"/>
          </a:xfrm>
          <a:custGeom>
            <a:avLst/>
            <a:gdLst/>
            <a:ahLst/>
            <a:cxnLst/>
            <a:rect l="l" t="t" r="r" b="b"/>
            <a:pathLst>
              <a:path h="5170805">
                <a:moveTo>
                  <a:pt x="0" y="0"/>
                </a:moveTo>
                <a:lnTo>
                  <a:pt x="0" y="5170789"/>
                </a:lnTo>
              </a:path>
            </a:pathLst>
          </a:custGeom>
          <a:ln w="3175">
            <a:solidFill>
              <a:srgbClr val="B3B3B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15799" y="956000"/>
            <a:ext cx="0" cy="1306606"/>
          </a:xfrm>
          <a:custGeom>
            <a:avLst/>
            <a:gdLst/>
            <a:ahLst/>
            <a:cxnLst/>
            <a:rect l="l" t="t" r="r" b="b"/>
            <a:pathLst>
              <a:path h="1480820">
                <a:moveTo>
                  <a:pt x="0" y="0"/>
                </a:moveTo>
                <a:lnTo>
                  <a:pt x="0" y="1480548"/>
                </a:lnTo>
              </a:path>
            </a:pathLst>
          </a:custGeom>
          <a:ln w="3175">
            <a:solidFill>
              <a:srgbClr val="B3B3B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315799" y="2339788"/>
            <a:ext cx="0" cy="3179109"/>
          </a:xfrm>
          <a:custGeom>
            <a:avLst/>
            <a:gdLst/>
            <a:ahLst/>
            <a:cxnLst/>
            <a:rect l="l" t="t" r="r" b="b"/>
            <a:pathLst>
              <a:path h="3602990">
                <a:moveTo>
                  <a:pt x="0" y="0"/>
                </a:moveTo>
                <a:lnTo>
                  <a:pt x="0" y="3602497"/>
                </a:lnTo>
              </a:path>
            </a:pathLst>
          </a:custGeom>
          <a:ln w="3175">
            <a:solidFill>
              <a:srgbClr val="B3B3B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77988" y="956000"/>
            <a:ext cx="0" cy="618565"/>
          </a:xfrm>
          <a:custGeom>
            <a:avLst/>
            <a:gdLst/>
            <a:ahLst/>
            <a:cxnLst/>
            <a:rect l="l" t="t" r="r" b="b"/>
            <a:pathLst>
              <a:path h="701039">
                <a:moveTo>
                  <a:pt x="0" y="0"/>
                </a:moveTo>
                <a:lnTo>
                  <a:pt x="0" y="700730"/>
                </a:lnTo>
              </a:path>
            </a:pathLst>
          </a:custGeom>
          <a:ln w="3175">
            <a:solidFill>
              <a:srgbClr val="B3B3B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77988" y="1651713"/>
            <a:ext cx="0" cy="1850651"/>
          </a:xfrm>
          <a:custGeom>
            <a:avLst/>
            <a:gdLst/>
            <a:ahLst/>
            <a:cxnLst/>
            <a:rect l="l" t="t" r="r" b="b"/>
            <a:pathLst>
              <a:path h="2097404">
                <a:moveTo>
                  <a:pt x="0" y="0"/>
                </a:moveTo>
                <a:lnTo>
                  <a:pt x="0" y="2097227"/>
                </a:lnTo>
              </a:path>
            </a:pathLst>
          </a:custGeom>
          <a:ln w="3175">
            <a:solidFill>
              <a:srgbClr val="B3B3B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77988" y="3579630"/>
            <a:ext cx="0" cy="1939178"/>
          </a:xfrm>
          <a:custGeom>
            <a:avLst/>
            <a:gdLst/>
            <a:ahLst/>
            <a:cxnLst/>
            <a:rect l="l" t="t" r="r" b="b"/>
            <a:pathLst>
              <a:path h="2197735">
                <a:moveTo>
                  <a:pt x="0" y="0"/>
                </a:moveTo>
                <a:lnTo>
                  <a:pt x="0" y="2197343"/>
                </a:lnTo>
              </a:path>
            </a:pathLst>
          </a:custGeom>
          <a:ln w="3175">
            <a:solidFill>
              <a:srgbClr val="B3B3B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40178" y="956001"/>
            <a:ext cx="0" cy="4562475"/>
          </a:xfrm>
          <a:custGeom>
            <a:avLst/>
            <a:gdLst/>
            <a:ahLst/>
            <a:cxnLst/>
            <a:rect l="l" t="t" r="r" b="b"/>
            <a:pathLst>
              <a:path h="5170805">
                <a:moveTo>
                  <a:pt x="0" y="0"/>
                </a:moveTo>
                <a:lnTo>
                  <a:pt x="0" y="5170789"/>
                </a:lnTo>
              </a:path>
            </a:pathLst>
          </a:custGeom>
          <a:ln w="3175">
            <a:solidFill>
              <a:srgbClr val="B3B3B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03728" y="5518462"/>
            <a:ext cx="7437005" cy="0"/>
          </a:xfrm>
          <a:custGeom>
            <a:avLst/>
            <a:gdLst/>
            <a:ahLst/>
            <a:cxnLst/>
            <a:rect l="l" t="t" r="r" b="b"/>
            <a:pathLst>
              <a:path w="8180705">
                <a:moveTo>
                  <a:pt x="818009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B3B3B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03728" y="5011400"/>
            <a:ext cx="7437005" cy="0"/>
          </a:xfrm>
          <a:custGeom>
            <a:avLst/>
            <a:gdLst/>
            <a:ahLst/>
            <a:cxnLst/>
            <a:rect l="l" t="t" r="r" b="b"/>
            <a:pathLst>
              <a:path w="8180705">
                <a:moveTo>
                  <a:pt x="818009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B3B3B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3728" y="4504339"/>
            <a:ext cx="7437005" cy="0"/>
          </a:xfrm>
          <a:custGeom>
            <a:avLst/>
            <a:gdLst/>
            <a:ahLst/>
            <a:cxnLst/>
            <a:rect l="l" t="t" r="r" b="b"/>
            <a:pathLst>
              <a:path w="8180705">
                <a:moveTo>
                  <a:pt x="818009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B3B3B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31260" y="3997278"/>
            <a:ext cx="5908964" cy="0"/>
          </a:xfrm>
          <a:custGeom>
            <a:avLst/>
            <a:gdLst/>
            <a:ahLst/>
            <a:cxnLst/>
            <a:rect l="l" t="t" r="r" b="b"/>
            <a:pathLst>
              <a:path w="6499859">
                <a:moveTo>
                  <a:pt x="0" y="0"/>
                </a:moveTo>
                <a:lnTo>
                  <a:pt x="6499809" y="0"/>
                </a:lnTo>
              </a:path>
            </a:pathLst>
          </a:custGeom>
          <a:ln w="3175">
            <a:solidFill>
              <a:srgbClr val="B3B3B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03727" y="3997278"/>
            <a:ext cx="1447800" cy="0"/>
          </a:xfrm>
          <a:custGeom>
            <a:avLst/>
            <a:gdLst/>
            <a:ahLst/>
            <a:cxnLst/>
            <a:rect l="l" t="t" r="r" b="b"/>
            <a:pathLst>
              <a:path w="1592580">
                <a:moveTo>
                  <a:pt x="0" y="0"/>
                </a:moveTo>
                <a:lnTo>
                  <a:pt x="1592503" y="0"/>
                </a:lnTo>
              </a:path>
            </a:pathLst>
          </a:custGeom>
          <a:ln w="3175">
            <a:solidFill>
              <a:srgbClr val="B3B3B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05889" y="3490217"/>
            <a:ext cx="4634345" cy="0"/>
          </a:xfrm>
          <a:custGeom>
            <a:avLst/>
            <a:gdLst/>
            <a:ahLst/>
            <a:cxnLst/>
            <a:rect l="l" t="t" r="r" b="b"/>
            <a:pathLst>
              <a:path w="5097780">
                <a:moveTo>
                  <a:pt x="0" y="0"/>
                </a:moveTo>
                <a:lnTo>
                  <a:pt x="5097717" y="0"/>
                </a:lnTo>
              </a:path>
            </a:pathLst>
          </a:custGeom>
          <a:ln w="3175">
            <a:solidFill>
              <a:srgbClr val="B3B3B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03727" y="3490217"/>
            <a:ext cx="2722418" cy="0"/>
          </a:xfrm>
          <a:custGeom>
            <a:avLst/>
            <a:gdLst/>
            <a:ahLst/>
            <a:cxnLst/>
            <a:rect l="l" t="t" r="r" b="b"/>
            <a:pathLst>
              <a:path w="2994660">
                <a:moveTo>
                  <a:pt x="0" y="0"/>
                </a:moveTo>
                <a:lnTo>
                  <a:pt x="2994583" y="0"/>
                </a:lnTo>
              </a:path>
            </a:pathLst>
          </a:custGeom>
          <a:ln w="3175">
            <a:solidFill>
              <a:srgbClr val="B3B3B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524104" y="2983155"/>
            <a:ext cx="916131" cy="0"/>
          </a:xfrm>
          <a:custGeom>
            <a:avLst/>
            <a:gdLst/>
            <a:ahLst/>
            <a:cxnLst/>
            <a:rect l="l" t="t" r="r" b="b"/>
            <a:pathLst>
              <a:path w="1007745">
                <a:moveTo>
                  <a:pt x="0" y="0"/>
                </a:moveTo>
                <a:lnTo>
                  <a:pt x="1007682" y="0"/>
                </a:lnTo>
              </a:path>
            </a:pathLst>
          </a:custGeom>
          <a:ln w="3175">
            <a:solidFill>
              <a:srgbClr val="B3B3B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80508" y="2983155"/>
            <a:ext cx="2363932" cy="0"/>
          </a:xfrm>
          <a:custGeom>
            <a:avLst/>
            <a:gdLst/>
            <a:ahLst/>
            <a:cxnLst/>
            <a:rect l="l" t="t" r="r" b="b"/>
            <a:pathLst>
              <a:path w="2600325">
                <a:moveTo>
                  <a:pt x="0" y="0"/>
                </a:moveTo>
                <a:lnTo>
                  <a:pt x="2600172" y="0"/>
                </a:lnTo>
              </a:path>
            </a:pathLst>
          </a:custGeom>
          <a:ln w="3175">
            <a:solidFill>
              <a:srgbClr val="B3B3B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03727" y="2983155"/>
            <a:ext cx="3997036" cy="0"/>
          </a:xfrm>
          <a:custGeom>
            <a:avLst/>
            <a:gdLst/>
            <a:ahLst/>
            <a:cxnLst/>
            <a:rect l="l" t="t" r="r" b="b"/>
            <a:pathLst>
              <a:path w="4396740">
                <a:moveTo>
                  <a:pt x="0" y="0"/>
                </a:moveTo>
                <a:lnTo>
                  <a:pt x="4396675" y="0"/>
                </a:lnTo>
              </a:path>
            </a:pathLst>
          </a:custGeom>
          <a:ln w="3175">
            <a:solidFill>
              <a:srgbClr val="B3B3B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37038" y="2477184"/>
            <a:ext cx="2403186" cy="0"/>
          </a:xfrm>
          <a:custGeom>
            <a:avLst/>
            <a:gdLst/>
            <a:ahLst/>
            <a:cxnLst/>
            <a:rect l="l" t="t" r="r" b="b"/>
            <a:pathLst>
              <a:path w="2643504">
                <a:moveTo>
                  <a:pt x="0" y="0"/>
                </a:moveTo>
                <a:lnTo>
                  <a:pt x="2643454" y="0"/>
                </a:lnTo>
              </a:path>
            </a:pathLst>
          </a:custGeom>
          <a:ln w="3175">
            <a:solidFill>
              <a:srgbClr val="B3B3B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03728" y="2477184"/>
            <a:ext cx="4953577" cy="0"/>
          </a:xfrm>
          <a:custGeom>
            <a:avLst/>
            <a:gdLst/>
            <a:ahLst/>
            <a:cxnLst/>
            <a:rect l="l" t="t" r="r" b="b"/>
            <a:pathLst>
              <a:path w="5448934">
                <a:moveTo>
                  <a:pt x="0" y="0"/>
                </a:moveTo>
                <a:lnTo>
                  <a:pt x="5448858" y="0"/>
                </a:lnTo>
              </a:path>
            </a:pathLst>
          </a:custGeom>
          <a:ln w="3175">
            <a:solidFill>
              <a:srgbClr val="B3B3B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03728" y="1970123"/>
            <a:ext cx="7437005" cy="0"/>
          </a:xfrm>
          <a:custGeom>
            <a:avLst/>
            <a:gdLst/>
            <a:ahLst/>
            <a:cxnLst/>
            <a:rect l="l" t="t" r="r" b="b"/>
            <a:pathLst>
              <a:path w="8180705">
                <a:moveTo>
                  <a:pt x="818009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B3B3B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03728" y="1463061"/>
            <a:ext cx="7437005" cy="0"/>
          </a:xfrm>
          <a:custGeom>
            <a:avLst/>
            <a:gdLst/>
            <a:ahLst/>
            <a:cxnLst/>
            <a:rect l="l" t="t" r="r" b="b"/>
            <a:pathLst>
              <a:path w="8180705">
                <a:moveTo>
                  <a:pt x="818009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B3B3B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03728" y="956000"/>
            <a:ext cx="7437005" cy="0"/>
          </a:xfrm>
          <a:custGeom>
            <a:avLst/>
            <a:gdLst/>
            <a:ahLst/>
            <a:cxnLst/>
            <a:rect l="l" t="t" r="r" b="b"/>
            <a:pathLst>
              <a:path w="8180705">
                <a:moveTo>
                  <a:pt x="8180095" y="0"/>
                </a:moveTo>
                <a:lnTo>
                  <a:pt x="0" y="0"/>
                </a:lnTo>
              </a:path>
            </a:pathLst>
          </a:custGeom>
          <a:ln w="3175">
            <a:solidFill>
              <a:srgbClr val="B3B3B3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03728" y="5518462"/>
            <a:ext cx="7437005" cy="0"/>
          </a:xfrm>
          <a:custGeom>
            <a:avLst/>
            <a:gdLst/>
            <a:ahLst/>
            <a:cxnLst/>
            <a:rect l="l" t="t" r="r" b="b"/>
            <a:pathLst>
              <a:path w="8180705">
                <a:moveTo>
                  <a:pt x="0" y="0"/>
                </a:moveTo>
                <a:lnTo>
                  <a:pt x="8180095" y="0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03727" y="956001"/>
            <a:ext cx="0" cy="3839696"/>
          </a:xfrm>
          <a:custGeom>
            <a:avLst/>
            <a:gdLst/>
            <a:ahLst/>
            <a:cxnLst/>
            <a:rect l="l" t="t" r="r" b="b"/>
            <a:pathLst>
              <a:path h="4351655">
                <a:moveTo>
                  <a:pt x="0" y="0"/>
                </a:moveTo>
                <a:lnTo>
                  <a:pt x="0" y="4351421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03727" y="4872912"/>
            <a:ext cx="0" cy="646019"/>
          </a:xfrm>
          <a:custGeom>
            <a:avLst/>
            <a:gdLst/>
            <a:ahLst/>
            <a:cxnLst/>
            <a:rect l="l" t="t" r="r" b="b"/>
            <a:pathLst>
              <a:path h="732154">
                <a:moveTo>
                  <a:pt x="0" y="0"/>
                </a:moveTo>
                <a:lnTo>
                  <a:pt x="0" y="731624"/>
                </a:lnTo>
              </a:path>
            </a:pathLst>
          </a:custGeom>
          <a:ln w="3175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64387" y="4795490"/>
            <a:ext cx="80241" cy="77881"/>
          </a:xfrm>
          <a:custGeom>
            <a:avLst/>
            <a:gdLst/>
            <a:ahLst/>
            <a:cxnLst/>
            <a:rect l="l" t="t" r="r" b="b"/>
            <a:pathLst>
              <a:path w="88265" h="88264">
                <a:moveTo>
                  <a:pt x="0" y="0"/>
                </a:moveTo>
                <a:lnTo>
                  <a:pt x="0" y="87744"/>
                </a:lnTo>
                <a:lnTo>
                  <a:pt x="87784" y="87744"/>
                </a:lnTo>
                <a:lnTo>
                  <a:pt x="8778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5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64388" y="4795491"/>
            <a:ext cx="80241" cy="77881"/>
          </a:xfrm>
          <a:custGeom>
            <a:avLst/>
            <a:gdLst/>
            <a:ahLst/>
            <a:cxnLst/>
            <a:rect l="l" t="t" r="r" b="b"/>
            <a:pathLst>
              <a:path w="88265" h="88264">
                <a:moveTo>
                  <a:pt x="0" y="0"/>
                </a:moveTo>
                <a:lnTo>
                  <a:pt x="0" y="87745"/>
                </a:lnTo>
                <a:lnTo>
                  <a:pt x="87785" y="87745"/>
                </a:lnTo>
                <a:lnTo>
                  <a:pt x="87785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45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76829" y="4731158"/>
            <a:ext cx="80241" cy="76760"/>
          </a:xfrm>
          <a:custGeom>
            <a:avLst/>
            <a:gdLst/>
            <a:ahLst/>
            <a:cxnLst/>
            <a:rect l="l" t="t" r="r" b="b"/>
            <a:pathLst>
              <a:path w="88265" h="86995">
                <a:moveTo>
                  <a:pt x="0" y="0"/>
                </a:moveTo>
                <a:lnTo>
                  <a:pt x="0" y="86499"/>
                </a:lnTo>
                <a:lnTo>
                  <a:pt x="87782" y="86499"/>
                </a:lnTo>
                <a:lnTo>
                  <a:pt x="8778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5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76825" y="4731154"/>
            <a:ext cx="80241" cy="76760"/>
          </a:xfrm>
          <a:custGeom>
            <a:avLst/>
            <a:gdLst/>
            <a:ahLst/>
            <a:cxnLst/>
            <a:rect l="l" t="t" r="r" b="b"/>
            <a:pathLst>
              <a:path w="88265" h="86995">
                <a:moveTo>
                  <a:pt x="0" y="0"/>
                </a:moveTo>
                <a:lnTo>
                  <a:pt x="0" y="86509"/>
                </a:lnTo>
                <a:lnTo>
                  <a:pt x="87785" y="86509"/>
                </a:lnTo>
                <a:lnTo>
                  <a:pt x="87785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45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026573" y="4034353"/>
            <a:ext cx="80241" cy="77881"/>
          </a:xfrm>
          <a:custGeom>
            <a:avLst/>
            <a:gdLst/>
            <a:ahLst/>
            <a:cxnLst/>
            <a:rect l="l" t="t" r="r" b="b"/>
            <a:pathLst>
              <a:path w="88264" h="88264">
                <a:moveTo>
                  <a:pt x="0" y="0"/>
                </a:moveTo>
                <a:lnTo>
                  <a:pt x="0" y="87744"/>
                </a:lnTo>
                <a:lnTo>
                  <a:pt x="87782" y="87744"/>
                </a:lnTo>
                <a:lnTo>
                  <a:pt x="8778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5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26577" y="4034354"/>
            <a:ext cx="80241" cy="77881"/>
          </a:xfrm>
          <a:custGeom>
            <a:avLst/>
            <a:gdLst/>
            <a:ahLst/>
            <a:cxnLst/>
            <a:rect l="l" t="t" r="r" b="b"/>
            <a:pathLst>
              <a:path w="88264" h="88264">
                <a:moveTo>
                  <a:pt x="0" y="0"/>
                </a:moveTo>
                <a:lnTo>
                  <a:pt x="0" y="87745"/>
                </a:lnTo>
                <a:lnTo>
                  <a:pt x="87785" y="87745"/>
                </a:lnTo>
                <a:lnTo>
                  <a:pt x="87785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45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451458" y="3959116"/>
            <a:ext cx="80241" cy="77881"/>
          </a:xfrm>
          <a:custGeom>
            <a:avLst/>
            <a:gdLst/>
            <a:ahLst/>
            <a:cxnLst/>
            <a:rect l="l" t="t" r="r" b="b"/>
            <a:pathLst>
              <a:path w="88264" h="88264">
                <a:moveTo>
                  <a:pt x="0" y="0"/>
                </a:moveTo>
                <a:lnTo>
                  <a:pt x="0" y="87744"/>
                </a:lnTo>
                <a:lnTo>
                  <a:pt x="87782" y="87744"/>
                </a:lnTo>
                <a:lnTo>
                  <a:pt x="8778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5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51452" y="3959112"/>
            <a:ext cx="80241" cy="77881"/>
          </a:xfrm>
          <a:custGeom>
            <a:avLst/>
            <a:gdLst/>
            <a:ahLst/>
            <a:cxnLst/>
            <a:rect l="l" t="t" r="r" b="b"/>
            <a:pathLst>
              <a:path w="88264" h="88264">
                <a:moveTo>
                  <a:pt x="0" y="0"/>
                </a:moveTo>
                <a:lnTo>
                  <a:pt x="0" y="87745"/>
                </a:lnTo>
                <a:lnTo>
                  <a:pt x="87785" y="87745"/>
                </a:lnTo>
                <a:lnTo>
                  <a:pt x="87785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45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88767" y="3736657"/>
            <a:ext cx="80241" cy="77881"/>
          </a:xfrm>
          <a:custGeom>
            <a:avLst/>
            <a:gdLst/>
            <a:ahLst/>
            <a:cxnLst/>
            <a:rect l="l" t="t" r="r" b="b"/>
            <a:pathLst>
              <a:path w="88264" h="88264">
                <a:moveTo>
                  <a:pt x="0" y="0"/>
                </a:moveTo>
                <a:lnTo>
                  <a:pt x="0" y="87744"/>
                </a:lnTo>
                <a:lnTo>
                  <a:pt x="87782" y="87744"/>
                </a:lnTo>
                <a:lnTo>
                  <a:pt x="8778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5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88766" y="3736660"/>
            <a:ext cx="80241" cy="77881"/>
          </a:xfrm>
          <a:custGeom>
            <a:avLst/>
            <a:gdLst/>
            <a:ahLst/>
            <a:cxnLst/>
            <a:rect l="l" t="t" r="r" b="b"/>
            <a:pathLst>
              <a:path w="88264" h="88264">
                <a:moveTo>
                  <a:pt x="0" y="0"/>
                </a:moveTo>
                <a:lnTo>
                  <a:pt x="0" y="87745"/>
                </a:lnTo>
                <a:lnTo>
                  <a:pt x="87785" y="87745"/>
                </a:lnTo>
                <a:lnTo>
                  <a:pt x="87785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45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195548" y="3536015"/>
            <a:ext cx="630570" cy="473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26076" y="3452050"/>
            <a:ext cx="80241" cy="77881"/>
          </a:xfrm>
          <a:custGeom>
            <a:avLst/>
            <a:gdLst/>
            <a:ahLst/>
            <a:cxnLst/>
            <a:rect l="l" t="t" r="r" b="b"/>
            <a:pathLst>
              <a:path w="88264" h="88264">
                <a:moveTo>
                  <a:pt x="0" y="0"/>
                </a:moveTo>
                <a:lnTo>
                  <a:pt x="0" y="87744"/>
                </a:lnTo>
                <a:lnTo>
                  <a:pt x="87795" y="87744"/>
                </a:lnTo>
                <a:lnTo>
                  <a:pt x="8779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5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26080" y="3452051"/>
            <a:ext cx="80241" cy="77881"/>
          </a:xfrm>
          <a:custGeom>
            <a:avLst/>
            <a:gdLst/>
            <a:ahLst/>
            <a:cxnLst/>
            <a:rect l="l" t="t" r="r" b="b"/>
            <a:pathLst>
              <a:path w="88264" h="88264">
                <a:moveTo>
                  <a:pt x="0" y="0"/>
                </a:moveTo>
                <a:lnTo>
                  <a:pt x="0" y="87745"/>
                </a:lnTo>
                <a:lnTo>
                  <a:pt x="87785" y="87745"/>
                </a:lnTo>
                <a:lnTo>
                  <a:pt x="87785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45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363397" y="3197979"/>
            <a:ext cx="80241" cy="77881"/>
          </a:xfrm>
          <a:custGeom>
            <a:avLst/>
            <a:gdLst/>
            <a:ahLst/>
            <a:cxnLst/>
            <a:rect l="l" t="t" r="r" b="b"/>
            <a:pathLst>
              <a:path w="88264" h="88264">
                <a:moveTo>
                  <a:pt x="0" y="0"/>
                </a:moveTo>
                <a:lnTo>
                  <a:pt x="0" y="87744"/>
                </a:lnTo>
                <a:lnTo>
                  <a:pt x="87782" y="87744"/>
                </a:lnTo>
                <a:lnTo>
                  <a:pt x="8778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5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363393" y="3197975"/>
            <a:ext cx="80241" cy="77881"/>
          </a:xfrm>
          <a:custGeom>
            <a:avLst/>
            <a:gdLst/>
            <a:ahLst/>
            <a:cxnLst/>
            <a:rect l="l" t="t" r="r" b="b"/>
            <a:pathLst>
              <a:path w="88264" h="88264">
                <a:moveTo>
                  <a:pt x="0" y="0"/>
                </a:moveTo>
                <a:lnTo>
                  <a:pt x="0" y="87745"/>
                </a:lnTo>
                <a:lnTo>
                  <a:pt x="87785" y="87745"/>
                </a:lnTo>
                <a:lnTo>
                  <a:pt x="87785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45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508384" y="2769421"/>
            <a:ext cx="1053199" cy="6488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425579" y="2681097"/>
            <a:ext cx="80241" cy="77881"/>
          </a:xfrm>
          <a:custGeom>
            <a:avLst/>
            <a:gdLst/>
            <a:ahLst/>
            <a:cxnLst/>
            <a:rect l="l" t="t" r="r" b="b"/>
            <a:pathLst>
              <a:path w="88264" h="88264">
                <a:moveTo>
                  <a:pt x="0" y="0"/>
                </a:moveTo>
                <a:lnTo>
                  <a:pt x="0" y="87744"/>
                </a:lnTo>
                <a:lnTo>
                  <a:pt x="87795" y="87744"/>
                </a:lnTo>
                <a:lnTo>
                  <a:pt x="8779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5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25583" y="2681100"/>
            <a:ext cx="80241" cy="77881"/>
          </a:xfrm>
          <a:custGeom>
            <a:avLst/>
            <a:gdLst/>
            <a:ahLst/>
            <a:cxnLst/>
            <a:rect l="l" t="t" r="r" b="b"/>
            <a:pathLst>
              <a:path w="88264" h="88264">
                <a:moveTo>
                  <a:pt x="0" y="0"/>
                </a:moveTo>
                <a:lnTo>
                  <a:pt x="0" y="87745"/>
                </a:lnTo>
                <a:lnTo>
                  <a:pt x="87785" y="87745"/>
                </a:lnTo>
                <a:lnTo>
                  <a:pt x="87785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45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32362" y="2505534"/>
            <a:ext cx="504675" cy="4167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957235" y="2093348"/>
            <a:ext cx="884601" cy="5670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125081" y="1677879"/>
            <a:ext cx="80241" cy="77881"/>
          </a:xfrm>
          <a:custGeom>
            <a:avLst/>
            <a:gdLst/>
            <a:ahLst/>
            <a:cxnLst/>
            <a:rect l="l" t="t" r="r" b="b"/>
            <a:pathLst>
              <a:path w="88265" h="88264">
                <a:moveTo>
                  <a:pt x="0" y="0"/>
                </a:moveTo>
                <a:lnTo>
                  <a:pt x="0" y="87744"/>
                </a:lnTo>
                <a:lnTo>
                  <a:pt x="87782" y="87744"/>
                </a:lnTo>
                <a:lnTo>
                  <a:pt x="8778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5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125087" y="1677882"/>
            <a:ext cx="80241" cy="77881"/>
          </a:xfrm>
          <a:custGeom>
            <a:avLst/>
            <a:gdLst/>
            <a:ahLst/>
            <a:cxnLst/>
            <a:rect l="l" t="t" r="r" b="b"/>
            <a:pathLst>
              <a:path w="88265" h="88264">
                <a:moveTo>
                  <a:pt x="0" y="0"/>
                </a:moveTo>
                <a:lnTo>
                  <a:pt x="0" y="87745"/>
                </a:lnTo>
                <a:lnTo>
                  <a:pt x="87785" y="87745"/>
                </a:lnTo>
                <a:lnTo>
                  <a:pt x="87785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45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231865" y="1252605"/>
            <a:ext cx="804787" cy="7578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337518" y="3502207"/>
            <a:ext cx="80241" cy="77881"/>
          </a:xfrm>
          <a:custGeom>
            <a:avLst/>
            <a:gdLst/>
            <a:ahLst/>
            <a:cxnLst/>
            <a:rect l="l" t="t" r="r" b="b"/>
            <a:pathLst>
              <a:path w="88265" h="88264">
                <a:moveTo>
                  <a:pt x="0" y="0"/>
                </a:moveTo>
                <a:lnTo>
                  <a:pt x="0" y="87744"/>
                </a:lnTo>
                <a:lnTo>
                  <a:pt x="87795" y="87744"/>
                </a:lnTo>
                <a:lnTo>
                  <a:pt x="8779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5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337525" y="3502212"/>
            <a:ext cx="80241" cy="77881"/>
          </a:xfrm>
          <a:custGeom>
            <a:avLst/>
            <a:gdLst/>
            <a:ahLst/>
            <a:cxnLst/>
            <a:rect l="l" t="t" r="r" b="b"/>
            <a:pathLst>
              <a:path w="88265" h="88264">
                <a:moveTo>
                  <a:pt x="0" y="0"/>
                </a:moveTo>
                <a:lnTo>
                  <a:pt x="0" y="87745"/>
                </a:lnTo>
                <a:lnTo>
                  <a:pt x="87785" y="87745"/>
                </a:lnTo>
                <a:lnTo>
                  <a:pt x="87785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45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444301" y="2446648"/>
            <a:ext cx="1010481" cy="10315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444301" y="2944984"/>
            <a:ext cx="80241" cy="77881"/>
          </a:xfrm>
          <a:custGeom>
            <a:avLst/>
            <a:gdLst/>
            <a:ahLst/>
            <a:cxnLst/>
            <a:rect l="l" t="t" r="r" b="b"/>
            <a:pathLst>
              <a:path w="88265" h="88264">
                <a:moveTo>
                  <a:pt x="0" y="0"/>
                </a:moveTo>
                <a:lnTo>
                  <a:pt x="0" y="87756"/>
                </a:lnTo>
                <a:lnTo>
                  <a:pt x="87782" y="87756"/>
                </a:lnTo>
                <a:lnTo>
                  <a:pt x="8778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45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444305" y="2944989"/>
            <a:ext cx="80241" cy="77881"/>
          </a:xfrm>
          <a:custGeom>
            <a:avLst/>
            <a:gdLst/>
            <a:ahLst/>
            <a:cxnLst/>
            <a:rect l="l" t="t" r="r" b="b"/>
            <a:pathLst>
              <a:path w="88265" h="88264">
                <a:moveTo>
                  <a:pt x="0" y="0"/>
                </a:moveTo>
                <a:lnTo>
                  <a:pt x="0" y="87745"/>
                </a:lnTo>
                <a:lnTo>
                  <a:pt x="87785" y="87745"/>
                </a:lnTo>
                <a:lnTo>
                  <a:pt x="87785" y="0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45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815713" y="5515484"/>
            <a:ext cx="37060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spc="-13" dirty="0">
                <a:latin typeface="Arial"/>
                <a:cs typeface="Arial"/>
              </a:rPr>
              <a:t>1</a:t>
            </a:r>
            <a:r>
              <a:rPr sz="1200" spc="27" dirty="0">
                <a:latin typeface="Arial"/>
                <a:cs typeface="Arial"/>
              </a:rPr>
              <a:t>9</a:t>
            </a:r>
            <a:r>
              <a:rPr sz="1200" spc="-13" dirty="0">
                <a:latin typeface="Arial"/>
                <a:cs typeface="Arial"/>
              </a:rPr>
              <a:t>50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877902" y="5515484"/>
            <a:ext cx="37060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spc="-13" dirty="0">
                <a:latin typeface="Arial"/>
                <a:cs typeface="Arial"/>
              </a:rPr>
              <a:t>1</a:t>
            </a:r>
            <a:r>
              <a:rPr sz="1200" spc="27" dirty="0">
                <a:latin typeface="Arial"/>
                <a:cs typeface="Arial"/>
              </a:rPr>
              <a:t>9</a:t>
            </a:r>
            <a:r>
              <a:rPr sz="1200" spc="-13" dirty="0">
                <a:latin typeface="Arial"/>
                <a:cs typeface="Arial"/>
              </a:rPr>
              <a:t>60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940092" y="5515484"/>
            <a:ext cx="372917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spc="-13" dirty="0">
                <a:latin typeface="Arial"/>
                <a:cs typeface="Arial"/>
              </a:rPr>
              <a:t>1</a:t>
            </a:r>
            <a:r>
              <a:rPr sz="1200" spc="36" dirty="0">
                <a:latin typeface="Arial"/>
                <a:cs typeface="Arial"/>
              </a:rPr>
              <a:t>9</a:t>
            </a:r>
            <a:r>
              <a:rPr sz="1200" spc="-22" dirty="0">
                <a:latin typeface="Arial"/>
                <a:cs typeface="Arial"/>
              </a:rPr>
              <a:t>7</a:t>
            </a:r>
            <a:r>
              <a:rPr sz="1200" spc="4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003405" y="5515484"/>
            <a:ext cx="3683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spc="-22" dirty="0">
                <a:latin typeface="Arial"/>
                <a:cs typeface="Arial"/>
              </a:rPr>
              <a:t>1</a:t>
            </a:r>
            <a:r>
              <a:rPr sz="1200" spc="36" dirty="0">
                <a:latin typeface="Arial"/>
                <a:cs typeface="Arial"/>
              </a:rPr>
              <a:t>9</a:t>
            </a:r>
            <a:r>
              <a:rPr sz="1200" spc="-22" dirty="0">
                <a:latin typeface="Arial"/>
                <a:cs typeface="Arial"/>
              </a:rPr>
              <a:t>80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065595" y="5515484"/>
            <a:ext cx="37060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spc="-13" dirty="0">
                <a:latin typeface="Arial"/>
                <a:cs typeface="Arial"/>
              </a:rPr>
              <a:t>1</a:t>
            </a:r>
            <a:r>
              <a:rPr sz="1200" spc="27" dirty="0">
                <a:latin typeface="Arial"/>
                <a:cs typeface="Arial"/>
              </a:rPr>
              <a:t>9</a:t>
            </a:r>
            <a:r>
              <a:rPr sz="1200" spc="-13" dirty="0">
                <a:latin typeface="Arial"/>
                <a:cs typeface="Arial"/>
              </a:rPr>
              <a:t>90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127784" y="5515484"/>
            <a:ext cx="37060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spc="-13" dirty="0">
                <a:latin typeface="Arial"/>
                <a:cs typeface="Arial"/>
              </a:rPr>
              <a:t>2</a:t>
            </a:r>
            <a:r>
              <a:rPr sz="1200" spc="27" dirty="0">
                <a:latin typeface="Arial"/>
                <a:cs typeface="Arial"/>
              </a:rPr>
              <a:t>0</a:t>
            </a:r>
            <a:r>
              <a:rPr sz="1200" spc="-13" dirty="0">
                <a:latin typeface="Arial"/>
                <a:cs typeface="Arial"/>
              </a:rPr>
              <a:t>00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189973" y="5515484"/>
            <a:ext cx="37060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spc="-13" dirty="0">
                <a:latin typeface="Arial"/>
                <a:cs typeface="Arial"/>
              </a:rPr>
              <a:t>2</a:t>
            </a:r>
            <a:r>
              <a:rPr sz="1200" spc="27" dirty="0">
                <a:latin typeface="Arial"/>
                <a:cs typeface="Arial"/>
              </a:rPr>
              <a:t>0</a:t>
            </a:r>
            <a:r>
              <a:rPr sz="1200" spc="-13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8252163" y="5515484"/>
            <a:ext cx="370609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spc="-13" dirty="0">
                <a:latin typeface="Arial"/>
                <a:cs typeface="Arial"/>
              </a:rPr>
              <a:t>2</a:t>
            </a:r>
            <a:r>
              <a:rPr sz="1200" spc="27" dirty="0">
                <a:latin typeface="Arial"/>
                <a:cs typeface="Arial"/>
              </a:rPr>
              <a:t>0</a:t>
            </a:r>
            <a:r>
              <a:rPr sz="1200" spc="-13" dirty="0"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89787" y="5408620"/>
            <a:ext cx="396586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spc="-22" dirty="0">
                <a:latin typeface="Arial"/>
                <a:cs typeface="Arial"/>
              </a:rPr>
              <a:t>1</a:t>
            </a:r>
            <a:r>
              <a:rPr sz="1200" spc="40" dirty="0">
                <a:latin typeface="Arial"/>
                <a:cs typeface="Arial"/>
              </a:rPr>
              <a:t>E</a:t>
            </a:r>
            <a:r>
              <a:rPr sz="1200" spc="-4" dirty="0">
                <a:latin typeface="Arial"/>
                <a:cs typeface="Arial"/>
              </a:rPr>
              <a:t>+</a:t>
            </a:r>
            <a:r>
              <a:rPr sz="1200" spc="4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98742" y="1860281"/>
            <a:ext cx="487218" cy="34358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00" spc="-22" dirty="0">
                <a:latin typeface="Arial"/>
                <a:cs typeface="Arial"/>
              </a:rPr>
              <a:t>1</a:t>
            </a:r>
            <a:r>
              <a:rPr sz="1200" spc="40" dirty="0">
                <a:latin typeface="Arial"/>
                <a:cs typeface="Arial"/>
              </a:rPr>
              <a:t>E</a:t>
            </a:r>
            <a:r>
              <a:rPr sz="1200" spc="-4" dirty="0">
                <a:latin typeface="Arial"/>
                <a:cs typeface="Arial"/>
              </a:rPr>
              <a:t>+</a:t>
            </a:r>
            <a:r>
              <a:rPr sz="1200" spc="-13" dirty="0">
                <a:latin typeface="Arial"/>
                <a:cs typeface="Arial"/>
              </a:rPr>
              <a:t>1</a:t>
            </a:r>
            <a:r>
              <a:rPr sz="1200" spc="4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spcBef>
                <a:spcPts val="18"/>
              </a:spcBef>
            </a:pP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00" spc="-22" dirty="0">
                <a:latin typeface="Arial"/>
                <a:cs typeface="Arial"/>
              </a:rPr>
              <a:t>1</a:t>
            </a:r>
            <a:r>
              <a:rPr sz="1200" spc="40" dirty="0">
                <a:latin typeface="Arial"/>
                <a:cs typeface="Arial"/>
              </a:rPr>
              <a:t>E</a:t>
            </a:r>
            <a:r>
              <a:rPr sz="1200" spc="-4" dirty="0">
                <a:latin typeface="Arial"/>
                <a:cs typeface="Arial"/>
              </a:rPr>
              <a:t>+</a:t>
            </a:r>
            <a:r>
              <a:rPr sz="1200" spc="-13" dirty="0">
                <a:latin typeface="Arial"/>
                <a:cs typeface="Arial"/>
              </a:rPr>
              <a:t>1</a:t>
            </a:r>
            <a:r>
              <a:rPr sz="1200" spc="4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spcBef>
                <a:spcPts val="27"/>
              </a:spcBef>
            </a:pP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00" spc="-22" dirty="0">
                <a:latin typeface="Arial"/>
                <a:cs typeface="Arial"/>
              </a:rPr>
              <a:t>1</a:t>
            </a:r>
            <a:r>
              <a:rPr sz="1200" spc="40" dirty="0">
                <a:latin typeface="Arial"/>
                <a:cs typeface="Arial"/>
              </a:rPr>
              <a:t>E</a:t>
            </a:r>
            <a:r>
              <a:rPr sz="1200" spc="-4" dirty="0">
                <a:latin typeface="Arial"/>
                <a:cs typeface="Arial"/>
              </a:rPr>
              <a:t>+</a:t>
            </a:r>
            <a:r>
              <a:rPr sz="1200" spc="-13" dirty="0">
                <a:latin typeface="Arial"/>
                <a:cs typeface="Arial"/>
              </a:rPr>
              <a:t>1</a:t>
            </a:r>
            <a:r>
              <a:rPr sz="1200" spc="4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marL="89466" algn="ctr"/>
            <a:r>
              <a:rPr sz="1200" spc="-22" dirty="0">
                <a:latin typeface="Arial"/>
                <a:cs typeface="Arial"/>
              </a:rPr>
              <a:t>1</a:t>
            </a:r>
            <a:r>
              <a:rPr sz="1200" spc="40" dirty="0">
                <a:latin typeface="Arial"/>
                <a:cs typeface="Arial"/>
              </a:rPr>
              <a:t>E</a:t>
            </a:r>
            <a:r>
              <a:rPr sz="1200" spc="-4" dirty="0">
                <a:latin typeface="Arial"/>
                <a:cs typeface="Arial"/>
              </a:rPr>
              <a:t>+</a:t>
            </a:r>
            <a:r>
              <a:rPr sz="1200" spc="4" dirty="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spcBef>
                <a:spcPts val="18"/>
              </a:spcBef>
            </a:pPr>
            <a:endParaRPr sz="1100">
              <a:latin typeface="Times New Roman"/>
              <a:cs typeface="Times New Roman"/>
            </a:endParaRPr>
          </a:p>
          <a:p>
            <a:pPr marL="89466" algn="ctr"/>
            <a:r>
              <a:rPr sz="1200" spc="-22" dirty="0">
                <a:latin typeface="Arial"/>
                <a:cs typeface="Arial"/>
              </a:rPr>
              <a:t>1</a:t>
            </a:r>
            <a:r>
              <a:rPr sz="1200" spc="40" dirty="0">
                <a:latin typeface="Arial"/>
                <a:cs typeface="Arial"/>
              </a:rPr>
              <a:t>E</a:t>
            </a:r>
            <a:r>
              <a:rPr sz="1200" spc="-4" dirty="0">
                <a:latin typeface="Arial"/>
                <a:cs typeface="Arial"/>
              </a:rPr>
              <a:t>+</a:t>
            </a:r>
            <a:r>
              <a:rPr sz="1200" spc="4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spcBef>
                <a:spcPts val="27"/>
              </a:spcBef>
            </a:pPr>
            <a:endParaRPr sz="1100">
              <a:latin typeface="Times New Roman"/>
              <a:cs typeface="Times New Roman"/>
            </a:endParaRPr>
          </a:p>
          <a:p>
            <a:pPr marL="89466" algn="ctr"/>
            <a:r>
              <a:rPr sz="1200" spc="-22" dirty="0">
                <a:latin typeface="Arial"/>
                <a:cs typeface="Arial"/>
              </a:rPr>
              <a:t>1</a:t>
            </a:r>
            <a:r>
              <a:rPr sz="1200" spc="40" dirty="0">
                <a:latin typeface="Arial"/>
                <a:cs typeface="Arial"/>
              </a:rPr>
              <a:t>E</a:t>
            </a:r>
            <a:r>
              <a:rPr sz="1200" spc="-4" dirty="0">
                <a:latin typeface="Arial"/>
                <a:cs typeface="Arial"/>
              </a:rPr>
              <a:t>+</a:t>
            </a:r>
            <a:r>
              <a:rPr sz="1200" spc="4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spcBef>
                <a:spcPts val="27"/>
              </a:spcBef>
            </a:pPr>
            <a:endParaRPr sz="1100">
              <a:latin typeface="Times New Roman"/>
              <a:cs typeface="Times New Roman"/>
            </a:endParaRPr>
          </a:p>
          <a:p>
            <a:pPr marL="89466" algn="ctr"/>
            <a:r>
              <a:rPr sz="1200" spc="-22" dirty="0">
                <a:latin typeface="Arial"/>
                <a:cs typeface="Arial"/>
              </a:rPr>
              <a:t>1</a:t>
            </a:r>
            <a:r>
              <a:rPr sz="1200" spc="40" dirty="0">
                <a:latin typeface="Arial"/>
                <a:cs typeface="Arial"/>
              </a:rPr>
              <a:t>E</a:t>
            </a:r>
            <a:r>
              <a:rPr sz="1200" spc="-4" dirty="0">
                <a:latin typeface="Arial"/>
                <a:cs typeface="Arial"/>
              </a:rPr>
              <a:t>+</a:t>
            </a:r>
            <a:r>
              <a:rPr sz="1200" spc="4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98742" y="1353220"/>
            <a:ext cx="482023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spc="-22" dirty="0">
                <a:latin typeface="Arial"/>
                <a:cs typeface="Arial"/>
              </a:rPr>
              <a:t>1</a:t>
            </a:r>
            <a:r>
              <a:rPr sz="1200" spc="40" dirty="0">
                <a:latin typeface="Arial"/>
                <a:cs typeface="Arial"/>
              </a:rPr>
              <a:t>E</a:t>
            </a:r>
            <a:r>
              <a:rPr sz="1200" spc="-4" dirty="0">
                <a:latin typeface="Arial"/>
                <a:cs typeface="Arial"/>
              </a:rPr>
              <a:t>+</a:t>
            </a:r>
            <a:r>
              <a:rPr sz="1200" spc="-13" dirty="0">
                <a:latin typeface="Arial"/>
                <a:cs typeface="Arial"/>
              </a:rPr>
              <a:t>1</a:t>
            </a:r>
            <a:r>
              <a:rPr sz="1200" spc="4" dirty="0"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98742" y="846158"/>
            <a:ext cx="482023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spc="-22" dirty="0">
                <a:latin typeface="Arial"/>
                <a:cs typeface="Arial"/>
              </a:rPr>
              <a:t>1</a:t>
            </a:r>
            <a:r>
              <a:rPr sz="1200" spc="40" dirty="0">
                <a:latin typeface="Arial"/>
                <a:cs typeface="Arial"/>
              </a:rPr>
              <a:t>E</a:t>
            </a:r>
            <a:r>
              <a:rPr sz="1200" spc="-4" dirty="0">
                <a:latin typeface="Arial"/>
                <a:cs typeface="Arial"/>
              </a:rPr>
              <a:t>+</a:t>
            </a:r>
            <a:r>
              <a:rPr sz="1200" spc="-13" dirty="0">
                <a:latin typeface="Arial"/>
                <a:cs typeface="Arial"/>
              </a:rPr>
              <a:t>1</a:t>
            </a:r>
            <a:r>
              <a:rPr sz="1200" spc="4" dirty="0"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099267" y="4647190"/>
            <a:ext cx="98136" cy="96371"/>
          </a:xfrm>
          <a:custGeom>
            <a:avLst/>
            <a:gdLst/>
            <a:ahLst/>
            <a:cxnLst/>
            <a:rect l="l" t="t" r="r" b="b"/>
            <a:pathLst>
              <a:path w="107950" h="109220">
                <a:moveTo>
                  <a:pt x="63052" y="0"/>
                </a:moveTo>
                <a:lnTo>
                  <a:pt x="0" y="63030"/>
                </a:lnTo>
                <a:lnTo>
                  <a:pt x="46983" y="108750"/>
                </a:lnTo>
                <a:lnTo>
                  <a:pt x="54402" y="101333"/>
                </a:lnTo>
                <a:lnTo>
                  <a:pt x="16073" y="64261"/>
                </a:lnTo>
                <a:lnTo>
                  <a:pt x="37092" y="43256"/>
                </a:lnTo>
                <a:lnTo>
                  <a:pt x="52207" y="43256"/>
                </a:lnTo>
                <a:lnTo>
                  <a:pt x="44510" y="35839"/>
                </a:lnTo>
                <a:lnTo>
                  <a:pt x="64297" y="16065"/>
                </a:lnTo>
                <a:lnTo>
                  <a:pt x="78694" y="16065"/>
                </a:lnTo>
                <a:lnTo>
                  <a:pt x="63052" y="0"/>
                </a:lnTo>
                <a:close/>
              </a:path>
              <a:path w="107950" h="109220">
                <a:moveTo>
                  <a:pt x="52207" y="43256"/>
                </a:moveTo>
                <a:lnTo>
                  <a:pt x="37092" y="43256"/>
                </a:lnTo>
                <a:lnTo>
                  <a:pt x="71714" y="76619"/>
                </a:lnTo>
                <a:lnTo>
                  <a:pt x="79131" y="69202"/>
                </a:lnTo>
                <a:lnTo>
                  <a:pt x="52207" y="43256"/>
                </a:lnTo>
                <a:close/>
              </a:path>
              <a:path w="107950" h="109220">
                <a:moveTo>
                  <a:pt x="78694" y="16065"/>
                </a:moveTo>
                <a:lnTo>
                  <a:pt x="64297" y="16065"/>
                </a:lnTo>
                <a:lnTo>
                  <a:pt x="100149" y="53136"/>
                </a:lnTo>
                <a:lnTo>
                  <a:pt x="107566" y="45719"/>
                </a:lnTo>
                <a:lnTo>
                  <a:pt x="78694" y="160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150973" y="4697349"/>
            <a:ext cx="91209" cy="87406"/>
          </a:xfrm>
          <a:custGeom>
            <a:avLst/>
            <a:gdLst/>
            <a:ahLst/>
            <a:cxnLst/>
            <a:rect l="l" t="t" r="r" b="b"/>
            <a:pathLst>
              <a:path w="100330" h="99060">
                <a:moveTo>
                  <a:pt x="63060" y="0"/>
                </a:moveTo>
                <a:lnTo>
                  <a:pt x="0" y="63030"/>
                </a:lnTo>
                <a:lnTo>
                  <a:pt x="22255" y="85280"/>
                </a:lnTo>
                <a:lnTo>
                  <a:pt x="27195" y="88976"/>
                </a:lnTo>
                <a:lnTo>
                  <a:pt x="29672" y="91452"/>
                </a:lnTo>
                <a:lnTo>
                  <a:pt x="37089" y="96392"/>
                </a:lnTo>
                <a:lnTo>
                  <a:pt x="44505" y="98869"/>
                </a:lnTo>
                <a:lnTo>
                  <a:pt x="55643" y="98869"/>
                </a:lnTo>
                <a:lnTo>
                  <a:pt x="60584" y="97637"/>
                </a:lnTo>
                <a:lnTo>
                  <a:pt x="64292" y="96392"/>
                </a:lnTo>
                <a:lnTo>
                  <a:pt x="74185" y="91452"/>
                </a:lnTo>
                <a:lnTo>
                  <a:pt x="79126" y="87744"/>
                </a:lnTo>
                <a:lnTo>
                  <a:pt x="45750" y="87744"/>
                </a:lnTo>
                <a:lnTo>
                  <a:pt x="43273" y="86512"/>
                </a:lnTo>
                <a:lnTo>
                  <a:pt x="39565" y="85280"/>
                </a:lnTo>
                <a:lnTo>
                  <a:pt x="37089" y="84035"/>
                </a:lnTo>
                <a:lnTo>
                  <a:pt x="33380" y="81572"/>
                </a:lnTo>
                <a:lnTo>
                  <a:pt x="29672" y="76619"/>
                </a:lnTo>
                <a:lnTo>
                  <a:pt x="16070" y="64261"/>
                </a:lnTo>
                <a:lnTo>
                  <a:pt x="64292" y="16065"/>
                </a:lnTo>
                <a:lnTo>
                  <a:pt x="79126" y="16065"/>
                </a:lnTo>
                <a:lnTo>
                  <a:pt x="63060" y="0"/>
                </a:lnTo>
                <a:close/>
              </a:path>
              <a:path w="100330" h="99060">
                <a:moveTo>
                  <a:pt x="79126" y="16065"/>
                </a:moveTo>
                <a:lnTo>
                  <a:pt x="64292" y="16065"/>
                </a:lnTo>
                <a:lnTo>
                  <a:pt x="81602" y="33362"/>
                </a:lnTo>
                <a:lnTo>
                  <a:pt x="85310" y="38315"/>
                </a:lnTo>
                <a:lnTo>
                  <a:pt x="86542" y="40779"/>
                </a:lnTo>
                <a:lnTo>
                  <a:pt x="87787" y="44488"/>
                </a:lnTo>
                <a:lnTo>
                  <a:pt x="87787" y="49428"/>
                </a:lnTo>
                <a:lnTo>
                  <a:pt x="65524" y="82803"/>
                </a:lnTo>
                <a:lnTo>
                  <a:pt x="61815" y="84035"/>
                </a:lnTo>
                <a:lnTo>
                  <a:pt x="56875" y="86512"/>
                </a:lnTo>
                <a:lnTo>
                  <a:pt x="53167" y="87744"/>
                </a:lnTo>
                <a:lnTo>
                  <a:pt x="79126" y="87744"/>
                </a:lnTo>
                <a:lnTo>
                  <a:pt x="84079" y="82803"/>
                </a:lnTo>
                <a:lnTo>
                  <a:pt x="89019" y="76619"/>
                </a:lnTo>
                <a:lnTo>
                  <a:pt x="92727" y="71678"/>
                </a:lnTo>
                <a:lnTo>
                  <a:pt x="95204" y="65493"/>
                </a:lnTo>
                <a:lnTo>
                  <a:pt x="98912" y="59321"/>
                </a:lnTo>
                <a:lnTo>
                  <a:pt x="100144" y="53136"/>
                </a:lnTo>
                <a:lnTo>
                  <a:pt x="98912" y="46964"/>
                </a:lnTo>
                <a:lnTo>
                  <a:pt x="98912" y="42024"/>
                </a:lnTo>
                <a:lnTo>
                  <a:pt x="97680" y="38315"/>
                </a:lnTo>
                <a:lnTo>
                  <a:pt x="95204" y="33362"/>
                </a:lnTo>
                <a:lnTo>
                  <a:pt x="92727" y="30899"/>
                </a:lnTo>
                <a:lnTo>
                  <a:pt x="89019" y="25958"/>
                </a:lnTo>
                <a:lnTo>
                  <a:pt x="79126" y="160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219535" y="4763867"/>
            <a:ext cx="81395" cy="80122"/>
          </a:xfrm>
          <a:custGeom>
            <a:avLst/>
            <a:gdLst/>
            <a:ahLst/>
            <a:cxnLst/>
            <a:rect l="l" t="t" r="r" b="b"/>
            <a:pathLst>
              <a:path w="89534" h="90804">
                <a:moveTo>
                  <a:pt x="9893" y="29667"/>
                </a:moveTo>
                <a:lnTo>
                  <a:pt x="4953" y="33362"/>
                </a:lnTo>
                <a:lnTo>
                  <a:pt x="2476" y="39547"/>
                </a:lnTo>
                <a:lnTo>
                  <a:pt x="1244" y="44488"/>
                </a:lnTo>
                <a:lnTo>
                  <a:pt x="0" y="50672"/>
                </a:lnTo>
                <a:lnTo>
                  <a:pt x="0" y="55613"/>
                </a:lnTo>
                <a:lnTo>
                  <a:pt x="1244" y="61798"/>
                </a:lnTo>
                <a:lnTo>
                  <a:pt x="3708" y="66738"/>
                </a:lnTo>
                <a:lnTo>
                  <a:pt x="7416" y="72910"/>
                </a:lnTo>
                <a:lnTo>
                  <a:pt x="13601" y="77863"/>
                </a:lnTo>
                <a:lnTo>
                  <a:pt x="17310" y="82803"/>
                </a:lnTo>
                <a:lnTo>
                  <a:pt x="27203" y="87744"/>
                </a:lnTo>
                <a:lnTo>
                  <a:pt x="33388" y="88976"/>
                </a:lnTo>
                <a:lnTo>
                  <a:pt x="38328" y="90220"/>
                </a:lnTo>
                <a:lnTo>
                  <a:pt x="48221" y="87744"/>
                </a:lnTo>
                <a:lnTo>
                  <a:pt x="51930" y="85280"/>
                </a:lnTo>
                <a:lnTo>
                  <a:pt x="58115" y="79095"/>
                </a:lnTo>
                <a:lnTo>
                  <a:pt x="35852" y="79095"/>
                </a:lnTo>
                <a:lnTo>
                  <a:pt x="33388" y="77863"/>
                </a:lnTo>
                <a:lnTo>
                  <a:pt x="25971" y="75387"/>
                </a:lnTo>
                <a:lnTo>
                  <a:pt x="23494" y="72910"/>
                </a:lnTo>
                <a:lnTo>
                  <a:pt x="19786" y="70446"/>
                </a:lnTo>
                <a:lnTo>
                  <a:pt x="12369" y="59321"/>
                </a:lnTo>
                <a:lnTo>
                  <a:pt x="11125" y="55613"/>
                </a:lnTo>
                <a:lnTo>
                  <a:pt x="11125" y="51904"/>
                </a:lnTo>
                <a:lnTo>
                  <a:pt x="12369" y="48196"/>
                </a:lnTo>
                <a:lnTo>
                  <a:pt x="12369" y="44488"/>
                </a:lnTo>
                <a:lnTo>
                  <a:pt x="14846" y="42024"/>
                </a:lnTo>
                <a:lnTo>
                  <a:pt x="17310" y="38315"/>
                </a:lnTo>
                <a:lnTo>
                  <a:pt x="9893" y="29667"/>
                </a:lnTo>
                <a:close/>
              </a:path>
              <a:path w="89534" h="90804">
                <a:moveTo>
                  <a:pt x="58115" y="0"/>
                </a:moveTo>
                <a:lnTo>
                  <a:pt x="48221" y="0"/>
                </a:lnTo>
                <a:lnTo>
                  <a:pt x="44513" y="1231"/>
                </a:lnTo>
                <a:lnTo>
                  <a:pt x="37096" y="6184"/>
                </a:lnTo>
                <a:lnTo>
                  <a:pt x="33388" y="9893"/>
                </a:lnTo>
                <a:lnTo>
                  <a:pt x="32143" y="12357"/>
                </a:lnTo>
                <a:lnTo>
                  <a:pt x="32143" y="16065"/>
                </a:lnTo>
                <a:lnTo>
                  <a:pt x="30911" y="21005"/>
                </a:lnTo>
                <a:lnTo>
                  <a:pt x="30911" y="24714"/>
                </a:lnTo>
                <a:lnTo>
                  <a:pt x="32143" y="29667"/>
                </a:lnTo>
                <a:lnTo>
                  <a:pt x="33388" y="33362"/>
                </a:lnTo>
                <a:lnTo>
                  <a:pt x="35852" y="38315"/>
                </a:lnTo>
                <a:lnTo>
                  <a:pt x="40805" y="45732"/>
                </a:lnTo>
                <a:lnTo>
                  <a:pt x="44513" y="51904"/>
                </a:lnTo>
                <a:lnTo>
                  <a:pt x="48221" y="59321"/>
                </a:lnTo>
                <a:lnTo>
                  <a:pt x="49453" y="63030"/>
                </a:lnTo>
                <a:lnTo>
                  <a:pt x="50698" y="65493"/>
                </a:lnTo>
                <a:lnTo>
                  <a:pt x="49453" y="67970"/>
                </a:lnTo>
                <a:lnTo>
                  <a:pt x="49453" y="70446"/>
                </a:lnTo>
                <a:lnTo>
                  <a:pt x="48221" y="72910"/>
                </a:lnTo>
                <a:lnTo>
                  <a:pt x="45745" y="74155"/>
                </a:lnTo>
                <a:lnTo>
                  <a:pt x="44513" y="76619"/>
                </a:lnTo>
                <a:lnTo>
                  <a:pt x="42036" y="77863"/>
                </a:lnTo>
                <a:lnTo>
                  <a:pt x="38328" y="77863"/>
                </a:lnTo>
                <a:lnTo>
                  <a:pt x="35852" y="79095"/>
                </a:lnTo>
                <a:lnTo>
                  <a:pt x="58115" y="79095"/>
                </a:lnTo>
                <a:lnTo>
                  <a:pt x="60591" y="75387"/>
                </a:lnTo>
                <a:lnTo>
                  <a:pt x="61823" y="70446"/>
                </a:lnTo>
                <a:lnTo>
                  <a:pt x="61823" y="61798"/>
                </a:lnTo>
                <a:lnTo>
                  <a:pt x="59347" y="56845"/>
                </a:lnTo>
                <a:lnTo>
                  <a:pt x="58115" y="53136"/>
                </a:lnTo>
                <a:lnTo>
                  <a:pt x="55638" y="46964"/>
                </a:lnTo>
                <a:lnTo>
                  <a:pt x="50698" y="39547"/>
                </a:lnTo>
                <a:lnTo>
                  <a:pt x="45745" y="30899"/>
                </a:lnTo>
                <a:lnTo>
                  <a:pt x="43281" y="25958"/>
                </a:lnTo>
                <a:lnTo>
                  <a:pt x="43281" y="16065"/>
                </a:lnTo>
                <a:lnTo>
                  <a:pt x="45745" y="14833"/>
                </a:lnTo>
                <a:lnTo>
                  <a:pt x="48221" y="12357"/>
                </a:lnTo>
                <a:lnTo>
                  <a:pt x="51930" y="11125"/>
                </a:lnTo>
                <a:lnTo>
                  <a:pt x="76657" y="11125"/>
                </a:lnTo>
                <a:lnTo>
                  <a:pt x="71716" y="7416"/>
                </a:lnTo>
                <a:lnTo>
                  <a:pt x="68008" y="3708"/>
                </a:lnTo>
                <a:lnTo>
                  <a:pt x="63055" y="2476"/>
                </a:lnTo>
                <a:lnTo>
                  <a:pt x="58115" y="0"/>
                </a:lnTo>
                <a:close/>
              </a:path>
              <a:path w="89534" h="90804">
                <a:moveTo>
                  <a:pt x="76657" y="11125"/>
                </a:moveTo>
                <a:lnTo>
                  <a:pt x="60591" y="11125"/>
                </a:lnTo>
                <a:lnTo>
                  <a:pt x="64300" y="13588"/>
                </a:lnTo>
                <a:lnTo>
                  <a:pt x="74193" y="23482"/>
                </a:lnTo>
                <a:lnTo>
                  <a:pt x="76657" y="28422"/>
                </a:lnTo>
                <a:lnTo>
                  <a:pt x="76657" y="32130"/>
                </a:lnTo>
                <a:lnTo>
                  <a:pt x="77901" y="37071"/>
                </a:lnTo>
                <a:lnTo>
                  <a:pt x="76657" y="40779"/>
                </a:lnTo>
                <a:lnTo>
                  <a:pt x="72948" y="44488"/>
                </a:lnTo>
                <a:lnTo>
                  <a:pt x="80365" y="54381"/>
                </a:lnTo>
                <a:lnTo>
                  <a:pt x="85318" y="49428"/>
                </a:lnTo>
                <a:lnTo>
                  <a:pt x="86550" y="45732"/>
                </a:lnTo>
                <a:lnTo>
                  <a:pt x="89026" y="35839"/>
                </a:lnTo>
                <a:lnTo>
                  <a:pt x="86550" y="25958"/>
                </a:lnTo>
                <a:lnTo>
                  <a:pt x="84073" y="21005"/>
                </a:lnTo>
                <a:lnTo>
                  <a:pt x="76657" y="11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255510" y="4820568"/>
            <a:ext cx="87745" cy="85165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50688" y="34607"/>
                </a:moveTo>
                <a:lnTo>
                  <a:pt x="35852" y="34607"/>
                </a:lnTo>
                <a:lnTo>
                  <a:pt x="61810" y="60553"/>
                </a:lnTo>
                <a:lnTo>
                  <a:pt x="49453" y="87744"/>
                </a:lnTo>
                <a:lnTo>
                  <a:pt x="58102" y="96392"/>
                </a:lnTo>
                <a:lnTo>
                  <a:pt x="78073" y="50672"/>
                </a:lnTo>
                <a:lnTo>
                  <a:pt x="66763" y="50672"/>
                </a:lnTo>
                <a:lnTo>
                  <a:pt x="50688" y="34607"/>
                </a:lnTo>
                <a:close/>
              </a:path>
              <a:path w="96519" h="96520">
                <a:moveTo>
                  <a:pt x="94811" y="12357"/>
                </a:moveTo>
                <a:lnTo>
                  <a:pt x="84073" y="12357"/>
                </a:lnTo>
                <a:lnTo>
                  <a:pt x="82829" y="16065"/>
                </a:lnTo>
                <a:lnTo>
                  <a:pt x="76657" y="28422"/>
                </a:lnTo>
                <a:lnTo>
                  <a:pt x="66763" y="50672"/>
                </a:lnTo>
                <a:lnTo>
                  <a:pt x="78073" y="50672"/>
                </a:lnTo>
                <a:lnTo>
                  <a:pt x="94811" y="12357"/>
                </a:lnTo>
                <a:close/>
              </a:path>
              <a:path w="96519" h="96520">
                <a:moveTo>
                  <a:pt x="87782" y="0"/>
                </a:moveTo>
                <a:lnTo>
                  <a:pt x="0" y="38315"/>
                </a:lnTo>
                <a:lnTo>
                  <a:pt x="8648" y="46964"/>
                </a:lnTo>
                <a:lnTo>
                  <a:pt x="35852" y="34607"/>
                </a:lnTo>
                <a:lnTo>
                  <a:pt x="50688" y="34607"/>
                </a:lnTo>
                <a:lnTo>
                  <a:pt x="45745" y="29667"/>
                </a:lnTo>
                <a:lnTo>
                  <a:pt x="70472" y="19773"/>
                </a:lnTo>
                <a:lnTo>
                  <a:pt x="80365" y="14833"/>
                </a:lnTo>
                <a:lnTo>
                  <a:pt x="84073" y="12357"/>
                </a:lnTo>
                <a:lnTo>
                  <a:pt x="94811" y="12357"/>
                </a:lnTo>
                <a:lnTo>
                  <a:pt x="96431" y="8648"/>
                </a:lnTo>
                <a:lnTo>
                  <a:pt x="877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325199" y="4866368"/>
            <a:ext cx="82550" cy="79001"/>
          </a:xfrm>
          <a:custGeom>
            <a:avLst/>
            <a:gdLst/>
            <a:ahLst/>
            <a:cxnLst/>
            <a:rect l="l" t="t" r="r" b="b"/>
            <a:pathLst>
              <a:path w="90805" h="89535">
                <a:moveTo>
                  <a:pt x="53162" y="0"/>
                </a:moveTo>
                <a:lnTo>
                  <a:pt x="45745" y="0"/>
                </a:lnTo>
                <a:lnTo>
                  <a:pt x="30911" y="4952"/>
                </a:lnTo>
                <a:lnTo>
                  <a:pt x="23482" y="9893"/>
                </a:lnTo>
                <a:lnTo>
                  <a:pt x="11125" y="22250"/>
                </a:lnTo>
                <a:lnTo>
                  <a:pt x="6172" y="28422"/>
                </a:lnTo>
                <a:lnTo>
                  <a:pt x="3708" y="35839"/>
                </a:lnTo>
                <a:lnTo>
                  <a:pt x="0" y="43256"/>
                </a:lnTo>
                <a:lnTo>
                  <a:pt x="0" y="50672"/>
                </a:lnTo>
                <a:lnTo>
                  <a:pt x="1231" y="58089"/>
                </a:lnTo>
                <a:lnTo>
                  <a:pt x="2463" y="64262"/>
                </a:lnTo>
                <a:lnTo>
                  <a:pt x="6172" y="71678"/>
                </a:lnTo>
                <a:lnTo>
                  <a:pt x="13588" y="77863"/>
                </a:lnTo>
                <a:lnTo>
                  <a:pt x="19773" y="85280"/>
                </a:lnTo>
                <a:lnTo>
                  <a:pt x="27190" y="87744"/>
                </a:lnTo>
                <a:lnTo>
                  <a:pt x="34620" y="88988"/>
                </a:lnTo>
                <a:lnTo>
                  <a:pt x="40933" y="89236"/>
                </a:lnTo>
                <a:lnTo>
                  <a:pt x="47132" y="88211"/>
                </a:lnTo>
                <a:lnTo>
                  <a:pt x="53565" y="86027"/>
                </a:lnTo>
                <a:lnTo>
                  <a:pt x="60578" y="82803"/>
                </a:lnTo>
                <a:lnTo>
                  <a:pt x="57285" y="77863"/>
                </a:lnTo>
                <a:lnTo>
                  <a:pt x="34620" y="77863"/>
                </a:lnTo>
                <a:lnTo>
                  <a:pt x="29667" y="76631"/>
                </a:lnTo>
                <a:lnTo>
                  <a:pt x="11125" y="51904"/>
                </a:lnTo>
                <a:lnTo>
                  <a:pt x="11125" y="45732"/>
                </a:lnTo>
                <a:lnTo>
                  <a:pt x="44500" y="12357"/>
                </a:lnTo>
                <a:lnTo>
                  <a:pt x="50685" y="11125"/>
                </a:lnTo>
                <a:lnTo>
                  <a:pt x="75910" y="11125"/>
                </a:lnTo>
                <a:lnTo>
                  <a:pt x="72948" y="7416"/>
                </a:lnTo>
                <a:lnTo>
                  <a:pt x="66763" y="3708"/>
                </a:lnTo>
                <a:lnTo>
                  <a:pt x="59347" y="2476"/>
                </a:lnTo>
                <a:lnTo>
                  <a:pt x="53162" y="0"/>
                </a:lnTo>
                <a:close/>
              </a:path>
              <a:path w="90805" h="89535">
                <a:moveTo>
                  <a:pt x="53162" y="71678"/>
                </a:moveTo>
                <a:lnTo>
                  <a:pt x="46977" y="76631"/>
                </a:lnTo>
                <a:lnTo>
                  <a:pt x="40792" y="77863"/>
                </a:lnTo>
                <a:lnTo>
                  <a:pt x="57285" y="77863"/>
                </a:lnTo>
                <a:lnTo>
                  <a:pt x="53162" y="71678"/>
                </a:lnTo>
                <a:close/>
              </a:path>
              <a:path w="90805" h="89535">
                <a:moveTo>
                  <a:pt x="75910" y="11125"/>
                </a:moveTo>
                <a:lnTo>
                  <a:pt x="50685" y="11125"/>
                </a:lnTo>
                <a:lnTo>
                  <a:pt x="55638" y="12357"/>
                </a:lnTo>
                <a:lnTo>
                  <a:pt x="60578" y="12357"/>
                </a:lnTo>
                <a:lnTo>
                  <a:pt x="65519" y="14833"/>
                </a:lnTo>
                <a:lnTo>
                  <a:pt x="70472" y="19773"/>
                </a:lnTo>
                <a:lnTo>
                  <a:pt x="74180" y="24726"/>
                </a:lnTo>
                <a:lnTo>
                  <a:pt x="76657" y="28422"/>
                </a:lnTo>
                <a:lnTo>
                  <a:pt x="77889" y="33375"/>
                </a:lnTo>
                <a:lnTo>
                  <a:pt x="77889" y="38315"/>
                </a:lnTo>
                <a:lnTo>
                  <a:pt x="76657" y="43256"/>
                </a:lnTo>
                <a:lnTo>
                  <a:pt x="74180" y="49441"/>
                </a:lnTo>
                <a:lnTo>
                  <a:pt x="84073" y="55613"/>
                </a:lnTo>
                <a:lnTo>
                  <a:pt x="89014" y="48196"/>
                </a:lnTo>
                <a:lnTo>
                  <a:pt x="90246" y="40792"/>
                </a:lnTo>
                <a:lnTo>
                  <a:pt x="87782" y="25958"/>
                </a:lnTo>
                <a:lnTo>
                  <a:pt x="84073" y="19773"/>
                </a:lnTo>
                <a:lnTo>
                  <a:pt x="77889" y="13601"/>
                </a:lnTo>
                <a:lnTo>
                  <a:pt x="75910" y="11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412863" y="4951431"/>
            <a:ext cx="64077" cy="62193"/>
          </a:xfrm>
          <a:custGeom>
            <a:avLst/>
            <a:gdLst/>
            <a:ahLst/>
            <a:cxnLst/>
            <a:rect l="l" t="t" r="r" b="b"/>
            <a:pathLst>
              <a:path w="70484" h="70485">
                <a:moveTo>
                  <a:pt x="32156" y="0"/>
                </a:moveTo>
                <a:lnTo>
                  <a:pt x="24726" y="7404"/>
                </a:lnTo>
                <a:lnTo>
                  <a:pt x="27203" y="8648"/>
                </a:lnTo>
                <a:lnTo>
                  <a:pt x="37096" y="11112"/>
                </a:lnTo>
                <a:lnTo>
                  <a:pt x="40805" y="12357"/>
                </a:lnTo>
                <a:lnTo>
                  <a:pt x="48221" y="12357"/>
                </a:lnTo>
                <a:lnTo>
                  <a:pt x="0" y="61785"/>
                </a:lnTo>
                <a:lnTo>
                  <a:pt x="7416" y="70434"/>
                </a:lnTo>
                <a:lnTo>
                  <a:pt x="70485" y="7404"/>
                </a:lnTo>
                <a:lnTo>
                  <a:pt x="67509" y="3695"/>
                </a:lnTo>
                <a:lnTo>
                  <a:pt x="50698" y="3695"/>
                </a:lnTo>
                <a:lnTo>
                  <a:pt x="32156" y="0"/>
                </a:lnTo>
                <a:close/>
              </a:path>
              <a:path w="70484" h="70485">
                <a:moveTo>
                  <a:pt x="65532" y="1231"/>
                </a:moveTo>
                <a:lnTo>
                  <a:pt x="61823" y="2463"/>
                </a:lnTo>
                <a:lnTo>
                  <a:pt x="56883" y="3695"/>
                </a:lnTo>
                <a:lnTo>
                  <a:pt x="67509" y="3695"/>
                </a:lnTo>
                <a:lnTo>
                  <a:pt x="65532" y="12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320695" y="4573041"/>
            <a:ext cx="92364" cy="88526"/>
          </a:xfrm>
          <a:custGeom>
            <a:avLst/>
            <a:gdLst/>
            <a:ahLst/>
            <a:cxnLst/>
            <a:rect l="l" t="t" r="r" b="b"/>
            <a:pathLst>
              <a:path w="101600" h="100329">
                <a:moveTo>
                  <a:pt x="53174" y="0"/>
                </a:moveTo>
                <a:lnTo>
                  <a:pt x="16078" y="35839"/>
                </a:lnTo>
                <a:lnTo>
                  <a:pt x="9893" y="42011"/>
                </a:lnTo>
                <a:lnTo>
                  <a:pt x="4953" y="48196"/>
                </a:lnTo>
                <a:lnTo>
                  <a:pt x="3708" y="54368"/>
                </a:lnTo>
                <a:lnTo>
                  <a:pt x="1231" y="59321"/>
                </a:lnTo>
                <a:lnTo>
                  <a:pt x="0" y="64262"/>
                </a:lnTo>
                <a:lnTo>
                  <a:pt x="2476" y="70434"/>
                </a:lnTo>
                <a:lnTo>
                  <a:pt x="3708" y="76619"/>
                </a:lnTo>
                <a:lnTo>
                  <a:pt x="37096" y="100101"/>
                </a:lnTo>
                <a:lnTo>
                  <a:pt x="43281" y="98856"/>
                </a:lnTo>
                <a:lnTo>
                  <a:pt x="48221" y="97624"/>
                </a:lnTo>
                <a:lnTo>
                  <a:pt x="53174" y="95161"/>
                </a:lnTo>
                <a:lnTo>
                  <a:pt x="58115" y="90208"/>
                </a:lnTo>
                <a:lnTo>
                  <a:pt x="61075" y="87744"/>
                </a:lnTo>
                <a:lnTo>
                  <a:pt x="32143" y="87744"/>
                </a:lnTo>
                <a:lnTo>
                  <a:pt x="25971" y="85267"/>
                </a:lnTo>
                <a:lnTo>
                  <a:pt x="21018" y="79095"/>
                </a:lnTo>
                <a:lnTo>
                  <a:pt x="17310" y="75387"/>
                </a:lnTo>
                <a:lnTo>
                  <a:pt x="14833" y="71678"/>
                </a:lnTo>
                <a:lnTo>
                  <a:pt x="12369" y="64262"/>
                </a:lnTo>
                <a:lnTo>
                  <a:pt x="14833" y="56845"/>
                </a:lnTo>
                <a:lnTo>
                  <a:pt x="16078" y="54368"/>
                </a:lnTo>
                <a:lnTo>
                  <a:pt x="19786" y="49428"/>
                </a:lnTo>
                <a:lnTo>
                  <a:pt x="25971" y="43256"/>
                </a:lnTo>
                <a:lnTo>
                  <a:pt x="60591" y="7416"/>
                </a:lnTo>
                <a:lnTo>
                  <a:pt x="53174" y="0"/>
                </a:lnTo>
                <a:close/>
              </a:path>
              <a:path w="101600" h="100329">
                <a:moveTo>
                  <a:pt x="92735" y="39547"/>
                </a:moveTo>
                <a:lnTo>
                  <a:pt x="49453" y="82791"/>
                </a:lnTo>
                <a:lnTo>
                  <a:pt x="42036" y="87744"/>
                </a:lnTo>
                <a:lnTo>
                  <a:pt x="61075" y="87744"/>
                </a:lnTo>
                <a:lnTo>
                  <a:pt x="65531" y="84035"/>
                </a:lnTo>
                <a:lnTo>
                  <a:pt x="101384" y="48196"/>
                </a:lnTo>
                <a:lnTo>
                  <a:pt x="92735" y="395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367905" y="4626471"/>
            <a:ext cx="101600" cy="98612"/>
          </a:xfrm>
          <a:custGeom>
            <a:avLst/>
            <a:gdLst/>
            <a:ahLst/>
            <a:cxnLst/>
            <a:rect l="l" t="t" r="r" b="b"/>
            <a:pathLst>
              <a:path w="111759" h="111760">
                <a:moveTo>
                  <a:pt x="68693" y="23482"/>
                </a:moveTo>
                <a:lnTo>
                  <a:pt x="55638" y="23482"/>
                </a:lnTo>
                <a:lnTo>
                  <a:pt x="39573" y="102577"/>
                </a:lnTo>
                <a:lnTo>
                  <a:pt x="48221" y="111226"/>
                </a:lnTo>
                <a:lnTo>
                  <a:pt x="72181" y="87744"/>
                </a:lnTo>
                <a:lnTo>
                  <a:pt x="54406" y="87744"/>
                </a:lnTo>
                <a:lnTo>
                  <a:pt x="68693" y="23482"/>
                </a:lnTo>
                <a:close/>
              </a:path>
              <a:path w="111759" h="111760">
                <a:moveTo>
                  <a:pt x="102628" y="40779"/>
                </a:moveTo>
                <a:lnTo>
                  <a:pt x="54406" y="87744"/>
                </a:lnTo>
                <a:lnTo>
                  <a:pt x="72181" y="87744"/>
                </a:lnTo>
                <a:lnTo>
                  <a:pt x="111277" y="49428"/>
                </a:lnTo>
                <a:lnTo>
                  <a:pt x="102628" y="40779"/>
                </a:lnTo>
                <a:close/>
              </a:path>
              <a:path w="111759" h="111760">
                <a:moveTo>
                  <a:pt x="61823" y="0"/>
                </a:moveTo>
                <a:lnTo>
                  <a:pt x="0" y="63030"/>
                </a:lnTo>
                <a:lnTo>
                  <a:pt x="8661" y="71678"/>
                </a:lnTo>
                <a:lnTo>
                  <a:pt x="55638" y="23482"/>
                </a:lnTo>
                <a:lnTo>
                  <a:pt x="68693" y="23482"/>
                </a:lnTo>
                <a:lnTo>
                  <a:pt x="71716" y="9880"/>
                </a:lnTo>
                <a:lnTo>
                  <a:pt x="618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428600" y="4685359"/>
            <a:ext cx="64077" cy="63313"/>
          </a:xfrm>
          <a:custGeom>
            <a:avLst/>
            <a:gdLst/>
            <a:ahLst/>
            <a:cxnLst/>
            <a:rect l="l" t="t" r="r" b="b"/>
            <a:pathLst>
              <a:path w="70485" h="71754">
                <a:moveTo>
                  <a:pt x="63055" y="0"/>
                </a:moveTo>
                <a:lnTo>
                  <a:pt x="0" y="63017"/>
                </a:lnTo>
                <a:lnTo>
                  <a:pt x="8661" y="71678"/>
                </a:lnTo>
                <a:lnTo>
                  <a:pt x="70472" y="9880"/>
                </a:lnTo>
                <a:lnTo>
                  <a:pt x="630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465695" y="4699534"/>
            <a:ext cx="87745" cy="86285"/>
          </a:xfrm>
          <a:custGeom>
            <a:avLst/>
            <a:gdLst/>
            <a:ahLst/>
            <a:cxnLst/>
            <a:rect l="l" t="t" r="r" b="b"/>
            <a:pathLst>
              <a:path w="96519" h="97789">
                <a:moveTo>
                  <a:pt x="37096" y="0"/>
                </a:moveTo>
                <a:lnTo>
                  <a:pt x="0" y="87744"/>
                </a:lnTo>
                <a:lnTo>
                  <a:pt x="8661" y="97624"/>
                </a:lnTo>
                <a:lnTo>
                  <a:pt x="39804" y="84035"/>
                </a:lnTo>
                <a:lnTo>
                  <a:pt x="11125" y="84035"/>
                </a:lnTo>
                <a:lnTo>
                  <a:pt x="13601" y="80327"/>
                </a:lnTo>
                <a:lnTo>
                  <a:pt x="18541" y="70434"/>
                </a:lnTo>
                <a:lnTo>
                  <a:pt x="46977" y="9880"/>
                </a:lnTo>
                <a:lnTo>
                  <a:pt x="37096" y="0"/>
                </a:lnTo>
                <a:close/>
              </a:path>
              <a:path w="96519" h="97789">
                <a:moveTo>
                  <a:pt x="86550" y="49428"/>
                </a:moveTo>
                <a:lnTo>
                  <a:pt x="25958" y="77851"/>
                </a:lnTo>
                <a:lnTo>
                  <a:pt x="16078" y="82804"/>
                </a:lnTo>
                <a:lnTo>
                  <a:pt x="11125" y="84035"/>
                </a:lnTo>
                <a:lnTo>
                  <a:pt x="39804" y="84035"/>
                </a:lnTo>
                <a:lnTo>
                  <a:pt x="96443" y="59321"/>
                </a:lnTo>
                <a:lnTo>
                  <a:pt x="86550" y="494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489294" y="4766051"/>
            <a:ext cx="86591" cy="85165"/>
          </a:xfrm>
          <a:custGeom>
            <a:avLst/>
            <a:gdLst/>
            <a:ahLst/>
            <a:cxnLst/>
            <a:rect l="l" t="t" r="r" b="b"/>
            <a:pathLst>
              <a:path w="95250" h="96520">
                <a:moveTo>
                  <a:pt x="48221" y="34594"/>
                </a:moveTo>
                <a:lnTo>
                  <a:pt x="34620" y="34594"/>
                </a:lnTo>
                <a:lnTo>
                  <a:pt x="61823" y="60553"/>
                </a:lnTo>
                <a:lnTo>
                  <a:pt x="49466" y="87744"/>
                </a:lnTo>
                <a:lnTo>
                  <a:pt x="58115" y="96393"/>
                </a:lnTo>
                <a:lnTo>
                  <a:pt x="76923" y="51904"/>
                </a:lnTo>
                <a:lnTo>
                  <a:pt x="65531" y="51904"/>
                </a:lnTo>
                <a:lnTo>
                  <a:pt x="48221" y="34594"/>
                </a:lnTo>
                <a:close/>
              </a:path>
              <a:path w="95250" h="96520">
                <a:moveTo>
                  <a:pt x="93644" y="12357"/>
                </a:moveTo>
                <a:lnTo>
                  <a:pt x="84086" y="12357"/>
                </a:lnTo>
                <a:lnTo>
                  <a:pt x="82842" y="16065"/>
                </a:lnTo>
                <a:lnTo>
                  <a:pt x="79133" y="21005"/>
                </a:lnTo>
                <a:lnTo>
                  <a:pt x="76657" y="28422"/>
                </a:lnTo>
                <a:lnTo>
                  <a:pt x="65531" y="51904"/>
                </a:lnTo>
                <a:lnTo>
                  <a:pt x="76923" y="51904"/>
                </a:lnTo>
                <a:lnTo>
                  <a:pt x="93644" y="12357"/>
                </a:lnTo>
                <a:close/>
              </a:path>
              <a:path w="95250" h="96520">
                <a:moveTo>
                  <a:pt x="86550" y="0"/>
                </a:moveTo>
                <a:lnTo>
                  <a:pt x="0" y="38303"/>
                </a:lnTo>
                <a:lnTo>
                  <a:pt x="8661" y="46951"/>
                </a:lnTo>
                <a:lnTo>
                  <a:pt x="34620" y="34594"/>
                </a:lnTo>
                <a:lnTo>
                  <a:pt x="48221" y="34594"/>
                </a:lnTo>
                <a:lnTo>
                  <a:pt x="44513" y="30886"/>
                </a:lnTo>
                <a:lnTo>
                  <a:pt x="69240" y="19773"/>
                </a:lnTo>
                <a:lnTo>
                  <a:pt x="84086" y="12357"/>
                </a:lnTo>
                <a:lnTo>
                  <a:pt x="93644" y="12357"/>
                </a:lnTo>
                <a:lnTo>
                  <a:pt x="95211" y="8648"/>
                </a:lnTo>
                <a:lnTo>
                  <a:pt x="865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558982" y="4811850"/>
            <a:ext cx="82550" cy="80122"/>
          </a:xfrm>
          <a:custGeom>
            <a:avLst/>
            <a:gdLst/>
            <a:ahLst/>
            <a:cxnLst/>
            <a:rect l="l" t="t" r="r" b="b"/>
            <a:pathLst>
              <a:path w="90805" h="90804">
                <a:moveTo>
                  <a:pt x="51930" y="0"/>
                </a:moveTo>
                <a:lnTo>
                  <a:pt x="44513" y="1231"/>
                </a:lnTo>
                <a:lnTo>
                  <a:pt x="38328" y="3708"/>
                </a:lnTo>
                <a:lnTo>
                  <a:pt x="30911" y="6172"/>
                </a:lnTo>
                <a:lnTo>
                  <a:pt x="23494" y="9880"/>
                </a:lnTo>
                <a:lnTo>
                  <a:pt x="11137" y="22237"/>
                </a:lnTo>
                <a:lnTo>
                  <a:pt x="6184" y="29654"/>
                </a:lnTo>
                <a:lnTo>
                  <a:pt x="3721" y="37071"/>
                </a:lnTo>
                <a:lnTo>
                  <a:pt x="0" y="44488"/>
                </a:lnTo>
                <a:lnTo>
                  <a:pt x="0" y="50660"/>
                </a:lnTo>
                <a:lnTo>
                  <a:pt x="2476" y="65493"/>
                </a:lnTo>
                <a:lnTo>
                  <a:pt x="6184" y="71678"/>
                </a:lnTo>
                <a:lnTo>
                  <a:pt x="19786" y="85267"/>
                </a:lnTo>
                <a:lnTo>
                  <a:pt x="27203" y="88976"/>
                </a:lnTo>
                <a:lnTo>
                  <a:pt x="34620" y="90208"/>
                </a:lnTo>
                <a:lnTo>
                  <a:pt x="41094" y="89919"/>
                </a:lnTo>
                <a:lnTo>
                  <a:pt x="47450" y="88820"/>
                </a:lnTo>
                <a:lnTo>
                  <a:pt x="53572" y="86564"/>
                </a:lnTo>
                <a:lnTo>
                  <a:pt x="59347" y="82804"/>
                </a:lnTo>
                <a:lnTo>
                  <a:pt x="57033" y="79095"/>
                </a:lnTo>
                <a:lnTo>
                  <a:pt x="40805" y="79095"/>
                </a:lnTo>
                <a:lnTo>
                  <a:pt x="35864" y="77850"/>
                </a:lnTo>
                <a:lnTo>
                  <a:pt x="29679" y="77850"/>
                </a:lnTo>
                <a:lnTo>
                  <a:pt x="23494" y="75387"/>
                </a:lnTo>
                <a:lnTo>
                  <a:pt x="19786" y="70434"/>
                </a:lnTo>
                <a:lnTo>
                  <a:pt x="16078" y="66738"/>
                </a:lnTo>
                <a:lnTo>
                  <a:pt x="13601" y="63030"/>
                </a:lnTo>
                <a:lnTo>
                  <a:pt x="12369" y="56845"/>
                </a:lnTo>
                <a:lnTo>
                  <a:pt x="11137" y="51904"/>
                </a:lnTo>
                <a:lnTo>
                  <a:pt x="11137" y="46951"/>
                </a:lnTo>
                <a:lnTo>
                  <a:pt x="13601" y="42011"/>
                </a:lnTo>
                <a:lnTo>
                  <a:pt x="16078" y="35839"/>
                </a:lnTo>
                <a:lnTo>
                  <a:pt x="49466" y="11112"/>
                </a:lnTo>
                <a:lnTo>
                  <a:pt x="75415" y="11112"/>
                </a:lnTo>
                <a:lnTo>
                  <a:pt x="72948" y="8648"/>
                </a:lnTo>
                <a:lnTo>
                  <a:pt x="66776" y="4940"/>
                </a:lnTo>
                <a:lnTo>
                  <a:pt x="51930" y="0"/>
                </a:lnTo>
                <a:close/>
              </a:path>
              <a:path w="90805" h="90804">
                <a:moveTo>
                  <a:pt x="53174" y="72910"/>
                </a:moveTo>
                <a:lnTo>
                  <a:pt x="46989" y="76619"/>
                </a:lnTo>
                <a:lnTo>
                  <a:pt x="40805" y="79095"/>
                </a:lnTo>
                <a:lnTo>
                  <a:pt x="57033" y="79095"/>
                </a:lnTo>
                <a:lnTo>
                  <a:pt x="53174" y="72910"/>
                </a:lnTo>
                <a:close/>
              </a:path>
              <a:path w="90805" h="90804">
                <a:moveTo>
                  <a:pt x="75415" y="11112"/>
                </a:moveTo>
                <a:lnTo>
                  <a:pt x="49466" y="11112"/>
                </a:lnTo>
                <a:lnTo>
                  <a:pt x="55651" y="12357"/>
                </a:lnTo>
                <a:lnTo>
                  <a:pt x="60591" y="13588"/>
                </a:lnTo>
                <a:lnTo>
                  <a:pt x="65531" y="16065"/>
                </a:lnTo>
                <a:lnTo>
                  <a:pt x="74193" y="24714"/>
                </a:lnTo>
                <a:lnTo>
                  <a:pt x="76657" y="29654"/>
                </a:lnTo>
                <a:lnTo>
                  <a:pt x="77901" y="33362"/>
                </a:lnTo>
                <a:lnTo>
                  <a:pt x="77901" y="38303"/>
                </a:lnTo>
                <a:lnTo>
                  <a:pt x="76657" y="44488"/>
                </a:lnTo>
                <a:lnTo>
                  <a:pt x="74193" y="49428"/>
                </a:lnTo>
                <a:lnTo>
                  <a:pt x="84086" y="56845"/>
                </a:lnTo>
                <a:lnTo>
                  <a:pt x="87795" y="49428"/>
                </a:lnTo>
                <a:lnTo>
                  <a:pt x="90258" y="42011"/>
                </a:lnTo>
                <a:lnTo>
                  <a:pt x="87795" y="27178"/>
                </a:lnTo>
                <a:lnTo>
                  <a:pt x="84086" y="19773"/>
                </a:lnTo>
                <a:lnTo>
                  <a:pt x="75415" y="11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646659" y="4896903"/>
            <a:ext cx="64077" cy="62193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32143" y="0"/>
                </a:moveTo>
                <a:lnTo>
                  <a:pt x="23494" y="7416"/>
                </a:lnTo>
                <a:lnTo>
                  <a:pt x="30911" y="9880"/>
                </a:lnTo>
                <a:lnTo>
                  <a:pt x="40805" y="12357"/>
                </a:lnTo>
                <a:lnTo>
                  <a:pt x="44513" y="13588"/>
                </a:lnTo>
                <a:lnTo>
                  <a:pt x="48221" y="13588"/>
                </a:lnTo>
                <a:lnTo>
                  <a:pt x="0" y="63030"/>
                </a:lnTo>
                <a:lnTo>
                  <a:pt x="7416" y="70446"/>
                </a:lnTo>
                <a:lnTo>
                  <a:pt x="70472" y="7416"/>
                </a:lnTo>
                <a:lnTo>
                  <a:pt x="66763" y="3708"/>
                </a:lnTo>
                <a:lnTo>
                  <a:pt x="44513" y="3708"/>
                </a:lnTo>
                <a:lnTo>
                  <a:pt x="38328" y="2476"/>
                </a:lnTo>
                <a:lnTo>
                  <a:pt x="32143" y="0"/>
                </a:lnTo>
                <a:close/>
              </a:path>
              <a:path w="70485" h="70485">
                <a:moveTo>
                  <a:pt x="65531" y="2476"/>
                </a:moveTo>
                <a:lnTo>
                  <a:pt x="61823" y="3708"/>
                </a:lnTo>
                <a:lnTo>
                  <a:pt x="66763" y="3708"/>
                </a:lnTo>
                <a:lnTo>
                  <a:pt x="65531" y="24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162579" y="3888228"/>
            <a:ext cx="64077" cy="62193"/>
          </a:xfrm>
          <a:custGeom>
            <a:avLst/>
            <a:gdLst/>
            <a:ahLst/>
            <a:cxnLst/>
            <a:rect l="l" t="t" r="r" b="b"/>
            <a:pathLst>
              <a:path w="70485" h="70485">
                <a:moveTo>
                  <a:pt x="63055" y="0"/>
                </a:moveTo>
                <a:lnTo>
                  <a:pt x="0" y="61798"/>
                </a:lnTo>
                <a:lnTo>
                  <a:pt x="8661" y="70446"/>
                </a:lnTo>
                <a:lnTo>
                  <a:pt x="70485" y="7416"/>
                </a:lnTo>
                <a:lnTo>
                  <a:pt x="630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182818" y="3907861"/>
            <a:ext cx="88900" cy="87406"/>
          </a:xfrm>
          <a:custGeom>
            <a:avLst/>
            <a:gdLst/>
            <a:ahLst/>
            <a:cxnLst/>
            <a:rect l="l" t="t" r="r" b="b"/>
            <a:pathLst>
              <a:path w="97789" h="99060">
                <a:moveTo>
                  <a:pt x="63055" y="0"/>
                </a:moveTo>
                <a:lnTo>
                  <a:pt x="0" y="61798"/>
                </a:lnTo>
                <a:lnTo>
                  <a:pt x="23482" y="86512"/>
                </a:lnTo>
                <a:lnTo>
                  <a:pt x="28435" y="90220"/>
                </a:lnTo>
                <a:lnTo>
                  <a:pt x="32143" y="92684"/>
                </a:lnTo>
                <a:lnTo>
                  <a:pt x="34620" y="95161"/>
                </a:lnTo>
                <a:lnTo>
                  <a:pt x="38328" y="96393"/>
                </a:lnTo>
                <a:lnTo>
                  <a:pt x="42037" y="98869"/>
                </a:lnTo>
                <a:lnTo>
                  <a:pt x="51930" y="98869"/>
                </a:lnTo>
                <a:lnTo>
                  <a:pt x="59347" y="96393"/>
                </a:lnTo>
                <a:lnTo>
                  <a:pt x="63055" y="93929"/>
                </a:lnTo>
                <a:lnTo>
                  <a:pt x="69227" y="87744"/>
                </a:lnTo>
                <a:lnTo>
                  <a:pt x="43268" y="87744"/>
                </a:lnTo>
                <a:lnTo>
                  <a:pt x="42037" y="86512"/>
                </a:lnTo>
                <a:lnTo>
                  <a:pt x="37084" y="84035"/>
                </a:lnTo>
                <a:lnTo>
                  <a:pt x="34620" y="81559"/>
                </a:lnTo>
                <a:lnTo>
                  <a:pt x="30911" y="79095"/>
                </a:lnTo>
                <a:lnTo>
                  <a:pt x="16065" y="64262"/>
                </a:lnTo>
                <a:lnTo>
                  <a:pt x="38328" y="42024"/>
                </a:lnTo>
                <a:lnTo>
                  <a:pt x="53169" y="42024"/>
                </a:lnTo>
                <a:lnTo>
                  <a:pt x="45745" y="34607"/>
                </a:lnTo>
                <a:lnTo>
                  <a:pt x="64287" y="16065"/>
                </a:lnTo>
                <a:lnTo>
                  <a:pt x="79128" y="16065"/>
                </a:lnTo>
                <a:lnTo>
                  <a:pt x="63055" y="0"/>
                </a:lnTo>
                <a:close/>
              </a:path>
              <a:path w="97789" h="99060">
                <a:moveTo>
                  <a:pt x="53169" y="42024"/>
                </a:moveTo>
                <a:lnTo>
                  <a:pt x="38328" y="42024"/>
                </a:lnTo>
                <a:lnTo>
                  <a:pt x="51930" y="55613"/>
                </a:lnTo>
                <a:lnTo>
                  <a:pt x="56870" y="59321"/>
                </a:lnTo>
                <a:lnTo>
                  <a:pt x="59347" y="63030"/>
                </a:lnTo>
                <a:lnTo>
                  <a:pt x="60579" y="66738"/>
                </a:lnTo>
                <a:lnTo>
                  <a:pt x="61810" y="69202"/>
                </a:lnTo>
                <a:lnTo>
                  <a:pt x="61810" y="74155"/>
                </a:lnTo>
                <a:lnTo>
                  <a:pt x="60579" y="77863"/>
                </a:lnTo>
                <a:lnTo>
                  <a:pt x="59347" y="80327"/>
                </a:lnTo>
                <a:lnTo>
                  <a:pt x="56870" y="82803"/>
                </a:lnTo>
                <a:lnTo>
                  <a:pt x="54394" y="84035"/>
                </a:lnTo>
                <a:lnTo>
                  <a:pt x="53162" y="85267"/>
                </a:lnTo>
                <a:lnTo>
                  <a:pt x="48221" y="87744"/>
                </a:lnTo>
                <a:lnTo>
                  <a:pt x="69227" y="87744"/>
                </a:lnTo>
                <a:lnTo>
                  <a:pt x="71704" y="82803"/>
                </a:lnTo>
                <a:lnTo>
                  <a:pt x="71704" y="77863"/>
                </a:lnTo>
                <a:lnTo>
                  <a:pt x="72948" y="74155"/>
                </a:lnTo>
                <a:lnTo>
                  <a:pt x="71704" y="69202"/>
                </a:lnTo>
                <a:lnTo>
                  <a:pt x="69227" y="64262"/>
                </a:lnTo>
                <a:lnTo>
                  <a:pt x="85318" y="64262"/>
                </a:lnTo>
                <a:lnTo>
                  <a:pt x="89014" y="63030"/>
                </a:lnTo>
                <a:lnTo>
                  <a:pt x="91490" y="60553"/>
                </a:lnTo>
                <a:lnTo>
                  <a:pt x="93967" y="56845"/>
                </a:lnTo>
                <a:lnTo>
                  <a:pt x="70472" y="56845"/>
                </a:lnTo>
                <a:lnTo>
                  <a:pt x="66763" y="54381"/>
                </a:lnTo>
                <a:lnTo>
                  <a:pt x="65519" y="54381"/>
                </a:lnTo>
                <a:lnTo>
                  <a:pt x="61810" y="51904"/>
                </a:lnTo>
                <a:lnTo>
                  <a:pt x="59347" y="48196"/>
                </a:lnTo>
                <a:lnTo>
                  <a:pt x="53169" y="42024"/>
                </a:lnTo>
                <a:close/>
              </a:path>
              <a:path w="97789" h="99060">
                <a:moveTo>
                  <a:pt x="85318" y="64262"/>
                </a:moveTo>
                <a:lnTo>
                  <a:pt x="69227" y="64262"/>
                </a:lnTo>
                <a:lnTo>
                  <a:pt x="72948" y="65493"/>
                </a:lnTo>
                <a:lnTo>
                  <a:pt x="77889" y="66738"/>
                </a:lnTo>
                <a:lnTo>
                  <a:pt x="85318" y="64262"/>
                </a:lnTo>
                <a:close/>
              </a:path>
              <a:path w="97789" h="99060">
                <a:moveTo>
                  <a:pt x="79128" y="16065"/>
                </a:moveTo>
                <a:lnTo>
                  <a:pt x="64287" y="16065"/>
                </a:lnTo>
                <a:lnTo>
                  <a:pt x="84074" y="35839"/>
                </a:lnTo>
                <a:lnTo>
                  <a:pt x="86537" y="40779"/>
                </a:lnTo>
                <a:lnTo>
                  <a:pt x="86537" y="45720"/>
                </a:lnTo>
                <a:lnTo>
                  <a:pt x="84074" y="50673"/>
                </a:lnTo>
                <a:lnTo>
                  <a:pt x="81597" y="51904"/>
                </a:lnTo>
                <a:lnTo>
                  <a:pt x="80365" y="54381"/>
                </a:lnTo>
                <a:lnTo>
                  <a:pt x="75412" y="56845"/>
                </a:lnTo>
                <a:lnTo>
                  <a:pt x="93967" y="56845"/>
                </a:lnTo>
                <a:lnTo>
                  <a:pt x="96431" y="54381"/>
                </a:lnTo>
                <a:lnTo>
                  <a:pt x="97675" y="49428"/>
                </a:lnTo>
                <a:lnTo>
                  <a:pt x="97675" y="40779"/>
                </a:lnTo>
                <a:lnTo>
                  <a:pt x="96431" y="37071"/>
                </a:lnTo>
                <a:lnTo>
                  <a:pt x="93967" y="33362"/>
                </a:lnTo>
                <a:lnTo>
                  <a:pt x="91490" y="28422"/>
                </a:lnTo>
                <a:lnTo>
                  <a:pt x="79128" y="160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234518" y="3956932"/>
            <a:ext cx="111414" cy="108137"/>
          </a:xfrm>
          <a:custGeom>
            <a:avLst/>
            <a:gdLst/>
            <a:ahLst/>
            <a:cxnLst/>
            <a:rect l="l" t="t" r="r" b="b"/>
            <a:pathLst>
              <a:path w="122555" h="122554">
                <a:moveTo>
                  <a:pt x="121132" y="61798"/>
                </a:moveTo>
                <a:lnTo>
                  <a:pt x="103860" y="61798"/>
                </a:lnTo>
                <a:lnTo>
                  <a:pt x="50685" y="113703"/>
                </a:lnTo>
                <a:lnTo>
                  <a:pt x="59347" y="122351"/>
                </a:lnTo>
                <a:lnTo>
                  <a:pt x="121132" y="61798"/>
                </a:lnTo>
                <a:close/>
              </a:path>
              <a:path w="122555" h="122554">
                <a:moveTo>
                  <a:pt x="71651" y="18541"/>
                </a:moveTo>
                <a:lnTo>
                  <a:pt x="60579" y="18541"/>
                </a:lnTo>
                <a:lnTo>
                  <a:pt x="24726" y="87744"/>
                </a:lnTo>
                <a:lnTo>
                  <a:pt x="34620" y="97637"/>
                </a:lnTo>
                <a:lnTo>
                  <a:pt x="60898" y="84035"/>
                </a:lnTo>
                <a:lnTo>
                  <a:pt x="38328" y="84035"/>
                </a:lnTo>
                <a:lnTo>
                  <a:pt x="39560" y="80327"/>
                </a:lnTo>
                <a:lnTo>
                  <a:pt x="42037" y="76619"/>
                </a:lnTo>
                <a:lnTo>
                  <a:pt x="44513" y="71678"/>
                </a:lnTo>
                <a:lnTo>
                  <a:pt x="71651" y="18541"/>
                </a:lnTo>
                <a:close/>
              </a:path>
              <a:path w="122555" h="122554">
                <a:moveTo>
                  <a:pt x="108800" y="46964"/>
                </a:moveTo>
                <a:lnTo>
                  <a:pt x="51930" y="76619"/>
                </a:lnTo>
                <a:lnTo>
                  <a:pt x="45745" y="80327"/>
                </a:lnTo>
                <a:lnTo>
                  <a:pt x="42037" y="81572"/>
                </a:lnTo>
                <a:lnTo>
                  <a:pt x="38328" y="84035"/>
                </a:lnTo>
                <a:lnTo>
                  <a:pt x="60898" y="84035"/>
                </a:lnTo>
                <a:lnTo>
                  <a:pt x="103860" y="61798"/>
                </a:lnTo>
                <a:lnTo>
                  <a:pt x="121132" y="61798"/>
                </a:lnTo>
                <a:lnTo>
                  <a:pt x="122402" y="60553"/>
                </a:lnTo>
                <a:lnTo>
                  <a:pt x="108800" y="46964"/>
                </a:lnTo>
                <a:close/>
              </a:path>
              <a:path w="122555" h="122554">
                <a:moveTo>
                  <a:pt x="61823" y="0"/>
                </a:moveTo>
                <a:lnTo>
                  <a:pt x="0" y="63030"/>
                </a:lnTo>
                <a:lnTo>
                  <a:pt x="7416" y="71678"/>
                </a:lnTo>
                <a:lnTo>
                  <a:pt x="60579" y="18541"/>
                </a:lnTo>
                <a:lnTo>
                  <a:pt x="71651" y="18541"/>
                </a:lnTo>
                <a:lnTo>
                  <a:pt x="74180" y="13588"/>
                </a:lnTo>
                <a:lnTo>
                  <a:pt x="618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331178" y="4043082"/>
            <a:ext cx="84859" cy="70037"/>
          </a:xfrm>
          <a:custGeom>
            <a:avLst/>
            <a:gdLst/>
            <a:ahLst/>
            <a:cxnLst/>
            <a:rect l="l" t="t" r="r" b="b"/>
            <a:pathLst>
              <a:path w="93344" h="79375">
                <a:moveTo>
                  <a:pt x="51930" y="0"/>
                </a:moveTo>
                <a:lnTo>
                  <a:pt x="44513" y="7404"/>
                </a:lnTo>
                <a:lnTo>
                  <a:pt x="75425" y="38303"/>
                </a:lnTo>
                <a:lnTo>
                  <a:pt x="68917" y="39273"/>
                </a:lnTo>
                <a:lnTo>
                  <a:pt x="62290" y="40471"/>
                </a:lnTo>
                <a:lnTo>
                  <a:pt x="55429" y="42132"/>
                </a:lnTo>
                <a:lnTo>
                  <a:pt x="48221" y="44488"/>
                </a:lnTo>
                <a:lnTo>
                  <a:pt x="40996" y="46763"/>
                </a:lnTo>
                <a:lnTo>
                  <a:pt x="4952" y="66725"/>
                </a:lnTo>
                <a:lnTo>
                  <a:pt x="0" y="71678"/>
                </a:lnTo>
                <a:lnTo>
                  <a:pt x="7429" y="79082"/>
                </a:lnTo>
                <a:lnTo>
                  <a:pt x="13601" y="74142"/>
                </a:lnTo>
                <a:lnTo>
                  <a:pt x="21018" y="69202"/>
                </a:lnTo>
                <a:lnTo>
                  <a:pt x="58115" y="51904"/>
                </a:lnTo>
                <a:lnTo>
                  <a:pt x="86550" y="46951"/>
                </a:lnTo>
                <a:lnTo>
                  <a:pt x="92735" y="40779"/>
                </a:lnTo>
                <a:lnTo>
                  <a:pt x="51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375016" y="4094326"/>
            <a:ext cx="74468" cy="72278"/>
          </a:xfrm>
          <a:custGeom>
            <a:avLst/>
            <a:gdLst/>
            <a:ahLst/>
            <a:cxnLst/>
            <a:rect l="l" t="t" r="r" b="b"/>
            <a:pathLst>
              <a:path w="81914" h="81914">
                <a:moveTo>
                  <a:pt x="53174" y="0"/>
                </a:moveTo>
                <a:lnTo>
                  <a:pt x="46989" y="1231"/>
                </a:lnTo>
                <a:lnTo>
                  <a:pt x="40805" y="4940"/>
                </a:lnTo>
                <a:lnTo>
                  <a:pt x="36147" y="7454"/>
                </a:lnTo>
                <a:lnTo>
                  <a:pt x="6959" y="37539"/>
                </a:lnTo>
                <a:lnTo>
                  <a:pt x="0" y="60553"/>
                </a:lnTo>
                <a:lnTo>
                  <a:pt x="2476" y="66738"/>
                </a:lnTo>
                <a:lnTo>
                  <a:pt x="13601" y="77863"/>
                </a:lnTo>
                <a:lnTo>
                  <a:pt x="18554" y="80327"/>
                </a:lnTo>
                <a:lnTo>
                  <a:pt x="23494" y="80327"/>
                </a:lnTo>
                <a:lnTo>
                  <a:pt x="28435" y="81572"/>
                </a:lnTo>
                <a:lnTo>
                  <a:pt x="34620" y="80327"/>
                </a:lnTo>
                <a:lnTo>
                  <a:pt x="40805" y="76619"/>
                </a:lnTo>
                <a:lnTo>
                  <a:pt x="45463" y="73587"/>
                </a:lnTo>
                <a:lnTo>
                  <a:pt x="49615" y="70446"/>
                </a:lnTo>
                <a:lnTo>
                  <a:pt x="23494" y="70446"/>
                </a:lnTo>
                <a:lnTo>
                  <a:pt x="18554" y="69215"/>
                </a:lnTo>
                <a:lnTo>
                  <a:pt x="16078" y="65506"/>
                </a:lnTo>
                <a:lnTo>
                  <a:pt x="12369" y="61798"/>
                </a:lnTo>
                <a:lnTo>
                  <a:pt x="11125" y="58089"/>
                </a:lnTo>
                <a:lnTo>
                  <a:pt x="35604" y="21919"/>
                </a:lnTo>
                <a:lnTo>
                  <a:pt x="58115" y="11125"/>
                </a:lnTo>
                <a:lnTo>
                  <a:pt x="75425" y="11125"/>
                </a:lnTo>
                <a:lnTo>
                  <a:pt x="68008" y="3708"/>
                </a:lnTo>
                <a:lnTo>
                  <a:pt x="63055" y="1231"/>
                </a:lnTo>
                <a:lnTo>
                  <a:pt x="58115" y="1231"/>
                </a:lnTo>
                <a:lnTo>
                  <a:pt x="53174" y="0"/>
                </a:lnTo>
                <a:close/>
              </a:path>
              <a:path w="81914" h="81914">
                <a:moveTo>
                  <a:pt x="75425" y="11125"/>
                </a:moveTo>
                <a:lnTo>
                  <a:pt x="58115" y="11125"/>
                </a:lnTo>
                <a:lnTo>
                  <a:pt x="61823" y="12357"/>
                </a:lnTo>
                <a:lnTo>
                  <a:pt x="69240" y="19773"/>
                </a:lnTo>
                <a:lnTo>
                  <a:pt x="70484" y="23482"/>
                </a:lnTo>
                <a:lnTo>
                  <a:pt x="69240" y="29667"/>
                </a:lnTo>
                <a:lnTo>
                  <a:pt x="67599" y="34548"/>
                </a:lnTo>
                <a:lnTo>
                  <a:pt x="39103" y="64420"/>
                </a:lnTo>
                <a:lnTo>
                  <a:pt x="23494" y="70446"/>
                </a:lnTo>
                <a:lnTo>
                  <a:pt x="49615" y="70446"/>
                </a:lnTo>
                <a:lnTo>
                  <a:pt x="76657" y="39547"/>
                </a:lnTo>
                <a:lnTo>
                  <a:pt x="79133" y="35839"/>
                </a:lnTo>
                <a:lnTo>
                  <a:pt x="80365" y="30899"/>
                </a:lnTo>
                <a:lnTo>
                  <a:pt x="81610" y="27190"/>
                </a:lnTo>
                <a:lnTo>
                  <a:pt x="76657" y="12357"/>
                </a:lnTo>
                <a:lnTo>
                  <a:pt x="75425" y="11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422225" y="4140125"/>
            <a:ext cx="73314" cy="71157"/>
          </a:xfrm>
          <a:custGeom>
            <a:avLst/>
            <a:gdLst/>
            <a:ahLst/>
            <a:cxnLst/>
            <a:rect l="l" t="t" r="r" b="b"/>
            <a:pathLst>
              <a:path w="80644" h="80645">
                <a:moveTo>
                  <a:pt x="6184" y="38315"/>
                </a:moveTo>
                <a:lnTo>
                  <a:pt x="1244" y="43256"/>
                </a:lnTo>
                <a:lnTo>
                  <a:pt x="0" y="49441"/>
                </a:lnTo>
                <a:lnTo>
                  <a:pt x="0" y="60553"/>
                </a:lnTo>
                <a:lnTo>
                  <a:pt x="2476" y="66738"/>
                </a:lnTo>
                <a:lnTo>
                  <a:pt x="6184" y="71678"/>
                </a:lnTo>
                <a:lnTo>
                  <a:pt x="16078" y="79095"/>
                </a:lnTo>
                <a:lnTo>
                  <a:pt x="22263" y="79095"/>
                </a:lnTo>
                <a:lnTo>
                  <a:pt x="28435" y="80327"/>
                </a:lnTo>
                <a:lnTo>
                  <a:pt x="34620" y="79095"/>
                </a:lnTo>
                <a:lnTo>
                  <a:pt x="40805" y="75387"/>
                </a:lnTo>
                <a:lnTo>
                  <a:pt x="45674" y="73053"/>
                </a:lnTo>
                <a:lnTo>
                  <a:pt x="51006" y="69673"/>
                </a:lnTo>
                <a:lnTo>
                  <a:pt x="51591" y="69214"/>
                </a:lnTo>
                <a:lnTo>
                  <a:pt x="22263" y="69214"/>
                </a:lnTo>
                <a:lnTo>
                  <a:pt x="17310" y="66738"/>
                </a:lnTo>
                <a:lnTo>
                  <a:pt x="12369" y="61798"/>
                </a:lnTo>
                <a:lnTo>
                  <a:pt x="11125" y="59321"/>
                </a:lnTo>
                <a:lnTo>
                  <a:pt x="11125" y="53149"/>
                </a:lnTo>
                <a:lnTo>
                  <a:pt x="12369" y="49441"/>
                </a:lnTo>
                <a:lnTo>
                  <a:pt x="14833" y="44488"/>
                </a:lnTo>
                <a:lnTo>
                  <a:pt x="6184" y="38315"/>
                </a:lnTo>
                <a:close/>
              </a:path>
              <a:path w="80644" h="80645">
                <a:moveTo>
                  <a:pt x="67995" y="54381"/>
                </a:moveTo>
                <a:lnTo>
                  <a:pt x="51930" y="54381"/>
                </a:lnTo>
                <a:lnTo>
                  <a:pt x="50698" y="55613"/>
                </a:lnTo>
                <a:lnTo>
                  <a:pt x="49453" y="55613"/>
                </a:lnTo>
                <a:lnTo>
                  <a:pt x="46989" y="59321"/>
                </a:lnTo>
                <a:lnTo>
                  <a:pt x="35864" y="66738"/>
                </a:lnTo>
                <a:lnTo>
                  <a:pt x="33388" y="67970"/>
                </a:lnTo>
                <a:lnTo>
                  <a:pt x="29679" y="69214"/>
                </a:lnTo>
                <a:lnTo>
                  <a:pt x="51591" y="69214"/>
                </a:lnTo>
                <a:lnTo>
                  <a:pt x="56799" y="65134"/>
                </a:lnTo>
                <a:lnTo>
                  <a:pt x="63055" y="59321"/>
                </a:lnTo>
                <a:lnTo>
                  <a:pt x="67995" y="54381"/>
                </a:lnTo>
                <a:close/>
              </a:path>
              <a:path w="80644" h="80645">
                <a:moveTo>
                  <a:pt x="60591" y="0"/>
                </a:moveTo>
                <a:lnTo>
                  <a:pt x="44513" y="0"/>
                </a:lnTo>
                <a:lnTo>
                  <a:pt x="38328" y="3708"/>
                </a:lnTo>
                <a:lnTo>
                  <a:pt x="25971" y="16065"/>
                </a:lnTo>
                <a:lnTo>
                  <a:pt x="22263" y="23482"/>
                </a:lnTo>
                <a:lnTo>
                  <a:pt x="22263" y="29667"/>
                </a:lnTo>
                <a:lnTo>
                  <a:pt x="21018" y="37083"/>
                </a:lnTo>
                <a:lnTo>
                  <a:pt x="23494" y="43256"/>
                </a:lnTo>
                <a:lnTo>
                  <a:pt x="28435" y="48196"/>
                </a:lnTo>
                <a:lnTo>
                  <a:pt x="35864" y="53149"/>
                </a:lnTo>
                <a:lnTo>
                  <a:pt x="43281" y="55613"/>
                </a:lnTo>
                <a:lnTo>
                  <a:pt x="46989" y="55613"/>
                </a:lnTo>
                <a:lnTo>
                  <a:pt x="51930" y="54381"/>
                </a:lnTo>
                <a:lnTo>
                  <a:pt x="67995" y="54381"/>
                </a:lnTo>
                <a:lnTo>
                  <a:pt x="70472" y="51904"/>
                </a:lnTo>
                <a:lnTo>
                  <a:pt x="72948" y="48196"/>
                </a:lnTo>
                <a:lnTo>
                  <a:pt x="45745" y="48196"/>
                </a:lnTo>
                <a:lnTo>
                  <a:pt x="42037" y="46964"/>
                </a:lnTo>
                <a:lnTo>
                  <a:pt x="34620" y="39547"/>
                </a:lnTo>
                <a:lnTo>
                  <a:pt x="33388" y="35839"/>
                </a:lnTo>
                <a:lnTo>
                  <a:pt x="33388" y="25958"/>
                </a:lnTo>
                <a:lnTo>
                  <a:pt x="35864" y="22250"/>
                </a:lnTo>
                <a:lnTo>
                  <a:pt x="39573" y="18541"/>
                </a:lnTo>
                <a:lnTo>
                  <a:pt x="43281" y="13601"/>
                </a:lnTo>
                <a:lnTo>
                  <a:pt x="48221" y="11125"/>
                </a:lnTo>
                <a:lnTo>
                  <a:pt x="76657" y="11125"/>
                </a:lnTo>
                <a:lnTo>
                  <a:pt x="71716" y="7416"/>
                </a:lnTo>
                <a:lnTo>
                  <a:pt x="66763" y="2476"/>
                </a:lnTo>
                <a:lnTo>
                  <a:pt x="60591" y="0"/>
                </a:lnTo>
                <a:close/>
              </a:path>
              <a:path w="80644" h="80645">
                <a:moveTo>
                  <a:pt x="76657" y="11125"/>
                </a:moveTo>
                <a:lnTo>
                  <a:pt x="58115" y="11125"/>
                </a:lnTo>
                <a:lnTo>
                  <a:pt x="63055" y="12357"/>
                </a:lnTo>
                <a:lnTo>
                  <a:pt x="65531" y="16065"/>
                </a:lnTo>
                <a:lnTo>
                  <a:pt x="69240" y="19773"/>
                </a:lnTo>
                <a:lnTo>
                  <a:pt x="71716" y="23482"/>
                </a:lnTo>
                <a:lnTo>
                  <a:pt x="70472" y="28422"/>
                </a:lnTo>
                <a:lnTo>
                  <a:pt x="70472" y="33375"/>
                </a:lnTo>
                <a:lnTo>
                  <a:pt x="68008" y="37083"/>
                </a:lnTo>
                <a:lnTo>
                  <a:pt x="64300" y="42024"/>
                </a:lnTo>
                <a:lnTo>
                  <a:pt x="59347" y="45732"/>
                </a:lnTo>
                <a:lnTo>
                  <a:pt x="55638" y="48196"/>
                </a:lnTo>
                <a:lnTo>
                  <a:pt x="72948" y="48196"/>
                </a:lnTo>
                <a:lnTo>
                  <a:pt x="75425" y="44488"/>
                </a:lnTo>
                <a:lnTo>
                  <a:pt x="77901" y="39547"/>
                </a:lnTo>
                <a:lnTo>
                  <a:pt x="80365" y="33375"/>
                </a:lnTo>
                <a:lnTo>
                  <a:pt x="80365" y="27190"/>
                </a:lnTo>
                <a:lnTo>
                  <a:pt x="79133" y="22250"/>
                </a:lnTo>
                <a:lnTo>
                  <a:pt x="79133" y="16065"/>
                </a:lnTo>
                <a:lnTo>
                  <a:pt x="76657" y="11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464943" y="4182652"/>
            <a:ext cx="74468" cy="71157"/>
          </a:xfrm>
          <a:custGeom>
            <a:avLst/>
            <a:gdLst/>
            <a:ahLst/>
            <a:cxnLst/>
            <a:rect l="l" t="t" r="r" b="b"/>
            <a:pathLst>
              <a:path w="81914" h="80645">
                <a:moveTo>
                  <a:pt x="58102" y="0"/>
                </a:moveTo>
                <a:lnTo>
                  <a:pt x="53162" y="0"/>
                </a:lnTo>
                <a:lnTo>
                  <a:pt x="48221" y="1244"/>
                </a:lnTo>
                <a:lnTo>
                  <a:pt x="12881" y="28618"/>
                </a:lnTo>
                <a:lnTo>
                  <a:pt x="0" y="59321"/>
                </a:lnTo>
                <a:lnTo>
                  <a:pt x="2463" y="66738"/>
                </a:lnTo>
                <a:lnTo>
                  <a:pt x="8648" y="71678"/>
                </a:lnTo>
                <a:lnTo>
                  <a:pt x="13601" y="76631"/>
                </a:lnTo>
                <a:lnTo>
                  <a:pt x="18542" y="79095"/>
                </a:lnTo>
                <a:lnTo>
                  <a:pt x="23482" y="80340"/>
                </a:lnTo>
                <a:lnTo>
                  <a:pt x="29667" y="80340"/>
                </a:lnTo>
                <a:lnTo>
                  <a:pt x="34620" y="79095"/>
                </a:lnTo>
                <a:lnTo>
                  <a:pt x="40792" y="75387"/>
                </a:lnTo>
                <a:lnTo>
                  <a:pt x="46977" y="72923"/>
                </a:lnTo>
                <a:lnTo>
                  <a:pt x="51608" y="69215"/>
                </a:lnTo>
                <a:lnTo>
                  <a:pt x="24726" y="69215"/>
                </a:lnTo>
                <a:lnTo>
                  <a:pt x="19773" y="67970"/>
                </a:lnTo>
                <a:lnTo>
                  <a:pt x="16065" y="64274"/>
                </a:lnTo>
                <a:lnTo>
                  <a:pt x="12357" y="61798"/>
                </a:lnTo>
                <a:lnTo>
                  <a:pt x="11125" y="56857"/>
                </a:lnTo>
                <a:lnTo>
                  <a:pt x="29667" y="28422"/>
                </a:lnTo>
                <a:lnTo>
                  <a:pt x="36642" y="21205"/>
                </a:lnTo>
                <a:lnTo>
                  <a:pt x="42805" y="16068"/>
                </a:lnTo>
                <a:lnTo>
                  <a:pt x="48273" y="12784"/>
                </a:lnTo>
                <a:lnTo>
                  <a:pt x="53162" y="11125"/>
                </a:lnTo>
                <a:lnTo>
                  <a:pt x="58102" y="9893"/>
                </a:lnTo>
                <a:lnTo>
                  <a:pt x="75425" y="9893"/>
                </a:lnTo>
                <a:lnTo>
                  <a:pt x="69240" y="3708"/>
                </a:lnTo>
                <a:lnTo>
                  <a:pt x="64287" y="1244"/>
                </a:lnTo>
                <a:lnTo>
                  <a:pt x="58102" y="0"/>
                </a:lnTo>
                <a:close/>
              </a:path>
              <a:path w="81914" h="80645">
                <a:moveTo>
                  <a:pt x="75425" y="9893"/>
                </a:moveTo>
                <a:lnTo>
                  <a:pt x="58102" y="9893"/>
                </a:lnTo>
                <a:lnTo>
                  <a:pt x="63055" y="11125"/>
                </a:lnTo>
                <a:lnTo>
                  <a:pt x="65531" y="14833"/>
                </a:lnTo>
                <a:lnTo>
                  <a:pt x="69240" y="18542"/>
                </a:lnTo>
                <a:lnTo>
                  <a:pt x="70472" y="23482"/>
                </a:lnTo>
                <a:lnTo>
                  <a:pt x="69195" y="28618"/>
                </a:lnTo>
                <a:lnTo>
                  <a:pt x="68119" y="33311"/>
                </a:lnTo>
                <a:lnTo>
                  <a:pt x="40024" y="63803"/>
                </a:lnTo>
                <a:lnTo>
                  <a:pt x="29667" y="69215"/>
                </a:lnTo>
                <a:lnTo>
                  <a:pt x="51608" y="69215"/>
                </a:lnTo>
                <a:lnTo>
                  <a:pt x="53162" y="67970"/>
                </a:lnTo>
                <a:lnTo>
                  <a:pt x="66763" y="54381"/>
                </a:lnTo>
                <a:lnTo>
                  <a:pt x="71704" y="48196"/>
                </a:lnTo>
                <a:lnTo>
                  <a:pt x="74180" y="43256"/>
                </a:lnTo>
                <a:lnTo>
                  <a:pt x="77889" y="39547"/>
                </a:lnTo>
                <a:lnTo>
                  <a:pt x="79121" y="34607"/>
                </a:lnTo>
                <a:lnTo>
                  <a:pt x="80365" y="30899"/>
                </a:lnTo>
                <a:lnTo>
                  <a:pt x="81597" y="25958"/>
                </a:lnTo>
                <a:lnTo>
                  <a:pt x="81597" y="22250"/>
                </a:lnTo>
                <a:lnTo>
                  <a:pt x="79121" y="14833"/>
                </a:lnTo>
                <a:lnTo>
                  <a:pt x="76657" y="11125"/>
                </a:lnTo>
                <a:lnTo>
                  <a:pt x="75425" y="98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597577" y="3817352"/>
            <a:ext cx="82550" cy="79001"/>
          </a:xfrm>
          <a:custGeom>
            <a:avLst/>
            <a:gdLst/>
            <a:ahLst/>
            <a:cxnLst/>
            <a:rect l="l" t="t" r="r" b="b"/>
            <a:pathLst>
              <a:path w="90805" h="89535">
                <a:moveTo>
                  <a:pt x="51930" y="0"/>
                </a:moveTo>
                <a:lnTo>
                  <a:pt x="45745" y="0"/>
                </a:lnTo>
                <a:lnTo>
                  <a:pt x="30911" y="4940"/>
                </a:lnTo>
                <a:lnTo>
                  <a:pt x="23482" y="9893"/>
                </a:lnTo>
                <a:lnTo>
                  <a:pt x="11125" y="22250"/>
                </a:lnTo>
                <a:lnTo>
                  <a:pt x="6172" y="28422"/>
                </a:lnTo>
                <a:lnTo>
                  <a:pt x="3708" y="35839"/>
                </a:lnTo>
                <a:lnTo>
                  <a:pt x="0" y="43256"/>
                </a:lnTo>
                <a:lnTo>
                  <a:pt x="0" y="50673"/>
                </a:lnTo>
                <a:lnTo>
                  <a:pt x="1231" y="58089"/>
                </a:lnTo>
                <a:lnTo>
                  <a:pt x="27203" y="87744"/>
                </a:lnTo>
                <a:lnTo>
                  <a:pt x="40914" y="89236"/>
                </a:lnTo>
                <a:lnTo>
                  <a:pt x="46978" y="88211"/>
                </a:lnTo>
                <a:lnTo>
                  <a:pt x="53045" y="86027"/>
                </a:lnTo>
                <a:lnTo>
                  <a:pt x="59347" y="82803"/>
                </a:lnTo>
                <a:lnTo>
                  <a:pt x="56600" y="77863"/>
                </a:lnTo>
                <a:lnTo>
                  <a:pt x="34620" y="77863"/>
                </a:lnTo>
                <a:lnTo>
                  <a:pt x="29667" y="76619"/>
                </a:lnTo>
                <a:lnTo>
                  <a:pt x="11125" y="51904"/>
                </a:lnTo>
                <a:lnTo>
                  <a:pt x="11125" y="45732"/>
                </a:lnTo>
                <a:lnTo>
                  <a:pt x="16065" y="35839"/>
                </a:lnTo>
                <a:lnTo>
                  <a:pt x="19773" y="29667"/>
                </a:lnTo>
                <a:lnTo>
                  <a:pt x="25958" y="24714"/>
                </a:lnTo>
                <a:lnTo>
                  <a:pt x="29667" y="19773"/>
                </a:lnTo>
                <a:lnTo>
                  <a:pt x="44500" y="12357"/>
                </a:lnTo>
                <a:lnTo>
                  <a:pt x="49453" y="11125"/>
                </a:lnTo>
                <a:lnTo>
                  <a:pt x="75910" y="11125"/>
                </a:lnTo>
                <a:lnTo>
                  <a:pt x="72948" y="7416"/>
                </a:lnTo>
                <a:lnTo>
                  <a:pt x="66763" y="3708"/>
                </a:lnTo>
                <a:lnTo>
                  <a:pt x="59347" y="2476"/>
                </a:lnTo>
                <a:lnTo>
                  <a:pt x="51930" y="0"/>
                </a:lnTo>
                <a:close/>
              </a:path>
              <a:path w="90805" h="89535">
                <a:moveTo>
                  <a:pt x="53162" y="71678"/>
                </a:moveTo>
                <a:lnTo>
                  <a:pt x="46977" y="76619"/>
                </a:lnTo>
                <a:lnTo>
                  <a:pt x="40792" y="77863"/>
                </a:lnTo>
                <a:lnTo>
                  <a:pt x="56600" y="77863"/>
                </a:lnTo>
                <a:lnTo>
                  <a:pt x="53162" y="71678"/>
                </a:lnTo>
                <a:close/>
              </a:path>
              <a:path w="90805" h="89535">
                <a:moveTo>
                  <a:pt x="75910" y="11125"/>
                </a:moveTo>
                <a:lnTo>
                  <a:pt x="49453" y="11125"/>
                </a:lnTo>
                <a:lnTo>
                  <a:pt x="55638" y="12357"/>
                </a:lnTo>
                <a:lnTo>
                  <a:pt x="60579" y="12357"/>
                </a:lnTo>
                <a:lnTo>
                  <a:pt x="65519" y="14833"/>
                </a:lnTo>
                <a:lnTo>
                  <a:pt x="74180" y="23482"/>
                </a:lnTo>
                <a:lnTo>
                  <a:pt x="76657" y="28422"/>
                </a:lnTo>
                <a:lnTo>
                  <a:pt x="77889" y="33375"/>
                </a:lnTo>
                <a:lnTo>
                  <a:pt x="77889" y="38315"/>
                </a:lnTo>
                <a:lnTo>
                  <a:pt x="76657" y="43256"/>
                </a:lnTo>
                <a:lnTo>
                  <a:pt x="74180" y="49441"/>
                </a:lnTo>
                <a:lnTo>
                  <a:pt x="84074" y="55613"/>
                </a:lnTo>
                <a:lnTo>
                  <a:pt x="87782" y="48196"/>
                </a:lnTo>
                <a:lnTo>
                  <a:pt x="90258" y="40779"/>
                </a:lnTo>
                <a:lnTo>
                  <a:pt x="87782" y="25958"/>
                </a:lnTo>
                <a:lnTo>
                  <a:pt x="84074" y="18541"/>
                </a:lnTo>
                <a:lnTo>
                  <a:pt x="77889" y="13601"/>
                </a:lnTo>
                <a:lnTo>
                  <a:pt x="75910" y="11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642535" y="3860975"/>
            <a:ext cx="91209" cy="87406"/>
          </a:xfrm>
          <a:custGeom>
            <a:avLst/>
            <a:gdLst/>
            <a:ahLst/>
            <a:cxnLst/>
            <a:rect l="l" t="t" r="r" b="b"/>
            <a:pathLst>
              <a:path w="100330" h="99060">
                <a:moveTo>
                  <a:pt x="63055" y="0"/>
                </a:moveTo>
                <a:lnTo>
                  <a:pt x="0" y="63017"/>
                </a:lnTo>
                <a:lnTo>
                  <a:pt x="25958" y="88976"/>
                </a:lnTo>
                <a:lnTo>
                  <a:pt x="37083" y="96393"/>
                </a:lnTo>
                <a:lnTo>
                  <a:pt x="44513" y="98856"/>
                </a:lnTo>
                <a:lnTo>
                  <a:pt x="55638" y="98856"/>
                </a:lnTo>
                <a:lnTo>
                  <a:pt x="59347" y="97624"/>
                </a:lnTo>
                <a:lnTo>
                  <a:pt x="64287" y="96393"/>
                </a:lnTo>
                <a:lnTo>
                  <a:pt x="74180" y="91452"/>
                </a:lnTo>
                <a:lnTo>
                  <a:pt x="79133" y="87744"/>
                </a:lnTo>
                <a:lnTo>
                  <a:pt x="43268" y="87744"/>
                </a:lnTo>
                <a:lnTo>
                  <a:pt x="39560" y="85267"/>
                </a:lnTo>
                <a:lnTo>
                  <a:pt x="37083" y="84035"/>
                </a:lnTo>
                <a:lnTo>
                  <a:pt x="33375" y="81559"/>
                </a:lnTo>
                <a:lnTo>
                  <a:pt x="16065" y="64262"/>
                </a:lnTo>
                <a:lnTo>
                  <a:pt x="64287" y="16065"/>
                </a:lnTo>
                <a:lnTo>
                  <a:pt x="78240" y="16065"/>
                </a:lnTo>
                <a:lnTo>
                  <a:pt x="63055" y="0"/>
                </a:lnTo>
                <a:close/>
              </a:path>
              <a:path w="100330" h="99060">
                <a:moveTo>
                  <a:pt x="78240" y="16065"/>
                </a:moveTo>
                <a:lnTo>
                  <a:pt x="64287" y="16065"/>
                </a:lnTo>
                <a:lnTo>
                  <a:pt x="81597" y="33362"/>
                </a:lnTo>
                <a:lnTo>
                  <a:pt x="85305" y="38303"/>
                </a:lnTo>
                <a:lnTo>
                  <a:pt x="86550" y="40779"/>
                </a:lnTo>
                <a:lnTo>
                  <a:pt x="87782" y="45720"/>
                </a:lnTo>
                <a:lnTo>
                  <a:pt x="87782" y="55613"/>
                </a:lnTo>
                <a:lnTo>
                  <a:pt x="61823" y="84035"/>
                </a:lnTo>
                <a:lnTo>
                  <a:pt x="56870" y="86499"/>
                </a:lnTo>
                <a:lnTo>
                  <a:pt x="53162" y="87744"/>
                </a:lnTo>
                <a:lnTo>
                  <a:pt x="79133" y="87744"/>
                </a:lnTo>
                <a:lnTo>
                  <a:pt x="82842" y="82791"/>
                </a:lnTo>
                <a:lnTo>
                  <a:pt x="89014" y="77850"/>
                </a:lnTo>
                <a:lnTo>
                  <a:pt x="96443" y="65493"/>
                </a:lnTo>
                <a:lnTo>
                  <a:pt x="98907" y="59321"/>
                </a:lnTo>
                <a:lnTo>
                  <a:pt x="100152" y="53136"/>
                </a:lnTo>
                <a:lnTo>
                  <a:pt x="98907" y="46951"/>
                </a:lnTo>
                <a:lnTo>
                  <a:pt x="98907" y="42011"/>
                </a:lnTo>
                <a:lnTo>
                  <a:pt x="97675" y="38303"/>
                </a:lnTo>
                <a:lnTo>
                  <a:pt x="93967" y="33362"/>
                </a:lnTo>
                <a:lnTo>
                  <a:pt x="92722" y="30886"/>
                </a:lnTo>
                <a:lnTo>
                  <a:pt x="89014" y="25946"/>
                </a:lnTo>
                <a:lnTo>
                  <a:pt x="84074" y="22237"/>
                </a:lnTo>
                <a:lnTo>
                  <a:pt x="78240" y="160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713343" y="3929668"/>
            <a:ext cx="82550" cy="79001"/>
          </a:xfrm>
          <a:custGeom>
            <a:avLst/>
            <a:gdLst/>
            <a:ahLst/>
            <a:cxnLst/>
            <a:rect l="l" t="t" r="r" b="b"/>
            <a:pathLst>
              <a:path w="90805" h="89535">
                <a:moveTo>
                  <a:pt x="53162" y="0"/>
                </a:moveTo>
                <a:lnTo>
                  <a:pt x="45745" y="1244"/>
                </a:lnTo>
                <a:lnTo>
                  <a:pt x="38328" y="3708"/>
                </a:lnTo>
                <a:lnTo>
                  <a:pt x="30911" y="4940"/>
                </a:lnTo>
                <a:lnTo>
                  <a:pt x="3708" y="37084"/>
                </a:lnTo>
                <a:lnTo>
                  <a:pt x="0" y="50673"/>
                </a:lnTo>
                <a:lnTo>
                  <a:pt x="2476" y="65506"/>
                </a:lnTo>
                <a:lnTo>
                  <a:pt x="7416" y="71678"/>
                </a:lnTo>
                <a:lnTo>
                  <a:pt x="13601" y="79095"/>
                </a:lnTo>
                <a:lnTo>
                  <a:pt x="19786" y="85280"/>
                </a:lnTo>
                <a:lnTo>
                  <a:pt x="27203" y="88988"/>
                </a:lnTo>
                <a:lnTo>
                  <a:pt x="35852" y="88988"/>
                </a:lnTo>
                <a:lnTo>
                  <a:pt x="41633" y="89236"/>
                </a:lnTo>
                <a:lnTo>
                  <a:pt x="47759" y="88211"/>
                </a:lnTo>
                <a:lnTo>
                  <a:pt x="54116" y="86027"/>
                </a:lnTo>
                <a:lnTo>
                  <a:pt x="60591" y="82804"/>
                </a:lnTo>
                <a:lnTo>
                  <a:pt x="58270" y="79095"/>
                </a:lnTo>
                <a:lnTo>
                  <a:pt x="40805" y="79095"/>
                </a:lnTo>
                <a:lnTo>
                  <a:pt x="35852" y="77863"/>
                </a:lnTo>
                <a:lnTo>
                  <a:pt x="29679" y="77863"/>
                </a:lnTo>
                <a:lnTo>
                  <a:pt x="24726" y="75387"/>
                </a:lnTo>
                <a:lnTo>
                  <a:pt x="16078" y="66738"/>
                </a:lnTo>
                <a:lnTo>
                  <a:pt x="13601" y="61798"/>
                </a:lnTo>
                <a:lnTo>
                  <a:pt x="11125" y="51904"/>
                </a:lnTo>
                <a:lnTo>
                  <a:pt x="12369" y="46964"/>
                </a:lnTo>
                <a:lnTo>
                  <a:pt x="14833" y="40779"/>
                </a:lnTo>
                <a:lnTo>
                  <a:pt x="16078" y="35839"/>
                </a:lnTo>
                <a:lnTo>
                  <a:pt x="50698" y="11125"/>
                </a:lnTo>
                <a:lnTo>
                  <a:pt x="76037" y="11125"/>
                </a:lnTo>
                <a:lnTo>
                  <a:pt x="66763" y="3708"/>
                </a:lnTo>
                <a:lnTo>
                  <a:pt x="59347" y="2476"/>
                </a:lnTo>
                <a:lnTo>
                  <a:pt x="53162" y="0"/>
                </a:lnTo>
                <a:close/>
              </a:path>
              <a:path w="90805" h="89535">
                <a:moveTo>
                  <a:pt x="54406" y="72923"/>
                </a:moveTo>
                <a:lnTo>
                  <a:pt x="46989" y="76619"/>
                </a:lnTo>
                <a:lnTo>
                  <a:pt x="40805" y="79095"/>
                </a:lnTo>
                <a:lnTo>
                  <a:pt x="58270" y="79095"/>
                </a:lnTo>
                <a:lnTo>
                  <a:pt x="54406" y="72923"/>
                </a:lnTo>
                <a:close/>
              </a:path>
              <a:path w="90805" h="89535">
                <a:moveTo>
                  <a:pt x="76037" y="11125"/>
                </a:moveTo>
                <a:lnTo>
                  <a:pt x="50698" y="11125"/>
                </a:lnTo>
                <a:lnTo>
                  <a:pt x="60591" y="13601"/>
                </a:lnTo>
                <a:lnTo>
                  <a:pt x="65531" y="16065"/>
                </a:lnTo>
                <a:lnTo>
                  <a:pt x="70472" y="21005"/>
                </a:lnTo>
                <a:lnTo>
                  <a:pt x="75425" y="24714"/>
                </a:lnTo>
                <a:lnTo>
                  <a:pt x="77901" y="28422"/>
                </a:lnTo>
                <a:lnTo>
                  <a:pt x="77901" y="44488"/>
                </a:lnTo>
                <a:lnTo>
                  <a:pt x="74193" y="49441"/>
                </a:lnTo>
                <a:lnTo>
                  <a:pt x="84073" y="56845"/>
                </a:lnTo>
                <a:lnTo>
                  <a:pt x="89026" y="48196"/>
                </a:lnTo>
                <a:lnTo>
                  <a:pt x="90258" y="42024"/>
                </a:lnTo>
                <a:lnTo>
                  <a:pt x="87795" y="27190"/>
                </a:lnTo>
                <a:lnTo>
                  <a:pt x="84073" y="19773"/>
                </a:lnTo>
                <a:lnTo>
                  <a:pt x="79133" y="13601"/>
                </a:lnTo>
                <a:lnTo>
                  <a:pt x="76037" y="11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765056" y="3980923"/>
            <a:ext cx="75623" cy="72278"/>
          </a:xfrm>
          <a:custGeom>
            <a:avLst/>
            <a:gdLst/>
            <a:ahLst/>
            <a:cxnLst/>
            <a:rect l="l" t="t" r="r" b="b"/>
            <a:pathLst>
              <a:path w="83185" h="81914">
                <a:moveTo>
                  <a:pt x="60579" y="0"/>
                </a:moveTo>
                <a:lnTo>
                  <a:pt x="50685" y="0"/>
                </a:lnTo>
                <a:lnTo>
                  <a:pt x="43053" y="2064"/>
                </a:lnTo>
                <a:lnTo>
                  <a:pt x="35075" y="6330"/>
                </a:lnTo>
                <a:lnTo>
                  <a:pt x="26866" y="12683"/>
                </a:lnTo>
                <a:lnTo>
                  <a:pt x="18542" y="21005"/>
                </a:lnTo>
                <a:lnTo>
                  <a:pt x="10599" y="28404"/>
                </a:lnTo>
                <a:lnTo>
                  <a:pt x="5094" y="35683"/>
                </a:lnTo>
                <a:lnTo>
                  <a:pt x="1677" y="42729"/>
                </a:lnTo>
                <a:lnTo>
                  <a:pt x="0" y="49428"/>
                </a:lnTo>
                <a:lnTo>
                  <a:pt x="0" y="59321"/>
                </a:lnTo>
                <a:lnTo>
                  <a:pt x="27190" y="81559"/>
                </a:lnTo>
                <a:lnTo>
                  <a:pt x="32143" y="81559"/>
                </a:lnTo>
                <a:lnTo>
                  <a:pt x="37084" y="79095"/>
                </a:lnTo>
                <a:lnTo>
                  <a:pt x="42037" y="77851"/>
                </a:lnTo>
                <a:lnTo>
                  <a:pt x="46977" y="75387"/>
                </a:lnTo>
                <a:lnTo>
                  <a:pt x="51917" y="70446"/>
                </a:lnTo>
                <a:lnTo>
                  <a:pt x="23482" y="70446"/>
                </a:lnTo>
                <a:lnTo>
                  <a:pt x="19773" y="69202"/>
                </a:lnTo>
                <a:lnTo>
                  <a:pt x="13588" y="63030"/>
                </a:lnTo>
                <a:lnTo>
                  <a:pt x="11125" y="59321"/>
                </a:lnTo>
                <a:lnTo>
                  <a:pt x="11125" y="56845"/>
                </a:lnTo>
                <a:lnTo>
                  <a:pt x="9880" y="53136"/>
                </a:lnTo>
                <a:lnTo>
                  <a:pt x="9880" y="49428"/>
                </a:lnTo>
                <a:lnTo>
                  <a:pt x="11125" y="46964"/>
                </a:lnTo>
                <a:lnTo>
                  <a:pt x="13588" y="39547"/>
                </a:lnTo>
                <a:lnTo>
                  <a:pt x="17310" y="37071"/>
                </a:lnTo>
                <a:lnTo>
                  <a:pt x="21018" y="33362"/>
                </a:lnTo>
                <a:lnTo>
                  <a:pt x="24726" y="32131"/>
                </a:lnTo>
                <a:lnTo>
                  <a:pt x="51917" y="32131"/>
                </a:lnTo>
                <a:lnTo>
                  <a:pt x="49453" y="29654"/>
                </a:lnTo>
                <a:lnTo>
                  <a:pt x="45745" y="27190"/>
                </a:lnTo>
                <a:lnTo>
                  <a:pt x="42037" y="25946"/>
                </a:lnTo>
                <a:lnTo>
                  <a:pt x="28435" y="25946"/>
                </a:lnTo>
                <a:lnTo>
                  <a:pt x="34607" y="18529"/>
                </a:lnTo>
                <a:lnTo>
                  <a:pt x="40792" y="14833"/>
                </a:lnTo>
                <a:lnTo>
                  <a:pt x="44500" y="13589"/>
                </a:lnTo>
                <a:lnTo>
                  <a:pt x="49453" y="11125"/>
                </a:lnTo>
                <a:lnTo>
                  <a:pt x="76657" y="11125"/>
                </a:lnTo>
                <a:lnTo>
                  <a:pt x="67995" y="2463"/>
                </a:lnTo>
                <a:lnTo>
                  <a:pt x="60579" y="0"/>
                </a:lnTo>
                <a:close/>
              </a:path>
              <a:path w="83185" h="81914">
                <a:moveTo>
                  <a:pt x="51917" y="32131"/>
                </a:moveTo>
                <a:lnTo>
                  <a:pt x="34607" y="32131"/>
                </a:lnTo>
                <a:lnTo>
                  <a:pt x="39560" y="33362"/>
                </a:lnTo>
                <a:lnTo>
                  <a:pt x="43268" y="37071"/>
                </a:lnTo>
                <a:lnTo>
                  <a:pt x="46977" y="42011"/>
                </a:lnTo>
                <a:lnTo>
                  <a:pt x="48209" y="45720"/>
                </a:lnTo>
                <a:lnTo>
                  <a:pt x="48209" y="55613"/>
                </a:lnTo>
                <a:lnTo>
                  <a:pt x="46977" y="59321"/>
                </a:lnTo>
                <a:lnTo>
                  <a:pt x="38328" y="67970"/>
                </a:lnTo>
                <a:lnTo>
                  <a:pt x="33375" y="70446"/>
                </a:lnTo>
                <a:lnTo>
                  <a:pt x="51917" y="70446"/>
                </a:lnTo>
                <a:lnTo>
                  <a:pt x="56870" y="65493"/>
                </a:lnTo>
                <a:lnTo>
                  <a:pt x="59347" y="58077"/>
                </a:lnTo>
                <a:lnTo>
                  <a:pt x="60579" y="51904"/>
                </a:lnTo>
                <a:lnTo>
                  <a:pt x="60579" y="44488"/>
                </a:lnTo>
                <a:lnTo>
                  <a:pt x="58102" y="37071"/>
                </a:lnTo>
                <a:lnTo>
                  <a:pt x="51917" y="32131"/>
                </a:lnTo>
                <a:close/>
              </a:path>
              <a:path w="83185" h="81914">
                <a:moveTo>
                  <a:pt x="76657" y="11125"/>
                </a:moveTo>
                <a:lnTo>
                  <a:pt x="58102" y="11125"/>
                </a:lnTo>
                <a:lnTo>
                  <a:pt x="60579" y="12357"/>
                </a:lnTo>
                <a:lnTo>
                  <a:pt x="64287" y="13589"/>
                </a:lnTo>
                <a:lnTo>
                  <a:pt x="69227" y="18529"/>
                </a:lnTo>
                <a:lnTo>
                  <a:pt x="70472" y="23482"/>
                </a:lnTo>
                <a:lnTo>
                  <a:pt x="70472" y="29654"/>
                </a:lnTo>
                <a:lnTo>
                  <a:pt x="69227" y="32131"/>
                </a:lnTo>
                <a:lnTo>
                  <a:pt x="67995" y="37071"/>
                </a:lnTo>
                <a:lnTo>
                  <a:pt x="75412" y="43256"/>
                </a:lnTo>
                <a:lnTo>
                  <a:pt x="80365" y="38303"/>
                </a:lnTo>
                <a:lnTo>
                  <a:pt x="82829" y="32131"/>
                </a:lnTo>
                <a:lnTo>
                  <a:pt x="81597" y="25946"/>
                </a:lnTo>
                <a:lnTo>
                  <a:pt x="81597" y="19773"/>
                </a:lnTo>
                <a:lnTo>
                  <a:pt x="79121" y="13589"/>
                </a:lnTo>
                <a:lnTo>
                  <a:pt x="76657" y="11125"/>
                </a:lnTo>
                <a:close/>
              </a:path>
              <a:path w="83185" h="81914">
                <a:moveTo>
                  <a:pt x="37084" y="24714"/>
                </a:moveTo>
                <a:lnTo>
                  <a:pt x="33375" y="24714"/>
                </a:lnTo>
                <a:lnTo>
                  <a:pt x="28435" y="25946"/>
                </a:lnTo>
                <a:lnTo>
                  <a:pt x="42037" y="25946"/>
                </a:lnTo>
                <a:lnTo>
                  <a:pt x="37084" y="247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807762" y="4022362"/>
            <a:ext cx="75623" cy="72278"/>
          </a:xfrm>
          <a:custGeom>
            <a:avLst/>
            <a:gdLst/>
            <a:ahLst/>
            <a:cxnLst/>
            <a:rect l="l" t="t" r="r" b="b"/>
            <a:pathLst>
              <a:path w="83185" h="81914">
                <a:moveTo>
                  <a:pt x="60578" y="0"/>
                </a:moveTo>
                <a:lnTo>
                  <a:pt x="18541" y="21005"/>
                </a:lnTo>
                <a:lnTo>
                  <a:pt x="0" y="59321"/>
                </a:lnTo>
                <a:lnTo>
                  <a:pt x="3708" y="66725"/>
                </a:lnTo>
                <a:lnTo>
                  <a:pt x="13601" y="76619"/>
                </a:lnTo>
                <a:lnTo>
                  <a:pt x="17310" y="79082"/>
                </a:lnTo>
                <a:lnTo>
                  <a:pt x="22250" y="81559"/>
                </a:lnTo>
                <a:lnTo>
                  <a:pt x="32143" y="81559"/>
                </a:lnTo>
                <a:lnTo>
                  <a:pt x="42037" y="79082"/>
                </a:lnTo>
                <a:lnTo>
                  <a:pt x="46989" y="75387"/>
                </a:lnTo>
                <a:lnTo>
                  <a:pt x="51936" y="70434"/>
                </a:lnTo>
                <a:lnTo>
                  <a:pt x="24726" y="70434"/>
                </a:lnTo>
                <a:lnTo>
                  <a:pt x="19786" y="69202"/>
                </a:lnTo>
                <a:lnTo>
                  <a:pt x="13601" y="63030"/>
                </a:lnTo>
                <a:lnTo>
                  <a:pt x="12369" y="60553"/>
                </a:lnTo>
                <a:lnTo>
                  <a:pt x="9893" y="53136"/>
                </a:lnTo>
                <a:lnTo>
                  <a:pt x="11125" y="50660"/>
                </a:lnTo>
                <a:lnTo>
                  <a:pt x="11125" y="46951"/>
                </a:lnTo>
                <a:lnTo>
                  <a:pt x="12369" y="43256"/>
                </a:lnTo>
                <a:lnTo>
                  <a:pt x="14833" y="39547"/>
                </a:lnTo>
                <a:lnTo>
                  <a:pt x="21018" y="33362"/>
                </a:lnTo>
                <a:lnTo>
                  <a:pt x="24726" y="32130"/>
                </a:lnTo>
                <a:lnTo>
                  <a:pt x="53162" y="32130"/>
                </a:lnTo>
                <a:lnTo>
                  <a:pt x="45745" y="27177"/>
                </a:lnTo>
                <a:lnTo>
                  <a:pt x="42037" y="25946"/>
                </a:lnTo>
                <a:lnTo>
                  <a:pt x="29679" y="25946"/>
                </a:lnTo>
                <a:lnTo>
                  <a:pt x="35852" y="19773"/>
                </a:lnTo>
                <a:lnTo>
                  <a:pt x="40805" y="16065"/>
                </a:lnTo>
                <a:lnTo>
                  <a:pt x="50698" y="11112"/>
                </a:lnTo>
                <a:lnTo>
                  <a:pt x="75415" y="11112"/>
                </a:lnTo>
                <a:lnTo>
                  <a:pt x="74180" y="9880"/>
                </a:lnTo>
                <a:lnTo>
                  <a:pt x="68008" y="2463"/>
                </a:lnTo>
                <a:lnTo>
                  <a:pt x="60578" y="0"/>
                </a:lnTo>
                <a:close/>
              </a:path>
              <a:path w="83185" h="81914">
                <a:moveTo>
                  <a:pt x="53162" y="32130"/>
                </a:moveTo>
                <a:lnTo>
                  <a:pt x="35852" y="32130"/>
                </a:lnTo>
                <a:lnTo>
                  <a:pt x="39560" y="34594"/>
                </a:lnTo>
                <a:lnTo>
                  <a:pt x="46989" y="42011"/>
                </a:lnTo>
                <a:lnTo>
                  <a:pt x="49453" y="45719"/>
                </a:lnTo>
                <a:lnTo>
                  <a:pt x="49453" y="55613"/>
                </a:lnTo>
                <a:lnTo>
                  <a:pt x="46989" y="60553"/>
                </a:lnTo>
                <a:lnTo>
                  <a:pt x="43268" y="64261"/>
                </a:lnTo>
                <a:lnTo>
                  <a:pt x="38328" y="67970"/>
                </a:lnTo>
                <a:lnTo>
                  <a:pt x="34620" y="70434"/>
                </a:lnTo>
                <a:lnTo>
                  <a:pt x="51936" y="70434"/>
                </a:lnTo>
                <a:lnTo>
                  <a:pt x="56870" y="65493"/>
                </a:lnTo>
                <a:lnTo>
                  <a:pt x="60578" y="59321"/>
                </a:lnTo>
                <a:lnTo>
                  <a:pt x="60578" y="44488"/>
                </a:lnTo>
                <a:lnTo>
                  <a:pt x="58115" y="38303"/>
                </a:lnTo>
                <a:lnTo>
                  <a:pt x="53162" y="32130"/>
                </a:lnTo>
                <a:close/>
              </a:path>
              <a:path w="83185" h="81914">
                <a:moveTo>
                  <a:pt x="75415" y="11112"/>
                </a:moveTo>
                <a:lnTo>
                  <a:pt x="58115" y="11112"/>
                </a:lnTo>
                <a:lnTo>
                  <a:pt x="61823" y="12357"/>
                </a:lnTo>
                <a:lnTo>
                  <a:pt x="64287" y="13588"/>
                </a:lnTo>
                <a:lnTo>
                  <a:pt x="66763" y="16065"/>
                </a:lnTo>
                <a:lnTo>
                  <a:pt x="71716" y="23482"/>
                </a:lnTo>
                <a:lnTo>
                  <a:pt x="71716" y="29654"/>
                </a:lnTo>
                <a:lnTo>
                  <a:pt x="70472" y="33362"/>
                </a:lnTo>
                <a:lnTo>
                  <a:pt x="68008" y="37071"/>
                </a:lnTo>
                <a:lnTo>
                  <a:pt x="76657" y="44488"/>
                </a:lnTo>
                <a:lnTo>
                  <a:pt x="80365" y="38303"/>
                </a:lnTo>
                <a:lnTo>
                  <a:pt x="82842" y="32130"/>
                </a:lnTo>
                <a:lnTo>
                  <a:pt x="82842" y="19773"/>
                </a:lnTo>
                <a:lnTo>
                  <a:pt x="79133" y="14820"/>
                </a:lnTo>
                <a:lnTo>
                  <a:pt x="75415" y="11112"/>
                </a:lnTo>
                <a:close/>
              </a:path>
              <a:path w="83185" h="81914">
                <a:moveTo>
                  <a:pt x="38328" y="24714"/>
                </a:moveTo>
                <a:lnTo>
                  <a:pt x="33388" y="24714"/>
                </a:lnTo>
                <a:lnTo>
                  <a:pt x="29679" y="25946"/>
                </a:lnTo>
                <a:lnTo>
                  <a:pt x="42037" y="25946"/>
                </a:lnTo>
                <a:lnTo>
                  <a:pt x="38328" y="247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856091" y="4069248"/>
            <a:ext cx="73314" cy="71157"/>
          </a:xfrm>
          <a:custGeom>
            <a:avLst/>
            <a:gdLst/>
            <a:ahLst/>
            <a:cxnLst/>
            <a:rect l="l" t="t" r="r" b="b"/>
            <a:pathLst>
              <a:path w="80644" h="80645">
                <a:moveTo>
                  <a:pt x="63055" y="0"/>
                </a:moveTo>
                <a:lnTo>
                  <a:pt x="53174" y="0"/>
                </a:lnTo>
                <a:lnTo>
                  <a:pt x="46990" y="1231"/>
                </a:lnTo>
                <a:lnTo>
                  <a:pt x="12869" y="28618"/>
                </a:lnTo>
                <a:lnTo>
                  <a:pt x="0" y="51904"/>
                </a:lnTo>
                <a:lnTo>
                  <a:pt x="0" y="59321"/>
                </a:lnTo>
                <a:lnTo>
                  <a:pt x="2476" y="65493"/>
                </a:lnTo>
                <a:lnTo>
                  <a:pt x="8661" y="71678"/>
                </a:lnTo>
                <a:lnTo>
                  <a:pt x="12369" y="76619"/>
                </a:lnTo>
                <a:lnTo>
                  <a:pt x="17310" y="79095"/>
                </a:lnTo>
                <a:lnTo>
                  <a:pt x="23495" y="80327"/>
                </a:lnTo>
                <a:lnTo>
                  <a:pt x="28435" y="80327"/>
                </a:lnTo>
                <a:lnTo>
                  <a:pt x="34620" y="79095"/>
                </a:lnTo>
                <a:lnTo>
                  <a:pt x="39573" y="75387"/>
                </a:lnTo>
                <a:lnTo>
                  <a:pt x="44943" y="73048"/>
                </a:lnTo>
                <a:lnTo>
                  <a:pt x="50082" y="69669"/>
                </a:lnTo>
                <a:lnTo>
                  <a:pt x="50611" y="69202"/>
                </a:lnTo>
                <a:lnTo>
                  <a:pt x="23495" y="69202"/>
                </a:lnTo>
                <a:lnTo>
                  <a:pt x="18554" y="67970"/>
                </a:lnTo>
                <a:lnTo>
                  <a:pt x="16078" y="64262"/>
                </a:lnTo>
                <a:lnTo>
                  <a:pt x="12369" y="61798"/>
                </a:lnTo>
                <a:lnTo>
                  <a:pt x="11125" y="56845"/>
                </a:lnTo>
                <a:lnTo>
                  <a:pt x="12369" y="51904"/>
                </a:lnTo>
                <a:lnTo>
                  <a:pt x="13490" y="47023"/>
                </a:lnTo>
                <a:lnTo>
                  <a:pt x="16697" y="41559"/>
                </a:lnTo>
                <a:lnTo>
                  <a:pt x="48091" y="12783"/>
                </a:lnTo>
                <a:lnTo>
                  <a:pt x="58115" y="9893"/>
                </a:lnTo>
                <a:lnTo>
                  <a:pt x="74602" y="9893"/>
                </a:lnTo>
                <a:lnTo>
                  <a:pt x="72948" y="7416"/>
                </a:lnTo>
                <a:lnTo>
                  <a:pt x="63055" y="0"/>
                </a:lnTo>
                <a:close/>
              </a:path>
              <a:path w="80644" h="80645">
                <a:moveTo>
                  <a:pt x="74602" y="9893"/>
                </a:moveTo>
                <a:lnTo>
                  <a:pt x="58115" y="9893"/>
                </a:lnTo>
                <a:lnTo>
                  <a:pt x="61823" y="11125"/>
                </a:lnTo>
                <a:lnTo>
                  <a:pt x="69240" y="18542"/>
                </a:lnTo>
                <a:lnTo>
                  <a:pt x="70485" y="23482"/>
                </a:lnTo>
                <a:lnTo>
                  <a:pt x="69240" y="28422"/>
                </a:lnTo>
                <a:lnTo>
                  <a:pt x="67599" y="33311"/>
                </a:lnTo>
                <a:lnTo>
                  <a:pt x="38947" y="63647"/>
                </a:lnTo>
                <a:lnTo>
                  <a:pt x="28435" y="67970"/>
                </a:lnTo>
                <a:lnTo>
                  <a:pt x="23495" y="69202"/>
                </a:lnTo>
                <a:lnTo>
                  <a:pt x="50611" y="69202"/>
                </a:lnTo>
                <a:lnTo>
                  <a:pt x="55221" y="65132"/>
                </a:lnTo>
                <a:lnTo>
                  <a:pt x="60591" y="59321"/>
                </a:lnTo>
                <a:lnTo>
                  <a:pt x="66763" y="54381"/>
                </a:lnTo>
                <a:lnTo>
                  <a:pt x="71716" y="48196"/>
                </a:lnTo>
                <a:lnTo>
                  <a:pt x="74193" y="43256"/>
                </a:lnTo>
                <a:lnTo>
                  <a:pt x="76657" y="39547"/>
                </a:lnTo>
                <a:lnTo>
                  <a:pt x="79133" y="34607"/>
                </a:lnTo>
                <a:lnTo>
                  <a:pt x="80365" y="30899"/>
                </a:lnTo>
                <a:lnTo>
                  <a:pt x="80365" y="22250"/>
                </a:lnTo>
                <a:lnTo>
                  <a:pt x="77901" y="14833"/>
                </a:lnTo>
                <a:lnTo>
                  <a:pt x="74602" y="98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898810" y="4110688"/>
            <a:ext cx="74468" cy="71157"/>
          </a:xfrm>
          <a:custGeom>
            <a:avLst/>
            <a:gdLst/>
            <a:ahLst/>
            <a:cxnLst/>
            <a:rect l="l" t="t" r="r" b="b"/>
            <a:pathLst>
              <a:path w="81914" h="80645">
                <a:moveTo>
                  <a:pt x="58102" y="0"/>
                </a:moveTo>
                <a:lnTo>
                  <a:pt x="53162" y="0"/>
                </a:lnTo>
                <a:lnTo>
                  <a:pt x="46977" y="1231"/>
                </a:lnTo>
                <a:lnTo>
                  <a:pt x="40805" y="4940"/>
                </a:lnTo>
                <a:lnTo>
                  <a:pt x="34620" y="7416"/>
                </a:lnTo>
                <a:lnTo>
                  <a:pt x="6953" y="36763"/>
                </a:lnTo>
                <a:lnTo>
                  <a:pt x="0" y="59321"/>
                </a:lnTo>
                <a:lnTo>
                  <a:pt x="2476" y="66738"/>
                </a:lnTo>
                <a:lnTo>
                  <a:pt x="8648" y="72910"/>
                </a:lnTo>
                <a:lnTo>
                  <a:pt x="13601" y="76619"/>
                </a:lnTo>
                <a:lnTo>
                  <a:pt x="18542" y="79095"/>
                </a:lnTo>
                <a:lnTo>
                  <a:pt x="23494" y="80327"/>
                </a:lnTo>
                <a:lnTo>
                  <a:pt x="28435" y="80327"/>
                </a:lnTo>
                <a:lnTo>
                  <a:pt x="34620" y="79095"/>
                </a:lnTo>
                <a:lnTo>
                  <a:pt x="40805" y="76619"/>
                </a:lnTo>
                <a:lnTo>
                  <a:pt x="45455" y="73587"/>
                </a:lnTo>
                <a:lnTo>
                  <a:pt x="49604" y="70446"/>
                </a:lnTo>
                <a:lnTo>
                  <a:pt x="23494" y="70446"/>
                </a:lnTo>
                <a:lnTo>
                  <a:pt x="16065" y="65493"/>
                </a:lnTo>
                <a:lnTo>
                  <a:pt x="12357" y="61785"/>
                </a:lnTo>
                <a:lnTo>
                  <a:pt x="11125" y="56845"/>
                </a:lnTo>
                <a:lnTo>
                  <a:pt x="12357" y="51904"/>
                </a:lnTo>
                <a:lnTo>
                  <a:pt x="42189" y="16525"/>
                </a:lnTo>
                <a:lnTo>
                  <a:pt x="58102" y="9880"/>
                </a:lnTo>
                <a:lnTo>
                  <a:pt x="75412" y="9880"/>
                </a:lnTo>
                <a:lnTo>
                  <a:pt x="72948" y="7416"/>
                </a:lnTo>
                <a:lnTo>
                  <a:pt x="67995" y="3708"/>
                </a:lnTo>
                <a:lnTo>
                  <a:pt x="63055" y="1231"/>
                </a:lnTo>
                <a:lnTo>
                  <a:pt x="58102" y="0"/>
                </a:lnTo>
                <a:close/>
              </a:path>
              <a:path w="81914" h="80645">
                <a:moveTo>
                  <a:pt x="75412" y="9880"/>
                </a:moveTo>
                <a:lnTo>
                  <a:pt x="58102" y="9880"/>
                </a:lnTo>
                <a:lnTo>
                  <a:pt x="65531" y="14833"/>
                </a:lnTo>
                <a:lnTo>
                  <a:pt x="69240" y="18529"/>
                </a:lnTo>
                <a:lnTo>
                  <a:pt x="70472" y="23482"/>
                </a:lnTo>
                <a:lnTo>
                  <a:pt x="69240" y="28422"/>
                </a:lnTo>
                <a:lnTo>
                  <a:pt x="67594" y="33309"/>
                </a:lnTo>
                <a:lnTo>
                  <a:pt x="39562" y="64263"/>
                </a:lnTo>
                <a:lnTo>
                  <a:pt x="23494" y="70446"/>
                </a:lnTo>
                <a:lnTo>
                  <a:pt x="49604" y="70446"/>
                </a:lnTo>
                <a:lnTo>
                  <a:pt x="74210" y="44448"/>
                </a:lnTo>
                <a:lnTo>
                  <a:pt x="77889" y="39547"/>
                </a:lnTo>
                <a:lnTo>
                  <a:pt x="79133" y="34607"/>
                </a:lnTo>
                <a:lnTo>
                  <a:pt x="81597" y="27190"/>
                </a:lnTo>
                <a:lnTo>
                  <a:pt x="81597" y="23482"/>
                </a:lnTo>
                <a:lnTo>
                  <a:pt x="79133" y="18529"/>
                </a:lnTo>
                <a:lnTo>
                  <a:pt x="79133" y="14833"/>
                </a:lnTo>
                <a:lnTo>
                  <a:pt x="76657" y="11125"/>
                </a:lnTo>
                <a:lnTo>
                  <a:pt x="75412" y="9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872195" y="3366999"/>
            <a:ext cx="82550" cy="79001"/>
          </a:xfrm>
          <a:custGeom>
            <a:avLst/>
            <a:gdLst/>
            <a:ahLst/>
            <a:cxnLst/>
            <a:rect l="l" t="t" r="r" b="b"/>
            <a:pathLst>
              <a:path w="90804" h="89535">
                <a:moveTo>
                  <a:pt x="51930" y="0"/>
                </a:moveTo>
                <a:lnTo>
                  <a:pt x="44513" y="0"/>
                </a:lnTo>
                <a:lnTo>
                  <a:pt x="38328" y="2463"/>
                </a:lnTo>
                <a:lnTo>
                  <a:pt x="30911" y="4940"/>
                </a:lnTo>
                <a:lnTo>
                  <a:pt x="23495" y="8648"/>
                </a:lnTo>
                <a:lnTo>
                  <a:pt x="17310" y="16065"/>
                </a:lnTo>
                <a:lnTo>
                  <a:pt x="11137" y="21005"/>
                </a:lnTo>
                <a:lnTo>
                  <a:pt x="6184" y="28422"/>
                </a:lnTo>
                <a:lnTo>
                  <a:pt x="3708" y="35839"/>
                </a:lnTo>
                <a:lnTo>
                  <a:pt x="0" y="43256"/>
                </a:lnTo>
                <a:lnTo>
                  <a:pt x="0" y="50673"/>
                </a:lnTo>
                <a:lnTo>
                  <a:pt x="1244" y="56845"/>
                </a:lnTo>
                <a:lnTo>
                  <a:pt x="2476" y="64262"/>
                </a:lnTo>
                <a:lnTo>
                  <a:pt x="6184" y="70446"/>
                </a:lnTo>
                <a:lnTo>
                  <a:pt x="19786" y="84035"/>
                </a:lnTo>
                <a:lnTo>
                  <a:pt x="27203" y="87744"/>
                </a:lnTo>
                <a:lnTo>
                  <a:pt x="34620" y="88976"/>
                </a:lnTo>
                <a:lnTo>
                  <a:pt x="41094" y="88687"/>
                </a:lnTo>
                <a:lnTo>
                  <a:pt x="47450" y="87587"/>
                </a:lnTo>
                <a:lnTo>
                  <a:pt x="53572" y="85327"/>
                </a:lnTo>
                <a:lnTo>
                  <a:pt x="59347" y="81559"/>
                </a:lnTo>
                <a:lnTo>
                  <a:pt x="57030" y="77850"/>
                </a:lnTo>
                <a:lnTo>
                  <a:pt x="34620" y="77850"/>
                </a:lnTo>
                <a:lnTo>
                  <a:pt x="29679" y="76619"/>
                </a:lnTo>
                <a:lnTo>
                  <a:pt x="23495" y="74142"/>
                </a:lnTo>
                <a:lnTo>
                  <a:pt x="19786" y="69202"/>
                </a:lnTo>
                <a:lnTo>
                  <a:pt x="16078" y="65493"/>
                </a:lnTo>
                <a:lnTo>
                  <a:pt x="13601" y="61785"/>
                </a:lnTo>
                <a:lnTo>
                  <a:pt x="12369" y="56845"/>
                </a:lnTo>
                <a:lnTo>
                  <a:pt x="11137" y="50673"/>
                </a:lnTo>
                <a:lnTo>
                  <a:pt x="11137" y="45720"/>
                </a:lnTo>
                <a:lnTo>
                  <a:pt x="39573" y="14833"/>
                </a:lnTo>
                <a:lnTo>
                  <a:pt x="44513" y="11112"/>
                </a:lnTo>
                <a:lnTo>
                  <a:pt x="76652" y="11112"/>
                </a:lnTo>
                <a:lnTo>
                  <a:pt x="72948" y="7416"/>
                </a:lnTo>
                <a:lnTo>
                  <a:pt x="66776" y="3708"/>
                </a:lnTo>
                <a:lnTo>
                  <a:pt x="59347" y="1231"/>
                </a:lnTo>
                <a:lnTo>
                  <a:pt x="51930" y="0"/>
                </a:lnTo>
                <a:close/>
              </a:path>
              <a:path w="90804" h="89535">
                <a:moveTo>
                  <a:pt x="53174" y="71678"/>
                </a:moveTo>
                <a:lnTo>
                  <a:pt x="46989" y="75387"/>
                </a:lnTo>
                <a:lnTo>
                  <a:pt x="40805" y="77850"/>
                </a:lnTo>
                <a:lnTo>
                  <a:pt x="57030" y="77850"/>
                </a:lnTo>
                <a:lnTo>
                  <a:pt x="53174" y="71678"/>
                </a:lnTo>
                <a:close/>
              </a:path>
              <a:path w="90804" h="89535">
                <a:moveTo>
                  <a:pt x="76652" y="11112"/>
                </a:moveTo>
                <a:lnTo>
                  <a:pt x="55638" y="11112"/>
                </a:lnTo>
                <a:lnTo>
                  <a:pt x="60591" y="12357"/>
                </a:lnTo>
                <a:lnTo>
                  <a:pt x="65532" y="14833"/>
                </a:lnTo>
                <a:lnTo>
                  <a:pt x="74193" y="23482"/>
                </a:lnTo>
                <a:lnTo>
                  <a:pt x="76657" y="28422"/>
                </a:lnTo>
                <a:lnTo>
                  <a:pt x="77901" y="33362"/>
                </a:lnTo>
                <a:lnTo>
                  <a:pt x="77901" y="37071"/>
                </a:lnTo>
                <a:lnTo>
                  <a:pt x="76657" y="43256"/>
                </a:lnTo>
                <a:lnTo>
                  <a:pt x="74193" y="49428"/>
                </a:lnTo>
                <a:lnTo>
                  <a:pt x="84086" y="55613"/>
                </a:lnTo>
                <a:lnTo>
                  <a:pt x="89026" y="48196"/>
                </a:lnTo>
                <a:lnTo>
                  <a:pt x="90258" y="40779"/>
                </a:lnTo>
                <a:lnTo>
                  <a:pt x="87795" y="25946"/>
                </a:lnTo>
                <a:lnTo>
                  <a:pt x="84086" y="18529"/>
                </a:lnTo>
                <a:lnTo>
                  <a:pt x="76652" y="11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916033" y="3424786"/>
            <a:ext cx="63500" cy="47065"/>
          </a:xfrm>
          <a:custGeom>
            <a:avLst/>
            <a:gdLst/>
            <a:ahLst/>
            <a:cxnLst/>
            <a:rect l="l" t="t" r="r" b="b"/>
            <a:pathLst>
              <a:path w="69850" h="53339">
                <a:moveTo>
                  <a:pt x="45745" y="0"/>
                </a:moveTo>
                <a:lnTo>
                  <a:pt x="0" y="44488"/>
                </a:lnTo>
                <a:lnTo>
                  <a:pt x="8661" y="53149"/>
                </a:lnTo>
                <a:lnTo>
                  <a:pt x="32143" y="28422"/>
                </a:lnTo>
                <a:lnTo>
                  <a:pt x="35864" y="25958"/>
                </a:lnTo>
                <a:lnTo>
                  <a:pt x="38328" y="23482"/>
                </a:lnTo>
                <a:lnTo>
                  <a:pt x="43281" y="21018"/>
                </a:lnTo>
                <a:lnTo>
                  <a:pt x="44513" y="19773"/>
                </a:lnTo>
                <a:lnTo>
                  <a:pt x="66763" y="19773"/>
                </a:lnTo>
                <a:lnTo>
                  <a:pt x="63055" y="16065"/>
                </a:lnTo>
                <a:lnTo>
                  <a:pt x="61823" y="13601"/>
                </a:lnTo>
                <a:lnTo>
                  <a:pt x="59347" y="12357"/>
                </a:lnTo>
                <a:lnTo>
                  <a:pt x="45745" y="12357"/>
                </a:lnTo>
                <a:lnTo>
                  <a:pt x="51930" y="6184"/>
                </a:lnTo>
                <a:lnTo>
                  <a:pt x="45745" y="0"/>
                </a:lnTo>
                <a:close/>
              </a:path>
              <a:path w="69850" h="53339">
                <a:moveTo>
                  <a:pt x="66763" y="19773"/>
                </a:moveTo>
                <a:lnTo>
                  <a:pt x="51930" y="19773"/>
                </a:lnTo>
                <a:lnTo>
                  <a:pt x="54406" y="21018"/>
                </a:lnTo>
                <a:lnTo>
                  <a:pt x="55638" y="22250"/>
                </a:lnTo>
                <a:lnTo>
                  <a:pt x="59347" y="29667"/>
                </a:lnTo>
                <a:lnTo>
                  <a:pt x="69240" y="25958"/>
                </a:lnTo>
                <a:lnTo>
                  <a:pt x="68008" y="21018"/>
                </a:lnTo>
                <a:lnTo>
                  <a:pt x="66763" y="19773"/>
                </a:lnTo>
                <a:close/>
              </a:path>
              <a:path w="69850" h="53339">
                <a:moveTo>
                  <a:pt x="54406" y="11125"/>
                </a:moveTo>
                <a:lnTo>
                  <a:pt x="50698" y="12357"/>
                </a:lnTo>
                <a:lnTo>
                  <a:pt x="56883" y="12357"/>
                </a:lnTo>
                <a:lnTo>
                  <a:pt x="54406" y="111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950878" y="3459682"/>
            <a:ext cx="64077" cy="68916"/>
          </a:xfrm>
          <a:custGeom>
            <a:avLst/>
            <a:gdLst/>
            <a:ahLst/>
            <a:cxnLst/>
            <a:rect l="l" t="t" r="r" b="b"/>
            <a:pathLst>
              <a:path w="70485" h="78104">
                <a:moveTo>
                  <a:pt x="17310" y="18541"/>
                </a:moveTo>
                <a:lnTo>
                  <a:pt x="14833" y="18541"/>
                </a:lnTo>
                <a:lnTo>
                  <a:pt x="7416" y="22250"/>
                </a:lnTo>
                <a:lnTo>
                  <a:pt x="1244" y="28422"/>
                </a:lnTo>
                <a:lnTo>
                  <a:pt x="0" y="32130"/>
                </a:lnTo>
                <a:lnTo>
                  <a:pt x="0" y="42024"/>
                </a:lnTo>
                <a:lnTo>
                  <a:pt x="2476" y="46964"/>
                </a:lnTo>
                <a:lnTo>
                  <a:pt x="9893" y="54381"/>
                </a:lnTo>
                <a:lnTo>
                  <a:pt x="13601" y="56845"/>
                </a:lnTo>
                <a:lnTo>
                  <a:pt x="16078" y="59321"/>
                </a:lnTo>
                <a:lnTo>
                  <a:pt x="19786" y="60553"/>
                </a:lnTo>
                <a:lnTo>
                  <a:pt x="24726" y="61798"/>
                </a:lnTo>
                <a:lnTo>
                  <a:pt x="29679" y="61798"/>
                </a:lnTo>
                <a:lnTo>
                  <a:pt x="27203" y="64262"/>
                </a:lnTo>
                <a:lnTo>
                  <a:pt x="25971" y="66738"/>
                </a:lnTo>
                <a:lnTo>
                  <a:pt x="25971" y="69214"/>
                </a:lnTo>
                <a:lnTo>
                  <a:pt x="34620" y="77863"/>
                </a:lnTo>
                <a:lnTo>
                  <a:pt x="34620" y="74155"/>
                </a:lnTo>
                <a:lnTo>
                  <a:pt x="37096" y="71678"/>
                </a:lnTo>
                <a:lnTo>
                  <a:pt x="38328" y="69214"/>
                </a:lnTo>
                <a:lnTo>
                  <a:pt x="40805" y="66738"/>
                </a:lnTo>
                <a:lnTo>
                  <a:pt x="44513" y="61798"/>
                </a:lnTo>
                <a:lnTo>
                  <a:pt x="51930" y="55613"/>
                </a:lnTo>
                <a:lnTo>
                  <a:pt x="54090" y="53149"/>
                </a:lnTo>
                <a:lnTo>
                  <a:pt x="28435" y="53149"/>
                </a:lnTo>
                <a:lnTo>
                  <a:pt x="25971" y="51904"/>
                </a:lnTo>
                <a:lnTo>
                  <a:pt x="18554" y="49441"/>
                </a:lnTo>
                <a:lnTo>
                  <a:pt x="16078" y="46964"/>
                </a:lnTo>
                <a:lnTo>
                  <a:pt x="13601" y="43256"/>
                </a:lnTo>
                <a:lnTo>
                  <a:pt x="11125" y="40779"/>
                </a:lnTo>
                <a:lnTo>
                  <a:pt x="11125" y="33375"/>
                </a:lnTo>
                <a:lnTo>
                  <a:pt x="13601" y="32130"/>
                </a:lnTo>
                <a:lnTo>
                  <a:pt x="13601" y="30899"/>
                </a:lnTo>
                <a:lnTo>
                  <a:pt x="16078" y="29667"/>
                </a:lnTo>
                <a:lnTo>
                  <a:pt x="38334" y="29667"/>
                </a:lnTo>
                <a:lnTo>
                  <a:pt x="33388" y="24714"/>
                </a:lnTo>
                <a:lnTo>
                  <a:pt x="29679" y="23482"/>
                </a:lnTo>
                <a:lnTo>
                  <a:pt x="28435" y="22250"/>
                </a:lnTo>
                <a:lnTo>
                  <a:pt x="23495" y="19773"/>
                </a:lnTo>
                <a:lnTo>
                  <a:pt x="21018" y="19773"/>
                </a:lnTo>
                <a:lnTo>
                  <a:pt x="17310" y="18541"/>
                </a:lnTo>
                <a:close/>
              </a:path>
              <a:path w="70485" h="78104">
                <a:moveTo>
                  <a:pt x="38334" y="29667"/>
                </a:moveTo>
                <a:lnTo>
                  <a:pt x="21018" y="29667"/>
                </a:lnTo>
                <a:lnTo>
                  <a:pt x="22263" y="30899"/>
                </a:lnTo>
                <a:lnTo>
                  <a:pt x="23495" y="30899"/>
                </a:lnTo>
                <a:lnTo>
                  <a:pt x="25971" y="33375"/>
                </a:lnTo>
                <a:lnTo>
                  <a:pt x="29679" y="35839"/>
                </a:lnTo>
                <a:lnTo>
                  <a:pt x="35864" y="40779"/>
                </a:lnTo>
                <a:lnTo>
                  <a:pt x="40805" y="43256"/>
                </a:lnTo>
                <a:lnTo>
                  <a:pt x="44513" y="45732"/>
                </a:lnTo>
                <a:lnTo>
                  <a:pt x="42037" y="46964"/>
                </a:lnTo>
                <a:lnTo>
                  <a:pt x="39573" y="50673"/>
                </a:lnTo>
                <a:lnTo>
                  <a:pt x="37096" y="51904"/>
                </a:lnTo>
                <a:lnTo>
                  <a:pt x="34620" y="51904"/>
                </a:lnTo>
                <a:lnTo>
                  <a:pt x="32156" y="53149"/>
                </a:lnTo>
                <a:lnTo>
                  <a:pt x="54090" y="53149"/>
                </a:lnTo>
                <a:lnTo>
                  <a:pt x="60591" y="45732"/>
                </a:lnTo>
                <a:lnTo>
                  <a:pt x="64300" y="43256"/>
                </a:lnTo>
                <a:lnTo>
                  <a:pt x="66763" y="38315"/>
                </a:lnTo>
                <a:lnTo>
                  <a:pt x="51930" y="38315"/>
                </a:lnTo>
                <a:lnTo>
                  <a:pt x="48221" y="35839"/>
                </a:lnTo>
                <a:lnTo>
                  <a:pt x="42037" y="33375"/>
                </a:lnTo>
                <a:lnTo>
                  <a:pt x="38334" y="29667"/>
                </a:lnTo>
                <a:close/>
              </a:path>
              <a:path w="70485" h="78104">
                <a:moveTo>
                  <a:pt x="59666" y="11125"/>
                </a:moveTo>
                <a:lnTo>
                  <a:pt x="39573" y="11125"/>
                </a:lnTo>
                <a:lnTo>
                  <a:pt x="42037" y="12357"/>
                </a:lnTo>
                <a:lnTo>
                  <a:pt x="45745" y="12357"/>
                </a:lnTo>
                <a:lnTo>
                  <a:pt x="48221" y="14833"/>
                </a:lnTo>
                <a:lnTo>
                  <a:pt x="51930" y="17310"/>
                </a:lnTo>
                <a:lnTo>
                  <a:pt x="55638" y="21005"/>
                </a:lnTo>
                <a:lnTo>
                  <a:pt x="58115" y="28422"/>
                </a:lnTo>
                <a:lnTo>
                  <a:pt x="58115" y="30899"/>
                </a:lnTo>
                <a:lnTo>
                  <a:pt x="56883" y="33375"/>
                </a:lnTo>
                <a:lnTo>
                  <a:pt x="53162" y="35839"/>
                </a:lnTo>
                <a:lnTo>
                  <a:pt x="53162" y="37071"/>
                </a:lnTo>
                <a:lnTo>
                  <a:pt x="51930" y="38315"/>
                </a:lnTo>
                <a:lnTo>
                  <a:pt x="66763" y="38315"/>
                </a:lnTo>
                <a:lnTo>
                  <a:pt x="69240" y="35839"/>
                </a:lnTo>
                <a:lnTo>
                  <a:pt x="70472" y="33375"/>
                </a:lnTo>
                <a:lnTo>
                  <a:pt x="70472" y="25958"/>
                </a:lnTo>
                <a:lnTo>
                  <a:pt x="68008" y="22250"/>
                </a:lnTo>
                <a:lnTo>
                  <a:pt x="66763" y="19773"/>
                </a:lnTo>
                <a:lnTo>
                  <a:pt x="64300" y="16065"/>
                </a:lnTo>
                <a:lnTo>
                  <a:pt x="60591" y="12357"/>
                </a:lnTo>
                <a:lnTo>
                  <a:pt x="59666" y="11125"/>
                </a:lnTo>
                <a:close/>
              </a:path>
              <a:path w="70485" h="78104">
                <a:moveTo>
                  <a:pt x="40805" y="0"/>
                </a:moveTo>
                <a:lnTo>
                  <a:pt x="37096" y="1231"/>
                </a:lnTo>
                <a:lnTo>
                  <a:pt x="33388" y="1231"/>
                </a:lnTo>
                <a:lnTo>
                  <a:pt x="29679" y="2476"/>
                </a:lnTo>
                <a:lnTo>
                  <a:pt x="25971" y="4940"/>
                </a:lnTo>
                <a:lnTo>
                  <a:pt x="33388" y="14833"/>
                </a:lnTo>
                <a:lnTo>
                  <a:pt x="37096" y="12357"/>
                </a:lnTo>
                <a:lnTo>
                  <a:pt x="39573" y="11125"/>
                </a:lnTo>
                <a:lnTo>
                  <a:pt x="59666" y="11125"/>
                </a:lnTo>
                <a:lnTo>
                  <a:pt x="56883" y="7416"/>
                </a:lnTo>
                <a:lnTo>
                  <a:pt x="53162" y="4940"/>
                </a:lnTo>
                <a:lnTo>
                  <a:pt x="48221" y="2476"/>
                </a:lnTo>
                <a:lnTo>
                  <a:pt x="408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973356" y="3491304"/>
            <a:ext cx="90055" cy="68916"/>
          </a:xfrm>
          <a:custGeom>
            <a:avLst/>
            <a:gdLst/>
            <a:ahLst/>
            <a:cxnLst/>
            <a:rect l="l" t="t" r="r" b="b"/>
            <a:pathLst>
              <a:path w="99060" h="78104">
                <a:moveTo>
                  <a:pt x="6184" y="58089"/>
                </a:moveTo>
                <a:lnTo>
                  <a:pt x="0" y="66738"/>
                </a:lnTo>
                <a:lnTo>
                  <a:pt x="2476" y="71678"/>
                </a:lnTo>
                <a:lnTo>
                  <a:pt x="6184" y="75387"/>
                </a:lnTo>
                <a:lnTo>
                  <a:pt x="8661" y="76619"/>
                </a:lnTo>
                <a:lnTo>
                  <a:pt x="12369" y="76619"/>
                </a:lnTo>
                <a:lnTo>
                  <a:pt x="14846" y="77863"/>
                </a:lnTo>
                <a:lnTo>
                  <a:pt x="18554" y="77863"/>
                </a:lnTo>
                <a:lnTo>
                  <a:pt x="22263" y="76619"/>
                </a:lnTo>
                <a:lnTo>
                  <a:pt x="24726" y="75387"/>
                </a:lnTo>
                <a:lnTo>
                  <a:pt x="29679" y="74155"/>
                </a:lnTo>
                <a:lnTo>
                  <a:pt x="35864" y="70446"/>
                </a:lnTo>
                <a:lnTo>
                  <a:pt x="43746" y="66738"/>
                </a:lnTo>
                <a:lnTo>
                  <a:pt x="12369" y="66738"/>
                </a:lnTo>
                <a:lnTo>
                  <a:pt x="8661" y="63030"/>
                </a:lnTo>
                <a:lnTo>
                  <a:pt x="6184" y="58089"/>
                </a:lnTo>
                <a:close/>
              </a:path>
              <a:path w="99060" h="78104">
                <a:moveTo>
                  <a:pt x="58115" y="0"/>
                </a:moveTo>
                <a:lnTo>
                  <a:pt x="29679" y="61798"/>
                </a:lnTo>
                <a:lnTo>
                  <a:pt x="28435" y="63030"/>
                </a:lnTo>
                <a:lnTo>
                  <a:pt x="27203" y="63030"/>
                </a:lnTo>
                <a:lnTo>
                  <a:pt x="19786" y="66738"/>
                </a:lnTo>
                <a:lnTo>
                  <a:pt x="43746" y="66738"/>
                </a:lnTo>
                <a:lnTo>
                  <a:pt x="70010" y="54381"/>
                </a:lnTo>
                <a:lnTo>
                  <a:pt x="43281" y="54381"/>
                </a:lnTo>
                <a:lnTo>
                  <a:pt x="45745" y="50673"/>
                </a:lnTo>
                <a:lnTo>
                  <a:pt x="48221" y="45732"/>
                </a:lnTo>
                <a:lnTo>
                  <a:pt x="50698" y="42024"/>
                </a:lnTo>
                <a:lnTo>
                  <a:pt x="66776" y="7416"/>
                </a:lnTo>
                <a:lnTo>
                  <a:pt x="58115" y="0"/>
                </a:lnTo>
                <a:close/>
              </a:path>
              <a:path w="99060" h="78104">
                <a:moveTo>
                  <a:pt x="90258" y="32130"/>
                </a:moveTo>
                <a:lnTo>
                  <a:pt x="50698" y="51904"/>
                </a:lnTo>
                <a:lnTo>
                  <a:pt x="43281" y="54381"/>
                </a:lnTo>
                <a:lnTo>
                  <a:pt x="70010" y="54381"/>
                </a:lnTo>
                <a:lnTo>
                  <a:pt x="98920" y="40779"/>
                </a:lnTo>
                <a:lnTo>
                  <a:pt x="90258" y="321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4066656" y="3555649"/>
            <a:ext cx="65232" cy="62193"/>
          </a:xfrm>
          <a:custGeom>
            <a:avLst/>
            <a:gdLst/>
            <a:ahLst/>
            <a:cxnLst/>
            <a:rect l="l" t="t" r="r" b="b"/>
            <a:pathLst>
              <a:path w="71754" h="70485">
                <a:moveTo>
                  <a:pt x="32143" y="0"/>
                </a:moveTo>
                <a:lnTo>
                  <a:pt x="24726" y="7404"/>
                </a:lnTo>
                <a:lnTo>
                  <a:pt x="32143" y="9880"/>
                </a:lnTo>
                <a:lnTo>
                  <a:pt x="42037" y="12357"/>
                </a:lnTo>
                <a:lnTo>
                  <a:pt x="45745" y="13588"/>
                </a:lnTo>
                <a:lnTo>
                  <a:pt x="49453" y="13588"/>
                </a:lnTo>
                <a:lnTo>
                  <a:pt x="0" y="63017"/>
                </a:lnTo>
                <a:lnTo>
                  <a:pt x="8648" y="70434"/>
                </a:lnTo>
                <a:lnTo>
                  <a:pt x="71704" y="7404"/>
                </a:lnTo>
                <a:lnTo>
                  <a:pt x="68735" y="3695"/>
                </a:lnTo>
                <a:lnTo>
                  <a:pt x="44513" y="3695"/>
                </a:lnTo>
                <a:lnTo>
                  <a:pt x="38328" y="1231"/>
                </a:lnTo>
                <a:lnTo>
                  <a:pt x="32143" y="0"/>
                </a:lnTo>
                <a:close/>
              </a:path>
              <a:path w="71754" h="70485">
                <a:moveTo>
                  <a:pt x="66763" y="1231"/>
                </a:moveTo>
                <a:lnTo>
                  <a:pt x="61823" y="3695"/>
                </a:lnTo>
                <a:lnTo>
                  <a:pt x="68735" y="3695"/>
                </a:lnTo>
                <a:lnTo>
                  <a:pt x="66763" y="12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472403" y="3441147"/>
            <a:ext cx="64077" cy="62193"/>
          </a:xfrm>
          <a:custGeom>
            <a:avLst/>
            <a:gdLst/>
            <a:ahLst/>
            <a:cxnLst/>
            <a:rect l="l" t="t" r="r" b="b"/>
            <a:pathLst>
              <a:path w="70484" h="70485">
                <a:moveTo>
                  <a:pt x="61823" y="0"/>
                </a:moveTo>
                <a:lnTo>
                  <a:pt x="54406" y="8648"/>
                </a:lnTo>
                <a:lnTo>
                  <a:pt x="61823" y="16065"/>
                </a:lnTo>
                <a:lnTo>
                  <a:pt x="70472" y="8648"/>
                </a:lnTo>
                <a:lnTo>
                  <a:pt x="61823" y="0"/>
                </a:lnTo>
                <a:close/>
              </a:path>
              <a:path w="70484" h="70485">
                <a:moveTo>
                  <a:pt x="45745" y="17297"/>
                </a:moveTo>
                <a:lnTo>
                  <a:pt x="0" y="63030"/>
                </a:lnTo>
                <a:lnTo>
                  <a:pt x="7416" y="70446"/>
                </a:lnTo>
                <a:lnTo>
                  <a:pt x="53162" y="24714"/>
                </a:lnTo>
                <a:lnTo>
                  <a:pt x="45745" y="172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490390" y="3459682"/>
            <a:ext cx="91209" cy="64434"/>
          </a:xfrm>
          <a:custGeom>
            <a:avLst/>
            <a:gdLst/>
            <a:ahLst/>
            <a:cxnLst/>
            <a:rect l="l" t="t" r="r" b="b"/>
            <a:pathLst>
              <a:path w="100329" h="73025">
                <a:moveTo>
                  <a:pt x="48885" y="45732"/>
                </a:moveTo>
                <a:lnTo>
                  <a:pt x="34620" y="45732"/>
                </a:lnTo>
                <a:lnTo>
                  <a:pt x="49453" y="60553"/>
                </a:lnTo>
                <a:lnTo>
                  <a:pt x="55903" y="66313"/>
                </a:lnTo>
                <a:lnTo>
                  <a:pt x="62125" y="70448"/>
                </a:lnTo>
                <a:lnTo>
                  <a:pt x="67884" y="72728"/>
                </a:lnTo>
                <a:lnTo>
                  <a:pt x="72948" y="72923"/>
                </a:lnTo>
                <a:lnTo>
                  <a:pt x="80365" y="72923"/>
                </a:lnTo>
                <a:lnTo>
                  <a:pt x="86550" y="70446"/>
                </a:lnTo>
                <a:lnTo>
                  <a:pt x="91490" y="64262"/>
                </a:lnTo>
                <a:lnTo>
                  <a:pt x="95199" y="61798"/>
                </a:lnTo>
                <a:lnTo>
                  <a:pt x="66763" y="61798"/>
                </a:lnTo>
                <a:lnTo>
                  <a:pt x="63055" y="59321"/>
                </a:lnTo>
                <a:lnTo>
                  <a:pt x="56870" y="54381"/>
                </a:lnTo>
                <a:lnTo>
                  <a:pt x="48885" y="45732"/>
                </a:lnTo>
                <a:close/>
              </a:path>
              <a:path w="100329" h="73025">
                <a:moveTo>
                  <a:pt x="63055" y="0"/>
                </a:moveTo>
                <a:lnTo>
                  <a:pt x="0" y="63030"/>
                </a:lnTo>
                <a:lnTo>
                  <a:pt x="8648" y="70446"/>
                </a:lnTo>
                <a:lnTo>
                  <a:pt x="34620" y="45732"/>
                </a:lnTo>
                <a:lnTo>
                  <a:pt x="48885" y="45732"/>
                </a:lnTo>
                <a:lnTo>
                  <a:pt x="42036" y="38315"/>
                </a:lnTo>
                <a:lnTo>
                  <a:pt x="64287" y="16065"/>
                </a:lnTo>
                <a:lnTo>
                  <a:pt x="79128" y="16065"/>
                </a:lnTo>
                <a:lnTo>
                  <a:pt x="63055" y="0"/>
                </a:lnTo>
                <a:close/>
              </a:path>
              <a:path w="100329" h="73025">
                <a:moveTo>
                  <a:pt x="79128" y="16065"/>
                </a:moveTo>
                <a:lnTo>
                  <a:pt x="64287" y="16065"/>
                </a:lnTo>
                <a:lnTo>
                  <a:pt x="85305" y="37071"/>
                </a:lnTo>
                <a:lnTo>
                  <a:pt x="89014" y="44488"/>
                </a:lnTo>
                <a:lnTo>
                  <a:pt x="87782" y="48196"/>
                </a:lnTo>
                <a:lnTo>
                  <a:pt x="87782" y="50673"/>
                </a:lnTo>
                <a:lnTo>
                  <a:pt x="85305" y="54381"/>
                </a:lnTo>
                <a:lnTo>
                  <a:pt x="79121" y="60553"/>
                </a:lnTo>
                <a:lnTo>
                  <a:pt x="75412" y="61798"/>
                </a:lnTo>
                <a:lnTo>
                  <a:pt x="95199" y="61798"/>
                </a:lnTo>
                <a:lnTo>
                  <a:pt x="97675" y="58089"/>
                </a:lnTo>
                <a:lnTo>
                  <a:pt x="100139" y="50673"/>
                </a:lnTo>
                <a:lnTo>
                  <a:pt x="100139" y="43256"/>
                </a:lnTo>
                <a:lnTo>
                  <a:pt x="97675" y="35839"/>
                </a:lnTo>
                <a:lnTo>
                  <a:pt x="92722" y="30899"/>
                </a:lnTo>
                <a:lnTo>
                  <a:pt x="90258" y="27190"/>
                </a:lnTo>
                <a:lnTo>
                  <a:pt x="79128" y="160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546582" y="3531657"/>
            <a:ext cx="65232" cy="67796"/>
          </a:xfrm>
          <a:custGeom>
            <a:avLst/>
            <a:gdLst/>
            <a:ahLst/>
            <a:cxnLst/>
            <a:rect l="l" t="t" r="r" b="b"/>
            <a:pathLst>
              <a:path w="71754" h="76835">
                <a:moveTo>
                  <a:pt x="25971" y="19773"/>
                </a:moveTo>
                <a:lnTo>
                  <a:pt x="9893" y="19773"/>
                </a:lnTo>
                <a:lnTo>
                  <a:pt x="7429" y="21005"/>
                </a:lnTo>
                <a:lnTo>
                  <a:pt x="6184" y="23482"/>
                </a:lnTo>
                <a:lnTo>
                  <a:pt x="1244" y="27190"/>
                </a:lnTo>
                <a:lnTo>
                  <a:pt x="0" y="30886"/>
                </a:lnTo>
                <a:lnTo>
                  <a:pt x="0" y="42011"/>
                </a:lnTo>
                <a:lnTo>
                  <a:pt x="3708" y="46964"/>
                </a:lnTo>
                <a:lnTo>
                  <a:pt x="13601" y="56845"/>
                </a:lnTo>
                <a:lnTo>
                  <a:pt x="24739" y="60553"/>
                </a:lnTo>
                <a:lnTo>
                  <a:pt x="29679" y="61785"/>
                </a:lnTo>
                <a:lnTo>
                  <a:pt x="27203" y="66725"/>
                </a:lnTo>
                <a:lnTo>
                  <a:pt x="27203" y="69202"/>
                </a:lnTo>
                <a:lnTo>
                  <a:pt x="34620" y="76619"/>
                </a:lnTo>
                <a:lnTo>
                  <a:pt x="37096" y="71678"/>
                </a:lnTo>
                <a:lnTo>
                  <a:pt x="39573" y="69202"/>
                </a:lnTo>
                <a:lnTo>
                  <a:pt x="40805" y="66725"/>
                </a:lnTo>
                <a:lnTo>
                  <a:pt x="45758" y="61785"/>
                </a:lnTo>
                <a:lnTo>
                  <a:pt x="51930" y="54368"/>
                </a:lnTo>
                <a:lnTo>
                  <a:pt x="54748" y="51904"/>
                </a:lnTo>
                <a:lnTo>
                  <a:pt x="25971" y="51904"/>
                </a:lnTo>
                <a:lnTo>
                  <a:pt x="22263" y="50660"/>
                </a:lnTo>
                <a:lnTo>
                  <a:pt x="17310" y="45720"/>
                </a:lnTo>
                <a:lnTo>
                  <a:pt x="13601" y="43256"/>
                </a:lnTo>
                <a:lnTo>
                  <a:pt x="12369" y="40779"/>
                </a:lnTo>
                <a:lnTo>
                  <a:pt x="12369" y="37071"/>
                </a:lnTo>
                <a:lnTo>
                  <a:pt x="11137" y="34594"/>
                </a:lnTo>
                <a:lnTo>
                  <a:pt x="12369" y="33362"/>
                </a:lnTo>
                <a:lnTo>
                  <a:pt x="13601" y="30886"/>
                </a:lnTo>
                <a:lnTo>
                  <a:pt x="14846" y="29654"/>
                </a:lnTo>
                <a:lnTo>
                  <a:pt x="16078" y="29654"/>
                </a:lnTo>
                <a:lnTo>
                  <a:pt x="17310" y="28422"/>
                </a:lnTo>
                <a:lnTo>
                  <a:pt x="38638" y="28422"/>
                </a:lnTo>
                <a:lnTo>
                  <a:pt x="37096" y="27190"/>
                </a:lnTo>
                <a:lnTo>
                  <a:pt x="33388" y="24714"/>
                </a:lnTo>
                <a:lnTo>
                  <a:pt x="30911" y="22237"/>
                </a:lnTo>
                <a:lnTo>
                  <a:pt x="25971" y="19773"/>
                </a:lnTo>
                <a:close/>
              </a:path>
              <a:path w="71754" h="76835">
                <a:moveTo>
                  <a:pt x="38638" y="28422"/>
                </a:moveTo>
                <a:lnTo>
                  <a:pt x="21031" y="28422"/>
                </a:lnTo>
                <a:lnTo>
                  <a:pt x="22263" y="29654"/>
                </a:lnTo>
                <a:lnTo>
                  <a:pt x="27203" y="32130"/>
                </a:lnTo>
                <a:lnTo>
                  <a:pt x="30911" y="34594"/>
                </a:lnTo>
                <a:lnTo>
                  <a:pt x="37096" y="39547"/>
                </a:lnTo>
                <a:lnTo>
                  <a:pt x="40805" y="43256"/>
                </a:lnTo>
                <a:lnTo>
                  <a:pt x="45758" y="44488"/>
                </a:lnTo>
                <a:lnTo>
                  <a:pt x="38328" y="51904"/>
                </a:lnTo>
                <a:lnTo>
                  <a:pt x="54748" y="51904"/>
                </a:lnTo>
                <a:lnTo>
                  <a:pt x="61823" y="45720"/>
                </a:lnTo>
                <a:lnTo>
                  <a:pt x="64300" y="42011"/>
                </a:lnTo>
                <a:lnTo>
                  <a:pt x="68008" y="38303"/>
                </a:lnTo>
                <a:lnTo>
                  <a:pt x="68626" y="37071"/>
                </a:lnTo>
                <a:lnTo>
                  <a:pt x="51930" y="37071"/>
                </a:lnTo>
                <a:lnTo>
                  <a:pt x="48221" y="35839"/>
                </a:lnTo>
                <a:lnTo>
                  <a:pt x="43281" y="32130"/>
                </a:lnTo>
                <a:lnTo>
                  <a:pt x="38638" y="28422"/>
                </a:lnTo>
                <a:close/>
              </a:path>
              <a:path w="71754" h="76835">
                <a:moveTo>
                  <a:pt x="60598" y="11125"/>
                </a:moveTo>
                <a:lnTo>
                  <a:pt x="43281" y="11125"/>
                </a:lnTo>
                <a:lnTo>
                  <a:pt x="45758" y="12357"/>
                </a:lnTo>
                <a:lnTo>
                  <a:pt x="49466" y="13588"/>
                </a:lnTo>
                <a:lnTo>
                  <a:pt x="53174" y="17297"/>
                </a:lnTo>
                <a:lnTo>
                  <a:pt x="58115" y="24714"/>
                </a:lnTo>
                <a:lnTo>
                  <a:pt x="58115" y="29654"/>
                </a:lnTo>
                <a:lnTo>
                  <a:pt x="56883" y="33362"/>
                </a:lnTo>
                <a:lnTo>
                  <a:pt x="54406" y="35839"/>
                </a:lnTo>
                <a:lnTo>
                  <a:pt x="53174" y="35839"/>
                </a:lnTo>
                <a:lnTo>
                  <a:pt x="51930" y="37071"/>
                </a:lnTo>
                <a:lnTo>
                  <a:pt x="68626" y="37071"/>
                </a:lnTo>
                <a:lnTo>
                  <a:pt x="70485" y="33362"/>
                </a:lnTo>
                <a:lnTo>
                  <a:pt x="70485" y="30886"/>
                </a:lnTo>
                <a:lnTo>
                  <a:pt x="71716" y="28422"/>
                </a:lnTo>
                <a:lnTo>
                  <a:pt x="70485" y="24714"/>
                </a:lnTo>
                <a:lnTo>
                  <a:pt x="69240" y="22237"/>
                </a:lnTo>
                <a:lnTo>
                  <a:pt x="68008" y="18529"/>
                </a:lnTo>
                <a:lnTo>
                  <a:pt x="60598" y="11125"/>
                </a:lnTo>
                <a:close/>
              </a:path>
              <a:path w="71754" h="76835">
                <a:moveTo>
                  <a:pt x="21031" y="18529"/>
                </a:moveTo>
                <a:lnTo>
                  <a:pt x="16078" y="18529"/>
                </a:lnTo>
                <a:lnTo>
                  <a:pt x="13601" y="19773"/>
                </a:lnTo>
                <a:lnTo>
                  <a:pt x="23495" y="19773"/>
                </a:lnTo>
                <a:lnTo>
                  <a:pt x="21031" y="18529"/>
                </a:lnTo>
                <a:close/>
              </a:path>
              <a:path w="71754" h="76835">
                <a:moveTo>
                  <a:pt x="42037" y="0"/>
                </a:moveTo>
                <a:lnTo>
                  <a:pt x="38328" y="0"/>
                </a:lnTo>
                <a:lnTo>
                  <a:pt x="30911" y="2463"/>
                </a:lnTo>
                <a:lnTo>
                  <a:pt x="27203" y="4940"/>
                </a:lnTo>
                <a:lnTo>
                  <a:pt x="33388" y="13588"/>
                </a:lnTo>
                <a:lnTo>
                  <a:pt x="37096" y="11125"/>
                </a:lnTo>
                <a:lnTo>
                  <a:pt x="60598" y="11125"/>
                </a:lnTo>
                <a:lnTo>
                  <a:pt x="53174" y="3708"/>
                </a:lnTo>
                <a:lnTo>
                  <a:pt x="420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593791" y="3574184"/>
            <a:ext cx="83705" cy="66675"/>
          </a:xfrm>
          <a:custGeom>
            <a:avLst/>
            <a:gdLst/>
            <a:ahLst/>
            <a:cxnLst/>
            <a:rect l="l" t="t" r="r" b="b"/>
            <a:pathLst>
              <a:path w="92075" h="75564">
                <a:moveTo>
                  <a:pt x="44229" y="60553"/>
                </a:moveTo>
                <a:lnTo>
                  <a:pt x="28448" y="60553"/>
                </a:lnTo>
                <a:lnTo>
                  <a:pt x="21018" y="66738"/>
                </a:lnTo>
                <a:lnTo>
                  <a:pt x="29679" y="75387"/>
                </a:lnTo>
                <a:lnTo>
                  <a:pt x="44229" y="60553"/>
                </a:lnTo>
                <a:close/>
              </a:path>
              <a:path w="92075" h="75564">
                <a:moveTo>
                  <a:pt x="37096" y="0"/>
                </a:moveTo>
                <a:lnTo>
                  <a:pt x="2476" y="27190"/>
                </a:lnTo>
                <a:lnTo>
                  <a:pt x="0" y="37071"/>
                </a:lnTo>
                <a:lnTo>
                  <a:pt x="2476" y="46964"/>
                </a:lnTo>
                <a:lnTo>
                  <a:pt x="4952" y="51904"/>
                </a:lnTo>
                <a:lnTo>
                  <a:pt x="13601" y="60553"/>
                </a:lnTo>
                <a:lnTo>
                  <a:pt x="19786" y="61785"/>
                </a:lnTo>
                <a:lnTo>
                  <a:pt x="28448" y="60553"/>
                </a:lnTo>
                <a:lnTo>
                  <a:pt x="44229" y="60553"/>
                </a:lnTo>
                <a:lnTo>
                  <a:pt x="51504" y="53136"/>
                </a:lnTo>
                <a:lnTo>
                  <a:pt x="23495" y="53136"/>
                </a:lnTo>
                <a:lnTo>
                  <a:pt x="19786" y="51904"/>
                </a:lnTo>
                <a:lnTo>
                  <a:pt x="16078" y="48196"/>
                </a:lnTo>
                <a:lnTo>
                  <a:pt x="12369" y="45719"/>
                </a:lnTo>
                <a:lnTo>
                  <a:pt x="11137" y="40779"/>
                </a:lnTo>
                <a:lnTo>
                  <a:pt x="11137" y="35839"/>
                </a:lnTo>
                <a:lnTo>
                  <a:pt x="12369" y="30899"/>
                </a:lnTo>
                <a:lnTo>
                  <a:pt x="14846" y="25946"/>
                </a:lnTo>
                <a:lnTo>
                  <a:pt x="25971" y="14833"/>
                </a:lnTo>
                <a:lnTo>
                  <a:pt x="30911" y="12357"/>
                </a:lnTo>
                <a:lnTo>
                  <a:pt x="35864" y="11125"/>
                </a:lnTo>
                <a:lnTo>
                  <a:pt x="56883" y="11125"/>
                </a:lnTo>
                <a:lnTo>
                  <a:pt x="50698" y="4940"/>
                </a:lnTo>
                <a:lnTo>
                  <a:pt x="46989" y="2463"/>
                </a:lnTo>
                <a:lnTo>
                  <a:pt x="37096" y="0"/>
                </a:lnTo>
                <a:close/>
              </a:path>
              <a:path w="92075" h="75564">
                <a:moveTo>
                  <a:pt x="56883" y="11125"/>
                </a:moveTo>
                <a:lnTo>
                  <a:pt x="40805" y="11125"/>
                </a:lnTo>
                <a:lnTo>
                  <a:pt x="44513" y="12357"/>
                </a:lnTo>
                <a:lnTo>
                  <a:pt x="51930" y="19773"/>
                </a:lnTo>
                <a:lnTo>
                  <a:pt x="53174" y="23482"/>
                </a:lnTo>
                <a:lnTo>
                  <a:pt x="53174" y="28422"/>
                </a:lnTo>
                <a:lnTo>
                  <a:pt x="51930" y="33362"/>
                </a:lnTo>
                <a:lnTo>
                  <a:pt x="49466" y="39547"/>
                </a:lnTo>
                <a:lnTo>
                  <a:pt x="43281" y="44488"/>
                </a:lnTo>
                <a:lnTo>
                  <a:pt x="38328" y="50660"/>
                </a:lnTo>
                <a:lnTo>
                  <a:pt x="33388" y="53136"/>
                </a:lnTo>
                <a:lnTo>
                  <a:pt x="51504" y="53136"/>
                </a:lnTo>
                <a:lnTo>
                  <a:pt x="75745" y="28422"/>
                </a:lnTo>
                <a:lnTo>
                  <a:pt x="60591" y="28422"/>
                </a:lnTo>
                <a:lnTo>
                  <a:pt x="60591" y="17297"/>
                </a:lnTo>
                <a:lnTo>
                  <a:pt x="59347" y="13588"/>
                </a:lnTo>
                <a:lnTo>
                  <a:pt x="56883" y="11125"/>
                </a:lnTo>
                <a:close/>
              </a:path>
              <a:path w="92075" h="75564">
                <a:moveTo>
                  <a:pt x="84086" y="3708"/>
                </a:moveTo>
                <a:lnTo>
                  <a:pt x="60591" y="28422"/>
                </a:lnTo>
                <a:lnTo>
                  <a:pt x="75745" y="28422"/>
                </a:lnTo>
                <a:lnTo>
                  <a:pt x="91503" y="12357"/>
                </a:lnTo>
                <a:lnTo>
                  <a:pt x="84086" y="3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1264572" y="996156"/>
            <a:ext cx="4809836" cy="253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spc="-63" dirty="0">
                <a:latin typeface="Arial"/>
                <a:cs typeface="Arial"/>
              </a:rPr>
              <a:t>Dongarra </a:t>
            </a:r>
            <a:r>
              <a:rPr sz="1600" spc="-126" dirty="0">
                <a:latin typeface="Arial"/>
                <a:cs typeface="Arial"/>
              </a:rPr>
              <a:t>and </a:t>
            </a:r>
            <a:r>
              <a:rPr sz="1600" spc="-112" dirty="0">
                <a:latin typeface="Arial"/>
                <a:cs typeface="Arial"/>
              </a:rPr>
              <a:t>Luszczek, </a:t>
            </a:r>
            <a:r>
              <a:rPr sz="1600" spc="-67" dirty="0">
                <a:latin typeface="Arial"/>
                <a:cs typeface="Arial"/>
              </a:rPr>
              <a:t>Anatomy </a:t>
            </a:r>
            <a:r>
              <a:rPr sz="1600" spc="-27" dirty="0">
                <a:latin typeface="Arial"/>
                <a:cs typeface="Arial"/>
              </a:rPr>
              <a:t>of </a:t>
            </a:r>
            <a:r>
              <a:rPr sz="1600" spc="-211" dirty="0">
                <a:latin typeface="Arial"/>
                <a:cs typeface="Arial"/>
              </a:rPr>
              <a:t>a  </a:t>
            </a:r>
            <a:r>
              <a:rPr sz="1600" spc="-63" dirty="0">
                <a:latin typeface="Arial"/>
                <a:cs typeface="Arial"/>
              </a:rPr>
              <a:t>Globally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94" dirty="0">
                <a:latin typeface="Arial"/>
                <a:cs typeface="Arial"/>
              </a:rPr>
              <a:t>Recursive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716084" y="1232092"/>
            <a:ext cx="3906982" cy="253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spc="-121" dirty="0">
                <a:latin typeface="Arial"/>
                <a:cs typeface="Arial"/>
              </a:rPr>
              <a:t>Embedded </a:t>
            </a:r>
            <a:r>
              <a:rPr sz="1600" spc="-76" dirty="0">
                <a:latin typeface="Arial"/>
                <a:cs typeface="Arial"/>
              </a:rPr>
              <a:t>LINPACK </a:t>
            </a:r>
            <a:r>
              <a:rPr sz="1600" spc="-90" dirty="0">
                <a:latin typeface="Arial"/>
                <a:cs typeface="Arial"/>
              </a:rPr>
              <a:t>Benchmark, </a:t>
            </a:r>
            <a:r>
              <a:rPr sz="1600" spc="-135" dirty="0">
                <a:latin typeface="Arial"/>
                <a:cs typeface="Arial"/>
              </a:rPr>
              <a:t>HPEC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90" dirty="0">
                <a:latin typeface="Arial"/>
                <a:cs typeface="Arial"/>
              </a:rPr>
              <a:t>2012.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1247734" y="1468029"/>
            <a:ext cx="4843895" cy="253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spc="-76" dirty="0">
                <a:latin typeface="Arial"/>
                <a:cs typeface="Arial"/>
                <a:hlinkClick r:id="rId9"/>
              </a:rPr>
              <a:t>http://web.eecs.utk.edu/~luszczek/pubs/hpec2012_elb.pdf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954997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/>
              <a:t>600.325/425 Declarative Methods - J. Eisner</a:t>
            </a:r>
          </a:p>
        </p:txBody>
      </p:sp>
      <p:sp>
        <p:nvSpPr>
          <p:cNvPr id="7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E1D548E-E31E-CE4A-B13A-323A0247909C}" type="slidenum">
              <a:rPr lang="en-US" sz="1200">
                <a:solidFill>
                  <a:schemeClr val="tx1"/>
                </a:solidFill>
                <a:latin typeface="Garamond" charset="0"/>
              </a:rPr>
              <a:pPr eaLnBrk="1" hangingPunct="1"/>
              <a:t>100</a:t>
            </a:fld>
            <a:endParaRPr lang="en-US" sz="1200">
              <a:solidFill>
                <a:schemeClr val="tx1"/>
              </a:solidFill>
              <a:latin typeface="Garamond" charset="0"/>
            </a:endParaRP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  <a:cs typeface="Arial" charset="0"/>
              </a:rPr>
              <a:t>DLL: Obvious data structures </a:t>
            </a:r>
            <a:endParaRPr lang="en-US" sz="3000" i="1">
              <a:latin typeface="Garamond" charset="0"/>
              <a:cs typeface="Arial" charset="0"/>
            </a:endParaRPr>
          </a:p>
        </p:txBody>
      </p:sp>
      <p:sp>
        <p:nvSpPr>
          <p:cNvPr id="60421" name="Text Box 3"/>
          <p:cNvSpPr txBox="1">
            <a:spLocks noChangeArrowheads="1"/>
          </p:cNvSpPr>
          <p:nvPr/>
        </p:nvSpPr>
        <p:spPr bwMode="auto">
          <a:xfrm>
            <a:off x="1219200" y="3800475"/>
            <a:ext cx="777875" cy="466725"/>
          </a:xfrm>
          <a:prstGeom prst="rect">
            <a:avLst/>
          </a:prstGeom>
          <a:solidFill>
            <a:srgbClr val="FAFA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C=1</a:t>
            </a:r>
          </a:p>
        </p:txBody>
      </p:sp>
      <p:sp>
        <p:nvSpPr>
          <p:cNvPr id="60422" name="Text Box 4"/>
          <p:cNvSpPr txBox="1">
            <a:spLocks noChangeArrowheads="1"/>
          </p:cNvSpPr>
          <p:nvPr/>
        </p:nvSpPr>
        <p:spPr bwMode="auto">
          <a:xfrm>
            <a:off x="1997075" y="3800475"/>
            <a:ext cx="777875" cy="466725"/>
          </a:xfrm>
          <a:prstGeom prst="rect">
            <a:avLst/>
          </a:prstGeom>
          <a:solidFill>
            <a:srgbClr val="FAFA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F=0</a:t>
            </a:r>
          </a:p>
        </p:txBody>
      </p:sp>
      <p:sp>
        <p:nvSpPr>
          <p:cNvPr id="60423" name="Text Box 5"/>
          <p:cNvSpPr txBox="1">
            <a:spLocks noChangeArrowheads="1"/>
          </p:cNvSpPr>
          <p:nvPr/>
        </p:nvSpPr>
        <p:spPr bwMode="auto">
          <a:xfrm>
            <a:off x="278765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A=1</a:t>
            </a:r>
          </a:p>
        </p:txBody>
      </p:sp>
      <p:sp>
        <p:nvSpPr>
          <p:cNvPr id="60424" name="Text Box 6"/>
          <p:cNvSpPr txBox="1">
            <a:spLocks noChangeArrowheads="1"/>
          </p:cNvSpPr>
          <p:nvPr/>
        </p:nvSpPr>
        <p:spPr bwMode="auto">
          <a:xfrm>
            <a:off x="356552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G=0</a:t>
            </a:r>
          </a:p>
        </p:txBody>
      </p:sp>
      <p:sp>
        <p:nvSpPr>
          <p:cNvPr id="60425" name="Text Box 7"/>
          <p:cNvSpPr txBox="1">
            <a:spLocks noChangeArrowheads="1"/>
          </p:cNvSpPr>
          <p:nvPr/>
        </p:nvSpPr>
        <p:spPr bwMode="auto">
          <a:xfrm>
            <a:off x="4343400" y="3800475"/>
            <a:ext cx="777875" cy="469900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J=1</a:t>
            </a:r>
          </a:p>
        </p:txBody>
      </p:sp>
      <p:sp>
        <p:nvSpPr>
          <p:cNvPr id="60426" name="Text Box 8"/>
          <p:cNvSpPr txBox="1">
            <a:spLocks noChangeArrowheads="1"/>
          </p:cNvSpPr>
          <p:nvPr/>
        </p:nvSpPr>
        <p:spPr bwMode="auto">
          <a:xfrm>
            <a:off x="512127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B=0</a:t>
            </a:r>
          </a:p>
        </p:txBody>
      </p:sp>
      <p:sp>
        <p:nvSpPr>
          <p:cNvPr id="60427" name="Text Box 9"/>
          <p:cNvSpPr txBox="1">
            <a:spLocks noChangeArrowheads="1"/>
          </p:cNvSpPr>
          <p:nvPr/>
        </p:nvSpPr>
        <p:spPr bwMode="auto">
          <a:xfrm>
            <a:off x="5911850" y="3800475"/>
            <a:ext cx="777875" cy="466725"/>
          </a:xfrm>
          <a:prstGeom prst="rect">
            <a:avLst/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L=0</a:t>
            </a:r>
          </a:p>
        </p:txBody>
      </p:sp>
      <p:sp>
        <p:nvSpPr>
          <p:cNvPr id="60428" name="Text Box 10"/>
          <p:cNvSpPr txBox="1">
            <a:spLocks noChangeArrowheads="1"/>
          </p:cNvSpPr>
          <p:nvPr/>
        </p:nvSpPr>
        <p:spPr bwMode="auto">
          <a:xfrm>
            <a:off x="668972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…</a:t>
            </a:r>
          </a:p>
        </p:txBody>
      </p:sp>
      <p:sp>
        <p:nvSpPr>
          <p:cNvPr id="60429" name="Text Box 11"/>
          <p:cNvSpPr txBox="1">
            <a:spLocks noChangeArrowheads="1"/>
          </p:cNvSpPr>
          <p:nvPr/>
        </p:nvSpPr>
        <p:spPr bwMode="auto">
          <a:xfrm>
            <a:off x="746760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0430" name="Text Box 12"/>
          <p:cNvSpPr txBox="1">
            <a:spLocks noChangeArrowheads="1"/>
          </p:cNvSpPr>
          <p:nvPr/>
        </p:nvSpPr>
        <p:spPr bwMode="auto">
          <a:xfrm>
            <a:off x="824547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0431" name="Text Box 13"/>
          <p:cNvSpPr txBox="1">
            <a:spLocks noChangeArrowheads="1"/>
          </p:cNvSpPr>
          <p:nvPr/>
        </p:nvSpPr>
        <p:spPr bwMode="auto">
          <a:xfrm>
            <a:off x="903605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0432" name="Text Box 14"/>
          <p:cNvSpPr txBox="1">
            <a:spLocks noChangeArrowheads="1"/>
          </p:cNvSpPr>
          <p:nvPr/>
        </p:nvSpPr>
        <p:spPr bwMode="auto">
          <a:xfrm>
            <a:off x="981392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0433" name="Text Box 15"/>
          <p:cNvSpPr txBox="1">
            <a:spLocks noChangeArrowheads="1"/>
          </p:cNvSpPr>
          <p:nvPr/>
        </p:nvSpPr>
        <p:spPr bwMode="auto">
          <a:xfrm>
            <a:off x="669925" y="3184525"/>
            <a:ext cx="50768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Stack of assignments used for backtracking</a:t>
            </a:r>
          </a:p>
          <a:p>
            <a:pPr eaLnBrk="1" hangingPunct="1"/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0434" name="Text Box 16"/>
          <p:cNvSpPr txBox="1">
            <a:spLocks noChangeArrowheads="1"/>
          </p:cNvSpPr>
          <p:nvPr/>
        </p:nvSpPr>
        <p:spPr bwMode="auto">
          <a:xfrm>
            <a:off x="669925" y="1355725"/>
            <a:ext cx="348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Current variable assignments</a:t>
            </a:r>
          </a:p>
        </p:txBody>
      </p:sp>
      <p:graphicFrame>
        <p:nvGraphicFramePr>
          <p:cNvPr id="202769" name="Group 17"/>
          <p:cNvGraphicFramePr>
            <a:graphicFrameLocks noGrp="1"/>
          </p:cNvGraphicFramePr>
          <p:nvPr/>
        </p:nvGraphicFramePr>
        <p:xfrm>
          <a:off x="1219200" y="1930400"/>
          <a:ext cx="7924800" cy="10318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0479" name="Group 61"/>
          <p:cNvGrpSpPr>
            <a:grpSpLocks/>
          </p:cNvGrpSpPr>
          <p:nvPr/>
        </p:nvGrpSpPr>
        <p:grpSpPr bwMode="auto">
          <a:xfrm>
            <a:off x="2133600" y="4903788"/>
            <a:ext cx="457200" cy="1066800"/>
            <a:chOff x="1680" y="2832"/>
            <a:chExt cx="288" cy="966"/>
          </a:xfrm>
        </p:grpSpPr>
        <p:sp>
          <p:nvSpPr>
            <p:cNvPr id="60488" name="Text Box 62"/>
            <p:cNvSpPr txBox="1">
              <a:spLocks noChangeArrowheads="1"/>
            </p:cNvSpPr>
            <p:nvPr/>
          </p:nvSpPr>
          <p:spPr bwMode="auto">
            <a:xfrm>
              <a:off x="1680" y="2832"/>
              <a:ext cx="28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0489" name="Text Box 63"/>
            <p:cNvSpPr txBox="1">
              <a:spLocks noChangeArrowheads="1"/>
            </p:cNvSpPr>
            <p:nvPr/>
          </p:nvSpPr>
          <p:spPr bwMode="auto">
            <a:xfrm>
              <a:off x="1680" y="3168"/>
              <a:ext cx="288" cy="294"/>
            </a:xfrm>
            <a:prstGeom prst="rect">
              <a:avLst/>
            </a:prstGeom>
            <a:solidFill>
              <a:srgbClr val="FAFA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0490" name="Text Box 64"/>
            <p:cNvSpPr txBox="1">
              <a:spLocks noChangeArrowheads="1"/>
            </p:cNvSpPr>
            <p:nvPr/>
          </p:nvSpPr>
          <p:spPr bwMode="auto">
            <a:xfrm>
              <a:off x="1680" y="3504"/>
              <a:ext cx="288" cy="29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60480" name="Text Box 65"/>
          <p:cNvSpPr txBox="1">
            <a:spLocks noChangeArrowheads="1"/>
          </p:cNvSpPr>
          <p:nvPr/>
        </p:nvSpPr>
        <p:spPr bwMode="auto">
          <a:xfrm>
            <a:off x="2611438" y="4860925"/>
            <a:ext cx="2995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forced by propagation  </a:t>
            </a:r>
          </a:p>
        </p:txBody>
      </p:sp>
      <p:sp>
        <p:nvSpPr>
          <p:cNvPr id="60481" name="Text Box 66"/>
          <p:cNvSpPr txBox="1">
            <a:spLocks noChangeArrowheads="1"/>
          </p:cNvSpPr>
          <p:nvPr/>
        </p:nvSpPr>
        <p:spPr bwMode="auto">
          <a:xfrm>
            <a:off x="2611438" y="5241925"/>
            <a:ext cx="1697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first guess  </a:t>
            </a:r>
          </a:p>
        </p:txBody>
      </p:sp>
      <p:sp>
        <p:nvSpPr>
          <p:cNvPr id="60482" name="Text Box 67"/>
          <p:cNvSpPr txBox="1">
            <a:spLocks noChangeArrowheads="1"/>
          </p:cNvSpPr>
          <p:nvPr/>
        </p:nvSpPr>
        <p:spPr bwMode="auto">
          <a:xfrm>
            <a:off x="2611438" y="5622925"/>
            <a:ext cx="210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second guess  </a:t>
            </a:r>
          </a:p>
        </p:txBody>
      </p:sp>
      <p:sp>
        <p:nvSpPr>
          <p:cNvPr id="60483" name="Text Box 68"/>
          <p:cNvSpPr txBox="1">
            <a:spLocks noChangeArrowheads="1"/>
          </p:cNvSpPr>
          <p:nvPr/>
        </p:nvSpPr>
        <p:spPr bwMode="auto">
          <a:xfrm>
            <a:off x="5029200" y="5313363"/>
            <a:ext cx="457200" cy="325437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0484" name="Rectangle 69"/>
          <p:cNvSpPr>
            <a:spLocks noChangeArrowheads="1"/>
          </p:cNvSpPr>
          <p:nvPr/>
        </p:nvSpPr>
        <p:spPr bwMode="auto">
          <a:xfrm>
            <a:off x="5537200" y="5241925"/>
            <a:ext cx="3421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= currently being propagated</a:t>
            </a:r>
          </a:p>
        </p:txBody>
      </p:sp>
      <p:sp>
        <p:nvSpPr>
          <p:cNvPr id="60485" name="Text Box 71" descr="Light upward diagonal"/>
          <p:cNvSpPr txBox="1">
            <a:spLocks noChangeArrowheads="1"/>
          </p:cNvSpPr>
          <p:nvPr/>
        </p:nvSpPr>
        <p:spPr bwMode="auto">
          <a:xfrm>
            <a:off x="5029200" y="5710238"/>
            <a:ext cx="457200" cy="3095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0486" name="Rectangle 72"/>
          <p:cNvSpPr>
            <a:spLocks noChangeArrowheads="1"/>
          </p:cNvSpPr>
          <p:nvPr/>
        </p:nvSpPr>
        <p:spPr bwMode="auto">
          <a:xfrm>
            <a:off x="5537200" y="5638800"/>
            <a:ext cx="3113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= assignment still pending</a:t>
            </a:r>
          </a:p>
        </p:txBody>
      </p:sp>
      <p:sp>
        <p:nvSpPr>
          <p:cNvPr id="60487" name="Text Box 73"/>
          <p:cNvSpPr txBox="1">
            <a:spLocks noChangeArrowheads="1"/>
          </p:cNvSpPr>
          <p:nvPr/>
        </p:nvSpPr>
        <p:spPr bwMode="auto">
          <a:xfrm>
            <a:off x="2727325" y="4327525"/>
            <a:ext cx="6416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If L=0 doesn</a:t>
            </a:r>
            <a:r>
              <a:rPr lang="ja-JP" altLang="en-US"/>
              <a:t>’</a:t>
            </a:r>
            <a:r>
              <a:rPr lang="en-US"/>
              <a:t>t work out either, backtrack to … ?</a:t>
            </a:r>
          </a:p>
        </p:txBody>
      </p:sp>
    </p:spTree>
    <p:extLst>
      <p:ext uri="{BB962C8B-B14F-4D97-AF65-F5344CB8AC3E}">
        <p14:creationId xmlns:p14="http://schemas.microsoft.com/office/powerpoint/2010/main" val="2942258616"/>
      </p:ext>
    </p:extLst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/>
              <a:t>600.325/425 Declarative Methods - J. Eisner</a:t>
            </a:r>
          </a:p>
        </p:txBody>
      </p:sp>
      <p:sp>
        <p:nvSpPr>
          <p:cNvPr id="7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AF9FF7-2610-CA40-A834-F27B77FE84B0}" type="slidenum">
              <a:rPr lang="en-US" sz="1200">
                <a:solidFill>
                  <a:schemeClr val="tx1"/>
                </a:solidFill>
                <a:latin typeface="Garamond" charset="0"/>
              </a:rPr>
              <a:pPr eaLnBrk="1" hangingPunct="1"/>
              <a:t>101</a:t>
            </a:fld>
            <a:endParaRPr lang="en-US" sz="1200">
              <a:solidFill>
                <a:schemeClr val="tx1"/>
              </a:solidFill>
              <a:latin typeface="Garamond" charset="0"/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  <a:cs typeface="Arial" charset="0"/>
              </a:rPr>
              <a:t>DLL: Obvious data structures </a:t>
            </a:r>
            <a:endParaRPr lang="en-US" sz="3000" i="1">
              <a:latin typeface="Garamond" charset="0"/>
              <a:cs typeface="Arial" charset="0"/>
            </a:endParaRPr>
          </a:p>
        </p:txBody>
      </p:sp>
      <p:sp>
        <p:nvSpPr>
          <p:cNvPr id="61445" name="Text Box 3"/>
          <p:cNvSpPr txBox="1">
            <a:spLocks noChangeArrowheads="1"/>
          </p:cNvSpPr>
          <p:nvPr/>
        </p:nvSpPr>
        <p:spPr bwMode="auto">
          <a:xfrm>
            <a:off x="1219200" y="3800475"/>
            <a:ext cx="777875" cy="466725"/>
          </a:xfrm>
          <a:prstGeom prst="rect">
            <a:avLst/>
          </a:prstGeom>
          <a:solidFill>
            <a:srgbClr val="FAFA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C=1</a:t>
            </a:r>
          </a:p>
        </p:txBody>
      </p:sp>
      <p:sp>
        <p:nvSpPr>
          <p:cNvPr id="61446" name="Text Box 4"/>
          <p:cNvSpPr txBox="1">
            <a:spLocks noChangeArrowheads="1"/>
          </p:cNvSpPr>
          <p:nvPr/>
        </p:nvSpPr>
        <p:spPr bwMode="auto">
          <a:xfrm>
            <a:off x="1997075" y="3800475"/>
            <a:ext cx="777875" cy="466725"/>
          </a:xfrm>
          <a:prstGeom prst="rect">
            <a:avLst/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F=1</a:t>
            </a:r>
          </a:p>
        </p:txBody>
      </p:sp>
      <p:sp>
        <p:nvSpPr>
          <p:cNvPr id="61447" name="Text Box 5"/>
          <p:cNvSpPr txBox="1">
            <a:spLocks noChangeArrowheads="1"/>
          </p:cNvSpPr>
          <p:nvPr/>
        </p:nvSpPr>
        <p:spPr bwMode="auto">
          <a:xfrm>
            <a:off x="278765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448" name="Text Box 6"/>
          <p:cNvSpPr txBox="1">
            <a:spLocks noChangeArrowheads="1"/>
          </p:cNvSpPr>
          <p:nvPr/>
        </p:nvSpPr>
        <p:spPr bwMode="auto">
          <a:xfrm>
            <a:off x="356552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449" name="Text Box 7"/>
          <p:cNvSpPr txBox="1">
            <a:spLocks noChangeArrowheads="1"/>
          </p:cNvSpPr>
          <p:nvPr/>
        </p:nvSpPr>
        <p:spPr bwMode="auto">
          <a:xfrm>
            <a:off x="434340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450" name="Text Box 8"/>
          <p:cNvSpPr txBox="1">
            <a:spLocks noChangeArrowheads="1"/>
          </p:cNvSpPr>
          <p:nvPr/>
        </p:nvSpPr>
        <p:spPr bwMode="auto">
          <a:xfrm>
            <a:off x="512127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451" name="Text Box 9"/>
          <p:cNvSpPr txBox="1">
            <a:spLocks noChangeArrowheads="1"/>
          </p:cNvSpPr>
          <p:nvPr/>
        </p:nvSpPr>
        <p:spPr bwMode="auto">
          <a:xfrm>
            <a:off x="591185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452" name="Text Box 10"/>
          <p:cNvSpPr txBox="1">
            <a:spLocks noChangeArrowheads="1"/>
          </p:cNvSpPr>
          <p:nvPr/>
        </p:nvSpPr>
        <p:spPr bwMode="auto">
          <a:xfrm>
            <a:off x="668972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453" name="Text Box 11"/>
          <p:cNvSpPr txBox="1">
            <a:spLocks noChangeArrowheads="1"/>
          </p:cNvSpPr>
          <p:nvPr/>
        </p:nvSpPr>
        <p:spPr bwMode="auto">
          <a:xfrm>
            <a:off x="746760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454" name="Text Box 12"/>
          <p:cNvSpPr txBox="1">
            <a:spLocks noChangeArrowheads="1"/>
          </p:cNvSpPr>
          <p:nvPr/>
        </p:nvSpPr>
        <p:spPr bwMode="auto">
          <a:xfrm>
            <a:off x="824547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455" name="Text Box 13"/>
          <p:cNvSpPr txBox="1">
            <a:spLocks noChangeArrowheads="1"/>
          </p:cNvSpPr>
          <p:nvPr/>
        </p:nvSpPr>
        <p:spPr bwMode="auto">
          <a:xfrm>
            <a:off x="903605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456" name="Text Box 14"/>
          <p:cNvSpPr txBox="1">
            <a:spLocks noChangeArrowheads="1"/>
          </p:cNvSpPr>
          <p:nvPr/>
        </p:nvSpPr>
        <p:spPr bwMode="auto">
          <a:xfrm>
            <a:off x="981392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457" name="Text Box 15"/>
          <p:cNvSpPr txBox="1">
            <a:spLocks noChangeArrowheads="1"/>
          </p:cNvSpPr>
          <p:nvPr/>
        </p:nvSpPr>
        <p:spPr bwMode="auto">
          <a:xfrm>
            <a:off x="669925" y="3184525"/>
            <a:ext cx="50768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Stack of assignments used for backtracking</a:t>
            </a:r>
          </a:p>
          <a:p>
            <a:pPr eaLnBrk="1" hangingPunct="1"/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458" name="Text Box 16"/>
          <p:cNvSpPr txBox="1">
            <a:spLocks noChangeArrowheads="1"/>
          </p:cNvSpPr>
          <p:nvPr/>
        </p:nvSpPr>
        <p:spPr bwMode="auto">
          <a:xfrm>
            <a:off x="669925" y="1355725"/>
            <a:ext cx="348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Current variable assignments</a:t>
            </a:r>
          </a:p>
        </p:txBody>
      </p:sp>
      <p:graphicFrame>
        <p:nvGraphicFramePr>
          <p:cNvPr id="203793" name="Group 17"/>
          <p:cNvGraphicFramePr>
            <a:graphicFrameLocks noGrp="1"/>
          </p:cNvGraphicFramePr>
          <p:nvPr/>
        </p:nvGraphicFramePr>
        <p:xfrm>
          <a:off x="1219200" y="1930400"/>
          <a:ext cx="7924800" cy="10318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1503" name="Group 61"/>
          <p:cNvGrpSpPr>
            <a:grpSpLocks/>
          </p:cNvGrpSpPr>
          <p:nvPr/>
        </p:nvGrpSpPr>
        <p:grpSpPr bwMode="auto">
          <a:xfrm>
            <a:off x="2133600" y="4903788"/>
            <a:ext cx="457200" cy="1066800"/>
            <a:chOff x="1680" y="2832"/>
            <a:chExt cx="288" cy="966"/>
          </a:xfrm>
        </p:grpSpPr>
        <p:sp>
          <p:nvSpPr>
            <p:cNvPr id="61512" name="Text Box 62"/>
            <p:cNvSpPr txBox="1">
              <a:spLocks noChangeArrowheads="1"/>
            </p:cNvSpPr>
            <p:nvPr/>
          </p:nvSpPr>
          <p:spPr bwMode="auto">
            <a:xfrm>
              <a:off x="1680" y="2832"/>
              <a:ext cx="28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1513" name="Text Box 63"/>
            <p:cNvSpPr txBox="1">
              <a:spLocks noChangeArrowheads="1"/>
            </p:cNvSpPr>
            <p:nvPr/>
          </p:nvSpPr>
          <p:spPr bwMode="auto">
            <a:xfrm>
              <a:off x="1680" y="3168"/>
              <a:ext cx="288" cy="294"/>
            </a:xfrm>
            <a:prstGeom prst="rect">
              <a:avLst/>
            </a:prstGeom>
            <a:solidFill>
              <a:srgbClr val="FAFA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1514" name="Text Box 64"/>
            <p:cNvSpPr txBox="1">
              <a:spLocks noChangeArrowheads="1"/>
            </p:cNvSpPr>
            <p:nvPr/>
          </p:nvSpPr>
          <p:spPr bwMode="auto">
            <a:xfrm>
              <a:off x="1680" y="3504"/>
              <a:ext cx="288" cy="29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61504" name="Text Box 65"/>
          <p:cNvSpPr txBox="1">
            <a:spLocks noChangeArrowheads="1"/>
          </p:cNvSpPr>
          <p:nvPr/>
        </p:nvSpPr>
        <p:spPr bwMode="auto">
          <a:xfrm>
            <a:off x="2611438" y="4860925"/>
            <a:ext cx="2995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forced by propagation  </a:t>
            </a:r>
          </a:p>
        </p:txBody>
      </p:sp>
      <p:sp>
        <p:nvSpPr>
          <p:cNvPr id="61505" name="Text Box 66"/>
          <p:cNvSpPr txBox="1">
            <a:spLocks noChangeArrowheads="1"/>
          </p:cNvSpPr>
          <p:nvPr/>
        </p:nvSpPr>
        <p:spPr bwMode="auto">
          <a:xfrm>
            <a:off x="2611438" y="5241925"/>
            <a:ext cx="1697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first guess  </a:t>
            </a:r>
          </a:p>
        </p:txBody>
      </p:sp>
      <p:sp>
        <p:nvSpPr>
          <p:cNvPr id="61506" name="Text Box 67"/>
          <p:cNvSpPr txBox="1">
            <a:spLocks noChangeArrowheads="1"/>
          </p:cNvSpPr>
          <p:nvPr/>
        </p:nvSpPr>
        <p:spPr bwMode="auto">
          <a:xfrm>
            <a:off x="2611438" y="5622925"/>
            <a:ext cx="210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second guess  </a:t>
            </a:r>
          </a:p>
        </p:txBody>
      </p:sp>
      <p:sp>
        <p:nvSpPr>
          <p:cNvPr id="61507" name="Text Box 68"/>
          <p:cNvSpPr txBox="1">
            <a:spLocks noChangeArrowheads="1"/>
          </p:cNvSpPr>
          <p:nvPr/>
        </p:nvSpPr>
        <p:spPr bwMode="auto">
          <a:xfrm>
            <a:off x="5029200" y="5313363"/>
            <a:ext cx="457200" cy="325437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508" name="Rectangle 69"/>
          <p:cNvSpPr>
            <a:spLocks noChangeArrowheads="1"/>
          </p:cNvSpPr>
          <p:nvPr/>
        </p:nvSpPr>
        <p:spPr bwMode="auto">
          <a:xfrm>
            <a:off x="5537200" y="5241925"/>
            <a:ext cx="3421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= currently being propagated</a:t>
            </a:r>
          </a:p>
        </p:txBody>
      </p:sp>
      <p:sp>
        <p:nvSpPr>
          <p:cNvPr id="61509" name="Text Box 71" descr="Light upward diagonal"/>
          <p:cNvSpPr txBox="1">
            <a:spLocks noChangeArrowheads="1"/>
          </p:cNvSpPr>
          <p:nvPr/>
        </p:nvSpPr>
        <p:spPr bwMode="auto">
          <a:xfrm>
            <a:off x="5029200" y="5710238"/>
            <a:ext cx="457200" cy="3095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1510" name="Rectangle 72"/>
          <p:cNvSpPr>
            <a:spLocks noChangeArrowheads="1"/>
          </p:cNvSpPr>
          <p:nvPr/>
        </p:nvSpPr>
        <p:spPr bwMode="auto">
          <a:xfrm>
            <a:off x="5537200" y="5638800"/>
            <a:ext cx="3113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= assignment still pending</a:t>
            </a:r>
          </a:p>
        </p:txBody>
      </p:sp>
      <p:sp>
        <p:nvSpPr>
          <p:cNvPr id="203850" name="Text Box 74"/>
          <p:cNvSpPr txBox="1">
            <a:spLocks noChangeArrowheads="1"/>
          </p:cNvSpPr>
          <p:nvPr/>
        </p:nvSpPr>
        <p:spPr bwMode="auto">
          <a:xfrm>
            <a:off x="2727325" y="4327525"/>
            <a:ext cx="6416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Question: When should we return SAT or UNSAT?</a:t>
            </a:r>
          </a:p>
        </p:txBody>
      </p:sp>
    </p:spTree>
    <p:extLst>
      <p:ext uri="{BB962C8B-B14F-4D97-AF65-F5344CB8AC3E}">
        <p14:creationId xmlns:p14="http://schemas.microsoft.com/office/powerpoint/2010/main" val="391255788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50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AF812-68A4-6643-BAB3-1EC2C0D45C8C}" type="slidenum">
              <a:rPr lang="en-US"/>
              <a:pPr/>
              <a:t>102</a:t>
            </a:fld>
            <a:endParaRPr lang="en-US"/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Roadmap for this Tutorial</a:t>
            </a:r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0"/>
              <a:buChar char="Ø"/>
            </a:pPr>
            <a:r>
              <a:rPr lang="en-US" dirty="0">
                <a:solidFill>
                  <a:schemeClr val="bg2"/>
                </a:solidFill>
              </a:rPr>
              <a:t>Background and Notation</a:t>
            </a:r>
          </a:p>
          <a:p>
            <a:r>
              <a:rPr lang="en-US" dirty="0">
                <a:solidFill>
                  <a:schemeClr val="bg2"/>
                </a:solidFill>
              </a:rPr>
              <a:t>Survey of Theories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Equality of </a:t>
            </a:r>
            <a:r>
              <a:rPr lang="en-US" dirty="0" err="1">
                <a:solidFill>
                  <a:schemeClr val="bg2"/>
                </a:solidFill>
              </a:rPr>
              <a:t>uninterpreted</a:t>
            </a:r>
            <a:r>
              <a:rPr lang="en-US" dirty="0">
                <a:solidFill>
                  <a:schemeClr val="bg2"/>
                </a:solidFill>
              </a:rPr>
              <a:t> function symbols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Bit vector arithmetic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Linear arithmetic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Difference logic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Array theory</a:t>
            </a:r>
          </a:p>
          <a:p>
            <a:r>
              <a:rPr lang="en-US" dirty="0">
                <a:solidFill>
                  <a:schemeClr val="bg2"/>
                </a:solidFill>
              </a:rPr>
              <a:t>Combining theories</a:t>
            </a:r>
          </a:p>
          <a:p>
            <a:r>
              <a:rPr lang="en-US" dirty="0">
                <a:solidFill>
                  <a:schemeClr val="bg2"/>
                </a:solidFill>
              </a:rPr>
              <a:t>Review DLL</a:t>
            </a:r>
          </a:p>
          <a:p>
            <a:r>
              <a:rPr lang="en-US" dirty="0"/>
              <a:t>Extending DLL to DPLL(t)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39560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 thanks to C. Barrett &amp; S. A. </a:t>
            </a:r>
            <a:r>
              <a:rPr lang="en-US" dirty="0" err="1"/>
              <a:t>Seshia</a:t>
            </a:r>
            <a:r>
              <a:rPr lang="en-US" dirty="0"/>
              <a:t>, ICCAD 2009 Tutorial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02956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 dirty="0"/>
              <a:t>600.325/425 Declarative Methods - J. Eisner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8F7C83-BC3B-BC42-9E89-BFB3E19B0B14}" type="slidenum">
              <a:rPr lang="en-US" sz="1200">
                <a:solidFill>
                  <a:schemeClr val="tx1"/>
                </a:solidFill>
                <a:latin typeface="Garamond" charset="0"/>
              </a:rPr>
              <a:pPr eaLnBrk="1" hangingPunct="1"/>
              <a:t>103</a:t>
            </a:fld>
            <a:endParaRPr lang="en-US" sz="1200">
              <a:solidFill>
                <a:schemeClr val="tx1"/>
              </a:solidFill>
              <a:latin typeface="Garamond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Garamond" charset="0"/>
                <a:ea typeface="宋体" charset="0"/>
                <a:cs typeface="宋体" charset="0"/>
              </a:rPr>
              <a:t>Basic DPLL(t) Procedure</a:t>
            </a:r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990600" y="19954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q = x &lt; 0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990600" y="2286000"/>
            <a:ext cx="1371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r = x &lt; y</a:t>
            </a: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990600" y="26050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s = y &lt; 0</a:t>
            </a:r>
          </a:p>
        </p:txBody>
      </p:sp>
      <p:sp>
        <p:nvSpPr>
          <p:cNvPr id="21513" name="Text Box 7"/>
          <p:cNvSpPr txBox="1">
            <a:spLocks noChangeArrowheads="1"/>
          </p:cNvSpPr>
          <p:nvPr/>
        </p:nvSpPr>
        <p:spPr bwMode="auto">
          <a:xfrm>
            <a:off x="990600" y="1676400"/>
            <a:ext cx="1371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p = 3 &lt; x</a:t>
            </a:r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990600" y="32146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p</a:t>
            </a:r>
          </a:p>
        </p:txBody>
      </p:sp>
      <p:sp>
        <p:nvSpPr>
          <p:cNvPr id="21515" name="Text Box 9"/>
          <p:cNvSpPr txBox="1">
            <a:spLocks noChangeArrowheads="1"/>
          </p:cNvSpPr>
          <p:nvPr/>
        </p:nvSpPr>
        <p:spPr bwMode="auto">
          <a:xfrm>
            <a:off x="990600" y="35194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q v r</a:t>
            </a:r>
          </a:p>
        </p:txBody>
      </p:sp>
      <p:sp>
        <p:nvSpPr>
          <p:cNvPr id="21516" name="Text Box 10"/>
          <p:cNvSpPr txBox="1">
            <a:spLocks noChangeArrowheads="1"/>
          </p:cNvSpPr>
          <p:nvPr/>
        </p:nvSpPr>
        <p:spPr bwMode="auto">
          <a:xfrm>
            <a:off x="990600" y="3810000"/>
            <a:ext cx="1371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s v ~r</a:t>
            </a:r>
          </a:p>
        </p:txBody>
      </p:sp>
      <p:sp>
        <p:nvSpPr>
          <p:cNvPr id="21517" name="Rectangle 11"/>
          <p:cNvSpPr>
            <a:spLocks noChangeArrowheads="1"/>
          </p:cNvSpPr>
          <p:nvPr/>
        </p:nvSpPr>
        <p:spPr bwMode="auto">
          <a:xfrm>
            <a:off x="0" y="6705600"/>
            <a:ext cx="7620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chemeClr val="bg2"/>
                </a:solidFill>
                <a:latin typeface="Times New Roman" charset="0"/>
              </a:rPr>
              <a:t>slide thanks to Sharad Malik (modified)</a:t>
            </a:r>
          </a:p>
        </p:txBody>
      </p:sp>
      <p:sp>
        <p:nvSpPr>
          <p:cNvPr id="15" name="Footer Placeholder 4"/>
          <p:cNvSpPr txBox="1">
            <a:spLocks/>
          </p:cNvSpPr>
          <p:nvPr/>
        </p:nvSpPr>
        <p:spPr>
          <a:xfrm>
            <a:off x="914400" y="596586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Example, courtesy Leonardo de </a:t>
            </a:r>
            <a:r>
              <a:rPr lang="en-US" altLang="en-US" dirty="0" err="1"/>
              <a:t>Moura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683549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/>
              <a:t>600.325/425 Declarative Methods - J. Eisner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8F7C83-BC3B-BC42-9E89-BFB3E19B0B14}" type="slidenum">
              <a:rPr lang="en-US" sz="1200">
                <a:solidFill>
                  <a:schemeClr val="tx1"/>
                </a:solidFill>
                <a:latin typeface="Garamond" charset="0"/>
              </a:rPr>
              <a:pPr eaLnBrk="1" hangingPunct="1"/>
              <a:t>104</a:t>
            </a:fld>
            <a:endParaRPr lang="en-US" sz="1200">
              <a:solidFill>
                <a:schemeClr val="tx1"/>
              </a:solidFill>
              <a:latin typeface="Garamond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Garamond" charset="0"/>
                <a:ea typeface="宋体" charset="0"/>
                <a:cs typeface="宋体" charset="0"/>
              </a:rPr>
              <a:t>Basic DPLL(t) Procedure</a:t>
            </a:r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990600" y="19954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q = x &lt; 0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990600" y="2286000"/>
            <a:ext cx="1371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r = x &lt; y</a:t>
            </a: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990600" y="26050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s = y &lt; 0</a:t>
            </a:r>
          </a:p>
        </p:txBody>
      </p:sp>
      <p:sp>
        <p:nvSpPr>
          <p:cNvPr id="21513" name="Text Box 7"/>
          <p:cNvSpPr txBox="1">
            <a:spLocks noChangeArrowheads="1"/>
          </p:cNvSpPr>
          <p:nvPr/>
        </p:nvSpPr>
        <p:spPr bwMode="auto">
          <a:xfrm>
            <a:off x="990600" y="1676400"/>
            <a:ext cx="1371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p = 3 &lt; x</a:t>
            </a:r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990600" y="32146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p</a:t>
            </a:r>
          </a:p>
        </p:txBody>
      </p:sp>
      <p:sp>
        <p:nvSpPr>
          <p:cNvPr id="21515" name="Text Box 9"/>
          <p:cNvSpPr txBox="1">
            <a:spLocks noChangeArrowheads="1"/>
          </p:cNvSpPr>
          <p:nvPr/>
        </p:nvSpPr>
        <p:spPr bwMode="auto">
          <a:xfrm>
            <a:off x="990600" y="35194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q v r</a:t>
            </a:r>
          </a:p>
        </p:txBody>
      </p:sp>
      <p:sp>
        <p:nvSpPr>
          <p:cNvPr id="21516" name="Text Box 10"/>
          <p:cNvSpPr txBox="1">
            <a:spLocks noChangeArrowheads="1"/>
          </p:cNvSpPr>
          <p:nvPr/>
        </p:nvSpPr>
        <p:spPr bwMode="auto">
          <a:xfrm>
            <a:off x="990600" y="3810000"/>
            <a:ext cx="1371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s v ~r</a:t>
            </a:r>
          </a:p>
        </p:txBody>
      </p:sp>
      <p:sp>
        <p:nvSpPr>
          <p:cNvPr id="21517" name="Rectangle 11"/>
          <p:cNvSpPr>
            <a:spLocks noChangeArrowheads="1"/>
          </p:cNvSpPr>
          <p:nvPr/>
        </p:nvSpPr>
        <p:spPr bwMode="auto">
          <a:xfrm>
            <a:off x="0" y="6705600"/>
            <a:ext cx="7620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chemeClr val="bg2"/>
                </a:solidFill>
                <a:latin typeface="Times New Roman" charset="0"/>
              </a:rPr>
              <a:t>slide thanks to Sharad Malik (modified)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080602" y="3214688"/>
            <a:ext cx="239434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p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990600" y="1219200"/>
            <a:ext cx="335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FF33"/>
                </a:solidFill>
              </a:rPr>
              <a:t>Green means </a:t>
            </a:r>
            <a:r>
              <a:rPr lang="ja-JP" altLang="en-US" dirty="0">
                <a:solidFill>
                  <a:srgbClr val="66FF33"/>
                </a:solidFill>
              </a:rPr>
              <a:t>“</a:t>
            </a:r>
            <a:r>
              <a:rPr lang="en-US" dirty="0">
                <a:solidFill>
                  <a:srgbClr val="66FF33"/>
                </a:solidFill>
              </a:rPr>
              <a:t>crossed out</a:t>
            </a:r>
            <a:r>
              <a:rPr lang="ja-JP" altLang="en-US" dirty="0">
                <a:solidFill>
                  <a:srgbClr val="66FF33"/>
                </a:solidFill>
              </a:rPr>
              <a:t>”</a:t>
            </a:r>
            <a:endParaRPr lang="en-US" dirty="0">
              <a:solidFill>
                <a:srgbClr val="66FF33"/>
              </a:solidFill>
            </a:endParaRPr>
          </a:p>
        </p:txBody>
      </p:sp>
      <p:sp>
        <p:nvSpPr>
          <p:cNvPr id="16" name="Oval 3"/>
          <p:cNvSpPr>
            <a:spLocks noChangeArrowheads="1"/>
          </p:cNvSpPr>
          <p:nvPr/>
        </p:nvSpPr>
        <p:spPr bwMode="auto">
          <a:xfrm>
            <a:off x="5029200" y="17526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p</a:t>
            </a:r>
            <a:endParaRPr lang="en-US" altLang="zh-CN" sz="1800" b="1" dirty="0">
              <a:solidFill>
                <a:schemeClr val="tx1"/>
              </a:solidFill>
              <a:latin typeface="Arial" charset="0"/>
              <a:ea typeface="宋体" charset="0"/>
              <a:cs typeface="宋体" charset="0"/>
            </a:endParaRPr>
          </a:p>
        </p:txBody>
      </p:sp>
      <p:cxnSp>
        <p:nvCxnSpPr>
          <p:cNvPr id="30" name="AutoShape 17"/>
          <p:cNvCxnSpPr>
            <a:cxnSpLocks noChangeShapeType="1"/>
            <a:stCxn id="16" idx="3"/>
            <a:endCxn id="32" idx="0"/>
          </p:cNvCxnSpPr>
          <p:nvPr/>
        </p:nvCxnSpPr>
        <p:spPr bwMode="auto">
          <a:xfrm flipH="1">
            <a:off x="4369460" y="2142845"/>
            <a:ext cx="726695" cy="4479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4445660" y="20127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4140860" y="25908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7" name="AutoShape 24"/>
          <p:cNvCxnSpPr>
            <a:cxnSpLocks noChangeShapeType="1"/>
            <a:stCxn id="16" idx="4"/>
          </p:cNvCxnSpPr>
          <p:nvPr/>
        </p:nvCxnSpPr>
        <p:spPr bwMode="auto">
          <a:xfrm>
            <a:off x="5257800" y="2209800"/>
            <a:ext cx="990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5562600" y="21336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64" name="Text Box 65"/>
          <p:cNvSpPr txBox="1">
            <a:spLocks noChangeArrowheads="1"/>
          </p:cNvSpPr>
          <p:nvPr/>
        </p:nvSpPr>
        <p:spPr bwMode="auto">
          <a:xfrm>
            <a:off x="6362700" y="236220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Font typeface="Symbol" charset="0"/>
              <a:buChar char="Ü"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 Forced by </a:t>
            </a:r>
            <a:br>
              <a:rPr lang="en-US" altLang="zh-CN" sz="1800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</a:b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unit clause</a:t>
            </a:r>
          </a:p>
        </p:txBody>
      </p:sp>
      <p:sp>
        <p:nvSpPr>
          <p:cNvPr id="69" name="Footer Placeholder 4"/>
          <p:cNvSpPr txBox="1">
            <a:spLocks/>
          </p:cNvSpPr>
          <p:nvPr/>
        </p:nvSpPr>
        <p:spPr>
          <a:xfrm>
            <a:off x="914400" y="596586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Example, courtesy Leonardo de </a:t>
            </a:r>
            <a:r>
              <a:rPr lang="en-US" altLang="en-US" dirty="0" err="1"/>
              <a:t>Moura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523041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/>
              <a:t>600.325/425 Declarative Methods - J. Eisner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8F7C83-BC3B-BC42-9E89-BFB3E19B0B14}" type="slidenum">
              <a:rPr lang="en-US" sz="1200">
                <a:solidFill>
                  <a:schemeClr val="tx1"/>
                </a:solidFill>
                <a:latin typeface="Garamond" charset="0"/>
              </a:rPr>
              <a:pPr eaLnBrk="1" hangingPunct="1"/>
              <a:t>105</a:t>
            </a:fld>
            <a:endParaRPr lang="en-US" sz="1200">
              <a:solidFill>
                <a:schemeClr val="tx1"/>
              </a:solidFill>
              <a:latin typeface="Garamond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Garamond" charset="0"/>
                <a:ea typeface="宋体" charset="0"/>
                <a:cs typeface="宋体" charset="0"/>
              </a:rPr>
              <a:t>Basic DPLL(t) Procedure</a:t>
            </a:r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990600" y="19954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q = x &lt; 0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990600" y="2286000"/>
            <a:ext cx="1371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r = x &lt; y</a:t>
            </a: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990600" y="26050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s = y &lt; 0</a:t>
            </a:r>
          </a:p>
        </p:txBody>
      </p:sp>
      <p:sp>
        <p:nvSpPr>
          <p:cNvPr id="21513" name="Text Box 7"/>
          <p:cNvSpPr txBox="1">
            <a:spLocks noChangeArrowheads="1"/>
          </p:cNvSpPr>
          <p:nvPr/>
        </p:nvSpPr>
        <p:spPr bwMode="auto">
          <a:xfrm>
            <a:off x="990600" y="1676400"/>
            <a:ext cx="1371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p = 3 &lt; x</a:t>
            </a:r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990600" y="32146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p</a:t>
            </a:r>
          </a:p>
        </p:txBody>
      </p:sp>
      <p:sp>
        <p:nvSpPr>
          <p:cNvPr id="21515" name="Text Box 9"/>
          <p:cNvSpPr txBox="1">
            <a:spLocks noChangeArrowheads="1"/>
          </p:cNvSpPr>
          <p:nvPr/>
        </p:nvSpPr>
        <p:spPr bwMode="auto">
          <a:xfrm>
            <a:off x="990600" y="35194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q v r</a:t>
            </a:r>
          </a:p>
        </p:txBody>
      </p:sp>
      <p:sp>
        <p:nvSpPr>
          <p:cNvPr id="21516" name="Text Box 10"/>
          <p:cNvSpPr txBox="1">
            <a:spLocks noChangeArrowheads="1"/>
          </p:cNvSpPr>
          <p:nvPr/>
        </p:nvSpPr>
        <p:spPr bwMode="auto">
          <a:xfrm>
            <a:off x="990600" y="3810000"/>
            <a:ext cx="1371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s v ~r</a:t>
            </a:r>
          </a:p>
        </p:txBody>
      </p:sp>
      <p:sp>
        <p:nvSpPr>
          <p:cNvPr id="21517" name="Rectangle 11"/>
          <p:cNvSpPr>
            <a:spLocks noChangeArrowheads="1"/>
          </p:cNvSpPr>
          <p:nvPr/>
        </p:nvSpPr>
        <p:spPr bwMode="auto">
          <a:xfrm>
            <a:off x="0" y="6705600"/>
            <a:ext cx="7620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chemeClr val="bg2"/>
                </a:solidFill>
                <a:latin typeface="Times New Roman" charset="0"/>
              </a:rPr>
              <a:t>slide thanks to Sharad Malik (modified)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080602" y="3214688"/>
            <a:ext cx="239434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p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990600" y="1219200"/>
            <a:ext cx="335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FF33"/>
                </a:solidFill>
              </a:rPr>
              <a:t>Green means </a:t>
            </a:r>
            <a:r>
              <a:rPr lang="ja-JP" altLang="en-US" dirty="0">
                <a:solidFill>
                  <a:srgbClr val="66FF33"/>
                </a:solidFill>
              </a:rPr>
              <a:t>“</a:t>
            </a:r>
            <a:r>
              <a:rPr lang="en-US" dirty="0">
                <a:solidFill>
                  <a:srgbClr val="66FF33"/>
                </a:solidFill>
              </a:rPr>
              <a:t>crossed out</a:t>
            </a:r>
            <a:r>
              <a:rPr lang="ja-JP" altLang="en-US" dirty="0">
                <a:solidFill>
                  <a:srgbClr val="66FF33"/>
                </a:solidFill>
              </a:rPr>
              <a:t>”</a:t>
            </a:r>
            <a:endParaRPr lang="en-US" dirty="0">
              <a:solidFill>
                <a:srgbClr val="66FF33"/>
              </a:solidFill>
            </a:endParaRPr>
          </a:p>
        </p:txBody>
      </p:sp>
      <p:sp>
        <p:nvSpPr>
          <p:cNvPr id="16" name="Oval 3"/>
          <p:cNvSpPr>
            <a:spLocks noChangeArrowheads="1"/>
          </p:cNvSpPr>
          <p:nvPr/>
        </p:nvSpPr>
        <p:spPr bwMode="auto">
          <a:xfrm>
            <a:off x="5029200" y="17526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p</a:t>
            </a:r>
            <a:endParaRPr lang="en-US" altLang="zh-CN" sz="1800" b="1" dirty="0">
              <a:solidFill>
                <a:schemeClr val="tx1"/>
              </a:solidFill>
              <a:latin typeface="Arial" charset="0"/>
              <a:ea typeface="宋体" charset="0"/>
              <a:cs typeface="宋体" charset="0"/>
            </a:endParaRPr>
          </a:p>
        </p:txBody>
      </p:sp>
      <p:cxnSp>
        <p:nvCxnSpPr>
          <p:cNvPr id="30" name="AutoShape 17"/>
          <p:cNvCxnSpPr>
            <a:cxnSpLocks noChangeShapeType="1"/>
            <a:stCxn id="16" idx="3"/>
            <a:endCxn id="32" idx="0"/>
          </p:cNvCxnSpPr>
          <p:nvPr/>
        </p:nvCxnSpPr>
        <p:spPr bwMode="auto">
          <a:xfrm flipH="1">
            <a:off x="4369460" y="2142845"/>
            <a:ext cx="726695" cy="4479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4445660" y="20127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4140860" y="25908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20"/>
          <p:cNvSpPr>
            <a:spLocks noChangeArrowheads="1"/>
          </p:cNvSpPr>
          <p:nvPr/>
        </p:nvSpPr>
        <p:spPr bwMode="auto">
          <a:xfrm>
            <a:off x="6585501" y="35814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6248400" y="3048000"/>
            <a:ext cx="5969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22"/>
          <p:cNvSpPr txBox="1">
            <a:spLocks noChangeArrowheads="1"/>
          </p:cNvSpPr>
          <p:nvPr/>
        </p:nvSpPr>
        <p:spPr bwMode="auto">
          <a:xfrm>
            <a:off x="6585501" y="29718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cxnSp>
        <p:nvCxnSpPr>
          <p:cNvPr id="37" name="AutoShape 24"/>
          <p:cNvCxnSpPr>
            <a:cxnSpLocks noChangeShapeType="1"/>
            <a:stCxn id="16" idx="4"/>
            <a:endCxn id="39" idx="0"/>
          </p:cNvCxnSpPr>
          <p:nvPr/>
        </p:nvCxnSpPr>
        <p:spPr bwMode="auto">
          <a:xfrm>
            <a:off x="5257800" y="2209800"/>
            <a:ext cx="990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5562600" y="21336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39" name="Oval 26"/>
          <p:cNvSpPr>
            <a:spLocks noChangeArrowheads="1"/>
          </p:cNvSpPr>
          <p:nvPr/>
        </p:nvSpPr>
        <p:spPr bwMode="auto">
          <a:xfrm>
            <a:off x="6019800" y="25908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q</a:t>
            </a:r>
            <a:endParaRPr lang="en-US" altLang="zh-CN" sz="1800" b="1" dirty="0">
              <a:solidFill>
                <a:schemeClr val="tx1"/>
              </a:solidFill>
              <a:latin typeface="Arial" charset="0"/>
              <a:ea typeface="宋体" charset="0"/>
              <a:cs typeface="宋体" charset="0"/>
            </a:endParaRPr>
          </a:p>
        </p:txBody>
      </p:sp>
      <p:cxnSp>
        <p:nvCxnSpPr>
          <p:cNvPr id="40" name="AutoShape 27"/>
          <p:cNvCxnSpPr>
            <a:cxnSpLocks noChangeShapeType="1"/>
            <a:stCxn id="39" idx="4"/>
          </p:cNvCxnSpPr>
          <p:nvPr/>
        </p:nvCxnSpPr>
        <p:spPr bwMode="auto">
          <a:xfrm flipH="1">
            <a:off x="5791200" y="30480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28"/>
          <p:cNvSpPr txBox="1">
            <a:spLocks noChangeArrowheads="1"/>
          </p:cNvSpPr>
          <p:nvPr/>
        </p:nvSpPr>
        <p:spPr bwMode="auto">
          <a:xfrm>
            <a:off x="5791200" y="30480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64" name="Text Box 65"/>
          <p:cNvSpPr txBox="1">
            <a:spLocks noChangeArrowheads="1"/>
          </p:cNvSpPr>
          <p:nvPr/>
        </p:nvSpPr>
        <p:spPr bwMode="auto">
          <a:xfrm>
            <a:off x="3412029" y="3384550"/>
            <a:ext cx="2349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Forced by domain ⇒ </a:t>
            </a:r>
            <a:br>
              <a:rPr lang="en-US" altLang="zh-CN" sz="1800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</a:b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theory</a:t>
            </a:r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1080602" y="3522535"/>
            <a:ext cx="389438" cy="36933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q v</a:t>
            </a:r>
          </a:p>
        </p:txBody>
      </p:sp>
      <p:sp>
        <p:nvSpPr>
          <p:cNvPr id="43" name="Text Box 56"/>
          <p:cNvSpPr txBox="1">
            <a:spLocks noChangeArrowheads="1"/>
          </p:cNvSpPr>
          <p:nvPr/>
        </p:nvSpPr>
        <p:spPr bwMode="auto">
          <a:xfrm>
            <a:off x="1470040" y="3525154"/>
            <a:ext cx="240007" cy="366713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r</a:t>
            </a:r>
          </a:p>
        </p:txBody>
      </p:sp>
      <p:sp>
        <p:nvSpPr>
          <p:cNvPr id="44" name="Footer Placeholder 4"/>
          <p:cNvSpPr txBox="1">
            <a:spLocks/>
          </p:cNvSpPr>
          <p:nvPr/>
        </p:nvSpPr>
        <p:spPr>
          <a:xfrm>
            <a:off x="914400" y="596586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Example, courtesy Leonardo de </a:t>
            </a:r>
            <a:r>
              <a:rPr lang="en-US" altLang="en-US" dirty="0" err="1"/>
              <a:t>Moura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199884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/>
              <a:t>600.325/425 Declarative Methods - J. Eisner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8F7C83-BC3B-BC42-9E89-BFB3E19B0B14}" type="slidenum">
              <a:rPr lang="en-US" sz="1200">
                <a:solidFill>
                  <a:schemeClr val="tx1"/>
                </a:solidFill>
                <a:latin typeface="Garamond" charset="0"/>
              </a:rPr>
              <a:pPr eaLnBrk="1" hangingPunct="1"/>
              <a:t>106</a:t>
            </a:fld>
            <a:endParaRPr lang="en-US" sz="1200">
              <a:solidFill>
                <a:schemeClr val="tx1"/>
              </a:solidFill>
              <a:latin typeface="Garamond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Garamond" charset="0"/>
                <a:ea typeface="宋体" charset="0"/>
                <a:cs typeface="宋体" charset="0"/>
              </a:rPr>
              <a:t>Basic DPLL(t) Procedure</a:t>
            </a:r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990600" y="19954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q = x &lt; 0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990600" y="2286000"/>
            <a:ext cx="1371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r = x &lt; y</a:t>
            </a: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990600" y="26050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s = y &lt; 0</a:t>
            </a:r>
          </a:p>
        </p:txBody>
      </p:sp>
      <p:sp>
        <p:nvSpPr>
          <p:cNvPr id="21513" name="Text Box 7"/>
          <p:cNvSpPr txBox="1">
            <a:spLocks noChangeArrowheads="1"/>
          </p:cNvSpPr>
          <p:nvPr/>
        </p:nvSpPr>
        <p:spPr bwMode="auto">
          <a:xfrm>
            <a:off x="990600" y="1676400"/>
            <a:ext cx="1371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p = 3 &lt; x</a:t>
            </a:r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990600" y="32146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p</a:t>
            </a:r>
          </a:p>
        </p:txBody>
      </p:sp>
      <p:sp>
        <p:nvSpPr>
          <p:cNvPr id="21515" name="Text Box 9"/>
          <p:cNvSpPr txBox="1">
            <a:spLocks noChangeArrowheads="1"/>
          </p:cNvSpPr>
          <p:nvPr/>
        </p:nvSpPr>
        <p:spPr bwMode="auto">
          <a:xfrm>
            <a:off x="990600" y="35194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q v r</a:t>
            </a:r>
          </a:p>
        </p:txBody>
      </p:sp>
      <p:sp>
        <p:nvSpPr>
          <p:cNvPr id="21516" name="Text Box 10"/>
          <p:cNvSpPr txBox="1">
            <a:spLocks noChangeArrowheads="1"/>
          </p:cNvSpPr>
          <p:nvPr/>
        </p:nvSpPr>
        <p:spPr bwMode="auto">
          <a:xfrm>
            <a:off x="990600" y="3810000"/>
            <a:ext cx="1371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s v ~r</a:t>
            </a:r>
          </a:p>
        </p:txBody>
      </p:sp>
      <p:sp>
        <p:nvSpPr>
          <p:cNvPr id="21517" name="Rectangle 11"/>
          <p:cNvSpPr>
            <a:spLocks noChangeArrowheads="1"/>
          </p:cNvSpPr>
          <p:nvPr/>
        </p:nvSpPr>
        <p:spPr bwMode="auto">
          <a:xfrm>
            <a:off x="0" y="6705600"/>
            <a:ext cx="7620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chemeClr val="bg2"/>
                </a:solidFill>
                <a:latin typeface="Times New Roman" charset="0"/>
              </a:rPr>
              <a:t>slide thanks to Sharad Malik (modified)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080602" y="3214688"/>
            <a:ext cx="239434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p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990600" y="1219200"/>
            <a:ext cx="335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FF33"/>
                </a:solidFill>
              </a:rPr>
              <a:t>Green means </a:t>
            </a:r>
            <a:r>
              <a:rPr lang="ja-JP" altLang="en-US" dirty="0">
                <a:solidFill>
                  <a:srgbClr val="66FF33"/>
                </a:solidFill>
              </a:rPr>
              <a:t>“</a:t>
            </a:r>
            <a:r>
              <a:rPr lang="en-US" dirty="0">
                <a:solidFill>
                  <a:srgbClr val="66FF33"/>
                </a:solidFill>
              </a:rPr>
              <a:t>crossed out</a:t>
            </a:r>
            <a:r>
              <a:rPr lang="ja-JP" altLang="en-US" dirty="0">
                <a:solidFill>
                  <a:srgbClr val="66FF33"/>
                </a:solidFill>
              </a:rPr>
              <a:t>”</a:t>
            </a:r>
            <a:endParaRPr lang="en-US" dirty="0">
              <a:solidFill>
                <a:srgbClr val="66FF33"/>
              </a:solidFill>
            </a:endParaRPr>
          </a:p>
        </p:txBody>
      </p:sp>
      <p:sp>
        <p:nvSpPr>
          <p:cNvPr id="16" name="Oval 3"/>
          <p:cNvSpPr>
            <a:spLocks noChangeArrowheads="1"/>
          </p:cNvSpPr>
          <p:nvPr/>
        </p:nvSpPr>
        <p:spPr bwMode="auto">
          <a:xfrm>
            <a:off x="5029200" y="17526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p</a:t>
            </a:r>
            <a:endParaRPr lang="en-US" altLang="zh-CN" sz="1800" b="1" dirty="0">
              <a:solidFill>
                <a:schemeClr val="tx1"/>
              </a:solidFill>
              <a:latin typeface="Arial" charset="0"/>
              <a:ea typeface="宋体" charset="0"/>
              <a:cs typeface="宋体" charset="0"/>
            </a:endParaRPr>
          </a:p>
        </p:txBody>
      </p:sp>
      <p:cxnSp>
        <p:nvCxnSpPr>
          <p:cNvPr id="22" name="AutoShape 9"/>
          <p:cNvCxnSpPr>
            <a:cxnSpLocks noChangeShapeType="1"/>
            <a:endCxn id="24" idx="0"/>
          </p:cNvCxnSpPr>
          <p:nvPr/>
        </p:nvCxnSpPr>
        <p:spPr bwMode="auto">
          <a:xfrm flipH="1">
            <a:off x="5296056" y="389776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5219856" y="386601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5067456" y="435496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" name="AutoShape 17"/>
          <p:cNvCxnSpPr>
            <a:cxnSpLocks noChangeShapeType="1"/>
            <a:stCxn id="16" idx="3"/>
            <a:endCxn id="32" idx="0"/>
          </p:cNvCxnSpPr>
          <p:nvPr/>
        </p:nvCxnSpPr>
        <p:spPr bwMode="auto">
          <a:xfrm flipH="1">
            <a:off x="4369460" y="2142845"/>
            <a:ext cx="726695" cy="4479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4445660" y="20127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4140860" y="25908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20"/>
          <p:cNvSpPr>
            <a:spLocks noChangeArrowheads="1"/>
          </p:cNvSpPr>
          <p:nvPr/>
        </p:nvSpPr>
        <p:spPr bwMode="auto">
          <a:xfrm>
            <a:off x="6585501" y="35814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6248400" y="3048000"/>
            <a:ext cx="5969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22"/>
          <p:cNvSpPr txBox="1">
            <a:spLocks noChangeArrowheads="1"/>
          </p:cNvSpPr>
          <p:nvPr/>
        </p:nvSpPr>
        <p:spPr bwMode="auto">
          <a:xfrm>
            <a:off x="6585501" y="29718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cxnSp>
        <p:nvCxnSpPr>
          <p:cNvPr id="37" name="AutoShape 24"/>
          <p:cNvCxnSpPr>
            <a:cxnSpLocks noChangeShapeType="1"/>
            <a:stCxn id="16" idx="4"/>
            <a:endCxn id="39" idx="0"/>
          </p:cNvCxnSpPr>
          <p:nvPr/>
        </p:nvCxnSpPr>
        <p:spPr bwMode="auto">
          <a:xfrm>
            <a:off x="5257800" y="2209800"/>
            <a:ext cx="990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5562600" y="21336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39" name="Oval 26"/>
          <p:cNvSpPr>
            <a:spLocks noChangeArrowheads="1"/>
          </p:cNvSpPr>
          <p:nvPr/>
        </p:nvSpPr>
        <p:spPr bwMode="auto">
          <a:xfrm>
            <a:off x="6019800" y="25908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q</a:t>
            </a:r>
            <a:endParaRPr lang="en-US" altLang="zh-CN" sz="1800" b="1" dirty="0">
              <a:solidFill>
                <a:schemeClr val="tx1"/>
              </a:solidFill>
              <a:latin typeface="Arial" charset="0"/>
              <a:ea typeface="宋体" charset="0"/>
              <a:cs typeface="宋体" charset="0"/>
            </a:endParaRPr>
          </a:p>
        </p:txBody>
      </p:sp>
      <p:cxnSp>
        <p:nvCxnSpPr>
          <p:cNvPr id="40" name="AutoShape 27"/>
          <p:cNvCxnSpPr>
            <a:cxnSpLocks noChangeShapeType="1"/>
            <a:stCxn id="39" idx="4"/>
          </p:cNvCxnSpPr>
          <p:nvPr/>
        </p:nvCxnSpPr>
        <p:spPr bwMode="auto">
          <a:xfrm flipH="1">
            <a:off x="5791200" y="30480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28"/>
          <p:cNvSpPr txBox="1">
            <a:spLocks noChangeArrowheads="1"/>
          </p:cNvSpPr>
          <p:nvPr/>
        </p:nvSpPr>
        <p:spPr bwMode="auto">
          <a:xfrm>
            <a:off x="5791200" y="30480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56" name="Oval 54"/>
          <p:cNvSpPr>
            <a:spLocks noChangeArrowheads="1"/>
          </p:cNvSpPr>
          <p:nvPr/>
        </p:nvSpPr>
        <p:spPr bwMode="auto">
          <a:xfrm>
            <a:off x="5562600" y="35052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r</a:t>
            </a:r>
            <a:endParaRPr lang="en-US" altLang="zh-CN" sz="1800" b="1" dirty="0">
              <a:solidFill>
                <a:schemeClr val="tx1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7" name="Line 55"/>
          <p:cNvSpPr>
            <a:spLocks noChangeShapeType="1"/>
          </p:cNvSpPr>
          <p:nvPr/>
        </p:nvSpPr>
        <p:spPr bwMode="auto">
          <a:xfrm>
            <a:off x="5943600" y="3886200"/>
            <a:ext cx="368300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Text Box 56"/>
          <p:cNvSpPr txBox="1">
            <a:spLocks noChangeArrowheads="1"/>
          </p:cNvSpPr>
          <p:nvPr/>
        </p:nvSpPr>
        <p:spPr bwMode="auto">
          <a:xfrm>
            <a:off x="6096000" y="38862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43" name="Text Box 65"/>
          <p:cNvSpPr txBox="1">
            <a:spLocks noChangeArrowheads="1"/>
          </p:cNvSpPr>
          <p:nvPr/>
        </p:nvSpPr>
        <p:spPr bwMode="auto">
          <a:xfrm>
            <a:off x="6311900" y="4222750"/>
            <a:ext cx="15367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Font typeface="Symbol" charset="0"/>
              <a:buChar char="Ü"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 Forced by </a:t>
            </a:r>
            <a:br>
              <a:rPr lang="en-US" altLang="zh-CN" sz="1800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</a:b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unit clause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1080602" y="3522535"/>
            <a:ext cx="609444" cy="36933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q v r</a:t>
            </a: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1250034" y="3799492"/>
            <a:ext cx="680018" cy="36933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v ~r</a:t>
            </a:r>
          </a:p>
        </p:txBody>
      </p:sp>
      <p:sp>
        <p:nvSpPr>
          <p:cNvPr id="46" name="Text Box 56"/>
          <p:cNvSpPr txBox="1">
            <a:spLocks noChangeArrowheads="1"/>
          </p:cNvSpPr>
          <p:nvPr/>
        </p:nvSpPr>
        <p:spPr bwMode="auto">
          <a:xfrm>
            <a:off x="1014532" y="3835847"/>
            <a:ext cx="226074" cy="366713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s</a:t>
            </a:r>
          </a:p>
        </p:txBody>
      </p:sp>
      <p:sp>
        <p:nvSpPr>
          <p:cNvPr id="47" name="Footer Placeholder 4"/>
          <p:cNvSpPr txBox="1">
            <a:spLocks/>
          </p:cNvSpPr>
          <p:nvPr/>
        </p:nvSpPr>
        <p:spPr>
          <a:xfrm>
            <a:off x="914400" y="596586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Example, courtesy Leonardo de </a:t>
            </a:r>
            <a:r>
              <a:rPr lang="en-US" altLang="en-US" dirty="0" err="1"/>
              <a:t>Moura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86968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/>
              <a:t>600.325/425 Declarative Methods - J. Eisner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8F7C83-BC3B-BC42-9E89-BFB3E19B0B14}" type="slidenum">
              <a:rPr lang="en-US" sz="1200">
                <a:solidFill>
                  <a:schemeClr val="tx1"/>
                </a:solidFill>
                <a:latin typeface="Garamond" charset="0"/>
              </a:rPr>
              <a:pPr eaLnBrk="1" hangingPunct="1"/>
              <a:t>107</a:t>
            </a:fld>
            <a:endParaRPr lang="en-US" sz="1200">
              <a:solidFill>
                <a:schemeClr val="tx1"/>
              </a:solidFill>
              <a:latin typeface="Garamond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Garamond" charset="0"/>
                <a:ea typeface="宋体" charset="0"/>
                <a:cs typeface="宋体" charset="0"/>
              </a:rPr>
              <a:t>Basic DPLL(t) Procedure</a:t>
            </a:r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990600" y="19954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q = x &lt; 0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990600" y="2286000"/>
            <a:ext cx="1371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r = x &lt; y</a:t>
            </a: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990600" y="26050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s = y &lt; 0</a:t>
            </a:r>
          </a:p>
        </p:txBody>
      </p:sp>
      <p:sp>
        <p:nvSpPr>
          <p:cNvPr id="21513" name="Text Box 7"/>
          <p:cNvSpPr txBox="1">
            <a:spLocks noChangeArrowheads="1"/>
          </p:cNvSpPr>
          <p:nvPr/>
        </p:nvSpPr>
        <p:spPr bwMode="auto">
          <a:xfrm>
            <a:off x="990600" y="1676400"/>
            <a:ext cx="1371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p = 3 &lt; x</a:t>
            </a:r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990600" y="32146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p</a:t>
            </a:r>
          </a:p>
        </p:txBody>
      </p:sp>
      <p:sp>
        <p:nvSpPr>
          <p:cNvPr id="21515" name="Text Box 9"/>
          <p:cNvSpPr txBox="1">
            <a:spLocks noChangeArrowheads="1"/>
          </p:cNvSpPr>
          <p:nvPr/>
        </p:nvSpPr>
        <p:spPr bwMode="auto">
          <a:xfrm>
            <a:off x="990600" y="35194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q v r</a:t>
            </a:r>
          </a:p>
        </p:txBody>
      </p:sp>
      <p:sp>
        <p:nvSpPr>
          <p:cNvPr id="21516" name="Text Box 10"/>
          <p:cNvSpPr txBox="1">
            <a:spLocks noChangeArrowheads="1"/>
          </p:cNvSpPr>
          <p:nvPr/>
        </p:nvSpPr>
        <p:spPr bwMode="auto">
          <a:xfrm>
            <a:off x="990600" y="3810000"/>
            <a:ext cx="1371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s v ~r</a:t>
            </a:r>
          </a:p>
        </p:txBody>
      </p:sp>
      <p:sp>
        <p:nvSpPr>
          <p:cNvPr id="21517" name="Rectangle 11"/>
          <p:cNvSpPr>
            <a:spLocks noChangeArrowheads="1"/>
          </p:cNvSpPr>
          <p:nvPr/>
        </p:nvSpPr>
        <p:spPr bwMode="auto">
          <a:xfrm>
            <a:off x="0" y="6705600"/>
            <a:ext cx="7620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chemeClr val="bg2"/>
                </a:solidFill>
                <a:latin typeface="Times New Roman" charset="0"/>
              </a:rPr>
              <a:t>slide thanks to Sharad Malik (modified)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080602" y="3214688"/>
            <a:ext cx="239434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p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990600" y="1219200"/>
            <a:ext cx="335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FF33"/>
                </a:solidFill>
              </a:rPr>
              <a:t>Green means </a:t>
            </a:r>
            <a:r>
              <a:rPr lang="ja-JP" altLang="en-US" dirty="0">
                <a:solidFill>
                  <a:srgbClr val="66FF33"/>
                </a:solidFill>
              </a:rPr>
              <a:t>“</a:t>
            </a:r>
            <a:r>
              <a:rPr lang="en-US" dirty="0">
                <a:solidFill>
                  <a:srgbClr val="66FF33"/>
                </a:solidFill>
              </a:rPr>
              <a:t>crossed out</a:t>
            </a:r>
            <a:r>
              <a:rPr lang="ja-JP" altLang="en-US" dirty="0">
                <a:solidFill>
                  <a:srgbClr val="66FF33"/>
                </a:solidFill>
              </a:rPr>
              <a:t>”</a:t>
            </a:r>
            <a:endParaRPr lang="en-US" dirty="0">
              <a:solidFill>
                <a:srgbClr val="66FF33"/>
              </a:solidFill>
            </a:endParaRPr>
          </a:p>
        </p:txBody>
      </p:sp>
      <p:sp>
        <p:nvSpPr>
          <p:cNvPr id="16" name="Oval 3"/>
          <p:cNvSpPr>
            <a:spLocks noChangeArrowheads="1"/>
          </p:cNvSpPr>
          <p:nvPr/>
        </p:nvSpPr>
        <p:spPr bwMode="auto">
          <a:xfrm>
            <a:off x="5029200" y="17526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p</a:t>
            </a:r>
            <a:endParaRPr lang="en-US" altLang="zh-CN" sz="1800" b="1" dirty="0">
              <a:solidFill>
                <a:schemeClr val="tx1"/>
              </a:solidFill>
              <a:latin typeface="Arial" charset="0"/>
              <a:ea typeface="宋体" charset="0"/>
              <a:cs typeface="宋体" charset="0"/>
            </a:endParaRPr>
          </a:p>
        </p:txBody>
      </p:sp>
      <p:cxnSp>
        <p:nvCxnSpPr>
          <p:cNvPr id="22" name="AutoShape 9"/>
          <p:cNvCxnSpPr>
            <a:cxnSpLocks noChangeShapeType="1"/>
            <a:endCxn id="24" idx="0"/>
          </p:cNvCxnSpPr>
          <p:nvPr/>
        </p:nvCxnSpPr>
        <p:spPr bwMode="auto">
          <a:xfrm flipH="1">
            <a:off x="5296056" y="389776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5219856" y="386601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5067456" y="435496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" name="AutoShape 17"/>
          <p:cNvCxnSpPr>
            <a:cxnSpLocks noChangeShapeType="1"/>
            <a:stCxn id="16" idx="3"/>
            <a:endCxn id="32" idx="0"/>
          </p:cNvCxnSpPr>
          <p:nvPr/>
        </p:nvCxnSpPr>
        <p:spPr bwMode="auto">
          <a:xfrm flipH="1">
            <a:off x="4369460" y="2142845"/>
            <a:ext cx="726695" cy="4479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4445660" y="20127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2" name="Rectangle 19"/>
          <p:cNvSpPr>
            <a:spLocks noChangeArrowheads="1"/>
          </p:cNvSpPr>
          <p:nvPr/>
        </p:nvSpPr>
        <p:spPr bwMode="auto">
          <a:xfrm>
            <a:off x="4140860" y="25908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20"/>
          <p:cNvSpPr>
            <a:spLocks noChangeArrowheads="1"/>
          </p:cNvSpPr>
          <p:nvPr/>
        </p:nvSpPr>
        <p:spPr bwMode="auto">
          <a:xfrm>
            <a:off x="6585501" y="35814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6248400" y="3048000"/>
            <a:ext cx="5969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22"/>
          <p:cNvSpPr txBox="1">
            <a:spLocks noChangeArrowheads="1"/>
          </p:cNvSpPr>
          <p:nvPr/>
        </p:nvSpPr>
        <p:spPr bwMode="auto">
          <a:xfrm>
            <a:off x="6585501" y="29718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cxnSp>
        <p:nvCxnSpPr>
          <p:cNvPr id="37" name="AutoShape 24"/>
          <p:cNvCxnSpPr>
            <a:cxnSpLocks noChangeShapeType="1"/>
            <a:stCxn id="16" idx="4"/>
            <a:endCxn id="39" idx="0"/>
          </p:cNvCxnSpPr>
          <p:nvPr/>
        </p:nvCxnSpPr>
        <p:spPr bwMode="auto">
          <a:xfrm>
            <a:off x="5257800" y="2209800"/>
            <a:ext cx="990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5562600" y="21336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39" name="Oval 26"/>
          <p:cNvSpPr>
            <a:spLocks noChangeArrowheads="1"/>
          </p:cNvSpPr>
          <p:nvPr/>
        </p:nvSpPr>
        <p:spPr bwMode="auto">
          <a:xfrm>
            <a:off x="6019800" y="25908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q</a:t>
            </a:r>
            <a:endParaRPr lang="en-US" altLang="zh-CN" sz="1800" b="1" dirty="0">
              <a:solidFill>
                <a:schemeClr val="tx1"/>
              </a:solidFill>
              <a:latin typeface="Arial" charset="0"/>
              <a:ea typeface="宋体" charset="0"/>
              <a:cs typeface="宋体" charset="0"/>
            </a:endParaRPr>
          </a:p>
        </p:txBody>
      </p:sp>
      <p:cxnSp>
        <p:nvCxnSpPr>
          <p:cNvPr id="40" name="AutoShape 27"/>
          <p:cNvCxnSpPr>
            <a:cxnSpLocks noChangeShapeType="1"/>
            <a:stCxn id="39" idx="4"/>
          </p:cNvCxnSpPr>
          <p:nvPr/>
        </p:nvCxnSpPr>
        <p:spPr bwMode="auto">
          <a:xfrm flipH="1">
            <a:off x="5791200" y="30480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28"/>
          <p:cNvSpPr txBox="1">
            <a:spLocks noChangeArrowheads="1"/>
          </p:cNvSpPr>
          <p:nvPr/>
        </p:nvSpPr>
        <p:spPr bwMode="auto">
          <a:xfrm>
            <a:off x="5791200" y="30480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56" name="Oval 54"/>
          <p:cNvSpPr>
            <a:spLocks noChangeArrowheads="1"/>
          </p:cNvSpPr>
          <p:nvPr/>
        </p:nvSpPr>
        <p:spPr bwMode="auto">
          <a:xfrm>
            <a:off x="5562600" y="35052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r</a:t>
            </a:r>
            <a:endParaRPr lang="en-US" altLang="zh-CN" sz="1800" b="1" dirty="0">
              <a:solidFill>
                <a:schemeClr val="tx1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7" name="Line 55"/>
          <p:cNvSpPr>
            <a:spLocks noChangeShapeType="1"/>
          </p:cNvSpPr>
          <p:nvPr/>
        </p:nvSpPr>
        <p:spPr bwMode="auto">
          <a:xfrm>
            <a:off x="5943600" y="3886200"/>
            <a:ext cx="368300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Text Box 56"/>
          <p:cNvSpPr txBox="1">
            <a:spLocks noChangeArrowheads="1"/>
          </p:cNvSpPr>
          <p:nvPr/>
        </p:nvSpPr>
        <p:spPr bwMode="auto">
          <a:xfrm>
            <a:off x="6096000" y="38862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59" name="Oval 62"/>
          <p:cNvSpPr>
            <a:spLocks noChangeArrowheads="1"/>
          </p:cNvSpPr>
          <p:nvPr/>
        </p:nvSpPr>
        <p:spPr bwMode="auto">
          <a:xfrm>
            <a:off x="6096000" y="4369666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s</a:t>
            </a:r>
            <a:endParaRPr lang="en-US" altLang="zh-CN" sz="1800" b="1" dirty="0">
              <a:solidFill>
                <a:schemeClr val="tx1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0" name="Line 63"/>
          <p:cNvSpPr>
            <a:spLocks noChangeShapeType="1"/>
          </p:cNvSpPr>
          <p:nvPr/>
        </p:nvSpPr>
        <p:spPr bwMode="auto">
          <a:xfrm>
            <a:off x="6477000" y="4735960"/>
            <a:ext cx="368300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Text Box 64"/>
          <p:cNvSpPr txBox="1">
            <a:spLocks noChangeArrowheads="1"/>
          </p:cNvSpPr>
          <p:nvPr/>
        </p:nvSpPr>
        <p:spPr bwMode="auto">
          <a:xfrm>
            <a:off x="6745393" y="4721225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63" name="Rectangle 66"/>
          <p:cNvSpPr>
            <a:spLocks noChangeArrowheads="1"/>
          </p:cNvSpPr>
          <p:nvPr/>
        </p:nvSpPr>
        <p:spPr bwMode="auto">
          <a:xfrm>
            <a:off x="6705600" y="5221735"/>
            <a:ext cx="457200" cy="381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Text Box 65"/>
          <p:cNvSpPr txBox="1">
            <a:spLocks noChangeArrowheads="1"/>
          </p:cNvSpPr>
          <p:nvPr/>
        </p:nvSpPr>
        <p:spPr bwMode="auto">
          <a:xfrm>
            <a:off x="7272647" y="5220148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Font typeface="Symbol" charset="0"/>
              <a:buChar char="Ü"/>
            </a:pP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 Forced by </a:t>
            </a:r>
            <a:br>
              <a:rPr lang="en-US" altLang="zh-CN" sz="1800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</a:br>
            <a:r>
              <a:rPr lang="en-US" altLang="zh-CN" sz="1800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unit clause</a:t>
            </a:r>
          </a:p>
        </p:txBody>
      </p:sp>
      <p:cxnSp>
        <p:nvCxnSpPr>
          <p:cNvPr id="65" name="AutoShape 9"/>
          <p:cNvCxnSpPr>
            <a:cxnSpLocks noChangeShapeType="1"/>
            <a:stCxn id="59" idx="3"/>
            <a:endCxn id="67" idx="0"/>
          </p:cNvCxnSpPr>
          <p:nvPr/>
        </p:nvCxnSpPr>
        <p:spPr bwMode="auto">
          <a:xfrm flipH="1">
            <a:off x="5715000" y="4759911"/>
            <a:ext cx="447955" cy="460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6" name="Text Box 10"/>
          <p:cNvSpPr txBox="1">
            <a:spLocks noChangeArrowheads="1"/>
          </p:cNvSpPr>
          <p:nvPr/>
        </p:nvSpPr>
        <p:spPr bwMode="auto">
          <a:xfrm>
            <a:off x="5638800" y="4731198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67" name="Rectangle 11"/>
          <p:cNvSpPr>
            <a:spLocks noChangeArrowheads="1"/>
          </p:cNvSpPr>
          <p:nvPr/>
        </p:nvSpPr>
        <p:spPr bwMode="auto">
          <a:xfrm>
            <a:off x="5486400" y="5220148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1080602" y="3810000"/>
            <a:ext cx="680018" cy="36933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s v ~r</a:t>
            </a:r>
          </a:p>
        </p:txBody>
      </p:sp>
      <p:sp>
        <p:nvSpPr>
          <p:cNvPr id="43" name="Text Box 21"/>
          <p:cNvSpPr txBox="1">
            <a:spLocks noChangeArrowheads="1"/>
          </p:cNvSpPr>
          <p:nvPr/>
        </p:nvSpPr>
        <p:spPr bwMode="auto">
          <a:xfrm>
            <a:off x="1080602" y="3522535"/>
            <a:ext cx="609444" cy="36933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q v r</a:t>
            </a:r>
          </a:p>
        </p:txBody>
      </p:sp>
      <p:sp>
        <p:nvSpPr>
          <p:cNvPr id="44" name="Footer Placeholder 4"/>
          <p:cNvSpPr txBox="1">
            <a:spLocks/>
          </p:cNvSpPr>
          <p:nvPr/>
        </p:nvSpPr>
        <p:spPr>
          <a:xfrm>
            <a:off x="914400" y="596586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Example, courtesy Leonardo de </a:t>
            </a:r>
            <a:r>
              <a:rPr lang="en-US" altLang="en-US" dirty="0" err="1"/>
              <a:t>Moura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1833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802957"/>
            <a:ext cx="7772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b="1" spc="-27" dirty="0">
                <a:latin typeface="Arial Black"/>
                <a:cs typeface="Arial Black"/>
              </a:rPr>
              <a:t>Path</a:t>
            </a:r>
            <a:r>
              <a:rPr sz="3200" b="1" spc="-49" dirty="0">
                <a:latin typeface="Arial Black"/>
                <a:cs typeface="Arial Black"/>
              </a:rPr>
              <a:t> </a:t>
            </a:r>
            <a:r>
              <a:rPr sz="3200" b="1" spc="-9" dirty="0">
                <a:latin typeface="Arial Black"/>
                <a:cs typeface="Arial Black"/>
              </a:rPr>
              <a:t>explosion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2035" y="1164944"/>
            <a:ext cx="7292686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902" indent="-281505">
              <a:buChar char="•"/>
              <a:tabLst>
                <a:tab pos="293472" algn="l"/>
              </a:tabLst>
            </a:pPr>
            <a:r>
              <a:rPr sz="2400" dirty="0">
                <a:latin typeface="Arial"/>
                <a:cs typeface="Arial"/>
              </a:rPr>
              <a:t>Usually can’t run symbolic execution to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exhaustion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573" y="1687343"/>
            <a:ext cx="117763" cy="191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dirty="0">
                <a:latin typeface="Arial"/>
                <a:cs typeface="Arial"/>
              </a:rPr>
              <a:t>■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6359" y="1619832"/>
            <a:ext cx="3961823" cy="311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dirty="0">
                <a:latin typeface="Arial"/>
                <a:cs typeface="Arial"/>
              </a:rPr>
              <a:t>Exponential in branching</a:t>
            </a:r>
            <a:r>
              <a:rPr spc="-1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structure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8432" y="3539452"/>
            <a:ext cx="106795" cy="298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900" spc="4" dirty="0">
                <a:latin typeface="Arial"/>
                <a:cs typeface="Arial"/>
              </a:rPr>
              <a:t>-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5729" y="3566176"/>
            <a:ext cx="3023177" cy="251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latin typeface="Arial"/>
                <a:cs typeface="Arial"/>
              </a:rPr>
              <a:t>Ex: 3 variables, 8 program</a:t>
            </a:r>
            <a:r>
              <a:rPr sz="1600" spc="-36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paths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4573" y="3962442"/>
            <a:ext cx="117763" cy="191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dirty="0">
                <a:latin typeface="Arial"/>
                <a:cs typeface="Arial"/>
              </a:rPr>
              <a:t>■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8432" y="5814552"/>
            <a:ext cx="106795" cy="298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900" spc="4" dirty="0">
                <a:latin typeface="Arial"/>
                <a:cs typeface="Arial"/>
              </a:rPr>
              <a:t>-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65729" y="5841276"/>
            <a:ext cx="3329708" cy="251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latin typeface="Arial"/>
                <a:cs typeface="Arial"/>
              </a:rPr>
              <a:t>Potentially 2^31 paths through</a:t>
            </a:r>
            <a:r>
              <a:rPr sz="1600" spc="-3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loop!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62095" y="1982152"/>
            <a:ext cx="4870450" cy="1365437"/>
          </a:xfrm>
          <a:custGeom>
            <a:avLst/>
            <a:gdLst/>
            <a:ahLst/>
            <a:cxnLst/>
            <a:rect l="l" t="t" r="r" b="b"/>
            <a:pathLst>
              <a:path w="5357495" h="1547495">
                <a:moveTo>
                  <a:pt x="0" y="0"/>
                </a:moveTo>
                <a:lnTo>
                  <a:pt x="5357439" y="0"/>
                </a:lnTo>
                <a:lnTo>
                  <a:pt x="5357439" y="1547068"/>
                </a:lnTo>
                <a:lnTo>
                  <a:pt x="0" y="1547068"/>
                </a:lnTo>
                <a:lnTo>
                  <a:pt x="0" y="0"/>
                </a:lnTo>
                <a:close/>
              </a:path>
            </a:pathLst>
          </a:custGeom>
          <a:ln w="7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595451" y="2008088"/>
            <a:ext cx="1230168" cy="310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dirty="0">
                <a:latin typeface="Arial"/>
                <a:cs typeface="Arial"/>
              </a:rPr>
              <a:t>//</a:t>
            </a:r>
            <a:r>
              <a:rPr spc="-6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symbolic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71832" y="2008089"/>
            <a:ext cx="2834409" cy="12845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600" dirty="0">
                <a:solidFill>
                  <a:srgbClr val="196373"/>
                </a:solidFill>
                <a:latin typeface="Lucida Console"/>
                <a:cs typeface="Lucida Console"/>
              </a:rPr>
              <a:t>1. </a:t>
            </a:r>
            <a:r>
              <a:rPr dirty="0">
                <a:latin typeface="Arial"/>
                <a:cs typeface="Arial"/>
              </a:rPr>
              <a:t>int a = </a:t>
            </a:r>
            <a:r>
              <a:rPr spc="31" dirty="0">
                <a:latin typeface="Arial"/>
                <a:cs typeface="Arial"/>
              </a:rPr>
              <a:t>α, </a:t>
            </a:r>
            <a:r>
              <a:rPr dirty="0">
                <a:latin typeface="Arial"/>
                <a:cs typeface="Arial"/>
              </a:rPr>
              <a:t>b = </a:t>
            </a:r>
            <a:r>
              <a:rPr spc="36" dirty="0">
                <a:latin typeface="Arial"/>
                <a:cs typeface="Arial"/>
              </a:rPr>
              <a:t>β, </a:t>
            </a:r>
            <a:r>
              <a:rPr dirty="0">
                <a:latin typeface="Arial"/>
                <a:cs typeface="Arial"/>
              </a:rPr>
              <a:t>c =</a:t>
            </a:r>
            <a:r>
              <a:rPr spc="-310" dirty="0">
                <a:latin typeface="Arial"/>
                <a:cs typeface="Arial"/>
              </a:rPr>
              <a:t> </a:t>
            </a:r>
            <a:r>
              <a:rPr spc="58" dirty="0">
                <a:latin typeface="Arial"/>
                <a:cs typeface="Arial"/>
              </a:rPr>
              <a:t>γ;</a:t>
            </a:r>
            <a:endParaRPr>
              <a:latin typeface="Arial"/>
              <a:cs typeface="Arial"/>
            </a:endParaRPr>
          </a:p>
          <a:p>
            <a:pPr>
              <a:spcBef>
                <a:spcPts val="139"/>
              </a:spcBef>
            </a:pPr>
            <a:r>
              <a:rPr sz="1600" dirty="0">
                <a:solidFill>
                  <a:srgbClr val="196373"/>
                </a:solidFill>
                <a:latin typeface="Lucida Console"/>
                <a:cs typeface="Lucida Console"/>
              </a:rPr>
              <a:t>2. </a:t>
            </a:r>
            <a:r>
              <a:rPr dirty="0">
                <a:latin typeface="Arial"/>
                <a:cs typeface="Arial"/>
              </a:rPr>
              <a:t>if (a) ... else</a:t>
            </a:r>
            <a:r>
              <a:rPr spc="-25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...;</a:t>
            </a:r>
            <a:endParaRPr>
              <a:latin typeface="Arial"/>
              <a:cs typeface="Arial"/>
            </a:endParaRPr>
          </a:p>
          <a:p>
            <a:pPr>
              <a:spcBef>
                <a:spcPts val="139"/>
              </a:spcBef>
            </a:pPr>
            <a:r>
              <a:rPr sz="1600" dirty="0">
                <a:solidFill>
                  <a:srgbClr val="196373"/>
                </a:solidFill>
                <a:latin typeface="Lucida Console"/>
                <a:cs typeface="Lucida Console"/>
              </a:rPr>
              <a:t>3. </a:t>
            </a:r>
            <a:r>
              <a:rPr dirty="0">
                <a:latin typeface="Arial"/>
                <a:cs typeface="Arial"/>
              </a:rPr>
              <a:t>if (b) ... else</a:t>
            </a:r>
            <a:r>
              <a:rPr spc="-25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...;</a:t>
            </a:r>
            <a:endParaRPr>
              <a:latin typeface="Arial"/>
              <a:cs typeface="Arial"/>
            </a:endParaRPr>
          </a:p>
          <a:p>
            <a:pPr>
              <a:spcBef>
                <a:spcPts val="139"/>
              </a:spcBef>
            </a:pPr>
            <a:r>
              <a:rPr sz="1600" dirty="0">
                <a:solidFill>
                  <a:srgbClr val="196373"/>
                </a:solidFill>
                <a:latin typeface="Lucida Console"/>
                <a:cs typeface="Lucida Console"/>
              </a:rPr>
              <a:t>4. </a:t>
            </a:r>
            <a:r>
              <a:rPr dirty="0">
                <a:latin typeface="Arial"/>
                <a:cs typeface="Arial"/>
              </a:rPr>
              <a:t>if (c) ... else</a:t>
            </a:r>
            <a:r>
              <a:rPr spc="-25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...;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362095" y="4332439"/>
            <a:ext cx="4870450" cy="1365437"/>
          </a:xfrm>
          <a:custGeom>
            <a:avLst/>
            <a:gdLst/>
            <a:ahLst/>
            <a:cxnLst/>
            <a:rect l="l" t="t" r="r" b="b"/>
            <a:pathLst>
              <a:path w="5357495" h="1547495">
                <a:moveTo>
                  <a:pt x="0" y="0"/>
                </a:moveTo>
                <a:lnTo>
                  <a:pt x="5357439" y="0"/>
                </a:lnTo>
                <a:lnTo>
                  <a:pt x="5357439" y="1547068"/>
                </a:lnTo>
                <a:lnTo>
                  <a:pt x="0" y="1547068"/>
                </a:lnTo>
                <a:lnTo>
                  <a:pt x="0" y="0"/>
                </a:lnTo>
                <a:close/>
              </a:path>
            </a:pathLst>
          </a:custGeom>
          <a:ln w="7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96359" y="3894933"/>
            <a:ext cx="4699577" cy="1422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dirty="0">
                <a:latin typeface="Arial"/>
                <a:cs typeface="Arial"/>
              </a:rPr>
              <a:t>Loops on symbolic variables even</a:t>
            </a:r>
            <a:r>
              <a:rPr spc="-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worse</a:t>
            </a:r>
            <a:endParaRPr>
              <a:latin typeface="Arial"/>
              <a:cs typeface="Arial"/>
            </a:endParaRPr>
          </a:p>
          <a:p>
            <a:pPr marL="1309513" indent="-347038">
              <a:spcBef>
                <a:spcPts val="1288"/>
              </a:spcBef>
              <a:buClr>
                <a:srgbClr val="196373"/>
              </a:buClr>
              <a:buSzPct val="80000"/>
              <a:buFont typeface="Lucida Console"/>
              <a:buAutoNum type="arabicPeriod"/>
              <a:tabLst>
                <a:tab pos="1310083" algn="l"/>
                <a:tab pos="2603070" algn="l"/>
              </a:tabLst>
            </a:pPr>
            <a:r>
              <a:rPr dirty="0">
                <a:latin typeface="Arial"/>
                <a:cs typeface="Arial"/>
              </a:rPr>
              <a:t>int  a</a:t>
            </a:r>
            <a:r>
              <a:rPr spc="22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</a:t>
            </a:r>
            <a:r>
              <a:rPr spc="389" dirty="0">
                <a:latin typeface="Arial"/>
                <a:cs typeface="Arial"/>
              </a:rPr>
              <a:t> </a:t>
            </a:r>
            <a:r>
              <a:rPr spc="31" dirty="0">
                <a:latin typeface="Arial"/>
                <a:cs typeface="Arial"/>
              </a:rPr>
              <a:t>α;	</a:t>
            </a:r>
            <a:r>
              <a:rPr dirty="0">
                <a:latin typeface="Arial"/>
                <a:cs typeface="Arial"/>
              </a:rPr>
              <a:t>//</a:t>
            </a:r>
            <a:r>
              <a:rPr spc="-6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symbolic</a:t>
            </a:r>
            <a:endParaRPr>
              <a:latin typeface="Arial"/>
              <a:cs typeface="Arial"/>
            </a:endParaRPr>
          </a:p>
          <a:p>
            <a:pPr marL="1309513" indent="-347038">
              <a:spcBef>
                <a:spcPts val="139"/>
              </a:spcBef>
              <a:buClr>
                <a:srgbClr val="196373"/>
              </a:buClr>
              <a:buSzPct val="80000"/>
              <a:buFont typeface="Lucida Console"/>
              <a:buAutoNum type="arabicPeriod"/>
              <a:tabLst>
                <a:tab pos="1310083" algn="l"/>
              </a:tabLst>
            </a:pPr>
            <a:r>
              <a:rPr dirty="0">
                <a:latin typeface="Arial"/>
                <a:cs typeface="Arial"/>
              </a:rPr>
              <a:t>while (a) do</a:t>
            </a:r>
            <a:r>
              <a:rPr spc="-6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...;</a:t>
            </a:r>
            <a:endParaRPr>
              <a:latin typeface="Arial"/>
              <a:cs typeface="Arial"/>
            </a:endParaRPr>
          </a:p>
          <a:p>
            <a:pPr marL="962475">
              <a:spcBef>
                <a:spcPts val="543"/>
              </a:spcBef>
            </a:pPr>
            <a:r>
              <a:rPr sz="1600" dirty="0">
                <a:solidFill>
                  <a:srgbClr val="196373"/>
                </a:solidFill>
                <a:latin typeface="Lucida Console"/>
                <a:cs typeface="Lucida Console"/>
              </a:rPr>
              <a:t>3.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4294967295"/>
          </p:nvPr>
        </p:nvSpPr>
        <p:spPr>
          <a:xfrm>
            <a:off x="8164389" y="6289720"/>
            <a:ext cx="202622" cy="35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01"/>
              </a:lnSpc>
            </a:pPr>
            <a:fld id="{81D60167-4931-47E6-BA6A-407CBD079E47}" type="slidenum">
              <a:rPr spc="-67" dirty="0"/>
              <a:pPr marL="22794">
                <a:lnSpc>
                  <a:spcPts val="1301"/>
                </a:lnSpc>
              </a:pPr>
              <a:t>11</a:t>
            </a:fld>
            <a:endParaRPr spc="-67" dirty="0"/>
          </a:p>
        </p:txBody>
      </p:sp>
    </p:spTree>
    <p:extLst>
      <p:ext uri="{BB962C8B-B14F-4D97-AF65-F5344CB8AC3E}">
        <p14:creationId xmlns:p14="http://schemas.microsoft.com/office/powerpoint/2010/main" val="238559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802957"/>
            <a:ext cx="7772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b="1" spc="4" dirty="0">
                <a:latin typeface="Arial Black"/>
                <a:cs typeface="Arial Black"/>
              </a:rPr>
              <a:t>Search</a:t>
            </a:r>
            <a:r>
              <a:rPr sz="3200" b="1" spc="-72" dirty="0">
                <a:latin typeface="Arial Black"/>
                <a:cs typeface="Arial Black"/>
              </a:rPr>
              <a:t> </a:t>
            </a:r>
            <a:r>
              <a:rPr sz="3200" b="1" spc="9" dirty="0">
                <a:latin typeface="Arial Black"/>
                <a:cs typeface="Arial Black"/>
              </a:rPr>
              <a:t>strategies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4294967295"/>
          </p:nvPr>
        </p:nvSpPr>
        <p:spPr>
          <a:xfrm>
            <a:off x="8164389" y="6289720"/>
            <a:ext cx="202622" cy="35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01"/>
              </a:lnSpc>
            </a:pPr>
            <a:fld id="{81D60167-4931-47E6-BA6A-407CBD079E47}" type="slidenum">
              <a:rPr spc="-67" dirty="0"/>
              <a:pPr marL="22794">
                <a:lnSpc>
                  <a:spcPts val="1301"/>
                </a:lnSpc>
              </a:pPr>
              <a:t>12</a:t>
            </a:fld>
            <a:endParaRPr spc="-67" dirty="0"/>
          </a:p>
        </p:txBody>
      </p:sp>
      <p:sp>
        <p:nvSpPr>
          <p:cNvPr id="4" name="object 4"/>
          <p:cNvSpPr txBox="1"/>
          <p:nvPr/>
        </p:nvSpPr>
        <p:spPr>
          <a:xfrm>
            <a:off x="892035" y="1164944"/>
            <a:ext cx="3696276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902" indent="-281505">
              <a:buChar char="•"/>
              <a:tabLst>
                <a:tab pos="293472" algn="l"/>
              </a:tabLst>
            </a:pPr>
            <a:r>
              <a:rPr sz="2400" dirty="0">
                <a:latin typeface="Arial"/>
                <a:cs typeface="Arial"/>
              </a:rPr>
              <a:t>Need to prioritize</a:t>
            </a:r>
            <a:r>
              <a:rPr sz="2400" spc="-27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search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573" y="1687343"/>
            <a:ext cx="117763" cy="191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dirty="0">
                <a:latin typeface="Arial"/>
                <a:cs typeface="Arial"/>
              </a:rPr>
              <a:t>■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4573" y="2361446"/>
            <a:ext cx="117763" cy="191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dirty="0">
                <a:latin typeface="Arial"/>
                <a:cs typeface="Arial"/>
              </a:rPr>
              <a:t>■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6358" y="1642468"/>
            <a:ext cx="6397336" cy="9769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>
              <a:lnSpc>
                <a:spcPts val="2297"/>
              </a:lnSpc>
            </a:pPr>
            <a:r>
              <a:rPr spc="-27" dirty="0">
                <a:latin typeface="Arial"/>
                <a:cs typeface="Arial"/>
              </a:rPr>
              <a:t>Try </a:t>
            </a:r>
            <a:r>
              <a:rPr dirty="0">
                <a:latin typeface="Arial"/>
                <a:cs typeface="Arial"/>
              </a:rPr>
              <a:t>to steer search towards paths more likely to contain  assertion</a:t>
            </a:r>
            <a:r>
              <a:rPr spc="-5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failures</a:t>
            </a:r>
            <a:endParaRPr>
              <a:latin typeface="Arial"/>
              <a:cs typeface="Arial"/>
            </a:endParaRPr>
          </a:p>
          <a:p>
            <a:pPr marL="11397">
              <a:spcBef>
                <a:spcPts val="624"/>
              </a:spcBef>
            </a:pPr>
            <a:r>
              <a:rPr dirty="0">
                <a:latin typeface="Arial"/>
                <a:cs typeface="Arial"/>
              </a:rPr>
              <a:t>Only run for a certain length of</a:t>
            </a:r>
            <a:r>
              <a:rPr spc="-1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time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8432" y="2663117"/>
            <a:ext cx="106795" cy="298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900" spc="4" dirty="0">
                <a:latin typeface="Arial"/>
                <a:cs typeface="Arial"/>
              </a:rPr>
              <a:t>-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5728" y="2689841"/>
            <a:ext cx="5953991" cy="251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latin typeface="Arial"/>
                <a:cs typeface="Arial"/>
              </a:rPr>
              <a:t>So if we don’t find a bug/vulnerability within time budget, too</a:t>
            </a:r>
            <a:r>
              <a:rPr sz="1600" spc="13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bad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2035" y="3473749"/>
            <a:ext cx="5381914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902" indent="-281505">
              <a:buChar char="•"/>
              <a:tabLst>
                <a:tab pos="293472" algn="l"/>
              </a:tabLst>
            </a:pPr>
            <a:r>
              <a:rPr sz="2400" dirty="0">
                <a:latin typeface="Arial"/>
                <a:cs typeface="Arial"/>
              </a:rPr>
              <a:t>Think of program execution as a</a:t>
            </a:r>
            <a:r>
              <a:rPr sz="2400" spc="-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4573" y="3996147"/>
            <a:ext cx="117763" cy="191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dirty="0">
                <a:latin typeface="Arial"/>
                <a:cs typeface="Arial"/>
              </a:rPr>
              <a:t>■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4573" y="4383757"/>
            <a:ext cx="117763" cy="191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dirty="0">
                <a:latin typeface="Arial"/>
                <a:cs typeface="Arial"/>
              </a:rPr>
              <a:t>■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96358" y="3928638"/>
            <a:ext cx="6183745" cy="6992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dirty="0">
                <a:latin typeface="Arial"/>
                <a:cs typeface="Arial"/>
              </a:rPr>
              <a:t>Nodes = program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states</a:t>
            </a:r>
            <a:endParaRPr>
              <a:latin typeface="Arial"/>
              <a:cs typeface="Arial"/>
            </a:endParaRPr>
          </a:p>
          <a:p>
            <a:pPr marL="11397">
              <a:spcBef>
                <a:spcPts val="678"/>
              </a:spcBef>
            </a:pPr>
            <a:r>
              <a:rPr dirty="0">
                <a:latin typeface="Arial"/>
                <a:cs typeface="Arial"/>
              </a:rPr>
              <a:t>Edge(n1,n2) = can transition from state n1 to state</a:t>
            </a:r>
            <a:r>
              <a:rPr spc="1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n2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2035" y="4723262"/>
            <a:ext cx="6650758" cy="728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902" marR="4559" indent="-281505">
              <a:lnSpc>
                <a:spcPts val="2836"/>
              </a:lnSpc>
              <a:buChar char="•"/>
              <a:tabLst>
                <a:tab pos="293472" algn="l"/>
              </a:tabLst>
            </a:pPr>
            <a:r>
              <a:rPr sz="2400" dirty="0">
                <a:latin typeface="Arial"/>
                <a:cs typeface="Arial"/>
              </a:rPr>
              <a:t>Then we need some kind of graph exploration  strategy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4573" y="5580292"/>
            <a:ext cx="117763" cy="191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dirty="0">
                <a:latin typeface="Arial"/>
                <a:cs typeface="Arial"/>
              </a:rPr>
              <a:t>■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96359" y="5512781"/>
            <a:ext cx="5018232" cy="311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dirty="0">
                <a:latin typeface="Arial"/>
                <a:cs typeface="Arial"/>
              </a:rPr>
              <a:t>At each step, pick among all possible paths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0301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802957"/>
            <a:ext cx="7772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b="1" dirty="0">
                <a:latin typeface="Arial Black"/>
                <a:cs typeface="Arial Black"/>
              </a:rPr>
              <a:t>Basic</a:t>
            </a:r>
            <a:r>
              <a:rPr sz="3200" b="1" spc="-54" dirty="0">
                <a:latin typeface="Arial Black"/>
                <a:cs typeface="Arial Black"/>
              </a:rPr>
              <a:t> </a:t>
            </a:r>
            <a:r>
              <a:rPr sz="3200" b="1" dirty="0">
                <a:latin typeface="Arial Black"/>
                <a:cs typeface="Arial Black"/>
              </a:rPr>
              <a:t>search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4294967295"/>
          </p:nvPr>
        </p:nvSpPr>
        <p:spPr>
          <a:xfrm>
            <a:off x="8164389" y="6289720"/>
            <a:ext cx="202622" cy="35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01"/>
              </a:lnSpc>
            </a:pPr>
            <a:fld id="{81D60167-4931-47E6-BA6A-407CBD079E47}" type="slidenum">
              <a:rPr spc="-67" dirty="0"/>
              <a:pPr marL="22794">
                <a:lnSpc>
                  <a:spcPts val="1301"/>
                </a:lnSpc>
              </a:pPr>
              <a:t>13</a:t>
            </a:fld>
            <a:endParaRPr spc="-67" dirty="0"/>
          </a:p>
        </p:txBody>
      </p:sp>
      <p:sp>
        <p:nvSpPr>
          <p:cNvPr id="4" name="object 4"/>
          <p:cNvSpPr txBox="1"/>
          <p:nvPr/>
        </p:nvSpPr>
        <p:spPr>
          <a:xfrm>
            <a:off x="892034" y="1164944"/>
            <a:ext cx="4565073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902" indent="-281505">
              <a:buChar char="•"/>
              <a:tabLst>
                <a:tab pos="293472" algn="l"/>
              </a:tabLst>
            </a:pPr>
            <a:r>
              <a:rPr sz="2400" dirty="0">
                <a:latin typeface="Arial"/>
                <a:cs typeface="Arial"/>
              </a:rPr>
              <a:t>Simplest ideas: algorithms</a:t>
            </a:r>
            <a:r>
              <a:rPr sz="2400" spc="-1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573" y="1687343"/>
            <a:ext cx="117763" cy="191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dirty="0">
                <a:latin typeface="Arial"/>
                <a:cs typeface="Arial"/>
              </a:rPr>
              <a:t>■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4573" y="2074952"/>
            <a:ext cx="117763" cy="191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dirty="0">
                <a:latin typeface="Arial"/>
                <a:cs typeface="Arial"/>
              </a:rPr>
              <a:t>■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4573" y="2462561"/>
            <a:ext cx="117763" cy="191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dirty="0">
                <a:latin typeface="Arial"/>
                <a:cs typeface="Arial"/>
              </a:rPr>
              <a:t>■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6358" y="1534814"/>
            <a:ext cx="3990109" cy="11832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933983">
              <a:lnSpc>
                <a:spcPct val="128099"/>
              </a:lnSpc>
            </a:pPr>
            <a:r>
              <a:rPr dirty="0">
                <a:latin typeface="Arial"/>
                <a:cs typeface="Arial"/>
              </a:rPr>
              <a:t>Depth-first search (DFS)  Breadth-first search</a:t>
            </a:r>
            <a:r>
              <a:rPr spc="-36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(BFS)</a:t>
            </a:r>
            <a:endParaRPr>
              <a:latin typeface="Arial"/>
              <a:cs typeface="Arial"/>
            </a:endParaRPr>
          </a:p>
          <a:p>
            <a:pPr marL="11397">
              <a:spcBef>
                <a:spcPts val="678"/>
              </a:spcBef>
            </a:pPr>
            <a:r>
              <a:rPr dirty="0">
                <a:latin typeface="Arial"/>
                <a:cs typeface="Arial"/>
              </a:rPr>
              <a:t>Which of these did we</a:t>
            </a:r>
            <a:r>
              <a:rPr spc="-2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implement?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2035" y="3170402"/>
            <a:ext cx="3105727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902" indent="-281505">
              <a:buChar char="•"/>
              <a:tabLst>
                <a:tab pos="293472" algn="l"/>
              </a:tabLst>
            </a:pPr>
            <a:r>
              <a:rPr sz="2400" dirty="0">
                <a:latin typeface="Arial"/>
                <a:cs typeface="Arial"/>
              </a:rPr>
              <a:t>Potential</a:t>
            </a:r>
            <a:r>
              <a:rPr sz="2400" spc="-36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drawbacks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4573" y="3692801"/>
            <a:ext cx="117763" cy="191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dirty="0">
                <a:latin typeface="Arial"/>
                <a:cs typeface="Arial"/>
              </a:rPr>
              <a:t>■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6358" y="3625291"/>
            <a:ext cx="5554518" cy="311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dirty="0">
                <a:latin typeface="Arial"/>
                <a:cs typeface="Arial"/>
              </a:rPr>
              <a:t>Neither is guided by any higher-level</a:t>
            </a:r>
            <a:r>
              <a:rPr spc="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knowledge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08432" y="3994471"/>
            <a:ext cx="106795" cy="298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900" spc="4" dirty="0">
                <a:latin typeface="Arial"/>
                <a:cs typeface="Arial"/>
              </a:rPr>
              <a:t>-</a:t>
            </a:r>
            <a:endParaRPr sz="1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65729" y="4021196"/>
            <a:ext cx="1865168" cy="251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latin typeface="Arial"/>
                <a:cs typeface="Arial"/>
              </a:rPr>
              <a:t>Probably a bad</a:t>
            </a:r>
            <a:r>
              <a:rPr sz="1600" spc="-5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sign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04573" y="4417462"/>
            <a:ext cx="117763" cy="191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dirty="0">
                <a:latin typeface="Arial"/>
                <a:cs typeface="Arial"/>
              </a:rPr>
              <a:t>■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96358" y="4349952"/>
            <a:ext cx="6161809" cy="311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dirty="0">
                <a:latin typeface="Arial"/>
                <a:cs typeface="Arial"/>
              </a:rPr>
              <a:t>DFS could easily get stuck in one part of the</a:t>
            </a:r>
            <a:r>
              <a:rPr spc="1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program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08432" y="4719134"/>
            <a:ext cx="106795" cy="298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900" spc="4" dirty="0">
                <a:latin typeface="Arial"/>
                <a:cs typeface="Arial"/>
              </a:rPr>
              <a:t>-</a:t>
            </a:r>
            <a:endParaRPr sz="19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65728" y="4745858"/>
            <a:ext cx="5479473" cy="251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latin typeface="Arial"/>
                <a:cs typeface="Arial"/>
              </a:rPr>
              <a:t>E.g., it could keep going around a loop over and over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again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04573" y="5142124"/>
            <a:ext cx="117763" cy="191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dirty="0">
                <a:latin typeface="Arial"/>
                <a:cs typeface="Arial"/>
              </a:rPr>
              <a:t>■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96359" y="5074614"/>
            <a:ext cx="4177723" cy="311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dirty="0">
                <a:latin typeface="Arial"/>
                <a:cs typeface="Arial"/>
              </a:rPr>
              <a:t>Of these two, BFS is a better</a:t>
            </a:r>
            <a:r>
              <a:rPr spc="-1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choice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0163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802957"/>
            <a:ext cx="7772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b="1" dirty="0">
                <a:latin typeface="Arial Black"/>
                <a:cs typeface="Arial Black"/>
              </a:rPr>
              <a:t>R</a:t>
            </a:r>
            <a:r>
              <a:rPr sz="3200" b="1" spc="4" dirty="0">
                <a:latin typeface="Arial Black"/>
                <a:cs typeface="Arial Black"/>
              </a:rPr>
              <a:t>andomne</a:t>
            </a:r>
            <a:r>
              <a:rPr sz="3200" b="1" dirty="0">
                <a:latin typeface="Arial Black"/>
                <a:cs typeface="Arial Black"/>
              </a:rPr>
              <a:t>s</a:t>
            </a:r>
            <a:r>
              <a:rPr sz="3200" b="1" spc="4" dirty="0">
                <a:latin typeface="Arial Black"/>
                <a:cs typeface="Arial Black"/>
              </a:rPr>
              <a:t>s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4294967295"/>
          </p:nvPr>
        </p:nvSpPr>
        <p:spPr>
          <a:xfrm>
            <a:off x="8164389" y="6729430"/>
            <a:ext cx="202622" cy="35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01"/>
              </a:lnSpc>
            </a:pPr>
            <a:fld id="{81D60167-4931-47E6-BA6A-407CBD079E47}" type="slidenum">
              <a:rPr spc="-67" dirty="0"/>
              <a:pPr marL="22794">
                <a:lnSpc>
                  <a:spcPts val="1301"/>
                </a:lnSpc>
              </a:pPr>
              <a:t>14</a:t>
            </a:fld>
            <a:endParaRPr spc="-67" dirty="0"/>
          </a:p>
        </p:txBody>
      </p:sp>
      <p:sp>
        <p:nvSpPr>
          <p:cNvPr id="4" name="object 4"/>
          <p:cNvSpPr txBox="1"/>
          <p:nvPr/>
        </p:nvSpPr>
        <p:spPr>
          <a:xfrm>
            <a:off x="892035" y="1184217"/>
            <a:ext cx="7188777" cy="728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902" marR="4559" indent="-281505">
              <a:lnSpc>
                <a:spcPts val="2836"/>
              </a:lnSpc>
              <a:buChar char="•"/>
              <a:tabLst>
                <a:tab pos="293472" algn="l"/>
              </a:tabLst>
            </a:pPr>
            <a:r>
              <a:rPr sz="2400" spc="-18" dirty="0">
                <a:latin typeface="Arial"/>
                <a:cs typeface="Arial"/>
              </a:rPr>
              <a:t>We </a:t>
            </a:r>
            <a:r>
              <a:rPr sz="2400" dirty="0">
                <a:latin typeface="Arial"/>
                <a:cs typeface="Arial"/>
              </a:rPr>
              <a:t>don’t know a priori which paths to take, so  adding some randomness seems like a good</a:t>
            </a:r>
            <a:r>
              <a:rPr sz="2400" spc="36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idea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573" y="2041247"/>
            <a:ext cx="117763" cy="191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dirty="0">
                <a:latin typeface="Arial"/>
                <a:cs typeface="Arial"/>
              </a:rPr>
              <a:t>■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4573" y="2715350"/>
            <a:ext cx="117763" cy="191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dirty="0">
                <a:latin typeface="Arial"/>
                <a:cs typeface="Arial"/>
              </a:rPr>
              <a:t>■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4573" y="3389454"/>
            <a:ext cx="117763" cy="191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dirty="0">
                <a:latin typeface="Arial"/>
                <a:cs typeface="Arial"/>
              </a:rPr>
              <a:t>■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685800" y="1356485"/>
            <a:ext cx="7772400" cy="2681655"/>
          </a:xfrm>
          <a:prstGeom prst="rect">
            <a:avLst/>
          </a:prstGeom>
        </p:spPr>
        <p:txBody>
          <a:bodyPr vert="horz" wrap="square" lIns="0" tIns="699920" rIns="0" bIns="0" rtlCol="0">
            <a:spAutoFit/>
          </a:bodyPr>
          <a:lstStyle/>
          <a:p>
            <a:pPr marL="827991" marR="533949">
              <a:lnSpc>
                <a:spcPts val="2297"/>
              </a:lnSpc>
            </a:pPr>
            <a:r>
              <a:rPr sz="2400" dirty="0"/>
              <a:t>Idea 1: pick next path to explore uniformly at random  (Random Path,</a:t>
            </a:r>
            <a:r>
              <a:rPr sz="2400" spc="-49" dirty="0"/>
              <a:t> </a:t>
            </a:r>
            <a:r>
              <a:rPr sz="2400" dirty="0"/>
              <a:t>RP)</a:t>
            </a:r>
          </a:p>
          <a:p>
            <a:pPr marL="827991" marR="476394">
              <a:lnSpc>
                <a:spcPts val="2297"/>
              </a:lnSpc>
              <a:spcBef>
                <a:spcPts val="802"/>
              </a:spcBef>
            </a:pPr>
            <a:r>
              <a:rPr sz="2400" dirty="0"/>
              <a:t>Idea 2: randomly restart search if haven’t hit anything  interesting in a</a:t>
            </a:r>
            <a:r>
              <a:rPr sz="2400" spc="-49" dirty="0"/>
              <a:t> </a:t>
            </a:r>
            <a:r>
              <a:rPr sz="2400" dirty="0"/>
              <a:t>while</a:t>
            </a:r>
          </a:p>
          <a:p>
            <a:pPr marL="827991" marR="4559">
              <a:lnSpc>
                <a:spcPts val="2297"/>
              </a:lnSpc>
              <a:spcBef>
                <a:spcPts val="802"/>
              </a:spcBef>
            </a:pPr>
            <a:r>
              <a:rPr sz="2400" dirty="0"/>
              <a:t>Idea 3: when have equal priority paths to explore, choose  next one at</a:t>
            </a:r>
            <a:r>
              <a:rPr sz="2400" spc="-49" dirty="0"/>
              <a:t> </a:t>
            </a:r>
            <a:r>
              <a:rPr sz="2400" dirty="0"/>
              <a:t>random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08432" y="4417329"/>
            <a:ext cx="106795" cy="298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900" spc="4" dirty="0">
                <a:latin typeface="Arial"/>
                <a:cs typeface="Arial"/>
              </a:rPr>
              <a:t>-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5728" y="4444053"/>
            <a:ext cx="5648614" cy="251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latin typeface="Arial"/>
                <a:cs typeface="Arial"/>
              </a:rPr>
              <a:t>All of these are good ideas, and randomness is very</a:t>
            </a:r>
            <a:r>
              <a:rPr sz="1600" spc="18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effective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2035" y="4772941"/>
            <a:ext cx="4425950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902" indent="-281505">
              <a:buChar char="•"/>
              <a:tabLst>
                <a:tab pos="293472" algn="l"/>
              </a:tabLst>
            </a:pPr>
            <a:r>
              <a:rPr sz="2400" dirty="0">
                <a:latin typeface="Arial"/>
                <a:cs typeface="Arial"/>
              </a:rPr>
              <a:t>One drawback:</a:t>
            </a:r>
            <a:r>
              <a:rPr sz="2400" spc="-1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reproducibility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4573" y="5295340"/>
            <a:ext cx="117763" cy="191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dirty="0">
                <a:latin typeface="Arial"/>
                <a:cs typeface="Arial"/>
              </a:rPr>
              <a:t>■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4573" y="5969444"/>
            <a:ext cx="117763" cy="191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dirty="0">
                <a:latin typeface="Arial"/>
                <a:cs typeface="Arial"/>
              </a:rPr>
              <a:t>■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96359" y="5250466"/>
            <a:ext cx="6785841" cy="12833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>
              <a:lnSpc>
                <a:spcPts val="2297"/>
              </a:lnSpc>
            </a:pPr>
            <a:r>
              <a:rPr dirty="0">
                <a:latin typeface="Arial"/>
                <a:cs typeface="Arial"/>
              </a:rPr>
              <a:t>Probably good to use psuedo-randomness based on seed,  and then record which seed is</a:t>
            </a:r>
            <a:r>
              <a:rPr spc="-1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picked</a:t>
            </a:r>
            <a:endParaRPr>
              <a:latin typeface="Arial"/>
              <a:cs typeface="Arial"/>
            </a:endParaRPr>
          </a:p>
          <a:p>
            <a:pPr marL="11397" marR="64393">
              <a:lnSpc>
                <a:spcPts val="2297"/>
              </a:lnSpc>
              <a:spcBef>
                <a:spcPts val="802"/>
              </a:spcBef>
            </a:pPr>
            <a:r>
              <a:rPr dirty="0">
                <a:latin typeface="Arial"/>
                <a:cs typeface="Arial"/>
              </a:rPr>
              <a:t>(More important for symbolic execution implementers than  users)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3077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802957"/>
            <a:ext cx="7772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b="1" spc="-4" dirty="0">
                <a:latin typeface="Arial Black"/>
                <a:cs typeface="Arial Black"/>
              </a:rPr>
              <a:t>Coverage-guided</a:t>
            </a:r>
            <a:r>
              <a:rPr sz="3200" b="1" spc="-13" dirty="0">
                <a:latin typeface="Arial Black"/>
                <a:cs typeface="Arial Black"/>
              </a:rPr>
              <a:t> </a:t>
            </a:r>
            <a:r>
              <a:rPr sz="3200" b="1" dirty="0">
                <a:latin typeface="Arial Black"/>
                <a:cs typeface="Arial Black"/>
              </a:rPr>
              <a:t>heuristics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4294967295"/>
          </p:nvPr>
        </p:nvSpPr>
        <p:spPr>
          <a:xfrm>
            <a:off x="8164389" y="6289720"/>
            <a:ext cx="202622" cy="35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01"/>
              </a:lnSpc>
            </a:pPr>
            <a:fld id="{81D60167-4931-47E6-BA6A-407CBD079E47}" type="slidenum">
              <a:rPr spc="-67" dirty="0"/>
              <a:pPr marL="22794">
                <a:lnSpc>
                  <a:spcPts val="1301"/>
                </a:lnSpc>
              </a:pPr>
              <a:t>15</a:t>
            </a:fld>
            <a:endParaRPr spc="-67" dirty="0"/>
          </a:p>
        </p:txBody>
      </p:sp>
      <p:sp>
        <p:nvSpPr>
          <p:cNvPr id="4" name="object 4"/>
          <p:cNvSpPr txBox="1"/>
          <p:nvPr/>
        </p:nvSpPr>
        <p:spPr>
          <a:xfrm>
            <a:off x="892035" y="1164944"/>
            <a:ext cx="7431232" cy="826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902" indent="-281505">
              <a:buChar char="•"/>
              <a:tabLst>
                <a:tab pos="293472" algn="l"/>
              </a:tabLst>
            </a:pPr>
            <a:r>
              <a:rPr sz="2400" dirty="0">
                <a:latin typeface="Arial"/>
                <a:cs typeface="Arial"/>
              </a:rPr>
              <a:t>Idea: </a:t>
            </a:r>
            <a:r>
              <a:rPr sz="2400" spc="-31" dirty="0">
                <a:latin typeface="Arial"/>
                <a:cs typeface="Arial"/>
              </a:rPr>
              <a:t>Try </a:t>
            </a:r>
            <a:r>
              <a:rPr sz="2400" dirty="0">
                <a:latin typeface="Arial"/>
                <a:cs typeface="Arial"/>
              </a:rPr>
              <a:t>to visit statements we haven’t seen</a:t>
            </a:r>
            <a:r>
              <a:rPr sz="2400" spc="22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before</a:t>
            </a:r>
            <a:endParaRPr sz="2400">
              <a:latin typeface="Arial"/>
              <a:cs typeface="Arial"/>
            </a:endParaRPr>
          </a:p>
          <a:p>
            <a:pPr marL="292902" indent="-281505">
              <a:spcBef>
                <a:spcPts val="735"/>
              </a:spcBef>
              <a:buChar char="•"/>
              <a:tabLst>
                <a:tab pos="293472" algn="l"/>
              </a:tabLst>
            </a:pPr>
            <a:r>
              <a:rPr sz="2400" dirty="0">
                <a:latin typeface="Arial"/>
                <a:cs typeface="Arial"/>
              </a:rPr>
              <a:t>Approach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573" y="2142362"/>
            <a:ext cx="117763" cy="191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dirty="0">
                <a:latin typeface="Arial"/>
                <a:cs typeface="Arial"/>
              </a:rPr>
              <a:t>■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4573" y="2529972"/>
            <a:ext cx="117763" cy="191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dirty="0">
                <a:latin typeface="Arial"/>
                <a:cs typeface="Arial"/>
              </a:rPr>
              <a:t>■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6359" y="1989833"/>
            <a:ext cx="6729268" cy="78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>
              <a:lnSpc>
                <a:spcPct val="128099"/>
              </a:lnSpc>
            </a:pPr>
            <a:r>
              <a:rPr dirty="0">
                <a:latin typeface="Arial"/>
                <a:cs typeface="Arial"/>
              </a:rPr>
              <a:t>Score of statement = # times </a:t>
            </a:r>
            <a:r>
              <a:rPr spc="-9" dirty="0">
                <a:latin typeface="Arial"/>
                <a:cs typeface="Arial"/>
              </a:rPr>
              <a:t>it’s </a:t>
            </a:r>
            <a:r>
              <a:rPr dirty="0">
                <a:latin typeface="Arial"/>
                <a:cs typeface="Arial"/>
              </a:rPr>
              <a:t>been seen and how often  Pick next statement to explore that has lowest</a:t>
            </a:r>
            <a:r>
              <a:rPr spc="1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score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2035" y="2850203"/>
            <a:ext cx="3278909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902" indent="-281505">
              <a:buChar char="•"/>
              <a:tabLst>
                <a:tab pos="293472" algn="l"/>
              </a:tabLst>
            </a:pPr>
            <a:r>
              <a:rPr sz="2400" dirty="0">
                <a:latin typeface="Arial"/>
                <a:cs typeface="Arial"/>
              </a:rPr>
              <a:t>Why might this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work?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4573" y="3372602"/>
            <a:ext cx="117763" cy="191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dirty="0">
                <a:latin typeface="Arial"/>
                <a:cs typeface="Arial"/>
              </a:rPr>
              <a:t>■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4573" y="3760211"/>
            <a:ext cx="117763" cy="191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dirty="0">
                <a:latin typeface="Arial"/>
                <a:cs typeface="Arial"/>
              </a:rPr>
              <a:t>■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6359" y="3220073"/>
            <a:ext cx="6161232" cy="78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>
              <a:lnSpc>
                <a:spcPct val="128099"/>
              </a:lnSpc>
            </a:pPr>
            <a:r>
              <a:rPr dirty="0">
                <a:latin typeface="Arial"/>
                <a:cs typeface="Arial"/>
              </a:rPr>
              <a:t>Errors are often in hard-to-reach parts of the program  This strategy tries to reach</a:t>
            </a:r>
            <a:r>
              <a:rPr spc="-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everywhere.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2035" y="4080443"/>
            <a:ext cx="3800185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902" indent="-281505">
              <a:buChar char="•"/>
              <a:tabLst>
                <a:tab pos="293472" algn="l"/>
              </a:tabLst>
            </a:pPr>
            <a:r>
              <a:rPr sz="2400" dirty="0">
                <a:latin typeface="Arial"/>
                <a:cs typeface="Arial"/>
              </a:rPr>
              <a:t>Why might this not</a:t>
            </a:r>
            <a:r>
              <a:rPr sz="2400" spc="-3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work?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4573" y="4602841"/>
            <a:ext cx="117763" cy="191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dirty="0">
                <a:latin typeface="Arial"/>
                <a:cs typeface="Arial"/>
              </a:rPr>
              <a:t>■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2035" y="4557967"/>
            <a:ext cx="6534727" cy="10384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7459" marR="4559">
              <a:lnSpc>
                <a:spcPts val="2297"/>
              </a:lnSpc>
            </a:pPr>
            <a:r>
              <a:rPr dirty="0">
                <a:latin typeface="Arial"/>
                <a:cs typeface="Arial"/>
              </a:rPr>
              <a:t>Maybe never be able to get to a statement if proper  precondition not set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up</a:t>
            </a:r>
            <a:endParaRPr>
              <a:latin typeface="Arial"/>
              <a:cs typeface="Arial"/>
            </a:endParaRPr>
          </a:p>
          <a:p>
            <a:pPr marL="292902" indent="-281505">
              <a:spcBef>
                <a:spcPts val="624"/>
              </a:spcBef>
              <a:buChar char="•"/>
              <a:tabLst>
                <a:tab pos="293472" algn="l"/>
              </a:tabLst>
            </a:pPr>
            <a:r>
              <a:rPr sz="2400" dirty="0">
                <a:latin typeface="Arial"/>
                <a:cs typeface="Arial"/>
              </a:rPr>
              <a:t>KLEE = RP +</a:t>
            </a:r>
            <a:r>
              <a:rPr sz="2400" spc="-58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coverage-guided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0762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802957"/>
            <a:ext cx="7772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b="1" dirty="0">
                <a:latin typeface="Arial Black"/>
                <a:cs typeface="Arial Black"/>
              </a:rPr>
              <a:t>Generational</a:t>
            </a:r>
            <a:r>
              <a:rPr sz="3200" b="1" spc="-18" dirty="0">
                <a:latin typeface="Arial Black"/>
                <a:cs typeface="Arial Black"/>
              </a:rPr>
              <a:t> </a:t>
            </a:r>
            <a:r>
              <a:rPr sz="3200" b="1" dirty="0">
                <a:latin typeface="Arial Black"/>
                <a:cs typeface="Arial Black"/>
              </a:rPr>
              <a:t>search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8164389" y="6289720"/>
            <a:ext cx="202622" cy="35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01"/>
              </a:lnSpc>
            </a:pPr>
            <a:fld id="{81D60167-4931-47E6-BA6A-407CBD079E47}" type="slidenum">
              <a:rPr spc="-67" dirty="0"/>
              <a:pPr marL="22794">
                <a:lnSpc>
                  <a:spcPts val="1301"/>
                </a:lnSpc>
              </a:pPr>
              <a:t>16</a:t>
            </a:fld>
            <a:endParaRPr spc="-67" dirty="0"/>
          </a:p>
        </p:txBody>
      </p:sp>
      <p:sp>
        <p:nvSpPr>
          <p:cNvPr id="4" name="object 4"/>
          <p:cNvSpPr txBox="1"/>
          <p:nvPr/>
        </p:nvSpPr>
        <p:spPr>
          <a:xfrm>
            <a:off x="892035" y="1164943"/>
            <a:ext cx="7171459" cy="27699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902" indent="-281505">
              <a:buChar char="•"/>
              <a:tabLst>
                <a:tab pos="293472" algn="l"/>
              </a:tabLst>
            </a:pPr>
            <a:r>
              <a:rPr sz="2400" dirty="0">
                <a:latin typeface="Arial"/>
                <a:cs typeface="Arial"/>
              </a:rPr>
              <a:t>Hybrid of BFS and</a:t>
            </a:r>
            <a:r>
              <a:rPr sz="2400" spc="-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coverage-guided</a:t>
            </a:r>
            <a:endParaRPr sz="2400">
              <a:latin typeface="Arial"/>
              <a:cs typeface="Arial"/>
            </a:endParaRPr>
          </a:p>
          <a:p>
            <a:pPr marL="292902" marR="4559" indent="-281505">
              <a:lnSpc>
                <a:spcPts val="2836"/>
              </a:lnSpc>
              <a:spcBef>
                <a:spcPts val="888"/>
              </a:spcBef>
              <a:buChar char="•"/>
              <a:tabLst>
                <a:tab pos="293472" algn="l"/>
              </a:tabLst>
            </a:pPr>
            <a:r>
              <a:rPr sz="2400" dirty="0">
                <a:latin typeface="Arial"/>
                <a:cs typeface="Arial"/>
              </a:rPr>
              <a:t>Generation 0: pick one program at random, run to  completion</a:t>
            </a:r>
            <a:endParaRPr sz="2400">
              <a:latin typeface="Arial"/>
              <a:cs typeface="Arial"/>
            </a:endParaRPr>
          </a:p>
          <a:p>
            <a:pPr marL="292902" marR="4559" indent="-281505">
              <a:lnSpc>
                <a:spcPts val="2836"/>
              </a:lnSpc>
              <a:spcBef>
                <a:spcPts val="808"/>
              </a:spcBef>
              <a:buChar char="•"/>
              <a:tabLst>
                <a:tab pos="293472" algn="l"/>
              </a:tabLst>
            </a:pPr>
            <a:r>
              <a:rPr sz="2400" dirty="0">
                <a:latin typeface="Arial"/>
                <a:cs typeface="Arial"/>
              </a:rPr>
              <a:t>Generation 1: take paths from gen 0, negate </a:t>
            </a:r>
            <a:r>
              <a:rPr sz="2400" i="1" dirty="0">
                <a:latin typeface="Arial"/>
                <a:cs typeface="Arial"/>
              </a:rPr>
              <a:t>one  </a:t>
            </a:r>
            <a:r>
              <a:rPr sz="2400" dirty="0">
                <a:latin typeface="Arial"/>
                <a:cs typeface="Arial"/>
              </a:rPr>
              <a:t>branch condition on a path to yield a new path  prefix, find a solution for that path prefix, and then  take the resulting</a:t>
            </a:r>
            <a:r>
              <a:rPr sz="2400" spc="-36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path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573" y="4013000"/>
            <a:ext cx="117763" cy="191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dirty="0">
                <a:latin typeface="Arial"/>
                <a:cs typeface="Arial"/>
              </a:rPr>
              <a:t>■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2035" y="3968126"/>
            <a:ext cx="6818167" cy="15020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7459" marR="270678">
              <a:lnSpc>
                <a:spcPts val="2297"/>
              </a:lnSpc>
            </a:pPr>
            <a:r>
              <a:rPr dirty="0">
                <a:latin typeface="Arial"/>
                <a:cs typeface="Arial"/>
              </a:rPr>
              <a:t>Note will semi-randomly assign to any variables not  constrained by the path</a:t>
            </a:r>
            <a:r>
              <a:rPr spc="-2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prefix</a:t>
            </a:r>
            <a:endParaRPr>
              <a:latin typeface="Arial"/>
              <a:cs typeface="Arial"/>
            </a:endParaRPr>
          </a:p>
          <a:p>
            <a:pPr marL="292902" indent="-281505">
              <a:spcBef>
                <a:spcPts val="624"/>
              </a:spcBef>
              <a:buChar char="•"/>
              <a:tabLst>
                <a:tab pos="293472" algn="l"/>
              </a:tabLst>
            </a:pPr>
            <a:r>
              <a:rPr sz="2400" dirty="0">
                <a:latin typeface="Arial"/>
                <a:cs typeface="Arial"/>
              </a:rPr>
              <a:t>Generation n: </a:t>
            </a:r>
            <a:r>
              <a:rPr sz="2400" spc="-18" dirty="0">
                <a:latin typeface="Arial"/>
                <a:cs typeface="Arial"/>
              </a:rPr>
              <a:t>similar, </a:t>
            </a:r>
            <a:r>
              <a:rPr sz="2400" dirty="0">
                <a:latin typeface="Arial"/>
                <a:cs typeface="Arial"/>
              </a:rPr>
              <a:t>but branching </a:t>
            </a:r>
            <a:r>
              <a:rPr sz="2400" spc="-13" dirty="0">
                <a:latin typeface="Arial"/>
                <a:cs typeface="Arial"/>
              </a:rPr>
              <a:t>off </a:t>
            </a:r>
            <a:r>
              <a:rPr sz="2400" dirty="0">
                <a:latin typeface="Arial"/>
                <a:cs typeface="Arial"/>
              </a:rPr>
              <a:t>gen</a:t>
            </a:r>
            <a:r>
              <a:rPr sz="2400" spc="6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n-1</a:t>
            </a:r>
            <a:endParaRPr sz="2400">
              <a:latin typeface="Arial"/>
              <a:cs typeface="Arial"/>
            </a:endParaRPr>
          </a:p>
          <a:p>
            <a:pPr marL="292902" indent="-281505">
              <a:spcBef>
                <a:spcPts val="735"/>
              </a:spcBef>
              <a:buChar char="•"/>
              <a:tabLst>
                <a:tab pos="293472" algn="l"/>
              </a:tabLst>
            </a:pPr>
            <a:r>
              <a:rPr sz="2400" dirty="0">
                <a:latin typeface="Arial"/>
                <a:cs typeface="Arial"/>
              </a:rPr>
              <a:t>Also uses a coverage heuristic to pick</a:t>
            </a:r>
            <a:r>
              <a:rPr sz="2400" spc="22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priority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1945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802957"/>
            <a:ext cx="7772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b="1" spc="4" dirty="0">
                <a:latin typeface="Arial Black"/>
                <a:cs typeface="Arial Black"/>
              </a:rPr>
              <a:t>Combined</a:t>
            </a:r>
            <a:r>
              <a:rPr sz="3200" b="1" spc="-63" dirty="0">
                <a:latin typeface="Arial Black"/>
                <a:cs typeface="Arial Black"/>
              </a:rPr>
              <a:t> </a:t>
            </a:r>
            <a:r>
              <a:rPr sz="3200" b="1" dirty="0">
                <a:latin typeface="Arial Black"/>
                <a:cs typeface="Arial Black"/>
              </a:rPr>
              <a:t>search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8164389" y="6289720"/>
            <a:ext cx="202622" cy="35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01"/>
              </a:lnSpc>
            </a:pPr>
            <a:fld id="{81D60167-4931-47E6-BA6A-407CBD079E47}" type="slidenum">
              <a:rPr spc="-67" dirty="0"/>
              <a:pPr marL="22794">
                <a:lnSpc>
                  <a:spcPts val="1301"/>
                </a:lnSpc>
              </a:pPr>
              <a:t>17</a:t>
            </a:fld>
            <a:endParaRPr spc="-67" dirty="0"/>
          </a:p>
        </p:txBody>
      </p:sp>
      <p:sp>
        <p:nvSpPr>
          <p:cNvPr id="4" name="object 4"/>
          <p:cNvSpPr txBox="1"/>
          <p:nvPr/>
        </p:nvSpPr>
        <p:spPr>
          <a:xfrm>
            <a:off x="892035" y="1164944"/>
            <a:ext cx="5798127" cy="826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902" indent="-281505">
              <a:buChar char="•"/>
              <a:tabLst>
                <a:tab pos="293472" algn="l"/>
              </a:tabLst>
            </a:pPr>
            <a:r>
              <a:rPr sz="2400" dirty="0">
                <a:latin typeface="Arial"/>
                <a:cs typeface="Arial"/>
              </a:rPr>
              <a:t>Run multiple searches at the same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  <a:p>
            <a:pPr marL="292902" indent="-281505">
              <a:spcBef>
                <a:spcPts val="735"/>
              </a:spcBef>
              <a:buChar char="•"/>
              <a:tabLst>
                <a:tab pos="293472" algn="l"/>
              </a:tabLst>
            </a:pPr>
            <a:r>
              <a:rPr sz="2400" dirty="0">
                <a:latin typeface="Arial"/>
                <a:cs typeface="Arial"/>
              </a:rPr>
              <a:t>Alternate between</a:t>
            </a:r>
            <a:r>
              <a:rPr sz="2400" spc="-27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them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573" y="2142362"/>
            <a:ext cx="117763" cy="191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dirty="0">
                <a:latin typeface="Arial"/>
                <a:cs typeface="Arial"/>
              </a:rPr>
              <a:t>■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6358" y="2074852"/>
            <a:ext cx="1413164" cy="311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dirty="0">
                <a:latin typeface="Arial"/>
                <a:cs typeface="Arial"/>
              </a:rPr>
              <a:t>E.g.,</a:t>
            </a:r>
            <a:r>
              <a:rPr spc="-6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Fitnext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2035" y="2850203"/>
            <a:ext cx="4790786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902" indent="-281505">
              <a:buChar char="•"/>
              <a:tabLst>
                <a:tab pos="293472" algn="l"/>
              </a:tabLst>
            </a:pPr>
            <a:r>
              <a:rPr sz="2400" dirty="0">
                <a:latin typeface="Arial"/>
                <a:cs typeface="Arial"/>
              </a:rPr>
              <a:t>Idea: no one-size-fits-all</a:t>
            </a:r>
            <a:r>
              <a:rPr sz="2400" spc="-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solution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4573" y="3372602"/>
            <a:ext cx="117763" cy="191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dirty="0">
                <a:latin typeface="Arial"/>
                <a:cs typeface="Arial"/>
              </a:rPr>
              <a:t>■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4573" y="3760211"/>
            <a:ext cx="117763" cy="191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dirty="0">
                <a:latin typeface="Arial"/>
                <a:cs typeface="Arial"/>
              </a:rPr>
              <a:t>■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4573" y="4434315"/>
            <a:ext cx="117763" cy="191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dirty="0">
                <a:latin typeface="Arial"/>
                <a:cs typeface="Arial"/>
              </a:rPr>
              <a:t>■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6359" y="3305091"/>
            <a:ext cx="6746008" cy="1701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dirty="0">
                <a:latin typeface="Arial"/>
                <a:cs typeface="Arial"/>
              </a:rPr>
              <a:t>Depends on conditions needed to exhibit</a:t>
            </a:r>
            <a:r>
              <a:rPr spc="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bug</a:t>
            </a:r>
            <a:endParaRPr>
              <a:latin typeface="Arial"/>
              <a:cs typeface="Arial"/>
            </a:endParaRPr>
          </a:p>
          <a:p>
            <a:pPr marL="11397" marR="466706">
              <a:lnSpc>
                <a:spcPts val="2297"/>
              </a:lnSpc>
              <a:spcBef>
                <a:spcPts val="862"/>
              </a:spcBef>
            </a:pPr>
            <a:r>
              <a:rPr dirty="0">
                <a:latin typeface="Arial"/>
                <a:cs typeface="Arial"/>
              </a:rPr>
              <a:t>So will be as good as “best” solution, which a constant  factor for wasting time with other algorithms</a:t>
            </a:r>
            <a:endParaRPr>
              <a:latin typeface="Arial"/>
              <a:cs typeface="Arial"/>
            </a:endParaRPr>
          </a:p>
          <a:p>
            <a:pPr marL="11397" marR="4559">
              <a:lnSpc>
                <a:spcPts val="2297"/>
              </a:lnSpc>
              <a:spcBef>
                <a:spcPts val="802"/>
              </a:spcBef>
            </a:pPr>
            <a:r>
              <a:rPr dirty="0">
                <a:latin typeface="Arial"/>
                <a:cs typeface="Arial"/>
              </a:rPr>
              <a:t>Could potentially use </a:t>
            </a:r>
            <a:r>
              <a:rPr spc="-4" dirty="0">
                <a:latin typeface="Arial"/>
                <a:cs typeface="Arial"/>
              </a:rPr>
              <a:t>different </a:t>
            </a:r>
            <a:r>
              <a:rPr dirty="0">
                <a:latin typeface="Arial"/>
                <a:cs typeface="Arial"/>
              </a:rPr>
              <a:t>algorithms to reach </a:t>
            </a:r>
            <a:r>
              <a:rPr spc="-4" dirty="0">
                <a:latin typeface="Arial"/>
                <a:cs typeface="Arial"/>
              </a:rPr>
              <a:t>different  </a:t>
            </a:r>
            <a:r>
              <a:rPr dirty="0">
                <a:latin typeface="Arial"/>
                <a:cs typeface="Arial"/>
              </a:rPr>
              <a:t>parts of the</a:t>
            </a:r>
            <a:r>
              <a:rPr spc="-49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program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7365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802957"/>
            <a:ext cx="7772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b="1" spc="4" dirty="0">
                <a:latin typeface="Arial Black"/>
                <a:cs typeface="Arial Black"/>
              </a:rPr>
              <a:t>SMT </a:t>
            </a:r>
            <a:r>
              <a:rPr sz="3200" b="1" spc="-13" dirty="0">
                <a:latin typeface="Arial Black"/>
                <a:cs typeface="Arial Black"/>
              </a:rPr>
              <a:t>solver</a:t>
            </a:r>
            <a:r>
              <a:rPr sz="3200" b="1" spc="-67" dirty="0">
                <a:latin typeface="Arial Black"/>
                <a:cs typeface="Arial Black"/>
              </a:rPr>
              <a:t> </a:t>
            </a:r>
            <a:r>
              <a:rPr sz="3200" b="1" spc="13" dirty="0">
                <a:latin typeface="Arial Black"/>
                <a:cs typeface="Arial Black"/>
              </a:rPr>
              <a:t>performance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4294967295"/>
          </p:nvPr>
        </p:nvSpPr>
        <p:spPr>
          <a:xfrm>
            <a:off x="8164389" y="6289720"/>
            <a:ext cx="202622" cy="35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01"/>
              </a:lnSpc>
            </a:pPr>
            <a:fld id="{81D60167-4931-47E6-BA6A-407CBD079E47}" type="slidenum">
              <a:rPr spc="-67" dirty="0"/>
              <a:pPr marL="22794">
                <a:lnSpc>
                  <a:spcPts val="1301"/>
                </a:lnSpc>
              </a:pPr>
              <a:t>18</a:t>
            </a:fld>
            <a:endParaRPr spc="-67" dirty="0"/>
          </a:p>
        </p:txBody>
      </p:sp>
      <p:sp>
        <p:nvSpPr>
          <p:cNvPr id="4" name="object 4"/>
          <p:cNvSpPr txBox="1"/>
          <p:nvPr/>
        </p:nvSpPr>
        <p:spPr>
          <a:xfrm>
            <a:off x="892034" y="1164944"/>
            <a:ext cx="5710382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902" indent="-281505">
              <a:buChar char="•"/>
              <a:tabLst>
                <a:tab pos="293472" algn="l"/>
              </a:tabLst>
            </a:pPr>
            <a:r>
              <a:rPr sz="2400" spc="-58" dirty="0">
                <a:latin typeface="Arial"/>
                <a:cs typeface="Arial"/>
              </a:rPr>
              <a:t>SAT </a:t>
            </a:r>
            <a:r>
              <a:rPr sz="2400" dirty="0">
                <a:latin typeface="Arial"/>
                <a:cs typeface="Arial"/>
              </a:rPr>
              <a:t>solvers are at core of </a:t>
            </a:r>
            <a:r>
              <a:rPr sz="2400" spc="4" dirty="0">
                <a:latin typeface="Arial"/>
                <a:cs typeface="Arial"/>
              </a:rPr>
              <a:t>SMT</a:t>
            </a:r>
            <a:r>
              <a:rPr sz="2400" spc="-4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solvers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573" y="1687343"/>
            <a:ext cx="117763" cy="191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dirty="0">
                <a:latin typeface="Arial"/>
                <a:cs typeface="Arial"/>
              </a:rPr>
              <a:t>■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4573" y="2074952"/>
            <a:ext cx="117763" cy="191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dirty="0">
                <a:latin typeface="Arial"/>
                <a:cs typeface="Arial"/>
              </a:rPr>
              <a:t>■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6358" y="1619832"/>
            <a:ext cx="6691745" cy="6992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dirty="0">
                <a:latin typeface="Arial"/>
                <a:cs typeface="Arial"/>
              </a:rPr>
              <a:t>In </a:t>
            </a:r>
            <a:r>
              <a:rPr spc="-22" dirty="0">
                <a:latin typeface="Arial"/>
                <a:cs typeface="Arial"/>
              </a:rPr>
              <a:t>theory, </a:t>
            </a:r>
            <a:r>
              <a:rPr dirty="0">
                <a:latin typeface="Arial"/>
                <a:cs typeface="Arial"/>
              </a:rPr>
              <a:t>could reduce all SMT queries to </a:t>
            </a:r>
            <a:r>
              <a:rPr spc="-49" dirty="0">
                <a:latin typeface="Arial"/>
                <a:cs typeface="Arial"/>
              </a:rPr>
              <a:t>SAT</a:t>
            </a:r>
            <a:r>
              <a:rPr spc="-2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queries</a:t>
            </a:r>
            <a:endParaRPr>
              <a:latin typeface="Arial"/>
              <a:cs typeface="Arial"/>
            </a:endParaRPr>
          </a:p>
          <a:p>
            <a:pPr marL="11397">
              <a:spcBef>
                <a:spcPts val="678"/>
              </a:spcBef>
            </a:pPr>
            <a:r>
              <a:rPr dirty="0">
                <a:latin typeface="Arial"/>
                <a:cs typeface="Arial"/>
              </a:rPr>
              <a:t>In practice, SMT and higher-level optimizations are</a:t>
            </a:r>
            <a:r>
              <a:rPr spc="-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critical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2035" y="2782793"/>
            <a:ext cx="2549814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902" indent="-281505">
              <a:buChar char="•"/>
              <a:tabLst>
                <a:tab pos="293472" algn="l"/>
              </a:tabLst>
            </a:pPr>
            <a:r>
              <a:rPr sz="2400" dirty="0">
                <a:latin typeface="Arial"/>
                <a:cs typeface="Arial"/>
              </a:rPr>
              <a:t>Some</a:t>
            </a:r>
            <a:r>
              <a:rPr sz="2400" spc="-4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examples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4573" y="3305192"/>
            <a:ext cx="117763" cy="191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dirty="0">
                <a:latin typeface="Arial"/>
                <a:cs typeface="Arial"/>
              </a:rPr>
              <a:t>■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4573" y="3692801"/>
            <a:ext cx="117763" cy="191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dirty="0">
                <a:latin typeface="Arial"/>
                <a:cs typeface="Arial"/>
              </a:rPr>
              <a:t>■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6359" y="3237681"/>
            <a:ext cx="5313795" cy="6992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dirty="0">
                <a:latin typeface="Arial"/>
                <a:cs typeface="Arial"/>
              </a:rPr>
              <a:t>Simple identities (x + 0 = x, x * 0 =</a:t>
            </a:r>
            <a:r>
              <a:rPr spc="-2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0)</a:t>
            </a:r>
            <a:endParaRPr>
              <a:latin typeface="Arial"/>
              <a:cs typeface="Arial"/>
            </a:endParaRPr>
          </a:p>
          <a:p>
            <a:pPr marL="11397">
              <a:spcBef>
                <a:spcPts val="678"/>
              </a:spcBef>
            </a:pPr>
            <a:r>
              <a:rPr dirty="0">
                <a:latin typeface="Arial"/>
                <a:cs typeface="Arial"/>
              </a:rPr>
              <a:t>Theory of arrays (read(42, write(42, x, A)) =</a:t>
            </a:r>
            <a:r>
              <a:rPr spc="-10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x)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08432" y="3994471"/>
            <a:ext cx="106795" cy="298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900" spc="4" dirty="0">
                <a:latin typeface="Arial"/>
                <a:cs typeface="Arial"/>
              </a:rPr>
              <a:t>-</a:t>
            </a:r>
            <a:endParaRPr sz="1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65728" y="4021196"/>
            <a:ext cx="3650673" cy="251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latin typeface="Arial"/>
                <a:cs typeface="Arial"/>
              </a:rPr>
              <a:t>42 = array index, A = </a:t>
            </a:r>
            <a:r>
              <a:rPr sz="1600" spc="-22" dirty="0">
                <a:latin typeface="Arial"/>
                <a:cs typeface="Arial"/>
              </a:rPr>
              <a:t>array, </a:t>
            </a:r>
            <a:r>
              <a:rPr sz="1600" dirty="0">
                <a:latin typeface="Arial"/>
                <a:cs typeface="Arial"/>
              </a:rPr>
              <a:t>x =</a:t>
            </a:r>
            <a:r>
              <a:rPr sz="1600" spc="-171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element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04573" y="4417462"/>
            <a:ext cx="117763" cy="191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dirty="0">
                <a:latin typeface="Arial"/>
                <a:cs typeface="Arial"/>
              </a:rPr>
              <a:t>■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4573" y="4805072"/>
            <a:ext cx="117763" cy="191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dirty="0">
                <a:latin typeface="Arial"/>
                <a:cs typeface="Arial"/>
              </a:rPr>
              <a:t>■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96358" y="4264933"/>
            <a:ext cx="3975100" cy="78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>
              <a:lnSpc>
                <a:spcPct val="128099"/>
              </a:lnSpc>
            </a:pPr>
            <a:r>
              <a:rPr dirty="0">
                <a:latin typeface="Arial"/>
                <a:cs typeface="Arial"/>
              </a:rPr>
              <a:t>Caching (memoize solver</a:t>
            </a:r>
            <a:r>
              <a:rPr spc="-1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queries)  Remove useless</a:t>
            </a:r>
            <a:r>
              <a:rPr spc="-3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variables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08432" y="5106743"/>
            <a:ext cx="106795" cy="298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900" spc="4" dirty="0">
                <a:latin typeface="Arial"/>
                <a:cs typeface="Arial"/>
              </a:rPr>
              <a:t>-</a:t>
            </a:r>
            <a:endParaRPr sz="1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65729" y="5146018"/>
            <a:ext cx="6393872" cy="486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>
              <a:lnSpc>
                <a:spcPts val="1894"/>
              </a:lnSpc>
            </a:pPr>
            <a:r>
              <a:rPr sz="1600" dirty="0">
                <a:latin typeface="Arial"/>
                <a:cs typeface="Arial"/>
              </a:rPr>
              <a:t>E.g., if trying to show path feasible, only the part of the path condition  related to variables in guard are</a:t>
            </a:r>
            <a:r>
              <a:rPr sz="1600" spc="-22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important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797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802957"/>
            <a:ext cx="77724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b="1" spc="9" dirty="0">
                <a:latin typeface="Arial Black"/>
                <a:cs typeface="Arial Black"/>
              </a:rPr>
              <a:t>Libraries </a:t>
            </a:r>
            <a:r>
              <a:rPr sz="3200" b="1" spc="4" dirty="0">
                <a:latin typeface="Arial Black"/>
                <a:cs typeface="Arial Black"/>
              </a:rPr>
              <a:t>and </a:t>
            </a:r>
            <a:r>
              <a:rPr sz="3200" b="1" spc="-22" dirty="0">
                <a:latin typeface="Arial Black"/>
                <a:cs typeface="Arial Black"/>
              </a:rPr>
              <a:t>native</a:t>
            </a:r>
            <a:r>
              <a:rPr sz="3200" b="1" spc="-72" dirty="0">
                <a:latin typeface="Arial Black"/>
                <a:cs typeface="Arial Black"/>
              </a:rPr>
              <a:t> </a:t>
            </a:r>
            <a:r>
              <a:rPr sz="3200" b="1" spc="4" dirty="0">
                <a:latin typeface="Arial Black"/>
                <a:cs typeface="Arial Black"/>
              </a:rPr>
              <a:t>code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4294967295"/>
          </p:nvPr>
        </p:nvSpPr>
        <p:spPr>
          <a:xfrm>
            <a:off x="8164389" y="6289720"/>
            <a:ext cx="202622" cy="35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01"/>
              </a:lnSpc>
            </a:pPr>
            <a:fld id="{81D60167-4931-47E6-BA6A-407CBD079E47}" type="slidenum">
              <a:rPr spc="-67" dirty="0"/>
              <a:pPr marL="22794">
                <a:lnSpc>
                  <a:spcPts val="1301"/>
                </a:lnSpc>
              </a:pPr>
              <a:t>19</a:t>
            </a:fld>
            <a:endParaRPr spc="-67" dirty="0"/>
          </a:p>
        </p:txBody>
      </p:sp>
      <p:sp>
        <p:nvSpPr>
          <p:cNvPr id="4" name="object 4"/>
          <p:cNvSpPr txBox="1"/>
          <p:nvPr/>
        </p:nvSpPr>
        <p:spPr>
          <a:xfrm>
            <a:off x="892035" y="1184217"/>
            <a:ext cx="6944591" cy="728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902" marR="4559" indent="-281505">
              <a:lnSpc>
                <a:spcPts val="2836"/>
              </a:lnSpc>
              <a:buChar char="•"/>
              <a:tabLst>
                <a:tab pos="293472" algn="l"/>
              </a:tabLst>
            </a:pPr>
            <a:r>
              <a:rPr sz="2400" dirty="0">
                <a:latin typeface="Arial"/>
                <a:cs typeface="Arial"/>
              </a:rPr>
              <a:t>At some point, symbolic execution will reach the  “edges” of the</a:t>
            </a:r>
            <a:r>
              <a:rPr sz="2400" spc="-27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application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573" y="2041247"/>
            <a:ext cx="117763" cy="191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dirty="0">
                <a:latin typeface="Arial"/>
                <a:cs typeface="Arial"/>
              </a:rPr>
              <a:t>■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6358" y="1973737"/>
            <a:ext cx="4548909" cy="311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18" dirty="0">
                <a:latin typeface="Arial"/>
                <a:cs typeface="Arial"/>
              </a:rPr>
              <a:t>Library, </a:t>
            </a:r>
            <a:r>
              <a:rPr dirty="0">
                <a:latin typeface="Arial"/>
                <a:cs typeface="Arial"/>
              </a:rPr>
              <a:t>system, or assembly code calls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2035" y="2361479"/>
            <a:ext cx="6180859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902" indent="-281505">
              <a:buChar char="•"/>
              <a:tabLst>
                <a:tab pos="293472" algn="l"/>
              </a:tabLst>
            </a:pPr>
            <a:r>
              <a:rPr sz="2400" dirty="0">
                <a:latin typeface="Arial"/>
                <a:cs typeface="Arial"/>
              </a:rPr>
              <a:t>In some cases, could pull in that code</a:t>
            </a:r>
            <a:r>
              <a:rPr sz="2400" spc="1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also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4573" y="2883876"/>
            <a:ext cx="117763" cy="191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dirty="0">
                <a:latin typeface="Arial"/>
                <a:cs typeface="Arial"/>
              </a:rPr>
              <a:t>■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4573" y="3271486"/>
            <a:ext cx="117763" cy="191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dirty="0">
                <a:latin typeface="Arial"/>
                <a:cs typeface="Arial"/>
              </a:rPr>
              <a:t>■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96359" y="2731347"/>
            <a:ext cx="4945495" cy="78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>
              <a:lnSpc>
                <a:spcPct val="128099"/>
              </a:lnSpc>
            </a:pPr>
            <a:r>
              <a:rPr dirty="0">
                <a:latin typeface="Arial"/>
                <a:cs typeface="Arial"/>
              </a:rPr>
              <a:t>E.g., pull in libc and symbolically execute it  But glibc is insanely</a:t>
            </a:r>
            <a:r>
              <a:rPr spc="-2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complicated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08432" y="3573156"/>
            <a:ext cx="106795" cy="298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900" spc="4" dirty="0">
                <a:latin typeface="Arial"/>
                <a:cs typeface="Arial"/>
              </a:rPr>
              <a:t>-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65728" y="3599881"/>
            <a:ext cx="4076700" cy="251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latin typeface="Arial"/>
                <a:cs typeface="Arial"/>
              </a:rPr>
              <a:t>Symbolic execution can easily get stuck in</a:t>
            </a:r>
            <a:r>
              <a:rPr sz="1600" spc="-18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4573" y="3996147"/>
            <a:ext cx="117763" cy="191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dirty="0">
                <a:latin typeface="Arial"/>
                <a:cs typeface="Arial"/>
              </a:rPr>
              <a:t>■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96358" y="3928638"/>
            <a:ext cx="52705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1180" dirty="0">
                <a:latin typeface="Arial"/>
                <a:cs typeface="Arial"/>
              </a:rPr>
              <a:t>‹</a:t>
            </a:r>
            <a:r>
              <a:rPr spc="-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pull in a simpler version of libc, e.g., newlib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08432" y="4415787"/>
            <a:ext cx="106795" cy="2986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900" spc="4" dirty="0">
                <a:latin typeface="Arial"/>
                <a:cs typeface="Arial"/>
              </a:rPr>
              <a:t>-</a:t>
            </a:r>
            <a:endParaRPr sz="1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65728" y="4442511"/>
            <a:ext cx="5049405" cy="251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600" dirty="0">
                <a:latin typeface="Arial"/>
                <a:cs typeface="Arial"/>
              </a:rPr>
              <a:t>libc versions for embedded systems tend to be simpler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2035" y="4771399"/>
            <a:ext cx="6545695" cy="371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902" indent="-281505">
              <a:buChar char="•"/>
              <a:tabLst>
                <a:tab pos="293472" algn="l"/>
              </a:tabLst>
            </a:pPr>
            <a:r>
              <a:rPr sz="2400" dirty="0">
                <a:latin typeface="Arial"/>
                <a:cs typeface="Arial"/>
              </a:rPr>
              <a:t>In other cases, need to make models of</a:t>
            </a:r>
            <a:r>
              <a:rPr sz="2400" spc="18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04573" y="5293797"/>
            <a:ext cx="117763" cy="191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dirty="0">
                <a:latin typeface="Arial"/>
                <a:cs typeface="Arial"/>
              </a:rPr>
              <a:t>■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04573" y="5681407"/>
            <a:ext cx="117763" cy="1916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dirty="0">
                <a:latin typeface="Arial"/>
                <a:cs typeface="Arial"/>
              </a:rPr>
              <a:t>■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96358" y="5141268"/>
            <a:ext cx="5582227" cy="78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>
              <a:lnSpc>
                <a:spcPct val="128099"/>
              </a:lnSpc>
            </a:pPr>
            <a:r>
              <a:rPr dirty="0">
                <a:latin typeface="Arial"/>
                <a:cs typeface="Arial"/>
              </a:rPr>
              <a:t>E.g., implement ramdisk to model kernel fs code  This is a lot of</a:t>
            </a:r>
            <a:r>
              <a:rPr spc="-5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work!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9973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759870"/>
            <a:ext cx="7772400" cy="535530"/>
          </a:xfrm>
          <a:prstGeom prst="rect">
            <a:avLst/>
          </a:prstGeom>
        </p:spPr>
        <p:txBody>
          <a:bodyPr vert="horz" wrap="square" lIns="0" tIns="42671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spc="166" dirty="0"/>
              <a:t>Introduction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892035" y="1392577"/>
            <a:ext cx="3472295" cy="435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902" indent="-281505">
              <a:buChar char="•"/>
              <a:tabLst>
                <a:tab pos="293472" algn="l"/>
              </a:tabLst>
            </a:pPr>
            <a:r>
              <a:rPr sz="2800" spc="-139" dirty="0">
                <a:latin typeface="Arial"/>
                <a:cs typeface="Arial"/>
              </a:rPr>
              <a:t>Static </a:t>
            </a:r>
            <a:r>
              <a:rPr sz="2800" spc="-220" dirty="0">
                <a:latin typeface="Arial"/>
                <a:cs typeface="Arial"/>
              </a:rPr>
              <a:t>analysis </a:t>
            </a:r>
            <a:r>
              <a:rPr sz="2800" spc="-171" dirty="0">
                <a:latin typeface="Arial"/>
                <a:cs typeface="Arial"/>
              </a:rPr>
              <a:t>is</a:t>
            </a:r>
            <a:r>
              <a:rPr sz="2800" spc="319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great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4573" y="1999445"/>
            <a:ext cx="158750" cy="295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900" spc="-112" dirty="0">
                <a:solidFill>
                  <a:srgbClr val="0A080A"/>
                </a:solidFill>
                <a:latin typeface="Arial"/>
                <a:cs typeface="Arial"/>
              </a:rPr>
              <a:t>■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573" y="2488170"/>
            <a:ext cx="158750" cy="78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900" spc="-112" dirty="0">
                <a:solidFill>
                  <a:srgbClr val="0A080A"/>
                </a:solidFill>
                <a:latin typeface="Arial"/>
                <a:cs typeface="Arial"/>
              </a:rPr>
              <a:t>■</a:t>
            </a:r>
            <a:endParaRPr sz="1900">
              <a:latin typeface="Arial"/>
              <a:cs typeface="Arial"/>
            </a:endParaRPr>
          </a:p>
          <a:p>
            <a:pPr marL="11397">
              <a:spcBef>
                <a:spcPts val="1597"/>
              </a:spcBef>
            </a:pPr>
            <a:r>
              <a:rPr sz="1900" spc="-112" dirty="0">
                <a:solidFill>
                  <a:srgbClr val="0A080A"/>
                </a:solidFill>
                <a:latin typeface="Arial"/>
                <a:cs typeface="Arial"/>
              </a:rPr>
              <a:t>■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6358" y="1822959"/>
            <a:ext cx="5813136" cy="1495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>
              <a:lnSpc>
                <a:spcPct val="134600"/>
              </a:lnSpc>
            </a:pPr>
            <a:r>
              <a:rPr sz="2400" spc="-76" dirty="0">
                <a:latin typeface="Arial"/>
                <a:cs typeface="Arial"/>
              </a:rPr>
              <a:t>Lots </a:t>
            </a:r>
            <a:r>
              <a:rPr sz="2400" spc="-40" dirty="0">
                <a:latin typeface="Arial"/>
                <a:cs typeface="Arial"/>
              </a:rPr>
              <a:t>of </a:t>
            </a:r>
            <a:r>
              <a:rPr sz="2400" spc="-81" dirty="0">
                <a:latin typeface="Arial"/>
                <a:cs typeface="Arial"/>
              </a:rPr>
              <a:t>interesting </a:t>
            </a:r>
            <a:r>
              <a:rPr sz="2400" spc="-179" dirty="0">
                <a:latin typeface="Arial"/>
                <a:cs typeface="Arial"/>
              </a:rPr>
              <a:t>ideas </a:t>
            </a:r>
            <a:r>
              <a:rPr sz="2400" spc="-188" dirty="0">
                <a:latin typeface="Arial"/>
                <a:cs typeface="Arial"/>
              </a:rPr>
              <a:t>and </a:t>
            </a:r>
            <a:r>
              <a:rPr sz="2400" spc="-36" dirty="0">
                <a:latin typeface="Arial"/>
                <a:cs typeface="Arial"/>
              </a:rPr>
              <a:t>tools  </a:t>
            </a:r>
            <a:endParaRPr lang="en-US" sz="2400" spc="-36" dirty="0">
              <a:latin typeface="Arial"/>
              <a:cs typeface="Arial"/>
            </a:endParaRPr>
          </a:p>
          <a:p>
            <a:pPr marL="11397" marR="4559">
              <a:lnSpc>
                <a:spcPct val="134600"/>
              </a:lnSpc>
            </a:pPr>
            <a:r>
              <a:rPr sz="2400" spc="-90" dirty="0">
                <a:latin typeface="Arial"/>
                <a:cs typeface="Arial"/>
              </a:rPr>
              <a:t>Commercial </a:t>
            </a:r>
            <a:r>
              <a:rPr sz="2400" spc="-153" dirty="0">
                <a:latin typeface="Arial"/>
                <a:cs typeface="Arial"/>
              </a:rPr>
              <a:t>companies </a:t>
            </a:r>
            <a:r>
              <a:rPr sz="2400" spc="-126" dirty="0">
                <a:latin typeface="Arial"/>
                <a:cs typeface="Arial"/>
              </a:rPr>
              <a:t>sell, </a:t>
            </a:r>
            <a:r>
              <a:rPr sz="2400" spc="-202" dirty="0">
                <a:latin typeface="Arial"/>
                <a:cs typeface="Arial"/>
              </a:rPr>
              <a:t>use </a:t>
            </a:r>
            <a:r>
              <a:rPr sz="2400" spc="-81" dirty="0">
                <a:latin typeface="Arial"/>
                <a:cs typeface="Arial"/>
              </a:rPr>
              <a:t>static </a:t>
            </a:r>
            <a:r>
              <a:rPr sz="2400" spc="-188" dirty="0">
                <a:latin typeface="Arial"/>
                <a:cs typeface="Arial"/>
              </a:rPr>
              <a:t>analysis  </a:t>
            </a:r>
            <a:r>
              <a:rPr sz="2400" spc="31" dirty="0">
                <a:latin typeface="Arial"/>
                <a:cs typeface="Arial"/>
              </a:rPr>
              <a:t>It </a:t>
            </a:r>
            <a:r>
              <a:rPr sz="2400" spc="-112" dirty="0">
                <a:latin typeface="Arial"/>
                <a:cs typeface="Arial"/>
              </a:rPr>
              <a:t>all </a:t>
            </a:r>
            <a:r>
              <a:rPr sz="2400" spc="-72" dirty="0">
                <a:latin typeface="Arial"/>
                <a:cs typeface="Arial"/>
              </a:rPr>
              <a:t>looks </a:t>
            </a:r>
            <a:r>
              <a:rPr sz="2400" spc="-117" dirty="0">
                <a:latin typeface="Arial"/>
                <a:cs typeface="Arial"/>
              </a:rPr>
              <a:t>good </a:t>
            </a:r>
            <a:r>
              <a:rPr sz="2400" spc="-72" dirty="0">
                <a:latin typeface="Arial"/>
                <a:cs typeface="Arial"/>
              </a:rPr>
              <a:t>on </a:t>
            </a:r>
            <a:r>
              <a:rPr sz="2400" spc="-171" dirty="0">
                <a:latin typeface="Arial"/>
                <a:cs typeface="Arial"/>
              </a:rPr>
              <a:t>paper, </a:t>
            </a:r>
            <a:r>
              <a:rPr sz="2400" spc="-188" dirty="0">
                <a:latin typeface="Arial"/>
                <a:cs typeface="Arial"/>
              </a:rPr>
              <a:t>and </a:t>
            </a:r>
            <a:r>
              <a:rPr sz="2400" spc="-72" dirty="0">
                <a:latin typeface="Arial"/>
                <a:cs typeface="Arial"/>
              </a:rPr>
              <a:t>in</a:t>
            </a:r>
            <a:r>
              <a:rPr lang="en-US" sz="2400" spc="422" dirty="0">
                <a:latin typeface="Arial"/>
                <a:cs typeface="Arial"/>
              </a:rPr>
              <a:t> </a:t>
            </a:r>
            <a:r>
              <a:rPr sz="2400" spc="-153" dirty="0">
                <a:latin typeface="Arial"/>
                <a:cs typeface="Arial"/>
              </a:rPr>
              <a:t>papers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2035" y="3903614"/>
            <a:ext cx="7640205" cy="2301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902" indent="-281505">
              <a:buChar char="•"/>
              <a:tabLst>
                <a:tab pos="293472" algn="l"/>
              </a:tabLst>
            </a:pPr>
            <a:r>
              <a:rPr sz="2800" spc="-99" dirty="0">
                <a:latin typeface="Arial"/>
                <a:cs typeface="Arial"/>
              </a:rPr>
              <a:t>But </a:t>
            </a:r>
            <a:r>
              <a:rPr sz="2800" spc="-233" dirty="0">
                <a:latin typeface="Arial"/>
                <a:cs typeface="Arial"/>
              </a:rPr>
              <a:t>can </a:t>
            </a:r>
            <a:r>
              <a:rPr sz="2800" spc="-139" dirty="0">
                <a:latin typeface="Arial"/>
                <a:cs typeface="Arial"/>
              </a:rPr>
              <a:t>developers </a:t>
            </a:r>
            <a:r>
              <a:rPr sz="2800" spc="-233" dirty="0">
                <a:latin typeface="Arial"/>
                <a:cs typeface="Arial"/>
              </a:rPr>
              <a:t>use </a:t>
            </a:r>
            <a:r>
              <a:rPr sz="2800" spc="-112" dirty="0">
                <a:latin typeface="Arial"/>
                <a:cs typeface="Arial"/>
              </a:rPr>
              <a:t> </a:t>
            </a:r>
            <a:r>
              <a:rPr sz="2800" spc="-162" dirty="0">
                <a:latin typeface="Arial"/>
                <a:cs typeface="Arial"/>
              </a:rPr>
              <a:t>it?</a:t>
            </a:r>
            <a:endParaRPr sz="2800" dirty="0">
              <a:latin typeface="Arial"/>
              <a:cs typeface="Arial"/>
            </a:endParaRPr>
          </a:p>
          <a:p>
            <a:pPr marL="607459" lvl="1" indent="-287774">
              <a:spcBef>
                <a:spcPts val="1059"/>
              </a:spcBef>
              <a:buClr>
                <a:srgbClr val="0A080A"/>
              </a:buClr>
              <a:buSzPct val="79629"/>
              <a:buFont typeface="Arial"/>
              <a:buChar char="■"/>
              <a:tabLst>
                <a:tab pos="608029" algn="l"/>
                <a:tab pos="2810495" algn="l"/>
              </a:tabLst>
            </a:pPr>
            <a:r>
              <a:rPr lang="en-US" sz="2400" spc="40" dirty="0">
                <a:latin typeface="Arial"/>
                <a:cs typeface="Arial"/>
              </a:rPr>
              <a:t>E</a:t>
            </a:r>
            <a:r>
              <a:rPr sz="2400" spc="-108" dirty="0">
                <a:latin typeface="Arial"/>
                <a:cs typeface="Arial"/>
              </a:rPr>
              <a:t>xperience</a:t>
            </a:r>
            <a:r>
              <a:rPr lang="en-US" sz="2400" spc="-108" dirty="0">
                <a:latin typeface="Arial"/>
                <a:cs typeface="Arial"/>
              </a:rPr>
              <a:t>: </a:t>
            </a:r>
            <a:r>
              <a:rPr sz="2400" spc="90" dirty="0">
                <a:latin typeface="Arial"/>
                <a:cs typeface="Arial"/>
              </a:rPr>
              <a:t>Not</a:t>
            </a:r>
            <a:r>
              <a:rPr sz="2400" spc="-76" dirty="0">
                <a:latin typeface="Arial"/>
                <a:cs typeface="Arial"/>
              </a:rPr>
              <a:t> </a:t>
            </a:r>
            <a:r>
              <a:rPr sz="2400" spc="-162" dirty="0">
                <a:latin typeface="Arial"/>
                <a:cs typeface="Arial"/>
              </a:rPr>
              <a:t>easily</a:t>
            </a:r>
            <a:endParaRPr sz="2400" dirty="0">
              <a:latin typeface="Arial"/>
              <a:cs typeface="Arial"/>
            </a:endParaRPr>
          </a:p>
          <a:p>
            <a:pPr marL="607459" lvl="1" indent="-287774">
              <a:spcBef>
                <a:spcPts val="1005"/>
              </a:spcBef>
              <a:buClr>
                <a:srgbClr val="0A080A"/>
              </a:buClr>
              <a:buSzPct val="79629"/>
              <a:buFont typeface="Arial"/>
              <a:buChar char="■"/>
              <a:tabLst>
                <a:tab pos="608029" algn="l"/>
              </a:tabLst>
            </a:pPr>
            <a:r>
              <a:rPr sz="2400" spc="-148" dirty="0">
                <a:latin typeface="Arial"/>
                <a:cs typeface="Arial"/>
              </a:rPr>
              <a:t>Results </a:t>
            </a:r>
            <a:r>
              <a:rPr sz="2400" spc="-72" dirty="0">
                <a:latin typeface="Arial"/>
                <a:cs typeface="Arial"/>
              </a:rPr>
              <a:t>in </a:t>
            </a:r>
            <a:r>
              <a:rPr sz="2400" spc="-153" dirty="0">
                <a:latin typeface="Arial"/>
                <a:cs typeface="Arial"/>
              </a:rPr>
              <a:t>papers </a:t>
            </a:r>
            <a:r>
              <a:rPr sz="2400" spc="-112" dirty="0">
                <a:latin typeface="Arial"/>
                <a:cs typeface="Arial"/>
              </a:rPr>
              <a:t>describe </a:t>
            </a:r>
            <a:r>
              <a:rPr sz="2400" spc="-202" dirty="0">
                <a:latin typeface="Arial"/>
                <a:cs typeface="Arial"/>
              </a:rPr>
              <a:t>use </a:t>
            </a:r>
            <a:r>
              <a:rPr sz="2400" spc="-157" dirty="0">
                <a:latin typeface="Arial"/>
                <a:cs typeface="Arial"/>
              </a:rPr>
              <a:t>by </a:t>
            </a:r>
            <a:r>
              <a:rPr sz="2400" spc="-81" dirty="0">
                <a:latin typeface="Arial"/>
                <a:cs typeface="Arial"/>
              </a:rPr>
              <a:t>static </a:t>
            </a:r>
            <a:r>
              <a:rPr sz="2400" spc="-188" dirty="0">
                <a:latin typeface="Arial"/>
                <a:cs typeface="Arial"/>
              </a:rPr>
              <a:t>analysis  </a:t>
            </a:r>
            <a:r>
              <a:rPr sz="2400" spc="-72" dirty="0">
                <a:latin typeface="Arial"/>
                <a:cs typeface="Arial"/>
              </a:rPr>
              <a:t> </a:t>
            </a:r>
            <a:r>
              <a:rPr sz="2400" spc="-63" dirty="0">
                <a:latin typeface="Arial"/>
                <a:cs typeface="Arial"/>
              </a:rPr>
              <a:t>experts</a:t>
            </a:r>
            <a:endParaRPr sz="2400" dirty="0">
              <a:latin typeface="Arial"/>
              <a:cs typeface="Arial"/>
            </a:endParaRPr>
          </a:p>
          <a:p>
            <a:pPr marL="607459" marR="184060" lvl="1" indent="-287774">
              <a:lnSpc>
                <a:spcPts val="2764"/>
              </a:lnSpc>
              <a:spcBef>
                <a:spcPts val="1216"/>
              </a:spcBef>
              <a:buClr>
                <a:srgbClr val="0A080A"/>
              </a:buClr>
              <a:buSzPct val="79629"/>
              <a:buFont typeface="Arial"/>
              <a:buChar char="■"/>
              <a:tabLst>
                <a:tab pos="608029" algn="l"/>
              </a:tabLst>
            </a:pPr>
            <a:r>
              <a:rPr sz="2400" spc="-90" dirty="0">
                <a:latin typeface="Arial"/>
                <a:cs typeface="Arial"/>
              </a:rPr>
              <a:t>Commercial </a:t>
            </a:r>
            <a:r>
              <a:rPr sz="2400" spc="-36" dirty="0">
                <a:latin typeface="Arial"/>
                <a:cs typeface="Arial"/>
              </a:rPr>
              <a:t>tools </a:t>
            </a:r>
            <a:r>
              <a:rPr sz="2400" spc="-228" dirty="0">
                <a:latin typeface="Arial"/>
                <a:cs typeface="Arial"/>
              </a:rPr>
              <a:t>have </a:t>
            </a:r>
            <a:r>
              <a:rPr sz="2400" spc="-314" dirty="0">
                <a:latin typeface="Arial"/>
                <a:cs typeface="Arial"/>
              </a:rPr>
              <a:t>a </a:t>
            </a:r>
            <a:r>
              <a:rPr lang="en-US" sz="2400" spc="-314" dirty="0">
                <a:latin typeface="Arial"/>
                <a:cs typeface="Arial"/>
              </a:rPr>
              <a:t> </a:t>
            </a:r>
            <a:r>
              <a:rPr sz="2400" spc="-193" dirty="0">
                <a:latin typeface="Arial"/>
                <a:cs typeface="Arial"/>
              </a:rPr>
              <a:t>huge </a:t>
            </a:r>
            <a:r>
              <a:rPr sz="2400" spc="-112" dirty="0">
                <a:latin typeface="Arial"/>
                <a:cs typeface="Arial"/>
              </a:rPr>
              <a:t>code </a:t>
            </a:r>
            <a:r>
              <a:rPr sz="2400" spc="-256" dirty="0">
                <a:latin typeface="Arial"/>
                <a:cs typeface="Arial"/>
              </a:rPr>
              <a:t>mass </a:t>
            </a:r>
            <a:r>
              <a:rPr sz="2400" spc="63" dirty="0">
                <a:latin typeface="Arial"/>
                <a:cs typeface="Arial"/>
              </a:rPr>
              <a:t>to </a:t>
            </a:r>
            <a:r>
              <a:rPr sz="2400" spc="-153" dirty="0">
                <a:latin typeface="Arial"/>
                <a:cs typeface="Arial"/>
              </a:rPr>
              <a:t>deal </a:t>
            </a:r>
            <a:r>
              <a:rPr sz="2400" spc="-4" dirty="0">
                <a:latin typeface="Arial"/>
                <a:cs typeface="Arial"/>
              </a:rPr>
              <a:t>with  </a:t>
            </a:r>
            <a:r>
              <a:rPr sz="2400" spc="-102" dirty="0">
                <a:latin typeface="Arial"/>
                <a:cs typeface="Arial"/>
              </a:rPr>
              <a:t>developer </a:t>
            </a:r>
            <a:r>
              <a:rPr sz="2400" spc="-108" dirty="0">
                <a:latin typeface="Arial"/>
                <a:cs typeface="Arial"/>
              </a:rPr>
              <a:t>confusion, </a:t>
            </a:r>
            <a:r>
              <a:rPr sz="2400" spc="-171" dirty="0">
                <a:latin typeface="Arial"/>
                <a:cs typeface="Arial"/>
              </a:rPr>
              <a:t>false </a:t>
            </a:r>
            <a:r>
              <a:rPr sz="2400" spc="-112" dirty="0">
                <a:latin typeface="Arial"/>
                <a:cs typeface="Arial"/>
              </a:rPr>
              <a:t>positives,</a:t>
            </a:r>
            <a:r>
              <a:rPr sz="2400" spc="-102" dirty="0">
                <a:latin typeface="Arial"/>
                <a:cs typeface="Arial"/>
              </a:rPr>
              <a:t> </a:t>
            </a:r>
            <a:r>
              <a:rPr sz="2400" spc="-108" dirty="0">
                <a:latin typeface="Arial"/>
                <a:cs typeface="Arial"/>
              </a:rPr>
              <a:t>warning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6359" y="6128024"/>
            <a:ext cx="2136486" cy="374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400" spc="-171" dirty="0">
                <a:latin typeface="Arial"/>
                <a:cs typeface="Arial"/>
              </a:rPr>
              <a:t>management,</a:t>
            </a:r>
            <a:r>
              <a:rPr sz="2400" spc="-314" dirty="0">
                <a:latin typeface="Arial"/>
                <a:cs typeface="Arial"/>
              </a:rPr>
              <a:t> </a:t>
            </a:r>
            <a:r>
              <a:rPr sz="2400" spc="-67" dirty="0">
                <a:latin typeface="Arial"/>
                <a:cs typeface="Arial"/>
              </a:rPr>
              <a:t>etc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14993" y="6270884"/>
            <a:ext cx="10160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200" spc="-67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34363" y="739588"/>
            <a:ext cx="1870364" cy="18153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11454" y="3249706"/>
            <a:ext cx="1870364" cy="18153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89688" y="2790426"/>
            <a:ext cx="1375064" cy="634253"/>
          </a:xfrm>
          <a:custGeom>
            <a:avLst/>
            <a:gdLst/>
            <a:ahLst/>
            <a:cxnLst/>
            <a:rect l="l" t="t" r="r" b="b"/>
            <a:pathLst>
              <a:path w="1512570" h="718820">
                <a:moveTo>
                  <a:pt x="442872" y="0"/>
                </a:moveTo>
                <a:lnTo>
                  <a:pt x="376226" y="11948"/>
                </a:lnTo>
                <a:lnTo>
                  <a:pt x="319814" y="44918"/>
                </a:lnTo>
                <a:lnTo>
                  <a:pt x="277951" y="94595"/>
                </a:lnTo>
                <a:lnTo>
                  <a:pt x="254953" y="156663"/>
                </a:lnTo>
                <a:lnTo>
                  <a:pt x="251876" y="190996"/>
                </a:lnTo>
                <a:lnTo>
                  <a:pt x="251876" y="410641"/>
                </a:lnTo>
                <a:lnTo>
                  <a:pt x="251876" y="412580"/>
                </a:lnTo>
                <a:lnTo>
                  <a:pt x="252410" y="414385"/>
                </a:lnTo>
                <a:lnTo>
                  <a:pt x="252468" y="416314"/>
                </a:lnTo>
                <a:lnTo>
                  <a:pt x="0" y="718326"/>
                </a:lnTo>
                <a:lnTo>
                  <a:pt x="370952" y="587312"/>
                </a:lnTo>
                <a:lnTo>
                  <a:pt x="387986" y="593378"/>
                </a:lnTo>
                <a:lnTo>
                  <a:pt x="405687" y="597877"/>
                </a:lnTo>
                <a:lnTo>
                  <a:pt x="424001" y="600675"/>
                </a:lnTo>
                <a:lnTo>
                  <a:pt x="442872" y="601637"/>
                </a:lnTo>
                <a:lnTo>
                  <a:pt x="1321454" y="601637"/>
                </a:lnTo>
                <a:lnTo>
                  <a:pt x="1388099" y="589688"/>
                </a:lnTo>
                <a:lnTo>
                  <a:pt x="1444511" y="556718"/>
                </a:lnTo>
                <a:lnTo>
                  <a:pt x="1486374" y="507042"/>
                </a:lnTo>
                <a:lnTo>
                  <a:pt x="1509372" y="444974"/>
                </a:lnTo>
                <a:lnTo>
                  <a:pt x="1512450" y="410641"/>
                </a:lnTo>
                <a:lnTo>
                  <a:pt x="1512450" y="190996"/>
                </a:lnTo>
                <a:lnTo>
                  <a:pt x="1500501" y="124350"/>
                </a:lnTo>
                <a:lnTo>
                  <a:pt x="1467531" y="67938"/>
                </a:lnTo>
                <a:lnTo>
                  <a:pt x="1417854" y="26075"/>
                </a:lnTo>
                <a:lnTo>
                  <a:pt x="1355786" y="3077"/>
                </a:lnTo>
                <a:lnTo>
                  <a:pt x="1321454" y="0"/>
                </a:lnTo>
                <a:lnTo>
                  <a:pt x="442872" y="0"/>
                </a:lnTo>
                <a:close/>
              </a:path>
            </a:pathLst>
          </a:custGeom>
          <a:ln w="19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936668" y="2858631"/>
            <a:ext cx="710045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400" spc="13" dirty="0">
                <a:latin typeface="Arial"/>
                <a:cs typeface="Arial"/>
              </a:rPr>
              <a:t>#!@</a:t>
            </a:r>
            <a:r>
              <a:rPr sz="2400" spc="-543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9657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759870"/>
            <a:ext cx="7772400" cy="535530"/>
          </a:xfrm>
          <a:prstGeom prst="rect">
            <a:avLst/>
          </a:prstGeom>
        </p:spPr>
        <p:txBody>
          <a:bodyPr vert="horz" wrap="square" lIns="0" tIns="42671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spc="139" dirty="0"/>
              <a:t>Concolic</a:t>
            </a:r>
            <a:r>
              <a:rPr sz="3200" spc="-72" dirty="0"/>
              <a:t> </a:t>
            </a:r>
            <a:r>
              <a:rPr sz="3200" spc="112" dirty="0"/>
              <a:t>execution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8164389" y="6289720"/>
            <a:ext cx="202622" cy="35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01"/>
              </a:lnSpc>
            </a:pPr>
            <a:fld id="{81D60167-4931-47E6-BA6A-407CBD079E47}" type="slidenum">
              <a:rPr spc="-67" dirty="0"/>
              <a:pPr marL="22794">
                <a:lnSpc>
                  <a:spcPts val="1301"/>
                </a:lnSpc>
              </a:pPr>
              <a:t>20</a:t>
            </a:fld>
            <a:endParaRPr spc="-67" dirty="0"/>
          </a:p>
        </p:txBody>
      </p:sp>
      <p:sp>
        <p:nvSpPr>
          <p:cNvPr id="3" name="object 3"/>
          <p:cNvSpPr txBox="1"/>
          <p:nvPr/>
        </p:nvSpPr>
        <p:spPr>
          <a:xfrm>
            <a:off x="892035" y="1384150"/>
            <a:ext cx="6164695" cy="14384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902" indent="-281505">
              <a:buChar char="•"/>
              <a:tabLst>
                <a:tab pos="293472" algn="l"/>
              </a:tabLst>
            </a:pPr>
            <a:r>
              <a:rPr sz="2800" spc="-85" dirty="0">
                <a:latin typeface="Arial"/>
                <a:cs typeface="Arial"/>
              </a:rPr>
              <a:t>Also </a:t>
            </a:r>
            <a:r>
              <a:rPr sz="2800" spc="-153" dirty="0">
                <a:latin typeface="Arial"/>
                <a:cs typeface="Arial"/>
              </a:rPr>
              <a:t>called </a:t>
            </a:r>
            <a:r>
              <a:rPr sz="2800" i="1" spc="-251" dirty="0">
                <a:latin typeface="Trebuchet MS"/>
                <a:cs typeface="Trebuchet MS"/>
              </a:rPr>
              <a:t>dynamic </a:t>
            </a:r>
            <a:r>
              <a:rPr sz="2800" i="1" spc="-269" dirty="0">
                <a:latin typeface="Trebuchet MS"/>
                <a:cs typeface="Trebuchet MS"/>
              </a:rPr>
              <a:t>symbolic </a:t>
            </a:r>
            <a:r>
              <a:rPr sz="2800" i="1" spc="-265" dirty="0">
                <a:latin typeface="Trebuchet MS"/>
                <a:cs typeface="Trebuchet MS"/>
              </a:rPr>
              <a:t> </a:t>
            </a:r>
            <a:r>
              <a:rPr sz="2800" i="1" spc="-283" dirty="0">
                <a:latin typeface="Trebuchet MS"/>
                <a:cs typeface="Trebuchet MS"/>
              </a:rPr>
              <a:t>execution</a:t>
            </a:r>
            <a:endParaRPr sz="2800">
              <a:latin typeface="Trebuchet MS"/>
              <a:cs typeface="Trebuchet MS"/>
            </a:endParaRPr>
          </a:p>
          <a:p>
            <a:pPr marL="292902" marR="4559" indent="-281505">
              <a:lnSpc>
                <a:spcPts val="3302"/>
              </a:lnSpc>
              <a:spcBef>
                <a:spcPts val="1243"/>
              </a:spcBef>
              <a:buChar char="•"/>
              <a:tabLst>
                <a:tab pos="293472" algn="l"/>
              </a:tabLst>
            </a:pPr>
            <a:r>
              <a:rPr sz="2800" spc="-76" dirty="0">
                <a:latin typeface="Arial"/>
                <a:cs typeface="Arial"/>
              </a:rPr>
              <a:t>Instrument </a:t>
            </a:r>
            <a:r>
              <a:rPr sz="2800" spc="-72" dirty="0">
                <a:latin typeface="Arial"/>
                <a:cs typeface="Arial"/>
              </a:rPr>
              <a:t>the </a:t>
            </a:r>
            <a:r>
              <a:rPr sz="2800" spc="-112" dirty="0">
                <a:latin typeface="Arial"/>
                <a:cs typeface="Arial"/>
              </a:rPr>
              <a:t>program </a:t>
            </a:r>
            <a:r>
              <a:rPr sz="2800" spc="72" dirty="0">
                <a:latin typeface="Arial"/>
                <a:cs typeface="Arial"/>
              </a:rPr>
              <a:t>to </a:t>
            </a:r>
            <a:r>
              <a:rPr sz="2800" spc="-72" dirty="0">
                <a:latin typeface="Arial"/>
                <a:cs typeface="Arial"/>
              </a:rPr>
              <a:t>do </a:t>
            </a:r>
            <a:r>
              <a:rPr sz="2800" spc="-130" dirty="0">
                <a:latin typeface="Arial"/>
                <a:cs typeface="Arial"/>
              </a:rPr>
              <a:t>symbolic  </a:t>
            </a:r>
            <a:r>
              <a:rPr sz="2800" spc="-99" dirty="0">
                <a:latin typeface="Arial"/>
                <a:cs typeface="Arial"/>
              </a:rPr>
              <a:t>execution </a:t>
            </a:r>
            <a:r>
              <a:rPr sz="2800" spc="-345" dirty="0">
                <a:latin typeface="Arial"/>
                <a:cs typeface="Arial"/>
              </a:rPr>
              <a:t>as  </a:t>
            </a:r>
            <a:r>
              <a:rPr sz="2800" spc="-72" dirty="0">
                <a:latin typeface="Arial"/>
                <a:cs typeface="Arial"/>
              </a:rPr>
              <a:t>the </a:t>
            </a:r>
            <a:r>
              <a:rPr sz="2800" spc="-112" dirty="0">
                <a:latin typeface="Arial"/>
                <a:cs typeface="Arial"/>
              </a:rPr>
              <a:t>program</a:t>
            </a:r>
            <a:r>
              <a:rPr sz="2800" spc="63" dirty="0">
                <a:latin typeface="Arial"/>
                <a:cs typeface="Arial"/>
              </a:rPr>
              <a:t> </a:t>
            </a:r>
            <a:r>
              <a:rPr sz="2800" spc="-117" dirty="0">
                <a:latin typeface="Arial"/>
                <a:cs typeface="Arial"/>
              </a:rPr>
              <a:t>runs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4573" y="2960042"/>
            <a:ext cx="158750" cy="295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900" spc="-112" dirty="0">
                <a:solidFill>
                  <a:srgbClr val="0A080A"/>
                </a:solidFill>
                <a:latin typeface="Arial"/>
                <a:cs typeface="Arial"/>
              </a:rPr>
              <a:t>■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2035" y="2935625"/>
            <a:ext cx="7363690" cy="1700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7459" marR="377240">
              <a:lnSpc>
                <a:spcPts val="2764"/>
              </a:lnSpc>
            </a:pPr>
            <a:r>
              <a:rPr sz="2400" spc="-130" dirty="0">
                <a:latin typeface="Arial"/>
                <a:cs typeface="Arial"/>
              </a:rPr>
              <a:t>I.e., </a:t>
            </a:r>
            <a:r>
              <a:rPr sz="2400" spc="-148" dirty="0">
                <a:latin typeface="Arial"/>
                <a:cs typeface="Arial"/>
              </a:rPr>
              <a:t>shadow </a:t>
            </a:r>
            <a:r>
              <a:rPr sz="2400" spc="-72" dirty="0">
                <a:latin typeface="Arial"/>
                <a:cs typeface="Arial"/>
              </a:rPr>
              <a:t>concrete </a:t>
            </a:r>
            <a:r>
              <a:rPr sz="2400" spc="-94" dirty="0">
                <a:latin typeface="Arial"/>
                <a:cs typeface="Arial"/>
              </a:rPr>
              <a:t>program </a:t>
            </a:r>
            <a:r>
              <a:rPr sz="2400" spc="-102" dirty="0">
                <a:latin typeface="Arial"/>
                <a:cs typeface="Arial"/>
              </a:rPr>
              <a:t>state </a:t>
            </a:r>
            <a:r>
              <a:rPr sz="2400" spc="-4" dirty="0">
                <a:latin typeface="Arial"/>
                <a:cs typeface="Arial"/>
              </a:rPr>
              <a:t>with </a:t>
            </a:r>
            <a:r>
              <a:rPr sz="2400" spc="-112" dirty="0">
                <a:latin typeface="Arial"/>
                <a:cs typeface="Arial"/>
              </a:rPr>
              <a:t>symbolic  </a:t>
            </a:r>
            <a:r>
              <a:rPr sz="2400" spc="-139" dirty="0">
                <a:latin typeface="Arial"/>
                <a:cs typeface="Arial"/>
              </a:rPr>
              <a:t>variables</a:t>
            </a:r>
            <a:endParaRPr sz="2400">
              <a:latin typeface="Arial"/>
              <a:cs typeface="Arial"/>
            </a:endParaRPr>
          </a:p>
          <a:p>
            <a:pPr marL="292902" marR="4559" indent="-281505">
              <a:lnSpc>
                <a:spcPts val="3302"/>
              </a:lnSpc>
              <a:spcBef>
                <a:spcPts val="1122"/>
              </a:spcBef>
              <a:buChar char="•"/>
              <a:tabLst>
                <a:tab pos="293472" algn="l"/>
              </a:tabLst>
            </a:pPr>
            <a:r>
              <a:rPr sz="2800" spc="-108" dirty="0">
                <a:latin typeface="Arial"/>
                <a:cs typeface="Arial"/>
              </a:rPr>
              <a:t>Explore </a:t>
            </a:r>
            <a:r>
              <a:rPr sz="2800" spc="-130" dirty="0">
                <a:latin typeface="Arial"/>
                <a:cs typeface="Arial"/>
              </a:rPr>
              <a:t>one </a:t>
            </a:r>
            <a:r>
              <a:rPr sz="2800" spc="-139" dirty="0">
                <a:latin typeface="Arial"/>
                <a:cs typeface="Arial"/>
              </a:rPr>
              <a:t>path, </a:t>
            </a:r>
            <a:r>
              <a:rPr sz="2800" spc="-40" dirty="0">
                <a:latin typeface="Arial"/>
                <a:cs typeface="Arial"/>
              </a:rPr>
              <a:t>from </a:t>
            </a:r>
            <a:r>
              <a:rPr sz="2800" spc="-27" dirty="0">
                <a:latin typeface="Arial"/>
                <a:cs typeface="Arial"/>
              </a:rPr>
              <a:t>start </a:t>
            </a:r>
            <a:r>
              <a:rPr sz="2800" spc="72" dirty="0">
                <a:latin typeface="Arial"/>
                <a:cs typeface="Arial"/>
              </a:rPr>
              <a:t>to </a:t>
            </a:r>
            <a:r>
              <a:rPr sz="2800" spc="-85" dirty="0">
                <a:latin typeface="Arial"/>
                <a:cs typeface="Arial"/>
              </a:rPr>
              <a:t>completion, </a:t>
            </a:r>
            <a:r>
              <a:rPr sz="2800" spc="-102" dirty="0">
                <a:latin typeface="Arial"/>
                <a:cs typeface="Arial"/>
              </a:rPr>
              <a:t>at </a:t>
            </a:r>
            <a:r>
              <a:rPr sz="2800" spc="-363" dirty="0">
                <a:latin typeface="Arial"/>
                <a:cs typeface="Arial"/>
              </a:rPr>
              <a:t>a  </a:t>
            </a:r>
            <a:r>
              <a:rPr sz="2800" spc="-63" dirty="0">
                <a:latin typeface="Arial"/>
                <a:cs typeface="Arial"/>
              </a:rPr>
              <a:t>time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4573" y="4763270"/>
            <a:ext cx="158750" cy="295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900" spc="-112" dirty="0">
                <a:solidFill>
                  <a:srgbClr val="0A080A"/>
                </a:solidFill>
                <a:latin typeface="Arial"/>
                <a:cs typeface="Arial"/>
              </a:rPr>
              <a:t>■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6358" y="4738852"/>
            <a:ext cx="6691167" cy="711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>
              <a:lnSpc>
                <a:spcPts val="2764"/>
              </a:lnSpc>
            </a:pPr>
            <a:r>
              <a:rPr sz="2400" spc="-139" dirty="0">
                <a:latin typeface="Arial"/>
                <a:cs typeface="Arial"/>
              </a:rPr>
              <a:t>Thus, </a:t>
            </a:r>
            <a:r>
              <a:rPr sz="2400" spc="-197" dirty="0">
                <a:latin typeface="Arial"/>
                <a:cs typeface="Arial"/>
              </a:rPr>
              <a:t>always </a:t>
            </a:r>
            <a:r>
              <a:rPr sz="2400" spc="-228" dirty="0">
                <a:latin typeface="Arial"/>
                <a:cs typeface="Arial"/>
              </a:rPr>
              <a:t>have </a:t>
            </a:r>
            <a:r>
              <a:rPr sz="2400" spc="-314" dirty="0">
                <a:latin typeface="Arial"/>
                <a:cs typeface="Arial"/>
              </a:rPr>
              <a:t>a </a:t>
            </a:r>
            <a:r>
              <a:rPr sz="2400" spc="-72" dirty="0">
                <a:latin typeface="Arial"/>
                <a:cs typeface="Arial"/>
              </a:rPr>
              <a:t>concrete </a:t>
            </a:r>
            <a:r>
              <a:rPr sz="2400" spc="-108" dirty="0">
                <a:latin typeface="Arial"/>
                <a:cs typeface="Arial"/>
              </a:rPr>
              <a:t>underlying </a:t>
            </a:r>
            <a:r>
              <a:rPr sz="2400" spc="-157" dirty="0">
                <a:latin typeface="Arial"/>
                <a:cs typeface="Arial"/>
              </a:rPr>
              <a:t>value </a:t>
            </a:r>
            <a:r>
              <a:rPr sz="2400" spc="63" dirty="0">
                <a:latin typeface="Arial"/>
                <a:cs typeface="Arial"/>
              </a:rPr>
              <a:t>to </a:t>
            </a:r>
            <a:r>
              <a:rPr sz="2400" spc="-67" dirty="0">
                <a:latin typeface="Arial"/>
                <a:cs typeface="Arial"/>
              </a:rPr>
              <a:t>rely  </a:t>
            </a:r>
            <a:r>
              <a:rPr sz="2400" spc="-72" dirty="0">
                <a:latin typeface="Arial"/>
                <a:cs typeface="Arial"/>
              </a:rPr>
              <a:t>on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6260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759870"/>
            <a:ext cx="7772400" cy="535530"/>
          </a:xfrm>
          <a:prstGeom prst="rect">
            <a:avLst/>
          </a:prstGeom>
        </p:spPr>
        <p:txBody>
          <a:bodyPr vert="horz" wrap="square" lIns="0" tIns="42671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spc="148" dirty="0"/>
              <a:t>Concretization</a:t>
            </a:r>
            <a:endParaRPr sz="320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8164389" y="6289720"/>
            <a:ext cx="202622" cy="35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01"/>
              </a:lnSpc>
            </a:pPr>
            <a:fld id="{81D60167-4931-47E6-BA6A-407CBD079E47}" type="slidenum">
              <a:rPr spc="-67" dirty="0"/>
              <a:pPr marL="22794">
                <a:lnSpc>
                  <a:spcPts val="1301"/>
                </a:lnSpc>
              </a:pPr>
              <a:t>21</a:t>
            </a:fld>
            <a:endParaRPr spc="-67" dirty="0"/>
          </a:p>
        </p:txBody>
      </p:sp>
      <p:sp>
        <p:nvSpPr>
          <p:cNvPr id="3" name="object 3"/>
          <p:cNvSpPr txBox="1"/>
          <p:nvPr/>
        </p:nvSpPr>
        <p:spPr>
          <a:xfrm>
            <a:off x="892035" y="1407234"/>
            <a:ext cx="7263245" cy="170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902" marR="719719" indent="-281505">
              <a:lnSpc>
                <a:spcPts val="3302"/>
              </a:lnSpc>
              <a:buChar char="•"/>
              <a:tabLst>
                <a:tab pos="293472" algn="l"/>
              </a:tabLst>
            </a:pPr>
            <a:r>
              <a:rPr sz="2800" spc="-72" dirty="0">
                <a:latin typeface="Arial"/>
                <a:cs typeface="Arial"/>
              </a:rPr>
              <a:t>Concolic </a:t>
            </a:r>
            <a:r>
              <a:rPr sz="2800" spc="-99" dirty="0">
                <a:latin typeface="Arial"/>
                <a:cs typeface="Arial"/>
              </a:rPr>
              <a:t>execution </a:t>
            </a:r>
            <a:r>
              <a:rPr sz="2800" spc="-242" dirty="0">
                <a:latin typeface="Arial"/>
                <a:cs typeface="Arial"/>
              </a:rPr>
              <a:t>makes </a:t>
            </a:r>
            <a:r>
              <a:rPr sz="2800" spc="72" dirty="0">
                <a:latin typeface="Arial"/>
                <a:cs typeface="Arial"/>
              </a:rPr>
              <a:t>it </a:t>
            </a:r>
            <a:r>
              <a:rPr sz="2800" spc="-117" dirty="0">
                <a:latin typeface="Arial"/>
                <a:cs typeface="Arial"/>
              </a:rPr>
              <a:t>really </a:t>
            </a:r>
            <a:r>
              <a:rPr sz="2800" spc="-269" dirty="0">
                <a:latin typeface="Arial"/>
                <a:cs typeface="Arial"/>
              </a:rPr>
              <a:t>easy </a:t>
            </a:r>
            <a:r>
              <a:rPr sz="2800" spc="72" dirty="0">
                <a:latin typeface="Arial"/>
                <a:cs typeface="Arial"/>
              </a:rPr>
              <a:t>to  </a:t>
            </a:r>
            <a:r>
              <a:rPr sz="2800" spc="-94" dirty="0">
                <a:latin typeface="Arial"/>
                <a:cs typeface="Arial"/>
              </a:rPr>
              <a:t>concretize</a:t>
            </a:r>
            <a:endParaRPr sz="2800">
              <a:latin typeface="Arial"/>
              <a:cs typeface="Arial"/>
            </a:endParaRPr>
          </a:p>
          <a:p>
            <a:pPr marL="607459" marR="4559" lvl="1" indent="-287774">
              <a:lnSpc>
                <a:spcPts val="2764"/>
              </a:lnSpc>
              <a:spcBef>
                <a:spcPts val="1176"/>
              </a:spcBef>
              <a:buClr>
                <a:srgbClr val="0A080A"/>
              </a:buClr>
              <a:buSzPct val="79629"/>
              <a:buFont typeface="Arial"/>
              <a:buChar char="■"/>
              <a:tabLst>
                <a:tab pos="608029" algn="l"/>
              </a:tabLst>
            </a:pPr>
            <a:r>
              <a:rPr sz="2400" spc="-179" dirty="0">
                <a:latin typeface="Arial"/>
                <a:cs typeface="Arial"/>
              </a:rPr>
              <a:t>Replace </a:t>
            </a:r>
            <a:r>
              <a:rPr sz="2400" spc="-112" dirty="0">
                <a:latin typeface="Arial"/>
                <a:cs typeface="Arial"/>
              </a:rPr>
              <a:t>symbolic </a:t>
            </a:r>
            <a:r>
              <a:rPr sz="2400" spc="-139" dirty="0">
                <a:latin typeface="Arial"/>
                <a:cs typeface="Arial"/>
              </a:rPr>
              <a:t>variables </a:t>
            </a:r>
            <a:r>
              <a:rPr sz="2400" spc="-4" dirty="0">
                <a:latin typeface="Arial"/>
                <a:cs typeface="Arial"/>
              </a:rPr>
              <a:t>with </a:t>
            </a:r>
            <a:r>
              <a:rPr sz="2400" spc="-72" dirty="0">
                <a:latin typeface="Arial"/>
                <a:cs typeface="Arial"/>
              </a:rPr>
              <a:t>concrete </a:t>
            </a:r>
            <a:r>
              <a:rPr sz="2400" spc="-179" dirty="0">
                <a:latin typeface="Arial"/>
                <a:cs typeface="Arial"/>
              </a:rPr>
              <a:t>values </a:t>
            </a:r>
            <a:r>
              <a:rPr sz="2400" spc="-45" dirty="0">
                <a:latin typeface="Arial"/>
                <a:cs typeface="Arial"/>
              </a:rPr>
              <a:t>that  </a:t>
            </a:r>
            <a:r>
              <a:rPr sz="2400" spc="-139" dirty="0">
                <a:latin typeface="Arial"/>
                <a:cs typeface="Arial"/>
              </a:rPr>
              <a:t>satisfy </a:t>
            </a:r>
            <a:r>
              <a:rPr sz="2400" spc="-63" dirty="0">
                <a:latin typeface="Arial"/>
                <a:cs typeface="Arial"/>
              </a:rPr>
              <a:t>the </a:t>
            </a:r>
            <a:r>
              <a:rPr sz="2400" spc="-112" dirty="0">
                <a:latin typeface="Arial"/>
                <a:cs typeface="Arial"/>
              </a:rPr>
              <a:t>path</a:t>
            </a:r>
            <a:r>
              <a:rPr sz="2400" spc="171" dirty="0">
                <a:latin typeface="Arial"/>
                <a:cs typeface="Arial"/>
              </a:rPr>
              <a:t> </a:t>
            </a:r>
            <a:r>
              <a:rPr sz="2400" spc="-49" dirty="0">
                <a:latin typeface="Arial"/>
                <a:cs typeface="Arial"/>
              </a:rPr>
              <a:t>condition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08431" y="3158740"/>
            <a:ext cx="124114" cy="374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400" spc="-22" dirty="0">
                <a:solidFill>
                  <a:srgbClr val="0A080A"/>
                </a:solidFill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5729" y="3195541"/>
            <a:ext cx="5060950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121" dirty="0">
                <a:latin typeface="Arial"/>
                <a:cs typeface="Arial"/>
              </a:rPr>
              <a:t>Always </a:t>
            </a:r>
            <a:r>
              <a:rPr spc="-193" dirty="0">
                <a:latin typeface="Arial"/>
                <a:cs typeface="Arial"/>
              </a:rPr>
              <a:t>have  </a:t>
            </a:r>
            <a:r>
              <a:rPr spc="-108" dirty="0">
                <a:latin typeface="Arial"/>
                <a:cs typeface="Arial"/>
              </a:rPr>
              <a:t>these </a:t>
            </a:r>
            <a:r>
              <a:rPr spc="-85" dirty="0">
                <a:latin typeface="Arial"/>
                <a:cs typeface="Arial"/>
              </a:rPr>
              <a:t>around </a:t>
            </a:r>
            <a:r>
              <a:rPr spc="-58" dirty="0">
                <a:latin typeface="Arial"/>
                <a:cs typeface="Arial"/>
              </a:rPr>
              <a:t>in </a:t>
            </a:r>
            <a:r>
              <a:rPr spc="-63" dirty="0">
                <a:latin typeface="Arial"/>
                <a:cs typeface="Arial"/>
              </a:rPr>
              <a:t>concolic</a:t>
            </a:r>
            <a:r>
              <a:rPr spc="175" dirty="0">
                <a:latin typeface="Arial"/>
                <a:cs typeface="Arial"/>
              </a:rPr>
              <a:t> </a:t>
            </a:r>
            <a:r>
              <a:rPr spc="-72" dirty="0">
                <a:latin typeface="Arial"/>
                <a:cs typeface="Arial"/>
              </a:rPr>
              <a:t>execution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2035" y="3625545"/>
            <a:ext cx="5135995" cy="435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902" indent="-281505">
              <a:buChar char="•"/>
              <a:tabLst>
                <a:tab pos="293472" algn="l"/>
              </a:tabLst>
            </a:pPr>
            <a:r>
              <a:rPr sz="2800" spc="-283" dirty="0">
                <a:latin typeface="Arial"/>
                <a:cs typeface="Arial"/>
              </a:rPr>
              <a:t>So, </a:t>
            </a:r>
            <a:r>
              <a:rPr sz="2800" spc="-99" dirty="0">
                <a:latin typeface="Arial"/>
                <a:cs typeface="Arial"/>
              </a:rPr>
              <a:t>could </a:t>
            </a:r>
            <a:r>
              <a:rPr sz="2800" spc="-144" dirty="0">
                <a:latin typeface="Arial"/>
                <a:cs typeface="Arial"/>
              </a:rPr>
              <a:t>actually </a:t>
            </a:r>
            <a:r>
              <a:rPr sz="2800" spc="-72" dirty="0">
                <a:latin typeface="Arial"/>
                <a:cs typeface="Arial"/>
              </a:rPr>
              <a:t>do </a:t>
            </a:r>
            <a:r>
              <a:rPr sz="2800" spc="-175" dirty="0">
                <a:latin typeface="Arial"/>
                <a:cs typeface="Arial"/>
              </a:rPr>
              <a:t>system</a:t>
            </a:r>
            <a:r>
              <a:rPr sz="2800" spc="310" dirty="0">
                <a:latin typeface="Arial"/>
                <a:cs typeface="Arial"/>
              </a:rPr>
              <a:t> </a:t>
            </a:r>
            <a:r>
              <a:rPr sz="2800" spc="-179" dirty="0">
                <a:latin typeface="Arial"/>
                <a:cs typeface="Arial"/>
              </a:rPr>
              <a:t>calls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4573" y="4232413"/>
            <a:ext cx="158750" cy="295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900" spc="-112" dirty="0">
                <a:solidFill>
                  <a:srgbClr val="0A080A"/>
                </a:solidFill>
                <a:latin typeface="Arial"/>
                <a:cs typeface="Arial"/>
              </a:rPr>
              <a:t>■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6358" y="4181549"/>
            <a:ext cx="4942609" cy="374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400" spc="-85" dirty="0">
                <a:latin typeface="Arial"/>
                <a:cs typeface="Arial"/>
              </a:rPr>
              <a:t>But </a:t>
            </a:r>
            <a:r>
              <a:rPr sz="2400" spc="-121" dirty="0">
                <a:latin typeface="Arial"/>
                <a:cs typeface="Arial"/>
              </a:rPr>
              <a:t>we lose </a:t>
            </a:r>
            <a:r>
              <a:rPr sz="2400" spc="-139" dirty="0">
                <a:latin typeface="Arial"/>
                <a:cs typeface="Arial"/>
              </a:rPr>
              <a:t>symbolic-ness </a:t>
            </a:r>
            <a:r>
              <a:rPr sz="2400" spc="-90" dirty="0">
                <a:latin typeface="Arial"/>
                <a:cs typeface="Arial"/>
              </a:rPr>
              <a:t>at </a:t>
            </a:r>
            <a:r>
              <a:rPr sz="2400" spc="-175" dirty="0">
                <a:latin typeface="Arial"/>
                <a:cs typeface="Arial"/>
              </a:rPr>
              <a:t>such 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153" dirty="0">
                <a:latin typeface="Arial"/>
                <a:cs typeface="Arial"/>
              </a:rPr>
              <a:t>calls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2035" y="4693490"/>
            <a:ext cx="6616700" cy="848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902" marR="4559" indent="-281505">
              <a:lnSpc>
                <a:spcPts val="3302"/>
              </a:lnSpc>
              <a:buChar char="•"/>
              <a:tabLst>
                <a:tab pos="293472" algn="l"/>
              </a:tabLst>
            </a:pPr>
            <a:r>
              <a:rPr sz="2800" spc="-94" dirty="0">
                <a:latin typeface="Arial"/>
                <a:cs typeface="Arial"/>
              </a:rPr>
              <a:t>And </a:t>
            </a:r>
            <a:r>
              <a:rPr sz="2800" spc="-233" dirty="0">
                <a:latin typeface="Arial"/>
                <a:cs typeface="Arial"/>
              </a:rPr>
              <a:t>can </a:t>
            </a:r>
            <a:r>
              <a:rPr sz="2800" spc="-175" dirty="0">
                <a:latin typeface="Arial"/>
                <a:cs typeface="Arial"/>
              </a:rPr>
              <a:t>handle </a:t>
            </a:r>
            <a:r>
              <a:rPr sz="2800" spc="-283" dirty="0">
                <a:latin typeface="Arial"/>
                <a:cs typeface="Arial"/>
              </a:rPr>
              <a:t>cases </a:t>
            </a:r>
            <a:r>
              <a:rPr sz="2800" spc="-135" dirty="0">
                <a:latin typeface="Arial"/>
                <a:cs typeface="Arial"/>
              </a:rPr>
              <a:t>when </a:t>
            </a:r>
            <a:r>
              <a:rPr sz="2800" spc="-85" dirty="0">
                <a:latin typeface="Arial"/>
                <a:cs typeface="Arial"/>
              </a:rPr>
              <a:t>conditions </a:t>
            </a:r>
            <a:r>
              <a:rPr sz="2800" spc="45" dirty="0">
                <a:latin typeface="Arial"/>
                <a:cs typeface="Arial"/>
              </a:rPr>
              <a:t>too  </a:t>
            </a:r>
            <a:r>
              <a:rPr sz="2800" spc="-108" dirty="0">
                <a:latin typeface="Arial"/>
                <a:cs typeface="Arial"/>
              </a:rPr>
              <a:t>complex </a:t>
            </a:r>
            <a:r>
              <a:rPr sz="2800" spc="18" dirty="0">
                <a:latin typeface="Arial"/>
                <a:cs typeface="Arial"/>
              </a:rPr>
              <a:t>for </a:t>
            </a:r>
            <a:r>
              <a:rPr sz="2800" spc="-251" dirty="0">
                <a:latin typeface="Arial"/>
                <a:cs typeface="Arial"/>
              </a:rPr>
              <a:t>SMT</a:t>
            </a:r>
            <a:r>
              <a:rPr sz="2800" spc="58" dirty="0">
                <a:latin typeface="Arial"/>
                <a:cs typeface="Arial"/>
              </a:rPr>
              <a:t> </a:t>
            </a:r>
            <a:r>
              <a:rPr sz="2800" spc="-102" dirty="0">
                <a:latin typeface="Arial"/>
                <a:cs typeface="Arial"/>
              </a:rPr>
              <a:t>solver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04573" y="5690162"/>
            <a:ext cx="158750" cy="295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900" spc="-112" dirty="0">
                <a:solidFill>
                  <a:srgbClr val="0A080A"/>
                </a:solidFill>
                <a:latin typeface="Arial"/>
                <a:cs typeface="Arial"/>
              </a:rPr>
              <a:t>■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6359" y="5639299"/>
            <a:ext cx="5744441" cy="374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400" spc="-85" dirty="0">
                <a:latin typeface="Arial"/>
                <a:cs typeface="Arial"/>
              </a:rPr>
              <a:t>But </a:t>
            </a:r>
            <a:r>
              <a:rPr sz="2400" spc="-197" dirty="0">
                <a:latin typeface="Arial"/>
                <a:cs typeface="Arial"/>
              </a:rPr>
              <a:t>can </a:t>
            </a:r>
            <a:r>
              <a:rPr sz="2400" spc="-58" dirty="0">
                <a:latin typeface="Arial"/>
                <a:cs typeface="Arial"/>
              </a:rPr>
              <a:t>do </a:t>
            </a:r>
            <a:r>
              <a:rPr sz="2400" spc="-63" dirty="0">
                <a:latin typeface="Arial"/>
                <a:cs typeface="Arial"/>
              </a:rPr>
              <a:t>the </a:t>
            </a:r>
            <a:r>
              <a:rPr sz="2400" spc="-233" dirty="0">
                <a:latin typeface="Arial"/>
                <a:cs typeface="Arial"/>
              </a:rPr>
              <a:t>same  </a:t>
            </a:r>
            <a:r>
              <a:rPr sz="2400" spc="-72" dirty="0">
                <a:latin typeface="Arial"/>
                <a:cs typeface="Arial"/>
              </a:rPr>
              <a:t>in </a:t>
            </a:r>
            <a:r>
              <a:rPr sz="2400" spc="-90" dirty="0">
                <a:latin typeface="Arial"/>
                <a:cs typeface="Arial"/>
              </a:rPr>
              <a:t>pure </a:t>
            </a:r>
            <a:r>
              <a:rPr sz="2400" spc="-112" dirty="0">
                <a:latin typeface="Arial"/>
                <a:cs typeface="Arial"/>
              </a:rPr>
              <a:t>symbolic</a:t>
            </a:r>
            <a:r>
              <a:rPr sz="2400" spc="359" dirty="0">
                <a:latin typeface="Arial"/>
                <a:cs typeface="Arial"/>
              </a:rPr>
              <a:t> </a:t>
            </a:r>
            <a:r>
              <a:rPr sz="2400" spc="-153" dirty="0"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5833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759870"/>
            <a:ext cx="7772400" cy="535530"/>
          </a:xfrm>
          <a:prstGeom prst="rect">
            <a:avLst/>
          </a:prstGeom>
        </p:spPr>
        <p:txBody>
          <a:bodyPr vert="horz" wrap="square" lIns="0" tIns="42671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spc="139" dirty="0"/>
              <a:t>Resurgence </a:t>
            </a:r>
            <a:r>
              <a:rPr sz="3200" spc="121" dirty="0"/>
              <a:t>of </a:t>
            </a:r>
            <a:r>
              <a:rPr sz="3200" spc="157" dirty="0"/>
              <a:t>symbolic</a:t>
            </a:r>
            <a:r>
              <a:rPr sz="3200" spc="-251" dirty="0"/>
              <a:t> </a:t>
            </a:r>
            <a:r>
              <a:rPr sz="3200" spc="108" dirty="0"/>
              <a:t>exection</a:t>
            </a:r>
            <a:endParaRPr sz="320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4294967295"/>
          </p:nvPr>
        </p:nvSpPr>
        <p:spPr>
          <a:xfrm>
            <a:off x="8164389" y="6289720"/>
            <a:ext cx="202622" cy="35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01"/>
              </a:lnSpc>
            </a:pPr>
            <a:fld id="{81D60167-4931-47E6-BA6A-407CBD079E47}" type="slidenum">
              <a:rPr spc="-67" dirty="0"/>
              <a:pPr marL="22794">
                <a:lnSpc>
                  <a:spcPts val="1301"/>
                </a:lnSpc>
              </a:pPr>
              <a:t>22</a:t>
            </a:fld>
            <a:endParaRPr spc="-67" dirty="0"/>
          </a:p>
        </p:txBody>
      </p:sp>
      <p:sp>
        <p:nvSpPr>
          <p:cNvPr id="3" name="object 3"/>
          <p:cNvSpPr txBox="1"/>
          <p:nvPr/>
        </p:nvSpPr>
        <p:spPr>
          <a:xfrm>
            <a:off x="735765" y="1384150"/>
            <a:ext cx="7883236" cy="435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902" indent="-281505">
              <a:buChar char="•"/>
              <a:tabLst>
                <a:tab pos="293472" algn="l"/>
              </a:tabLst>
            </a:pPr>
            <a:r>
              <a:rPr sz="2800" spc="-171" dirty="0">
                <a:latin typeface="Arial"/>
                <a:cs typeface="Arial"/>
              </a:rPr>
              <a:t>Two </a:t>
            </a:r>
            <a:r>
              <a:rPr sz="2800" spc="-193" dirty="0">
                <a:latin typeface="Arial"/>
                <a:cs typeface="Arial"/>
              </a:rPr>
              <a:t>key </a:t>
            </a:r>
            <a:r>
              <a:rPr sz="2800" spc="-197" dirty="0">
                <a:latin typeface="Arial"/>
                <a:cs typeface="Arial"/>
              </a:rPr>
              <a:t>systems </a:t>
            </a:r>
            <a:r>
              <a:rPr sz="2800" spc="-54" dirty="0">
                <a:latin typeface="Arial"/>
                <a:cs typeface="Arial"/>
              </a:rPr>
              <a:t>that </a:t>
            </a:r>
            <a:r>
              <a:rPr sz="2800" spc="-94" dirty="0">
                <a:latin typeface="Arial"/>
                <a:cs typeface="Arial"/>
              </a:rPr>
              <a:t>triggered </a:t>
            </a:r>
            <a:r>
              <a:rPr sz="2800" spc="-126" dirty="0">
                <a:latin typeface="Arial"/>
                <a:cs typeface="Arial"/>
              </a:rPr>
              <a:t>revival </a:t>
            </a:r>
            <a:r>
              <a:rPr sz="2800" spc="-45" dirty="0">
                <a:latin typeface="Arial"/>
                <a:cs typeface="Arial"/>
              </a:rPr>
              <a:t>of </a:t>
            </a:r>
            <a:r>
              <a:rPr sz="2800" spc="-85" dirty="0">
                <a:latin typeface="Arial"/>
                <a:cs typeface="Arial"/>
              </a:rPr>
              <a:t>this </a:t>
            </a:r>
            <a:r>
              <a:rPr sz="2800" spc="206" dirty="0">
                <a:latin typeface="Arial"/>
                <a:cs typeface="Arial"/>
              </a:rPr>
              <a:t> </a:t>
            </a:r>
            <a:r>
              <a:rPr sz="2800" spc="-63" dirty="0">
                <a:latin typeface="Arial"/>
                <a:cs typeface="Arial"/>
              </a:rPr>
              <a:t>topic: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8303" y="1991018"/>
            <a:ext cx="158750" cy="295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900" spc="-112" dirty="0">
                <a:solidFill>
                  <a:srgbClr val="0A080A"/>
                </a:solidFill>
                <a:latin typeface="Arial"/>
                <a:cs typeface="Arial"/>
              </a:rPr>
              <a:t>■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0089" y="1940154"/>
            <a:ext cx="5124450" cy="374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400" spc="-144" dirty="0">
                <a:latin typeface="Arial"/>
                <a:cs typeface="Arial"/>
              </a:rPr>
              <a:t>DART </a:t>
            </a:r>
            <a:r>
              <a:rPr sz="2400" spc="4" dirty="0">
                <a:latin typeface="Arial"/>
                <a:cs typeface="Arial"/>
              </a:rPr>
              <a:t>— </a:t>
            </a:r>
            <a:r>
              <a:rPr sz="2400" spc="-58" dirty="0">
                <a:latin typeface="Arial"/>
                <a:cs typeface="Arial"/>
              </a:rPr>
              <a:t>Godefroid </a:t>
            </a:r>
            <a:r>
              <a:rPr sz="2400" spc="-188" dirty="0">
                <a:latin typeface="Arial"/>
                <a:cs typeface="Arial"/>
              </a:rPr>
              <a:t>and </a:t>
            </a:r>
            <a:r>
              <a:rPr sz="2400" spc="-242" dirty="0">
                <a:latin typeface="Arial"/>
                <a:cs typeface="Arial"/>
              </a:rPr>
              <a:t>Sen, </a:t>
            </a:r>
            <a:r>
              <a:rPr sz="2400" spc="-135" dirty="0">
                <a:latin typeface="Arial"/>
                <a:cs typeface="Arial"/>
              </a:rPr>
              <a:t>PLDI</a:t>
            </a:r>
            <a:r>
              <a:rPr sz="2400" spc="372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2005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2161" y="2400374"/>
            <a:ext cx="124114" cy="374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400" spc="-22" dirty="0">
                <a:solidFill>
                  <a:srgbClr val="0A080A"/>
                </a:solidFill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9459" y="2437175"/>
            <a:ext cx="6026150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5" dirty="0">
                <a:latin typeface="Arial"/>
                <a:cs typeface="Arial"/>
              </a:rPr>
              <a:t>Godefroid </a:t>
            </a:r>
            <a:r>
              <a:rPr dirty="0">
                <a:latin typeface="Arial"/>
                <a:cs typeface="Arial"/>
              </a:rPr>
              <a:t>= </a:t>
            </a:r>
            <a:r>
              <a:rPr spc="-76" dirty="0">
                <a:latin typeface="Arial"/>
                <a:cs typeface="Arial"/>
              </a:rPr>
              <a:t>model </a:t>
            </a:r>
            <a:r>
              <a:rPr spc="-117" dirty="0">
                <a:latin typeface="Arial"/>
                <a:cs typeface="Arial"/>
              </a:rPr>
              <a:t>checking, </a:t>
            </a:r>
            <a:r>
              <a:rPr spc="-58" dirty="0">
                <a:latin typeface="Arial"/>
                <a:cs typeface="Arial"/>
              </a:rPr>
              <a:t>formal </a:t>
            </a:r>
            <a:r>
              <a:rPr spc="-144" dirty="0">
                <a:latin typeface="Arial"/>
                <a:cs typeface="Arial"/>
              </a:rPr>
              <a:t>systems</a:t>
            </a:r>
            <a:r>
              <a:rPr spc="99" dirty="0">
                <a:latin typeface="Arial"/>
                <a:cs typeface="Arial"/>
              </a:rPr>
              <a:t> </a:t>
            </a:r>
            <a:r>
              <a:rPr spc="-108" dirty="0">
                <a:latin typeface="Arial"/>
                <a:cs typeface="Arial"/>
              </a:rPr>
              <a:t>background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8303" y="2917910"/>
            <a:ext cx="158750" cy="295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900" spc="-112" dirty="0">
                <a:solidFill>
                  <a:srgbClr val="0A080A"/>
                </a:solidFill>
                <a:latin typeface="Arial"/>
                <a:cs typeface="Arial"/>
              </a:rPr>
              <a:t>■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0089" y="2893494"/>
            <a:ext cx="6976341" cy="711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>
              <a:lnSpc>
                <a:spcPts val="2764"/>
              </a:lnSpc>
            </a:pPr>
            <a:r>
              <a:rPr sz="2400" spc="-233" dirty="0">
                <a:latin typeface="Arial"/>
                <a:cs typeface="Arial"/>
              </a:rPr>
              <a:t>EXE </a:t>
            </a:r>
            <a:r>
              <a:rPr sz="2400" spc="4" dirty="0">
                <a:latin typeface="Arial"/>
                <a:cs typeface="Arial"/>
              </a:rPr>
              <a:t>— </a:t>
            </a:r>
            <a:r>
              <a:rPr sz="2400" spc="-166" dirty="0">
                <a:latin typeface="Arial"/>
                <a:cs typeface="Arial"/>
              </a:rPr>
              <a:t>Cadar, </a:t>
            </a:r>
            <a:r>
              <a:rPr sz="2400" spc="-183" dirty="0">
                <a:latin typeface="Arial"/>
                <a:cs typeface="Arial"/>
              </a:rPr>
              <a:t>Ganesh, </a:t>
            </a:r>
            <a:r>
              <a:rPr sz="2400" spc="-135" dirty="0">
                <a:latin typeface="Arial"/>
                <a:cs typeface="Arial"/>
              </a:rPr>
              <a:t>Pawlowski, </a:t>
            </a:r>
            <a:r>
              <a:rPr sz="2400" spc="-22" dirty="0">
                <a:latin typeface="Arial"/>
                <a:cs typeface="Arial"/>
              </a:rPr>
              <a:t>Dill, </a:t>
            </a:r>
            <a:r>
              <a:rPr sz="2400" spc="-188" dirty="0">
                <a:latin typeface="Arial"/>
                <a:cs typeface="Arial"/>
              </a:rPr>
              <a:t>and </a:t>
            </a:r>
            <a:r>
              <a:rPr sz="2400" spc="-183" dirty="0">
                <a:latin typeface="Arial"/>
                <a:cs typeface="Arial"/>
              </a:rPr>
              <a:t>Engler,</a:t>
            </a:r>
            <a:r>
              <a:rPr sz="2400" spc="-274" dirty="0">
                <a:latin typeface="Arial"/>
                <a:cs typeface="Arial"/>
              </a:rPr>
              <a:t> </a:t>
            </a:r>
            <a:r>
              <a:rPr sz="2400" spc="-188" dirty="0">
                <a:latin typeface="Arial"/>
                <a:cs typeface="Arial"/>
              </a:rPr>
              <a:t>CCS  </a:t>
            </a:r>
            <a:r>
              <a:rPr sz="2400" spc="-135" dirty="0">
                <a:latin typeface="Arial"/>
                <a:cs typeface="Arial"/>
              </a:rPr>
              <a:t>2006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2161" y="3672744"/>
            <a:ext cx="124114" cy="374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400" spc="-22" dirty="0">
                <a:solidFill>
                  <a:srgbClr val="0A080A"/>
                </a:solidFill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9458" y="3725906"/>
            <a:ext cx="5436755" cy="6061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>
              <a:lnSpc>
                <a:spcPts val="2360"/>
              </a:lnSpc>
            </a:pPr>
            <a:r>
              <a:rPr spc="-157" dirty="0">
                <a:latin typeface="Arial"/>
                <a:cs typeface="Arial"/>
              </a:rPr>
              <a:t>Ganesh and </a:t>
            </a:r>
            <a:r>
              <a:rPr spc="9" dirty="0">
                <a:latin typeface="Arial"/>
                <a:cs typeface="Arial"/>
              </a:rPr>
              <a:t>Dill </a:t>
            </a:r>
            <a:r>
              <a:rPr dirty="0">
                <a:latin typeface="Arial"/>
                <a:cs typeface="Arial"/>
              </a:rPr>
              <a:t>= </a:t>
            </a:r>
            <a:r>
              <a:rPr spc="-179" dirty="0">
                <a:latin typeface="Arial"/>
                <a:cs typeface="Arial"/>
              </a:rPr>
              <a:t>SMT </a:t>
            </a:r>
            <a:r>
              <a:rPr spc="-72" dirty="0">
                <a:latin typeface="Arial"/>
                <a:cs typeface="Arial"/>
              </a:rPr>
              <a:t>solver </a:t>
            </a:r>
            <a:r>
              <a:rPr spc="-108" dirty="0">
                <a:latin typeface="Arial"/>
                <a:cs typeface="Arial"/>
              </a:rPr>
              <a:t>called </a:t>
            </a:r>
            <a:r>
              <a:rPr spc="-76" dirty="0">
                <a:latin typeface="Arial"/>
                <a:cs typeface="Arial"/>
              </a:rPr>
              <a:t>“STP” </a:t>
            </a:r>
            <a:r>
              <a:rPr spc="-121" dirty="0">
                <a:latin typeface="Arial"/>
                <a:cs typeface="Arial"/>
              </a:rPr>
              <a:t>(used </a:t>
            </a:r>
            <a:r>
              <a:rPr spc="-58" dirty="0">
                <a:latin typeface="Arial"/>
                <a:cs typeface="Arial"/>
              </a:rPr>
              <a:t>in  </a:t>
            </a:r>
            <a:r>
              <a:rPr spc="-67" dirty="0">
                <a:latin typeface="Arial"/>
                <a:cs typeface="Arial"/>
              </a:rPr>
              <a:t>implementation)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56018" y="4405832"/>
            <a:ext cx="124114" cy="374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400" spc="-22" dirty="0">
                <a:solidFill>
                  <a:srgbClr val="0A080A"/>
                </a:solidFill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13316" y="4442633"/>
            <a:ext cx="1787814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0" dirty="0">
                <a:latin typeface="Arial"/>
                <a:cs typeface="Arial"/>
              </a:rPr>
              <a:t>Theory </a:t>
            </a:r>
            <a:r>
              <a:rPr spc="-31" dirty="0">
                <a:latin typeface="Arial"/>
                <a:cs typeface="Arial"/>
              </a:rPr>
              <a:t>of</a:t>
            </a:r>
            <a:r>
              <a:rPr spc="-18" dirty="0">
                <a:latin typeface="Arial"/>
                <a:cs typeface="Arial"/>
              </a:rPr>
              <a:t> </a:t>
            </a:r>
            <a:r>
              <a:rPr spc="-121" dirty="0">
                <a:latin typeface="Arial"/>
                <a:cs typeface="Arial"/>
              </a:rPr>
              <a:t>arrays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52161" y="4844000"/>
            <a:ext cx="124114" cy="374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400" spc="-22" dirty="0">
                <a:solidFill>
                  <a:srgbClr val="0A080A"/>
                </a:solidFill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9459" y="4880801"/>
            <a:ext cx="2965450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102" dirty="0">
                <a:latin typeface="Arial"/>
                <a:cs typeface="Arial"/>
              </a:rPr>
              <a:t>Cadar </a:t>
            </a:r>
            <a:r>
              <a:rPr spc="-157" dirty="0">
                <a:latin typeface="Arial"/>
                <a:cs typeface="Arial"/>
              </a:rPr>
              <a:t>and </a:t>
            </a:r>
            <a:r>
              <a:rPr spc="-126" dirty="0">
                <a:latin typeface="Arial"/>
                <a:cs typeface="Arial"/>
              </a:rPr>
              <a:t>Engler </a:t>
            </a:r>
            <a:r>
              <a:rPr dirty="0">
                <a:latin typeface="Arial"/>
                <a:cs typeface="Arial"/>
              </a:rPr>
              <a:t>=</a:t>
            </a:r>
            <a:r>
              <a:rPr spc="367" dirty="0">
                <a:latin typeface="Arial"/>
                <a:cs typeface="Arial"/>
              </a:rPr>
              <a:t> </a:t>
            </a:r>
            <a:r>
              <a:rPr spc="-144" dirty="0">
                <a:latin typeface="Arial"/>
                <a:cs typeface="Arial"/>
              </a:rPr>
              <a:t>systems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58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759870"/>
            <a:ext cx="7772400" cy="535530"/>
          </a:xfrm>
          <a:prstGeom prst="rect">
            <a:avLst/>
          </a:prstGeom>
        </p:spPr>
        <p:txBody>
          <a:bodyPr vert="horz" wrap="square" lIns="0" tIns="42671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spc="153" dirty="0"/>
              <a:t>Recent</a:t>
            </a:r>
            <a:r>
              <a:rPr sz="3200" spc="-76" dirty="0"/>
              <a:t> </a:t>
            </a:r>
            <a:r>
              <a:rPr sz="3200" spc="108" dirty="0"/>
              <a:t>successes</a:t>
            </a:r>
            <a:endParaRPr sz="32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8164389" y="6289720"/>
            <a:ext cx="202622" cy="35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01"/>
              </a:lnSpc>
            </a:pPr>
            <a:fld id="{81D60167-4931-47E6-BA6A-407CBD079E47}" type="slidenum">
              <a:rPr spc="-67" dirty="0"/>
              <a:pPr marL="22794">
                <a:lnSpc>
                  <a:spcPts val="1301"/>
                </a:lnSpc>
              </a:pPr>
              <a:t>23</a:t>
            </a:fld>
            <a:endParaRPr spc="-67" dirty="0"/>
          </a:p>
        </p:txBody>
      </p:sp>
      <p:sp>
        <p:nvSpPr>
          <p:cNvPr id="3" name="object 3"/>
          <p:cNvSpPr txBox="1"/>
          <p:nvPr/>
        </p:nvSpPr>
        <p:spPr>
          <a:xfrm>
            <a:off x="892035" y="1384150"/>
            <a:ext cx="1156277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902" indent="-281505">
              <a:buChar char="•"/>
              <a:tabLst>
                <a:tab pos="293472" algn="l"/>
              </a:tabLst>
            </a:pPr>
            <a:r>
              <a:rPr sz="2800" spc="-588" dirty="0">
                <a:latin typeface="Arial"/>
                <a:cs typeface="Arial"/>
              </a:rPr>
              <a:t>S</a:t>
            </a:r>
            <a:r>
              <a:rPr sz="2800" spc="-112" dirty="0">
                <a:latin typeface="Arial"/>
                <a:cs typeface="Arial"/>
              </a:rPr>
              <a:t>A</a:t>
            </a:r>
            <a:r>
              <a:rPr sz="2800" spc="-108" dirty="0">
                <a:latin typeface="Arial"/>
                <a:cs typeface="Arial"/>
              </a:rPr>
              <a:t>G</a:t>
            </a:r>
            <a:r>
              <a:rPr sz="2800" spc="-471" dirty="0"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4573" y="1991018"/>
            <a:ext cx="158750" cy="78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900" spc="-112" dirty="0">
                <a:solidFill>
                  <a:srgbClr val="0A080A"/>
                </a:solidFill>
                <a:latin typeface="Arial"/>
                <a:cs typeface="Arial"/>
              </a:rPr>
              <a:t>■</a:t>
            </a:r>
            <a:endParaRPr sz="1900">
              <a:latin typeface="Arial"/>
              <a:cs typeface="Arial"/>
            </a:endParaRPr>
          </a:p>
          <a:p>
            <a:pPr marL="11397">
              <a:spcBef>
                <a:spcPts val="1597"/>
              </a:spcBef>
            </a:pPr>
            <a:r>
              <a:rPr sz="1900" spc="-112" dirty="0">
                <a:solidFill>
                  <a:srgbClr val="0A080A"/>
                </a:solidFill>
                <a:latin typeface="Arial"/>
                <a:cs typeface="Arial"/>
              </a:rPr>
              <a:t>■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6358" y="1940154"/>
            <a:ext cx="5836805" cy="863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400" spc="-49" dirty="0">
                <a:latin typeface="Arial"/>
                <a:cs typeface="Arial"/>
              </a:rPr>
              <a:t>Microsoft </a:t>
            </a:r>
            <a:r>
              <a:rPr sz="2400" spc="-63" dirty="0">
                <a:latin typeface="Arial"/>
                <a:cs typeface="Arial"/>
              </a:rPr>
              <a:t>internal</a:t>
            </a:r>
            <a:r>
              <a:rPr sz="2400" spc="18" dirty="0">
                <a:latin typeface="Arial"/>
                <a:cs typeface="Arial"/>
              </a:rPr>
              <a:t> </a:t>
            </a:r>
            <a:r>
              <a:rPr sz="2400" spc="27" dirty="0">
                <a:latin typeface="Arial"/>
                <a:cs typeface="Arial"/>
              </a:rPr>
              <a:t>tool</a:t>
            </a:r>
            <a:endParaRPr sz="2400">
              <a:latin typeface="Arial"/>
              <a:cs typeface="Arial"/>
            </a:endParaRPr>
          </a:p>
          <a:p>
            <a:pPr marL="11397">
              <a:spcBef>
                <a:spcPts val="1005"/>
              </a:spcBef>
            </a:pPr>
            <a:r>
              <a:rPr sz="2400" spc="-139" dirty="0">
                <a:latin typeface="Arial"/>
                <a:cs typeface="Arial"/>
              </a:rPr>
              <a:t>Symbolic </a:t>
            </a:r>
            <a:r>
              <a:rPr sz="2400" spc="-85" dirty="0">
                <a:latin typeface="Arial"/>
                <a:cs typeface="Arial"/>
              </a:rPr>
              <a:t>execution </a:t>
            </a:r>
            <a:r>
              <a:rPr sz="2400" spc="63" dirty="0">
                <a:latin typeface="Arial"/>
                <a:cs typeface="Arial"/>
              </a:rPr>
              <a:t>to </a:t>
            </a:r>
            <a:r>
              <a:rPr sz="2400" spc="-63" dirty="0">
                <a:latin typeface="Arial"/>
                <a:cs typeface="Arial"/>
              </a:rPr>
              <a:t>find </a:t>
            </a:r>
            <a:r>
              <a:rPr sz="2400" spc="-215" dirty="0">
                <a:latin typeface="Arial"/>
                <a:cs typeface="Arial"/>
              </a:rPr>
              <a:t>bugs </a:t>
            </a:r>
            <a:r>
              <a:rPr sz="2400" spc="-72" dirty="0">
                <a:latin typeface="Arial"/>
                <a:cs typeface="Arial"/>
              </a:rPr>
              <a:t>in </a:t>
            </a:r>
            <a:r>
              <a:rPr sz="2400" spc="-49" dirty="0">
                <a:latin typeface="Arial"/>
                <a:cs typeface="Arial"/>
              </a:rPr>
              <a:t>file</a:t>
            </a:r>
            <a:r>
              <a:rPr sz="2400" spc="503" dirty="0">
                <a:latin typeface="Arial"/>
                <a:cs typeface="Arial"/>
              </a:rPr>
              <a:t> </a:t>
            </a:r>
            <a:r>
              <a:rPr sz="2400" spc="-126" dirty="0">
                <a:latin typeface="Arial"/>
                <a:cs typeface="Arial"/>
              </a:rPr>
              <a:t>parsers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8431" y="2889099"/>
            <a:ext cx="124114" cy="374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400" spc="-22" dirty="0">
                <a:solidFill>
                  <a:srgbClr val="0A080A"/>
                </a:solidFill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5728" y="2925900"/>
            <a:ext cx="2807855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193" dirty="0">
                <a:latin typeface="Arial"/>
                <a:cs typeface="Arial"/>
              </a:rPr>
              <a:t>E.g., </a:t>
            </a:r>
            <a:r>
              <a:rPr spc="-269" dirty="0">
                <a:latin typeface="Arial"/>
                <a:cs typeface="Arial"/>
              </a:rPr>
              <a:t>JPEG, </a:t>
            </a:r>
            <a:r>
              <a:rPr spc="18" dirty="0">
                <a:latin typeface="Arial"/>
                <a:cs typeface="Arial"/>
              </a:rPr>
              <a:t>DOCX, </a:t>
            </a:r>
            <a:r>
              <a:rPr spc="-256" dirty="0">
                <a:latin typeface="Arial"/>
                <a:cs typeface="Arial"/>
              </a:rPr>
              <a:t>PPT,</a:t>
            </a:r>
            <a:r>
              <a:rPr spc="-399" dirty="0">
                <a:latin typeface="Arial"/>
                <a:cs typeface="Arial"/>
              </a:rPr>
              <a:t> </a:t>
            </a:r>
            <a:r>
              <a:rPr spc="-58" dirty="0">
                <a:latin typeface="Arial"/>
                <a:cs typeface="Arial"/>
              </a:rPr>
              <a:t>etc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4573" y="3406560"/>
            <a:ext cx="158750" cy="295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900" spc="-112" dirty="0">
                <a:solidFill>
                  <a:srgbClr val="0A080A"/>
                </a:solidFill>
                <a:latin typeface="Arial"/>
                <a:cs typeface="Arial"/>
              </a:rPr>
              <a:t>■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96359" y="3355772"/>
            <a:ext cx="6076950" cy="375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400" spc="-49" dirty="0">
                <a:latin typeface="Arial"/>
                <a:cs typeface="Arial"/>
              </a:rPr>
              <a:t>Cluster </a:t>
            </a:r>
            <a:r>
              <a:rPr sz="2400" spc="-40" dirty="0">
                <a:latin typeface="Arial"/>
                <a:cs typeface="Arial"/>
              </a:rPr>
              <a:t>of </a:t>
            </a:r>
            <a:r>
              <a:rPr sz="2400" i="1" spc="-183" dirty="0">
                <a:latin typeface="Trebuchet MS"/>
                <a:cs typeface="Trebuchet MS"/>
              </a:rPr>
              <a:t>n </a:t>
            </a:r>
            <a:r>
              <a:rPr sz="2400" spc="-171" dirty="0">
                <a:latin typeface="Arial"/>
                <a:cs typeface="Arial"/>
              </a:rPr>
              <a:t>machines </a:t>
            </a:r>
            <a:r>
              <a:rPr sz="2400" spc="-90" dirty="0">
                <a:latin typeface="Arial"/>
                <a:cs typeface="Arial"/>
              </a:rPr>
              <a:t>continually </a:t>
            </a:r>
            <a:r>
              <a:rPr sz="2400" spc="-102" dirty="0">
                <a:latin typeface="Arial"/>
                <a:cs typeface="Arial"/>
              </a:rPr>
              <a:t>running 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274" dirty="0">
                <a:latin typeface="Arial"/>
                <a:cs typeface="Arial"/>
              </a:rPr>
              <a:t>SAGE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2035" y="3844629"/>
            <a:ext cx="1091045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902" indent="-281505">
              <a:buChar char="•"/>
              <a:tabLst>
                <a:tab pos="293472" algn="l"/>
              </a:tabLst>
            </a:pPr>
            <a:r>
              <a:rPr sz="2800" spc="-27" dirty="0">
                <a:latin typeface="Arial"/>
                <a:cs typeface="Arial"/>
              </a:rPr>
              <a:t>K</a:t>
            </a:r>
            <a:r>
              <a:rPr sz="2800" spc="-188" dirty="0">
                <a:latin typeface="Arial"/>
                <a:cs typeface="Arial"/>
              </a:rPr>
              <a:t>L</a:t>
            </a:r>
            <a:r>
              <a:rPr sz="2800" spc="-471" dirty="0">
                <a:latin typeface="Arial"/>
                <a:cs typeface="Arial"/>
              </a:rPr>
              <a:t>EE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4573" y="4451497"/>
            <a:ext cx="158750" cy="295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900" spc="-112" dirty="0">
                <a:solidFill>
                  <a:srgbClr val="0A080A"/>
                </a:solidFill>
                <a:latin typeface="Arial"/>
                <a:cs typeface="Arial"/>
              </a:rPr>
              <a:t>■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4573" y="4940222"/>
            <a:ext cx="158750" cy="78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900" spc="-112" dirty="0">
                <a:solidFill>
                  <a:srgbClr val="0A080A"/>
                </a:solidFill>
                <a:latin typeface="Arial"/>
                <a:cs typeface="Arial"/>
              </a:rPr>
              <a:t>■</a:t>
            </a:r>
            <a:endParaRPr sz="1900">
              <a:latin typeface="Arial"/>
              <a:cs typeface="Arial"/>
            </a:endParaRPr>
          </a:p>
          <a:p>
            <a:pPr marL="11397">
              <a:spcBef>
                <a:spcPts val="1597"/>
              </a:spcBef>
            </a:pPr>
            <a:r>
              <a:rPr sz="1900" spc="-112" dirty="0">
                <a:solidFill>
                  <a:srgbClr val="0A080A"/>
                </a:solidFill>
                <a:latin typeface="Arial"/>
                <a:cs typeface="Arial"/>
              </a:rPr>
              <a:t>■</a:t>
            </a:r>
            <a:endParaRPr sz="1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96358" y="4275011"/>
            <a:ext cx="6640945" cy="1478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2517023">
              <a:lnSpc>
                <a:spcPct val="134600"/>
              </a:lnSpc>
            </a:pPr>
            <a:r>
              <a:rPr sz="2400" spc="-85" dirty="0">
                <a:latin typeface="Arial"/>
                <a:cs typeface="Arial"/>
              </a:rPr>
              <a:t>Open </a:t>
            </a:r>
            <a:r>
              <a:rPr sz="2400" spc="-112" dirty="0">
                <a:latin typeface="Arial"/>
                <a:cs typeface="Arial"/>
              </a:rPr>
              <a:t>source symbolic </a:t>
            </a:r>
            <a:r>
              <a:rPr sz="2400" spc="-58" dirty="0">
                <a:latin typeface="Arial"/>
                <a:cs typeface="Arial"/>
              </a:rPr>
              <a:t>executor  </a:t>
            </a:r>
            <a:r>
              <a:rPr sz="2400" spc="-206" dirty="0">
                <a:latin typeface="Arial"/>
                <a:cs typeface="Arial"/>
              </a:rPr>
              <a:t>Runs </a:t>
            </a:r>
            <a:r>
              <a:rPr sz="2400" spc="-72" dirty="0">
                <a:latin typeface="Arial"/>
                <a:cs typeface="Arial"/>
              </a:rPr>
              <a:t>on </a:t>
            </a:r>
            <a:r>
              <a:rPr sz="2400" spc="-4" dirty="0">
                <a:latin typeface="Arial"/>
                <a:cs typeface="Arial"/>
              </a:rPr>
              <a:t>top </a:t>
            </a:r>
            <a:r>
              <a:rPr sz="2400" spc="-40" dirty="0">
                <a:latin typeface="Arial"/>
                <a:cs typeface="Arial"/>
              </a:rPr>
              <a:t>of</a:t>
            </a:r>
            <a:r>
              <a:rPr sz="2400" spc="224" dirty="0">
                <a:latin typeface="Arial"/>
                <a:cs typeface="Arial"/>
              </a:rPr>
              <a:t> </a:t>
            </a:r>
            <a:r>
              <a:rPr sz="2400" spc="-211" dirty="0">
                <a:latin typeface="Arial"/>
                <a:cs typeface="Arial"/>
              </a:rPr>
              <a:t>LLVM</a:t>
            </a:r>
            <a:endParaRPr sz="2400">
              <a:latin typeface="Arial"/>
              <a:cs typeface="Arial"/>
            </a:endParaRPr>
          </a:p>
          <a:p>
            <a:pPr marL="11397">
              <a:spcBef>
                <a:spcPts val="1005"/>
              </a:spcBef>
            </a:pPr>
            <a:r>
              <a:rPr sz="2400" spc="-193" dirty="0">
                <a:latin typeface="Arial"/>
                <a:cs typeface="Arial"/>
              </a:rPr>
              <a:t>Has </a:t>
            </a:r>
            <a:r>
              <a:rPr sz="2400" spc="-99" dirty="0">
                <a:latin typeface="Arial"/>
                <a:cs typeface="Arial"/>
              </a:rPr>
              <a:t>found </a:t>
            </a:r>
            <a:r>
              <a:rPr sz="2400" spc="-40" dirty="0">
                <a:latin typeface="Arial"/>
                <a:cs typeface="Arial"/>
              </a:rPr>
              <a:t>lots of </a:t>
            </a:r>
            <a:r>
              <a:rPr sz="2400" spc="-102" dirty="0">
                <a:latin typeface="Arial"/>
                <a:cs typeface="Arial"/>
              </a:rPr>
              <a:t>problems </a:t>
            </a:r>
            <a:r>
              <a:rPr sz="2400" spc="-72" dirty="0">
                <a:latin typeface="Arial"/>
                <a:cs typeface="Arial"/>
              </a:rPr>
              <a:t>in </a:t>
            </a:r>
            <a:r>
              <a:rPr sz="2400" spc="-108" dirty="0">
                <a:latin typeface="Arial"/>
                <a:cs typeface="Arial"/>
              </a:rPr>
              <a:t>open-source </a:t>
            </a:r>
            <a:r>
              <a:rPr sz="2400" spc="9" dirty="0">
                <a:latin typeface="Arial"/>
                <a:cs typeface="Arial"/>
              </a:rPr>
              <a:t> </a:t>
            </a:r>
            <a:r>
              <a:rPr sz="2400" spc="-76" dirty="0">
                <a:latin typeface="Arial"/>
                <a:cs typeface="Arial"/>
              </a:rPr>
              <a:t>software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1071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759870"/>
            <a:ext cx="7772400" cy="535530"/>
          </a:xfrm>
          <a:prstGeom prst="rect">
            <a:avLst/>
          </a:prstGeom>
        </p:spPr>
        <p:txBody>
          <a:bodyPr vert="horz" wrap="square" lIns="0" tIns="42671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spc="228" dirty="0"/>
              <a:t>Other </a:t>
            </a:r>
            <a:r>
              <a:rPr sz="3200" spc="157" dirty="0"/>
              <a:t>symbolic</a:t>
            </a:r>
            <a:r>
              <a:rPr sz="3200" spc="-328" dirty="0"/>
              <a:t> </a:t>
            </a:r>
            <a:r>
              <a:rPr sz="3200" spc="126" dirty="0"/>
              <a:t>executors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164389" y="6289720"/>
            <a:ext cx="202622" cy="35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94">
              <a:lnSpc>
                <a:spcPts val="1301"/>
              </a:lnSpc>
            </a:pPr>
            <a:fld id="{81D60167-4931-47E6-BA6A-407CBD079E47}" type="slidenum">
              <a:rPr spc="-67" dirty="0"/>
              <a:pPr marL="22794">
                <a:lnSpc>
                  <a:spcPts val="1301"/>
                </a:lnSpc>
              </a:pPr>
              <a:t>24</a:t>
            </a:fld>
            <a:endParaRPr spc="-67" dirty="0"/>
          </a:p>
        </p:txBody>
      </p:sp>
      <p:sp>
        <p:nvSpPr>
          <p:cNvPr id="3" name="object 3"/>
          <p:cNvSpPr txBox="1"/>
          <p:nvPr/>
        </p:nvSpPr>
        <p:spPr>
          <a:xfrm>
            <a:off x="892035" y="1407234"/>
            <a:ext cx="6910531" cy="29757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902" marR="237627" indent="-281505">
              <a:lnSpc>
                <a:spcPts val="3302"/>
              </a:lnSpc>
              <a:buChar char="•"/>
              <a:tabLst>
                <a:tab pos="293472" algn="l"/>
              </a:tabLst>
            </a:pPr>
            <a:r>
              <a:rPr sz="2800" spc="-85" dirty="0">
                <a:latin typeface="Arial"/>
                <a:cs typeface="Arial"/>
              </a:rPr>
              <a:t>Cloud9 </a:t>
            </a:r>
            <a:r>
              <a:rPr sz="2800" spc="4" dirty="0">
                <a:latin typeface="Arial"/>
                <a:cs typeface="Arial"/>
              </a:rPr>
              <a:t>— </a:t>
            </a:r>
            <a:r>
              <a:rPr sz="2800" spc="-121" dirty="0">
                <a:latin typeface="Arial"/>
                <a:cs typeface="Arial"/>
              </a:rPr>
              <a:t>parallel </a:t>
            </a:r>
            <a:r>
              <a:rPr sz="2800" spc="-130" dirty="0">
                <a:latin typeface="Arial"/>
                <a:cs typeface="Arial"/>
              </a:rPr>
              <a:t>symbolic </a:t>
            </a:r>
            <a:r>
              <a:rPr sz="2800" spc="-102" dirty="0">
                <a:latin typeface="Arial"/>
                <a:cs typeface="Arial"/>
              </a:rPr>
              <a:t>execution, </a:t>
            </a:r>
            <a:r>
              <a:rPr sz="2800" spc="-179" dirty="0">
                <a:latin typeface="Arial"/>
                <a:cs typeface="Arial"/>
              </a:rPr>
              <a:t>also  </a:t>
            </a:r>
            <a:r>
              <a:rPr sz="2800" spc="-94" dirty="0">
                <a:latin typeface="Arial"/>
                <a:cs typeface="Arial"/>
              </a:rPr>
              <a:t>supports</a:t>
            </a:r>
            <a:r>
              <a:rPr sz="2800" spc="-54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threads</a:t>
            </a:r>
            <a:endParaRPr sz="2800">
              <a:latin typeface="Arial"/>
              <a:cs typeface="Arial"/>
            </a:endParaRPr>
          </a:p>
          <a:p>
            <a:pPr marL="292902" indent="-281505">
              <a:spcBef>
                <a:spcPts val="965"/>
              </a:spcBef>
              <a:buChar char="•"/>
              <a:tabLst>
                <a:tab pos="293472" algn="l"/>
              </a:tabLst>
            </a:pPr>
            <a:r>
              <a:rPr sz="2800" spc="-242" dirty="0">
                <a:latin typeface="Arial"/>
                <a:cs typeface="Arial"/>
              </a:rPr>
              <a:t>Pex </a:t>
            </a:r>
            <a:r>
              <a:rPr sz="2800" spc="4" dirty="0">
                <a:latin typeface="Arial"/>
                <a:cs typeface="Arial"/>
              </a:rPr>
              <a:t>— </a:t>
            </a:r>
            <a:r>
              <a:rPr sz="2800" spc="-130" dirty="0">
                <a:latin typeface="Arial"/>
                <a:cs typeface="Arial"/>
              </a:rPr>
              <a:t>symbolic </a:t>
            </a:r>
            <a:r>
              <a:rPr sz="2800" spc="-99" dirty="0">
                <a:latin typeface="Arial"/>
                <a:cs typeface="Arial"/>
              </a:rPr>
              <a:t>execution </a:t>
            </a:r>
            <a:r>
              <a:rPr sz="2800" spc="18" dirty="0">
                <a:latin typeface="Arial"/>
                <a:cs typeface="Arial"/>
              </a:rPr>
              <a:t>for</a:t>
            </a:r>
            <a:r>
              <a:rPr sz="2800" spc="453" dirty="0">
                <a:latin typeface="Arial"/>
                <a:cs typeface="Arial"/>
              </a:rPr>
              <a:t> </a:t>
            </a:r>
            <a:r>
              <a:rPr sz="2800" spc="-121" dirty="0">
                <a:latin typeface="Arial"/>
                <a:cs typeface="Arial"/>
              </a:rPr>
              <a:t>.NET</a:t>
            </a:r>
            <a:endParaRPr sz="2800">
              <a:latin typeface="Arial"/>
              <a:cs typeface="Arial"/>
            </a:endParaRPr>
          </a:p>
          <a:p>
            <a:pPr marL="292902" indent="-281505">
              <a:spcBef>
                <a:spcPts val="1059"/>
              </a:spcBef>
              <a:buChar char="•"/>
              <a:tabLst>
                <a:tab pos="293472" algn="l"/>
              </a:tabLst>
            </a:pPr>
            <a:r>
              <a:rPr sz="2800" spc="-117" dirty="0">
                <a:latin typeface="Arial"/>
                <a:cs typeface="Arial"/>
              </a:rPr>
              <a:t>jCUTE </a:t>
            </a:r>
            <a:r>
              <a:rPr sz="2800" spc="4" dirty="0">
                <a:latin typeface="Arial"/>
                <a:cs typeface="Arial"/>
              </a:rPr>
              <a:t>— </a:t>
            </a:r>
            <a:r>
              <a:rPr sz="2800" spc="-130" dirty="0">
                <a:latin typeface="Arial"/>
                <a:cs typeface="Arial"/>
              </a:rPr>
              <a:t>symbolic </a:t>
            </a:r>
            <a:r>
              <a:rPr sz="2800" spc="-99" dirty="0">
                <a:latin typeface="Arial"/>
                <a:cs typeface="Arial"/>
              </a:rPr>
              <a:t>execution </a:t>
            </a:r>
            <a:r>
              <a:rPr sz="2800" spc="18" dirty="0">
                <a:latin typeface="Arial"/>
                <a:cs typeface="Arial"/>
              </a:rPr>
              <a:t>for</a:t>
            </a:r>
            <a:r>
              <a:rPr sz="2800" spc="341" dirty="0">
                <a:latin typeface="Arial"/>
                <a:cs typeface="Arial"/>
              </a:rPr>
              <a:t> </a:t>
            </a:r>
            <a:r>
              <a:rPr sz="2800" spc="-426" dirty="0">
                <a:latin typeface="Arial"/>
                <a:cs typeface="Arial"/>
              </a:rPr>
              <a:t>Java</a:t>
            </a:r>
            <a:endParaRPr sz="2800">
              <a:latin typeface="Arial"/>
              <a:cs typeface="Arial"/>
            </a:endParaRPr>
          </a:p>
          <a:p>
            <a:pPr marL="292902" marR="4559" indent="-281505">
              <a:lnSpc>
                <a:spcPts val="3302"/>
              </a:lnSpc>
              <a:spcBef>
                <a:spcPts val="1243"/>
              </a:spcBef>
              <a:buChar char="•"/>
              <a:tabLst>
                <a:tab pos="293472" algn="l"/>
              </a:tabLst>
            </a:pPr>
            <a:r>
              <a:rPr sz="2800" spc="-426" dirty="0">
                <a:latin typeface="Arial"/>
                <a:cs typeface="Arial"/>
              </a:rPr>
              <a:t>Java </a:t>
            </a:r>
            <a:r>
              <a:rPr sz="2800" spc="-153" dirty="0">
                <a:latin typeface="Arial"/>
                <a:cs typeface="Arial"/>
              </a:rPr>
              <a:t>PathFinder </a:t>
            </a:r>
            <a:r>
              <a:rPr sz="2800" spc="4" dirty="0">
                <a:latin typeface="Arial"/>
                <a:cs typeface="Arial"/>
              </a:rPr>
              <a:t>— </a:t>
            </a:r>
            <a:r>
              <a:rPr sz="2800" spc="-363" dirty="0">
                <a:latin typeface="Arial"/>
                <a:cs typeface="Arial"/>
              </a:rPr>
              <a:t>a </a:t>
            </a:r>
            <a:r>
              <a:rPr sz="2800" spc="-108" dirty="0">
                <a:latin typeface="Arial"/>
                <a:cs typeface="Arial"/>
              </a:rPr>
              <a:t>model </a:t>
            </a:r>
            <a:r>
              <a:rPr sz="2800" spc="-130" dirty="0">
                <a:latin typeface="Arial"/>
                <a:cs typeface="Arial"/>
              </a:rPr>
              <a:t>checker </a:t>
            </a:r>
            <a:r>
              <a:rPr sz="2800" spc="-54" dirty="0">
                <a:latin typeface="Arial"/>
                <a:cs typeface="Arial"/>
              </a:rPr>
              <a:t>that </a:t>
            </a:r>
            <a:r>
              <a:rPr sz="2800" spc="-179" dirty="0">
                <a:latin typeface="Arial"/>
                <a:cs typeface="Arial"/>
              </a:rPr>
              <a:t>also  </a:t>
            </a:r>
            <a:r>
              <a:rPr sz="2800" spc="-94" dirty="0">
                <a:latin typeface="Arial"/>
                <a:cs typeface="Arial"/>
              </a:rPr>
              <a:t>supports </a:t>
            </a:r>
            <a:r>
              <a:rPr sz="2800" spc="-130" dirty="0">
                <a:latin typeface="Arial"/>
                <a:cs typeface="Arial"/>
              </a:rPr>
              <a:t>symbolic</a:t>
            </a:r>
            <a:r>
              <a:rPr sz="2800" spc="90" dirty="0">
                <a:latin typeface="Arial"/>
                <a:cs typeface="Arial"/>
              </a:rPr>
              <a:t> </a:t>
            </a:r>
            <a:r>
              <a:rPr sz="2800" spc="-99" dirty="0">
                <a:latin typeface="Arial"/>
                <a:cs typeface="Arial"/>
              </a:rPr>
              <a:t>execution</a:t>
            </a:r>
            <a:endParaRPr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9342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457200" y="6172200"/>
            <a:ext cx="39560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 thanks to C. Barrett &amp; S. A. </a:t>
            </a:r>
            <a:r>
              <a:rPr lang="en-US" dirty="0" err="1"/>
              <a:t>Seshia</a:t>
            </a:r>
            <a:r>
              <a:rPr lang="en-US" dirty="0"/>
              <a:t>, ICCAD 2009 Tutorial</a:t>
            </a:r>
          </a:p>
          <a:p>
            <a:endParaRPr lang="en-US" dirty="0"/>
          </a:p>
        </p:txBody>
      </p:sp>
      <p:sp>
        <p:nvSpPr>
          <p:cNvPr id="4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EC92D42-09BE-0944-9AFD-6A5B9E423972}" type="slidenum">
              <a:rPr lang="en-US"/>
              <a:pPr/>
              <a:t>25</a:t>
            </a:fld>
            <a:endParaRPr lang="en-US"/>
          </a:p>
        </p:txBody>
      </p:sp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47800"/>
          </a:xfrm>
        </p:spPr>
        <p:txBody>
          <a:bodyPr/>
          <a:lstStyle/>
          <a:p>
            <a:r>
              <a:rPr lang="en-US"/>
              <a:t>Boolean Satisfiability (SAT)</a:t>
            </a:r>
          </a:p>
        </p:txBody>
      </p:sp>
      <p:sp>
        <p:nvSpPr>
          <p:cNvPr id="730115" name="Line 3"/>
          <p:cNvSpPr>
            <a:spLocks noChangeShapeType="1"/>
          </p:cNvSpPr>
          <p:nvPr/>
        </p:nvSpPr>
        <p:spPr bwMode="auto">
          <a:xfrm flipV="1">
            <a:off x="3533775" y="1697038"/>
            <a:ext cx="879475" cy="222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30116" name="Line 4"/>
          <p:cNvSpPr>
            <a:spLocks noChangeShapeType="1"/>
          </p:cNvSpPr>
          <p:nvPr/>
        </p:nvSpPr>
        <p:spPr bwMode="auto">
          <a:xfrm>
            <a:off x="3519488" y="1735138"/>
            <a:ext cx="596900" cy="9620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30117" name="Line 5"/>
          <p:cNvSpPr>
            <a:spLocks noChangeShapeType="1"/>
          </p:cNvSpPr>
          <p:nvPr/>
        </p:nvSpPr>
        <p:spPr bwMode="auto">
          <a:xfrm>
            <a:off x="3527425" y="2651125"/>
            <a:ext cx="690563" cy="255588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30118" name="Line 6"/>
          <p:cNvSpPr>
            <a:spLocks noChangeShapeType="1"/>
          </p:cNvSpPr>
          <p:nvPr/>
        </p:nvSpPr>
        <p:spPr bwMode="auto">
          <a:xfrm flipV="1">
            <a:off x="3500438" y="3079750"/>
            <a:ext cx="996950" cy="141288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30119" name="Line 7"/>
          <p:cNvSpPr>
            <a:spLocks noChangeShapeType="1"/>
          </p:cNvSpPr>
          <p:nvPr/>
        </p:nvSpPr>
        <p:spPr bwMode="auto">
          <a:xfrm>
            <a:off x="3568700" y="4086225"/>
            <a:ext cx="1130300" cy="173038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30120" name="Line 8"/>
          <p:cNvSpPr>
            <a:spLocks noChangeShapeType="1"/>
          </p:cNvSpPr>
          <p:nvPr/>
        </p:nvSpPr>
        <p:spPr bwMode="auto">
          <a:xfrm flipV="1">
            <a:off x="3594100" y="4770438"/>
            <a:ext cx="1212850" cy="21113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30121" name="Freeform 9"/>
          <p:cNvSpPr>
            <a:spLocks/>
          </p:cNvSpPr>
          <p:nvPr/>
        </p:nvSpPr>
        <p:spPr bwMode="auto">
          <a:xfrm>
            <a:off x="4048125" y="1547813"/>
            <a:ext cx="3590925" cy="3778250"/>
          </a:xfrm>
          <a:custGeom>
            <a:avLst/>
            <a:gdLst>
              <a:gd name="T0" fmla="*/ 339 w 3359"/>
              <a:gd name="T1" fmla="*/ 0 h 2708"/>
              <a:gd name="T2" fmla="*/ 2250 w 3359"/>
              <a:gd name="T3" fmla="*/ 189 h 2708"/>
              <a:gd name="T4" fmla="*/ 3359 w 3359"/>
              <a:gd name="T5" fmla="*/ 1190 h 2708"/>
              <a:gd name="T6" fmla="*/ 3058 w 3359"/>
              <a:gd name="T7" fmla="*/ 2272 h 2708"/>
              <a:gd name="T8" fmla="*/ 2181 w 3359"/>
              <a:gd name="T9" fmla="*/ 2681 h 2708"/>
              <a:gd name="T10" fmla="*/ 65 w 3359"/>
              <a:gd name="T11" fmla="*/ 2708 h 2708"/>
              <a:gd name="T12" fmla="*/ 0 w 3359"/>
              <a:gd name="T13" fmla="*/ 1712 h 2708"/>
              <a:gd name="T14" fmla="*/ 54 w 3359"/>
              <a:gd name="T15" fmla="*/ 813 h 2708"/>
              <a:gd name="T16" fmla="*/ 339 w 3359"/>
              <a:gd name="T17" fmla="*/ 0 h 2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59" h="2708">
                <a:moveTo>
                  <a:pt x="339" y="0"/>
                </a:moveTo>
                <a:lnTo>
                  <a:pt x="2250" y="189"/>
                </a:lnTo>
                <a:lnTo>
                  <a:pt x="3359" y="1190"/>
                </a:lnTo>
                <a:lnTo>
                  <a:pt x="3058" y="2272"/>
                </a:lnTo>
                <a:lnTo>
                  <a:pt x="2181" y="2681"/>
                </a:lnTo>
                <a:lnTo>
                  <a:pt x="65" y="2708"/>
                </a:lnTo>
                <a:lnTo>
                  <a:pt x="0" y="1712"/>
                </a:lnTo>
                <a:lnTo>
                  <a:pt x="54" y="813"/>
                </a:lnTo>
                <a:lnTo>
                  <a:pt x="339" y="0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54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30122" name="Oval 10"/>
          <p:cNvSpPr>
            <a:spLocks noChangeArrowheads="1"/>
          </p:cNvSpPr>
          <p:nvPr/>
        </p:nvSpPr>
        <p:spPr bwMode="auto">
          <a:xfrm>
            <a:off x="6826250" y="4249738"/>
            <a:ext cx="388938" cy="423862"/>
          </a:xfrm>
          <a:prstGeom prst="ellipse">
            <a:avLst/>
          </a:prstGeom>
          <a:solidFill>
            <a:schemeClr val="tx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cmsy10" charset="0"/>
              </a:rPr>
              <a:t>⋁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30123" name="Oval 11"/>
          <p:cNvSpPr>
            <a:spLocks noChangeArrowheads="1"/>
          </p:cNvSpPr>
          <p:nvPr/>
        </p:nvSpPr>
        <p:spPr bwMode="auto">
          <a:xfrm>
            <a:off x="7427913" y="3079750"/>
            <a:ext cx="388937" cy="423863"/>
          </a:xfrm>
          <a:prstGeom prst="ellipse">
            <a:avLst/>
          </a:prstGeom>
          <a:solidFill>
            <a:schemeClr val="tx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cmsy10" charset="0"/>
              </a:rPr>
              <a:t>⋀</a:t>
            </a:r>
            <a:endParaRPr lang="en-US" sz="2400" dirty="0">
              <a:solidFill>
                <a:schemeClr val="bg1"/>
              </a:solidFill>
              <a:latin typeface="Tahoma" charset="0"/>
            </a:endParaRPr>
          </a:p>
        </p:txBody>
      </p:sp>
      <p:sp>
        <p:nvSpPr>
          <p:cNvPr id="730124" name="Oval 12"/>
          <p:cNvSpPr>
            <a:spLocks noChangeArrowheads="1"/>
          </p:cNvSpPr>
          <p:nvPr/>
        </p:nvSpPr>
        <p:spPr bwMode="auto">
          <a:xfrm>
            <a:off x="5511800" y="2743200"/>
            <a:ext cx="388938" cy="423863"/>
          </a:xfrm>
          <a:prstGeom prst="ellipse">
            <a:avLst/>
          </a:prstGeom>
          <a:solidFill>
            <a:schemeClr val="tx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cmsy10" charset="0"/>
              </a:rPr>
              <a:t>¬</a:t>
            </a:r>
            <a:endParaRPr lang="en-US" sz="2400" dirty="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730125" name="Oval 13"/>
          <p:cNvSpPr>
            <a:spLocks noChangeArrowheads="1"/>
          </p:cNvSpPr>
          <p:nvPr/>
        </p:nvSpPr>
        <p:spPr bwMode="auto">
          <a:xfrm>
            <a:off x="5907088" y="3559175"/>
            <a:ext cx="388937" cy="423863"/>
          </a:xfrm>
          <a:prstGeom prst="ellipse">
            <a:avLst/>
          </a:prstGeom>
          <a:solidFill>
            <a:schemeClr val="tx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lnSpc>
                <a:spcPct val="100000"/>
              </a:lnSpc>
            </a:pPr>
            <a:r>
              <a:rPr lang="en-US" sz="2400" dirty="0" err="1">
                <a:solidFill>
                  <a:schemeClr val="bg1"/>
                </a:solidFill>
                <a:latin typeface="cmsy10" charset="0"/>
              </a:rPr>
              <a:t>⋁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30126" name="Oval 14"/>
          <p:cNvSpPr>
            <a:spLocks noChangeArrowheads="1"/>
          </p:cNvSpPr>
          <p:nvPr/>
        </p:nvSpPr>
        <p:spPr bwMode="auto">
          <a:xfrm>
            <a:off x="6516688" y="2317750"/>
            <a:ext cx="388937" cy="423863"/>
          </a:xfrm>
          <a:prstGeom prst="ellipse">
            <a:avLst/>
          </a:prstGeom>
          <a:solidFill>
            <a:schemeClr val="tx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cmsy10" charset="0"/>
              </a:rPr>
              <a:t>⋀</a:t>
            </a:r>
            <a:endParaRPr lang="en-US" sz="2400" dirty="0">
              <a:solidFill>
                <a:schemeClr val="bg1"/>
              </a:solidFill>
              <a:latin typeface="Tahoma" charset="0"/>
            </a:endParaRPr>
          </a:p>
        </p:txBody>
      </p:sp>
      <p:sp>
        <p:nvSpPr>
          <p:cNvPr id="730127" name="Oval 15"/>
          <p:cNvSpPr>
            <a:spLocks noChangeArrowheads="1"/>
          </p:cNvSpPr>
          <p:nvPr/>
        </p:nvSpPr>
        <p:spPr bwMode="auto">
          <a:xfrm>
            <a:off x="5543550" y="1741488"/>
            <a:ext cx="388938" cy="425450"/>
          </a:xfrm>
          <a:prstGeom prst="ellipse">
            <a:avLst/>
          </a:prstGeom>
          <a:solidFill>
            <a:schemeClr val="tx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lnSpc>
                <a:spcPct val="100000"/>
              </a:lnSpc>
            </a:pPr>
            <a:r>
              <a:rPr lang="en-US" sz="2400" dirty="0" err="1">
                <a:solidFill>
                  <a:schemeClr val="bg1"/>
                </a:solidFill>
                <a:latin typeface="cmsy10" charset="0"/>
              </a:rPr>
              <a:t>⋁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30128" name="Line 16"/>
          <p:cNvSpPr>
            <a:spLocks noChangeShapeType="1"/>
          </p:cNvSpPr>
          <p:nvPr/>
        </p:nvSpPr>
        <p:spPr bwMode="auto">
          <a:xfrm>
            <a:off x="6853238" y="2674938"/>
            <a:ext cx="609600" cy="4587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30129" name="Line 17"/>
          <p:cNvSpPr>
            <a:spLocks noChangeShapeType="1"/>
          </p:cNvSpPr>
          <p:nvPr/>
        </p:nvSpPr>
        <p:spPr bwMode="auto">
          <a:xfrm flipH="1">
            <a:off x="7069138" y="3462338"/>
            <a:ext cx="461962" cy="8032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30130" name="Line 18"/>
          <p:cNvSpPr>
            <a:spLocks noChangeShapeType="1"/>
          </p:cNvSpPr>
          <p:nvPr/>
        </p:nvSpPr>
        <p:spPr bwMode="auto">
          <a:xfrm flipH="1" flipV="1">
            <a:off x="5891213" y="2028825"/>
            <a:ext cx="692150" cy="4730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30131" name="Line 19"/>
          <p:cNvSpPr>
            <a:spLocks noChangeShapeType="1"/>
          </p:cNvSpPr>
          <p:nvPr/>
        </p:nvSpPr>
        <p:spPr bwMode="auto">
          <a:xfrm>
            <a:off x="6242050" y="3824288"/>
            <a:ext cx="671513" cy="5476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30132" name="Line 20"/>
          <p:cNvSpPr>
            <a:spLocks noChangeShapeType="1"/>
          </p:cNvSpPr>
          <p:nvPr/>
        </p:nvSpPr>
        <p:spPr bwMode="auto">
          <a:xfrm flipV="1">
            <a:off x="5124450" y="1901825"/>
            <a:ext cx="455613" cy="635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30133" name="Line 21"/>
          <p:cNvSpPr>
            <a:spLocks noChangeShapeType="1"/>
          </p:cNvSpPr>
          <p:nvPr/>
        </p:nvSpPr>
        <p:spPr bwMode="auto">
          <a:xfrm flipH="1">
            <a:off x="6080125" y="2697163"/>
            <a:ext cx="536575" cy="8636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30134" name="Line 22"/>
          <p:cNvSpPr>
            <a:spLocks noChangeShapeType="1"/>
          </p:cNvSpPr>
          <p:nvPr/>
        </p:nvSpPr>
        <p:spPr bwMode="auto">
          <a:xfrm>
            <a:off x="5756275" y="3057525"/>
            <a:ext cx="255588" cy="60007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30135" name="Line 23"/>
          <p:cNvSpPr>
            <a:spLocks noChangeShapeType="1"/>
          </p:cNvSpPr>
          <p:nvPr/>
        </p:nvSpPr>
        <p:spPr bwMode="auto">
          <a:xfrm flipH="1">
            <a:off x="5538788" y="3868738"/>
            <a:ext cx="473075" cy="34607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30136" name="Line 24"/>
          <p:cNvSpPr>
            <a:spLocks noChangeShapeType="1"/>
          </p:cNvSpPr>
          <p:nvPr/>
        </p:nvSpPr>
        <p:spPr bwMode="auto">
          <a:xfrm flipH="1">
            <a:off x="6202363" y="4545013"/>
            <a:ext cx="725487" cy="30003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grpSp>
        <p:nvGrpSpPr>
          <p:cNvPr id="730137" name="Group 25"/>
          <p:cNvGrpSpPr>
            <a:grpSpLocks/>
          </p:cNvGrpSpPr>
          <p:nvPr/>
        </p:nvGrpSpPr>
        <p:grpSpPr bwMode="auto">
          <a:xfrm>
            <a:off x="4508500" y="1833563"/>
            <a:ext cx="106363" cy="635000"/>
            <a:chOff x="2056" y="1211"/>
            <a:chExt cx="85" cy="456"/>
          </a:xfrm>
        </p:grpSpPr>
        <p:sp>
          <p:nvSpPr>
            <p:cNvPr id="730138" name="Oval 26"/>
            <p:cNvSpPr>
              <a:spLocks noChangeArrowheads="1"/>
            </p:cNvSpPr>
            <p:nvPr/>
          </p:nvSpPr>
          <p:spPr bwMode="auto">
            <a:xfrm>
              <a:off x="2056" y="1211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730139" name="Oval 27"/>
            <p:cNvSpPr>
              <a:spLocks noChangeArrowheads="1"/>
            </p:cNvSpPr>
            <p:nvPr/>
          </p:nvSpPr>
          <p:spPr bwMode="auto">
            <a:xfrm>
              <a:off x="2074" y="1417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730140" name="Oval 28"/>
            <p:cNvSpPr>
              <a:spLocks noChangeArrowheads="1"/>
            </p:cNvSpPr>
            <p:nvPr/>
          </p:nvSpPr>
          <p:spPr bwMode="auto">
            <a:xfrm>
              <a:off x="2085" y="1611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30141" name="Group 29"/>
          <p:cNvGrpSpPr>
            <a:grpSpLocks/>
          </p:cNvGrpSpPr>
          <p:nvPr/>
        </p:nvGrpSpPr>
        <p:grpSpPr bwMode="auto">
          <a:xfrm>
            <a:off x="5310188" y="4246563"/>
            <a:ext cx="106362" cy="636587"/>
            <a:chOff x="2056" y="1211"/>
            <a:chExt cx="85" cy="456"/>
          </a:xfrm>
        </p:grpSpPr>
        <p:sp>
          <p:nvSpPr>
            <p:cNvPr id="730142" name="Oval 30"/>
            <p:cNvSpPr>
              <a:spLocks noChangeArrowheads="1"/>
            </p:cNvSpPr>
            <p:nvPr/>
          </p:nvSpPr>
          <p:spPr bwMode="auto">
            <a:xfrm>
              <a:off x="2056" y="1211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730143" name="Oval 31"/>
            <p:cNvSpPr>
              <a:spLocks noChangeArrowheads="1"/>
            </p:cNvSpPr>
            <p:nvPr/>
          </p:nvSpPr>
          <p:spPr bwMode="auto">
            <a:xfrm>
              <a:off x="2074" y="1417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730144" name="Oval 32"/>
            <p:cNvSpPr>
              <a:spLocks noChangeArrowheads="1"/>
            </p:cNvSpPr>
            <p:nvPr/>
          </p:nvSpPr>
          <p:spPr bwMode="auto">
            <a:xfrm>
              <a:off x="2085" y="1611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30145" name="Group 33"/>
          <p:cNvGrpSpPr>
            <a:grpSpLocks/>
          </p:cNvGrpSpPr>
          <p:nvPr/>
        </p:nvGrpSpPr>
        <p:grpSpPr bwMode="auto">
          <a:xfrm>
            <a:off x="4576763" y="3382963"/>
            <a:ext cx="106362" cy="636587"/>
            <a:chOff x="2056" y="1211"/>
            <a:chExt cx="85" cy="456"/>
          </a:xfrm>
        </p:grpSpPr>
        <p:sp>
          <p:nvSpPr>
            <p:cNvPr id="730146" name="Oval 34"/>
            <p:cNvSpPr>
              <a:spLocks noChangeArrowheads="1"/>
            </p:cNvSpPr>
            <p:nvPr/>
          </p:nvSpPr>
          <p:spPr bwMode="auto">
            <a:xfrm>
              <a:off x="2056" y="1211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730147" name="Oval 35"/>
            <p:cNvSpPr>
              <a:spLocks noChangeArrowheads="1"/>
            </p:cNvSpPr>
            <p:nvPr/>
          </p:nvSpPr>
          <p:spPr bwMode="auto">
            <a:xfrm>
              <a:off x="2074" y="1417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730148" name="Oval 36"/>
            <p:cNvSpPr>
              <a:spLocks noChangeArrowheads="1"/>
            </p:cNvSpPr>
            <p:nvPr/>
          </p:nvSpPr>
          <p:spPr bwMode="auto">
            <a:xfrm>
              <a:off x="2085" y="1611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30149" name="Line 37"/>
          <p:cNvSpPr>
            <a:spLocks noChangeShapeType="1"/>
          </p:cNvSpPr>
          <p:nvPr/>
        </p:nvSpPr>
        <p:spPr bwMode="auto">
          <a:xfrm flipV="1">
            <a:off x="7748588" y="3282950"/>
            <a:ext cx="358775" cy="793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30150" name="Line 38"/>
          <p:cNvSpPr>
            <a:spLocks noChangeShapeType="1"/>
          </p:cNvSpPr>
          <p:nvPr/>
        </p:nvSpPr>
        <p:spPr bwMode="auto">
          <a:xfrm flipH="1">
            <a:off x="4610100" y="2938463"/>
            <a:ext cx="915988" cy="6667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30151" name="Text Box 39"/>
          <p:cNvSpPr txBox="1">
            <a:spLocks noChangeArrowheads="1"/>
          </p:cNvSpPr>
          <p:nvPr/>
        </p:nvSpPr>
        <p:spPr bwMode="auto">
          <a:xfrm>
            <a:off x="2906713" y="3060700"/>
            <a:ext cx="2159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b="0">
                <a:latin typeface="Tahoma" charset="0"/>
              </a:rPr>
              <a:t>.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b="0">
                <a:latin typeface="Tahoma" charset="0"/>
              </a:rPr>
              <a:t>.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b="0">
                <a:latin typeface="Tahoma" charset="0"/>
              </a:rPr>
              <a:t>.</a:t>
            </a:r>
          </a:p>
        </p:txBody>
      </p:sp>
      <p:sp>
        <p:nvSpPr>
          <p:cNvPr id="730152" name="Text Box 40"/>
          <p:cNvSpPr txBox="1">
            <a:spLocks noChangeArrowheads="1"/>
          </p:cNvSpPr>
          <p:nvPr/>
        </p:nvSpPr>
        <p:spPr bwMode="auto">
          <a:xfrm>
            <a:off x="8015288" y="2703513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800" i="1">
                <a:solidFill>
                  <a:srgbClr val="0000CC"/>
                </a:solidFill>
                <a:latin typeface="Symbol" charset="0"/>
                <a:sym typeface="Symbol" charset="0"/>
              </a:rPr>
              <a:t></a:t>
            </a:r>
          </a:p>
        </p:txBody>
      </p:sp>
      <p:sp>
        <p:nvSpPr>
          <p:cNvPr id="730153" name="Text Box 41"/>
          <p:cNvSpPr txBox="1">
            <a:spLocks noChangeArrowheads="1"/>
          </p:cNvSpPr>
          <p:nvPr/>
        </p:nvSpPr>
        <p:spPr bwMode="auto">
          <a:xfrm>
            <a:off x="2827338" y="2320925"/>
            <a:ext cx="43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b="0" i="1">
                <a:latin typeface="Times New Roman" charset="0"/>
              </a:rPr>
              <a:t>p</a:t>
            </a:r>
            <a:r>
              <a:rPr lang="en-US" sz="2400" b="0" baseline="-25000">
                <a:latin typeface="Times New Roman" charset="0"/>
              </a:rPr>
              <a:t>2</a:t>
            </a:r>
          </a:p>
        </p:txBody>
      </p:sp>
      <p:sp>
        <p:nvSpPr>
          <p:cNvPr id="730154" name="Text Box 42"/>
          <p:cNvSpPr txBox="1">
            <a:spLocks noChangeArrowheads="1"/>
          </p:cNvSpPr>
          <p:nvPr/>
        </p:nvSpPr>
        <p:spPr bwMode="auto">
          <a:xfrm>
            <a:off x="2841625" y="1371600"/>
            <a:ext cx="43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b="0" i="1">
                <a:latin typeface="Times New Roman" charset="0"/>
              </a:rPr>
              <a:t>p</a:t>
            </a:r>
            <a:r>
              <a:rPr lang="en-US" sz="2400" b="0" baseline="-25000">
                <a:latin typeface="Times New Roman" charset="0"/>
              </a:rPr>
              <a:t>1</a:t>
            </a:r>
          </a:p>
        </p:txBody>
      </p:sp>
      <p:sp>
        <p:nvSpPr>
          <p:cNvPr id="730155" name="Text Box 43"/>
          <p:cNvSpPr txBox="1">
            <a:spLocks noChangeArrowheads="1"/>
          </p:cNvSpPr>
          <p:nvPr/>
        </p:nvSpPr>
        <p:spPr bwMode="auto">
          <a:xfrm>
            <a:off x="2828925" y="4762500"/>
            <a:ext cx="434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b="0" i="1">
                <a:latin typeface="Times New Roman" charset="0"/>
              </a:rPr>
              <a:t>p</a:t>
            </a:r>
            <a:r>
              <a:rPr lang="en-US" sz="2400" b="0" baseline="-25000">
                <a:latin typeface="Times New Roman" charset="0"/>
              </a:rPr>
              <a:t>n</a:t>
            </a:r>
          </a:p>
        </p:txBody>
      </p:sp>
      <p:sp>
        <p:nvSpPr>
          <p:cNvPr id="730156" name="Text Box 44"/>
          <p:cNvSpPr txBox="1">
            <a:spLocks noChangeArrowheads="1"/>
          </p:cNvSpPr>
          <p:nvPr/>
        </p:nvSpPr>
        <p:spPr bwMode="auto">
          <a:xfrm>
            <a:off x="762000" y="5426075"/>
            <a:ext cx="75088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2400"/>
              <a:t>Is there an assignment to the </a:t>
            </a:r>
            <a:r>
              <a:rPr lang="en-US" sz="2400" i="1">
                <a:solidFill>
                  <a:srgbClr val="0000CC"/>
                </a:solidFill>
                <a:latin typeface="Times New Roman" charset="0"/>
              </a:rPr>
              <a:t>p</a:t>
            </a:r>
            <a:r>
              <a:rPr lang="en-US" sz="2400" baseline="-25000">
                <a:solidFill>
                  <a:srgbClr val="0000CC"/>
                </a:solidFill>
                <a:latin typeface="Times New Roman" charset="0"/>
              </a:rPr>
              <a:t>1</a:t>
            </a:r>
            <a:r>
              <a:rPr lang="en-US" sz="2400" i="1">
                <a:solidFill>
                  <a:srgbClr val="0000CC"/>
                </a:solidFill>
                <a:latin typeface="Times New Roman" charset="0"/>
              </a:rPr>
              <a:t>, p</a:t>
            </a:r>
            <a:r>
              <a:rPr lang="en-US" sz="2400" baseline="-25000">
                <a:solidFill>
                  <a:srgbClr val="0000CC"/>
                </a:solidFill>
                <a:latin typeface="Times New Roman" charset="0"/>
              </a:rPr>
              <a:t>2</a:t>
            </a:r>
            <a:r>
              <a:rPr lang="en-US" sz="2400" i="1">
                <a:solidFill>
                  <a:srgbClr val="0000CC"/>
                </a:solidFill>
                <a:latin typeface="Times New Roman" charset="0"/>
              </a:rPr>
              <a:t>, …, p</a:t>
            </a:r>
            <a:r>
              <a:rPr lang="en-US" sz="2400" baseline="-25000">
                <a:solidFill>
                  <a:srgbClr val="0000CC"/>
                </a:solidFill>
                <a:latin typeface="Times New Roman" charset="0"/>
              </a:rPr>
              <a:t>n</a:t>
            </a:r>
            <a:r>
              <a:rPr lang="en-US" sz="2400"/>
              <a:t> variables 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/>
              <a:t>        such that </a:t>
            </a:r>
            <a:r>
              <a:rPr lang="en-US" sz="2400" i="1">
                <a:latin typeface="Symbol" charset="0"/>
                <a:sym typeface="Symbol" charset="0"/>
              </a:rPr>
              <a:t></a:t>
            </a:r>
            <a:r>
              <a:rPr lang="en-US" sz="2400"/>
              <a:t> evaluates to 1?</a:t>
            </a:r>
          </a:p>
        </p:txBody>
      </p:sp>
    </p:spTree>
    <p:extLst>
      <p:ext uri="{BB962C8B-B14F-4D97-AF65-F5344CB8AC3E}">
        <p14:creationId xmlns:p14="http://schemas.microsoft.com/office/powerpoint/2010/main" val="1998997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EFB535-E555-8F44-839A-14A3B2D38C1E}" type="slidenum">
              <a:rPr lang="en-US"/>
              <a:pPr/>
              <a:t>26</a:t>
            </a:fld>
            <a:endParaRPr lang="en-US"/>
          </a:p>
        </p:txBody>
      </p:sp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47800"/>
          </a:xfrm>
        </p:spPr>
        <p:txBody>
          <a:bodyPr/>
          <a:lstStyle/>
          <a:p>
            <a:r>
              <a:rPr lang="en-US"/>
              <a:t>Satisfiability Modulo Theories </a:t>
            </a:r>
          </a:p>
        </p:txBody>
      </p:sp>
      <p:sp>
        <p:nvSpPr>
          <p:cNvPr id="874499" name="Line 3"/>
          <p:cNvSpPr>
            <a:spLocks noChangeShapeType="1"/>
          </p:cNvSpPr>
          <p:nvPr/>
        </p:nvSpPr>
        <p:spPr bwMode="auto">
          <a:xfrm flipV="1">
            <a:off x="3533775" y="1697038"/>
            <a:ext cx="879475" cy="222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74500" name="Line 4"/>
          <p:cNvSpPr>
            <a:spLocks noChangeShapeType="1"/>
          </p:cNvSpPr>
          <p:nvPr/>
        </p:nvSpPr>
        <p:spPr bwMode="auto">
          <a:xfrm>
            <a:off x="3519488" y="1735138"/>
            <a:ext cx="596900" cy="9620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74501" name="Line 5"/>
          <p:cNvSpPr>
            <a:spLocks noChangeShapeType="1"/>
          </p:cNvSpPr>
          <p:nvPr/>
        </p:nvSpPr>
        <p:spPr bwMode="auto">
          <a:xfrm>
            <a:off x="3527425" y="2651125"/>
            <a:ext cx="690563" cy="255588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74502" name="Line 6"/>
          <p:cNvSpPr>
            <a:spLocks noChangeShapeType="1"/>
          </p:cNvSpPr>
          <p:nvPr/>
        </p:nvSpPr>
        <p:spPr bwMode="auto">
          <a:xfrm flipV="1">
            <a:off x="3500438" y="3079750"/>
            <a:ext cx="996950" cy="141288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74503" name="Line 7"/>
          <p:cNvSpPr>
            <a:spLocks noChangeShapeType="1"/>
          </p:cNvSpPr>
          <p:nvPr/>
        </p:nvSpPr>
        <p:spPr bwMode="auto">
          <a:xfrm>
            <a:off x="3568700" y="4086225"/>
            <a:ext cx="1130300" cy="173038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74504" name="Line 8"/>
          <p:cNvSpPr>
            <a:spLocks noChangeShapeType="1"/>
          </p:cNvSpPr>
          <p:nvPr/>
        </p:nvSpPr>
        <p:spPr bwMode="auto">
          <a:xfrm flipV="1">
            <a:off x="3594100" y="4770438"/>
            <a:ext cx="1212850" cy="21113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74505" name="Freeform 9"/>
          <p:cNvSpPr>
            <a:spLocks/>
          </p:cNvSpPr>
          <p:nvPr/>
        </p:nvSpPr>
        <p:spPr bwMode="auto">
          <a:xfrm>
            <a:off x="4048125" y="1547813"/>
            <a:ext cx="3590925" cy="3778250"/>
          </a:xfrm>
          <a:custGeom>
            <a:avLst/>
            <a:gdLst>
              <a:gd name="T0" fmla="*/ 339 w 3359"/>
              <a:gd name="T1" fmla="*/ 0 h 2708"/>
              <a:gd name="T2" fmla="*/ 2250 w 3359"/>
              <a:gd name="T3" fmla="*/ 189 h 2708"/>
              <a:gd name="T4" fmla="*/ 3359 w 3359"/>
              <a:gd name="T5" fmla="*/ 1190 h 2708"/>
              <a:gd name="T6" fmla="*/ 3058 w 3359"/>
              <a:gd name="T7" fmla="*/ 2272 h 2708"/>
              <a:gd name="T8" fmla="*/ 2181 w 3359"/>
              <a:gd name="T9" fmla="*/ 2681 h 2708"/>
              <a:gd name="T10" fmla="*/ 65 w 3359"/>
              <a:gd name="T11" fmla="*/ 2708 h 2708"/>
              <a:gd name="T12" fmla="*/ 0 w 3359"/>
              <a:gd name="T13" fmla="*/ 1712 h 2708"/>
              <a:gd name="T14" fmla="*/ 54 w 3359"/>
              <a:gd name="T15" fmla="*/ 813 h 2708"/>
              <a:gd name="T16" fmla="*/ 339 w 3359"/>
              <a:gd name="T17" fmla="*/ 0 h 27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59" h="2708">
                <a:moveTo>
                  <a:pt x="339" y="0"/>
                </a:moveTo>
                <a:lnTo>
                  <a:pt x="2250" y="189"/>
                </a:lnTo>
                <a:lnTo>
                  <a:pt x="3359" y="1190"/>
                </a:lnTo>
                <a:lnTo>
                  <a:pt x="3058" y="2272"/>
                </a:lnTo>
                <a:lnTo>
                  <a:pt x="2181" y="2681"/>
                </a:lnTo>
                <a:lnTo>
                  <a:pt x="65" y="2708"/>
                </a:lnTo>
                <a:lnTo>
                  <a:pt x="0" y="1712"/>
                </a:lnTo>
                <a:lnTo>
                  <a:pt x="54" y="813"/>
                </a:lnTo>
                <a:lnTo>
                  <a:pt x="339" y="0"/>
                </a:lnTo>
                <a:close/>
              </a:path>
            </a:pathLst>
          </a:cu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5400" cap="sq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74506" name="Oval 10"/>
          <p:cNvSpPr>
            <a:spLocks noChangeArrowheads="1"/>
          </p:cNvSpPr>
          <p:nvPr/>
        </p:nvSpPr>
        <p:spPr bwMode="auto">
          <a:xfrm>
            <a:off x="6826250" y="4249738"/>
            <a:ext cx="388938" cy="423862"/>
          </a:xfrm>
          <a:prstGeom prst="ellipse">
            <a:avLst/>
          </a:prstGeom>
          <a:solidFill>
            <a:schemeClr val="tx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cmsy10" charset="0"/>
              </a:rPr>
              <a:t>⋁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74507" name="Oval 11"/>
          <p:cNvSpPr>
            <a:spLocks noChangeArrowheads="1"/>
          </p:cNvSpPr>
          <p:nvPr/>
        </p:nvSpPr>
        <p:spPr bwMode="auto">
          <a:xfrm>
            <a:off x="7427913" y="3079750"/>
            <a:ext cx="388937" cy="423863"/>
          </a:xfrm>
          <a:prstGeom prst="ellipse">
            <a:avLst/>
          </a:prstGeom>
          <a:solidFill>
            <a:schemeClr val="tx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cmsy10" charset="0"/>
              </a:rPr>
              <a:t>⋀</a:t>
            </a:r>
            <a:endParaRPr lang="en-US" sz="2400" dirty="0">
              <a:solidFill>
                <a:schemeClr val="bg1"/>
              </a:solidFill>
              <a:latin typeface="Tahoma" charset="0"/>
            </a:endParaRPr>
          </a:p>
        </p:txBody>
      </p:sp>
      <p:sp>
        <p:nvSpPr>
          <p:cNvPr id="874508" name="Oval 12"/>
          <p:cNvSpPr>
            <a:spLocks noChangeArrowheads="1"/>
          </p:cNvSpPr>
          <p:nvPr/>
        </p:nvSpPr>
        <p:spPr bwMode="auto">
          <a:xfrm>
            <a:off x="5511800" y="2743200"/>
            <a:ext cx="388938" cy="423863"/>
          </a:xfrm>
          <a:prstGeom prst="ellipse">
            <a:avLst/>
          </a:prstGeom>
          <a:solidFill>
            <a:schemeClr val="tx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cmsy10" charset="0"/>
              </a:rPr>
              <a:t>¬</a:t>
            </a:r>
            <a:endParaRPr lang="en-US" sz="2400" dirty="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874509" name="Oval 13"/>
          <p:cNvSpPr>
            <a:spLocks noChangeArrowheads="1"/>
          </p:cNvSpPr>
          <p:nvPr/>
        </p:nvSpPr>
        <p:spPr bwMode="auto">
          <a:xfrm>
            <a:off x="5907088" y="3559175"/>
            <a:ext cx="388937" cy="423863"/>
          </a:xfrm>
          <a:prstGeom prst="ellipse">
            <a:avLst/>
          </a:prstGeom>
          <a:solidFill>
            <a:schemeClr val="tx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cmsy10" charset="0"/>
              </a:rPr>
              <a:t>⋁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74510" name="Oval 14"/>
          <p:cNvSpPr>
            <a:spLocks noChangeArrowheads="1"/>
          </p:cNvSpPr>
          <p:nvPr/>
        </p:nvSpPr>
        <p:spPr bwMode="auto">
          <a:xfrm>
            <a:off x="6516688" y="2317750"/>
            <a:ext cx="388937" cy="423863"/>
          </a:xfrm>
          <a:prstGeom prst="ellipse">
            <a:avLst/>
          </a:prstGeom>
          <a:solidFill>
            <a:schemeClr val="tx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cmsy10" charset="0"/>
              </a:rPr>
              <a:t>⋀</a:t>
            </a:r>
            <a:endParaRPr lang="en-US" sz="2400" dirty="0">
              <a:solidFill>
                <a:schemeClr val="bg1"/>
              </a:solidFill>
              <a:latin typeface="Tahoma" charset="0"/>
            </a:endParaRPr>
          </a:p>
        </p:txBody>
      </p:sp>
      <p:sp>
        <p:nvSpPr>
          <p:cNvPr id="874511" name="Oval 15"/>
          <p:cNvSpPr>
            <a:spLocks noChangeArrowheads="1"/>
          </p:cNvSpPr>
          <p:nvPr/>
        </p:nvSpPr>
        <p:spPr bwMode="auto">
          <a:xfrm>
            <a:off x="5543550" y="1741488"/>
            <a:ext cx="388938" cy="425450"/>
          </a:xfrm>
          <a:prstGeom prst="ellipse">
            <a:avLst/>
          </a:prstGeom>
          <a:solidFill>
            <a:schemeClr val="tx1"/>
          </a:solidFill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eaLnBrk="1" hangingPunct="1">
              <a:lnSpc>
                <a:spcPct val="100000"/>
              </a:lnSpc>
            </a:pPr>
            <a:r>
              <a:rPr lang="en-US" sz="2400" dirty="0" err="1">
                <a:solidFill>
                  <a:schemeClr val="bg1"/>
                </a:solidFill>
                <a:latin typeface="cmsy10" charset="0"/>
              </a:rPr>
              <a:t>⋁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74512" name="Line 16"/>
          <p:cNvSpPr>
            <a:spLocks noChangeShapeType="1"/>
          </p:cNvSpPr>
          <p:nvPr/>
        </p:nvSpPr>
        <p:spPr bwMode="auto">
          <a:xfrm>
            <a:off x="6853238" y="2674938"/>
            <a:ext cx="609600" cy="4587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74513" name="Line 17"/>
          <p:cNvSpPr>
            <a:spLocks noChangeShapeType="1"/>
          </p:cNvSpPr>
          <p:nvPr/>
        </p:nvSpPr>
        <p:spPr bwMode="auto">
          <a:xfrm flipH="1">
            <a:off x="7069138" y="3462338"/>
            <a:ext cx="461962" cy="8032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74514" name="Line 18"/>
          <p:cNvSpPr>
            <a:spLocks noChangeShapeType="1"/>
          </p:cNvSpPr>
          <p:nvPr/>
        </p:nvSpPr>
        <p:spPr bwMode="auto">
          <a:xfrm flipH="1" flipV="1">
            <a:off x="5891213" y="2028825"/>
            <a:ext cx="692150" cy="4730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74515" name="Line 19"/>
          <p:cNvSpPr>
            <a:spLocks noChangeShapeType="1"/>
          </p:cNvSpPr>
          <p:nvPr/>
        </p:nvSpPr>
        <p:spPr bwMode="auto">
          <a:xfrm>
            <a:off x="6242050" y="3824288"/>
            <a:ext cx="671513" cy="54768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74516" name="Line 20"/>
          <p:cNvSpPr>
            <a:spLocks noChangeShapeType="1"/>
          </p:cNvSpPr>
          <p:nvPr/>
        </p:nvSpPr>
        <p:spPr bwMode="auto">
          <a:xfrm flipV="1">
            <a:off x="5124450" y="1901825"/>
            <a:ext cx="455613" cy="635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74517" name="Line 21"/>
          <p:cNvSpPr>
            <a:spLocks noChangeShapeType="1"/>
          </p:cNvSpPr>
          <p:nvPr/>
        </p:nvSpPr>
        <p:spPr bwMode="auto">
          <a:xfrm flipH="1">
            <a:off x="6080125" y="2697163"/>
            <a:ext cx="536575" cy="8636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74518" name="Line 22"/>
          <p:cNvSpPr>
            <a:spLocks noChangeShapeType="1"/>
          </p:cNvSpPr>
          <p:nvPr/>
        </p:nvSpPr>
        <p:spPr bwMode="auto">
          <a:xfrm>
            <a:off x="5756275" y="3057525"/>
            <a:ext cx="255588" cy="60007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74519" name="Line 23"/>
          <p:cNvSpPr>
            <a:spLocks noChangeShapeType="1"/>
          </p:cNvSpPr>
          <p:nvPr/>
        </p:nvSpPr>
        <p:spPr bwMode="auto">
          <a:xfrm flipH="1">
            <a:off x="5538788" y="3868738"/>
            <a:ext cx="473075" cy="34607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74520" name="Line 24"/>
          <p:cNvSpPr>
            <a:spLocks noChangeShapeType="1"/>
          </p:cNvSpPr>
          <p:nvPr/>
        </p:nvSpPr>
        <p:spPr bwMode="auto">
          <a:xfrm flipH="1">
            <a:off x="6202363" y="4545013"/>
            <a:ext cx="725487" cy="30003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grpSp>
        <p:nvGrpSpPr>
          <p:cNvPr id="874521" name="Group 25"/>
          <p:cNvGrpSpPr>
            <a:grpSpLocks/>
          </p:cNvGrpSpPr>
          <p:nvPr/>
        </p:nvGrpSpPr>
        <p:grpSpPr bwMode="auto">
          <a:xfrm>
            <a:off x="4508500" y="1833563"/>
            <a:ext cx="106363" cy="635000"/>
            <a:chOff x="2056" y="1211"/>
            <a:chExt cx="85" cy="456"/>
          </a:xfrm>
        </p:grpSpPr>
        <p:sp>
          <p:nvSpPr>
            <p:cNvPr id="874522" name="Oval 26"/>
            <p:cNvSpPr>
              <a:spLocks noChangeArrowheads="1"/>
            </p:cNvSpPr>
            <p:nvPr/>
          </p:nvSpPr>
          <p:spPr bwMode="auto">
            <a:xfrm>
              <a:off x="2056" y="1211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74523" name="Oval 27"/>
            <p:cNvSpPr>
              <a:spLocks noChangeArrowheads="1"/>
            </p:cNvSpPr>
            <p:nvPr/>
          </p:nvSpPr>
          <p:spPr bwMode="auto">
            <a:xfrm>
              <a:off x="2074" y="1417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74524" name="Oval 28"/>
            <p:cNvSpPr>
              <a:spLocks noChangeArrowheads="1"/>
            </p:cNvSpPr>
            <p:nvPr/>
          </p:nvSpPr>
          <p:spPr bwMode="auto">
            <a:xfrm>
              <a:off x="2085" y="1611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74525" name="Group 29"/>
          <p:cNvGrpSpPr>
            <a:grpSpLocks/>
          </p:cNvGrpSpPr>
          <p:nvPr/>
        </p:nvGrpSpPr>
        <p:grpSpPr bwMode="auto">
          <a:xfrm>
            <a:off x="5310188" y="4246563"/>
            <a:ext cx="106362" cy="636587"/>
            <a:chOff x="2056" y="1211"/>
            <a:chExt cx="85" cy="456"/>
          </a:xfrm>
        </p:grpSpPr>
        <p:sp>
          <p:nvSpPr>
            <p:cNvPr id="874526" name="Oval 30"/>
            <p:cNvSpPr>
              <a:spLocks noChangeArrowheads="1"/>
            </p:cNvSpPr>
            <p:nvPr/>
          </p:nvSpPr>
          <p:spPr bwMode="auto">
            <a:xfrm>
              <a:off x="2056" y="1211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74527" name="Oval 31"/>
            <p:cNvSpPr>
              <a:spLocks noChangeArrowheads="1"/>
            </p:cNvSpPr>
            <p:nvPr/>
          </p:nvSpPr>
          <p:spPr bwMode="auto">
            <a:xfrm>
              <a:off x="2074" y="1417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74528" name="Oval 32"/>
            <p:cNvSpPr>
              <a:spLocks noChangeArrowheads="1"/>
            </p:cNvSpPr>
            <p:nvPr/>
          </p:nvSpPr>
          <p:spPr bwMode="auto">
            <a:xfrm>
              <a:off x="2085" y="1611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74529" name="Group 33"/>
          <p:cNvGrpSpPr>
            <a:grpSpLocks/>
          </p:cNvGrpSpPr>
          <p:nvPr/>
        </p:nvGrpSpPr>
        <p:grpSpPr bwMode="auto">
          <a:xfrm>
            <a:off x="4576763" y="3382963"/>
            <a:ext cx="106362" cy="636587"/>
            <a:chOff x="2056" y="1211"/>
            <a:chExt cx="85" cy="456"/>
          </a:xfrm>
        </p:grpSpPr>
        <p:sp>
          <p:nvSpPr>
            <p:cNvPr id="874530" name="Oval 34"/>
            <p:cNvSpPr>
              <a:spLocks noChangeArrowheads="1"/>
            </p:cNvSpPr>
            <p:nvPr/>
          </p:nvSpPr>
          <p:spPr bwMode="auto">
            <a:xfrm>
              <a:off x="2056" y="1211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74531" name="Oval 35"/>
            <p:cNvSpPr>
              <a:spLocks noChangeArrowheads="1"/>
            </p:cNvSpPr>
            <p:nvPr/>
          </p:nvSpPr>
          <p:spPr bwMode="auto">
            <a:xfrm>
              <a:off x="2074" y="1417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874532" name="Oval 36"/>
            <p:cNvSpPr>
              <a:spLocks noChangeArrowheads="1"/>
            </p:cNvSpPr>
            <p:nvPr/>
          </p:nvSpPr>
          <p:spPr bwMode="auto">
            <a:xfrm>
              <a:off x="2085" y="1611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874533" name="Line 37"/>
          <p:cNvSpPr>
            <a:spLocks noChangeShapeType="1"/>
          </p:cNvSpPr>
          <p:nvPr/>
        </p:nvSpPr>
        <p:spPr bwMode="auto">
          <a:xfrm flipV="1">
            <a:off x="7748588" y="3282950"/>
            <a:ext cx="358775" cy="793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74534" name="Line 38"/>
          <p:cNvSpPr>
            <a:spLocks noChangeShapeType="1"/>
          </p:cNvSpPr>
          <p:nvPr/>
        </p:nvSpPr>
        <p:spPr bwMode="auto">
          <a:xfrm flipH="1">
            <a:off x="4610100" y="2938463"/>
            <a:ext cx="915988" cy="6667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874535" name="Text Box 39"/>
          <p:cNvSpPr txBox="1">
            <a:spLocks noChangeArrowheads="1"/>
          </p:cNvSpPr>
          <p:nvPr/>
        </p:nvSpPr>
        <p:spPr bwMode="auto">
          <a:xfrm>
            <a:off x="765175" y="3060700"/>
            <a:ext cx="2159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b="0">
                <a:latin typeface="Tahoma" charset="0"/>
              </a:rPr>
              <a:t>.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b="0">
                <a:latin typeface="Tahoma" charset="0"/>
              </a:rPr>
              <a:t>.</a:t>
            </a:r>
          </a:p>
          <a:p>
            <a:pPr eaLnBrk="1" hangingPunct="1">
              <a:lnSpc>
                <a:spcPct val="100000"/>
              </a:lnSpc>
            </a:pPr>
            <a:r>
              <a:rPr lang="en-US" sz="2400" b="0">
                <a:latin typeface="Tahoma" charset="0"/>
              </a:rPr>
              <a:t>.</a:t>
            </a:r>
          </a:p>
        </p:txBody>
      </p:sp>
      <p:sp>
        <p:nvSpPr>
          <p:cNvPr id="874536" name="Text Box 40"/>
          <p:cNvSpPr txBox="1">
            <a:spLocks noChangeArrowheads="1"/>
          </p:cNvSpPr>
          <p:nvPr/>
        </p:nvSpPr>
        <p:spPr bwMode="auto">
          <a:xfrm>
            <a:off x="8015288" y="2703513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800" i="1">
                <a:solidFill>
                  <a:srgbClr val="0000CC"/>
                </a:solidFill>
                <a:latin typeface="Symbol" charset="0"/>
                <a:sym typeface="Symbol" charset="0"/>
              </a:rPr>
              <a:t></a:t>
            </a:r>
          </a:p>
        </p:txBody>
      </p:sp>
      <p:sp>
        <p:nvSpPr>
          <p:cNvPr id="874537" name="Text Box 41"/>
          <p:cNvSpPr txBox="1">
            <a:spLocks noChangeArrowheads="1"/>
          </p:cNvSpPr>
          <p:nvPr/>
        </p:nvSpPr>
        <p:spPr bwMode="auto">
          <a:xfrm>
            <a:off x="685800" y="2320925"/>
            <a:ext cx="43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b="0" i="1">
                <a:latin typeface="Times New Roman" charset="0"/>
              </a:rPr>
              <a:t>p</a:t>
            </a:r>
            <a:r>
              <a:rPr lang="en-US" sz="2400" b="0" baseline="-25000">
                <a:latin typeface="Times New Roman" charset="0"/>
              </a:rPr>
              <a:t>2</a:t>
            </a:r>
          </a:p>
        </p:txBody>
      </p:sp>
      <p:sp>
        <p:nvSpPr>
          <p:cNvPr id="874538" name="Text Box 42"/>
          <p:cNvSpPr txBox="1">
            <a:spLocks noChangeArrowheads="1"/>
          </p:cNvSpPr>
          <p:nvPr/>
        </p:nvSpPr>
        <p:spPr bwMode="auto">
          <a:xfrm>
            <a:off x="700088" y="1371600"/>
            <a:ext cx="43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b="0" i="1">
                <a:latin typeface="Times New Roman" charset="0"/>
              </a:rPr>
              <a:t>p</a:t>
            </a:r>
            <a:r>
              <a:rPr lang="en-US" sz="2400" b="0" baseline="-25000">
                <a:latin typeface="Times New Roman" charset="0"/>
              </a:rPr>
              <a:t>1</a:t>
            </a:r>
          </a:p>
        </p:txBody>
      </p:sp>
      <p:sp>
        <p:nvSpPr>
          <p:cNvPr id="874539" name="Text Box 43"/>
          <p:cNvSpPr txBox="1">
            <a:spLocks noChangeArrowheads="1"/>
          </p:cNvSpPr>
          <p:nvPr/>
        </p:nvSpPr>
        <p:spPr bwMode="auto">
          <a:xfrm>
            <a:off x="687388" y="4762500"/>
            <a:ext cx="4349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b="0" i="1">
                <a:latin typeface="Times New Roman" charset="0"/>
              </a:rPr>
              <a:t>p</a:t>
            </a:r>
            <a:r>
              <a:rPr lang="en-US" sz="2400" b="0" baseline="-25000">
                <a:latin typeface="Times New Roman" charset="0"/>
              </a:rPr>
              <a:t>n</a:t>
            </a:r>
          </a:p>
        </p:txBody>
      </p:sp>
      <p:sp>
        <p:nvSpPr>
          <p:cNvPr id="874540" name="Text Box 44"/>
          <p:cNvSpPr txBox="1">
            <a:spLocks noChangeArrowheads="1"/>
          </p:cNvSpPr>
          <p:nvPr/>
        </p:nvSpPr>
        <p:spPr bwMode="auto">
          <a:xfrm>
            <a:off x="1524000" y="5715000"/>
            <a:ext cx="68119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2400"/>
              <a:t>Is there an assignment to the </a:t>
            </a:r>
            <a:r>
              <a:rPr lang="en-US" sz="2400" i="1">
                <a:solidFill>
                  <a:srgbClr val="0000CC"/>
                </a:solidFill>
                <a:latin typeface="Times New Roman" charset="0"/>
              </a:rPr>
              <a:t>x,y,z,w</a:t>
            </a:r>
            <a:r>
              <a:rPr lang="en-US" sz="2400"/>
              <a:t> variables 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/>
              <a:t>        s.t. </a:t>
            </a:r>
            <a:r>
              <a:rPr lang="en-US" sz="2400" i="1">
                <a:latin typeface="Symbol" charset="0"/>
                <a:sym typeface="Symbol" charset="0"/>
              </a:rPr>
              <a:t></a:t>
            </a:r>
            <a:r>
              <a:rPr lang="en-US" sz="2400"/>
              <a:t> evaluates to 1?</a:t>
            </a:r>
          </a:p>
        </p:txBody>
      </p:sp>
      <p:sp>
        <p:nvSpPr>
          <p:cNvPr id="874541" name="Text Box 45"/>
          <p:cNvSpPr txBox="1">
            <a:spLocks noChangeArrowheads="1"/>
          </p:cNvSpPr>
          <p:nvPr/>
        </p:nvSpPr>
        <p:spPr bwMode="auto">
          <a:xfrm>
            <a:off x="1731963" y="2382838"/>
            <a:ext cx="153404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2400" i="1" dirty="0">
                <a:solidFill>
                  <a:srgbClr val="0000CC"/>
                </a:solidFill>
                <a:latin typeface="Times New Roman" charset="0"/>
              </a:rPr>
              <a:t>x</a:t>
            </a:r>
            <a:r>
              <a:rPr lang="en-US" sz="2400" dirty="0">
                <a:solidFill>
                  <a:srgbClr val="0000CC"/>
                </a:solidFill>
                <a:latin typeface="Times New Roman" charset="0"/>
              </a:rPr>
              <a:t> + 2 </a:t>
            </a:r>
            <a:r>
              <a:rPr lang="en-US" sz="2400" i="1" dirty="0">
                <a:solidFill>
                  <a:srgbClr val="0000CC"/>
                </a:solidFill>
                <a:latin typeface="Times New Roman" charset="0"/>
              </a:rPr>
              <a:t>z</a:t>
            </a:r>
            <a:r>
              <a:rPr lang="en-US" sz="2400" dirty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cmsy10" charset="0"/>
              </a:rPr>
              <a:t>≥</a:t>
            </a:r>
            <a:r>
              <a:rPr lang="en-US" sz="2400" dirty="0">
                <a:solidFill>
                  <a:srgbClr val="0000CC"/>
                </a:solidFill>
                <a:latin typeface="Tahoma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latin typeface="Times New Roman" charset="0"/>
              </a:rPr>
              <a:t>1</a:t>
            </a:r>
          </a:p>
        </p:txBody>
      </p:sp>
      <p:sp>
        <p:nvSpPr>
          <p:cNvPr id="874542" name="Text Box 46"/>
          <p:cNvSpPr txBox="1">
            <a:spLocks noChangeArrowheads="1"/>
          </p:cNvSpPr>
          <p:nvPr/>
        </p:nvSpPr>
        <p:spPr bwMode="auto">
          <a:xfrm>
            <a:off x="1768475" y="4733925"/>
            <a:ext cx="165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2400" i="1">
                <a:solidFill>
                  <a:srgbClr val="0000CC"/>
                </a:solidFill>
                <a:latin typeface="Times New Roman" charset="0"/>
              </a:rPr>
              <a:t>x</a:t>
            </a:r>
            <a:r>
              <a:rPr lang="en-US" sz="2400">
                <a:solidFill>
                  <a:srgbClr val="0000CC"/>
                </a:solidFill>
                <a:latin typeface="Times New Roman" charset="0"/>
              </a:rPr>
              <a:t> % 26</a:t>
            </a:r>
            <a:r>
              <a:rPr lang="en-US" sz="2400">
                <a:solidFill>
                  <a:srgbClr val="0000CC"/>
                </a:solidFill>
                <a:latin typeface="Tahoma" charset="0"/>
              </a:rPr>
              <a:t> = </a:t>
            </a:r>
            <a:r>
              <a:rPr lang="en-US" sz="2400" i="1">
                <a:solidFill>
                  <a:srgbClr val="0000CC"/>
                </a:solidFill>
                <a:latin typeface="Times New Roman" charset="0"/>
              </a:rPr>
              <a:t>v</a:t>
            </a:r>
            <a:endParaRPr lang="en-US" sz="2400" baseline="-25000">
              <a:solidFill>
                <a:srgbClr val="0000CC"/>
              </a:solidFill>
              <a:latin typeface="Times New Roman" charset="0"/>
            </a:endParaRPr>
          </a:p>
        </p:txBody>
      </p:sp>
      <p:sp>
        <p:nvSpPr>
          <p:cNvPr id="874543" name="Text Box 47"/>
          <p:cNvSpPr txBox="1">
            <a:spLocks noChangeArrowheads="1"/>
          </p:cNvSpPr>
          <p:nvPr/>
        </p:nvSpPr>
        <p:spPr bwMode="auto">
          <a:xfrm>
            <a:off x="1417638" y="3641725"/>
            <a:ext cx="246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2400" i="1">
                <a:solidFill>
                  <a:srgbClr val="0000CC"/>
                </a:solidFill>
                <a:latin typeface="Times New Roman" charset="0"/>
              </a:rPr>
              <a:t>w</a:t>
            </a:r>
            <a:r>
              <a:rPr lang="en-US" sz="2400">
                <a:solidFill>
                  <a:srgbClr val="0000CC"/>
                </a:solidFill>
                <a:latin typeface="Times New Roman" charset="0"/>
              </a:rPr>
              <a:t>  &amp; 0xFFFF =  </a:t>
            </a:r>
            <a:r>
              <a:rPr lang="en-US" sz="2400" i="1">
                <a:solidFill>
                  <a:srgbClr val="0000CC"/>
                </a:solidFill>
                <a:latin typeface="Times New Roman" charset="0"/>
              </a:rPr>
              <a:t>x</a:t>
            </a:r>
            <a:endParaRPr lang="en-US" sz="2400">
              <a:solidFill>
                <a:srgbClr val="0000CC"/>
              </a:solidFill>
              <a:latin typeface="Times New Roman" charset="0"/>
            </a:endParaRPr>
          </a:p>
        </p:txBody>
      </p:sp>
      <p:sp>
        <p:nvSpPr>
          <p:cNvPr id="874544" name="Text Box 48"/>
          <p:cNvSpPr txBox="1">
            <a:spLocks noChangeArrowheads="1"/>
          </p:cNvSpPr>
          <p:nvPr/>
        </p:nvSpPr>
        <p:spPr bwMode="auto">
          <a:xfrm>
            <a:off x="2444750" y="1419225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2400" i="1">
                <a:solidFill>
                  <a:srgbClr val="0000CC"/>
                </a:solidFill>
                <a:latin typeface="Times New Roman" charset="0"/>
              </a:rPr>
              <a:t>x</a:t>
            </a:r>
            <a:r>
              <a:rPr lang="en-US" sz="2400">
                <a:solidFill>
                  <a:srgbClr val="0000CC"/>
                </a:solidFill>
                <a:latin typeface="Times New Roman" charset="0"/>
              </a:rPr>
              <a:t> </a:t>
            </a:r>
            <a:r>
              <a:rPr lang="en-US" sz="2400">
                <a:solidFill>
                  <a:srgbClr val="0000CC"/>
                </a:solidFill>
                <a:latin typeface="Tahoma" charset="0"/>
              </a:rPr>
              <a:t>= </a:t>
            </a:r>
            <a:r>
              <a:rPr lang="en-US" sz="2400" i="1">
                <a:solidFill>
                  <a:srgbClr val="0000CC"/>
                </a:solidFill>
                <a:latin typeface="Times New Roman" charset="0"/>
              </a:rPr>
              <a:t>y</a:t>
            </a:r>
            <a:r>
              <a:rPr lang="en-US" sz="2400">
                <a:solidFill>
                  <a:srgbClr val="0000CC"/>
                </a:solidFill>
                <a:latin typeface="Tahoma" charset="0"/>
              </a:rPr>
              <a:t> </a:t>
            </a:r>
            <a:endParaRPr lang="en-US" sz="2400">
              <a:solidFill>
                <a:srgbClr val="0000CC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1616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56B1BE4-EAF4-0643-AE60-F66631C6CAEC}" type="slidenum">
              <a:rPr lang="en-US"/>
              <a:pPr/>
              <a:t>27</a:t>
            </a:fld>
            <a:endParaRPr lang="en-US"/>
          </a:p>
        </p:txBody>
      </p:sp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Satisfiability Modulo Theories</a:t>
            </a:r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Given a formula in </a:t>
            </a:r>
            <a:r>
              <a:rPr lang="en-US">
                <a:solidFill>
                  <a:schemeClr val="tx1"/>
                </a:solidFill>
              </a:rPr>
              <a:t>first-order logic</a:t>
            </a:r>
            <a:r>
              <a:rPr lang="en-US"/>
              <a:t>, with associated </a:t>
            </a:r>
            <a:r>
              <a:rPr lang="en-US">
                <a:solidFill>
                  <a:srgbClr val="FF0000"/>
                </a:solidFill>
              </a:rPr>
              <a:t>background theories</a:t>
            </a:r>
            <a:r>
              <a:rPr lang="en-US"/>
              <a:t>, is the formula satisfiable?</a:t>
            </a:r>
          </a:p>
          <a:p>
            <a:pPr lvl="1"/>
            <a:r>
              <a:rPr lang="en-US"/>
              <a:t>Yes: return a satisfying solution</a:t>
            </a:r>
          </a:p>
          <a:p>
            <a:pPr lvl="1"/>
            <a:r>
              <a:rPr lang="en-US"/>
              <a:t>No [generate a proof of unsatisfiability]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65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11391F-C596-8E4C-AA7B-219F9B94EBEB}" type="slidenum">
              <a:rPr lang="en-US"/>
              <a:pPr/>
              <a:t>28</a:t>
            </a:fld>
            <a:endParaRPr lang="en-US"/>
          </a:p>
        </p:txBody>
      </p:sp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of SMT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Hardware verification at higher levels of abstraction (RTL and above)</a:t>
            </a:r>
          </a:p>
          <a:p>
            <a:pPr>
              <a:lnSpc>
                <a:spcPct val="90000"/>
              </a:lnSpc>
            </a:pPr>
            <a:r>
              <a:rPr lang="en-US" dirty="0"/>
              <a:t>Verification of analog/mixed-signal circuits</a:t>
            </a:r>
          </a:p>
          <a:p>
            <a:pPr>
              <a:lnSpc>
                <a:spcPct val="90000"/>
              </a:lnSpc>
            </a:pPr>
            <a:r>
              <a:rPr lang="en-US" dirty="0"/>
              <a:t>Verification of hybrid systems</a:t>
            </a:r>
          </a:p>
          <a:p>
            <a:pPr>
              <a:lnSpc>
                <a:spcPct val="90000"/>
              </a:lnSpc>
            </a:pPr>
            <a:r>
              <a:rPr lang="en-US" dirty="0"/>
              <a:t>Software model checking</a:t>
            </a:r>
          </a:p>
          <a:p>
            <a:pPr>
              <a:lnSpc>
                <a:spcPct val="90000"/>
              </a:lnSpc>
            </a:pPr>
            <a:r>
              <a:rPr lang="en-US" dirty="0"/>
              <a:t>Software testing</a:t>
            </a:r>
          </a:p>
          <a:p>
            <a:pPr>
              <a:lnSpc>
                <a:spcPct val="90000"/>
              </a:lnSpc>
            </a:pPr>
            <a:r>
              <a:rPr lang="en-US" dirty="0"/>
              <a:t>Security: Finding vulnerabilities, verifying electronic voting machines, …</a:t>
            </a:r>
          </a:p>
          <a:p>
            <a:pPr>
              <a:lnSpc>
                <a:spcPct val="90000"/>
              </a:lnSpc>
            </a:pPr>
            <a:r>
              <a:rPr lang="en-US" dirty="0"/>
              <a:t>Program synthesis</a:t>
            </a:r>
          </a:p>
          <a:p>
            <a:pPr>
              <a:lnSpc>
                <a:spcPct val="90000"/>
              </a:lnSpc>
            </a:pPr>
            <a:r>
              <a:rPr lang="en-US" dirty="0"/>
              <a:t>Scheduling</a:t>
            </a:r>
          </a:p>
        </p:txBody>
      </p:sp>
    </p:spTree>
    <p:extLst>
      <p:ext uri="{BB962C8B-B14F-4D97-AF65-F5344CB8AC3E}">
        <p14:creationId xmlns:p14="http://schemas.microsoft.com/office/powerpoint/2010/main" val="1999712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CF6E37C-ED01-1E4D-B99A-6B8133AE9EB6}" type="slidenum">
              <a:rPr lang="en-US"/>
              <a:pPr/>
              <a:t>29</a:t>
            </a:fld>
            <a:endParaRPr lang="en-US"/>
          </a:p>
        </p:txBody>
      </p:sp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105400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b="1" dirty="0">
                <a:hlinkClick r:id="rId2"/>
              </a:rPr>
              <a:t>Satisfiability Modulo Theories</a:t>
            </a:r>
            <a:r>
              <a:rPr lang="en-US" b="1" dirty="0"/>
              <a:t> 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Clark Barrett, Roberto </a:t>
            </a:r>
            <a:r>
              <a:rPr lang="en-US" dirty="0" err="1"/>
              <a:t>Sebastiani</a:t>
            </a:r>
            <a:r>
              <a:rPr lang="en-US" dirty="0"/>
              <a:t>, </a:t>
            </a:r>
            <a:r>
              <a:rPr lang="en-US" dirty="0" err="1"/>
              <a:t>Sanjit</a:t>
            </a:r>
            <a:r>
              <a:rPr lang="en-US" dirty="0"/>
              <a:t> A. </a:t>
            </a:r>
            <a:r>
              <a:rPr lang="en-US" dirty="0" err="1"/>
              <a:t>Seshia</a:t>
            </a:r>
            <a:r>
              <a:rPr lang="en-US" dirty="0"/>
              <a:t>, and </a:t>
            </a:r>
            <a:r>
              <a:rPr lang="en-US" dirty="0" err="1"/>
              <a:t>Cesare</a:t>
            </a:r>
            <a:r>
              <a:rPr lang="en-US" dirty="0"/>
              <a:t> </a:t>
            </a:r>
            <a:r>
              <a:rPr lang="en-US" dirty="0" err="1"/>
              <a:t>Tinelli</a:t>
            </a:r>
            <a:r>
              <a:rPr lang="en-US" dirty="0"/>
              <a:t>.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Chapter 8 in the Handbook of </a:t>
            </a:r>
            <a:r>
              <a:rPr lang="en-US" dirty="0" err="1"/>
              <a:t>Satisfiability</a:t>
            </a:r>
            <a:r>
              <a:rPr lang="en-US" dirty="0"/>
              <a:t>, Armin </a:t>
            </a:r>
            <a:r>
              <a:rPr lang="en-US" dirty="0" err="1"/>
              <a:t>Biere</a:t>
            </a:r>
            <a:r>
              <a:rPr lang="en-US" dirty="0"/>
              <a:t>, Hans van </a:t>
            </a:r>
            <a:r>
              <a:rPr lang="en-US" dirty="0" err="1"/>
              <a:t>Maaren</a:t>
            </a:r>
            <a:r>
              <a:rPr lang="en-US" dirty="0"/>
              <a:t>, and Toby Walsh, editors, IOS Press, 2009.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(available from our webpages)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SMTLIB: A repository for SMT formulas (common format) and tools (</a:t>
            </a:r>
            <a:r>
              <a:rPr lang="en-US" sz="2800" dirty="0" err="1"/>
              <a:t>www.smtlib.org</a:t>
            </a:r>
            <a:r>
              <a:rPr lang="en-US" sz="2800" dirty="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SMTCOMP: An annual competition of SMT solvers</a:t>
            </a:r>
          </a:p>
        </p:txBody>
      </p:sp>
    </p:spTree>
    <p:extLst>
      <p:ext uri="{BB962C8B-B14F-4D97-AF65-F5344CB8AC3E}">
        <p14:creationId xmlns:p14="http://schemas.microsoft.com/office/powerpoint/2010/main" val="174345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759870"/>
            <a:ext cx="7772400" cy="535530"/>
          </a:xfrm>
          <a:prstGeom prst="rect">
            <a:avLst/>
          </a:prstGeom>
        </p:spPr>
        <p:txBody>
          <a:bodyPr vert="horz" wrap="square" lIns="0" tIns="42671" rIns="0" bIns="0" rtlCol="0">
            <a:spAutoFit/>
          </a:bodyPr>
          <a:lstStyle/>
          <a:p>
            <a:pPr>
              <a:tabLst>
                <a:tab pos="2384248" algn="l"/>
              </a:tabLst>
            </a:pPr>
            <a:r>
              <a:rPr sz="3200" spc="233" dirty="0"/>
              <a:t>One</a:t>
            </a:r>
            <a:r>
              <a:rPr lang="en-US" sz="3200" spc="233" dirty="0"/>
              <a:t> </a:t>
            </a:r>
            <a:r>
              <a:rPr sz="3200" spc="99" dirty="0"/>
              <a:t>Issue:</a:t>
            </a:r>
            <a:r>
              <a:rPr lang="en-US" sz="3200" spc="99" dirty="0"/>
              <a:t> </a:t>
            </a:r>
            <a:r>
              <a:rPr sz="3200" spc="197" dirty="0"/>
              <a:t>Abstraction</a:t>
            </a:r>
            <a:endParaRPr sz="320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8164389" y="6289720"/>
            <a:ext cx="202622" cy="190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74">
              <a:lnSpc>
                <a:spcPts val="1301"/>
              </a:lnSpc>
            </a:pPr>
            <a:fld id="{81D60167-4931-47E6-BA6A-407CBD079E47}" type="slidenum">
              <a:rPr spc="-67" dirty="0"/>
              <a:pPr marL="60974">
                <a:lnSpc>
                  <a:spcPts val="1301"/>
                </a:lnSpc>
              </a:pPr>
              <a:t>3</a:t>
            </a:fld>
            <a:endParaRPr spc="-67" dirty="0"/>
          </a:p>
        </p:txBody>
      </p:sp>
      <p:sp>
        <p:nvSpPr>
          <p:cNvPr id="3" name="object 3"/>
          <p:cNvSpPr txBox="1"/>
          <p:nvPr/>
        </p:nvSpPr>
        <p:spPr>
          <a:xfrm>
            <a:off x="892035" y="1384150"/>
            <a:ext cx="7992341" cy="435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902" indent="-281505">
              <a:buChar char="•"/>
              <a:tabLst>
                <a:tab pos="293472" algn="l"/>
              </a:tabLst>
            </a:pPr>
            <a:r>
              <a:rPr sz="2800" spc="-63" dirty="0">
                <a:latin typeface="Arial"/>
                <a:cs typeface="Arial"/>
              </a:rPr>
              <a:t>Abstraction </a:t>
            </a:r>
            <a:r>
              <a:rPr sz="2800" spc="-99" dirty="0">
                <a:latin typeface="Arial"/>
                <a:cs typeface="Arial"/>
              </a:rPr>
              <a:t>lets </a:t>
            </a:r>
            <a:r>
              <a:rPr sz="2800" spc="-242" dirty="0">
                <a:latin typeface="Arial"/>
                <a:cs typeface="Arial"/>
              </a:rPr>
              <a:t>us </a:t>
            </a:r>
            <a:r>
              <a:rPr sz="2800" spc="-220" dirty="0">
                <a:latin typeface="Arial"/>
                <a:cs typeface="Arial"/>
              </a:rPr>
              <a:t>scale </a:t>
            </a:r>
            <a:r>
              <a:rPr sz="2800" spc="-215" dirty="0">
                <a:latin typeface="Arial"/>
                <a:cs typeface="Arial"/>
              </a:rPr>
              <a:t>and </a:t>
            </a:r>
            <a:r>
              <a:rPr sz="2800" spc="-108" dirty="0">
                <a:latin typeface="Arial"/>
                <a:cs typeface="Arial"/>
              </a:rPr>
              <a:t>model </a:t>
            </a:r>
            <a:r>
              <a:rPr sz="2800" spc="-130" dirty="0">
                <a:latin typeface="Arial"/>
                <a:cs typeface="Arial"/>
              </a:rPr>
              <a:t>all </a:t>
            </a:r>
            <a:r>
              <a:rPr sz="2800" spc="-153" dirty="0">
                <a:latin typeface="Arial"/>
                <a:cs typeface="Arial"/>
              </a:rPr>
              <a:t>possible </a:t>
            </a:r>
            <a:r>
              <a:rPr sz="2800" spc="-117" dirty="0">
                <a:latin typeface="Arial"/>
                <a:cs typeface="Arial"/>
              </a:rPr>
              <a:t>runs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4573" y="1991018"/>
            <a:ext cx="158750" cy="78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900" spc="-112" dirty="0">
                <a:solidFill>
                  <a:srgbClr val="0A080A"/>
                </a:solidFill>
                <a:latin typeface="Arial"/>
                <a:cs typeface="Arial"/>
              </a:rPr>
              <a:t>■</a:t>
            </a:r>
            <a:endParaRPr sz="1900">
              <a:latin typeface="Arial"/>
              <a:cs typeface="Arial"/>
            </a:endParaRPr>
          </a:p>
          <a:p>
            <a:pPr marL="11397">
              <a:spcBef>
                <a:spcPts val="1597"/>
              </a:spcBef>
            </a:pPr>
            <a:r>
              <a:rPr sz="1900" spc="-112" dirty="0">
                <a:solidFill>
                  <a:srgbClr val="0A080A"/>
                </a:solidFill>
                <a:latin typeface="Arial"/>
                <a:cs typeface="Arial"/>
              </a:rPr>
              <a:t>■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6359" y="1940154"/>
            <a:ext cx="4907395" cy="863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400" spc="-85" dirty="0">
                <a:latin typeface="Arial"/>
                <a:cs typeface="Arial"/>
              </a:rPr>
              <a:t>But </a:t>
            </a:r>
            <a:r>
              <a:rPr sz="2400" spc="63" dirty="0">
                <a:latin typeface="Arial"/>
                <a:cs typeface="Arial"/>
              </a:rPr>
              <a:t>it </a:t>
            </a:r>
            <a:r>
              <a:rPr sz="2400" spc="-153" dirty="0">
                <a:latin typeface="Arial"/>
                <a:cs typeface="Arial"/>
              </a:rPr>
              <a:t>also </a:t>
            </a:r>
            <a:r>
              <a:rPr sz="2400" spc="-81" dirty="0">
                <a:latin typeface="Arial"/>
                <a:cs typeface="Arial"/>
              </a:rPr>
              <a:t>introduces</a:t>
            </a:r>
            <a:r>
              <a:rPr sz="2400" spc="148" dirty="0">
                <a:latin typeface="Arial"/>
                <a:cs typeface="Arial"/>
              </a:rPr>
              <a:t> </a:t>
            </a:r>
            <a:r>
              <a:rPr sz="2400" spc="-108" dirty="0">
                <a:latin typeface="Arial"/>
                <a:cs typeface="Arial"/>
              </a:rPr>
              <a:t>conservatism</a:t>
            </a:r>
            <a:endParaRPr sz="2400">
              <a:latin typeface="Arial"/>
              <a:cs typeface="Arial"/>
            </a:endParaRPr>
          </a:p>
          <a:p>
            <a:pPr marL="11397">
              <a:spcBef>
                <a:spcPts val="1005"/>
              </a:spcBef>
            </a:pPr>
            <a:r>
              <a:rPr sz="2400" spc="-81" dirty="0">
                <a:latin typeface="Arial"/>
                <a:cs typeface="Arial"/>
              </a:rPr>
              <a:t>*-sensitivities </a:t>
            </a:r>
            <a:r>
              <a:rPr sz="2400" spc="-54" dirty="0">
                <a:latin typeface="Arial"/>
                <a:cs typeface="Arial"/>
              </a:rPr>
              <a:t>attempt </a:t>
            </a:r>
            <a:r>
              <a:rPr sz="2400" spc="63" dirty="0">
                <a:latin typeface="Arial"/>
                <a:cs typeface="Arial"/>
              </a:rPr>
              <a:t>to </a:t>
            </a:r>
            <a:r>
              <a:rPr sz="2400" spc="-153" dirty="0">
                <a:latin typeface="Arial"/>
                <a:cs typeface="Arial"/>
              </a:rPr>
              <a:t>deal </a:t>
            </a:r>
            <a:r>
              <a:rPr sz="2400" spc="-4" dirty="0">
                <a:latin typeface="Arial"/>
                <a:cs typeface="Arial"/>
              </a:rPr>
              <a:t>with</a:t>
            </a:r>
            <a:r>
              <a:rPr sz="2400" spc="166" dirty="0">
                <a:latin typeface="Arial"/>
                <a:cs typeface="Arial"/>
              </a:rPr>
              <a:t> </a:t>
            </a:r>
            <a:r>
              <a:rPr sz="2400" spc="-72" dirty="0">
                <a:latin typeface="Arial"/>
                <a:cs typeface="Arial"/>
              </a:rPr>
              <a:t>this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8431" y="2889099"/>
            <a:ext cx="124114" cy="374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400" spc="-22" dirty="0">
                <a:solidFill>
                  <a:srgbClr val="0A080A"/>
                </a:solidFill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5728" y="2925900"/>
            <a:ext cx="3683000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58" dirty="0">
                <a:latin typeface="Arial"/>
                <a:cs typeface="Arial"/>
              </a:rPr>
              <a:t>*</a:t>
            </a:r>
            <a:r>
              <a:rPr dirty="0">
                <a:latin typeface="Arial"/>
                <a:cs typeface="Arial"/>
              </a:rPr>
              <a:t> = </a:t>
            </a:r>
            <a:r>
              <a:rPr spc="-31" dirty="0">
                <a:latin typeface="Arial"/>
                <a:cs typeface="Arial"/>
              </a:rPr>
              <a:t>flow-,</a:t>
            </a:r>
            <a:r>
              <a:rPr spc="-202" dirty="0">
                <a:latin typeface="Arial"/>
                <a:cs typeface="Arial"/>
              </a:rPr>
              <a:t> </a:t>
            </a:r>
            <a:r>
              <a:rPr spc="-36" dirty="0">
                <a:latin typeface="Arial"/>
                <a:cs typeface="Arial"/>
              </a:rPr>
              <a:t>context-,</a:t>
            </a:r>
            <a:r>
              <a:rPr spc="-202" dirty="0">
                <a:latin typeface="Arial"/>
                <a:cs typeface="Arial"/>
              </a:rPr>
              <a:t> </a:t>
            </a:r>
            <a:r>
              <a:rPr spc="-85" dirty="0">
                <a:latin typeface="Arial"/>
                <a:cs typeface="Arial"/>
              </a:rPr>
              <a:t>path-,</a:t>
            </a:r>
            <a:r>
              <a:rPr spc="-202" dirty="0">
                <a:latin typeface="Arial"/>
                <a:cs typeface="Arial"/>
              </a:rPr>
              <a:t> </a:t>
            </a:r>
            <a:r>
              <a:rPr spc="-58" dirty="0">
                <a:latin typeface="Arial"/>
                <a:cs typeface="Arial"/>
              </a:rPr>
              <a:t>field-,</a:t>
            </a:r>
            <a:r>
              <a:rPr spc="-202" dirty="0">
                <a:latin typeface="Arial"/>
                <a:cs typeface="Arial"/>
              </a:rPr>
              <a:t> </a:t>
            </a:r>
            <a:r>
              <a:rPr spc="-58" dirty="0">
                <a:latin typeface="Arial"/>
                <a:cs typeface="Arial"/>
              </a:rPr>
              <a:t>etc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2035" y="3355772"/>
            <a:ext cx="7753350" cy="1541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7459" indent="-287774">
              <a:buClr>
                <a:srgbClr val="0A080A"/>
              </a:buClr>
              <a:buSzPct val="79629"/>
              <a:buFont typeface="Arial"/>
              <a:buChar char="■"/>
              <a:tabLst>
                <a:tab pos="608029" algn="l"/>
              </a:tabLst>
            </a:pPr>
            <a:r>
              <a:rPr sz="2400" spc="-85" dirty="0">
                <a:latin typeface="Arial"/>
                <a:cs typeface="Arial"/>
              </a:rPr>
              <a:t>But </a:t>
            </a:r>
            <a:r>
              <a:rPr sz="2400" spc="-94" dirty="0">
                <a:latin typeface="Arial"/>
                <a:cs typeface="Arial"/>
              </a:rPr>
              <a:t>they </a:t>
            </a:r>
            <a:r>
              <a:rPr sz="2400" spc="-130" dirty="0">
                <a:latin typeface="Arial"/>
                <a:cs typeface="Arial"/>
              </a:rPr>
              <a:t>are </a:t>
            </a:r>
            <a:r>
              <a:rPr sz="2400" spc="-117" dirty="0">
                <a:latin typeface="Arial"/>
                <a:cs typeface="Arial"/>
              </a:rPr>
              <a:t>never</a:t>
            </a:r>
            <a:r>
              <a:rPr sz="2400" spc="251" dirty="0">
                <a:latin typeface="Arial"/>
                <a:cs typeface="Arial"/>
              </a:rPr>
              <a:t> </a:t>
            </a:r>
            <a:r>
              <a:rPr sz="2400" spc="-153" dirty="0">
                <a:latin typeface="Arial"/>
                <a:cs typeface="Arial"/>
              </a:rPr>
              <a:t>enough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spcBef>
                <a:spcPts val="23"/>
              </a:spcBef>
            </a:pPr>
            <a:endParaRPr sz="2400">
              <a:latin typeface="Times New Roman"/>
              <a:cs typeface="Times New Roman"/>
            </a:endParaRPr>
          </a:p>
          <a:p>
            <a:pPr marL="292902" indent="-281505">
              <a:buChar char="•"/>
              <a:tabLst>
                <a:tab pos="293472" algn="l"/>
              </a:tabLst>
            </a:pPr>
            <a:r>
              <a:rPr sz="2800" spc="-139" dirty="0">
                <a:latin typeface="Arial"/>
                <a:cs typeface="Arial"/>
              </a:rPr>
              <a:t>Static </a:t>
            </a:r>
            <a:r>
              <a:rPr sz="2800" spc="-220" dirty="0">
                <a:latin typeface="Arial"/>
                <a:cs typeface="Arial"/>
              </a:rPr>
              <a:t>analysis </a:t>
            </a:r>
            <a:r>
              <a:rPr sz="2800" spc="-99" dirty="0">
                <a:latin typeface="Arial"/>
                <a:cs typeface="Arial"/>
              </a:rPr>
              <a:t>abstraction </a:t>
            </a:r>
            <a:r>
              <a:rPr sz="2800" spc="700" dirty="0">
                <a:latin typeface="Arial"/>
                <a:cs typeface="Arial"/>
              </a:rPr>
              <a:t>≠ </a:t>
            </a:r>
            <a:r>
              <a:rPr sz="2800" spc="-117" dirty="0">
                <a:latin typeface="Arial"/>
                <a:cs typeface="Arial"/>
              </a:rPr>
              <a:t>developer</a:t>
            </a:r>
            <a:r>
              <a:rPr sz="2800" spc="-224" dirty="0">
                <a:latin typeface="Arial"/>
                <a:cs typeface="Arial"/>
              </a:rPr>
              <a:t> </a:t>
            </a:r>
            <a:r>
              <a:rPr sz="2800" spc="-99" dirty="0">
                <a:latin typeface="Arial"/>
                <a:cs typeface="Arial"/>
              </a:rPr>
              <a:t>abstraction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4573" y="5024485"/>
            <a:ext cx="158750" cy="295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900" spc="-112" dirty="0">
                <a:solidFill>
                  <a:srgbClr val="0A080A"/>
                </a:solidFill>
                <a:latin typeface="Arial"/>
                <a:cs typeface="Arial"/>
              </a:rPr>
              <a:t>■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96358" y="4973622"/>
            <a:ext cx="6082145" cy="374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400" spc="-215" dirty="0">
                <a:latin typeface="Arial"/>
                <a:cs typeface="Arial"/>
              </a:rPr>
              <a:t>Because </a:t>
            </a:r>
            <a:r>
              <a:rPr sz="2400" spc="-63" dirty="0">
                <a:latin typeface="Arial"/>
                <a:cs typeface="Arial"/>
              </a:rPr>
              <a:t>the </a:t>
            </a:r>
            <a:r>
              <a:rPr sz="2400" spc="-102" dirty="0">
                <a:latin typeface="Arial"/>
                <a:cs typeface="Arial"/>
              </a:rPr>
              <a:t>developer </a:t>
            </a:r>
            <a:r>
              <a:rPr sz="2400" spc="-58" dirty="0">
                <a:latin typeface="Arial"/>
                <a:cs typeface="Arial"/>
              </a:rPr>
              <a:t>didn’t </a:t>
            </a:r>
            <a:r>
              <a:rPr sz="2400" spc="-228" dirty="0">
                <a:latin typeface="Arial"/>
                <a:cs typeface="Arial"/>
              </a:rPr>
              <a:t>have  </a:t>
            </a:r>
            <a:r>
              <a:rPr sz="2400" spc="-85" dirty="0">
                <a:latin typeface="Arial"/>
                <a:cs typeface="Arial"/>
              </a:rPr>
              <a:t>them </a:t>
            </a:r>
            <a:r>
              <a:rPr sz="2400" spc="-72" dirty="0">
                <a:latin typeface="Arial"/>
                <a:cs typeface="Arial"/>
              </a:rPr>
              <a:t>in</a:t>
            </a:r>
            <a:r>
              <a:rPr sz="2400" spc="337" dirty="0">
                <a:latin typeface="Arial"/>
                <a:cs typeface="Arial"/>
              </a:rPr>
              <a:t> </a:t>
            </a:r>
            <a:r>
              <a:rPr sz="2400" spc="-102" dirty="0">
                <a:latin typeface="Arial"/>
                <a:cs typeface="Arial"/>
              </a:rPr>
              <a:t>mind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3489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C53062-79C9-DC4C-8E87-1D8951559FF5}" type="slidenum">
              <a:rPr lang="en-US"/>
              <a:pPr/>
              <a:t>30</a:t>
            </a:fld>
            <a:endParaRPr lang="en-US"/>
          </a:p>
        </p:txBody>
      </p:sp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Roadmap for this Tutorial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Background and Notation</a:t>
            </a:r>
          </a:p>
          <a:p>
            <a:r>
              <a:rPr lang="en-US" dirty="0"/>
              <a:t>Survey of Theories</a:t>
            </a:r>
          </a:p>
          <a:p>
            <a:pPr lvl="1"/>
            <a:r>
              <a:rPr lang="en-US" dirty="0"/>
              <a:t>Equality of </a:t>
            </a:r>
            <a:r>
              <a:rPr lang="en-US" dirty="0" err="1"/>
              <a:t>uninterpreted</a:t>
            </a:r>
            <a:r>
              <a:rPr lang="en-US" dirty="0"/>
              <a:t> function symbols</a:t>
            </a:r>
          </a:p>
          <a:p>
            <a:pPr lvl="1"/>
            <a:r>
              <a:rPr lang="en-US" dirty="0"/>
              <a:t>Bit vector arithmetic</a:t>
            </a:r>
          </a:p>
          <a:p>
            <a:pPr lvl="1"/>
            <a:r>
              <a:rPr lang="en-US" dirty="0"/>
              <a:t>Linear arithmetic</a:t>
            </a:r>
          </a:p>
          <a:p>
            <a:pPr lvl="1"/>
            <a:r>
              <a:rPr lang="en-US" dirty="0"/>
              <a:t>Difference logic</a:t>
            </a:r>
          </a:p>
          <a:p>
            <a:pPr lvl="1"/>
            <a:r>
              <a:rPr lang="en-US" dirty="0"/>
              <a:t>Array theory</a:t>
            </a:r>
          </a:p>
          <a:p>
            <a:r>
              <a:rPr lang="en-US" dirty="0"/>
              <a:t>Combining theories</a:t>
            </a:r>
          </a:p>
          <a:p>
            <a:r>
              <a:rPr lang="en-US" dirty="0"/>
              <a:t>Review DLL</a:t>
            </a:r>
          </a:p>
          <a:p>
            <a:r>
              <a:rPr lang="en-US" dirty="0"/>
              <a:t>Extending DLL to DPLL(t)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457200" y="6402240"/>
            <a:ext cx="39560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 thanks to C. Barrett &amp; S. A. </a:t>
            </a:r>
            <a:r>
              <a:rPr lang="en-US" dirty="0" err="1"/>
              <a:t>Seshia</a:t>
            </a:r>
            <a:r>
              <a:rPr lang="en-US" dirty="0"/>
              <a:t>, ICCAD 2009 Tutorial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156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20E3DB3-69B6-324E-BBCD-469A903EDCFB}" type="slidenum">
              <a:rPr lang="en-US"/>
              <a:pPr/>
              <a:t>31</a:t>
            </a:fld>
            <a:endParaRPr lang="en-US"/>
          </a:p>
        </p:txBody>
      </p:sp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Roadmap for this Tutorial</a:t>
            </a:r>
          </a:p>
        </p:txBody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0"/>
              <a:buChar char="Ø"/>
            </a:pPr>
            <a:r>
              <a:rPr lang="en-US" dirty="0"/>
              <a:t>Background and Notation</a:t>
            </a:r>
          </a:p>
          <a:p>
            <a:r>
              <a:rPr lang="en-US" dirty="0">
                <a:solidFill>
                  <a:schemeClr val="bg2"/>
                </a:solidFill>
              </a:rPr>
              <a:t>Survey of Theories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Equality of </a:t>
            </a:r>
            <a:r>
              <a:rPr lang="en-US" dirty="0" err="1">
                <a:solidFill>
                  <a:schemeClr val="bg2"/>
                </a:solidFill>
              </a:rPr>
              <a:t>uninterpreted</a:t>
            </a:r>
            <a:r>
              <a:rPr lang="en-US" dirty="0">
                <a:solidFill>
                  <a:schemeClr val="bg2"/>
                </a:solidFill>
              </a:rPr>
              <a:t> function symbols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Bit vector arithmetic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Linear arithmetic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Difference logic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Array theory</a:t>
            </a:r>
          </a:p>
          <a:p>
            <a:r>
              <a:rPr lang="en-US" dirty="0">
                <a:solidFill>
                  <a:schemeClr val="bg2"/>
                </a:solidFill>
              </a:rPr>
              <a:t>Combining theories</a:t>
            </a:r>
          </a:p>
          <a:p>
            <a:r>
              <a:rPr lang="en-US" dirty="0">
                <a:solidFill>
                  <a:schemeClr val="bg2"/>
                </a:solidFill>
              </a:rPr>
              <a:t>Review DLL</a:t>
            </a:r>
          </a:p>
          <a:p>
            <a:r>
              <a:rPr lang="en-US" dirty="0">
                <a:solidFill>
                  <a:schemeClr val="bg2"/>
                </a:solidFill>
              </a:rPr>
              <a:t>Extending DLL to DPLL(t)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152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4B18E38-2813-3740-8256-D0F2EFA08CD0}" type="slidenum">
              <a:rPr lang="en-US"/>
              <a:pPr/>
              <a:t>32</a:t>
            </a:fld>
            <a:endParaRPr lang="en-US"/>
          </a:p>
        </p:txBody>
      </p:sp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First-Order Logic</a:t>
            </a: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formal notation for mathematics, with expressions involving </a:t>
            </a:r>
          </a:p>
          <a:p>
            <a:pPr lvl="1"/>
            <a:r>
              <a:rPr lang="en-US" dirty="0"/>
              <a:t>Propositional symbols</a:t>
            </a:r>
          </a:p>
          <a:p>
            <a:pPr lvl="1"/>
            <a:r>
              <a:rPr lang="en-US" dirty="0"/>
              <a:t>Predicates</a:t>
            </a:r>
          </a:p>
          <a:p>
            <a:pPr lvl="1"/>
            <a:r>
              <a:rPr lang="en-US" dirty="0"/>
              <a:t>Functions and constant symbols</a:t>
            </a:r>
          </a:p>
          <a:p>
            <a:pPr lvl="1"/>
            <a:r>
              <a:rPr lang="en-US" dirty="0"/>
              <a:t>Quantifiers</a:t>
            </a:r>
          </a:p>
          <a:p>
            <a:r>
              <a:rPr lang="en-US" dirty="0"/>
              <a:t>In contrast, propositional (Boolean) logic only involves propositional symbols and operators</a:t>
            </a:r>
          </a:p>
        </p:txBody>
      </p:sp>
    </p:spTree>
    <p:extLst>
      <p:ext uri="{BB962C8B-B14F-4D97-AF65-F5344CB8AC3E}">
        <p14:creationId xmlns:p14="http://schemas.microsoft.com/office/powerpoint/2010/main" val="1879819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66ABFE-9F86-E547-9528-9FC45CF47F98}" type="slidenum">
              <a:rPr lang="en-US"/>
              <a:pPr/>
              <a:t>33</a:t>
            </a:fld>
            <a:endParaRPr lang="en-US"/>
          </a:p>
        </p:txBody>
      </p:sp>
      <p:sp>
        <p:nvSpPr>
          <p:cNvPr id="73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First-Order Logic: Syntax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with propositional logic, expressions in first-order logic are made up of sequences of symbols.</a:t>
            </a:r>
          </a:p>
          <a:p>
            <a:r>
              <a:rPr lang="en-US" dirty="0"/>
              <a:t>Symbols are divided into </a:t>
            </a:r>
            <a:r>
              <a:rPr lang="en-US" i="1" dirty="0">
                <a:solidFill>
                  <a:schemeClr val="tx1"/>
                </a:solidFill>
              </a:rPr>
              <a:t>logical symbols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>
                <a:solidFill>
                  <a:srgbClr val="0066FF"/>
                </a:solidFill>
              </a:rPr>
              <a:t>non-logical symbols </a:t>
            </a:r>
            <a:r>
              <a:rPr lang="en-US" dirty="0">
                <a:solidFill>
                  <a:srgbClr val="0066FF"/>
                </a:solidFill>
              </a:rPr>
              <a:t>or </a:t>
            </a:r>
            <a:r>
              <a:rPr lang="en-US" i="1" dirty="0">
                <a:solidFill>
                  <a:srgbClr val="0066FF"/>
                </a:solidFill>
              </a:rPr>
              <a:t>parameters</a:t>
            </a:r>
            <a:r>
              <a:rPr lang="en-US" dirty="0"/>
              <a:t>.</a:t>
            </a:r>
          </a:p>
          <a:p>
            <a:r>
              <a:rPr lang="en-US" dirty="0"/>
              <a:t>Example:</a:t>
            </a:r>
          </a:p>
          <a:p>
            <a:pPr>
              <a:buFontTx/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0066FF"/>
                </a:solidFill>
              </a:rPr>
              <a:t>(x = y) </a:t>
            </a:r>
            <a:r>
              <a:rPr lang="en-US" b="1" dirty="0">
                <a:latin typeface="cmsy10" charset="0"/>
              </a:rPr>
              <a:t>⋀</a:t>
            </a:r>
            <a:r>
              <a:rPr lang="en-US" dirty="0">
                <a:solidFill>
                  <a:srgbClr val="0066FF"/>
                </a:solidFill>
              </a:rPr>
              <a:t> (y = z) </a:t>
            </a:r>
            <a:r>
              <a:rPr lang="en-US" b="1" dirty="0">
                <a:solidFill>
                  <a:schemeClr val="tx1"/>
                </a:solidFill>
                <a:latin typeface="cmsy10" charset="0"/>
              </a:rPr>
              <a:t>⋀</a:t>
            </a:r>
            <a:r>
              <a:rPr lang="en-US" dirty="0">
                <a:solidFill>
                  <a:srgbClr val="0066FF"/>
                </a:solidFill>
              </a:rPr>
              <a:t>(f(z) </a:t>
            </a:r>
            <a:r>
              <a:rPr lang="en-US" b="1" dirty="0">
                <a:solidFill>
                  <a:srgbClr val="0066FF"/>
                </a:solidFill>
                <a:latin typeface="cmsy10" charset="0"/>
              </a:rPr>
              <a:t>➝</a:t>
            </a:r>
            <a:r>
              <a:rPr lang="en-US" dirty="0">
                <a:solidFill>
                  <a:srgbClr val="0066FF"/>
                </a:solidFill>
              </a:rPr>
              <a:t> f(x)+1)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381000" y="6172200"/>
            <a:ext cx="39560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 thanks to C. Barrett &amp; S. A. </a:t>
            </a:r>
            <a:r>
              <a:rPr lang="en-US" dirty="0" err="1"/>
              <a:t>Seshia</a:t>
            </a:r>
            <a:r>
              <a:rPr lang="en-US" dirty="0"/>
              <a:t>, ICCAD 2009 Tutorial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43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8CB31ED-30E9-D041-ADAB-BF07C7B95DAC}" type="slidenum">
              <a:rPr lang="en-US"/>
              <a:pPr/>
              <a:t>34</a:t>
            </a:fld>
            <a:endParaRPr lang="en-US"/>
          </a:p>
        </p:txBody>
      </p:sp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/>
              <a:t>First-Order Logic: Syntax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</p:spPr>
        <p:txBody>
          <a:bodyPr/>
          <a:lstStyle/>
          <a:p>
            <a:r>
              <a:rPr lang="en-US" dirty="0"/>
              <a:t>Logical Symbols</a:t>
            </a:r>
          </a:p>
          <a:p>
            <a:pPr lvl="1"/>
            <a:r>
              <a:rPr lang="en-US" dirty="0"/>
              <a:t>Propositional connectives: </a:t>
            </a:r>
            <a:r>
              <a:rPr lang="en-US" b="1" dirty="0">
                <a:latin typeface="cmsy10" charset="0"/>
              </a:rPr>
              <a:t>⋀</a:t>
            </a:r>
            <a:r>
              <a:rPr lang="en-US" dirty="0"/>
              <a:t>, </a:t>
            </a:r>
            <a:r>
              <a:rPr lang="en-US" b="1" dirty="0">
                <a:latin typeface="cmsy10" charset="0"/>
              </a:rPr>
              <a:t>⋁</a:t>
            </a:r>
            <a:r>
              <a:rPr lang="en-US" dirty="0"/>
              <a:t>, </a:t>
            </a:r>
            <a:r>
              <a:rPr lang="en-US" b="1" dirty="0">
                <a:latin typeface="cmsy10" charset="0"/>
              </a:rPr>
              <a:t>¬</a:t>
            </a:r>
            <a:r>
              <a:rPr lang="en-US" dirty="0"/>
              <a:t>, </a:t>
            </a:r>
            <a:r>
              <a:rPr lang="en-US" b="1" dirty="0">
                <a:latin typeface="cmsy10" charset="0"/>
              </a:rPr>
              <a:t>→</a:t>
            </a:r>
            <a:r>
              <a:rPr lang="en-US" dirty="0"/>
              <a:t>,…</a:t>
            </a:r>
            <a:endParaRPr lang="en-US" dirty="0">
              <a:latin typeface="cmsy10" charset="0"/>
            </a:endParaRPr>
          </a:p>
          <a:p>
            <a:pPr lvl="1"/>
            <a:r>
              <a:rPr lang="en-US" dirty="0"/>
              <a:t>Variables: v1, v2, . . .</a:t>
            </a:r>
          </a:p>
          <a:p>
            <a:pPr lvl="1"/>
            <a:r>
              <a:rPr lang="en-US" dirty="0"/>
              <a:t>Quantifiers: </a:t>
            </a:r>
            <a:r>
              <a:rPr lang="en-US" b="1" dirty="0">
                <a:latin typeface="cmsy10" charset="0"/>
              </a:rPr>
              <a:t>8</a:t>
            </a:r>
            <a:r>
              <a:rPr lang="en-US" dirty="0"/>
              <a:t>, </a:t>
            </a:r>
            <a:r>
              <a:rPr lang="en-US" b="1" dirty="0">
                <a:latin typeface="cmsy10" charset="0"/>
              </a:rPr>
              <a:t>9</a:t>
            </a:r>
            <a:r>
              <a:rPr lang="en-US" dirty="0"/>
              <a:t> </a:t>
            </a:r>
          </a:p>
          <a:p>
            <a:r>
              <a:rPr lang="en-US" dirty="0"/>
              <a:t>Non-logical symbols/Parameters</a:t>
            </a:r>
          </a:p>
          <a:p>
            <a:pPr lvl="1"/>
            <a:r>
              <a:rPr lang="en-US" dirty="0"/>
              <a:t>Equality:  =</a:t>
            </a:r>
          </a:p>
          <a:p>
            <a:pPr lvl="1"/>
            <a:r>
              <a:rPr lang="en-US" dirty="0"/>
              <a:t>Functions: +, -, %, bit-wise &amp;, f(), </a:t>
            </a:r>
            <a:r>
              <a:rPr lang="en-US" dirty="0" err="1"/>
              <a:t>concat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Predicates: </a:t>
            </a:r>
            <a:r>
              <a:rPr lang="en-US" b="1" dirty="0">
                <a:latin typeface="cmsy10" charset="0"/>
              </a:rPr>
              <a:t>·</a:t>
            </a:r>
            <a:r>
              <a:rPr lang="en-US" dirty="0"/>
              <a:t>, </a:t>
            </a:r>
            <a:r>
              <a:rPr lang="en-US" dirty="0" err="1"/>
              <a:t>is_substring</a:t>
            </a:r>
            <a:r>
              <a:rPr lang="en-US" dirty="0"/>
              <a:t>, …</a:t>
            </a:r>
          </a:p>
          <a:p>
            <a:pPr lvl="1"/>
            <a:r>
              <a:rPr lang="en-US" dirty="0"/>
              <a:t>Constant symbols: 0, 1.0, null, …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457200" y="6172200"/>
            <a:ext cx="39560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 thanks to C. Barrett &amp; S. A. </a:t>
            </a:r>
            <a:r>
              <a:rPr lang="en-US" dirty="0" err="1"/>
              <a:t>Seshia</a:t>
            </a:r>
            <a:r>
              <a:rPr lang="en-US" dirty="0"/>
              <a:t>, ICCAD 2009 Tutorial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7486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220A06-930C-5940-AFF5-EF8FEA24C380}" type="slidenum">
              <a:rPr lang="en-US"/>
              <a:pPr/>
              <a:t>35</a:t>
            </a:fld>
            <a:endParaRPr lang="en-US"/>
          </a:p>
        </p:txBody>
      </p:sp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Quantifier-free Subset</a:t>
            </a:r>
          </a:p>
        </p:txBody>
      </p:sp>
      <p:sp>
        <p:nvSpPr>
          <p:cNvPr id="74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largely restrict ourselves to formulas without quantifiers (</a:t>
            </a:r>
            <a:r>
              <a:rPr lang="en-US" b="1" dirty="0">
                <a:latin typeface="cmsy10" charset="0"/>
              </a:rPr>
              <a:t>∀</a:t>
            </a:r>
            <a:r>
              <a:rPr lang="en-US"/>
              <a:t>, </a:t>
            </a:r>
            <a:r>
              <a:rPr lang="en-US" b="1">
                <a:latin typeface="cmsy10" charset="0"/>
              </a:rPr>
              <a:t>∃</a:t>
            </a:r>
            <a:r>
              <a:rPr lang="en-US"/>
              <a:t>)</a:t>
            </a:r>
            <a:endParaRPr lang="en-US" dirty="0"/>
          </a:p>
          <a:p>
            <a:r>
              <a:rPr lang="en-US" dirty="0"/>
              <a:t>This is called the </a:t>
            </a:r>
            <a:r>
              <a:rPr lang="en-US" dirty="0">
                <a:solidFill>
                  <a:schemeClr val="tx1"/>
                </a:solidFill>
              </a:rPr>
              <a:t>quantifier-free</a:t>
            </a:r>
            <a:r>
              <a:rPr lang="en-US" dirty="0"/>
              <a:t> subset/fragment of first-order logic with the             relevant theory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457200" y="6019800"/>
            <a:ext cx="39560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 thanks to C. Barrett &amp; S. A. </a:t>
            </a:r>
            <a:r>
              <a:rPr lang="en-US" dirty="0" err="1"/>
              <a:t>Seshia</a:t>
            </a:r>
            <a:r>
              <a:rPr lang="en-US" dirty="0"/>
              <a:t>, ICCAD 2009 Tutorial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28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42F25A-D22B-C84B-BB3F-C639375F9D0B}" type="slidenum">
              <a:rPr lang="en-US"/>
              <a:pPr/>
              <a:t>36</a:t>
            </a:fld>
            <a:endParaRPr lang="en-US"/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Theory </a:t>
            </a:r>
          </a:p>
        </p:txBody>
      </p:sp>
      <p:sp>
        <p:nvSpPr>
          <p:cNvPr id="73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Defines a set of </a:t>
            </a:r>
            <a:r>
              <a:rPr lang="en-US">
                <a:solidFill>
                  <a:schemeClr val="tx1"/>
                </a:solidFill>
              </a:rPr>
              <a:t>parameters (non-logical symbols)</a:t>
            </a:r>
            <a:r>
              <a:rPr lang="en-US"/>
              <a:t> and their meanings</a:t>
            </a:r>
          </a:p>
          <a:p>
            <a:r>
              <a:rPr lang="en-US"/>
              <a:t>This definition is called a </a:t>
            </a:r>
            <a:r>
              <a:rPr lang="en-US" i="1"/>
              <a:t>signature</a:t>
            </a:r>
            <a:r>
              <a:rPr lang="en-US"/>
              <a:t>.</a:t>
            </a:r>
          </a:p>
          <a:p>
            <a:r>
              <a:rPr lang="en-US"/>
              <a:t>Example of a signature:</a:t>
            </a:r>
          </a:p>
          <a:p>
            <a:pPr>
              <a:buFontTx/>
              <a:buNone/>
            </a:pPr>
            <a:r>
              <a:rPr lang="en-US"/>
              <a:t>    Theory of </a:t>
            </a:r>
            <a:r>
              <a:rPr lang="en-US">
                <a:solidFill>
                  <a:schemeClr val="tx1"/>
                </a:solidFill>
              </a:rPr>
              <a:t>linear arithmetic over integers</a:t>
            </a:r>
          </a:p>
          <a:p>
            <a:pPr>
              <a:buFontTx/>
              <a:buNone/>
            </a:pPr>
            <a:r>
              <a:rPr lang="en-US"/>
              <a:t>    Signature is </a:t>
            </a:r>
            <a:r>
              <a:rPr lang="en-US">
                <a:solidFill>
                  <a:schemeClr val="tx1"/>
                </a:solidFill>
              </a:rPr>
              <a:t>(0,1,+,-,</a:t>
            </a:r>
            <a:r>
              <a:rPr lang="en-US" b="1">
                <a:solidFill>
                  <a:schemeClr val="tx1"/>
                </a:solidFill>
                <a:latin typeface="cmsy10" charset="0"/>
              </a:rPr>
              <a:t>·</a:t>
            </a:r>
            <a:r>
              <a:rPr lang="en-US">
                <a:solidFill>
                  <a:schemeClr val="tx1"/>
                </a:solidFill>
              </a:rPr>
              <a:t>)</a:t>
            </a:r>
            <a:r>
              <a:rPr lang="en-US"/>
              <a:t> interpreted over </a:t>
            </a:r>
            <a:r>
              <a:rPr lang="en-US">
                <a:solidFill>
                  <a:schemeClr val="tx1"/>
                </a:solidFill>
                <a:latin typeface="msbm10" charset="0"/>
              </a:rPr>
              <a:t>Z</a:t>
            </a:r>
            <a:r>
              <a:rPr lang="en-US"/>
              <a:t> 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457200" y="6019800"/>
            <a:ext cx="39560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 thanks to C. Barrett &amp; S. A. </a:t>
            </a:r>
            <a:r>
              <a:rPr lang="en-US" dirty="0" err="1"/>
              <a:t>Seshia</a:t>
            </a:r>
            <a:r>
              <a:rPr lang="en-US" dirty="0"/>
              <a:t>, ICCAD 2009 Tutorial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729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AF812-68A4-6643-BAB3-1EC2C0D45C8C}" type="slidenum">
              <a:rPr lang="en-US"/>
              <a:pPr/>
              <a:t>37</a:t>
            </a:fld>
            <a:endParaRPr lang="en-US"/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Roadmap for this Tutorial</a:t>
            </a:r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0"/>
              <a:buChar char="Ø"/>
            </a:pPr>
            <a:r>
              <a:rPr lang="en-US" dirty="0">
                <a:solidFill>
                  <a:schemeClr val="bg2"/>
                </a:solidFill>
              </a:rPr>
              <a:t>Background and Notation</a:t>
            </a:r>
          </a:p>
          <a:p>
            <a:r>
              <a:rPr lang="en-US" dirty="0"/>
              <a:t>Survey of Theories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Equality of </a:t>
            </a:r>
            <a:r>
              <a:rPr lang="en-US" dirty="0" err="1">
                <a:solidFill>
                  <a:schemeClr val="bg2"/>
                </a:solidFill>
              </a:rPr>
              <a:t>uninterpreted</a:t>
            </a:r>
            <a:r>
              <a:rPr lang="en-US" dirty="0">
                <a:solidFill>
                  <a:schemeClr val="bg2"/>
                </a:solidFill>
              </a:rPr>
              <a:t> function symbols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Bit vector arithmetic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Linear arithmetic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Difference logic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Array theory</a:t>
            </a:r>
          </a:p>
          <a:p>
            <a:r>
              <a:rPr lang="en-US" dirty="0">
                <a:solidFill>
                  <a:schemeClr val="bg2"/>
                </a:solidFill>
              </a:rPr>
              <a:t>Review DLL</a:t>
            </a:r>
          </a:p>
          <a:p>
            <a:r>
              <a:rPr lang="en-US" dirty="0">
                <a:solidFill>
                  <a:schemeClr val="bg2"/>
                </a:solidFill>
              </a:rPr>
              <a:t>Extending DLL to DPLL(t)</a:t>
            </a:r>
          </a:p>
          <a:p>
            <a:r>
              <a:rPr lang="en-US" dirty="0">
                <a:solidFill>
                  <a:schemeClr val="bg2"/>
                </a:solidFill>
              </a:rPr>
              <a:t>Combining theories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39560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 thanks to C. Barrett &amp; S. A. </a:t>
            </a:r>
            <a:r>
              <a:rPr lang="en-US" dirty="0" err="1"/>
              <a:t>Seshia</a:t>
            </a:r>
            <a:r>
              <a:rPr lang="en-US" dirty="0"/>
              <a:t>, ICCAD 2009 Tutorial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16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13E0F1C-A817-944B-B454-C93C267E0FF8}" type="slidenum">
              <a:rPr lang="en-US"/>
              <a:pPr/>
              <a:t>38</a:t>
            </a:fld>
            <a:endParaRPr lang="en-US"/>
          </a:p>
        </p:txBody>
      </p:sp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Useful Theories</a:t>
            </a:r>
          </a:p>
        </p:txBody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Equality (with </a:t>
            </a:r>
            <a:r>
              <a:rPr lang="en-US" dirty="0" err="1"/>
              <a:t>uninterpreted</a:t>
            </a:r>
            <a:r>
              <a:rPr lang="en-US" dirty="0"/>
              <a:t> functions)</a:t>
            </a:r>
          </a:p>
          <a:p>
            <a:r>
              <a:rPr lang="en-US" dirty="0"/>
              <a:t>Linear arithmetic (over </a:t>
            </a:r>
            <a:r>
              <a:rPr lang="en-US" dirty="0">
                <a:latin typeface="msbm10" charset="0"/>
              </a:rPr>
              <a:t>Q</a:t>
            </a:r>
            <a:r>
              <a:rPr lang="en-US" dirty="0"/>
              <a:t> or </a:t>
            </a:r>
            <a:r>
              <a:rPr lang="en-US" dirty="0">
                <a:latin typeface="msbm10" charset="0"/>
              </a:rPr>
              <a:t>Z</a:t>
            </a:r>
            <a:r>
              <a:rPr lang="en-US" dirty="0"/>
              <a:t>)</a:t>
            </a:r>
          </a:p>
          <a:p>
            <a:r>
              <a:rPr lang="en-US" dirty="0"/>
              <a:t>Difference logic (over </a:t>
            </a:r>
            <a:r>
              <a:rPr lang="en-US" dirty="0">
                <a:latin typeface="msbm10" charset="0"/>
              </a:rPr>
              <a:t>Q</a:t>
            </a:r>
            <a:r>
              <a:rPr lang="en-US" dirty="0"/>
              <a:t> or </a:t>
            </a:r>
            <a:r>
              <a:rPr lang="en-US" dirty="0">
                <a:latin typeface="msbm10" charset="0"/>
              </a:rPr>
              <a:t>Z</a:t>
            </a:r>
            <a:r>
              <a:rPr lang="en-US" dirty="0"/>
              <a:t>) </a:t>
            </a:r>
          </a:p>
          <a:p>
            <a:r>
              <a:rPr lang="en-US" dirty="0"/>
              <a:t>Finite-precision bit-vectors </a:t>
            </a:r>
          </a:p>
          <a:p>
            <a:pPr lvl="1"/>
            <a:r>
              <a:rPr lang="en-US" dirty="0"/>
              <a:t>integer or floating-point</a:t>
            </a:r>
          </a:p>
          <a:p>
            <a:r>
              <a:rPr lang="en-US" dirty="0"/>
              <a:t>Arrays / memories</a:t>
            </a:r>
          </a:p>
          <a:p>
            <a:r>
              <a:rPr lang="en-US" dirty="0"/>
              <a:t>Misc.: Non-linear arithmetic, strings, inductive </a:t>
            </a:r>
            <a:r>
              <a:rPr lang="en-US" dirty="0" err="1"/>
              <a:t>datatypes</a:t>
            </a:r>
            <a:r>
              <a:rPr lang="en-US" dirty="0"/>
              <a:t> (e.g. lists), sets, …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457200" y="6172200"/>
            <a:ext cx="39560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 thanks to C. Barrett &amp; S. A. </a:t>
            </a:r>
            <a:r>
              <a:rPr lang="en-US" dirty="0" err="1"/>
              <a:t>Seshia</a:t>
            </a:r>
            <a:r>
              <a:rPr lang="en-US" dirty="0"/>
              <a:t>, ICCAD 2009 Tutorial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978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theory there is a decision procedure</a:t>
            </a:r>
          </a:p>
          <a:p>
            <a:r>
              <a:rPr lang="en-US" dirty="0"/>
              <a:t>Given a set of predicates in the theory, the procedure will always tell you whether or not they can be satisfied</a:t>
            </a:r>
          </a:p>
        </p:txBody>
      </p:sp>
    </p:spTree>
    <p:extLst>
      <p:ext uri="{BB962C8B-B14F-4D97-AF65-F5344CB8AC3E}">
        <p14:creationId xmlns:p14="http://schemas.microsoft.com/office/powerpoint/2010/main" val="343665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759870"/>
            <a:ext cx="7772400" cy="535530"/>
          </a:xfrm>
          <a:prstGeom prst="rect">
            <a:avLst/>
          </a:prstGeom>
        </p:spPr>
        <p:txBody>
          <a:bodyPr vert="horz" wrap="square" lIns="0" tIns="42671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spc="175" dirty="0"/>
              <a:t>Symbolic</a:t>
            </a:r>
            <a:r>
              <a:rPr sz="3200" spc="-54" dirty="0"/>
              <a:t> </a:t>
            </a:r>
            <a:r>
              <a:rPr sz="3200" spc="130" dirty="0"/>
              <a:t>Execution</a:t>
            </a:r>
            <a:endParaRPr sz="320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4294967295"/>
          </p:nvPr>
        </p:nvSpPr>
        <p:spPr>
          <a:xfrm>
            <a:off x="8164389" y="6289720"/>
            <a:ext cx="202622" cy="190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74">
              <a:lnSpc>
                <a:spcPts val="1301"/>
              </a:lnSpc>
            </a:pPr>
            <a:fld id="{81D60167-4931-47E6-BA6A-407CBD079E47}" type="slidenum">
              <a:rPr spc="-67" dirty="0"/>
              <a:pPr marL="60974">
                <a:lnSpc>
                  <a:spcPts val="1301"/>
                </a:lnSpc>
              </a:pPr>
              <a:t>4</a:t>
            </a:fld>
            <a:endParaRPr spc="-67" dirty="0"/>
          </a:p>
        </p:txBody>
      </p:sp>
      <p:sp>
        <p:nvSpPr>
          <p:cNvPr id="3" name="object 3"/>
          <p:cNvSpPr txBox="1"/>
          <p:nvPr/>
        </p:nvSpPr>
        <p:spPr>
          <a:xfrm>
            <a:off x="892035" y="1384150"/>
            <a:ext cx="2345459" cy="435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902" indent="-281505">
              <a:buChar char="•"/>
              <a:tabLst>
                <a:tab pos="293472" algn="l"/>
              </a:tabLst>
            </a:pPr>
            <a:r>
              <a:rPr sz="2800" spc="-193" dirty="0">
                <a:latin typeface="Arial"/>
                <a:cs typeface="Arial"/>
              </a:rPr>
              <a:t>Testing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4" dirty="0">
                <a:latin typeface="Arial"/>
                <a:cs typeface="Arial"/>
              </a:rPr>
              <a:t>works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4573" y="1991018"/>
            <a:ext cx="158750" cy="295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900" spc="-112" dirty="0">
                <a:solidFill>
                  <a:srgbClr val="0A080A"/>
                </a:solidFill>
                <a:latin typeface="Arial"/>
                <a:cs typeface="Arial"/>
              </a:rPr>
              <a:t>■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6358" y="1940154"/>
            <a:ext cx="6512213" cy="374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400" spc="-99" dirty="0">
                <a:latin typeface="Arial"/>
                <a:cs typeface="Arial"/>
              </a:rPr>
              <a:t>But, </a:t>
            </a:r>
            <a:r>
              <a:rPr sz="2400" spc="-197" dirty="0">
                <a:latin typeface="Arial"/>
                <a:cs typeface="Arial"/>
              </a:rPr>
              <a:t>each </a:t>
            </a:r>
            <a:r>
              <a:rPr sz="2400" spc="-49" dirty="0">
                <a:latin typeface="Arial"/>
                <a:cs typeface="Arial"/>
              </a:rPr>
              <a:t>test </a:t>
            </a:r>
            <a:r>
              <a:rPr sz="2400" spc="-81" dirty="0">
                <a:latin typeface="Arial"/>
                <a:cs typeface="Arial"/>
              </a:rPr>
              <a:t>only </a:t>
            </a:r>
            <a:r>
              <a:rPr sz="2400" spc="-85" dirty="0">
                <a:latin typeface="Arial"/>
                <a:cs typeface="Arial"/>
              </a:rPr>
              <a:t>explores </a:t>
            </a:r>
            <a:r>
              <a:rPr sz="2400" spc="-112" dirty="0">
                <a:latin typeface="Arial"/>
                <a:cs typeface="Arial"/>
              </a:rPr>
              <a:t>one </a:t>
            </a:r>
            <a:r>
              <a:rPr sz="2400" spc="-130" dirty="0">
                <a:latin typeface="Arial"/>
                <a:cs typeface="Arial"/>
              </a:rPr>
              <a:t>possible</a:t>
            </a:r>
            <a:r>
              <a:rPr sz="2400" spc="381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execution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8431" y="2400374"/>
            <a:ext cx="124114" cy="374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400" spc="-22" dirty="0">
                <a:solidFill>
                  <a:srgbClr val="0A080A"/>
                </a:solidFill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65728" y="2437175"/>
            <a:ext cx="1765876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76" dirty="0">
                <a:solidFill>
                  <a:srgbClr val="0433FF"/>
                </a:solidFill>
                <a:latin typeface="Arial"/>
                <a:cs typeface="Arial"/>
              </a:rPr>
              <a:t>assert(f(3) </a:t>
            </a: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==</a:t>
            </a:r>
            <a:r>
              <a:rPr spc="27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pc="-67" dirty="0">
                <a:solidFill>
                  <a:srgbClr val="0433FF"/>
                </a:solidFill>
                <a:latin typeface="Arial"/>
                <a:cs typeface="Arial"/>
              </a:rPr>
              <a:t>5)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4573" y="2917835"/>
            <a:ext cx="158750" cy="295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900" spc="-112" dirty="0">
                <a:solidFill>
                  <a:srgbClr val="0A080A"/>
                </a:solidFill>
                <a:latin typeface="Arial"/>
                <a:cs typeface="Arial"/>
              </a:rPr>
              <a:t>■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96358" y="2867047"/>
            <a:ext cx="6206258" cy="375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400" spc="-81" dirty="0">
                <a:latin typeface="Arial"/>
                <a:cs typeface="Arial"/>
              </a:rPr>
              <a:t>We </a:t>
            </a:r>
            <a:r>
              <a:rPr sz="2400" i="1" spc="-211" dirty="0">
                <a:latin typeface="Trebuchet MS"/>
                <a:cs typeface="Trebuchet MS"/>
              </a:rPr>
              <a:t>hope </a:t>
            </a:r>
            <a:r>
              <a:rPr sz="2400" spc="-49" dirty="0">
                <a:latin typeface="Arial"/>
                <a:cs typeface="Arial"/>
              </a:rPr>
              <a:t>test </a:t>
            </a:r>
            <a:r>
              <a:rPr sz="2400" spc="-242" dirty="0">
                <a:latin typeface="Arial"/>
                <a:cs typeface="Arial"/>
              </a:rPr>
              <a:t>cases  </a:t>
            </a:r>
            <a:r>
              <a:rPr sz="2400" spc="-135" dirty="0">
                <a:latin typeface="Arial"/>
                <a:cs typeface="Arial"/>
              </a:rPr>
              <a:t>generalize, </a:t>
            </a:r>
            <a:r>
              <a:rPr sz="2400" spc="-45" dirty="0">
                <a:latin typeface="Arial"/>
                <a:cs typeface="Arial"/>
              </a:rPr>
              <a:t>but </a:t>
            </a:r>
            <a:r>
              <a:rPr sz="2400" spc="-72" dirty="0">
                <a:latin typeface="Arial"/>
                <a:cs typeface="Arial"/>
              </a:rPr>
              <a:t>no</a:t>
            </a:r>
            <a:r>
              <a:rPr sz="2400" spc="18" dirty="0">
                <a:latin typeface="Arial"/>
                <a:cs typeface="Arial"/>
              </a:rPr>
              <a:t> </a:t>
            </a:r>
            <a:r>
              <a:rPr sz="2400" spc="-157" dirty="0">
                <a:latin typeface="Arial"/>
                <a:cs typeface="Arial"/>
              </a:rPr>
              <a:t>guarantees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2035" y="3355903"/>
            <a:ext cx="5960917" cy="435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902" indent="-281505">
              <a:buChar char="•"/>
              <a:tabLst>
                <a:tab pos="293472" algn="l"/>
              </a:tabLst>
            </a:pPr>
            <a:r>
              <a:rPr sz="2800" spc="-162" dirty="0">
                <a:latin typeface="Arial"/>
                <a:cs typeface="Arial"/>
              </a:rPr>
              <a:t>Symbolic </a:t>
            </a:r>
            <a:r>
              <a:rPr sz="2800" spc="-99" dirty="0">
                <a:latin typeface="Arial"/>
                <a:cs typeface="Arial"/>
              </a:rPr>
              <a:t>execution </a:t>
            </a:r>
            <a:r>
              <a:rPr sz="2800" spc="-175" dirty="0">
                <a:latin typeface="Arial"/>
                <a:cs typeface="Arial"/>
              </a:rPr>
              <a:t>generalizes</a:t>
            </a:r>
            <a:r>
              <a:rPr sz="2800" spc="224" dirty="0">
                <a:latin typeface="Arial"/>
                <a:cs typeface="Arial"/>
              </a:rPr>
              <a:t> </a:t>
            </a:r>
            <a:r>
              <a:rPr sz="2800" spc="-108" dirty="0">
                <a:latin typeface="Arial"/>
                <a:cs typeface="Arial"/>
              </a:rPr>
              <a:t>testing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4573" y="3962696"/>
            <a:ext cx="158750" cy="295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900" spc="-112" dirty="0">
                <a:solidFill>
                  <a:srgbClr val="0A080A"/>
                </a:solidFill>
                <a:latin typeface="Arial"/>
                <a:cs typeface="Arial"/>
              </a:rPr>
              <a:t>■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96359" y="3911908"/>
            <a:ext cx="6064250" cy="3753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400" spc="-58" dirty="0">
                <a:latin typeface="Arial"/>
                <a:cs typeface="Arial"/>
              </a:rPr>
              <a:t>Allows </a:t>
            </a:r>
            <a:r>
              <a:rPr sz="2400" i="1" spc="-211" dirty="0">
                <a:latin typeface="Trebuchet MS"/>
                <a:cs typeface="Trebuchet MS"/>
              </a:rPr>
              <a:t>unknown </a:t>
            </a:r>
            <a:r>
              <a:rPr sz="2400" spc="-112" dirty="0">
                <a:latin typeface="Arial"/>
                <a:cs typeface="Arial"/>
              </a:rPr>
              <a:t>symbolic </a:t>
            </a:r>
            <a:r>
              <a:rPr sz="2400" spc="-139" dirty="0">
                <a:latin typeface="Arial"/>
                <a:cs typeface="Arial"/>
              </a:rPr>
              <a:t>variables </a:t>
            </a:r>
            <a:r>
              <a:rPr sz="2400" spc="-72" dirty="0">
                <a:latin typeface="Arial"/>
                <a:cs typeface="Arial"/>
              </a:rPr>
              <a:t>in</a:t>
            </a:r>
            <a:r>
              <a:rPr sz="2400" spc="471" dirty="0">
                <a:latin typeface="Arial"/>
                <a:cs typeface="Arial"/>
              </a:rPr>
              <a:t> </a:t>
            </a:r>
            <a:r>
              <a:rPr sz="2400" spc="-117" dirty="0">
                <a:latin typeface="Arial"/>
                <a:cs typeface="Arial"/>
              </a:rPr>
              <a:t>evaluation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08431" y="4378084"/>
            <a:ext cx="124114" cy="374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400" spc="-22" dirty="0">
                <a:solidFill>
                  <a:srgbClr val="0A080A"/>
                </a:solidFill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65729" y="4417355"/>
            <a:ext cx="3088986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842237" algn="l"/>
              </a:tabLst>
            </a:pPr>
            <a:r>
              <a:rPr spc="-126" dirty="0">
                <a:solidFill>
                  <a:srgbClr val="0433FF"/>
                </a:solidFill>
                <a:latin typeface="Arial"/>
                <a:cs typeface="Arial"/>
              </a:rPr>
              <a:t>y </a:t>
            </a:r>
            <a:r>
              <a:rPr spc="171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= </a:t>
            </a:r>
            <a:r>
              <a:rPr spc="4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pc="63" dirty="0">
                <a:solidFill>
                  <a:srgbClr val="0433FF"/>
                </a:solidFill>
                <a:latin typeface="Trebuchet MS"/>
                <a:cs typeface="Trebuchet MS"/>
              </a:rPr>
              <a:t>α</a:t>
            </a:r>
            <a:r>
              <a:rPr spc="63" dirty="0">
                <a:solidFill>
                  <a:srgbClr val="0433FF"/>
                </a:solidFill>
                <a:latin typeface="Arial"/>
                <a:cs typeface="Arial"/>
              </a:rPr>
              <a:t>;	</a:t>
            </a:r>
            <a:r>
              <a:rPr spc="-76" dirty="0">
                <a:solidFill>
                  <a:srgbClr val="0433FF"/>
                </a:solidFill>
                <a:latin typeface="Arial"/>
                <a:cs typeface="Arial"/>
              </a:rPr>
              <a:t>assert(f(y) </a:t>
            </a: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==</a:t>
            </a:r>
            <a:r>
              <a:rPr spc="27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pc="-63" dirty="0">
                <a:solidFill>
                  <a:srgbClr val="0433FF"/>
                </a:solidFill>
                <a:latin typeface="Arial"/>
                <a:cs typeface="Arial"/>
              </a:rPr>
              <a:t>2*y-1);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4573" y="4889664"/>
            <a:ext cx="158750" cy="295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900" spc="-112" dirty="0">
                <a:solidFill>
                  <a:srgbClr val="0A080A"/>
                </a:solidFill>
                <a:latin typeface="Arial"/>
                <a:cs typeface="Arial"/>
              </a:rPr>
              <a:t>■</a:t>
            </a:r>
            <a:endParaRPr sz="19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96358" y="4838801"/>
            <a:ext cx="6650182" cy="728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lnSpc>
                <a:spcPts val="2836"/>
              </a:lnSpc>
            </a:pPr>
            <a:r>
              <a:rPr sz="2400" spc="-67" dirty="0">
                <a:latin typeface="Arial"/>
                <a:cs typeface="Arial"/>
              </a:rPr>
              <a:t>If </a:t>
            </a:r>
            <a:r>
              <a:rPr sz="2400" spc="-85" dirty="0">
                <a:latin typeface="Arial"/>
                <a:cs typeface="Arial"/>
              </a:rPr>
              <a:t>execution </a:t>
            </a:r>
            <a:r>
              <a:rPr sz="2400" spc="-112" dirty="0">
                <a:latin typeface="Arial"/>
                <a:cs typeface="Arial"/>
              </a:rPr>
              <a:t>path </a:t>
            </a:r>
            <a:r>
              <a:rPr sz="2400" spc="-162" dirty="0">
                <a:latin typeface="Arial"/>
                <a:cs typeface="Arial"/>
              </a:rPr>
              <a:t>depends </a:t>
            </a:r>
            <a:r>
              <a:rPr sz="2400" spc="-72" dirty="0">
                <a:latin typeface="Arial"/>
                <a:cs typeface="Arial"/>
              </a:rPr>
              <a:t>on </a:t>
            </a:r>
            <a:r>
              <a:rPr sz="2400" spc="-99" dirty="0">
                <a:latin typeface="Arial"/>
                <a:cs typeface="Arial"/>
              </a:rPr>
              <a:t>unknown,</a:t>
            </a:r>
            <a:r>
              <a:rPr sz="2400" spc="287" dirty="0">
                <a:latin typeface="Arial"/>
                <a:cs typeface="Arial"/>
              </a:rPr>
              <a:t> </a:t>
            </a:r>
            <a:r>
              <a:rPr sz="2400" spc="-108" dirty="0">
                <a:latin typeface="Arial"/>
                <a:cs typeface="Arial"/>
              </a:rPr>
              <a:t>conceptually</a:t>
            </a:r>
            <a:endParaRPr sz="2400">
              <a:latin typeface="Arial"/>
              <a:cs typeface="Arial"/>
            </a:endParaRPr>
          </a:p>
          <a:p>
            <a:pPr marL="11397">
              <a:lnSpc>
                <a:spcPts val="2836"/>
              </a:lnSpc>
            </a:pPr>
            <a:r>
              <a:rPr sz="2400" i="1" spc="-233" dirty="0">
                <a:latin typeface="Trebuchet MS"/>
                <a:cs typeface="Trebuchet MS"/>
              </a:rPr>
              <a:t>fork </a:t>
            </a:r>
            <a:r>
              <a:rPr sz="2400" spc="-112" dirty="0">
                <a:latin typeface="Arial"/>
                <a:cs typeface="Arial"/>
              </a:rPr>
              <a:t>symbolic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spc="-58" dirty="0">
                <a:latin typeface="Arial"/>
                <a:cs typeface="Arial"/>
              </a:rPr>
              <a:t>executor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08431" y="5652924"/>
            <a:ext cx="124114" cy="374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400" spc="-22" dirty="0">
                <a:solidFill>
                  <a:srgbClr val="0A080A"/>
                </a:solidFill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65729" y="5689725"/>
            <a:ext cx="6105235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4" dirty="0">
                <a:solidFill>
                  <a:srgbClr val="0433FF"/>
                </a:solidFill>
                <a:latin typeface="Arial"/>
                <a:cs typeface="Arial"/>
              </a:rPr>
              <a:t>int </a:t>
            </a:r>
            <a:r>
              <a:rPr spc="-18" dirty="0">
                <a:solidFill>
                  <a:srgbClr val="0433FF"/>
                </a:solidFill>
                <a:latin typeface="Arial"/>
                <a:cs typeface="Arial"/>
              </a:rPr>
              <a:t>f(int </a:t>
            </a:r>
            <a:r>
              <a:rPr spc="-9" dirty="0">
                <a:solidFill>
                  <a:srgbClr val="0433FF"/>
                </a:solidFill>
                <a:latin typeface="Arial"/>
                <a:cs typeface="Arial"/>
              </a:rPr>
              <a:t>x) </a:t>
            </a:r>
            <a:r>
              <a:rPr spc="-4" dirty="0">
                <a:solidFill>
                  <a:srgbClr val="0433FF"/>
                </a:solidFill>
                <a:latin typeface="Arial"/>
                <a:cs typeface="Arial"/>
              </a:rPr>
              <a:t>{ </a:t>
            </a:r>
            <a:r>
              <a:rPr spc="-31" dirty="0">
                <a:solidFill>
                  <a:srgbClr val="0433FF"/>
                </a:solidFill>
                <a:latin typeface="Arial"/>
                <a:cs typeface="Arial"/>
              </a:rPr>
              <a:t>if </a:t>
            </a:r>
            <a:r>
              <a:rPr spc="-9" dirty="0">
                <a:solidFill>
                  <a:srgbClr val="0433FF"/>
                </a:solidFill>
                <a:latin typeface="Arial"/>
                <a:cs typeface="Arial"/>
              </a:rPr>
              <a:t>(x </a:t>
            </a: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&gt; </a:t>
            </a:r>
            <a:r>
              <a:rPr spc="-67" dirty="0">
                <a:solidFill>
                  <a:srgbClr val="0433FF"/>
                </a:solidFill>
                <a:latin typeface="Arial"/>
                <a:cs typeface="Arial"/>
              </a:rPr>
              <a:t>0) then </a:t>
            </a:r>
            <a:r>
              <a:rPr spc="-9" dirty="0">
                <a:solidFill>
                  <a:srgbClr val="0433FF"/>
                </a:solidFill>
                <a:latin typeface="Arial"/>
                <a:cs typeface="Arial"/>
              </a:rPr>
              <a:t>return </a:t>
            </a:r>
            <a:r>
              <a:rPr spc="-18" dirty="0">
                <a:solidFill>
                  <a:srgbClr val="0433FF"/>
                </a:solidFill>
                <a:latin typeface="Arial"/>
                <a:cs typeface="Arial"/>
              </a:rPr>
              <a:t>2*x - </a:t>
            </a:r>
            <a:r>
              <a:rPr spc="-108" dirty="0">
                <a:solidFill>
                  <a:srgbClr val="0433FF"/>
                </a:solidFill>
                <a:latin typeface="Arial"/>
                <a:cs typeface="Arial"/>
              </a:rPr>
              <a:t>1; </a:t>
            </a:r>
            <a:r>
              <a:rPr spc="-139" dirty="0">
                <a:solidFill>
                  <a:srgbClr val="0433FF"/>
                </a:solidFill>
                <a:latin typeface="Arial"/>
                <a:cs typeface="Arial"/>
              </a:rPr>
              <a:t>else </a:t>
            </a:r>
            <a:r>
              <a:rPr spc="-9" dirty="0">
                <a:solidFill>
                  <a:srgbClr val="0433FF"/>
                </a:solidFill>
                <a:latin typeface="Arial"/>
                <a:cs typeface="Arial"/>
              </a:rPr>
              <a:t>return </a:t>
            </a:r>
            <a:r>
              <a:rPr spc="-108" dirty="0">
                <a:solidFill>
                  <a:srgbClr val="0433FF"/>
                </a:solidFill>
                <a:latin typeface="Arial"/>
                <a:cs typeface="Arial"/>
              </a:rPr>
              <a:t>10;</a:t>
            </a:r>
            <a:r>
              <a:rPr spc="117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433FF"/>
                </a:solidFill>
                <a:latin typeface="Arial"/>
                <a:cs typeface="Arial"/>
              </a:rPr>
              <a:t>}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54626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0F27E0-7243-5148-BBBE-EC67645216BE}" type="slidenum">
              <a:rPr lang="en-US"/>
              <a:pPr/>
              <a:t>40</a:t>
            </a:fld>
            <a:endParaRPr lang="en-US"/>
          </a:p>
        </p:txBody>
      </p:sp>
      <p:sp>
        <p:nvSpPr>
          <p:cNvPr id="737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Theory of Equality and Uninterpreted Functions (EUF)</a:t>
            </a:r>
          </a:p>
        </p:txBody>
      </p:sp>
      <p:sp>
        <p:nvSpPr>
          <p:cNvPr id="73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called the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free theory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  <a:p>
            <a:pPr lvl="1"/>
            <a:r>
              <a:rPr lang="en-US" dirty="0"/>
              <a:t>Because function symbols can take any meaning</a:t>
            </a:r>
          </a:p>
          <a:p>
            <a:pPr lvl="1"/>
            <a:r>
              <a:rPr lang="en-US" dirty="0"/>
              <a:t>Only property required is </a:t>
            </a:r>
            <a:r>
              <a:rPr lang="en-US" i="1" dirty="0"/>
              <a:t>congruence</a:t>
            </a:r>
            <a:r>
              <a:rPr lang="en-US" dirty="0"/>
              <a:t>: that these symbols map identical arguments to identical values i.e.,  </a:t>
            </a:r>
            <a:r>
              <a:rPr lang="en-US" dirty="0">
                <a:solidFill>
                  <a:schemeClr val="tx1"/>
                </a:solidFill>
              </a:rPr>
              <a:t>x = y </a:t>
            </a:r>
            <a:r>
              <a:rPr lang="en-US" b="1" dirty="0">
                <a:latin typeface="cmsy10" charset="0"/>
              </a:rPr>
              <a:t>⇒</a:t>
            </a:r>
            <a:r>
              <a:rPr lang="en-US" dirty="0">
                <a:solidFill>
                  <a:schemeClr val="tx1"/>
                </a:solidFill>
              </a:rPr>
              <a:t> f(x) = f(y)</a:t>
            </a:r>
            <a:r>
              <a:rPr lang="en-US" dirty="0"/>
              <a:t>  </a:t>
            </a:r>
          </a:p>
          <a:p>
            <a:r>
              <a:rPr lang="en-US" dirty="0"/>
              <a:t>SMTLIB name: QF_UF</a:t>
            </a:r>
          </a:p>
          <a:p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39560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 thanks to C. Barrett &amp; S. A. </a:t>
            </a:r>
            <a:r>
              <a:rPr lang="en-US" dirty="0" err="1"/>
              <a:t>Seshia</a:t>
            </a:r>
            <a:r>
              <a:rPr lang="en-US" dirty="0"/>
              <a:t>, ICCAD 2009 Tutorial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8381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4FA1534-19B2-2A4C-97F5-F4D1151242E4}" type="slidenum">
              <a:rPr lang="en-US"/>
              <a:pPr/>
              <a:t>41</a:t>
            </a:fld>
            <a:endParaRPr lang="en-US"/>
          </a:p>
        </p:txBody>
      </p:sp>
      <p:grpSp>
        <p:nvGrpSpPr>
          <p:cNvPr id="722946" name="Group 2"/>
          <p:cNvGrpSpPr>
            <a:grpSpLocks/>
          </p:cNvGrpSpPr>
          <p:nvPr/>
        </p:nvGrpSpPr>
        <p:grpSpPr bwMode="auto">
          <a:xfrm>
            <a:off x="1098550" y="1411288"/>
            <a:ext cx="1466850" cy="1423987"/>
            <a:chOff x="714" y="857"/>
            <a:chExt cx="924" cy="897"/>
          </a:xfrm>
        </p:grpSpPr>
        <p:sp>
          <p:nvSpPr>
            <p:cNvPr id="722947" name="Line 3"/>
            <p:cNvSpPr>
              <a:spLocks noChangeShapeType="1"/>
            </p:cNvSpPr>
            <p:nvPr/>
          </p:nvSpPr>
          <p:spPr bwMode="auto">
            <a:xfrm>
              <a:off x="719" y="979"/>
              <a:ext cx="528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22948" name="Line 4"/>
            <p:cNvSpPr>
              <a:spLocks noChangeShapeType="1"/>
            </p:cNvSpPr>
            <p:nvPr/>
          </p:nvSpPr>
          <p:spPr bwMode="auto">
            <a:xfrm>
              <a:off x="730" y="1141"/>
              <a:ext cx="528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22949" name="Line 5"/>
            <p:cNvSpPr>
              <a:spLocks noChangeShapeType="1"/>
            </p:cNvSpPr>
            <p:nvPr/>
          </p:nvSpPr>
          <p:spPr bwMode="auto">
            <a:xfrm>
              <a:off x="724" y="1303"/>
              <a:ext cx="528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22950" name="Line 6"/>
            <p:cNvSpPr>
              <a:spLocks noChangeShapeType="1"/>
            </p:cNvSpPr>
            <p:nvPr/>
          </p:nvSpPr>
          <p:spPr bwMode="auto">
            <a:xfrm>
              <a:off x="714" y="1610"/>
              <a:ext cx="528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22951" name="Text Box 7"/>
            <p:cNvSpPr txBox="1">
              <a:spLocks noChangeArrowheads="1"/>
            </p:cNvSpPr>
            <p:nvPr/>
          </p:nvSpPr>
          <p:spPr bwMode="auto">
            <a:xfrm>
              <a:off x="1265" y="857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45720" rIns="45720" anchor="ctr">
              <a:spAutoFit/>
            </a:bodyPr>
            <a:lstStyle/>
            <a:p>
              <a:pPr algn="l"/>
              <a:r>
                <a:rPr lang="en-US" sz="2000" b="0" i="1">
                  <a:latin typeface="Times New Roman" charset="0"/>
                </a:rPr>
                <a:t>x</a:t>
              </a:r>
              <a:r>
                <a:rPr lang="en-US" sz="2000" b="0" baseline="-25000">
                  <a:latin typeface="Times New Roman" charset="0"/>
                </a:rPr>
                <a:t>0</a:t>
              </a:r>
              <a:endParaRPr lang="en-US" sz="2000">
                <a:latin typeface="Times New Roman" charset="0"/>
              </a:endParaRPr>
            </a:p>
          </p:txBody>
        </p:sp>
        <p:sp>
          <p:nvSpPr>
            <p:cNvPr id="722952" name="Text Box 8"/>
            <p:cNvSpPr txBox="1">
              <a:spLocks noChangeArrowheads="1"/>
            </p:cNvSpPr>
            <p:nvPr/>
          </p:nvSpPr>
          <p:spPr bwMode="auto">
            <a:xfrm>
              <a:off x="1275" y="998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45720" rIns="45720" anchor="ctr">
              <a:spAutoFit/>
            </a:bodyPr>
            <a:lstStyle/>
            <a:p>
              <a:pPr algn="l"/>
              <a:r>
                <a:rPr lang="en-US" sz="2000" b="0" i="1">
                  <a:latin typeface="Times New Roman" charset="0"/>
                </a:rPr>
                <a:t>x</a:t>
              </a:r>
              <a:r>
                <a:rPr lang="en-US" sz="2000" b="0" baseline="-25000">
                  <a:latin typeface="Times New Roman" charset="0"/>
                </a:rPr>
                <a:t>1</a:t>
              </a:r>
              <a:endParaRPr lang="en-US" sz="2000">
                <a:latin typeface="Times New Roman" charset="0"/>
              </a:endParaRPr>
            </a:p>
          </p:txBody>
        </p:sp>
        <p:sp>
          <p:nvSpPr>
            <p:cNvPr id="722953" name="Text Box 9"/>
            <p:cNvSpPr txBox="1">
              <a:spLocks noChangeArrowheads="1"/>
            </p:cNvSpPr>
            <p:nvPr/>
          </p:nvSpPr>
          <p:spPr bwMode="auto">
            <a:xfrm>
              <a:off x="1270" y="1185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45720" rIns="45720" anchor="ctr">
              <a:spAutoFit/>
            </a:bodyPr>
            <a:lstStyle/>
            <a:p>
              <a:pPr algn="l"/>
              <a:r>
                <a:rPr lang="en-US" sz="2000" b="0" i="1">
                  <a:latin typeface="Times New Roman" charset="0"/>
                </a:rPr>
                <a:t>x</a:t>
              </a:r>
              <a:r>
                <a:rPr lang="en-US" sz="2000" b="0" baseline="-25000">
                  <a:latin typeface="Times New Roman" charset="0"/>
                </a:rPr>
                <a:t>2</a:t>
              </a:r>
              <a:endParaRPr lang="en-US" sz="2000">
                <a:latin typeface="Times New Roman" charset="0"/>
              </a:endParaRPr>
            </a:p>
          </p:txBody>
        </p:sp>
        <p:sp>
          <p:nvSpPr>
            <p:cNvPr id="722954" name="Text Box 10"/>
            <p:cNvSpPr txBox="1">
              <a:spLocks noChangeArrowheads="1"/>
            </p:cNvSpPr>
            <p:nvPr/>
          </p:nvSpPr>
          <p:spPr bwMode="auto">
            <a:xfrm>
              <a:off x="1259" y="1523"/>
              <a:ext cx="37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5720" rIns="45720" anchor="ctr">
              <a:spAutoFit/>
            </a:bodyPr>
            <a:lstStyle/>
            <a:p>
              <a:pPr algn="l"/>
              <a:r>
                <a:rPr lang="en-US" sz="2000" b="0" i="1">
                  <a:latin typeface="Times New Roman" charset="0"/>
                </a:rPr>
                <a:t>x</a:t>
              </a:r>
              <a:r>
                <a:rPr lang="en-US" sz="2000" b="0" i="1" baseline="-25000">
                  <a:latin typeface="Times New Roman" charset="0"/>
                </a:rPr>
                <a:t>n</a:t>
              </a:r>
              <a:r>
                <a:rPr lang="en-US" sz="2000" b="0" baseline="-25000">
                  <a:latin typeface="Times New Roman" charset="0"/>
                </a:rPr>
                <a:t>-1</a:t>
              </a:r>
              <a:endParaRPr lang="en-US" sz="2000">
                <a:latin typeface="Times New Roman" charset="0"/>
              </a:endParaRPr>
            </a:p>
          </p:txBody>
        </p:sp>
      </p:grpSp>
      <p:sp>
        <p:nvSpPr>
          <p:cNvPr id="722955" name="Rectangle 11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/>
              <a:t>Data and Function Abstraction                 with EUF</a:t>
            </a:r>
          </a:p>
        </p:txBody>
      </p:sp>
      <p:grpSp>
        <p:nvGrpSpPr>
          <p:cNvPr id="722956" name="Group 12"/>
          <p:cNvGrpSpPr>
            <a:grpSpLocks/>
          </p:cNvGrpSpPr>
          <p:nvPr/>
        </p:nvGrpSpPr>
        <p:grpSpPr bwMode="auto">
          <a:xfrm>
            <a:off x="1169988" y="3997325"/>
            <a:ext cx="1066800" cy="1181100"/>
            <a:chOff x="3744" y="939"/>
            <a:chExt cx="672" cy="744"/>
          </a:xfrm>
        </p:grpSpPr>
        <p:sp>
          <p:nvSpPr>
            <p:cNvPr id="722957" name="AutoShape 13"/>
            <p:cNvSpPr>
              <a:spLocks noChangeArrowheads="1"/>
            </p:cNvSpPr>
            <p:nvPr/>
          </p:nvSpPr>
          <p:spPr bwMode="auto">
            <a:xfrm rot="-5400000">
              <a:off x="3681" y="1192"/>
              <a:ext cx="744" cy="238"/>
            </a:xfrm>
            <a:custGeom>
              <a:avLst/>
              <a:gdLst>
                <a:gd name="G0" fmla="+- 2984 0 0"/>
                <a:gd name="G1" fmla="+- 21600 0 2984"/>
                <a:gd name="G2" fmla="*/ 2984 1 2"/>
                <a:gd name="G3" fmla="+- 21600 0 G2"/>
                <a:gd name="G4" fmla="+/ 2984 21600 2"/>
                <a:gd name="G5" fmla="+/ G1 0 2"/>
                <a:gd name="G6" fmla="*/ 21600 21600 2984"/>
                <a:gd name="G7" fmla="*/ G6 1 2"/>
                <a:gd name="G8" fmla="+- 21600 0 G7"/>
                <a:gd name="G9" fmla="*/ 21600 1 2"/>
                <a:gd name="G10" fmla="+- 2984 0 G9"/>
                <a:gd name="G11" fmla="?: G10 G8 0"/>
                <a:gd name="G12" fmla="?: G10 G7 21600"/>
                <a:gd name="T0" fmla="*/ 20108 w 21600"/>
                <a:gd name="T1" fmla="*/ 10800 h 21600"/>
                <a:gd name="T2" fmla="*/ 10800 w 21600"/>
                <a:gd name="T3" fmla="*/ 21600 h 21600"/>
                <a:gd name="T4" fmla="*/ 1492 w 21600"/>
                <a:gd name="T5" fmla="*/ 10800 h 21600"/>
                <a:gd name="T6" fmla="*/ 10800 w 21600"/>
                <a:gd name="T7" fmla="*/ 0 h 21600"/>
                <a:gd name="T8" fmla="*/ 3292 w 21600"/>
                <a:gd name="T9" fmla="*/ 3292 h 21600"/>
                <a:gd name="T10" fmla="*/ 18308 w 21600"/>
                <a:gd name="T11" fmla="*/ 1830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984" y="21600"/>
                  </a:lnTo>
                  <a:lnTo>
                    <a:pt x="1861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lIns="45720" rIns="45720" anchor="ctr">
              <a:spAutoFit/>
            </a:bodyPr>
            <a:lstStyle/>
            <a:p>
              <a:r>
                <a:rPr lang="en-US">
                  <a:solidFill>
                    <a:srgbClr val="0000CC"/>
                  </a:solidFill>
                  <a:latin typeface="Helvetica" charset="0"/>
                </a:rPr>
                <a:t>ALU</a:t>
              </a:r>
            </a:p>
          </p:txBody>
        </p:sp>
        <p:sp>
          <p:nvSpPr>
            <p:cNvPr id="722958" name="Line 14"/>
            <p:cNvSpPr>
              <a:spLocks noChangeShapeType="1"/>
            </p:cNvSpPr>
            <p:nvPr/>
          </p:nvSpPr>
          <p:spPr bwMode="auto">
            <a:xfrm>
              <a:off x="3744" y="1548"/>
              <a:ext cx="192" cy="0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22959" name="Line 15"/>
            <p:cNvSpPr>
              <a:spLocks noChangeShapeType="1"/>
            </p:cNvSpPr>
            <p:nvPr/>
          </p:nvSpPr>
          <p:spPr bwMode="auto">
            <a:xfrm>
              <a:off x="4176" y="1308"/>
              <a:ext cx="240" cy="0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22960" name="Line 16"/>
            <p:cNvSpPr>
              <a:spLocks noChangeShapeType="1"/>
            </p:cNvSpPr>
            <p:nvPr/>
          </p:nvSpPr>
          <p:spPr bwMode="auto">
            <a:xfrm>
              <a:off x="3744" y="1164"/>
              <a:ext cx="192" cy="0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22961" name="Group 17"/>
          <p:cNvGrpSpPr>
            <a:grpSpLocks/>
          </p:cNvGrpSpPr>
          <p:nvPr/>
        </p:nvGrpSpPr>
        <p:grpSpPr bwMode="auto">
          <a:xfrm>
            <a:off x="661988" y="1825625"/>
            <a:ext cx="5084762" cy="4683126"/>
            <a:chOff x="417" y="1150"/>
            <a:chExt cx="3203" cy="2950"/>
          </a:xfrm>
        </p:grpSpPr>
        <p:grpSp>
          <p:nvGrpSpPr>
            <p:cNvPr id="722962" name="Group 18"/>
            <p:cNvGrpSpPr>
              <a:grpSpLocks/>
            </p:cNvGrpSpPr>
            <p:nvPr/>
          </p:nvGrpSpPr>
          <p:grpSpPr bwMode="auto">
            <a:xfrm>
              <a:off x="1523" y="1150"/>
              <a:ext cx="1457" cy="369"/>
              <a:chOff x="1587" y="1102"/>
              <a:chExt cx="1457" cy="369"/>
            </a:xfrm>
          </p:grpSpPr>
          <p:sp>
            <p:nvSpPr>
              <p:cNvPr id="722963" name="Line 19"/>
              <p:cNvSpPr>
                <a:spLocks noChangeShapeType="1"/>
              </p:cNvSpPr>
              <p:nvPr/>
            </p:nvSpPr>
            <p:spPr bwMode="auto">
              <a:xfrm>
                <a:off x="2062" y="1304"/>
                <a:ext cx="528" cy="0"/>
              </a:xfrm>
              <a:prstGeom prst="line">
                <a:avLst/>
              </a:prstGeom>
              <a:noFill/>
              <a:ln w="76200">
                <a:solidFill>
                  <a:srgbClr val="66FF33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17961" dir="2700000" algn="ctr" rotWithShape="0">
                        <a:schemeClr val="tx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2964" name="Text Box 20"/>
              <p:cNvSpPr txBox="1">
                <a:spLocks noChangeArrowheads="1"/>
              </p:cNvSpPr>
              <p:nvPr/>
            </p:nvSpPr>
            <p:spPr bwMode="auto">
              <a:xfrm>
                <a:off x="2665" y="1171"/>
                <a:ext cx="379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17961" dir="2700000" algn="ctr" rotWithShape="0">
                        <a:schemeClr val="tx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45720" rIns="45720" anchor="ctr">
                <a:spAutoFit/>
              </a:bodyPr>
              <a:lstStyle/>
              <a:p>
                <a:pPr algn="l"/>
                <a:r>
                  <a:rPr lang="en-US" sz="2400" b="0" i="1">
                    <a:latin typeface="Times New Roman" charset="0"/>
                  </a:rPr>
                  <a:t>x</a:t>
                </a:r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722965" name="Text Box 21"/>
              <p:cNvSpPr txBox="1">
                <a:spLocks noChangeArrowheads="1"/>
              </p:cNvSpPr>
              <p:nvPr/>
            </p:nvSpPr>
            <p:spPr bwMode="auto">
              <a:xfrm>
                <a:off x="1587" y="1102"/>
                <a:ext cx="342" cy="3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17961" dir="2700000" algn="ctr" rotWithShape="0">
                        <a:schemeClr val="tx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r>
                  <a:rPr lang="en-US" sz="3600">
                    <a:latin typeface="Helvetica" charset="0"/>
                    <a:sym typeface="Symbol" charset="0"/>
                  </a:rPr>
                  <a:t></a:t>
                </a:r>
                <a:endParaRPr lang="en-US" sz="3600">
                  <a:latin typeface="Helvetica" charset="0"/>
                </a:endParaRPr>
              </a:p>
            </p:txBody>
          </p:sp>
        </p:grpSp>
        <p:grpSp>
          <p:nvGrpSpPr>
            <p:cNvPr id="722966" name="Group 22"/>
            <p:cNvGrpSpPr>
              <a:grpSpLocks/>
            </p:cNvGrpSpPr>
            <p:nvPr/>
          </p:nvGrpSpPr>
          <p:grpSpPr bwMode="auto">
            <a:xfrm>
              <a:off x="1539" y="2480"/>
              <a:ext cx="1075" cy="816"/>
              <a:chOff x="1539" y="2480"/>
              <a:chExt cx="1075" cy="816"/>
            </a:xfrm>
          </p:grpSpPr>
          <p:grpSp>
            <p:nvGrpSpPr>
              <p:cNvPr id="722967" name="Group 23"/>
              <p:cNvGrpSpPr>
                <a:grpSpLocks/>
              </p:cNvGrpSpPr>
              <p:nvPr/>
            </p:nvGrpSpPr>
            <p:grpSpPr bwMode="auto">
              <a:xfrm>
                <a:off x="1911" y="2480"/>
                <a:ext cx="703" cy="816"/>
                <a:chOff x="1911" y="2480"/>
                <a:chExt cx="703" cy="816"/>
              </a:xfrm>
            </p:grpSpPr>
            <p:sp>
              <p:nvSpPr>
                <p:cNvPr id="722968" name="AutoShape 24"/>
                <p:cNvSpPr>
                  <a:spLocks noChangeArrowheads="1"/>
                </p:cNvSpPr>
                <p:nvPr/>
              </p:nvSpPr>
              <p:spPr bwMode="auto">
                <a:xfrm rot="-5400000">
                  <a:off x="1830" y="2746"/>
                  <a:ext cx="816" cy="283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2857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17961" dir="2700000" algn="ctr" rotWithShape="0">
                          <a:schemeClr val="tx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vert="eaVert" lIns="45720" rIns="45720" anchor="ctr"/>
                <a:lstStyle/>
                <a:p>
                  <a:r>
                    <a:rPr lang="en-US" sz="2400" i="1">
                      <a:solidFill>
                        <a:srgbClr val="CC0000"/>
                      </a:solidFill>
                      <a:latin typeface="Times New Roman" charset="0"/>
                    </a:rPr>
                    <a:t>f</a:t>
                  </a:r>
                  <a:endParaRPr lang="en-US" sz="2400">
                    <a:solidFill>
                      <a:srgbClr val="CC0000"/>
                    </a:solidFill>
                    <a:latin typeface="Helvetica" charset="0"/>
                  </a:endParaRPr>
                </a:p>
              </p:txBody>
            </p:sp>
            <p:sp>
              <p:nvSpPr>
                <p:cNvPr id="722969" name="Line 25"/>
                <p:cNvSpPr>
                  <a:spLocks noChangeShapeType="1"/>
                </p:cNvSpPr>
                <p:nvPr/>
              </p:nvSpPr>
              <p:spPr bwMode="auto">
                <a:xfrm>
                  <a:off x="1911" y="3153"/>
                  <a:ext cx="192" cy="0"/>
                </a:xfrm>
                <a:prstGeom prst="line">
                  <a:avLst/>
                </a:prstGeom>
                <a:noFill/>
                <a:ln w="57150">
                  <a:solidFill>
                    <a:srgbClr val="66FF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17961" dir="2700000" algn="ctr" rotWithShape="0">
                          <a:schemeClr val="tx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22970" name="Line 26"/>
                <p:cNvSpPr>
                  <a:spLocks noChangeShapeType="1"/>
                </p:cNvSpPr>
                <p:nvPr/>
              </p:nvSpPr>
              <p:spPr bwMode="auto">
                <a:xfrm>
                  <a:off x="2374" y="2914"/>
                  <a:ext cx="240" cy="0"/>
                </a:xfrm>
                <a:prstGeom prst="line">
                  <a:avLst/>
                </a:prstGeom>
                <a:noFill/>
                <a:ln w="57150">
                  <a:solidFill>
                    <a:srgbClr val="66FF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17961" dir="2700000" algn="ctr" rotWithShape="0">
                          <a:schemeClr val="tx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22971" name="Line 27"/>
                <p:cNvSpPr>
                  <a:spLocks noChangeShapeType="1"/>
                </p:cNvSpPr>
                <p:nvPr/>
              </p:nvSpPr>
              <p:spPr bwMode="auto">
                <a:xfrm>
                  <a:off x="1915" y="2690"/>
                  <a:ext cx="192" cy="0"/>
                </a:xfrm>
                <a:prstGeom prst="line">
                  <a:avLst/>
                </a:prstGeom>
                <a:noFill/>
                <a:ln w="57150">
                  <a:solidFill>
                    <a:srgbClr val="66FF33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17961" dir="2700000" algn="ctr" rotWithShape="0">
                          <a:schemeClr val="tx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22972" name="Text Box 28"/>
              <p:cNvSpPr txBox="1">
                <a:spLocks noChangeArrowheads="1"/>
              </p:cNvSpPr>
              <p:nvPr/>
            </p:nvSpPr>
            <p:spPr bwMode="auto">
              <a:xfrm>
                <a:off x="1539" y="2687"/>
                <a:ext cx="342" cy="3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9050">
                    <a:solidFill>
                      <a:schemeClr val="tx2"/>
                    </a:solidFill>
                    <a:miter lim="800000"/>
                    <a:headEnd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17961" dir="2700000" algn="ctr" rotWithShape="0">
                        <a:schemeClr val="tx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45720" rIns="45720" anchor="ctr">
                <a:spAutoFit/>
              </a:bodyPr>
              <a:lstStyle/>
              <a:p>
                <a:r>
                  <a:rPr lang="en-US" sz="3600">
                    <a:latin typeface="Helvetica" charset="0"/>
                    <a:sym typeface="Symbol" charset="0"/>
                  </a:rPr>
                  <a:t></a:t>
                </a:r>
                <a:endParaRPr lang="en-US" sz="3600">
                  <a:latin typeface="Helvetica" charset="0"/>
                </a:endParaRPr>
              </a:p>
            </p:txBody>
          </p:sp>
        </p:grpSp>
        <p:sp>
          <p:nvSpPr>
            <p:cNvPr id="722973" name="Text Box 29"/>
            <p:cNvSpPr txBox="1">
              <a:spLocks noChangeArrowheads="1"/>
            </p:cNvSpPr>
            <p:nvPr/>
          </p:nvSpPr>
          <p:spPr bwMode="auto">
            <a:xfrm>
              <a:off x="482" y="1979"/>
              <a:ext cx="28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000" b="0">
                  <a:latin typeface="Tahoma" charset="0"/>
                </a:rPr>
                <a:t>Bit-vectors to Abstract Domain (e.g. </a:t>
              </a:r>
              <a:r>
                <a:rPr lang="en-US" sz="2000" b="0">
                  <a:latin typeface="msbm10" charset="0"/>
                </a:rPr>
                <a:t>Z</a:t>
              </a:r>
              <a:r>
                <a:rPr lang="en-US" sz="2000" b="0">
                  <a:latin typeface="Tahoma" charset="0"/>
                </a:rPr>
                <a:t>)</a:t>
              </a:r>
            </a:p>
          </p:txBody>
        </p:sp>
        <p:sp>
          <p:nvSpPr>
            <p:cNvPr id="722974" name="Text Box 30"/>
            <p:cNvSpPr txBox="1">
              <a:spLocks noChangeArrowheads="1"/>
            </p:cNvSpPr>
            <p:nvPr/>
          </p:nvSpPr>
          <p:spPr bwMode="auto">
            <a:xfrm>
              <a:off x="417" y="3459"/>
              <a:ext cx="3203" cy="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54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2000" b="0" dirty="0">
                  <a:latin typeface="Tahoma" charset="0"/>
                </a:rPr>
                <a:t>Functional units to </a:t>
              </a:r>
              <a:r>
                <a:rPr lang="en-US" sz="2000" b="0" dirty="0" err="1">
                  <a:latin typeface="Tahoma" charset="0"/>
                </a:rPr>
                <a:t>Uninterpreted</a:t>
              </a:r>
              <a:r>
                <a:rPr lang="en-US" sz="2000" b="0" dirty="0">
                  <a:latin typeface="Tahoma" charset="0"/>
                </a:rPr>
                <a:t> Functions</a:t>
              </a:r>
            </a:p>
            <a:p>
              <a:pPr algn="l" eaLnBrk="1" hangingPunct="1">
                <a:lnSpc>
                  <a:spcPct val="100000"/>
                </a:lnSpc>
              </a:pPr>
              <a:r>
                <a:rPr lang="en-US" sz="2000" b="0" i="1" dirty="0">
                  <a:latin typeface="Times New Roman" charset="0"/>
                </a:rPr>
                <a:t>     </a:t>
              </a:r>
              <a:r>
                <a:rPr lang="en-US" sz="1600" b="0" i="1" dirty="0">
                  <a:latin typeface="Times New Roman" charset="0"/>
                </a:rPr>
                <a:t>      </a:t>
              </a:r>
            </a:p>
            <a:p>
              <a:pPr algn="l" eaLnBrk="1" hangingPunct="1">
                <a:lnSpc>
                  <a:spcPct val="100000"/>
                </a:lnSpc>
              </a:pPr>
              <a:r>
                <a:rPr lang="en-US" sz="2000" b="0" i="1" dirty="0">
                  <a:latin typeface="Times New Roman" charset="0"/>
                </a:rPr>
                <a:t>           a = x  </a:t>
              </a:r>
              <a:r>
                <a:rPr lang="en-US" sz="2000" dirty="0">
                  <a:latin typeface="cmsy10" charset="0"/>
                </a:rPr>
                <a:t>⋀</a:t>
              </a:r>
              <a:r>
                <a:rPr lang="en-US" sz="2000" b="0" dirty="0">
                  <a:latin typeface="cmsy10" charset="0"/>
                </a:rPr>
                <a:t> </a:t>
              </a:r>
              <a:r>
                <a:rPr lang="en-US" sz="2000" b="0" dirty="0">
                  <a:latin typeface="Times New Roman" charset="0"/>
                </a:rPr>
                <a:t> </a:t>
              </a:r>
              <a:r>
                <a:rPr lang="en-US" sz="2000" b="0" i="1" dirty="0">
                  <a:latin typeface="Times New Roman" charset="0"/>
                </a:rPr>
                <a:t>b = y  </a:t>
              </a:r>
              <a:r>
                <a:rPr lang="en-US" sz="2000" dirty="0">
                  <a:latin typeface="cmsy10" charset="0"/>
                </a:rPr>
                <a:t>⇒</a:t>
              </a:r>
              <a:r>
                <a:rPr lang="en-US" sz="2000" b="0" dirty="0">
                  <a:latin typeface="cmsy10" charset="0"/>
                </a:rPr>
                <a:t>  </a:t>
              </a:r>
              <a:r>
                <a:rPr lang="en-US" sz="2000" b="0" i="1" dirty="0">
                  <a:latin typeface="Times New Roman" charset="0"/>
                </a:rPr>
                <a:t> f(</a:t>
              </a:r>
              <a:r>
                <a:rPr lang="en-US" sz="2000" b="0" i="1" dirty="0" err="1">
                  <a:latin typeface="Times New Roman" charset="0"/>
                </a:rPr>
                <a:t>a,b</a:t>
              </a:r>
              <a:r>
                <a:rPr lang="en-US" sz="2000" b="0" i="1" dirty="0">
                  <a:latin typeface="Times New Roman" charset="0"/>
                </a:rPr>
                <a:t>) =  f(</a:t>
              </a:r>
              <a:r>
                <a:rPr lang="en-US" sz="2000" b="0" i="1" dirty="0" err="1">
                  <a:latin typeface="Times New Roman" charset="0"/>
                </a:rPr>
                <a:t>x,y</a:t>
              </a:r>
              <a:r>
                <a:rPr lang="en-US" sz="2000" b="0" i="1" dirty="0">
                  <a:latin typeface="Times New Roman" charset="0"/>
                </a:rPr>
                <a:t>)</a:t>
              </a:r>
            </a:p>
          </p:txBody>
        </p:sp>
      </p:grpSp>
      <p:sp>
        <p:nvSpPr>
          <p:cNvPr id="722976" name="Line 32"/>
          <p:cNvSpPr>
            <a:spLocks noChangeShapeType="1"/>
          </p:cNvSpPr>
          <p:nvPr/>
        </p:nvSpPr>
        <p:spPr bwMode="auto">
          <a:xfrm flipH="1">
            <a:off x="5722938" y="1312863"/>
            <a:ext cx="7937" cy="5545137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722977" name="Text Box 33"/>
          <p:cNvSpPr txBox="1">
            <a:spLocks noChangeArrowheads="1"/>
          </p:cNvSpPr>
          <p:nvPr/>
        </p:nvSpPr>
        <p:spPr bwMode="auto">
          <a:xfrm>
            <a:off x="6005513" y="2097088"/>
            <a:ext cx="27860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2000">
                <a:latin typeface="Tahoma" charset="0"/>
              </a:rPr>
              <a:t>Common Operations</a:t>
            </a:r>
          </a:p>
        </p:txBody>
      </p:sp>
      <p:sp>
        <p:nvSpPr>
          <p:cNvPr id="722980" name="Freeform 36"/>
          <p:cNvSpPr>
            <a:spLocks/>
          </p:cNvSpPr>
          <p:nvPr/>
        </p:nvSpPr>
        <p:spPr bwMode="auto">
          <a:xfrm>
            <a:off x="6611938" y="2844800"/>
            <a:ext cx="304800" cy="762000"/>
          </a:xfrm>
          <a:custGeom>
            <a:avLst/>
            <a:gdLst>
              <a:gd name="T0" fmla="*/ 0 w 192"/>
              <a:gd name="T1" fmla="*/ 480 h 480"/>
              <a:gd name="T2" fmla="*/ 0 w 192"/>
              <a:gd name="T3" fmla="*/ 0 h 480"/>
              <a:gd name="T4" fmla="*/ 192 w 192"/>
              <a:gd name="T5" fmla="*/ 96 h 480"/>
              <a:gd name="T6" fmla="*/ 192 w 192"/>
              <a:gd name="T7" fmla="*/ 384 h 480"/>
              <a:gd name="T8" fmla="*/ 0 w 192"/>
              <a:gd name="T9" fmla="*/ 48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" h="480">
                <a:moveTo>
                  <a:pt x="0" y="480"/>
                </a:moveTo>
                <a:lnTo>
                  <a:pt x="0" y="0"/>
                </a:lnTo>
                <a:lnTo>
                  <a:pt x="192" y="96"/>
                </a:lnTo>
                <a:lnTo>
                  <a:pt x="192" y="384"/>
                </a:lnTo>
                <a:lnTo>
                  <a:pt x="0" y="480"/>
                </a:lnTo>
                <a:close/>
              </a:path>
            </a:pathLst>
          </a:custGeom>
          <a:solidFill>
            <a:schemeClr val="bg1"/>
          </a:solidFill>
          <a:ln w="28575" cap="flat" cmpd="sng">
            <a:solidFill>
              <a:schemeClr val="bg2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722981" name="Text Box 37"/>
          <p:cNvSpPr txBox="1">
            <a:spLocks noChangeArrowheads="1"/>
          </p:cNvSpPr>
          <p:nvPr/>
        </p:nvSpPr>
        <p:spPr bwMode="auto">
          <a:xfrm>
            <a:off x="6629400" y="2903538"/>
            <a:ext cx="168275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Helvetica" charset="0"/>
              </a:rPr>
              <a:t>1</a:t>
            </a:r>
          </a:p>
          <a:p>
            <a:endParaRPr lang="en-US" sz="1200">
              <a:solidFill>
                <a:schemeClr val="bg2"/>
              </a:solidFill>
              <a:latin typeface="Helvetica" charset="0"/>
            </a:endParaRPr>
          </a:p>
          <a:p>
            <a:r>
              <a:rPr lang="en-US" sz="1600">
                <a:solidFill>
                  <a:schemeClr val="bg2"/>
                </a:solidFill>
                <a:latin typeface="Helvetica" charset="0"/>
              </a:rPr>
              <a:t>0</a:t>
            </a:r>
          </a:p>
        </p:txBody>
      </p:sp>
      <p:sp>
        <p:nvSpPr>
          <p:cNvPr id="722982" name="Line 38"/>
          <p:cNvSpPr>
            <a:spLocks noChangeShapeType="1"/>
          </p:cNvSpPr>
          <p:nvPr/>
        </p:nvSpPr>
        <p:spPr bwMode="auto">
          <a:xfrm flipH="1">
            <a:off x="6383338" y="3073400"/>
            <a:ext cx="228600" cy="0"/>
          </a:xfrm>
          <a:prstGeom prst="line">
            <a:avLst/>
          </a:prstGeom>
          <a:noFill/>
          <a:ln w="57150">
            <a:solidFill>
              <a:srgbClr val="66FF33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722983" name="Line 39"/>
          <p:cNvSpPr>
            <a:spLocks noChangeShapeType="1"/>
          </p:cNvSpPr>
          <p:nvPr/>
        </p:nvSpPr>
        <p:spPr bwMode="auto">
          <a:xfrm flipH="1">
            <a:off x="6383338" y="3454400"/>
            <a:ext cx="228600" cy="0"/>
          </a:xfrm>
          <a:prstGeom prst="line">
            <a:avLst/>
          </a:prstGeom>
          <a:noFill/>
          <a:ln w="57150">
            <a:solidFill>
              <a:srgbClr val="66FF33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722984" name="Line 40"/>
          <p:cNvSpPr>
            <a:spLocks noChangeShapeType="1"/>
          </p:cNvSpPr>
          <p:nvPr/>
        </p:nvSpPr>
        <p:spPr bwMode="auto">
          <a:xfrm flipH="1">
            <a:off x="6916738" y="3225800"/>
            <a:ext cx="228600" cy="0"/>
          </a:xfrm>
          <a:prstGeom prst="line">
            <a:avLst/>
          </a:prstGeom>
          <a:noFill/>
          <a:ln w="57150">
            <a:solidFill>
              <a:srgbClr val="66FF33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722985" name="Line 41"/>
          <p:cNvSpPr>
            <a:spLocks noChangeShapeType="1"/>
          </p:cNvSpPr>
          <p:nvPr/>
        </p:nvSpPr>
        <p:spPr bwMode="auto">
          <a:xfrm>
            <a:off x="6383338" y="2692400"/>
            <a:ext cx="381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722986" name="Line 42"/>
          <p:cNvSpPr>
            <a:spLocks noChangeShapeType="1"/>
          </p:cNvSpPr>
          <p:nvPr/>
        </p:nvSpPr>
        <p:spPr bwMode="auto">
          <a:xfrm>
            <a:off x="6764338" y="2692400"/>
            <a:ext cx="0" cy="2286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722987" name="Rectangle 43"/>
          <p:cNvSpPr>
            <a:spLocks noChangeArrowheads="1"/>
          </p:cNvSpPr>
          <p:nvPr/>
        </p:nvSpPr>
        <p:spPr bwMode="auto">
          <a:xfrm>
            <a:off x="6165850" y="2871788"/>
            <a:ext cx="2047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r>
              <a:rPr lang="en-US" sz="2000" b="0" i="1">
                <a:latin typeface="Times New Roman" charset="0"/>
              </a:rPr>
              <a:t>x</a:t>
            </a:r>
          </a:p>
        </p:txBody>
      </p:sp>
      <p:sp>
        <p:nvSpPr>
          <p:cNvPr id="722988" name="Rectangle 44"/>
          <p:cNvSpPr>
            <a:spLocks noChangeArrowheads="1"/>
          </p:cNvSpPr>
          <p:nvPr/>
        </p:nvSpPr>
        <p:spPr bwMode="auto">
          <a:xfrm>
            <a:off x="6165850" y="3252788"/>
            <a:ext cx="2047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r>
              <a:rPr lang="en-US" sz="2000" b="0" i="1">
                <a:latin typeface="Times New Roman" charset="0"/>
              </a:rPr>
              <a:t>y</a:t>
            </a:r>
          </a:p>
        </p:txBody>
      </p:sp>
      <p:sp>
        <p:nvSpPr>
          <p:cNvPr id="722989" name="Rectangle 45"/>
          <p:cNvSpPr>
            <a:spLocks noChangeArrowheads="1"/>
          </p:cNvSpPr>
          <p:nvPr/>
        </p:nvSpPr>
        <p:spPr bwMode="auto">
          <a:xfrm>
            <a:off x="6159500" y="2490788"/>
            <a:ext cx="2190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r>
              <a:rPr lang="en-US" sz="2000" b="0" i="1">
                <a:latin typeface="Times New Roman" charset="0"/>
              </a:rPr>
              <a:t>p</a:t>
            </a:r>
          </a:p>
        </p:txBody>
      </p:sp>
      <p:sp>
        <p:nvSpPr>
          <p:cNvPr id="722990" name="Rectangle 46"/>
          <p:cNvSpPr>
            <a:spLocks noChangeArrowheads="1"/>
          </p:cNvSpPr>
          <p:nvPr/>
        </p:nvSpPr>
        <p:spPr bwMode="auto">
          <a:xfrm>
            <a:off x="7261225" y="3024188"/>
            <a:ext cx="12477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r>
              <a:rPr lang="en-US" sz="2000" b="0" i="1">
                <a:latin typeface="Times New Roman" charset="0"/>
              </a:rPr>
              <a:t>ITE</a:t>
            </a:r>
            <a:r>
              <a:rPr lang="en-US" sz="2000" b="0">
                <a:latin typeface="Times New Roman" charset="0"/>
              </a:rPr>
              <a:t>(</a:t>
            </a:r>
            <a:r>
              <a:rPr lang="en-US" sz="2000" b="0" i="1">
                <a:latin typeface="Times New Roman" charset="0"/>
              </a:rPr>
              <a:t>p</a:t>
            </a:r>
            <a:r>
              <a:rPr lang="en-US" sz="2000" b="0">
                <a:latin typeface="Times New Roman" charset="0"/>
              </a:rPr>
              <a:t>,</a:t>
            </a:r>
            <a:r>
              <a:rPr lang="en-US" sz="2000" b="0" i="1">
                <a:latin typeface="Times New Roman" charset="0"/>
              </a:rPr>
              <a:t> x</a:t>
            </a:r>
            <a:r>
              <a:rPr lang="en-US" sz="2000" b="0">
                <a:latin typeface="Times New Roman" charset="0"/>
              </a:rPr>
              <a:t>,</a:t>
            </a:r>
            <a:r>
              <a:rPr lang="en-US" sz="2000" b="0" i="1">
                <a:latin typeface="Times New Roman" charset="0"/>
              </a:rPr>
              <a:t> y</a:t>
            </a:r>
            <a:r>
              <a:rPr lang="en-US" sz="2000" b="0">
                <a:latin typeface="Times New Roman" charset="0"/>
              </a:rPr>
              <a:t>)</a:t>
            </a:r>
            <a:endParaRPr lang="en-US" sz="2000" b="0" i="1">
              <a:latin typeface="Times New Roman" charset="0"/>
            </a:endParaRPr>
          </a:p>
        </p:txBody>
      </p:sp>
      <p:sp>
        <p:nvSpPr>
          <p:cNvPr id="722991" name="Text Box 47"/>
          <p:cNvSpPr txBox="1">
            <a:spLocks noChangeArrowheads="1"/>
          </p:cNvSpPr>
          <p:nvPr/>
        </p:nvSpPr>
        <p:spPr bwMode="auto">
          <a:xfrm>
            <a:off x="6496050" y="3662363"/>
            <a:ext cx="13509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b="0">
                <a:latin typeface="Tahoma" charset="0"/>
              </a:rPr>
              <a:t>If-then-else</a:t>
            </a:r>
          </a:p>
        </p:txBody>
      </p:sp>
      <p:sp>
        <p:nvSpPr>
          <p:cNvPr id="722994" name="Line 50"/>
          <p:cNvSpPr>
            <a:spLocks noChangeShapeType="1"/>
          </p:cNvSpPr>
          <p:nvPr/>
        </p:nvSpPr>
        <p:spPr bwMode="auto">
          <a:xfrm flipH="1" flipV="1">
            <a:off x="6332538" y="4360863"/>
            <a:ext cx="244475" cy="50800"/>
          </a:xfrm>
          <a:prstGeom prst="line">
            <a:avLst/>
          </a:prstGeom>
          <a:noFill/>
          <a:ln w="57150">
            <a:solidFill>
              <a:srgbClr val="66FF33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722995" name="Line 51"/>
          <p:cNvSpPr>
            <a:spLocks noChangeShapeType="1"/>
          </p:cNvSpPr>
          <p:nvPr/>
        </p:nvSpPr>
        <p:spPr bwMode="auto">
          <a:xfrm flipH="1">
            <a:off x="6332538" y="4630738"/>
            <a:ext cx="228600" cy="111125"/>
          </a:xfrm>
          <a:prstGeom prst="line">
            <a:avLst/>
          </a:prstGeom>
          <a:noFill/>
          <a:ln w="57150">
            <a:solidFill>
              <a:srgbClr val="66FF33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722996" name="Line 52"/>
          <p:cNvSpPr>
            <a:spLocks noChangeShapeType="1"/>
          </p:cNvSpPr>
          <p:nvPr/>
        </p:nvSpPr>
        <p:spPr bwMode="auto">
          <a:xfrm>
            <a:off x="6908800" y="4530725"/>
            <a:ext cx="381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722997" name="Rectangle 53"/>
          <p:cNvSpPr>
            <a:spLocks noChangeArrowheads="1"/>
          </p:cNvSpPr>
          <p:nvPr/>
        </p:nvSpPr>
        <p:spPr bwMode="auto">
          <a:xfrm>
            <a:off x="6132513" y="4100513"/>
            <a:ext cx="2047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r>
              <a:rPr lang="en-US" sz="2000" b="0" i="1">
                <a:latin typeface="Times New Roman" charset="0"/>
              </a:rPr>
              <a:t>x</a:t>
            </a:r>
          </a:p>
        </p:txBody>
      </p:sp>
      <p:sp>
        <p:nvSpPr>
          <p:cNvPr id="722998" name="Rectangle 54"/>
          <p:cNvSpPr>
            <a:spLocks noChangeArrowheads="1"/>
          </p:cNvSpPr>
          <p:nvPr/>
        </p:nvSpPr>
        <p:spPr bwMode="auto">
          <a:xfrm>
            <a:off x="6115050" y="4540250"/>
            <a:ext cx="2047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r>
              <a:rPr lang="en-US" sz="2000" b="0" i="1">
                <a:latin typeface="Times New Roman" charset="0"/>
              </a:rPr>
              <a:t>y</a:t>
            </a:r>
          </a:p>
        </p:txBody>
      </p:sp>
      <p:sp>
        <p:nvSpPr>
          <p:cNvPr id="722999" name="Rectangle 55"/>
          <p:cNvSpPr>
            <a:spLocks noChangeArrowheads="1"/>
          </p:cNvSpPr>
          <p:nvPr/>
        </p:nvSpPr>
        <p:spPr bwMode="auto">
          <a:xfrm>
            <a:off x="7251700" y="4337050"/>
            <a:ext cx="650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45720" rIns="45720" anchor="ctr">
            <a:spAutoFit/>
          </a:bodyPr>
          <a:lstStyle/>
          <a:p>
            <a:r>
              <a:rPr lang="en-US" sz="2000" b="0" i="1">
                <a:latin typeface="Times New Roman" charset="0"/>
              </a:rPr>
              <a:t> x</a:t>
            </a:r>
            <a:r>
              <a:rPr lang="en-US" sz="2000" b="0">
                <a:latin typeface="Times New Roman" charset="0"/>
              </a:rPr>
              <a:t> =</a:t>
            </a:r>
            <a:r>
              <a:rPr lang="en-US" sz="2000" b="0" i="1">
                <a:latin typeface="Times New Roman" charset="0"/>
              </a:rPr>
              <a:t> y</a:t>
            </a:r>
          </a:p>
        </p:txBody>
      </p:sp>
      <p:sp>
        <p:nvSpPr>
          <p:cNvPr id="723000" name="Oval 56"/>
          <p:cNvSpPr>
            <a:spLocks noChangeArrowheads="1"/>
          </p:cNvSpPr>
          <p:nvPr/>
        </p:nvSpPr>
        <p:spPr bwMode="auto">
          <a:xfrm>
            <a:off x="6534150" y="4318000"/>
            <a:ext cx="387350" cy="404813"/>
          </a:xfrm>
          <a:prstGeom prst="ellipse">
            <a:avLst/>
          </a:prstGeom>
          <a:solidFill>
            <a:schemeClr val="bg1"/>
          </a:solidFill>
          <a:ln w="25400" cap="sq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/>
          <a:p>
            <a:pPr eaLnBrk="1" hangingPunct="1">
              <a:lnSpc>
                <a:spcPct val="100000"/>
              </a:lnSpc>
            </a:pPr>
            <a:r>
              <a:rPr lang="en-US">
                <a:solidFill>
                  <a:schemeClr val="bg2"/>
                </a:solidFill>
                <a:latin typeface="Tahoma" charset="0"/>
              </a:rPr>
              <a:t>=</a:t>
            </a:r>
          </a:p>
        </p:txBody>
      </p:sp>
      <p:sp>
        <p:nvSpPr>
          <p:cNvPr id="723001" name="Text Box 57"/>
          <p:cNvSpPr txBox="1">
            <a:spLocks noChangeArrowheads="1"/>
          </p:cNvSpPr>
          <p:nvPr/>
        </p:nvSpPr>
        <p:spPr bwMode="auto">
          <a:xfrm>
            <a:off x="6445250" y="4814888"/>
            <a:ext cx="18256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b="0">
                <a:latin typeface="Tahoma" charset="0"/>
              </a:rPr>
              <a:t>Test for equality</a:t>
            </a:r>
          </a:p>
        </p:txBody>
      </p:sp>
      <p:sp>
        <p:nvSpPr>
          <p:cNvPr id="723022" name="Text Box 78"/>
          <p:cNvSpPr txBox="1">
            <a:spLocks noChangeArrowheads="1"/>
          </p:cNvSpPr>
          <p:nvPr/>
        </p:nvSpPr>
        <p:spPr bwMode="auto">
          <a:xfrm rot="-5375389" flipH="1" flipV="1">
            <a:off x="1367631" y="2123282"/>
            <a:ext cx="43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54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b="0">
                <a:solidFill>
                  <a:schemeClr val="folHlink"/>
                </a:solidFill>
                <a:latin typeface="Tahoma" charset="0"/>
              </a:rPr>
              <a:t>…</a:t>
            </a:r>
          </a:p>
        </p:txBody>
      </p:sp>
      <p:sp>
        <p:nvSpPr>
          <p:cNvPr id="58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439738" y="6503525"/>
            <a:ext cx="39560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 thanks to C. Barrett &amp; S. A. </a:t>
            </a:r>
            <a:r>
              <a:rPr lang="en-US" dirty="0" err="1"/>
              <a:t>Seshia</a:t>
            </a:r>
            <a:r>
              <a:rPr lang="en-US" dirty="0"/>
              <a:t>, ICCAD 2009 Tutorial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46611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6906ADE-8028-C74E-A710-292D068929C7}" type="slidenum">
              <a:rPr lang="en-US"/>
              <a:pPr/>
              <a:t>42</a:t>
            </a:fld>
            <a:endParaRPr lang="en-US"/>
          </a:p>
        </p:txBody>
      </p:sp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Hardware Abstraction with EUF</a:t>
            </a:r>
          </a:p>
        </p:txBody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029200"/>
            <a:ext cx="8229600" cy="1458913"/>
          </a:xfrm>
        </p:spPr>
        <p:txBody>
          <a:bodyPr/>
          <a:lstStyle/>
          <a:p>
            <a:r>
              <a:rPr lang="en-US" sz="2400"/>
              <a:t>For any Block that Transforms or Evaluates Data:</a:t>
            </a:r>
          </a:p>
          <a:p>
            <a:pPr lvl="1"/>
            <a:r>
              <a:rPr lang="en-US" sz="2400"/>
              <a:t>Replace with generic, unspecified function</a:t>
            </a:r>
          </a:p>
          <a:p>
            <a:pPr lvl="1"/>
            <a:r>
              <a:rPr lang="en-US" sz="2400"/>
              <a:t>Also view instruction memory as function</a:t>
            </a:r>
          </a:p>
        </p:txBody>
      </p:sp>
      <p:grpSp>
        <p:nvGrpSpPr>
          <p:cNvPr id="727044" name="Group 4"/>
          <p:cNvGrpSpPr>
            <a:grpSpLocks/>
          </p:cNvGrpSpPr>
          <p:nvPr/>
        </p:nvGrpSpPr>
        <p:grpSpPr bwMode="auto">
          <a:xfrm>
            <a:off x="990600" y="1295400"/>
            <a:ext cx="7248525" cy="3505200"/>
            <a:chOff x="624" y="816"/>
            <a:chExt cx="4566" cy="2208"/>
          </a:xfrm>
        </p:grpSpPr>
        <p:sp>
          <p:nvSpPr>
            <p:cNvPr id="727045" name="Line 5"/>
            <p:cNvSpPr>
              <a:spLocks noChangeShapeType="1"/>
            </p:cNvSpPr>
            <p:nvPr/>
          </p:nvSpPr>
          <p:spPr bwMode="auto">
            <a:xfrm>
              <a:off x="2406" y="1776"/>
              <a:ext cx="9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27046" name="Line 6"/>
            <p:cNvSpPr>
              <a:spLocks noChangeShapeType="1"/>
            </p:cNvSpPr>
            <p:nvPr/>
          </p:nvSpPr>
          <p:spPr bwMode="auto">
            <a:xfrm>
              <a:off x="2406" y="2016"/>
              <a:ext cx="9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27047" name="Line 7"/>
            <p:cNvSpPr>
              <a:spLocks noChangeShapeType="1"/>
            </p:cNvSpPr>
            <p:nvPr/>
          </p:nvSpPr>
          <p:spPr bwMode="auto">
            <a:xfrm>
              <a:off x="1830" y="1344"/>
              <a:ext cx="336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27048" name="Line 8"/>
            <p:cNvSpPr>
              <a:spLocks noChangeShapeType="1"/>
            </p:cNvSpPr>
            <p:nvPr/>
          </p:nvSpPr>
          <p:spPr bwMode="auto">
            <a:xfrm>
              <a:off x="1830" y="2304"/>
              <a:ext cx="1392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27049" name="Rectangle 9"/>
            <p:cNvSpPr>
              <a:spLocks noChangeArrowheads="1"/>
            </p:cNvSpPr>
            <p:nvPr/>
          </p:nvSpPr>
          <p:spPr bwMode="auto">
            <a:xfrm>
              <a:off x="2502" y="1632"/>
              <a:ext cx="487" cy="528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45715" tIns="45715" rIns="45715" bIns="45715" anchor="ctr"/>
            <a:lstStyle/>
            <a:p>
              <a:r>
                <a:rPr lang="en-US">
                  <a:solidFill>
                    <a:schemeClr val="tx2"/>
                  </a:solidFill>
                  <a:latin typeface="Helvetica" charset="0"/>
                </a:rPr>
                <a:t>Reg.</a:t>
              </a:r>
            </a:p>
            <a:p>
              <a:r>
                <a:rPr lang="en-US">
                  <a:solidFill>
                    <a:schemeClr val="tx2"/>
                  </a:solidFill>
                  <a:latin typeface="Helvetica" charset="0"/>
                </a:rPr>
                <a:t>File</a:t>
              </a:r>
            </a:p>
          </p:txBody>
        </p:sp>
        <p:sp>
          <p:nvSpPr>
            <p:cNvPr id="727050" name="Text Box 10"/>
            <p:cNvSpPr txBox="1">
              <a:spLocks noChangeArrowheads="1"/>
            </p:cNvSpPr>
            <p:nvPr/>
          </p:nvSpPr>
          <p:spPr bwMode="auto">
            <a:xfrm>
              <a:off x="2022" y="816"/>
              <a:ext cx="370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45715" tIns="45715" rIns="45715" bIns="45715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IF/ID</a:t>
              </a:r>
            </a:p>
          </p:txBody>
        </p:sp>
        <p:sp>
          <p:nvSpPr>
            <p:cNvPr id="727051" name="Rectangle 11"/>
            <p:cNvSpPr>
              <a:spLocks noChangeArrowheads="1"/>
            </p:cNvSpPr>
            <p:nvPr/>
          </p:nvSpPr>
          <p:spPr bwMode="auto">
            <a:xfrm>
              <a:off x="1247" y="1200"/>
              <a:ext cx="487" cy="105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45715" tIns="45715" rIns="45715" bIns="45715" anchor="ctr"/>
            <a:lstStyle/>
            <a:p>
              <a:r>
                <a:rPr lang="en-US">
                  <a:solidFill>
                    <a:schemeClr val="tx2"/>
                  </a:solidFill>
                  <a:latin typeface="Helvetica" charset="0"/>
                </a:rPr>
                <a:t>Instr</a:t>
              </a:r>
            </a:p>
            <a:p>
              <a:r>
                <a:rPr lang="en-US">
                  <a:solidFill>
                    <a:schemeClr val="tx2"/>
                  </a:solidFill>
                  <a:latin typeface="Helvetica" charset="0"/>
                </a:rPr>
                <a:t>Mem</a:t>
              </a:r>
            </a:p>
          </p:txBody>
        </p:sp>
        <p:sp>
          <p:nvSpPr>
            <p:cNvPr id="727052" name="Line 12"/>
            <p:cNvSpPr>
              <a:spLocks noChangeShapeType="1"/>
            </p:cNvSpPr>
            <p:nvPr/>
          </p:nvSpPr>
          <p:spPr bwMode="auto">
            <a:xfrm>
              <a:off x="1830" y="1152"/>
              <a:ext cx="22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27053" name="Line 13"/>
            <p:cNvSpPr>
              <a:spLocks noChangeShapeType="1"/>
            </p:cNvSpPr>
            <p:nvPr/>
          </p:nvSpPr>
          <p:spPr bwMode="auto">
            <a:xfrm>
              <a:off x="1734" y="1824"/>
              <a:ext cx="96" cy="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27054" name="Rectangle 14"/>
            <p:cNvSpPr>
              <a:spLocks noChangeArrowheads="1"/>
            </p:cNvSpPr>
            <p:nvPr/>
          </p:nvSpPr>
          <p:spPr bwMode="auto">
            <a:xfrm>
              <a:off x="726" y="1296"/>
              <a:ext cx="144" cy="86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45715" tIns="45715" rIns="45715" bIns="45715" anchor="ctr"/>
            <a:lstStyle/>
            <a:p>
              <a:endParaRPr lang="en-US">
                <a:solidFill>
                  <a:schemeClr val="bg1"/>
                </a:solidFill>
                <a:latin typeface="Helvetica" charset="0"/>
              </a:endParaRPr>
            </a:p>
          </p:txBody>
        </p:sp>
        <p:sp>
          <p:nvSpPr>
            <p:cNvPr id="727055" name="Line 15"/>
            <p:cNvSpPr>
              <a:spLocks noChangeShapeType="1"/>
            </p:cNvSpPr>
            <p:nvPr/>
          </p:nvSpPr>
          <p:spPr bwMode="auto">
            <a:xfrm>
              <a:off x="966" y="1728"/>
              <a:ext cx="288" cy="0"/>
            </a:xfrm>
            <a:prstGeom prst="line">
              <a:avLst/>
            </a:prstGeom>
            <a:noFill/>
            <a:ln w="57150">
              <a:solidFill>
                <a:srgbClr val="00852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27056" name="AutoShape 16"/>
            <p:cNvSpPr>
              <a:spLocks noChangeArrowheads="1"/>
            </p:cNvSpPr>
            <p:nvPr/>
          </p:nvSpPr>
          <p:spPr bwMode="auto">
            <a:xfrm>
              <a:off x="630" y="2352"/>
              <a:ext cx="252" cy="244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9050">
              <a:solidFill>
                <a:srgbClr val="00852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45715" tIns="45715" rIns="45715" bIns="45715" anchor="ctr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Helvetica" charset="0"/>
                </a:rPr>
                <a:t>+4</a:t>
              </a:r>
            </a:p>
          </p:txBody>
        </p:sp>
        <p:cxnSp>
          <p:nvCxnSpPr>
            <p:cNvPr id="727057" name="AutoShape 17"/>
            <p:cNvCxnSpPr>
              <a:cxnSpLocks noChangeShapeType="1"/>
              <a:stCxn id="727054" idx="3"/>
              <a:endCxn id="727056" idx="3"/>
            </p:cNvCxnSpPr>
            <p:nvPr/>
          </p:nvCxnSpPr>
          <p:spPr bwMode="auto">
            <a:xfrm>
              <a:off x="876" y="1728"/>
              <a:ext cx="12" cy="746"/>
            </a:xfrm>
            <a:prstGeom prst="bentConnector3">
              <a:avLst>
                <a:gd name="adj1" fmla="val 1783333"/>
              </a:avLst>
            </a:prstGeom>
            <a:noFill/>
            <a:ln w="57150">
              <a:solidFill>
                <a:srgbClr val="00852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27058" name="AutoShape 18"/>
            <p:cNvCxnSpPr>
              <a:cxnSpLocks noChangeShapeType="1"/>
              <a:stCxn id="727056" idx="1"/>
              <a:endCxn id="727054" idx="1"/>
            </p:cNvCxnSpPr>
            <p:nvPr/>
          </p:nvCxnSpPr>
          <p:spPr bwMode="auto">
            <a:xfrm rot="10800000" flipH="1">
              <a:off x="624" y="1728"/>
              <a:ext cx="96" cy="746"/>
            </a:xfrm>
            <a:prstGeom prst="bentConnector3">
              <a:avLst>
                <a:gd name="adj1" fmla="val -143750"/>
              </a:avLst>
            </a:prstGeom>
            <a:noFill/>
            <a:ln w="57150">
              <a:solidFill>
                <a:srgbClr val="008522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27059" name="Text Box 19"/>
            <p:cNvSpPr txBox="1">
              <a:spLocks noChangeArrowheads="1"/>
            </p:cNvSpPr>
            <p:nvPr/>
          </p:nvSpPr>
          <p:spPr bwMode="auto">
            <a:xfrm>
              <a:off x="734" y="912"/>
              <a:ext cx="258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45715" tIns="45715" rIns="45715" bIns="45715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PC</a:t>
              </a:r>
            </a:p>
          </p:txBody>
        </p:sp>
        <p:sp>
          <p:nvSpPr>
            <p:cNvPr id="727060" name="Line 20"/>
            <p:cNvSpPr>
              <a:spLocks noChangeShapeType="1"/>
            </p:cNvSpPr>
            <p:nvPr/>
          </p:nvSpPr>
          <p:spPr bwMode="auto">
            <a:xfrm>
              <a:off x="2982" y="2016"/>
              <a:ext cx="240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27061" name="Line 21"/>
            <p:cNvSpPr>
              <a:spLocks noChangeShapeType="1"/>
            </p:cNvSpPr>
            <p:nvPr/>
          </p:nvSpPr>
          <p:spPr bwMode="auto">
            <a:xfrm>
              <a:off x="2982" y="1776"/>
              <a:ext cx="1008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27062" name="Line 22"/>
            <p:cNvSpPr>
              <a:spLocks noChangeShapeType="1"/>
            </p:cNvSpPr>
            <p:nvPr/>
          </p:nvSpPr>
          <p:spPr bwMode="auto">
            <a:xfrm>
              <a:off x="3366" y="2160"/>
              <a:ext cx="62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27063" name="Text Box 23"/>
            <p:cNvSpPr txBox="1">
              <a:spLocks noChangeArrowheads="1"/>
            </p:cNvSpPr>
            <p:nvPr/>
          </p:nvSpPr>
          <p:spPr bwMode="auto">
            <a:xfrm>
              <a:off x="3382" y="816"/>
              <a:ext cx="434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45715" tIns="45715" rIns="45715" bIns="45715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ID/EX</a:t>
              </a:r>
            </a:p>
          </p:txBody>
        </p:sp>
        <p:sp>
          <p:nvSpPr>
            <p:cNvPr id="727064" name="AutoShape 24"/>
            <p:cNvSpPr>
              <a:spLocks noChangeArrowheads="1"/>
            </p:cNvSpPr>
            <p:nvPr/>
          </p:nvSpPr>
          <p:spPr bwMode="auto">
            <a:xfrm rot="-5400000">
              <a:off x="4071" y="1900"/>
              <a:ext cx="744" cy="238"/>
            </a:xfrm>
            <a:custGeom>
              <a:avLst/>
              <a:gdLst>
                <a:gd name="G0" fmla="+- 2984 0 0"/>
                <a:gd name="G1" fmla="+- 21600 0 2984"/>
                <a:gd name="G2" fmla="*/ 2984 1 2"/>
                <a:gd name="G3" fmla="+- 21600 0 G2"/>
                <a:gd name="G4" fmla="+/ 2984 21600 2"/>
                <a:gd name="G5" fmla="+/ G1 0 2"/>
                <a:gd name="G6" fmla="*/ 21600 21600 2984"/>
                <a:gd name="G7" fmla="*/ G6 1 2"/>
                <a:gd name="G8" fmla="+- 21600 0 G7"/>
                <a:gd name="G9" fmla="*/ 21600 1 2"/>
                <a:gd name="G10" fmla="+- 2984 0 G9"/>
                <a:gd name="G11" fmla="?: G10 G8 0"/>
                <a:gd name="G12" fmla="?: G10 G7 21600"/>
                <a:gd name="T0" fmla="*/ 20108 w 21600"/>
                <a:gd name="T1" fmla="*/ 10800 h 21600"/>
                <a:gd name="T2" fmla="*/ 10800 w 21600"/>
                <a:gd name="T3" fmla="*/ 21600 h 21600"/>
                <a:gd name="T4" fmla="*/ 1492 w 21600"/>
                <a:gd name="T5" fmla="*/ 10800 h 21600"/>
                <a:gd name="T6" fmla="*/ 10800 w 21600"/>
                <a:gd name="T7" fmla="*/ 0 h 21600"/>
                <a:gd name="T8" fmla="*/ 3292 w 21600"/>
                <a:gd name="T9" fmla="*/ 3292 h 21600"/>
                <a:gd name="T10" fmla="*/ 18308 w 21600"/>
                <a:gd name="T11" fmla="*/ 1830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2984" y="21600"/>
                  </a:lnTo>
                  <a:lnTo>
                    <a:pt x="18616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lIns="45715" tIns="45715" rIns="45715" bIns="45715" anchor="ctr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Helvetica" charset="0"/>
                </a:rPr>
                <a:t>ALU</a:t>
              </a:r>
            </a:p>
          </p:txBody>
        </p:sp>
        <p:sp>
          <p:nvSpPr>
            <p:cNvPr id="727065" name="AutoShape 25"/>
            <p:cNvSpPr>
              <a:spLocks noChangeArrowheads="1"/>
            </p:cNvSpPr>
            <p:nvPr/>
          </p:nvSpPr>
          <p:spPr bwMode="auto">
            <a:xfrm>
              <a:off x="3222" y="1920"/>
              <a:ext cx="144" cy="480"/>
            </a:xfrm>
            <a:prstGeom prst="roundRect">
              <a:avLst>
                <a:gd name="adj" fmla="val 16667"/>
              </a:avLst>
            </a:prstGeom>
            <a:solidFill>
              <a:srgbClr val="008522"/>
            </a:solidFill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27066" name="AutoShape 26"/>
            <p:cNvSpPr>
              <a:spLocks noChangeArrowheads="1"/>
            </p:cNvSpPr>
            <p:nvPr/>
          </p:nvSpPr>
          <p:spPr bwMode="auto">
            <a:xfrm>
              <a:off x="3990" y="2112"/>
              <a:ext cx="144" cy="288"/>
            </a:xfrm>
            <a:prstGeom prst="roundRect">
              <a:avLst>
                <a:gd name="adj" fmla="val 16667"/>
              </a:avLst>
            </a:prstGeom>
            <a:solidFill>
              <a:srgbClr val="008522"/>
            </a:solidFill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27067" name="Line 27"/>
            <p:cNvSpPr>
              <a:spLocks noChangeShapeType="1"/>
            </p:cNvSpPr>
            <p:nvPr/>
          </p:nvSpPr>
          <p:spPr bwMode="auto">
            <a:xfrm>
              <a:off x="4134" y="2256"/>
              <a:ext cx="192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27068" name="Line 28"/>
            <p:cNvSpPr>
              <a:spLocks noChangeShapeType="1"/>
            </p:cNvSpPr>
            <p:nvPr/>
          </p:nvSpPr>
          <p:spPr bwMode="auto">
            <a:xfrm>
              <a:off x="4566" y="2016"/>
              <a:ext cx="240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727069" name="AutoShape 29"/>
            <p:cNvCxnSpPr>
              <a:cxnSpLocks noChangeShapeType="1"/>
              <a:stCxn id="727092" idx="3"/>
              <a:endCxn id="727049" idx="2"/>
            </p:cNvCxnSpPr>
            <p:nvPr/>
          </p:nvCxnSpPr>
          <p:spPr bwMode="auto">
            <a:xfrm flipH="1">
              <a:off x="2746" y="1872"/>
              <a:ext cx="2210" cy="294"/>
            </a:xfrm>
            <a:prstGeom prst="bentConnector4">
              <a:avLst>
                <a:gd name="adj1" fmla="val -6245"/>
                <a:gd name="adj2" fmla="val 310204"/>
              </a:avLst>
            </a:prstGeom>
            <a:noFill/>
            <a:ln w="57150">
              <a:solidFill>
                <a:schemeClr val="folHlink"/>
              </a:solidFill>
              <a:miter lim="800000"/>
              <a:headEnd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27070" name="AutoShape 30"/>
            <p:cNvSpPr>
              <a:spLocks noChangeArrowheads="1"/>
            </p:cNvSpPr>
            <p:nvPr/>
          </p:nvSpPr>
          <p:spPr bwMode="auto">
            <a:xfrm>
              <a:off x="3990" y="1728"/>
              <a:ext cx="144" cy="288"/>
            </a:xfrm>
            <a:prstGeom prst="roundRect">
              <a:avLst>
                <a:gd name="adj" fmla="val 16667"/>
              </a:avLst>
            </a:prstGeom>
            <a:solidFill>
              <a:srgbClr val="008522"/>
            </a:solidFill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27071" name="Text Box 31"/>
            <p:cNvSpPr txBox="1">
              <a:spLocks noChangeArrowheads="1"/>
            </p:cNvSpPr>
            <p:nvPr/>
          </p:nvSpPr>
          <p:spPr bwMode="auto">
            <a:xfrm>
              <a:off x="4614" y="816"/>
              <a:ext cx="530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45715" tIns="45715" rIns="45715" bIns="45715" anchor="ctr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EX/WB</a:t>
              </a:r>
            </a:p>
          </p:txBody>
        </p:sp>
        <p:sp>
          <p:nvSpPr>
            <p:cNvPr id="727072" name="Line 32"/>
            <p:cNvSpPr>
              <a:spLocks noChangeShapeType="1"/>
            </p:cNvSpPr>
            <p:nvPr/>
          </p:nvSpPr>
          <p:spPr bwMode="auto">
            <a:xfrm>
              <a:off x="4134" y="1872"/>
              <a:ext cx="192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27073" name="Line 33"/>
            <p:cNvSpPr>
              <a:spLocks noChangeShapeType="1"/>
            </p:cNvSpPr>
            <p:nvPr/>
          </p:nvSpPr>
          <p:spPr bwMode="auto">
            <a:xfrm>
              <a:off x="3798" y="2352"/>
              <a:ext cx="192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727074" name="AutoShape 34"/>
            <p:cNvCxnSpPr>
              <a:cxnSpLocks noChangeShapeType="1"/>
              <a:stCxn id="727073" idx="0"/>
            </p:cNvCxnSpPr>
            <p:nvPr/>
          </p:nvCxnSpPr>
          <p:spPr bwMode="auto">
            <a:xfrm>
              <a:off x="3798" y="2334"/>
              <a:ext cx="0" cy="450"/>
            </a:xfrm>
            <a:prstGeom prst="straightConnector1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27075" name="Line 35"/>
            <p:cNvSpPr>
              <a:spLocks noChangeShapeType="1"/>
            </p:cNvSpPr>
            <p:nvPr/>
          </p:nvSpPr>
          <p:spPr bwMode="auto">
            <a:xfrm>
              <a:off x="3798" y="1968"/>
              <a:ext cx="192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727076" name="AutoShape 36"/>
            <p:cNvCxnSpPr>
              <a:cxnSpLocks noChangeShapeType="1"/>
              <a:stCxn id="727075" idx="0"/>
              <a:endCxn id="727073" idx="0"/>
            </p:cNvCxnSpPr>
            <p:nvPr/>
          </p:nvCxnSpPr>
          <p:spPr bwMode="auto">
            <a:xfrm>
              <a:off x="3798" y="1950"/>
              <a:ext cx="0" cy="384"/>
            </a:xfrm>
            <a:prstGeom prst="straightConnector1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27077" name="Line 37"/>
            <p:cNvSpPr>
              <a:spLocks noChangeShapeType="1"/>
            </p:cNvSpPr>
            <p:nvPr/>
          </p:nvSpPr>
          <p:spPr bwMode="auto">
            <a:xfrm flipV="1">
              <a:off x="2643" y="2159"/>
              <a:ext cx="0" cy="72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727078" name="AutoShape 38"/>
            <p:cNvCxnSpPr>
              <a:cxnSpLocks noChangeShapeType="1"/>
              <a:stCxn id="727047" idx="1"/>
              <a:endCxn id="727077" idx="0"/>
            </p:cNvCxnSpPr>
            <p:nvPr/>
          </p:nvCxnSpPr>
          <p:spPr bwMode="auto">
            <a:xfrm rot="5400000">
              <a:off x="3149" y="844"/>
              <a:ext cx="1535" cy="2547"/>
            </a:xfrm>
            <a:prstGeom prst="bentConnector3">
              <a:avLst>
                <a:gd name="adj1" fmla="val 108991"/>
              </a:avLst>
            </a:prstGeom>
            <a:noFill/>
            <a:ln w="1905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27079" name="Line 39"/>
            <p:cNvSpPr>
              <a:spLocks noChangeShapeType="1"/>
            </p:cNvSpPr>
            <p:nvPr/>
          </p:nvSpPr>
          <p:spPr bwMode="auto">
            <a:xfrm>
              <a:off x="1830" y="1536"/>
              <a:ext cx="216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27080" name="AutoShape 40"/>
            <p:cNvSpPr>
              <a:spLocks noChangeArrowheads="1"/>
            </p:cNvSpPr>
            <p:nvPr/>
          </p:nvSpPr>
          <p:spPr bwMode="auto">
            <a:xfrm>
              <a:off x="3990" y="1440"/>
              <a:ext cx="144" cy="209"/>
            </a:xfrm>
            <a:prstGeom prst="roundRect">
              <a:avLst>
                <a:gd name="adj" fmla="val 29861"/>
              </a:avLst>
            </a:prstGeom>
            <a:solidFill>
              <a:srgbClr val="FCFEB9"/>
            </a:solidFill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5715" tIns="45715" rIns="45715" bIns="45715" anchor="ctr">
              <a:spAutoFit/>
            </a:bodyPr>
            <a:lstStyle/>
            <a:p>
              <a:r>
                <a:rPr lang="en-US" sz="1400">
                  <a:latin typeface="Helvetica" charset="0"/>
                </a:rPr>
                <a:t>=</a:t>
              </a:r>
            </a:p>
          </p:txBody>
        </p:sp>
        <p:sp>
          <p:nvSpPr>
            <p:cNvPr id="727081" name="AutoShape 41"/>
            <p:cNvSpPr>
              <a:spLocks noChangeArrowheads="1"/>
            </p:cNvSpPr>
            <p:nvPr/>
          </p:nvSpPr>
          <p:spPr bwMode="auto">
            <a:xfrm>
              <a:off x="3990" y="2496"/>
              <a:ext cx="144" cy="209"/>
            </a:xfrm>
            <a:prstGeom prst="roundRect">
              <a:avLst>
                <a:gd name="adj" fmla="val 29861"/>
              </a:avLst>
            </a:prstGeom>
            <a:solidFill>
              <a:srgbClr val="FCFEB9"/>
            </a:solidFill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5715" tIns="45715" rIns="45715" bIns="45715" anchor="ctr">
              <a:spAutoFit/>
            </a:bodyPr>
            <a:lstStyle/>
            <a:p>
              <a:r>
                <a:rPr lang="en-US" sz="1400">
                  <a:latin typeface="Helvetica" charset="0"/>
                </a:rPr>
                <a:t>=</a:t>
              </a:r>
            </a:p>
          </p:txBody>
        </p:sp>
        <p:cxnSp>
          <p:nvCxnSpPr>
            <p:cNvPr id="727082" name="AutoShape 42"/>
            <p:cNvCxnSpPr>
              <a:cxnSpLocks noChangeShapeType="1"/>
              <a:stCxn id="727081" idx="0"/>
              <a:endCxn id="727066" idx="2"/>
            </p:cNvCxnSpPr>
            <p:nvPr/>
          </p:nvCxnSpPr>
          <p:spPr bwMode="auto">
            <a:xfrm flipV="1">
              <a:off x="4062" y="2406"/>
              <a:ext cx="0" cy="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27083" name="Line 43"/>
            <p:cNvSpPr>
              <a:spLocks noChangeShapeType="1"/>
            </p:cNvSpPr>
            <p:nvPr/>
          </p:nvSpPr>
          <p:spPr bwMode="auto">
            <a:xfrm>
              <a:off x="1830" y="2592"/>
              <a:ext cx="2160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727084" name="AutoShape 44"/>
            <p:cNvCxnSpPr>
              <a:cxnSpLocks noChangeShapeType="1"/>
              <a:endCxn id="727080" idx="3"/>
            </p:cNvCxnSpPr>
            <p:nvPr/>
          </p:nvCxnSpPr>
          <p:spPr bwMode="auto">
            <a:xfrm rot="5400000" flipH="1">
              <a:off x="3445" y="2240"/>
              <a:ext cx="1479" cy="90"/>
            </a:xfrm>
            <a:prstGeom prst="bentConnector2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27085" name="AutoShape 45"/>
            <p:cNvCxnSpPr>
              <a:cxnSpLocks noChangeShapeType="1"/>
              <a:endCxn id="727081" idx="3"/>
            </p:cNvCxnSpPr>
            <p:nvPr/>
          </p:nvCxnSpPr>
          <p:spPr bwMode="auto">
            <a:xfrm rot="5400000" flipH="1">
              <a:off x="3973" y="2768"/>
              <a:ext cx="423" cy="90"/>
            </a:xfrm>
            <a:prstGeom prst="bentConnector2">
              <a:avLst/>
            </a:prstGeom>
            <a:noFill/>
            <a:ln w="19050">
              <a:solidFill>
                <a:schemeClr val="tx2"/>
              </a:solidFill>
              <a:miter lim="800000"/>
              <a:headEnd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27086" name="Line 46"/>
            <p:cNvSpPr>
              <a:spLocks noChangeShapeType="1"/>
            </p:cNvSpPr>
            <p:nvPr/>
          </p:nvSpPr>
          <p:spPr bwMode="auto">
            <a:xfrm flipV="1">
              <a:off x="2406" y="1536"/>
              <a:ext cx="0" cy="24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27087" name="Line 47"/>
            <p:cNvSpPr>
              <a:spLocks noChangeShapeType="1"/>
            </p:cNvSpPr>
            <p:nvPr/>
          </p:nvSpPr>
          <p:spPr bwMode="auto">
            <a:xfrm flipV="1">
              <a:off x="2406" y="2016"/>
              <a:ext cx="0" cy="57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727088" name="AutoShape 48"/>
            <p:cNvCxnSpPr>
              <a:cxnSpLocks noChangeShapeType="1"/>
              <a:stCxn id="727080" idx="2"/>
              <a:endCxn id="727070" idx="0"/>
            </p:cNvCxnSpPr>
            <p:nvPr/>
          </p:nvCxnSpPr>
          <p:spPr bwMode="auto">
            <a:xfrm>
              <a:off x="4062" y="1655"/>
              <a:ext cx="0" cy="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27089" name="Line 49"/>
            <p:cNvSpPr>
              <a:spLocks noChangeShapeType="1"/>
            </p:cNvSpPr>
            <p:nvPr/>
          </p:nvSpPr>
          <p:spPr bwMode="auto">
            <a:xfrm rot="5400000">
              <a:off x="1014" y="1872"/>
              <a:ext cx="1632" cy="0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27090" name="Rectangle 50"/>
            <p:cNvSpPr>
              <a:spLocks noChangeArrowheads="1"/>
            </p:cNvSpPr>
            <p:nvPr/>
          </p:nvSpPr>
          <p:spPr bwMode="auto">
            <a:xfrm>
              <a:off x="2118" y="1104"/>
              <a:ext cx="144" cy="1536"/>
            </a:xfrm>
            <a:prstGeom prst="rect">
              <a:avLst/>
            </a:prstGeom>
            <a:solidFill>
              <a:srgbClr val="C8FEC8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45715" tIns="45715" rIns="45715" bIns="45715" anchor="ctr"/>
            <a:lstStyle/>
            <a:p>
              <a:endParaRPr lang="en-US">
                <a:solidFill>
                  <a:schemeClr val="bg1"/>
                </a:solidFill>
                <a:latin typeface="Helvetica" charset="0"/>
              </a:endParaRPr>
            </a:p>
          </p:txBody>
        </p:sp>
        <p:sp>
          <p:nvSpPr>
            <p:cNvPr id="727091" name="Rectangle 51"/>
            <p:cNvSpPr>
              <a:spLocks noChangeArrowheads="1"/>
            </p:cNvSpPr>
            <p:nvPr/>
          </p:nvSpPr>
          <p:spPr bwMode="auto">
            <a:xfrm>
              <a:off x="3558" y="1104"/>
              <a:ext cx="144" cy="1536"/>
            </a:xfrm>
            <a:prstGeom prst="rect">
              <a:avLst/>
            </a:prstGeom>
            <a:solidFill>
              <a:srgbClr val="C8FEC8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45715" tIns="45715" rIns="45715" bIns="45715" anchor="ctr"/>
            <a:lstStyle/>
            <a:p>
              <a:endParaRPr lang="en-US">
                <a:solidFill>
                  <a:schemeClr val="bg1"/>
                </a:solidFill>
                <a:latin typeface="Helvetica" charset="0"/>
              </a:endParaRPr>
            </a:p>
          </p:txBody>
        </p:sp>
        <p:sp>
          <p:nvSpPr>
            <p:cNvPr id="727092" name="Rectangle 52"/>
            <p:cNvSpPr>
              <a:spLocks noChangeArrowheads="1"/>
            </p:cNvSpPr>
            <p:nvPr/>
          </p:nvSpPr>
          <p:spPr bwMode="auto">
            <a:xfrm>
              <a:off x="4806" y="1104"/>
              <a:ext cx="144" cy="1536"/>
            </a:xfrm>
            <a:prstGeom prst="rect">
              <a:avLst/>
            </a:prstGeom>
            <a:solidFill>
              <a:srgbClr val="C8FEC8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45715" tIns="45715" rIns="45715" bIns="45715" anchor="ctr"/>
            <a:lstStyle/>
            <a:p>
              <a:endParaRPr lang="en-US">
                <a:solidFill>
                  <a:schemeClr val="bg1"/>
                </a:solidFill>
                <a:latin typeface="Helvetica" charset="0"/>
              </a:endParaRPr>
            </a:p>
          </p:txBody>
        </p:sp>
        <p:sp>
          <p:nvSpPr>
            <p:cNvPr id="727093" name="Line 53"/>
            <p:cNvSpPr>
              <a:spLocks noChangeShapeType="1"/>
            </p:cNvSpPr>
            <p:nvPr/>
          </p:nvSpPr>
          <p:spPr bwMode="auto">
            <a:xfrm>
              <a:off x="3030" y="1200"/>
              <a:ext cx="24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27094" name="Line 54"/>
            <p:cNvSpPr>
              <a:spLocks noChangeShapeType="1"/>
            </p:cNvSpPr>
            <p:nvPr/>
          </p:nvSpPr>
          <p:spPr bwMode="auto">
            <a:xfrm>
              <a:off x="4326" y="1152"/>
              <a:ext cx="9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727095" name="Text Box 55"/>
            <p:cNvSpPr txBox="1">
              <a:spLocks noChangeArrowheads="1"/>
            </p:cNvSpPr>
            <p:nvPr/>
          </p:nvSpPr>
          <p:spPr bwMode="auto">
            <a:xfrm>
              <a:off x="1878" y="1200"/>
              <a:ext cx="20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45715" tIns="45715" rIns="45715" bIns="45715" anchor="ctr">
              <a:spAutoFit/>
            </a:bodyPr>
            <a:lstStyle/>
            <a:p>
              <a:pPr algn="l"/>
              <a:r>
                <a:rPr lang="en-US" sz="1400">
                  <a:latin typeface="Helvetica" charset="0"/>
                </a:rPr>
                <a:t>Rd</a:t>
              </a:r>
            </a:p>
          </p:txBody>
        </p:sp>
        <p:sp>
          <p:nvSpPr>
            <p:cNvPr id="727096" name="Text Box 56"/>
            <p:cNvSpPr txBox="1">
              <a:spLocks noChangeArrowheads="1"/>
            </p:cNvSpPr>
            <p:nvPr/>
          </p:nvSpPr>
          <p:spPr bwMode="auto">
            <a:xfrm>
              <a:off x="1878" y="1392"/>
              <a:ext cx="20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45715" tIns="45715" rIns="45715" bIns="45715" anchor="ctr">
              <a:spAutoFit/>
            </a:bodyPr>
            <a:lstStyle/>
            <a:p>
              <a:pPr algn="l"/>
              <a:r>
                <a:rPr lang="en-US" sz="1400">
                  <a:latin typeface="Helvetica" charset="0"/>
                </a:rPr>
                <a:t>Ra</a:t>
              </a:r>
            </a:p>
          </p:txBody>
        </p:sp>
        <p:sp>
          <p:nvSpPr>
            <p:cNvPr id="727097" name="Text Box 57"/>
            <p:cNvSpPr txBox="1">
              <a:spLocks noChangeArrowheads="1"/>
            </p:cNvSpPr>
            <p:nvPr/>
          </p:nvSpPr>
          <p:spPr bwMode="auto">
            <a:xfrm>
              <a:off x="1878" y="2592"/>
              <a:ext cx="20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45715" tIns="45715" rIns="45715" bIns="45715" anchor="ctr">
              <a:spAutoFit/>
            </a:bodyPr>
            <a:lstStyle/>
            <a:p>
              <a:pPr algn="l"/>
              <a:r>
                <a:rPr lang="en-US" sz="1400">
                  <a:latin typeface="Helvetica" charset="0"/>
                </a:rPr>
                <a:t>Rb</a:t>
              </a:r>
            </a:p>
          </p:txBody>
        </p:sp>
        <p:sp>
          <p:nvSpPr>
            <p:cNvPr id="727098" name="Text Box 58"/>
            <p:cNvSpPr txBox="1">
              <a:spLocks noChangeArrowheads="1"/>
            </p:cNvSpPr>
            <p:nvPr/>
          </p:nvSpPr>
          <p:spPr bwMode="auto">
            <a:xfrm>
              <a:off x="1830" y="2112"/>
              <a:ext cx="289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45715" tIns="45715" rIns="45715" bIns="45715" anchor="ctr">
              <a:spAutoFit/>
            </a:bodyPr>
            <a:lstStyle/>
            <a:p>
              <a:pPr algn="l"/>
              <a:r>
                <a:rPr lang="en-US" sz="1400">
                  <a:latin typeface="Helvetica" charset="0"/>
                </a:rPr>
                <a:t>Imm</a:t>
              </a:r>
            </a:p>
          </p:txBody>
        </p:sp>
        <p:sp>
          <p:nvSpPr>
            <p:cNvPr id="727099" name="Text Box 59"/>
            <p:cNvSpPr txBox="1">
              <a:spLocks noChangeArrowheads="1"/>
            </p:cNvSpPr>
            <p:nvPr/>
          </p:nvSpPr>
          <p:spPr bwMode="auto">
            <a:xfrm>
              <a:off x="1878" y="1008"/>
              <a:ext cx="213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45715" tIns="45715" rIns="45715" bIns="45715" anchor="ctr">
              <a:spAutoFit/>
            </a:bodyPr>
            <a:lstStyle/>
            <a:p>
              <a:pPr algn="l"/>
              <a:r>
                <a:rPr lang="en-US" sz="1400">
                  <a:latin typeface="Helvetica" charset="0"/>
                </a:rPr>
                <a:t>Op</a:t>
              </a:r>
            </a:p>
          </p:txBody>
        </p:sp>
        <p:sp>
          <p:nvSpPr>
            <p:cNvPr id="727100" name="Text Box 60"/>
            <p:cNvSpPr txBox="1">
              <a:spLocks noChangeArrowheads="1"/>
            </p:cNvSpPr>
            <p:nvPr/>
          </p:nvSpPr>
          <p:spPr bwMode="auto">
            <a:xfrm>
              <a:off x="3222" y="1584"/>
              <a:ext cx="30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2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45715" tIns="45715" rIns="45715" bIns="45715" anchor="ctr">
              <a:spAutoFit/>
            </a:bodyPr>
            <a:lstStyle/>
            <a:p>
              <a:pPr algn="l"/>
              <a:r>
                <a:rPr lang="en-US" sz="1400">
                  <a:latin typeface="Helvetica" charset="0"/>
                </a:rPr>
                <a:t>Adat</a:t>
              </a:r>
            </a:p>
          </p:txBody>
        </p:sp>
        <p:sp>
          <p:nvSpPr>
            <p:cNvPr id="727101" name="AutoShape 61"/>
            <p:cNvSpPr>
              <a:spLocks noChangeArrowheads="1"/>
            </p:cNvSpPr>
            <p:nvPr/>
          </p:nvSpPr>
          <p:spPr bwMode="auto">
            <a:xfrm>
              <a:off x="2358" y="912"/>
              <a:ext cx="1036" cy="366"/>
            </a:xfrm>
            <a:prstGeom prst="star32">
              <a:avLst>
                <a:gd name="adj" fmla="val 3750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45715" tIns="45715" rIns="45715" bIns="45715" anchor="ctr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Helvetica" charset="0"/>
                </a:rPr>
                <a:t>Control</a:t>
              </a:r>
            </a:p>
          </p:txBody>
        </p:sp>
        <p:sp>
          <p:nvSpPr>
            <p:cNvPr id="727102" name="AutoShape 62"/>
            <p:cNvSpPr>
              <a:spLocks noChangeArrowheads="1"/>
            </p:cNvSpPr>
            <p:nvPr/>
          </p:nvSpPr>
          <p:spPr bwMode="auto">
            <a:xfrm>
              <a:off x="3750" y="960"/>
              <a:ext cx="1036" cy="366"/>
            </a:xfrm>
            <a:prstGeom prst="star32">
              <a:avLst>
                <a:gd name="adj" fmla="val 37500"/>
              </a:avLst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45715" tIns="45715" rIns="45715" bIns="45715" anchor="ctr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Helvetica" charset="0"/>
                </a:rPr>
                <a:t>Control</a:t>
              </a:r>
            </a:p>
          </p:txBody>
        </p:sp>
        <p:sp>
          <p:nvSpPr>
            <p:cNvPr id="727103" name="Line 63"/>
            <p:cNvSpPr>
              <a:spLocks noChangeShapeType="1"/>
            </p:cNvSpPr>
            <p:nvPr/>
          </p:nvSpPr>
          <p:spPr bwMode="auto">
            <a:xfrm flipH="1">
              <a:off x="4134" y="1248"/>
              <a:ext cx="192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17961" dir="2700000" algn="ctr" rotWithShape="0">
                      <a:schemeClr val="tx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727105" name="AutoShape 65"/>
          <p:cNvSpPr>
            <a:spLocks noChangeArrowheads="1"/>
          </p:cNvSpPr>
          <p:nvPr/>
        </p:nvSpPr>
        <p:spPr bwMode="auto">
          <a:xfrm rot="-5400000">
            <a:off x="6362700" y="3009900"/>
            <a:ext cx="1371600" cy="53340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45715" tIns="45715" rIns="45715" bIns="45715" anchor="ctr"/>
          <a:lstStyle/>
          <a:p>
            <a:r>
              <a:rPr lang="en-US">
                <a:solidFill>
                  <a:schemeClr val="hlink"/>
                </a:solidFill>
                <a:latin typeface="Helvetica" charset="0"/>
              </a:rPr>
              <a:t>F</a:t>
            </a:r>
            <a:r>
              <a:rPr lang="en-US" baseline="-25000">
                <a:solidFill>
                  <a:schemeClr val="hlink"/>
                </a:solidFill>
                <a:latin typeface="Helvetica" charset="0"/>
              </a:rPr>
              <a:t>2</a:t>
            </a:r>
            <a:endParaRPr lang="en-US">
              <a:solidFill>
                <a:schemeClr val="hlink"/>
              </a:solidFill>
              <a:latin typeface="Helvetica" charset="0"/>
            </a:endParaRPr>
          </a:p>
        </p:txBody>
      </p:sp>
      <p:sp>
        <p:nvSpPr>
          <p:cNvPr id="727106" name="AutoShape 66"/>
          <p:cNvSpPr>
            <a:spLocks noChangeArrowheads="1"/>
          </p:cNvSpPr>
          <p:nvPr/>
        </p:nvSpPr>
        <p:spPr bwMode="auto">
          <a:xfrm>
            <a:off x="1905000" y="1828800"/>
            <a:ext cx="914400" cy="182880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45715" tIns="45715" rIns="45715" bIns="45715" anchor="ctr"/>
          <a:lstStyle/>
          <a:p>
            <a:r>
              <a:rPr lang="en-US">
                <a:solidFill>
                  <a:schemeClr val="hlink"/>
                </a:solidFill>
                <a:latin typeface="Helvetica" charset="0"/>
              </a:rPr>
              <a:t>F</a:t>
            </a:r>
            <a:r>
              <a:rPr lang="en-US" baseline="-25000">
                <a:solidFill>
                  <a:schemeClr val="hlink"/>
                </a:solidFill>
                <a:latin typeface="Helvetica" charset="0"/>
              </a:rPr>
              <a:t>1</a:t>
            </a:r>
            <a:endParaRPr lang="en-US">
              <a:solidFill>
                <a:schemeClr val="hlink"/>
              </a:solidFill>
              <a:latin typeface="Helvetica" charset="0"/>
            </a:endParaRPr>
          </a:p>
        </p:txBody>
      </p:sp>
      <p:sp>
        <p:nvSpPr>
          <p:cNvPr id="727108" name="AutoShape 68"/>
          <p:cNvSpPr>
            <a:spLocks noChangeArrowheads="1"/>
          </p:cNvSpPr>
          <p:nvPr/>
        </p:nvSpPr>
        <p:spPr bwMode="auto">
          <a:xfrm rot="-5400000">
            <a:off x="914400" y="3657600"/>
            <a:ext cx="533400" cy="533400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chemeClr val="tx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eaVert" lIns="45715" tIns="45715" rIns="45715" bIns="45715" anchor="ctr"/>
          <a:lstStyle/>
          <a:p>
            <a:r>
              <a:rPr lang="en-US">
                <a:solidFill>
                  <a:schemeClr val="hlink"/>
                </a:solidFill>
                <a:latin typeface="Helvetica" charset="0"/>
              </a:rPr>
              <a:t>F</a:t>
            </a:r>
            <a:r>
              <a:rPr lang="en-US" baseline="-25000">
                <a:solidFill>
                  <a:schemeClr val="hlink"/>
                </a:solidFill>
                <a:latin typeface="Helvetica" charset="0"/>
              </a:rPr>
              <a:t>3</a:t>
            </a:r>
            <a:endParaRPr lang="en-US">
              <a:solidFill>
                <a:schemeClr val="hlink"/>
              </a:solidFill>
              <a:latin typeface="Helvetica" charset="0"/>
            </a:endParaRPr>
          </a:p>
        </p:txBody>
      </p:sp>
      <p:sp>
        <p:nvSpPr>
          <p:cNvPr id="70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457200" y="6488113"/>
            <a:ext cx="39560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 thanks to C. Barrett &amp; S. A. </a:t>
            </a:r>
            <a:r>
              <a:rPr lang="en-US" dirty="0" err="1"/>
              <a:t>Seshia</a:t>
            </a:r>
            <a:r>
              <a:rPr lang="en-US" dirty="0"/>
              <a:t>, ICCAD 2009 Tutorial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890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05" grpId="0" animBg="1" autoUpdateAnimBg="0"/>
      <p:bldP spid="727106" grpId="0" animBg="1" autoUpdateAnimBg="0"/>
      <p:bldP spid="727108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C4A9AFB-9919-0C48-858F-2904379F53F9}" type="slidenum">
              <a:rPr lang="en-US"/>
              <a:pPr/>
              <a:t>43</a:t>
            </a:fld>
            <a:endParaRPr lang="en-US"/>
          </a:p>
        </p:txBody>
      </p:sp>
      <p:sp>
        <p:nvSpPr>
          <p:cNvPr id="74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QF_UF (EUF) Formula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        (x = y) </a:t>
            </a:r>
            <a:r>
              <a:rPr lang="en-US" b="1" dirty="0">
                <a:latin typeface="cmsy10" charset="0"/>
              </a:rPr>
              <a:t>⋀</a:t>
            </a:r>
            <a:r>
              <a:rPr lang="en-US" dirty="0"/>
              <a:t> (y = z) </a:t>
            </a:r>
            <a:r>
              <a:rPr lang="en-US" b="1" dirty="0">
                <a:latin typeface="cmsy10" charset="0"/>
              </a:rPr>
              <a:t>⋀</a:t>
            </a:r>
            <a:r>
              <a:rPr lang="en-US" dirty="0"/>
              <a:t> (f(x) </a:t>
            </a:r>
            <a:r>
              <a:rPr lang="en-US" dirty="0">
                <a:latin typeface="Symbol" charset="0"/>
                <a:sym typeface="Symbol" charset="0"/>
              </a:rPr>
              <a:t></a:t>
            </a:r>
            <a:r>
              <a:rPr lang="en-US" dirty="0"/>
              <a:t> f(z))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Transitivity: </a:t>
            </a:r>
          </a:p>
          <a:p>
            <a:pPr>
              <a:buFontTx/>
              <a:buNone/>
            </a:pPr>
            <a:r>
              <a:rPr lang="en-US" dirty="0"/>
              <a:t>    (x = y) </a:t>
            </a:r>
            <a:r>
              <a:rPr lang="en-US" b="1" dirty="0">
                <a:latin typeface="cmsy10" charset="0"/>
              </a:rPr>
              <a:t>⋀</a:t>
            </a:r>
            <a:r>
              <a:rPr lang="en-US" dirty="0"/>
              <a:t> (y = z) </a:t>
            </a:r>
            <a:r>
              <a:rPr lang="en-US" b="1" dirty="0">
                <a:latin typeface="cmsy10" charset="0"/>
              </a:rPr>
              <a:t>→</a:t>
            </a:r>
            <a:r>
              <a:rPr lang="en-US" dirty="0"/>
              <a:t> (x = z)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Congruence:</a:t>
            </a:r>
          </a:p>
          <a:p>
            <a:pPr>
              <a:buFontTx/>
              <a:buNone/>
            </a:pPr>
            <a:r>
              <a:rPr lang="en-US" dirty="0"/>
              <a:t>    (x = z)  </a:t>
            </a:r>
            <a:r>
              <a:rPr lang="en-US" b="1" dirty="0">
                <a:latin typeface="cmsy10" charset="0"/>
              </a:rPr>
              <a:t>→</a:t>
            </a:r>
            <a:r>
              <a:rPr lang="en-US" dirty="0"/>
              <a:t> (f(x) = f(z))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457200" y="6492875"/>
            <a:ext cx="39560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 thanks to C. Barrett &amp; S. A. </a:t>
            </a:r>
            <a:r>
              <a:rPr lang="en-US" dirty="0" err="1"/>
              <a:t>Seshia</a:t>
            </a:r>
            <a:r>
              <a:rPr lang="en-US" dirty="0"/>
              <a:t>, ICCAD 2009 Tutorial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723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8E04D3-E30D-1440-9E9F-E2D25D881F43}" type="slidenum">
              <a:rPr lang="en-US"/>
              <a:pPr/>
              <a:t>44</a:t>
            </a:fld>
            <a:endParaRPr lang="en-US"/>
          </a:p>
        </p:txBody>
      </p:sp>
      <p:sp>
        <p:nvSpPr>
          <p:cNvPr id="868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Equivalence Checking                          of Program Fragments</a:t>
            </a:r>
          </a:p>
        </p:txBody>
      </p:sp>
      <p:sp>
        <p:nvSpPr>
          <p:cNvPr id="868355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21812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2400" b="0"/>
              <a:t>int </a:t>
            </a:r>
            <a:r>
              <a:rPr lang="en-US" sz="2400"/>
              <a:t>fun1</a:t>
            </a:r>
            <a:r>
              <a:rPr lang="en-US" sz="2400" b="0"/>
              <a:t>(int y) {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/>
              <a:t>    int x, z;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/>
              <a:t>    z = y;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/>
              <a:t>    y = x;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/>
              <a:t>    x = z;</a:t>
            </a:r>
          </a:p>
          <a:p>
            <a:pPr algn="l" eaLnBrk="1" hangingPunct="1">
              <a:lnSpc>
                <a:spcPct val="100000"/>
              </a:lnSpc>
            </a:pPr>
            <a:endParaRPr lang="en-US" sz="2400" b="0"/>
          </a:p>
          <a:p>
            <a:pPr algn="l" eaLnBrk="1" hangingPunct="1">
              <a:lnSpc>
                <a:spcPct val="100000"/>
              </a:lnSpc>
            </a:pPr>
            <a:r>
              <a:rPr lang="en-US" sz="2400" b="0"/>
              <a:t>   return x*x;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/>
              <a:t>}</a:t>
            </a:r>
          </a:p>
        </p:txBody>
      </p:sp>
      <p:sp>
        <p:nvSpPr>
          <p:cNvPr id="868356" name="Text Box 4"/>
          <p:cNvSpPr txBox="1">
            <a:spLocks noChangeArrowheads="1"/>
          </p:cNvSpPr>
          <p:nvPr/>
        </p:nvSpPr>
        <p:spPr bwMode="auto">
          <a:xfrm>
            <a:off x="381000" y="4800600"/>
            <a:ext cx="21812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2400" b="0"/>
              <a:t>int </a:t>
            </a:r>
            <a:r>
              <a:rPr lang="en-US" sz="2400"/>
              <a:t>fun2</a:t>
            </a:r>
            <a:r>
              <a:rPr lang="en-US" sz="2400" b="0"/>
              <a:t>(int y) {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/>
              <a:t>      return y*y;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/>
              <a:t>}</a:t>
            </a:r>
          </a:p>
        </p:txBody>
      </p:sp>
      <p:sp>
        <p:nvSpPr>
          <p:cNvPr id="868357" name="Text Box 5"/>
          <p:cNvSpPr txBox="1">
            <a:spLocks noChangeArrowheads="1"/>
          </p:cNvSpPr>
          <p:nvPr/>
        </p:nvSpPr>
        <p:spPr bwMode="auto">
          <a:xfrm>
            <a:off x="2971800" y="5486400"/>
            <a:ext cx="5962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b="0">
                <a:solidFill>
                  <a:srgbClr val="0000CC"/>
                </a:solidFill>
              </a:rPr>
              <a:t>What if we use SAT to check equivalence?</a:t>
            </a:r>
          </a:p>
        </p:txBody>
      </p:sp>
      <p:sp>
        <p:nvSpPr>
          <p:cNvPr id="868358" name="Text Box 6"/>
          <p:cNvSpPr txBox="1">
            <a:spLocks noChangeArrowheads="1"/>
          </p:cNvSpPr>
          <p:nvPr/>
        </p:nvSpPr>
        <p:spPr bwMode="auto">
          <a:xfrm>
            <a:off x="3124200" y="1671638"/>
            <a:ext cx="513463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2400" b="0" dirty="0"/>
              <a:t>SMT formula </a:t>
            </a:r>
            <a:r>
              <a:rPr lang="en-US" sz="2400" b="0" dirty="0">
                <a:latin typeface="Symbol" charset="0"/>
                <a:sym typeface="Symbol" charset="0"/>
              </a:rPr>
              <a:t></a:t>
            </a:r>
            <a:r>
              <a:rPr lang="en-US" sz="2400" b="0" dirty="0"/>
              <a:t> 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 dirty="0" err="1"/>
              <a:t>Satisfiable</a:t>
            </a:r>
            <a:r>
              <a:rPr lang="en-US" sz="2400" b="0" dirty="0"/>
              <a:t> </a:t>
            </a:r>
            <a:r>
              <a:rPr lang="en-US" sz="2400" b="0" dirty="0" err="1"/>
              <a:t>iff</a:t>
            </a:r>
            <a:r>
              <a:rPr lang="en-US" sz="2400" b="0" dirty="0"/>
              <a:t> programs non-equivalent</a:t>
            </a:r>
          </a:p>
          <a:p>
            <a:pPr algn="l" eaLnBrk="1" hangingPunct="1">
              <a:lnSpc>
                <a:spcPct val="100000"/>
              </a:lnSpc>
            </a:pPr>
            <a:endParaRPr lang="en-US" sz="2400" b="0" dirty="0"/>
          </a:p>
          <a:p>
            <a:pPr algn="l" eaLnBrk="1" hangingPunct="1">
              <a:lnSpc>
                <a:spcPct val="100000"/>
              </a:lnSpc>
            </a:pPr>
            <a:r>
              <a:rPr lang="en-US" sz="2400" b="0" dirty="0">
                <a:solidFill>
                  <a:srgbClr val="0033CC"/>
                </a:solidFill>
              </a:rPr>
              <a:t>( z = y </a:t>
            </a:r>
            <a:r>
              <a:rPr lang="en-US" sz="2400" dirty="0">
                <a:solidFill>
                  <a:srgbClr val="0033CC"/>
                </a:solidFill>
                <a:latin typeface="cmsy10" charset="0"/>
              </a:rPr>
              <a:t>⋀</a:t>
            </a:r>
            <a:r>
              <a:rPr lang="en-US" sz="2400" b="0" dirty="0">
                <a:solidFill>
                  <a:srgbClr val="0033CC"/>
                </a:solidFill>
              </a:rPr>
              <a:t> y1 = x  </a:t>
            </a:r>
            <a:r>
              <a:rPr lang="en-US" sz="2400" dirty="0">
                <a:solidFill>
                  <a:srgbClr val="0033CC"/>
                </a:solidFill>
                <a:latin typeface="cmsy10" charset="0"/>
              </a:rPr>
              <a:t>⋀</a:t>
            </a:r>
            <a:r>
              <a:rPr lang="en-US" sz="2400" b="0" dirty="0">
                <a:solidFill>
                  <a:srgbClr val="0033CC"/>
                </a:solidFill>
              </a:rPr>
              <a:t> x1 = z  </a:t>
            </a:r>
            <a:r>
              <a:rPr lang="en-US" sz="2400" dirty="0">
                <a:solidFill>
                  <a:srgbClr val="0033CC"/>
                </a:solidFill>
                <a:latin typeface="cmsy10" charset="0"/>
              </a:rPr>
              <a:t>⋀</a:t>
            </a:r>
            <a:r>
              <a:rPr lang="en-US" sz="2400" b="0" dirty="0">
                <a:solidFill>
                  <a:srgbClr val="0033CC"/>
                </a:solidFill>
              </a:rPr>
              <a:t> ret1 = x1*x1)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 dirty="0">
                <a:solidFill>
                  <a:srgbClr val="0033CC"/>
                </a:solidFill>
              </a:rPr>
              <a:t>      </a:t>
            </a:r>
            <a:r>
              <a:rPr lang="en-US" sz="2400" dirty="0">
                <a:solidFill>
                  <a:srgbClr val="0033CC"/>
                </a:solidFill>
                <a:latin typeface="cmsy10" charset="0"/>
              </a:rPr>
              <a:t>⋀</a:t>
            </a:r>
            <a:endParaRPr lang="en-US" sz="2400" b="0" dirty="0">
              <a:solidFill>
                <a:srgbClr val="0033CC"/>
              </a:solidFill>
              <a:latin typeface="cmsy10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2400" b="0" dirty="0">
                <a:solidFill>
                  <a:srgbClr val="0033CC"/>
                </a:solidFill>
              </a:rPr>
              <a:t>( ret2 = y*y )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 dirty="0">
                <a:solidFill>
                  <a:srgbClr val="0033CC"/>
                </a:solidFill>
              </a:rPr>
              <a:t>      </a:t>
            </a:r>
            <a:r>
              <a:rPr lang="en-US" sz="2400" dirty="0">
                <a:solidFill>
                  <a:srgbClr val="0033CC"/>
                </a:solidFill>
                <a:latin typeface="cmsy10" charset="0"/>
              </a:rPr>
              <a:t>⋀</a:t>
            </a:r>
            <a:endParaRPr lang="en-US" sz="2400" b="0" dirty="0">
              <a:solidFill>
                <a:srgbClr val="0033CC"/>
              </a:solidFill>
              <a:latin typeface="cmsy10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2400" b="0" dirty="0">
                <a:solidFill>
                  <a:srgbClr val="0033CC"/>
                </a:solidFill>
              </a:rPr>
              <a:t>( ret1 </a:t>
            </a:r>
            <a:r>
              <a:rPr lang="en-US" sz="2400" b="0" dirty="0">
                <a:solidFill>
                  <a:srgbClr val="0033CC"/>
                </a:solidFill>
                <a:latin typeface="Symbol" charset="0"/>
                <a:sym typeface="Symbol" charset="0"/>
              </a:rPr>
              <a:t></a:t>
            </a:r>
            <a:r>
              <a:rPr lang="en-US" sz="2400" b="0" dirty="0">
                <a:solidFill>
                  <a:srgbClr val="0033CC"/>
                </a:solidFill>
              </a:rPr>
              <a:t> ret2 )</a:t>
            </a:r>
          </a:p>
          <a:p>
            <a:pPr algn="l" eaLnBrk="1" hangingPunct="1">
              <a:lnSpc>
                <a:spcPct val="100000"/>
              </a:lnSpc>
            </a:pPr>
            <a:endParaRPr lang="en-US" sz="2400" b="0" dirty="0">
              <a:solidFill>
                <a:srgbClr val="0033CC"/>
              </a:solidFill>
            </a:endParaRP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457200" y="6492875"/>
            <a:ext cx="39560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 thanks to C. Barrett &amp; S. A. </a:t>
            </a:r>
            <a:r>
              <a:rPr lang="en-US" dirty="0" err="1"/>
              <a:t>Seshia</a:t>
            </a:r>
            <a:r>
              <a:rPr lang="en-US" dirty="0"/>
              <a:t>, ICCAD 2009 Tutorial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03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57" grpId="0"/>
      <p:bldP spid="86835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FCF6364-D2D5-AE46-AA4F-31EC93310741}" type="slidenum">
              <a:rPr lang="en-US"/>
              <a:pPr/>
              <a:t>45</a:t>
            </a:fld>
            <a:endParaRPr lang="en-US"/>
          </a:p>
        </p:txBody>
      </p:sp>
      <p:sp>
        <p:nvSpPr>
          <p:cNvPr id="74138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Equivalence Checking                          of Program Fragments</a:t>
            </a:r>
          </a:p>
        </p:txBody>
      </p:sp>
      <p:sp>
        <p:nvSpPr>
          <p:cNvPr id="741381" name="Text Box 5"/>
          <p:cNvSpPr txBox="1">
            <a:spLocks noChangeArrowheads="1"/>
          </p:cNvSpPr>
          <p:nvPr/>
        </p:nvSpPr>
        <p:spPr bwMode="auto">
          <a:xfrm>
            <a:off x="457200" y="1524000"/>
            <a:ext cx="21812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2400" b="0"/>
              <a:t>int </a:t>
            </a:r>
            <a:r>
              <a:rPr lang="en-US" sz="2400"/>
              <a:t>fun1</a:t>
            </a:r>
            <a:r>
              <a:rPr lang="en-US" sz="2400" b="0"/>
              <a:t>(int y) {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/>
              <a:t>    int x, z;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/>
              <a:t>    z = y;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/>
              <a:t>    y = x;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/>
              <a:t>    x = z;</a:t>
            </a:r>
          </a:p>
          <a:p>
            <a:pPr algn="l" eaLnBrk="1" hangingPunct="1">
              <a:lnSpc>
                <a:spcPct val="100000"/>
              </a:lnSpc>
            </a:pPr>
            <a:endParaRPr lang="en-US" sz="2400" b="0"/>
          </a:p>
          <a:p>
            <a:pPr algn="l" eaLnBrk="1" hangingPunct="1">
              <a:lnSpc>
                <a:spcPct val="100000"/>
              </a:lnSpc>
            </a:pPr>
            <a:r>
              <a:rPr lang="en-US" sz="2400" b="0"/>
              <a:t>   return x*x;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/>
              <a:t>}</a:t>
            </a:r>
          </a:p>
        </p:txBody>
      </p:sp>
      <p:sp>
        <p:nvSpPr>
          <p:cNvPr id="741382" name="Text Box 6"/>
          <p:cNvSpPr txBox="1">
            <a:spLocks noChangeArrowheads="1"/>
          </p:cNvSpPr>
          <p:nvPr/>
        </p:nvSpPr>
        <p:spPr bwMode="auto">
          <a:xfrm>
            <a:off x="381000" y="4800600"/>
            <a:ext cx="21812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2400" b="0"/>
              <a:t>int </a:t>
            </a:r>
            <a:r>
              <a:rPr lang="en-US" sz="2400"/>
              <a:t>fun2</a:t>
            </a:r>
            <a:r>
              <a:rPr lang="en-US" sz="2400" b="0"/>
              <a:t>(int y) {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/>
              <a:t>      return y*y;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/>
              <a:t>}</a:t>
            </a:r>
          </a:p>
        </p:txBody>
      </p:sp>
      <p:sp>
        <p:nvSpPr>
          <p:cNvPr id="741384" name="Text Box 8"/>
          <p:cNvSpPr txBox="1">
            <a:spLocks noChangeArrowheads="1"/>
          </p:cNvSpPr>
          <p:nvPr/>
        </p:nvSpPr>
        <p:spPr bwMode="auto">
          <a:xfrm>
            <a:off x="2971800" y="1447800"/>
            <a:ext cx="5672138" cy="337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2400" b="0"/>
              <a:t>SMT formula </a:t>
            </a:r>
            <a:r>
              <a:rPr lang="en-US" sz="2400" b="0">
                <a:latin typeface="Symbol" charset="0"/>
                <a:sym typeface="Symbol" charset="0"/>
              </a:rPr>
              <a:t></a:t>
            </a:r>
            <a:r>
              <a:rPr lang="en-US" sz="2400" b="0"/>
              <a:t> 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/>
              <a:t>Satisfiable iff programs non-equivalent</a:t>
            </a:r>
          </a:p>
          <a:p>
            <a:pPr algn="l" eaLnBrk="1" hangingPunct="1">
              <a:lnSpc>
                <a:spcPct val="100000"/>
              </a:lnSpc>
            </a:pPr>
            <a:endParaRPr lang="en-US" sz="2400" b="0"/>
          </a:p>
          <a:p>
            <a:pPr algn="l" eaLnBrk="1" hangingPunct="1">
              <a:lnSpc>
                <a:spcPct val="100000"/>
              </a:lnSpc>
            </a:pPr>
            <a:r>
              <a:rPr lang="en-US" sz="2400" b="0">
                <a:solidFill>
                  <a:srgbClr val="0033CC"/>
                </a:solidFill>
              </a:rPr>
              <a:t>( z = y </a:t>
            </a:r>
            <a:r>
              <a:rPr lang="en-US" sz="2400">
                <a:solidFill>
                  <a:srgbClr val="0033CC"/>
                </a:solidFill>
                <a:latin typeface="cmsy10" charset="0"/>
              </a:rPr>
              <a:t>Æ</a:t>
            </a:r>
            <a:r>
              <a:rPr lang="en-US" sz="2400" b="0">
                <a:solidFill>
                  <a:srgbClr val="0033CC"/>
                </a:solidFill>
              </a:rPr>
              <a:t> y1 = x  </a:t>
            </a:r>
            <a:r>
              <a:rPr lang="en-US" sz="2400">
                <a:solidFill>
                  <a:srgbClr val="0033CC"/>
                </a:solidFill>
                <a:latin typeface="cmsy10" charset="0"/>
              </a:rPr>
              <a:t>Æ</a:t>
            </a:r>
            <a:r>
              <a:rPr lang="en-US" sz="2400" b="0">
                <a:solidFill>
                  <a:srgbClr val="0033CC"/>
                </a:solidFill>
              </a:rPr>
              <a:t> x1 = z  </a:t>
            </a:r>
            <a:r>
              <a:rPr lang="en-US" sz="2400">
                <a:solidFill>
                  <a:srgbClr val="0033CC"/>
                </a:solidFill>
                <a:latin typeface="cmsy10" charset="0"/>
              </a:rPr>
              <a:t>Æ</a:t>
            </a:r>
            <a:r>
              <a:rPr lang="en-US" sz="2400" b="0">
                <a:solidFill>
                  <a:srgbClr val="0033CC"/>
                </a:solidFill>
              </a:rPr>
              <a:t> ret1 = x1*x1)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>
                <a:solidFill>
                  <a:srgbClr val="0033CC"/>
                </a:solidFill>
              </a:rPr>
              <a:t>      </a:t>
            </a:r>
            <a:r>
              <a:rPr lang="en-US" sz="2400">
                <a:solidFill>
                  <a:srgbClr val="0033CC"/>
                </a:solidFill>
                <a:latin typeface="cmsy10" charset="0"/>
              </a:rPr>
              <a:t>Æ</a:t>
            </a:r>
            <a:endParaRPr lang="en-US" sz="2400" b="0">
              <a:solidFill>
                <a:srgbClr val="0033CC"/>
              </a:solidFill>
              <a:latin typeface="cmsy10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2400" b="0">
                <a:solidFill>
                  <a:srgbClr val="0033CC"/>
                </a:solidFill>
              </a:rPr>
              <a:t>( ret2 = y*y )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>
                <a:solidFill>
                  <a:srgbClr val="0033CC"/>
                </a:solidFill>
              </a:rPr>
              <a:t>      </a:t>
            </a:r>
            <a:r>
              <a:rPr lang="en-US" sz="2400">
                <a:solidFill>
                  <a:srgbClr val="0033CC"/>
                </a:solidFill>
                <a:latin typeface="cmsy10" charset="0"/>
              </a:rPr>
              <a:t>Æ</a:t>
            </a:r>
            <a:endParaRPr lang="en-US" sz="2400" b="0">
              <a:solidFill>
                <a:srgbClr val="0033CC"/>
              </a:solidFill>
              <a:latin typeface="cmsy10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2400" b="0">
                <a:solidFill>
                  <a:srgbClr val="0033CC"/>
                </a:solidFill>
              </a:rPr>
              <a:t>( ret1 </a:t>
            </a:r>
            <a:r>
              <a:rPr lang="en-US" sz="2400" b="0">
                <a:solidFill>
                  <a:srgbClr val="0033CC"/>
                </a:solidFill>
                <a:latin typeface="Symbol" charset="0"/>
                <a:sym typeface="Symbol" charset="0"/>
              </a:rPr>
              <a:t></a:t>
            </a:r>
            <a:r>
              <a:rPr lang="en-US" sz="2400" b="0">
                <a:solidFill>
                  <a:srgbClr val="0033CC"/>
                </a:solidFill>
              </a:rPr>
              <a:t> ret2 )</a:t>
            </a:r>
          </a:p>
          <a:p>
            <a:pPr algn="l" eaLnBrk="1" hangingPunct="1">
              <a:lnSpc>
                <a:spcPct val="100000"/>
              </a:lnSpc>
            </a:pPr>
            <a:endParaRPr lang="en-US" sz="2400" b="0">
              <a:solidFill>
                <a:srgbClr val="0033CC"/>
              </a:solidFill>
            </a:endParaRPr>
          </a:p>
        </p:txBody>
      </p:sp>
      <p:sp>
        <p:nvSpPr>
          <p:cNvPr id="741385" name="Text Box 9"/>
          <p:cNvSpPr txBox="1">
            <a:spLocks noChangeArrowheads="1"/>
          </p:cNvSpPr>
          <p:nvPr/>
        </p:nvSpPr>
        <p:spPr bwMode="auto">
          <a:xfrm>
            <a:off x="2592388" y="4572000"/>
            <a:ext cx="6246812" cy="158115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2400" b="0">
                <a:solidFill>
                  <a:srgbClr val="0000CC"/>
                </a:solidFill>
              </a:rPr>
              <a:t>Using SAT to check equivalence (w/ Minisat)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>
                <a:solidFill>
                  <a:srgbClr val="0000CC"/>
                </a:solidFill>
              </a:rPr>
              <a:t>    32 bits for y: Did not finish in over 5 hours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>
                <a:solidFill>
                  <a:srgbClr val="0000CC"/>
                </a:solidFill>
              </a:rPr>
              <a:t>    16 bits for y: 37 sec.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>
                <a:solidFill>
                  <a:srgbClr val="0000CC"/>
                </a:solidFill>
              </a:rPr>
              <a:t>      8 bits for y: 0.5 sec. 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457200" y="6492875"/>
            <a:ext cx="39560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 thanks to C. Barrett &amp; S. A. </a:t>
            </a:r>
            <a:r>
              <a:rPr lang="en-US" dirty="0" err="1"/>
              <a:t>Seshia</a:t>
            </a:r>
            <a:r>
              <a:rPr lang="en-US" dirty="0"/>
              <a:t>, ICCAD 2009 Tutorial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0021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59FD36A-DAC8-8D4B-BF17-045F93C14358}" type="slidenum">
              <a:rPr lang="en-US"/>
              <a:pPr/>
              <a:t>46</a:t>
            </a:fld>
            <a:endParaRPr lang="en-US"/>
          </a:p>
        </p:txBody>
      </p:sp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Equivalence Checking                          of Program Fragments</a:t>
            </a:r>
          </a:p>
        </p:txBody>
      </p:sp>
      <p:sp>
        <p:nvSpPr>
          <p:cNvPr id="869379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21812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2400" b="0"/>
              <a:t>int </a:t>
            </a:r>
            <a:r>
              <a:rPr lang="en-US" sz="2400"/>
              <a:t>fun1</a:t>
            </a:r>
            <a:r>
              <a:rPr lang="en-US" sz="2400" b="0"/>
              <a:t>(int y) {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/>
              <a:t>    int x, z;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/>
              <a:t>    z = y;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/>
              <a:t>    y = x;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/>
              <a:t>    x = z;</a:t>
            </a:r>
          </a:p>
          <a:p>
            <a:pPr algn="l" eaLnBrk="1" hangingPunct="1">
              <a:lnSpc>
                <a:spcPct val="100000"/>
              </a:lnSpc>
            </a:pPr>
            <a:endParaRPr lang="en-US" sz="2400" b="0"/>
          </a:p>
          <a:p>
            <a:pPr algn="l" eaLnBrk="1" hangingPunct="1">
              <a:lnSpc>
                <a:spcPct val="100000"/>
              </a:lnSpc>
            </a:pPr>
            <a:r>
              <a:rPr lang="en-US" sz="2400" b="0"/>
              <a:t>   return x*x;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/>
              <a:t>}</a:t>
            </a:r>
          </a:p>
        </p:txBody>
      </p:sp>
      <p:sp>
        <p:nvSpPr>
          <p:cNvPr id="869380" name="Text Box 4"/>
          <p:cNvSpPr txBox="1">
            <a:spLocks noChangeArrowheads="1"/>
          </p:cNvSpPr>
          <p:nvPr/>
        </p:nvSpPr>
        <p:spPr bwMode="auto">
          <a:xfrm>
            <a:off x="381000" y="4800600"/>
            <a:ext cx="21812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2400" b="0"/>
              <a:t>int </a:t>
            </a:r>
            <a:r>
              <a:rPr lang="en-US" sz="2400"/>
              <a:t>fun2</a:t>
            </a:r>
            <a:r>
              <a:rPr lang="en-US" sz="2400" b="0"/>
              <a:t>(int y) {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/>
              <a:t>      return y*y;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/>
              <a:t>}</a:t>
            </a:r>
          </a:p>
        </p:txBody>
      </p:sp>
      <p:sp>
        <p:nvSpPr>
          <p:cNvPr id="869381" name="Text Box 5"/>
          <p:cNvSpPr txBox="1">
            <a:spLocks noChangeArrowheads="1"/>
          </p:cNvSpPr>
          <p:nvPr/>
        </p:nvSpPr>
        <p:spPr bwMode="auto">
          <a:xfrm>
            <a:off x="3048000" y="1671638"/>
            <a:ext cx="507648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2400" b="0" dirty="0"/>
              <a:t>SMT formula </a:t>
            </a:r>
            <a:r>
              <a:rPr lang="en-US" sz="2400" b="0" dirty="0">
                <a:latin typeface="Symbol" charset="0"/>
                <a:sym typeface="Symbol" charset="0"/>
              </a:rPr>
              <a:t></a:t>
            </a:r>
            <a:r>
              <a:rPr lang="ja-JP" altLang="en-US" sz="2400" b="0" dirty="0">
                <a:latin typeface="Arial"/>
              </a:rPr>
              <a:t>’</a:t>
            </a:r>
            <a:endParaRPr lang="en-US" sz="2400" b="0" dirty="0"/>
          </a:p>
          <a:p>
            <a:pPr algn="l" eaLnBrk="1" hangingPunct="1">
              <a:lnSpc>
                <a:spcPct val="100000"/>
              </a:lnSpc>
            </a:pPr>
            <a:endParaRPr lang="en-US" sz="2400" b="0" dirty="0"/>
          </a:p>
          <a:p>
            <a:pPr algn="l" eaLnBrk="1" hangingPunct="1">
              <a:lnSpc>
                <a:spcPct val="100000"/>
              </a:lnSpc>
            </a:pPr>
            <a:r>
              <a:rPr lang="en-US" sz="2400" b="0" dirty="0">
                <a:solidFill>
                  <a:srgbClr val="0033CC"/>
                </a:solidFill>
              </a:rPr>
              <a:t>( z = y </a:t>
            </a:r>
            <a:r>
              <a:rPr lang="en-US" sz="2400" dirty="0">
                <a:solidFill>
                  <a:srgbClr val="0033CC"/>
                </a:solidFill>
                <a:latin typeface="cmsy10" charset="0"/>
              </a:rPr>
              <a:t>⋀</a:t>
            </a:r>
            <a:r>
              <a:rPr lang="en-US" sz="2400" b="0" dirty="0">
                <a:solidFill>
                  <a:srgbClr val="0033CC"/>
                </a:solidFill>
              </a:rPr>
              <a:t> y1 = x  </a:t>
            </a:r>
            <a:r>
              <a:rPr lang="en-US" sz="2400" dirty="0">
                <a:solidFill>
                  <a:srgbClr val="0033CC"/>
                </a:solidFill>
                <a:latin typeface="cmsy10" charset="0"/>
              </a:rPr>
              <a:t>⋀</a:t>
            </a:r>
            <a:r>
              <a:rPr lang="en-US" sz="2400" b="0" dirty="0">
                <a:solidFill>
                  <a:srgbClr val="0033CC"/>
                </a:solidFill>
              </a:rPr>
              <a:t> x1 = z  </a:t>
            </a:r>
            <a:r>
              <a:rPr lang="en-US" sz="2400" dirty="0">
                <a:solidFill>
                  <a:srgbClr val="0033CC"/>
                </a:solidFill>
                <a:latin typeface="cmsy10" charset="0"/>
              </a:rPr>
              <a:t>⋀</a:t>
            </a:r>
            <a:r>
              <a:rPr lang="en-US" sz="2400" b="0" dirty="0">
                <a:solidFill>
                  <a:srgbClr val="0033CC"/>
                </a:solidFill>
              </a:rPr>
              <a:t> ret1 = </a:t>
            </a:r>
            <a:r>
              <a:rPr lang="en-US" sz="2400" b="0" dirty="0" err="1">
                <a:solidFill>
                  <a:srgbClr val="0033CC"/>
                </a:solidFill>
              </a:rPr>
              <a:t>sq</a:t>
            </a:r>
            <a:r>
              <a:rPr lang="en-US" sz="2400" b="0" dirty="0">
                <a:solidFill>
                  <a:srgbClr val="0033CC"/>
                </a:solidFill>
              </a:rPr>
              <a:t>(x1) )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 dirty="0">
                <a:solidFill>
                  <a:srgbClr val="0033CC"/>
                </a:solidFill>
              </a:rPr>
              <a:t>      </a:t>
            </a:r>
            <a:r>
              <a:rPr lang="en-US" sz="2400" dirty="0">
                <a:solidFill>
                  <a:srgbClr val="0033CC"/>
                </a:solidFill>
                <a:latin typeface="cmsy10" charset="0"/>
              </a:rPr>
              <a:t>⋀</a:t>
            </a:r>
            <a:endParaRPr lang="en-US" sz="2400" b="0" dirty="0">
              <a:solidFill>
                <a:srgbClr val="0033CC"/>
              </a:solidFill>
              <a:latin typeface="cmsy10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2400" b="0" dirty="0">
                <a:solidFill>
                  <a:srgbClr val="0033CC"/>
                </a:solidFill>
              </a:rPr>
              <a:t>( ret2 = </a:t>
            </a:r>
            <a:r>
              <a:rPr lang="en-US" sz="2400" b="0" dirty="0" err="1">
                <a:solidFill>
                  <a:srgbClr val="0033CC"/>
                </a:solidFill>
              </a:rPr>
              <a:t>sq</a:t>
            </a:r>
            <a:r>
              <a:rPr lang="en-US" sz="2400" b="0" dirty="0">
                <a:solidFill>
                  <a:srgbClr val="0033CC"/>
                </a:solidFill>
              </a:rPr>
              <a:t>(y) )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 dirty="0">
                <a:solidFill>
                  <a:srgbClr val="0033CC"/>
                </a:solidFill>
              </a:rPr>
              <a:t>      </a:t>
            </a:r>
            <a:r>
              <a:rPr lang="en-US" sz="2400" dirty="0">
                <a:solidFill>
                  <a:srgbClr val="0033CC"/>
                </a:solidFill>
                <a:latin typeface="cmsy10" charset="0"/>
              </a:rPr>
              <a:t>⋀</a:t>
            </a:r>
            <a:endParaRPr lang="en-US" sz="2400" b="0" dirty="0">
              <a:solidFill>
                <a:srgbClr val="0033CC"/>
              </a:solidFill>
              <a:latin typeface="cmsy10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2400" b="0" dirty="0">
                <a:solidFill>
                  <a:srgbClr val="0033CC"/>
                </a:solidFill>
              </a:rPr>
              <a:t>( ret1 </a:t>
            </a:r>
            <a:r>
              <a:rPr lang="en-US" sz="2400" b="0" dirty="0">
                <a:solidFill>
                  <a:srgbClr val="0033CC"/>
                </a:solidFill>
                <a:latin typeface="Symbol" charset="0"/>
                <a:sym typeface="Symbol" charset="0"/>
              </a:rPr>
              <a:t></a:t>
            </a:r>
            <a:r>
              <a:rPr lang="en-US" sz="2400" b="0" dirty="0">
                <a:solidFill>
                  <a:srgbClr val="0033CC"/>
                </a:solidFill>
              </a:rPr>
              <a:t> ret2 )</a:t>
            </a:r>
          </a:p>
          <a:p>
            <a:pPr algn="l" eaLnBrk="1" hangingPunct="1">
              <a:lnSpc>
                <a:spcPct val="100000"/>
              </a:lnSpc>
            </a:pPr>
            <a:endParaRPr lang="en-US" sz="2400" b="0" dirty="0">
              <a:solidFill>
                <a:srgbClr val="0033CC"/>
              </a:solidFill>
            </a:endParaRPr>
          </a:p>
        </p:txBody>
      </p:sp>
      <p:sp>
        <p:nvSpPr>
          <p:cNvPr id="869382" name="Text Box 6"/>
          <p:cNvSpPr txBox="1">
            <a:spLocks noChangeArrowheads="1"/>
          </p:cNvSpPr>
          <p:nvPr/>
        </p:nvSpPr>
        <p:spPr bwMode="auto">
          <a:xfrm>
            <a:off x="3789363" y="5000625"/>
            <a:ext cx="3906837" cy="48577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2400" b="0">
                <a:solidFill>
                  <a:srgbClr val="0000CC"/>
                </a:solidFill>
              </a:rPr>
              <a:t>Using EUF solver: 0.01 sec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457200" y="6492875"/>
            <a:ext cx="39560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 thanks to C. Barrett &amp; S. A. </a:t>
            </a:r>
            <a:r>
              <a:rPr lang="en-US" dirty="0" err="1"/>
              <a:t>Seshia</a:t>
            </a:r>
            <a:r>
              <a:rPr lang="en-US" dirty="0"/>
              <a:t>, ICCAD 2009 Tutorial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3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938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0470EB5-8677-E54D-A910-CF7F4C2C8DF4}" type="slidenum">
              <a:rPr lang="en-US"/>
              <a:pPr/>
              <a:t>47</a:t>
            </a:fld>
            <a:endParaRPr lang="en-US"/>
          </a:p>
        </p:txBody>
      </p:sp>
      <p:sp>
        <p:nvSpPr>
          <p:cNvPr id="743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Equivalence Checking                          of Program Fragments</a:t>
            </a:r>
          </a:p>
        </p:txBody>
      </p:sp>
      <p:sp>
        <p:nvSpPr>
          <p:cNvPr id="743427" name="Text Box 3"/>
          <p:cNvSpPr txBox="1">
            <a:spLocks noChangeArrowheads="1"/>
          </p:cNvSpPr>
          <p:nvPr/>
        </p:nvSpPr>
        <p:spPr bwMode="auto">
          <a:xfrm>
            <a:off x="381000" y="1371600"/>
            <a:ext cx="218122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2400" b="0"/>
              <a:t>int </a:t>
            </a:r>
            <a:r>
              <a:rPr lang="en-US" sz="2400"/>
              <a:t>fun1</a:t>
            </a:r>
            <a:r>
              <a:rPr lang="en-US" sz="2400" b="0"/>
              <a:t>(int y) {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/>
              <a:t>    int x;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/>
              <a:t>    x = x ^ y;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/>
              <a:t>    y = x ^ y;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/>
              <a:t>    x = x ^ y;</a:t>
            </a:r>
          </a:p>
          <a:p>
            <a:pPr algn="l" eaLnBrk="1" hangingPunct="1">
              <a:lnSpc>
                <a:spcPct val="100000"/>
              </a:lnSpc>
            </a:pPr>
            <a:endParaRPr lang="en-US" sz="2400" b="0"/>
          </a:p>
          <a:p>
            <a:pPr algn="l" eaLnBrk="1" hangingPunct="1">
              <a:lnSpc>
                <a:spcPct val="100000"/>
              </a:lnSpc>
            </a:pPr>
            <a:r>
              <a:rPr lang="en-US" sz="2400" b="0"/>
              <a:t>   return x*x;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/>
              <a:t>}</a:t>
            </a:r>
          </a:p>
        </p:txBody>
      </p:sp>
      <p:sp>
        <p:nvSpPr>
          <p:cNvPr id="743428" name="Text Box 4"/>
          <p:cNvSpPr txBox="1">
            <a:spLocks noChangeArrowheads="1"/>
          </p:cNvSpPr>
          <p:nvPr/>
        </p:nvSpPr>
        <p:spPr bwMode="auto">
          <a:xfrm>
            <a:off x="381000" y="4572000"/>
            <a:ext cx="21812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2400" b="0"/>
              <a:t>int </a:t>
            </a:r>
            <a:r>
              <a:rPr lang="en-US" sz="2400"/>
              <a:t>fun2</a:t>
            </a:r>
            <a:r>
              <a:rPr lang="en-US" sz="2400" b="0"/>
              <a:t>(int y) {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/>
              <a:t>      return y*y;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/>
              <a:t>}</a:t>
            </a:r>
          </a:p>
        </p:txBody>
      </p:sp>
      <p:sp>
        <p:nvSpPr>
          <p:cNvPr id="743429" name="Text Box 5"/>
          <p:cNvSpPr txBox="1">
            <a:spLocks noChangeArrowheads="1"/>
          </p:cNvSpPr>
          <p:nvPr/>
        </p:nvSpPr>
        <p:spPr bwMode="auto">
          <a:xfrm>
            <a:off x="4419600" y="1752600"/>
            <a:ext cx="3014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sz="2400" b="0">
                <a:solidFill>
                  <a:srgbClr val="0000CC"/>
                </a:solidFill>
              </a:rPr>
              <a:t>Does EUF still work?</a:t>
            </a:r>
          </a:p>
        </p:txBody>
      </p:sp>
      <p:sp>
        <p:nvSpPr>
          <p:cNvPr id="743430" name="Text Box 6"/>
          <p:cNvSpPr txBox="1">
            <a:spLocks noChangeArrowheads="1"/>
          </p:cNvSpPr>
          <p:nvPr/>
        </p:nvSpPr>
        <p:spPr bwMode="auto">
          <a:xfrm>
            <a:off x="3352800" y="3048000"/>
            <a:ext cx="54102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2400" b="0">
                <a:solidFill>
                  <a:srgbClr val="0000CC"/>
                </a:solidFill>
              </a:rPr>
              <a:t>No! 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>
                <a:solidFill>
                  <a:srgbClr val="0000CC"/>
                </a:solidFill>
              </a:rPr>
              <a:t>Must reason about bit-wise XOR.</a:t>
            </a:r>
          </a:p>
          <a:p>
            <a:pPr algn="l" eaLnBrk="1" hangingPunct="1">
              <a:lnSpc>
                <a:spcPct val="100000"/>
              </a:lnSpc>
            </a:pPr>
            <a:endParaRPr lang="en-US" sz="2400" b="0">
              <a:solidFill>
                <a:srgbClr val="0000CC"/>
              </a:solidFill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2400" b="0">
                <a:solidFill>
                  <a:srgbClr val="0000CC"/>
                </a:solidFill>
              </a:rPr>
              <a:t>Need a solver for </a:t>
            </a:r>
            <a:r>
              <a:rPr lang="en-US" sz="2400" b="0"/>
              <a:t>bit-vector arithmetic</a:t>
            </a:r>
            <a:r>
              <a:rPr lang="en-US" sz="2400" b="0">
                <a:solidFill>
                  <a:srgbClr val="0000CC"/>
                </a:solidFill>
              </a:rPr>
              <a:t>.</a:t>
            </a:r>
          </a:p>
          <a:p>
            <a:pPr algn="l" eaLnBrk="1" hangingPunct="1">
              <a:lnSpc>
                <a:spcPct val="100000"/>
              </a:lnSpc>
            </a:pPr>
            <a:endParaRPr lang="en-US" sz="2400" b="0">
              <a:solidFill>
                <a:srgbClr val="0000CC"/>
              </a:solidFill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2400" b="0">
                <a:solidFill>
                  <a:srgbClr val="0000CC"/>
                </a:solidFill>
              </a:rPr>
              <a:t>Solvable in less than a sec. with a current bit-vector solver.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457200" y="6492875"/>
            <a:ext cx="39560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 thanks to C. Barrett &amp; S. A. </a:t>
            </a:r>
            <a:r>
              <a:rPr lang="en-US" dirty="0" err="1"/>
              <a:t>Seshia</a:t>
            </a:r>
            <a:r>
              <a:rPr lang="en-US" dirty="0"/>
              <a:t>, ICCAD 2009 Tutorial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93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3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92249B8-1287-6C48-B3A8-88AD14DAF506}" type="slidenum">
              <a:rPr lang="en-US"/>
              <a:pPr/>
              <a:t>48</a:t>
            </a:fld>
            <a:endParaRPr lang="en-US"/>
          </a:p>
        </p:txBody>
      </p:sp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Finite-Precision Bit-Vector Arithmetic (QF_BV)</a:t>
            </a:r>
          </a:p>
        </p:txBody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229600" cy="4724400"/>
          </a:xfrm>
        </p:spPr>
        <p:txBody>
          <a:bodyPr/>
          <a:lstStyle/>
          <a:p>
            <a:pPr lvl="1"/>
            <a:r>
              <a:rPr lang="en-US"/>
              <a:t>Fixed width data words</a:t>
            </a:r>
          </a:p>
          <a:p>
            <a:pPr lvl="2"/>
            <a:r>
              <a:rPr lang="en-US"/>
              <a:t>Can model int, short, long, etc.</a:t>
            </a:r>
          </a:p>
          <a:p>
            <a:pPr lvl="1"/>
            <a:r>
              <a:rPr lang="en-US"/>
              <a:t>Arithmetic operations</a:t>
            </a:r>
          </a:p>
          <a:p>
            <a:pPr lvl="2"/>
            <a:r>
              <a:rPr lang="en-US"/>
              <a:t>E.g., add/subtract/multiply/divide &amp; comparisons</a:t>
            </a:r>
          </a:p>
          <a:p>
            <a:pPr lvl="2"/>
            <a:r>
              <a:rPr lang="en-US"/>
              <a:t>Two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complement and unsigned operations</a:t>
            </a:r>
          </a:p>
          <a:p>
            <a:pPr lvl="1"/>
            <a:r>
              <a:rPr lang="en-US"/>
              <a:t>Bit-wise logical operations</a:t>
            </a:r>
          </a:p>
          <a:p>
            <a:pPr lvl="2"/>
            <a:r>
              <a:rPr lang="en-US"/>
              <a:t>E.g., and/or/xor, shift/extract and equality</a:t>
            </a:r>
          </a:p>
          <a:p>
            <a:pPr lvl="1"/>
            <a:r>
              <a:rPr lang="en-US"/>
              <a:t>Boolean connectives</a:t>
            </a:r>
          </a:p>
          <a:p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457200" y="6492875"/>
            <a:ext cx="39560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 thanks to C. Barrett &amp; S. A. </a:t>
            </a:r>
            <a:r>
              <a:rPr lang="en-US" dirty="0" err="1"/>
              <a:t>Seshia</a:t>
            </a:r>
            <a:r>
              <a:rPr lang="en-US" dirty="0"/>
              <a:t>, ICCAD 2009 Tutorial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185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3C0F07-EE8E-374B-A90A-F1E94775DDFD}" type="slidenum">
              <a:rPr lang="en-US"/>
              <a:pPr/>
              <a:t>49</a:t>
            </a:fld>
            <a:endParaRPr lang="en-US"/>
          </a:p>
        </p:txBody>
      </p:sp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Linear Arithmetic                         (QF_LRA, QF_LIA)</a:t>
            </a: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Boolean combination of linear constraints of the form</a:t>
            </a:r>
          </a:p>
          <a:p>
            <a:pPr>
              <a:buFontTx/>
              <a:buNone/>
            </a:pPr>
            <a:r>
              <a:rPr lang="en-US"/>
              <a:t>         (a</a:t>
            </a:r>
            <a:r>
              <a:rPr lang="en-US" baseline="-25000"/>
              <a:t>1</a:t>
            </a:r>
            <a:r>
              <a:rPr lang="en-US"/>
              <a:t> x</a:t>
            </a:r>
            <a:r>
              <a:rPr lang="en-US" baseline="-25000"/>
              <a:t>1</a:t>
            </a:r>
            <a:r>
              <a:rPr lang="en-US"/>
              <a:t> + a</a:t>
            </a:r>
            <a:r>
              <a:rPr lang="en-US" baseline="-25000"/>
              <a:t>2</a:t>
            </a:r>
            <a:r>
              <a:rPr lang="en-US"/>
              <a:t> x</a:t>
            </a:r>
            <a:r>
              <a:rPr lang="en-US" baseline="-25000"/>
              <a:t>2</a:t>
            </a:r>
            <a:r>
              <a:rPr lang="en-US"/>
              <a:t> + … + a</a:t>
            </a:r>
            <a:r>
              <a:rPr lang="en-US" baseline="-25000"/>
              <a:t>n</a:t>
            </a:r>
            <a:r>
              <a:rPr lang="en-US"/>
              <a:t> x</a:t>
            </a:r>
            <a:r>
              <a:rPr lang="en-US" baseline="-25000"/>
              <a:t>n</a:t>
            </a:r>
            <a:r>
              <a:rPr lang="en-US"/>
              <a:t> </a:t>
            </a:r>
            <a:r>
              <a:rPr lang="en-US" b="1">
                <a:latin typeface="cmsy10" charset="0"/>
              </a:rPr>
              <a:t>»</a:t>
            </a:r>
            <a:r>
              <a:rPr lang="en-US"/>
              <a:t> b)</a:t>
            </a:r>
          </a:p>
          <a:p>
            <a:r>
              <a:rPr lang="en-US"/>
              <a:t>x</a:t>
            </a:r>
            <a:r>
              <a:rPr lang="en-US" baseline="-25000"/>
              <a:t>i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could be in </a:t>
            </a:r>
            <a:r>
              <a:rPr lang="en-US">
                <a:latin typeface="msbm10" charset="0"/>
              </a:rPr>
              <a:t>Q</a:t>
            </a:r>
            <a:r>
              <a:rPr lang="en-US"/>
              <a:t> or </a:t>
            </a:r>
            <a:r>
              <a:rPr lang="en-US">
                <a:latin typeface="msbm10" charset="0"/>
              </a:rPr>
              <a:t>Z</a:t>
            </a:r>
            <a:r>
              <a:rPr lang="en-US"/>
              <a:t> , </a:t>
            </a:r>
            <a:r>
              <a:rPr lang="en-US" b="1">
                <a:latin typeface="cmsy10" charset="0"/>
              </a:rPr>
              <a:t>»</a:t>
            </a:r>
            <a:r>
              <a:rPr lang="en-US">
                <a:latin typeface="Times New Roman" charset="0"/>
              </a:rPr>
              <a:t>  </a:t>
            </a:r>
            <a:r>
              <a:rPr lang="en-US" b="1">
                <a:latin typeface="cmsy10" charset="0"/>
              </a:rPr>
              <a:t>2</a:t>
            </a:r>
            <a:r>
              <a:rPr lang="en-US">
                <a:latin typeface="Times New Roman" charset="0"/>
              </a:rPr>
              <a:t>  {</a:t>
            </a:r>
            <a:r>
              <a:rPr lang="en-US" b="1">
                <a:latin typeface="cmsy10" charset="0"/>
              </a:rPr>
              <a:t>¸</a:t>
            </a:r>
            <a:r>
              <a:rPr lang="en-US">
                <a:latin typeface="Times New Roman" charset="0"/>
              </a:rPr>
              <a:t>,&gt;,</a:t>
            </a:r>
            <a:r>
              <a:rPr lang="en-US" b="1">
                <a:latin typeface="cmsy10" charset="0"/>
              </a:rPr>
              <a:t>·</a:t>
            </a:r>
            <a:r>
              <a:rPr lang="en-US">
                <a:latin typeface="Times New Roman" charset="0"/>
              </a:rPr>
              <a:t>,&lt;,=}</a:t>
            </a:r>
            <a:endParaRPr lang="en-US"/>
          </a:p>
          <a:p>
            <a:endParaRPr lang="en-US"/>
          </a:p>
          <a:p>
            <a:r>
              <a:rPr lang="en-US"/>
              <a:t>Many applications, including:</a:t>
            </a:r>
          </a:p>
          <a:p>
            <a:pPr lvl="1"/>
            <a:r>
              <a:rPr lang="en-US"/>
              <a:t>Verification of analog circuits</a:t>
            </a:r>
          </a:p>
          <a:p>
            <a:pPr lvl="1"/>
            <a:r>
              <a:rPr lang="en-US"/>
              <a:t>Software verification, e.g., of array bounds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457200" y="6478761"/>
            <a:ext cx="39560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 thanks to C. Barrett &amp; S. A. </a:t>
            </a:r>
            <a:r>
              <a:rPr lang="en-US" dirty="0" err="1"/>
              <a:t>Seshia</a:t>
            </a:r>
            <a:r>
              <a:rPr lang="en-US" dirty="0"/>
              <a:t>, ICCAD 2009 Tutorial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76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912270"/>
            <a:ext cx="7772400" cy="535530"/>
          </a:xfrm>
          <a:prstGeom prst="rect">
            <a:avLst/>
          </a:prstGeom>
        </p:spPr>
        <p:txBody>
          <a:bodyPr vert="horz" wrap="square" lIns="0" tIns="42671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spc="175" dirty="0"/>
              <a:t>Symbolic </a:t>
            </a:r>
            <a:r>
              <a:rPr sz="3200" spc="130" dirty="0"/>
              <a:t>Execution</a:t>
            </a:r>
            <a:r>
              <a:rPr sz="3200" spc="-238" dirty="0"/>
              <a:t> </a:t>
            </a:r>
            <a:r>
              <a:rPr sz="3200" spc="193" dirty="0"/>
              <a:t>Example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73677" y="1586115"/>
            <a:ext cx="3134591" cy="3541852"/>
          </a:xfrm>
          <a:prstGeom prst="rect">
            <a:avLst/>
          </a:prstGeom>
          <a:ln w="7162">
            <a:solidFill>
              <a:srgbClr val="000000"/>
            </a:solidFill>
          </a:ln>
        </p:spPr>
        <p:txBody>
          <a:bodyPr vert="horz" wrap="square" lIns="0" tIns="22794" rIns="0" bIns="0" rtlCol="0">
            <a:spAutoFit/>
          </a:bodyPr>
          <a:lstStyle/>
          <a:p>
            <a:pPr marL="451890" indent="-347038">
              <a:spcBef>
                <a:spcPts val="179"/>
              </a:spcBef>
              <a:buClr>
                <a:srgbClr val="196373"/>
              </a:buClr>
              <a:buSzPct val="80000"/>
              <a:buFont typeface="Lucida Console"/>
              <a:buAutoNum type="arabicPeriod"/>
              <a:tabLst>
                <a:tab pos="452460" algn="l"/>
              </a:tabLst>
            </a:pPr>
            <a:r>
              <a:rPr dirty="0">
                <a:latin typeface="Arial"/>
                <a:cs typeface="Arial"/>
              </a:rPr>
              <a:t>int a = </a:t>
            </a:r>
            <a:r>
              <a:rPr spc="31" dirty="0">
                <a:latin typeface="Arial"/>
                <a:cs typeface="Arial"/>
              </a:rPr>
              <a:t>α, </a:t>
            </a:r>
            <a:r>
              <a:rPr dirty="0">
                <a:latin typeface="Arial"/>
                <a:cs typeface="Arial"/>
              </a:rPr>
              <a:t>b = </a:t>
            </a:r>
            <a:r>
              <a:rPr spc="36" dirty="0">
                <a:latin typeface="Arial"/>
                <a:cs typeface="Arial"/>
              </a:rPr>
              <a:t>β, </a:t>
            </a:r>
            <a:r>
              <a:rPr dirty="0">
                <a:latin typeface="Arial"/>
                <a:cs typeface="Arial"/>
              </a:rPr>
              <a:t>c =</a:t>
            </a:r>
            <a:r>
              <a:rPr spc="-121" dirty="0">
                <a:latin typeface="Arial"/>
                <a:cs typeface="Arial"/>
              </a:rPr>
              <a:t> </a:t>
            </a:r>
            <a:r>
              <a:rPr spc="58" dirty="0">
                <a:latin typeface="Arial"/>
                <a:cs typeface="Arial"/>
              </a:rPr>
              <a:t>γ;</a:t>
            </a:r>
            <a:endParaRPr dirty="0">
              <a:latin typeface="Arial"/>
              <a:cs typeface="Arial"/>
            </a:endParaRPr>
          </a:p>
          <a:p>
            <a:pPr marL="1737469" indent="-1632617">
              <a:spcBef>
                <a:spcPts val="139"/>
              </a:spcBef>
              <a:buClr>
                <a:srgbClr val="196373"/>
              </a:buClr>
              <a:buSzPct val="80000"/>
              <a:buFont typeface="Lucida Console"/>
              <a:buAutoNum type="arabicPeriod"/>
              <a:tabLst>
                <a:tab pos="1738039" algn="l"/>
              </a:tabLst>
            </a:pPr>
            <a:r>
              <a:rPr dirty="0">
                <a:latin typeface="Arial"/>
                <a:cs typeface="Arial"/>
              </a:rPr>
              <a:t>//</a:t>
            </a:r>
            <a:r>
              <a:rPr spc="-6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symbolic</a:t>
            </a:r>
          </a:p>
          <a:p>
            <a:pPr marL="104851">
              <a:spcBef>
                <a:spcPts val="139"/>
              </a:spcBef>
            </a:pPr>
            <a:r>
              <a:rPr sz="1600" dirty="0">
                <a:solidFill>
                  <a:srgbClr val="196373"/>
                </a:solidFill>
                <a:latin typeface="Lucida Console"/>
                <a:cs typeface="Lucida Console"/>
              </a:rPr>
              <a:t>3. </a:t>
            </a:r>
            <a:r>
              <a:rPr dirty="0">
                <a:latin typeface="Arial"/>
                <a:cs typeface="Arial"/>
              </a:rPr>
              <a:t>int x = 0, y = 0, z =</a:t>
            </a:r>
            <a:r>
              <a:rPr spc="-24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0;</a:t>
            </a:r>
          </a:p>
          <a:p>
            <a:pPr marL="104851" marR="1763683">
              <a:lnSpc>
                <a:spcPct val="104400"/>
              </a:lnSpc>
              <a:spcBef>
                <a:spcPts val="31"/>
              </a:spcBef>
              <a:tabLst>
                <a:tab pos="594922" algn="l"/>
              </a:tabLst>
            </a:pPr>
            <a:r>
              <a:rPr sz="1600" dirty="0">
                <a:solidFill>
                  <a:srgbClr val="196373"/>
                </a:solidFill>
                <a:latin typeface="Lucida Console"/>
                <a:cs typeface="Lucida Console"/>
              </a:rPr>
              <a:t>4. </a:t>
            </a:r>
            <a:r>
              <a:rPr dirty="0">
                <a:latin typeface="Arial"/>
                <a:cs typeface="Arial"/>
              </a:rPr>
              <a:t>if (a) </a:t>
            </a:r>
            <a:r>
              <a:rPr lang="en-US" dirty="0">
                <a:latin typeface="Arial"/>
                <a:cs typeface="Arial"/>
              </a:rPr>
              <a:t>{</a:t>
            </a:r>
          </a:p>
          <a:p>
            <a:pPr marL="104851" marR="1763683">
              <a:lnSpc>
                <a:spcPct val="104400"/>
              </a:lnSpc>
              <a:spcBef>
                <a:spcPts val="31"/>
              </a:spcBef>
              <a:tabLst>
                <a:tab pos="594922" algn="l"/>
              </a:tabLst>
            </a:pPr>
            <a:r>
              <a:rPr sz="1600" dirty="0">
                <a:solidFill>
                  <a:srgbClr val="196373"/>
                </a:solidFill>
                <a:latin typeface="Lucida Console"/>
                <a:cs typeface="Lucida Console"/>
              </a:rPr>
              <a:t>5.	</a:t>
            </a:r>
            <a:r>
              <a:rPr dirty="0">
                <a:latin typeface="Arial"/>
                <a:cs typeface="Arial"/>
              </a:rPr>
              <a:t>x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=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-2;  </a:t>
            </a:r>
            <a:r>
              <a:rPr sz="1600" dirty="0">
                <a:solidFill>
                  <a:srgbClr val="196373"/>
                </a:solidFill>
                <a:latin typeface="Lucida Console"/>
                <a:cs typeface="Lucida Console"/>
              </a:rPr>
              <a:t>6.</a:t>
            </a:r>
            <a:r>
              <a:rPr sz="1600" spc="-278" dirty="0">
                <a:solidFill>
                  <a:srgbClr val="196373"/>
                </a:solidFill>
                <a:latin typeface="Lucida Console"/>
                <a:cs typeface="Lucida Console"/>
              </a:rPr>
              <a:t> </a:t>
            </a:r>
            <a:r>
              <a:rPr dirty="0">
                <a:latin typeface="Arial"/>
                <a:cs typeface="Arial"/>
              </a:rPr>
              <a:t>}</a:t>
            </a:r>
          </a:p>
          <a:p>
            <a:pPr marL="104851">
              <a:spcBef>
                <a:spcPts val="139"/>
              </a:spcBef>
            </a:pPr>
            <a:r>
              <a:rPr sz="1600" dirty="0">
                <a:solidFill>
                  <a:srgbClr val="196373"/>
                </a:solidFill>
                <a:latin typeface="Lucida Console"/>
                <a:cs typeface="Lucida Console"/>
              </a:rPr>
              <a:t>7. </a:t>
            </a:r>
            <a:r>
              <a:rPr dirty="0">
                <a:latin typeface="Arial"/>
                <a:cs typeface="Arial"/>
              </a:rPr>
              <a:t>if (b &lt; 5)</a:t>
            </a:r>
            <a:r>
              <a:rPr spc="-26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{</a:t>
            </a:r>
          </a:p>
          <a:p>
            <a:pPr marL="104851">
              <a:spcBef>
                <a:spcPts val="139"/>
              </a:spcBef>
              <a:tabLst>
                <a:tab pos="594922" algn="l"/>
                <a:tab pos="1937487" algn="l"/>
              </a:tabLst>
            </a:pPr>
            <a:r>
              <a:rPr sz="1600" dirty="0">
                <a:solidFill>
                  <a:srgbClr val="196373"/>
                </a:solidFill>
                <a:latin typeface="Lucida Console"/>
                <a:cs typeface="Lucida Console"/>
              </a:rPr>
              <a:t>8.	</a:t>
            </a:r>
            <a:r>
              <a:rPr dirty="0">
                <a:latin typeface="Arial"/>
                <a:cs typeface="Arial"/>
              </a:rPr>
              <a:t>if  (!a</a:t>
            </a:r>
            <a:r>
              <a:rPr spc="19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&amp;&amp;</a:t>
            </a:r>
            <a:r>
              <a:rPr spc="37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c)	{ y = 1;</a:t>
            </a:r>
            <a:r>
              <a:rPr spc="-76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}</a:t>
            </a:r>
          </a:p>
          <a:p>
            <a:pPr marL="104851">
              <a:spcBef>
                <a:spcPts val="139"/>
              </a:spcBef>
              <a:tabLst>
                <a:tab pos="594922" algn="l"/>
              </a:tabLst>
            </a:pPr>
            <a:r>
              <a:rPr sz="1600" dirty="0">
                <a:solidFill>
                  <a:srgbClr val="196373"/>
                </a:solidFill>
                <a:latin typeface="Lucida Console"/>
                <a:cs typeface="Lucida Console"/>
              </a:rPr>
              <a:t>9.	</a:t>
            </a:r>
            <a:r>
              <a:rPr dirty="0">
                <a:latin typeface="Arial"/>
                <a:cs typeface="Arial"/>
              </a:rPr>
              <a:t>z =</a:t>
            </a:r>
            <a:r>
              <a:rPr spc="-81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2;</a:t>
            </a:r>
          </a:p>
          <a:p>
            <a:pPr marL="104851">
              <a:spcBef>
                <a:spcPts val="72"/>
              </a:spcBef>
            </a:pPr>
            <a:r>
              <a:rPr sz="1600" dirty="0">
                <a:solidFill>
                  <a:srgbClr val="196373"/>
                </a:solidFill>
                <a:latin typeface="Lucida Console"/>
                <a:cs typeface="Lucida Console"/>
              </a:rPr>
              <a:t>10.</a:t>
            </a:r>
            <a:r>
              <a:rPr dirty="0">
                <a:latin typeface="Arial"/>
                <a:cs typeface="Arial"/>
              </a:rPr>
              <a:t>}</a:t>
            </a:r>
          </a:p>
          <a:p>
            <a:pPr marL="104851">
              <a:spcBef>
                <a:spcPts val="139"/>
              </a:spcBef>
            </a:pPr>
            <a:r>
              <a:rPr sz="1600" dirty="0">
                <a:solidFill>
                  <a:srgbClr val="196373"/>
                </a:solidFill>
                <a:latin typeface="Lucida Console"/>
                <a:cs typeface="Lucida Console"/>
              </a:rPr>
              <a:t>11.</a:t>
            </a:r>
            <a:r>
              <a:rPr dirty="0">
                <a:latin typeface="Arial"/>
                <a:cs typeface="Arial"/>
              </a:rPr>
              <a:t>assert(x+y+z!=3)</a:t>
            </a:r>
          </a:p>
        </p:txBody>
      </p:sp>
      <p:sp>
        <p:nvSpPr>
          <p:cNvPr id="4" name="object 4"/>
          <p:cNvSpPr/>
          <p:nvPr/>
        </p:nvSpPr>
        <p:spPr>
          <a:xfrm>
            <a:off x="6347653" y="1863550"/>
            <a:ext cx="2886" cy="109818"/>
          </a:xfrm>
          <a:custGeom>
            <a:avLst/>
            <a:gdLst/>
            <a:ahLst/>
            <a:cxnLst/>
            <a:rect l="l" t="t" r="r" b="b"/>
            <a:pathLst>
              <a:path w="3175" h="124460">
                <a:moveTo>
                  <a:pt x="0" y="0"/>
                </a:moveTo>
                <a:lnTo>
                  <a:pt x="693" y="30998"/>
                </a:lnTo>
                <a:lnTo>
                  <a:pt x="1384" y="61997"/>
                </a:lnTo>
                <a:lnTo>
                  <a:pt x="2076" y="92995"/>
                </a:lnTo>
                <a:lnTo>
                  <a:pt x="2769" y="123994"/>
                </a:lnTo>
              </a:path>
            </a:pathLst>
          </a:custGeom>
          <a:ln w="19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46365" y="1518716"/>
            <a:ext cx="159442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dirty="0">
                <a:latin typeface="Arial"/>
                <a:cs typeface="Arial"/>
              </a:rPr>
              <a:t>x=0, y=0,</a:t>
            </a:r>
            <a:r>
              <a:rPr spc="-6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z=0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82670" y="2216445"/>
            <a:ext cx="653473" cy="319928"/>
          </a:xfrm>
          <a:custGeom>
            <a:avLst/>
            <a:gdLst/>
            <a:ahLst/>
            <a:cxnLst/>
            <a:rect l="l" t="t" r="r" b="b"/>
            <a:pathLst>
              <a:path w="718820" h="362585">
                <a:moveTo>
                  <a:pt x="718527" y="0"/>
                </a:moveTo>
                <a:lnTo>
                  <a:pt x="684311" y="17244"/>
                </a:lnTo>
                <a:lnTo>
                  <a:pt x="650096" y="34488"/>
                </a:lnTo>
                <a:lnTo>
                  <a:pt x="615880" y="51733"/>
                </a:lnTo>
                <a:lnTo>
                  <a:pt x="581664" y="68977"/>
                </a:lnTo>
                <a:lnTo>
                  <a:pt x="547449" y="86222"/>
                </a:lnTo>
                <a:lnTo>
                  <a:pt x="513233" y="103467"/>
                </a:lnTo>
                <a:lnTo>
                  <a:pt x="479018" y="120711"/>
                </a:lnTo>
                <a:lnTo>
                  <a:pt x="444802" y="137956"/>
                </a:lnTo>
                <a:lnTo>
                  <a:pt x="410586" y="155201"/>
                </a:lnTo>
                <a:lnTo>
                  <a:pt x="376371" y="172446"/>
                </a:lnTo>
                <a:lnTo>
                  <a:pt x="342155" y="189691"/>
                </a:lnTo>
                <a:lnTo>
                  <a:pt x="307940" y="206936"/>
                </a:lnTo>
                <a:lnTo>
                  <a:pt x="273724" y="224181"/>
                </a:lnTo>
                <a:lnTo>
                  <a:pt x="239509" y="241426"/>
                </a:lnTo>
                <a:lnTo>
                  <a:pt x="205293" y="258670"/>
                </a:lnTo>
                <a:lnTo>
                  <a:pt x="171077" y="275915"/>
                </a:lnTo>
                <a:lnTo>
                  <a:pt x="136862" y="293160"/>
                </a:lnTo>
                <a:lnTo>
                  <a:pt x="102646" y="310404"/>
                </a:lnTo>
                <a:lnTo>
                  <a:pt x="68431" y="327649"/>
                </a:lnTo>
                <a:lnTo>
                  <a:pt x="34215" y="344893"/>
                </a:lnTo>
                <a:lnTo>
                  <a:pt x="0" y="362138"/>
                </a:lnTo>
              </a:path>
            </a:pathLst>
          </a:custGeom>
          <a:ln w="19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73277" y="2213208"/>
            <a:ext cx="656936" cy="302559"/>
          </a:xfrm>
          <a:custGeom>
            <a:avLst/>
            <a:gdLst/>
            <a:ahLst/>
            <a:cxnLst/>
            <a:rect l="l" t="t" r="r" b="b"/>
            <a:pathLst>
              <a:path w="722629" h="342900">
                <a:moveTo>
                  <a:pt x="0" y="0"/>
                </a:moveTo>
                <a:lnTo>
                  <a:pt x="68799" y="32657"/>
                </a:lnTo>
                <a:lnTo>
                  <a:pt x="137599" y="65315"/>
                </a:lnTo>
                <a:lnTo>
                  <a:pt x="206400" y="97972"/>
                </a:lnTo>
                <a:lnTo>
                  <a:pt x="275201" y="130630"/>
                </a:lnTo>
                <a:lnTo>
                  <a:pt x="344001" y="163287"/>
                </a:lnTo>
                <a:lnTo>
                  <a:pt x="378402" y="179616"/>
                </a:lnTo>
                <a:lnTo>
                  <a:pt x="412802" y="195945"/>
                </a:lnTo>
                <a:lnTo>
                  <a:pt x="481603" y="228603"/>
                </a:lnTo>
                <a:lnTo>
                  <a:pt x="550404" y="261260"/>
                </a:lnTo>
                <a:lnTo>
                  <a:pt x="619204" y="293918"/>
                </a:lnTo>
                <a:lnTo>
                  <a:pt x="688004" y="326575"/>
                </a:lnTo>
                <a:lnTo>
                  <a:pt x="722404" y="342904"/>
                </a:lnTo>
              </a:path>
            </a:pathLst>
          </a:custGeom>
          <a:ln w="19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58996" y="1999010"/>
            <a:ext cx="18241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67" dirty="0">
                <a:latin typeface="Arial"/>
                <a:cs typeface="Arial"/>
              </a:rPr>
              <a:t>α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87564" y="2866060"/>
            <a:ext cx="0" cy="193862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21971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17940" y="2521440"/>
            <a:ext cx="537441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dirty="0">
                <a:latin typeface="Arial"/>
                <a:cs typeface="Arial"/>
              </a:rPr>
              <a:t>x=-2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49210" y="3430884"/>
            <a:ext cx="97558" cy="126626"/>
          </a:xfrm>
          <a:custGeom>
            <a:avLst/>
            <a:gdLst/>
            <a:ahLst/>
            <a:cxnLst/>
            <a:rect l="l" t="t" r="r" b="b"/>
            <a:pathLst>
              <a:path w="107314" h="143510">
                <a:moveTo>
                  <a:pt x="106699" y="0"/>
                </a:moveTo>
                <a:lnTo>
                  <a:pt x="85360" y="28615"/>
                </a:lnTo>
                <a:lnTo>
                  <a:pt x="64020" y="57230"/>
                </a:lnTo>
                <a:lnTo>
                  <a:pt x="42679" y="85845"/>
                </a:lnTo>
                <a:lnTo>
                  <a:pt x="21339" y="114460"/>
                </a:lnTo>
                <a:lnTo>
                  <a:pt x="0" y="143075"/>
                </a:lnTo>
              </a:path>
            </a:pathLst>
          </a:custGeom>
          <a:ln w="19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06700" y="3927775"/>
            <a:ext cx="0" cy="193862"/>
          </a:xfrm>
          <a:custGeom>
            <a:avLst/>
            <a:gdLst/>
            <a:ahLst/>
            <a:cxnLst/>
            <a:rect l="l" t="t" r="r" b="b"/>
            <a:pathLst>
              <a:path h="219710">
                <a:moveTo>
                  <a:pt x="0" y="0"/>
                </a:moveTo>
                <a:lnTo>
                  <a:pt x="0" y="0"/>
                </a:lnTo>
                <a:lnTo>
                  <a:pt x="0" y="183093"/>
                </a:lnTo>
                <a:lnTo>
                  <a:pt x="0" y="219712"/>
                </a:lnTo>
              </a:path>
            </a:pathLst>
          </a:custGeom>
          <a:ln w="19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681574" y="3583152"/>
            <a:ext cx="45027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dirty="0">
                <a:latin typeface="Arial"/>
                <a:cs typeface="Arial"/>
              </a:rPr>
              <a:t>z=2</a:t>
            </a:r>
            <a:endParaRPr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82256" y="4669305"/>
            <a:ext cx="0" cy="186018"/>
          </a:xfrm>
          <a:custGeom>
            <a:avLst/>
            <a:gdLst/>
            <a:ahLst/>
            <a:cxnLst/>
            <a:rect l="l" t="t" r="r" b="b"/>
            <a:pathLst>
              <a:path h="210820">
                <a:moveTo>
                  <a:pt x="0" y="0"/>
                </a:moveTo>
                <a:lnTo>
                  <a:pt x="0" y="0"/>
                </a:lnTo>
                <a:lnTo>
                  <a:pt x="0" y="175167"/>
                </a:lnTo>
                <a:lnTo>
                  <a:pt x="0" y="210200"/>
                </a:lnTo>
              </a:path>
            </a:pathLst>
          </a:custGeom>
          <a:ln w="19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482585" y="4880805"/>
            <a:ext cx="199736" cy="308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651" dirty="0">
                <a:solidFill>
                  <a:srgbClr val="FF2600"/>
                </a:solidFill>
                <a:latin typeface="MS UI Gothic"/>
                <a:cs typeface="MS UI Gothic"/>
              </a:rPr>
              <a:t>✘</a:t>
            </a:r>
            <a:endParaRPr>
              <a:latin typeface="MS UI Gothic"/>
              <a:cs typeface="MS UI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28693" y="3430674"/>
            <a:ext cx="89477" cy="118222"/>
          </a:xfrm>
          <a:custGeom>
            <a:avLst/>
            <a:gdLst/>
            <a:ahLst/>
            <a:cxnLst/>
            <a:rect l="l" t="t" r="r" b="b"/>
            <a:pathLst>
              <a:path w="98425" h="133985">
                <a:moveTo>
                  <a:pt x="0" y="0"/>
                </a:moveTo>
                <a:lnTo>
                  <a:pt x="24539" y="33449"/>
                </a:lnTo>
                <a:lnTo>
                  <a:pt x="49081" y="66901"/>
                </a:lnTo>
                <a:lnTo>
                  <a:pt x="73622" y="100352"/>
                </a:lnTo>
                <a:lnTo>
                  <a:pt x="98162" y="133802"/>
                </a:lnTo>
              </a:path>
            </a:pathLst>
          </a:custGeom>
          <a:ln w="19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41013" y="2824318"/>
            <a:ext cx="196273" cy="227479"/>
          </a:xfrm>
          <a:custGeom>
            <a:avLst/>
            <a:gdLst/>
            <a:ahLst/>
            <a:cxnLst/>
            <a:rect l="l" t="t" r="r" b="b"/>
            <a:pathLst>
              <a:path w="215900" h="257810">
                <a:moveTo>
                  <a:pt x="215529" y="0"/>
                </a:moveTo>
                <a:lnTo>
                  <a:pt x="167634" y="57223"/>
                </a:lnTo>
                <a:lnTo>
                  <a:pt x="119738" y="114448"/>
                </a:lnTo>
                <a:lnTo>
                  <a:pt x="95790" y="143061"/>
                </a:lnTo>
                <a:lnTo>
                  <a:pt x="71843" y="171674"/>
                </a:lnTo>
                <a:lnTo>
                  <a:pt x="47895" y="200286"/>
                </a:lnTo>
                <a:lnTo>
                  <a:pt x="23947" y="228898"/>
                </a:lnTo>
                <a:lnTo>
                  <a:pt x="0" y="257510"/>
                </a:lnTo>
              </a:path>
            </a:pathLst>
          </a:custGeom>
          <a:ln w="19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70549" y="3430749"/>
            <a:ext cx="116609" cy="244849"/>
          </a:xfrm>
          <a:custGeom>
            <a:avLst/>
            <a:gdLst/>
            <a:ahLst/>
            <a:cxnLst/>
            <a:rect l="l" t="t" r="r" b="b"/>
            <a:pathLst>
              <a:path w="128270" h="277495">
                <a:moveTo>
                  <a:pt x="128215" y="0"/>
                </a:moveTo>
                <a:lnTo>
                  <a:pt x="112189" y="34644"/>
                </a:lnTo>
                <a:lnTo>
                  <a:pt x="96162" y="69290"/>
                </a:lnTo>
                <a:lnTo>
                  <a:pt x="80135" y="103936"/>
                </a:lnTo>
                <a:lnTo>
                  <a:pt x="64107" y="138583"/>
                </a:lnTo>
                <a:lnTo>
                  <a:pt x="48080" y="173230"/>
                </a:lnTo>
                <a:lnTo>
                  <a:pt x="32053" y="207877"/>
                </a:lnTo>
                <a:lnTo>
                  <a:pt x="16026" y="242525"/>
                </a:lnTo>
                <a:lnTo>
                  <a:pt x="0" y="277173"/>
                </a:lnTo>
              </a:path>
            </a:pathLst>
          </a:custGeom>
          <a:ln w="19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55424" y="3430749"/>
            <a:ext cx="229754" cy="244849"/>
          </a:xfrm>
          <a:custGeom>
            <a:avLst/>
            <a:gdLst/>
            <a:ahLst/>
            <a:cxnLst/>
            <a:rect l="l" t="t" r="r" b="b"/>
            <a:pathLst>
              <a:path w="252729" h="277495">
                <a:moveTo>
                  <a:pt x="0" y="0"/>
                </a:moveTo>
                <a:lnTo>
                  <a:pt x="50531" y="55435"/>
                </a:lnTo>
                <a:lnTo>
                  <a:pt x="101063" y="110869"/>
                </a:lnTo>
                <a:lnTo>
                  <a:pt x="126329" y="138586"/>
                </a:lnTo>
                <a:lnTo>
                  <a:pt x="151595" y="166303"/>
                </a:lnTo>
                <a:lnTo>
                  <a:pt x="176861" y="194020"/>
                </a:lnTo>
                <a:lnTo>
                  <a:pt x="202127" y="221737"/>
                </a:lnTo>
                <a:lnTo>
                  <a:pt x="227393" y="249455"/>
                </a:lnTo>
                <a:lnTo>
                  <a:pt x="252659" y="277173"/>
                </a:lnTo>
              </a:path>
            </a:pathLst>
          </a:custGeom>
          <a:ln w="19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82256" y="4045759"/>
            <a:ext cx="0" cy="253253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0"/>
                </a:lnTo>
                <a:lnTo>
                  <a:pt x="0" y="250816"/>
                </a:lnTo>
                <a:lnTo>
                  <a:pt x="0" y="286646"/>
                </a:lnTo>
              </a:path>
            </a:pathLst>
          </a:custGeom>
          <a:ln w="19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52986" y="2823904"/>
            <a:ext cx="213591" cy="253253"/>
          </a:xfrm>
          <a:custGeom>
            <a:avLst/>
            <a:gdLst/>
            <a:ahLst/>
            <a:cxnLst/>
            <a:rect l="l" t="t" r="r" b="b"/>
            <a:pathLst>
              <a:path w="234950" h="287020">
                <a:moveTo>
                  <a:pt x="0" y="0"/>
                </a:moveTo>
                <a:lnTo>
                  <a:pt x="46870" y="57304"/>
                </a:lnTo>
                <a:lnTo>
                  <a:pt x="93740" y="114609"/>
                </a:lnTo>
                <a:lnTo>
                  <a:pt x="140611" y="171915"/>
                </a:lnTo>
                <a:lnTo>
                  <a:pt x="187481" y="229223"/>
                </a:lnTo>
                <a:lnTo>
                  <a:pt x="210916" y="257877"/>
                </a:lnTo>
                <a:lnTo>
                  <a:pt x="234352" y="286532"/>
                </a:lnTo>
              </a:path>
            </a:pathLst>
          </a:custGeom>
          <a:ln w="19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357133" y="4324668"/>
            <a:ext cx="450273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dirty="0">
                <a:latin typeface="Arial"/>
                <a:cs typeface="Arial"/>
              </a:rPr>
              <a:t>z=2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457145" y="4045759"/>
            <a:ext cx="0" cy="253253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664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793583" y="3094431"/>
            <a:ext cx="243609" cy="308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310" dirty="0">
                <a:solidFill>
                  <a:srgbClr val="00F900"/>
                </a:solidFill>
                <a:latin typeface="MS UI Gothic"/>
                <a:cs typeface="MS UI Gothic"/>
              </a:rPr>
              <a:t>✔</a:t>
            </a:r>
            <a:endParaRPr dirty="0">
              <a:latin typeface="MS UI Gothic"/>
              <a:cs typeface="MS UI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54398" y="2108418"/>
            <a:ext cx="977323" cy="2538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>
              <a:tabLst>
                <a:tab pos="901500" algn="l"/>
              </a:tabLst>
            </a:pPr>
            <a:r>
              <a:rPr sz="1600" spc="90" dirty="0">
                <a:solidFill>
                  <a:srgbClr val="942192"/>
                </a:solidFill>
                <a:latin typeface="Arial"/>
                <a:cs typeface="Arial"/>
              </a:rPr>
              <a:t>t	</a:t>
            </a:r>
            <a:r>
              <a:rPr sz="1600" spc="-45" dirty="0">
                <a:solidFill>
                  <a:srgbClr val="942192"/>
                </a:solidFill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24653" y="3086004"/>
            <a:ext cx="718127" cy="46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57" algn="ctr">
              <a:lnSpc>
                <a:spcPts val="2019"/>
              </a:lnSpc>
            </a:pPr>
            <a:r>
              <a:rPr spc="27" dirty="0">
                <a:latin typeface="Arial"/>
                <a:cs typeface="Arial"/>
              </a:rPr>
              <a:t>β&lt;5</a:t>
            </a:r>
            <a:endParaRPr>
              <a:latin typeface="Arial"/>
              <a:cs typeface="Arial"/>
            </a:endParaRPr>
          </a:p>
          <a:p>
            <a:pPr algn="ctr">
              <a:lnSpc>
                <a:spcPts val="1535"/>
              </a:lnSpc>
              <a:tabLst>
                <a:tab pos="633672" algn="l"/>
              </a:tabLst>
            </a:pPr>
            <a:r>
              <a:rPr sz="1600" spc="90" dirty="0">
                <a:solidFill>
                  <a:srgbClr val="942192"/>
                </a:solidFill>
                <a:latin typeface="Arial"/>
                <a:cs typeface="Arial"/>
              </a:rPr>
              <a:t>t	</a:t>
            </a:r>
            <a:r>
              <a:rPr sz="1600" spc="-45" dirty="0">
                <a:solidFill>
                  <a:srgbClr val="942192"/>
                </a:solidFill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57133" y="3380789"/>
            <a:ext cx="450273" cy="6420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3419" algn="ctr"/>
            <a:r>
              <a:rPr sz="1600" spc="90" dirty="0">
                <a:solidFill>
                  <a:srgbClr val="942192"/>
                </a:solidFill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  <a:p>
            <a:pPr algn="ctr">
              <a:spcBef>
                <a:spcPts val="624"/>
              </a:spcBef>
            </a:pPr>
            <a:r>
              <a:rPr dirty="0">
                <a:latin typeface="Arial"/>
                <a:cs typeface="Arial"/>
              </a:rPr>
              <a:t>y=1</a:t>
            </a:r>
            <a:endParaRPr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33974" y="3380789"/>
            <a:ext cx="450273" cy="6420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375"/>
            <a:r>
              <a:rPr sz="1600" spc="-45" dirty="0">
                <a:solidFill>
                  <a:srgbClr val="942192"/>
                </a:solidFill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  <a:p>
            <a:pPr marL="11397">
              <a:spcBef>
                <a:spcPts val="624"/>
              </a:spcBef>
            </a:pPr>
            <a:r>
              <a:rPr dirty="0">
                <a:latin typeface="Arial"/>
                <a:cs typeface="Arial"/>
              </a:rPr>
              <a:t>z=2</a:t>
            </a:r>
            <a:endParaRPr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60552" y="2479306"/>
            <a:ext cx="1208809" cy="9306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8159" algn="ctr">
              <a:lnSpc>
                <a:spcPts val="2122"/>
              </a:lnSpc>
            </a:pPr>
            <a:r>
              <a:rPr spc="27" dirty="0">
                <a:latin typeface="Arial"/>
                <a:cs typeface="Arial"/>
              </a:rPr>
              <a:t>β&lt;5</a:t>
            </a:r>
            <a:endParaRPr>
              <a:latin typeface="Arial"/>
              <a:cs typeface="Arial"/>
            </a:endParaRPr>
          </a:p>
          <a:p>
            <a:pPr marL="441633" algn="ctr">
              <a:lnSpc>
                <a:spcPts val="1638"/>
              </a:lnSpc>
              <a:tabLst>
                <a:tab pos="1118614" algn="l"/>
              </a:tabLst>
            </a:pPr>
            <a:r>
              <a:rPr sz="1600" spc="90" dirty="0">
                <a:solidFill>
                  <a:srgbClr val="942192"/>
                </a:solidFill>
                <a:latin typeface="Arial"/>
                <a:cs typeface="Arial"/>
              </a:rPr>
              <a:t>t	</a:t>
            </a:r>
            <a:r>
              <a:rPr sz="1600" spc="-45" dirty="0">
                <a:solidFill>
                  <a:srgbClr val="942192"/>
                </a:solidFill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  <a:p>
            <a:pPr marL="11397">
              <a:spcBef>
                <a:spcPts val="1032"/>
              </a:spcBef>
            </a:pPr>
            <a:r>
              <a:rPr spc="-54" dirty="0">
                <a:latin typeface="Arial"/>
                <a:cs typeface="Arial"/>
              </a:rPr>
              <a:t>¬α</a:t>
            </a:r>
            <a:r>
              <a:rPr spc="-54" dirty="0">
                <a:latin typeface="Lucida Sans Unicode"/>
                <a:cs typeface="Lucida Sans Unicode"/>
              </a:rPr>
              <a:t>∧</a:t>
            </a:r>
            <a:r>
              <a:rPr spc="-54" dirty="0">
                <a:latin typeface="Arial"/>
                <a:cs typeface="Arial"/>
              </a:rPr>
              <a:t>γ</a:t>
            </a:r>
            <a:endParaRPr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819094" y="4951477"/>
            <a:ext cx="745835" cy="872377"/>
          </a:xfrm>
          <a:custGeom>
            <a:avLst/>
            <a:gdLst/>
            <a:ahLst/>
            <a:cxnLst/>
            <a:rect l="l" t="t" r="r" b="b"/>
            <a:pathLst>
              <a:path w="820420" h="988695">
                <a:moveTo>
                  <a:pt x="0" y="0"/>
                </a:moveTo>
                <a:lnTo>
                  <a:pt x="12204" y="14697"/>
                </a:lnTo>
                <a:lnTo>
                  <a:pt x="36691" y="44202"/>
                </a:lnTo>
                <a:lnTo>
                  <a:pt x="61177" y="73707"/>
                </a:lnTo>
                <a:lnTo>
                  <a:pt x="85664" y="103212"/>
                </a:lnTo>
                <a:lnTo>
                  <a:pt x="110150" y="132718"/>
                </a:lnTo>
                <a:lnTo>
                  <a:pt x="134636" y="162222"/>
                </a:lnTo>
                <a:lnTo>
                  <a:pt x="159123" y="191727"/>
                </a:lnTo>
                <a:lnTo>
                  <a:pt x="183609" y="221232"/>
                </a:lnTo>
                <a:lnTo>
                  <a:pt x="208095" y="250737"/>
                </a:lnTo>
                <a:lnTo>
                  <a:pt x="232581" y="280242"/>
                </a:lnTo>
                <a:lnTo>
                  <a:pt x="257067" y="309746"/>
                </a:lnTo>
                <a:lnTo>
                  <a:pt x="281553" y="339251"/>
                </a:lnTo>
                <a:lnTo>
                  <a:pt x="306039" y="368755"/>
                </a:lnTo>
                <a:lnTo>
                  <a:pt x="330525" y="398259"/>
                </a:lnTo>
                <a:lnTo>
                  <a:pt x="355011" y="427764"/>
                </a:lnTo>
                <a:lnTo>
                  <a:pt x="379497" y="457268"/>
                </a:lnTo>
                <a:lnTo>
                  <a:pt x="403982" y="486772"/>
                </a:lnTo>
                <a:lnTo>
                  <a:pt x="428468" y="516276"/>
                </a:lnTo>
                <a:lnTo>
                  <a:pt x="452954" y="545780"/>
                </a:lnTo>
                <a:lnTo>
                  <a:pt x="477439" y="575284"/>
                </a:lnTo>
                <a:lnTo>
                  <a:pt x="501925" y="604788"/>
                </a:lnTo>
                <a:lnTo>
                  <a:pt x="526410" y="634292"/>
                </a:lnTo>
                <a:lnTo>
                  <a:pt x="550896" y="663796"/>
                </a:lnTo>
                <a:lnTo>
                  <a:pt x="575381" y="693300"/>
                </a:lnTo>
                <a:lnTo>
                  <a:pt x="599867" y="722804"/>
                </a:lnTo>
                <a:lnTo>
                  <a:pt x="624352" y="752308"/>
                </a:lnTo>
                <a:lnTo>
                  <a:pt x="648837" y="781811"/>
                </a:lnTo>
                <a:lnTo>
                  <a:pt x="673322" y="811315"/>
                </a:lnTo>
                <a:lnTo>
                  <a:pt x="697807" y="840819"/>
                </a:lnTo>
                <a:lnTo>
                  <a:pt x="722292" y="870323"/>
                </a:lnTo>
                <a:lnTo>
                  <a:pt x="746777" y="899826"/>
                </a:lnTo>
                <a:lnTo>
                  <a:pt x="771262" y="929330"/>
                </a:lnTo>
                <a:lnTo>
                  <a:pt x="795747" y="958834"/>
                </a:lnTo>
                <a:lnTo>
                  <a:pt x="820232" y="988337"/>
                </a:lnTo>
              </a:path>
            </a:pathLst>
          </a:custGeom>
          <a:ln w="3819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37042" y="4855508"/>
            <a:ext cx="149514" cy="154641"/>
          </a:xfrm>
          <a:custGeom>
            <a:avLst/>
            <a:gdLst/>
            <a:ahLst/>
            <a:cxnLst/>
            <a:rect l="l" t="t" r="r" b="b"/>
            <a:pathLst>
              <a:path w="164464" h="175260">
                <a:moveTo>
                  <a:pt x="0" y="0"/>
                </a:moveTo>
                <a:lnTo>
                  <a:pt x="40728" y="174688"/>
                </a:lnTo>
                <a:lnTo>
                  <a:pt x="164185" y="72237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086881" y="4147717"/>
            <a:ext cx="966355" cy="686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indent="688947"/>
            <a:r>
              <a:rPr spc="-310" dirty="0">
                <a:solidFill>
                  <a:srgbClr val="00F900"/>
                </a:solidFill>
                <a:latin typeface="MS UI Gothic"/>
                <a:cs typeface="MS UI Gothic"/>
              </a:rPr>
              <a:t>✔</a:t>
            </a:r>
            <a:endParaRPr dirty="0">
              <a:latin typeface="MS UI Gothic"/>
              <a:cs typeface="MS UI Gothic"/>
            </a:endParaRPr>
          </a:p>
          <a:p>
            <a:pPr marL="11397">
              <a:spcBef>
                <a:spcPts val="408"/>
              </a:spcBef>
            </a:pPr>
            <a:r>
              <a:rPr spc="67" dirty="0">
                <a:solidFill>
                  <a:srgbClr val="0433FF"/>
                </a:solidFill>
                <a:latin typeface="Arial"/>
                <a:cs typeface="Arial"/>
              </a:rPr>
              <a:t>α</a:t>
            </a:r>
            <a:r>
              <a:rPr spc="-404" dirty="0">
                <a:solidFill>
                  <a:srgbClr val="0433FF"/>
                </a:solidFill>
                <a:latin typeface="Lucida Sans Unicode"/>
                <a:cs typeface="Lucida Sans Unicode"/>
              </a:rPr>
              <a:t>∧</a:t>
            </a: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(</a:t>
            </a:r>
            <a:r>
              <a:rPr spc="72" dirty="0">
                <a:solidFill>
                  <a:srgbClr val="0433FF"/>
                </a:solidFill>
                <a:latin typeface="Arial"/>
                <a:cs typeface="Arial"/>
              </a:rPr>
              <a:t>β</a:t>
            </a: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&lt;5)</a:t>
            </a:r>
            <a:endParaRPr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4294967295"/>
          </p:nvPr>
        </p:nvSpPr>
        <p:spPr>
          <a:xfrm>
            <a:off x="8164389" y="6289720"/>
            <a:ext cx="202622" cy="190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74">
              <a:lnSpc>
                <a:spcPts val="1301"/>
              </a:lnSpc>
            </a:pPr>
            <a:fld id="{81D60167-4931-47E6-BA6A-407CBD079E47}" type="slidenum">
              <a:rPr spc="-67" dirty="0"/>
              <a:pPr marL="60974">
                <a:lnSpc>
                  <a:spcPts val="1301"/>
                </a:lnSpc>
              </a:pPr>
              <a:t>5</a:t>
            </a:fld>
            <a:endParaRPr spc="-67" dirty="0"/>
          </a:p>
        </p:txBody>
      </p:sp>
      <p:sp>
        <p:nvSpPr>
          <p:cNvPr id="33" name="object 33"/>
          <p:cNvSpPr txBox="1"/>
          <p:nvPr/>
        </p:nvSpPr>
        <p:spPr>
          <a:xfrm>
            <a:off x="4690430" y="5833241"/>
            <a:ext cx="2160155" cy="435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800" spc="-130" dirty="0">
                <a:solidFill>
                  <a:srgbClr val="0433FF"/>
                </a:solidFill>
                <a:latin typeface="Arial"/>
                <a:cs typeface="Arial"/>
              </a:rPr>
              <a:t>path</a:t>
            </a:r>
            <a:r>
              <a:rPr sz="2800" spc="-49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2800" spc="-58" dirty="0">
                <a:solidFill>
                  <a:srgbClr val="0433FF"/>
                </a:solidFill>
                <a:latin typeface="Arial"/>
                <a:cs typeface="Arial"/>
              </a:rPr>
              <a:t>condition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84941" y="3574726"/>
            <a:ext cx="957118" cy="703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9281"/>
            <a:r>
              <a:rPr spc="-310" dirty="0">
                <a:solidFill>
                  <a:srgbClr val="00F900"/>
                </a:solidFill>
                <a:latin typeface="MS UI Gothic"/>
                <a:cs typeface="MS UI Gothic"/>
              </a:rPr>
              <a:t>✔</a:t>
            </a:r>
            <a:endParaRPr dirty="0">
              <a:latin typeface="MS UI Gothic"/>
              <a:cs typeface="MS UI Gothic"/>
            </a:endParaRPr>
          </a:p>
          <a:p>
            <a:pPr marL="11397">
              <a:spcBef>
                <a:spcPts val="543"/>
              </a:spcBef>
            </a:pPr>
            <a:r>
              <a:rPr spc="-40" dirty="0">
                <a:solidFill>
                  <a:srgbClr val="0433FF"/>
                </a:solidFill>
                <a:latin typeface="Arial"/>
                <a:cs typeface="Arial"/>
              </a:rPr>
              <a:t>α</a:t>
            </a:r>
            <a:r>
              <a:rPr spc="-40" dirty="0">
                <a:solidFill>
                  <a:srgbClr val="0433FF"/>
                </a:solidFill>
                <a:latin typeface="Lucida Sans Unicode"/>
                <a:cs typeface="Lucida Sans Unicode"/>
              </a:rPr>
              <a:t>∧</a:t>
            </a:r>
            <a:r>
              <a:rPr spc="-40" dirty="0">
                <a:solidFill>
                  <a:srgbClr val="0433FF"/>
                </a:solidFill>
                <a:latin typeface="Arial"/>
                <a:cs typeface="Arial"/>
              </a:rPr>
              <a:t>(β≥5)</a:t>
            </a:r>
            <a:endParaRPr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741848" y="3423055"/>
            <a:ext cx="1109518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36" dirty="0">
                <a:solidFill>
                  <a:srgbClr val="0433FF"/>
                </a:solidFill>
                <a:latin typeface="Arial"/>
                <a:cs typeface="Arial"/>
              </a:rPr>
              <a:t>¬α</a:t>
            </a:r>
            <a:r>
              <a:rPr spc="-36" dirty="0">
                <a:solidFill>
                  <a:srgbClr val="0433FF"/>
                </a:solidFill>
                <a:latin typeface="Lucida Sans Unicode"/>
                <a:cs typeface="Lucida Sans Unicode"/>
              </a:rPr>
              <a:t>∧</a:t>
            </a:r>
            <a:r>
              <a:rPr spc="-36" dirty="0">
                <a:solidFill>
                  <a:srgbClr val="0433FF"/>
                </a:solidFill>
                <a:latin typeface="Arial"/>
                <a:cs typeface="Arial"/>
              </a:rPr>
              <a:t>(β≥5)</a:t>
            </a:r>
            <a:endParaRPr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08084" y="4324669"/>
            <a:ext cx="1570182" cy="7199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3638"/>
            <a:r>
              <a:rPr spc="-310" dirty="0">
                <a:solidFill>
                  <a:srgbClr val="00F900"/>
                </a:solidFill>
                <a:latin typeface="MS UI Gothic"/>
                <a:cs typeface="MS UI Gothic"/>
              </a:rPr>
              <a:t>✔</a:t>
            </a:r>
            <a:endParaRPr dirty="0">
              <a:latin typeface="MS UI Gothic"/>
              <a:cs typeface="MS UI Gothic"/>
            </a:endParaRPr>
          </a:p>
          <a:p>
            <a:pPr marL="11397">
              <a:spcBef>
                <a:spcPts val="678"/>
              </a:spcBef>
            </a:pP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¬</a:t>
            </a:r>
            <a:r>
              <a:rPr spc="67" dirty="0">
                <a:solidFill>
                  <a:srgbClr val="0433FF"/>
                </a:solidFill>
                <a:latin typeface="Arial"/>
                <a:cs typeface="Arial"/>
              </a:rPr>
              <a:t>α</a:t>
            </a:r>
            <a:r>
              <a:rPr spc="-404" dirty="0">
                <a:solidFill>
                  <a:srgbClr val="0433FF"/>
                </a:solidFill>
                <a:latin typeface="Lucida Sans Unicode"/>
                <a:cs typeface="Lucida Sans Unicode"/>
              </a:rPr>
              <a:t>∧</a:t>
            </a: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(</a:t>
            </a:r>
            <a:r>
              <a:rPr spc="72" dirty="0">
                <a:solidFill>
                  <a:srgbClr val="0433FF"/>
                </a:solidFill>
                <a:latin typeface="Arial"/>
                <a:cs typeface="Arial"/>
              </a:rPr>
              <a:t>β</a:t>
            </a: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&lt;5</a:t>
            </a:r>
            <a:r>
              <a:rPr spc="-4" dirty="0">
                <a:solidFill>
                  <a:srgbClr val="0433FF"/>
                </a:solidFill>
                <a:latin typeface="Arial"/>
                <a:cs typeface="Arial"/>
              </a:rPr>
              <a:t>)</a:t>
            </a:r>
            <a:r>
              <a:rPr spc="-404" dirty="0">
                <a:solidFill>
                  <a:srgbClr val="0433FF"/>
                </a:solidFill>
                <a:latin typeface="Lucida Sans Unicode"/>
                <a:cs typeface="Lucida Sans Unicode"/>
              </a:rPr>
              <a:t>∧</a:t>
            </a: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¬</a:t>
            </a:r>
            <a:r>
              <a:rPr spc="112" dirty="0">
                <a:solidFill>
                  <a:srgbClr val="0433FF"/>
                </a:solidFill>
                <a:latin typeface="Arial"/>
                <a:cs typeface="Arial"/>
              </a:rPr>
              <a:t>γ</a:t>
            </a:r>
            <a:endParaRPr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875295" y="5201002"/>
            <a:ext cx="141835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¬</a:t>
            </a:r>
            <a:r>
              <a:rPr spc="67" dirty="0">
                <a:solidFill>
                  <a:srgbClr val="0433FF"/>
                </a:solidFill>
                <a:latin typeface="Arial"/>
                <a:cs typeface="Arial"/>
              </a:rPr>
              <a:t>α</a:t>
            </a:r>
            <a:r>
              <a:rPr spc="-404" dirty="0">
                <a:solidFill>
                  <a:srgbClr val="0433FF"/>
                </a:solidFill>
                <a:latin typeface="Lucida Sans Unicode"/>
                <a:cs typeface="Lucida Sans Unicode"/>
              </a:rPr>
              <a:t>∧</a:t>
            </a: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(</a:t>
            </a:r>
            <a:r>
              <a:rPr spc="72" dirty="0">
                <a:solidFill>
                  <a:srgbClr val="0433FF"/>
                </a:solidFill>
                <a:latin typeface="Arial"/>
                <a:cs typeface="Arial"/>
              </a:rPr>
              <a:t>β</a:t>
            </a: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&lt;5</a:t>
            </a:r>
            <a:r>
              <a:rPr spc="-4" dirty="0">
                <a:solidFill>
                  <a:srgbClr val="0433FF"/>
                </a:solidFill>
                <a:latin typeface="Arial"/>
                <a:cs typeface="Arial"/>
              </a:rPr>
              <a:t>)</a:t>
            </a:r>
            <a:r>
              <a:rPr spc="-404" dirty="0">
                <a:solidFill>
                  <a:srgbClr val="0433FF"/>
                </a:solidFill>
                <a:latin typeface="Lucida Sans Unicode"/>
                <a:cs typeface="Lucida Sans Unicode"/>
              </a:rPr>
              <a:t>∧</a:t>
            </a:r>
            <a:r>
              <a:rPr spc="112" dirty="0">
                <a:solidFill>
                  <a:srgbClr val="0433FF"/>
                </a:solidFill>
                <a:latin typeface="Arial"/>
                <a:cs typeface="Arial"/>
              </a:rPr>
              <a:t>γ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03032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4277ED-A093-F546-A65A-F36A064C2609}" type="slidenum">
              <a:rPr lang="en-US"/>
              <a:pPr/>
              <a:t>50</a:t>
            </a:fld>
            <a:endParaRPr lang="en-US"/>
          </a:p>
        </p:txBody>
      </p:sp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Difference Logic                        (QF_IDL, QF_RDL)</a:t>
            </a:r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Boolean combination of linear constraints of the form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          </a:t>
            </a:r>
            <a:r>
              <a:rPr lang="en-US" i="1">
                <a:latin typeface="Times New Roman" charset="0"/>
              </a:rPr>
              <a:t>x</a:t>
            </a:r>
            <a:r>
              <a:rPr lang="en-US" b="1" i="1" baseline="-25000">
                <a:latin typeface="Times New Roman" charset="0"/>
              </a:rPr>
              <a:t>i</a:t>
            </a:r>
            <a:r>
              <a:rPr lang="en-US"/>
              <a:t> </a:t>
            </a:r>
            <a:r>
              <a:rPr lang="en-US">
                <a:latin typeface="Times New Roman" charset="0"/>
              </a:rPr>
              <a:t>-</a:t>
            </a:r>
            <a:r>
              <a:rPr lang="en-US"/>
              <a:t> </a:t>
            </a:r>
            <a:r>
              <a:rPr lang="en-US" i="1">
                <a:latin typeface="Times New Roman" charset="0"/>
              </a:rPr>
              <a:t>x</a:t>
            </a:r>
            <a:r>
              <a:rPr lang="en-US" i="1" baseline="-25000">
                <a:latin typeface="Times New Roman" charset="0"/>
              </a:rPr>
              <a:t>j</a:t>
            </a:r>
            <a:r>
              <a:rPr lang="en-US" i="1">
                <a:latin typeface="Times New Roman" charset="0"/>
              </a:rPr>
              <a:t> </a:t>
            </a:r>
            <a:r>
              <a:rPr lang="en-US" b="1">
                <a:latin typeface="cmsy10" charset="0"/>
              </a:rPr>
              <a:t>»</a:t>
            </a:r>
            <a:r>
              <a:rPr lang="en-US" i="1">
                <a:latin typeface="Times New Roman" charset="0"/>
              </a:rPr>
              <a:t> c</a:t>
            </a:r>
            <a:r>
              <a:rPr lang="en-US" i="1" baseline="-25000">
                <a:latin typeface="Times New Roman" charset="0"/>
              </a:rPr>
              <a:t>ij</a:t>
            </a:r>
            <a:r>
              <a:rPr lang="en-US" i="1">
                <a:latin typeface="Times New Roman" charset="0"/>
              </a:rPr>
              <a:t>     </a:t>
            </a:r>
            <a:r>
              <a:rPr lang="en-US"/>
              <a:t>or      </a:t>
            </a:r>
            <a:r>
              <a:rPr lang="en-US" i="1">
                <a:latin typeface="Times New Roman" charset="0"/>
              </a:rPr>
              <a:t>x</a:t>
            </a:r>
            <a:r>
              <a:rPr lang="en-US" i="1" baseline="-25000">
                <a:latin typeface="Times New Roman" charset="0"/>
              </a:rPr>
              <a:t>i</a:t>
            </a:r>
            <a:r>
              <a:rPr lang="en-US"/>
              <a:t> </a:t>
            </a:r>
            <a:r>
              <a:rPr lang="en-US" b="1">
                <a:latin typeface="cmsy10" charset="0"/>
              </a:rPr>
              <a:t>»</a:t>
            </a:r>
            <a:r>
              <a:rPr lang="en-US"/>
              <a:t> </a:t>
            </a:r>
            <a:r>
              <a:rPr lang="en-US" i="1">
                <a:latin typeface="Times New Roman" charset="0"/>
              </a:rPr>
              <a:t>c</a:t>
            </a:r>
            <a:r>
              <a:rPr lang="en-US" i="1" baseline="-25000">
                <a:latin typeface="Times New Roman" charset="0"/>
              </a:rPr>
              <a:t>i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latin typeface="Times New Roman" charset="0"/>
              </a:rPr>
              <a:t>        </a:t>
            </a:r>
            <a:r>
              <a:rPr lang="en-US" b="1">
                <a:latin typeface="cmsy10" charset="0"/>
              </a:rPr>
              <a:t>»</a:t>
            </a:r>
            <a:r>
              <a:rPr lang="en-US">
                <a:latin typeface="Times New Roman" charset="0"/>
              </a:rPr>
              <a:t>  </a:t>
            </a:r>
            <a:r>
              <a:rPr lang="en-US" b="1">
                <a:latin typeface="cmsy10" charset="0"/>
              </a:rPr>
              <a:t>2</a:t>
            </a:r>
            <a:r>
              <a:rPr lang="en-US">
                <a:latin typeface="Times New Roman" charset="0"/>
              </a:rPr>
              <a:t>  {</a:t>
            </a:r>
            <a:r>
              <a:rPr lang="en-US" b="1">
                <a:latin typeface="cmsy10" charset="0"/>
              </a:rPr>
              <a:t>¸</a:t>
            </a:r>
            <a:r>
              <a:rPr lang="en-US">
                <a:latin typeface="Times New Roman" charset="0"/>
              </a:rPr>
              <a:t>,&gt;,</a:t>
            </a:r>
            <a:r>
              <a:rPr lang="en-US" b="1">
                <a:latin typeface="cmsy10" charset="0"/>
              </a:rPr>
              <a:t>·</a:t>
            </a:r>
            <a:r>
              <a:rPr lang="en-US">
                <a:latin typeface="Times New Roman" charset="0"/>
              </a:rPr>
              <a:t>,&lt;,=}, </a:t>
            </a:r>
            <a:r>
              <a:rPr lang="en-US" i="1">
                <a:latin typeface="Times New Roman" charset="0"/>
              </a:rPr>
              <a:t>x</a:t>
            </a:r>
            <a:r>
              <a:rPr lang="en-US" i="1" baseline="-25000">
                <a:latin typeface="Times New Roman" charset="0"/>
              </a:rPr>
              <a:t>i</a:t>
            </a:r>
            <a:r>
              <a:rPr lang="ja-JP" altLang="en-US">
                <a:latin typeface="Arial"/>
              </a:rPr>
              <a:t>’</a:t>
            </a:r>
            <a:r>
              <a:rPr lang="en-US">
                <a:latin typeface="Times New Roman" charset="0"/>
              </a:rPr>
              <a:t>s in </a:t>
            </a:r>
            <a:r>
              <a:rPr lang="en-US">
                <a:latin typeface="msbm10" charset="0"/>
              </a:rPr>
              <a:t>Q</a:t>
            </a:r>
            <a:r>
              <a:rPr lang="en-US">
                <a:latin typeface="Times New Roman" charset="0"/>
              </a:rPr>
              <a:t> or </a:t>
            </a:r>
            <a:r>
              <a:rPr lang="en-US">
                <a:latin typeface="msbm10" charset="0"/>
              </a:rPr>
              <a:t>Z</a:t>
            </a:r>
          </a:p>
          <a:p>
            <a:pPr>
              <a:lnSpc>
                <a:spcPct val="90000"/>
              </a:lnSpc>
            </a:pPr>
            <a:r>
              <a:rPr lang="en-US"/>
              <a:t>Applications:</a:t>
            </a:r>
          </a:p>
          <a:p>
            <a:pPr lvl="1">
              <a:lnSpc>
                <a:spcPct val="90000"/>
              </a:lnSpc>
            </a:pPr>
            <a:r>
              <a:rPr lang="en-US"/>
              <a:t>Software verification (most linear constraints are of this form)</a:t>
            </a:r>
          </a:p>
          <a:p>
            <a:pPr lvl="1">
              <a:lnSpc>
                <a:spcPct val="90000"/>
              </a:lnSpc>
            </a:pPr>
            <a:r>
              <a:rPr lang="en-US"/>
              <a:t>Processor datapath verification</a:t>
            </a:r>
          </a:p>
          <a:p>
            <a:pPr lvl="1">
              <a:lnSpc>
                <a:spcPct val="90000"/>
              </a:lnSpc>
            </a:pPr>
            <a:r>
              <a:rPr lang="en-US"/>
              <a:t>Job shop scheduling / real-time systems</a:t>
            </a:r>
          </a:p>
          <a:p>
            <a:pPr lvl="1">
              <a:lnSpc>
                <a:spcPct val="90000"/>
              </a:lnSpc>
            </a:pPr>
            <a:r>
              <a:rPr lang="en-US"/>
              <a:t>Timing verification for circuits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457200" y="6488761"/>
            <a:ext cx="39560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 thanks to C. Barrett &amp; S. A. </a:t>
            </a:r>
            <a:r>
              <a:rPr lang="en-US" dirty="0" err="1"/>
              <a:t>Seshia</a:t>
            </a:r>
            <a:r>
              <a:rPr lang="en-US" dirty="0"/>
              <a:t>, ICCAD 2009 Tutorial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609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CD81E6C-DC49-504C-9E9E-78ADDB7186B4}" type="slidenum">
              <a:rPr lang="en-US"/>
              <a:pPr/>
              <a:t>51</a:t>
            </a:fld>
            <a:endParaRPr lang="en-US"/>
          </a:p>
        </p:txBody>
      </p:sp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Arrays/Memories </a:t>
            </a: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SMT solvers can also be very effective in modeling data structures in software and hardware</a:t>
            </a:r>
          </a:p>
          <a:p>
            <a:pPr lvl="1"/>
            <a:r>
              <a:rPr lang="en-US"/>
              <a:t>Arrays in programs</a:t>
            </a:r>
          </a:p>
          <a:p>
            <a:pPr lvl="1"/>
            <a:r>
              <a:rPr lang="en-US"/>
              <a:t>Memories in hardware designs: e.g. instruction and data memories, CAMs, etc.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457200" y="6498762"/>
            <a:ext cx="39560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 thanks to C. Barrett &amp; S. A. </a:t>
            </a:r>
            <a:r>
              <a:rPr lang="en-US" dirty="0" err="1"/>
              <a:t>Seshia</a:t>
            </a:r>
            <a:r>
              <a:rPr lang="en-US" dirty="0"/>
              <a:t>, ICCAD 2009 Tutorial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005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42E82E-452F-4946-B9DF-D9DF2E90BEF9}" type="slidenum">
              <a:rPr lang="en-US"/>
              <a:pPr/>
              <a:t>52</a:t>
            </a:fld>
            <a:endParaRPr lang="en-US"/>
          </a:p>
        </p:txBody>
      </p:sp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Theory of Arrays (QF_AX)</a:t>
            </a:r>
            <a:br>
              <a:rPr lang="en-US" sz="3600"/>
            </a:br>
            <a:r>
              <a:rPr lang="en-US" sz="3600"/>
              <a:t>Select and Store</a:t>
            </a:r>
          </a:p>
        </p:txBody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interpreted functions: select and store</a:t>
            </a:r>
          </a:p>
          <a:p>
            <a:pPr lvl="1"/>
            <a:r>
              <a:rPr lang="en-US" dirty="0"/>
              <a:t>select(</a:t>
            </a:r>
            <a:r>
              <a:rPr lang="en-US" dirty="0" err="1"/>
              <a:t>A,i</a:t>
            </a:r>
            <a:r>
              <a:rPr lang="en-US" dirty="0"/>
              <a:t>)         Read from A at index </a:t>
            </a:r>
            <a:r>
              <a:rPr lang="en-US" dirty="0" err="1"/>
              <a:t>i</a:t>
            </a:r>
            <a:endParaRPr lang="en-US" dirty="0"/>
          </a:p>
          <a:p>
            <a:pPr lvl="1"/>
            <a:r>
              <a:rPr lang="en-US" dirty="0"/>
              <a:t>store(</a:t>
            </a:r>
            <a:r>
              <a:rPr lang="en-US" dirty="0" err="1"/>
              <a:t>A,i,d</a:t>
            </a:r>
            <a:r>
              <a:rPr lang="en-US" dirty="0"/>
              <a:t>)        Write d to A at index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Two main axioms:</a:t>
            </a:r>
          </a:p>
          <a:p>
            <a:pPr lvl="1"/>
            <a:r>
              <a:rPr lang="en-US" dirty="0"/>
              <a:t>select(store(</a:t>
            </a:r>
            <a:r>
              <a:rPr lang="en-US" dirty="0" err="1"/>
              <a:t>A,i,d</a:t>
            </a:r>
            <a:r>
              <a:rPr lang="en-US" dirty="0"/>
              <a:t>), </a:t>
            </a:r>
            <a:r>
              <a:rPr lang="en-US" dirty="0" err="1"/>
              <a:t>i</a:t>
            </a:r>
            <a:r>
              <a:rPr lang="en-US" dirty="0"/>
              <a:t>) = d</a:t>
            </a:r>
          </a:p>
          <a:p>
            <a:pPr lvl="1"/>
            <a:r>
              <a:rPr lang="en-US" dirty="0"/>
              <a:t>select(store(</a:t>
            </a:r>
            <a:r>
              <a:rPr lang="en-US" dirty="0" err="1"/>
              <a:t>A,i,d</a:t>
            </a:r>
            <a:r>
              <a:rPr lang="en-US" dirty="0"/>
              <a:t>), j) = select(</a:t>
            </a:r>
            <a:r>
              <a:rPr lang="en-US" dirty="0" err="1"/>
              <a:t>A,j</a:t>
            </a:r>
            <a:r>
              <a:rPr lang="en-US" dirty="0"/>
              <a:t>) for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>
                <a:latin typeface="Symbol" charset="0"/>
                <a:sym typeface="Symbol" charset="0"/>
              </a:rPr>
              <a:t></a:t>
            </a:r>
            <a:r>
              <a:rPr lang="en-US" dirty="0"/>
              <a:t> j</a:t>
            </a:r>
          </a:p>
          <a:p>
            <a:r>
              <a:rPr lang="en-US" dirty="0"/>
              <a:t>One other axiom: </a:t>
            </a:r>
          </a:p>
          <a:p>
            <a:pPr lvl="1"/>
            <a:r>
              <a:rPr lang="en-US" dirty="0"/>
              <a:t>(</a:t>
            </a:r>
            <a:r>
              <a:rPr lang="en-US" b="1" dirty="0">
                <a:latin typeface="cmsy10" charset="0"/>
              </a:rPr>
              <a:t>∀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. select(</a:t>
            </a:r>
            <a:r>
              <a:rPr lang="en-US" dirty="0" err="1"/>
              <a:t>A,i</a:t>
            </a:r>
            <a:r>
              <a:rPr lang="en-US" dirty="0"/>
              <a:t>) = select(</a:t>
            </a:r>
            <a:r>
              <a:rPr lang="en-US" dirty="0" err="1"/>
              <a:t>B,i</a:t>
            </a:r>
            <a:r>
              <a:rPr lang="en-US" dirty="0"/>
              <a:t>)) </a:t>
            </a:r>
            <a:r>
              <a:rPr lang="en-US" b="1" dirty="0">
                <a:latin typeface="cmsy10" charset="0"/>
              </a:rPr>
              <a:t>)</a:t>
            </a:r>
            <a:r>
              <a:rPr lang="en-US" dirty="0"/>
              <a:t> A = B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457200" y="6492875"/>
            <a:ext cx="39560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 thanks to C. Barrett &amp; S. A. </a:t>
            </a:r>
            <a:r>
              <a:rPr lang="en-US" dirty="0" err="1"/>
              <a:t>Seshia</a:t>
            </a:r>
            <a:r>
              <a:rPr lang="en-US" dirty="0"/>
              <a:t>, ICCAD 2009 Tutorial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005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B30283E-E51A-9248-86D4-F6F9BE0C7F69}" type="slidenum">
              <a:rPr lang="en-US"/>
              <a:pPr/>
              <a:t>53</a:t>
            </a:fld>
            <a:endParaRPr lang="en-US"/>
          </a:p>
        </p:txBody>
      </p:sp>
      <p:sp>
        <p:nvSpPr>
          <p:cNvPr id="7577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Equivalence Checking                          of Program Fragments</a:t>
            </a:r>
          </a:p>
        </p:txBody>
      </p:sp>
      <p:sp>
        <p:nvSpPr>
          <p:cNvPr id="757763" name="Text Box 3"/>
          <p:cNvSpPr txBox="1">
            <a:spLocks noChangeArrowheads="1"/>
          </p:cNvSpPr>
          <p:nvPr/>
        </p:nvSpPr>
        <p:spPr bwMode="auto">
          <a:xfrm>
            <a:off x="381000" y="1295400"/>
            <a:ext cx="2501900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2400" b="0"/>
              <a:t>int fun1(int y) {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/>
              <a:t>    int x[2];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/>
              <a:t>    x[0] = y;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/>
              <a:t>    y = x[1];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/>
              <a:t>    x[1] = x[0];</a:t>
            </a:r>
          </a:p>
          <a:p>
            <a:pPr algn="l" eaLnBrk="1" hangingPunct="1">
              <a:lnSpc>
                <a:spcPct val="100000"/>
              </a:lnSpc>
            </a:pPr>
            <a:endParaRPr lang="en-US" sz="2400" b="0"/>
          </a:p>
          <a:p>
            <a:pPr algn="l" eaLnBrk="1" hangingPunct="1">
              <a:lnSpc>
                <a:spcPct val="100000"/>
              </a:lnSpc>
            </a:pPr>
            <a:r>
              <a:rPr lang="en-US" sz="2400" b="0"/>
              <a:t>   return x[1]*x[1];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/>
              <a:t>}</a:t>
            </a:r>
          </a:p>
        </p:txBody>
      </p:sp>
      <p:sp>
        <p:nvSpPr>
          <p:cNvPr id="757764" name="Text Box 4"/>
          <p:cNvSpPr txBox="1">
            <a:spLocks noChangeArrowheads="1"/>
          </p:cNvSpPr>
          <p:nvPr/>
        </p:nvSpPr>
        <p:spPr bwMode="auto">
          <a:xfrm>
            <a:off x="457200" y="4724400"/>
            <a:ext cx="21320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2400" b="0"/>
              <a:t>int fun2(int y) {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/>
              <a:t>      return y*y;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/>
              <a:t>}</a:t>
            </a:r>
          </a:p>
        </p:txBody>
      </p:sp>
      <p:sp>
        <p:nvSpPr>
          <p:cNvPr id="757766" name="Text Box 6"/>
          <p:cNvSpPr txBox="1">
            <a:spLocks noChangeArrowheads="1"/>
          </p:cNvSpPr>
          <p:nvPr/>
        </p:nvSpPr>
        <p:spPr bwMode="auto">
          <a:xfrm>
            <a:off x="3048000" y="1366838"/>
            <a:ext cx="5507038" cy="3756025"/>
          </a:xfrm>
          <a:prstGeom prst="rect">
            <a:avLst/>
          </a:prstGeom>
          <a:noFill/>
          <a:ln w="12700">
            <a:solidFill>
              <a:srgbClr val="3333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>
              <a:lnSpc>
                <a:spcPct val="100000"/>
              </a:lnSpc>
            </a:pPr>
            <a:r>
              <a:rPr lang="en-US" sz="2400" b="0"/>
              <a:t>SMT formula </a:t>
            </a:r>
            <a:r>
              <a:rPr lang="en-US" sz="2400" b="0">
                <a:latin typeface="Symbol" charset="0"/>
                <a:sym typeface="Symbol" charset="0"/>
              </a:rPr>
              <a:t></a:t>
            </a:r>
            <a:r>
              <a:rPr lang="ja-JP" altLang="en-US" sz="2400" b="0">
                <a:latin typeface="Arial"/>
              </a:rPr>
              <a:t>’’</a:t>
            </a:r>
            <a:endParaRPr lang="en-US" sz="2400" b="0"/>
          </a:p>
          <a:p>
            <a:pPr algn="l" eaLnBrk="1" hangingPunct="1">
              <a:lnSpc>
                <a:spcPct val="100000"/>
              </a:lnSpc>
            </a:pPr>
            <a:endParaRPr lang="en-US" sz="2400" b="0"/>
          </a:p>
          <a:p>
            <a:pPr algn="l" eaLnBrk="1" hangingPunct="1">
              <a:lnSpc>
                <a:spcPct val="100000"/>
              </a:lnSpc>
            </a:pPr>
            <a:r>
              <a:rPr lang="en-US" sz="2400" b="0">
                <a:solidFill>
                  <a:srgbClr val="0033CC"/>
                </a:solidFill>
              </a:rPr>
              <a:t>[    x1 = </a:t>
            </a:r>
            <a:r>
              <a:rPr lang="en-US" sz="2400" b="0">
                <a:solidFill>
                  <a:srgbClr val="006600"/>
                </a:solidFill>
              </a:rPr>
              <a:t>store(x,0,y)</a:t>
            </a:r>
            <a:r>
              <a:rPr lang="en-US" sz="2400" b="0">
                <a:solidFill>
                  <a:srgbClr val="0033CC"/>
                </a:solidFill>
              </a:rPr>
              <a:t> </a:t>
            </a:r>
            <a:r>
              <a:rPr lang="en-US" sz="2400">
                <a:solidFill>
                  <a:srgbClr val="0033CC"/>
                </a:solidFill>
                <a:latin typeface="cmsy10" charset="0"/>
              </a:rPr>
              <a:t>Æ</a:t>
            </a:r>
            <a:r>
              <a:rPr lang="en-US" sz="2400" b="0">
                <a:solidFill>
                  <a:srgbClr val="0033CC"/>
                </a:solidFill>
              </a:rPr>
              <a:t> y1 = </a:t>
            </a:r>
            <a:r>
              <a:rPr lang="en-US" sz="2400" b="0">
                <a:solidFill>
                  <a:srgbClr val="006600"/>
                </a:solidFill>
              </a:rPr>
              <a:t>select(x1,1)</a:t>
            </a:r>
            <a:r>
              <a:rPr lang="en-US" sz="2400" b="0">
                <a:solidFill>
                  <a:srgbClr val="0033CC"/>
                </a:solidFill>
              </a:rPr>
              <a:t> 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>
                <a:solidFill>
                  <a:srgbClr val="0033CC"/>
                </a:solidFill>
              </a:rPr>
              <a:t>  </a:t>
            </a:r>
            <a:r>
              <a:rPr lang="en-US" sz="2400">
                <a:solidFill>
                  <a:srgbClr val="0033CC"/>
                </a:solidFill>
                <a:latin typeface="cmsy10" charset="0"/>
              </a:rPr>
              <a:t>Æ</a:t>
            </a:r>
            <a:r>
              <a:rPr lang="en-US" sz="2400" b="0">
                <a:solidFill>
                  <a:srgbClr val="0033CC"/>
                </a:solidFill>
              </a:rPr>
              <a:t> x2 = </a:t>
            </a:r>
            <a:r>
              <a:rPr lang="en-US" sz="2400" b="0">
                <a:solidFill>
                  <a:srgbClr val="006600"/>
                </a:solidFill>
              </a:rPr>
              <a:t>store(x1,1,select(x1,0))</a:t>
            </a:r>
            <a:r>
              <a:rPr lang="en-US" sz="2400" b="0">
                <a:solidFill>
                  <a:srgbClr val="0033CC"/>
                </a:solidFill>
              </a:rPr>
              <a:t> 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>
                <a:solidFill>
                  <a:srgbClr val="0033CC"/>
                </a:solidFill>
              </a:rPr>
              <a:t>  </a:t>
            </a:r>
            <a:r>
              <a:rPr lang="en-US" sz="2400">
                <a:solidFill>
                  <a:srgbClr val="0033CC"/>
                </a:solidFill>
                <a:latin typeface="cmsy10" charset="0"/>
              </a:rPr>
              <a:t>Æ</a:t>
            </a:r>
            <a:r>
              <a:rPr lang="en-US" sz="2400" b="0">
                <a:solidFill>
                  <a:srgbClr val="0033CC"/>
                </a:solidFill>
              </a:rPr>
              <a:t> ret1 = sq(</a:t>
            </a:r>
            <a:r>
              <a:rPr lang="en-US" sz="2400" b="0">
                <a:solidFill>
                  <a:srgbClr val="006600"/>
                </a:solidFill>
              </a:rPr>
              <a:t>select(x2,1)</a:t>
            </a:r>
            <a:r>
              <a:rPr lang="en-US" sz="2400" b="0">
                <a:solidFill>
                  <a:srgbClr val="0033CC"/>
                </a:solidFill>
              </a:rPr>
              <a:t>)                 ]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>
                <a:solidFill>
                  <a:srgbClr val="0033CC"/>
                </a:solidFill>
              </a:rPr>
              <a:t>      </a:t>
            </a:r>
            <a:r>
              <a:rPr lang="en-US" sz="2400">
                <a:solidFill>
                  <a:srgbClr val="0033CC"/>
                </a:solidFill>
                <a:latin typeface="cmsy10" charset="0"/>
              </a:rPr>
              <a:t>Æ</a:t>
            </a:r>
            <a:endParaRPr lang="en-US" sz="2400" b="0">
              <a:solidFill>
                <a:srgbClr val="0033CC"/>
              </a:solidFill>
              <a:latin typeface="cmsy10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2400" b="0">
                <a:solidFill>
                  <a:srgbClr val="0033CC"/>
                </a:solidFill>
              </a:rPr>
              <a:t>( ret2 = sq(y) )</a:t>
            </a:r>
          </a:p>
          <a:p>
            <a:pPr algn="l" eaLnBrk="1" hangingPunct="1">
              <a:lnSpc>
                <a:spcPct val="100000"/>
              </a:lnSpc>
            </a:pPr>
            <a:r>
              <a:rPr lang="en-US" sz="2400" b="0">
                <a:solidFill>
                  <a:srgbClr val="0033CC"/>
                </a:solidFill>
              </a:rPr>
              <a:t>      </a:t>
            </a:r>
            <a:r>
              <a:rPr lang="en-US" sz="2400">
                <a:solidFill>
                  <a:srgbClr val="0033CC"/>
                </a:solidFill>
                <a:latin typeface="cmsy10" charset="0"/>
              </a:rPr>
              <a:t>Æ</a:t>
            </a:r>
            <a:endParaRPr lang="en-US" sz="2400" b="0">
              <a:solidFill>
                <a:srgbClr val="0033CC"/>
              </a:solidFill>
              <a:latin typeface="cmsy10" charset="0"/>
            </a:endParaRPr>
          </a:p>
          <a:p>
            <a:pPr algn="l" eaLnBrk="1" hangingPunct="1">
              <a:lnSpc>
                <a:spcPct val="100000"/>
              </a:lnSpc>
            </a:pPr>
            <a:r>
              <a:rPr lang="en-US" sz="2400" b="0">
                <a:solidFill>
                  <a:srgbClr val="0033CC"/>
                </a:solidFill>
              </a:rPr>
              <a:t>( ret1 </a:t>
            </a:r>
            <a:r>
              <a:rPr lang="en-US" sz="2400" b="0">
                <a:solidFill>
                  <a:srgbClr val="0033CC"/>
                </a:solidFill>
                <a:latin typeface="Symbol" charset="0"/>
                <a:sym typeface="Symbol" charset="0"/>
              </a:rPr>
              <a:t></a:t>
            </a:r>
            <a:r>
              <a:rPr lang="en-US" sz="2400" b="0">
                <a:solidFill>
                  <a:srgbClr val="0033CC"/>
                </a:solidFill>
              </a:rPr>
              <a:t> ret2 )</a:t>
            </a:r>
          </a:p>
          <a:p>
            <a:pPr algn="l" eaLnBrk="1" hangingPunct="1">
              <a:lnSpc>
                <a:spcPct val="100000"/>
              </a:lnSpc>
            </a:pPr>
            <a:endParaRPr lang="en-US" sz="2400" b="0">
              <a:solidFill>
                <a:srgbClr val="0033CC"/>
              </a:solidFill>
            </a:endParaRP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457200" y="6492875"/>
            <a:ext cx="39560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 thanks to C. Barrett &amp; S. A. </a:t>
            </a:r>
            <a:r>
              <a:rPr lang="en-US" dirty="0" err="1"/>
              <a:t>Seshia</a:t>
            </a:r>
            <a:r>
              <a:rPr lang="en-US" dirty="0"/>
              <a:t>, ICCAD 2009 Tutorial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6626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AF812-68A4-6643-BAB3-1EC2C0D45C8C}" type="slidenum">
              <a:rPr lang="en-US"/>
              <a:pPr/>
              <a:t>54</a:t>
            </a:fld>
            <a:endParaRPr lang="en-US"/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Roadmap for this Tutorial</a:t>
            </a:r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0"/>
              <a:buChar char="Ø"/>
            </a:pPr>
            <a:r>
              <a:rPr lang="en-US" dirty="0">
                <a:solidFill>
                  <a:schemeClr val="bg2"/>
                </a:solidFill>
              </a:rPr>
              <a:t>Background and Notation</a:t>
            </a:r>
          </a:p>
          <a:p>
            <a:r>
              <a:rPr lang="en-US" dirty="0">
                <a:solidFill>
                  <a:schemeClr val="bg2"/>
                </a:solidFill>
              </a:rPr>
              <a:t>Survey of Theories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Equality of </a:t>
            </a:r>
            <a:r>
              <a:rPr lang="en-US" dirty="0" err="1">
                <a:solidFill>
                  <a:schemeClr val="bg2"/>
                </a:solidFill>
              </a:rPr>
              <a:t>uninterpreted</a:t>
            </a:r>
            <a:r>
              <a:rPr lang="en-US" dirty="0">
                <a:solidFill>
                  <a:schemeClr val="bg2"/>
                </a:solidFill>
              </a:rPr>
              <a:t> function symbols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Bit vector arithmetic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Linear arithmetic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Difference logic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Array theory</a:t>
            </a:r>
          </a:p>
          <a:p>
            <a:r>
              <a:rPr lang="en-US" dirty="0"/>
              <a:t>Combining theories</a:t>
            </a:r>
          </a:p>
          <a:p>
            <a:r>
              <a:rPr lang="en-US" dirty="0">
                <a:solidFill>
                  <a:schemeClr val="bg2"/>
                </a:solidFill>
              </a:rPr>
              <a:t>Review DLL</a:t>
            </a:r>
          </a:p>
          <a:p>
            <a:r>
              <a:rPr lang="en-US" dirty="0">
                <a:solidFill>
                  <a:schemeClr val="bg2"/>
                </a:solidFill>
              </a:rPr>
              <a:t>Extending DLL to DPLL(t)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39560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 thanks to C. Barrett &amp; S. A. </a:t>
            </a:r>
            <a:r>
              <a:rPr lang="en-US" dirty="0" err="1"/>
              <a:t>Seshia</a:t>
            </a:r>
            <a:r>
              <a:rPr lang="en-US" dirty="0"/>
              <a:t>, ICCAD 2009 Tutorial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791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7563E9-56FA-424E-8758-8776C3B5106B}" type="slidenum">
              <a:rPr lang="en-US"/>
              <a:pPr/>
              <a:t>55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Theory Solvers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Theory solvers become much more useful if they can be used together.</a:t>
            </a:r>
          </a:p>
          <a:p>
            <a:pPr lvl="2">
              <a:buFont typeface="Wingdings" charset="0"/>
              <a:buNone/>
            </a:pPr>
            <a:r>
              <a:rPr lang="en-US" i="1" dirty="0" err="1">
                <a:solidFill>
                  <a:srgbClr val="0000FF"/>
                </a:solidFill>
              </a:rPr>
              <a:t>mux_sel</a:t>
            </a:r>
            <a:r>
              <a:rPr lang="en-US" i="1" dirty="0">
                <a:solidFill>
                  <a:srgbClr val="0000FF"/>
                </a:solidFill>
              </a:rPr>
              <a:t> = 0 → </a:t>
            </a:r>
            <a:r>
              <a:rPr lang="en-US" i="1" dirty="0" err="1">
                <a:solidFill>
                  <a:srgbClr val="0000FF"/>
                </a:solidFill>
              </a:rPr>
              <a:t>mux_out</a:t>
            </a:r>
            <a:r>
              <a:rPr lang="en-US" i="1" dirty="0">
                <a:solidFill>
                  <a:srgbClr val="0000FF"/>
                </a:solidFill>
              </a:rPr>
              <a:t> = select(</a:t>
            </a:r>
            <a:r>
              <a:rPr lang="en-US" i="1" dirty="0" err="1">
                <a:solidFill>
                  <a:srgbClr val="0000FF"/>
                </a:solidFill>
              </a:rPr>
              <a:t>regfile</a:t>
            </a:r>
            <a:r>
              <a:rPr lang="en-US" i="1" dirty="0">
                <a:solidFill>
                  <a:srgbClr val="0000FF"/>
                </a:solidFill>
              </a:rPr>
              <a:t>, </a:t>
            </a:r>
            <a:r>
              <a:rPr lang="en-US" i="1" dirty="0" err="1">
                <a:solidFill>
                  <a:srgbClr val="0000FF"/>
                </a:solidFill>
              </a:rPr>
              <a:t>addr</a:t>
            </a:r>
            <a:r>
              <a:rPr lang="en-US" i="1" dirty="0">
                <a:solidFill>
                  <a:srgbClr val="0000FF"/>
                </a:solidFill>
              </a:rPr>
              <a:t>)</a:t>
            </a:r>
          </a:p>
          <a:p>
            <a:pPr lvl="2">
              <a:buFont typeface="Wingdings" charset="0"/>
              <a:buNone/>
            </a:pPr>
            <a:r>
              <a:rPr lang="en-US" i="1" dirty="0" err="1">
                <a:solidFill>
                  <a:srgbClr val="0000FF"/>
                </a:solidFill>
              </a:rPr>
              <a:t>mux_sel</a:t>
            </a:r>
            <a:r>
              <a:rPr lang="en-US" i="1" dirty="0">
                <a:solidFill>
                  <a:srgbClr val="0000FF"/>
                </a:solidFill>
              </a:rPr>
              <a:t> = 1 → </a:t>
            </a:r>
            <a:r>
              <a:rPr lang="en-US" i="1" dirty="0" err="1">
                <a:solidFill>
                  <a:srgbClr val="0000FF"/>
                </a:solidFill>
              </a:rPr>
              <a:t>mux_out</a:t>
            </a:r>
            <a:r>
              <a:rPr lang="en-US" i="1" dirty="0">
                <a:solidFill>
                  <a:srgbClr val="0000FF"/>
                </a:solidFill>
              </a:rPr>
              <a:t> = ALU(alu0, alu1)</a:t>
            </a:r>
          </a:p>
          <a:p>
            <a:r>
              <a:rPr lang="en-US" sz="2600" dirty="0"/>
              <a:t>For such formulas, we are interested in </a:t>
            </a:r>
            <a:r>
              <a:rPr lang="en-US" sz="2600" dirty="0" err="1"/>
              <a:t>satisfiability</a:t>
            </a:r>
            <a:r>
              <a:rPr lang="en-US" sz="2600" dirty="0"/>
              <a:t> with respect to a </a:t>
            </a:r>
            <a:r>
              <a:rPr lang="en-US" sz="2600" i="1" dirty="0"/>
              <a:t>combination </a:t>
            </a:r>
            <a:r>
              <a:rPr lang="en-US" sz="2600" dirty="0"/>
              <a:t>of theories.</a:t>
            </a:r>
          </a:p>
          <a:p>
            <a:r>
              <a:rPr lang="en-US" sz="2600" dirty="0"/>
              <a:t>Fortunately, there exist methods for combining theory solvers.</a:t>
            </a:r>
          </a:p>
          <a:p>
            <a:r>
              <a:rPr lang="en-US" sz="2600" dirty="0"/>
              <a:t>The standard technique for this is the Nelson-</a:t>
            </a:r>
            <a:r>
              <a:rPr lang="en-US" sz="2600" dirty="0" err="1"/>
              <a:t>Oppen</a:t>
            </a:r>
            <a:r>
              <a:rPr lang="en-US" sz="2600" dirty="0"/>
              <a:t> method [NO79, TH96].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457200" y="6228418"/>
            <a:ext cx="37926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Slide taken from [Barret09 and Haney] </a:t>
            </a:r>
          </a:p>
        </p:txBody>
      </p:sp>
    </p:spTree>
    <p:extLst>
      <p:ext uri="{BB962C8B-B14F-4D97-AF65-F5344CB8AC3E}">
        <p14:creationId xmlns:p14="http://schemas.microsoft.com/office/powerpoint/2010/main" val="37763185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775D43-D94A-E740-B140-2D407BC8E409}" type="slidenum">
              <a:rPr lang="en-US"/>
              <a:pPr/>
              <a:t>56</a:t>
            </a:fld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39825"/>
          </a:xfrm>
        </p:spPr>
        <p:txBody>
          <a:bodyPr/>
          <a:lstStyle/>
          <a:p>
            <a:r>
              <a:rPr lang="en-US"/>
              <a:t>The Nelson-Oppen Method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95300" indent="-495300"/>
            <a:r>
              <a:rPr lang="en-US" sz="2600" dirty="0"/>
              <a:t>Suppose that </a:t>
            </a:r>
            <a:r>
              <a:rPr lang="en-US" sz="2600" i="1" dirty="0">
                <a:solidFill>
                  <a:srgbClr val="0000FF"/>
                </a:solidFill>
              </a:rPr>
              <a:t>T1</a:t>
            </a:r>
            <a:r>
              <a:rPr lang="en-US" sz="2600" dirty="0"/>
              <a:t> and </a:t>
            </a:r>
            <a:r>
              <a:rPr lang="en-US" sz="2600" i="1" dirty="0">
                <a:solidFill>
                  <a:srgbClr val="0000FF"/>
                </a:solidFill>
              </a:rPr>
              <a:t>T2</a:t>
            </a:r>
            <a:r>
              <a:rPr lang="en-US" sz="2600" dirty="0"/>
              <a:t> are theories and that </a:t>
            </a:r>
            <a:r>
              <a:rPr lang="en-US" sz="2600" i="1" dirty="0">
                <a:solidFill>
                  <a:srgbClr val="0000FF"/>
                </a:solidFill>
              </a:rPr>
              <a:t>Sat </a:t>
            </a:r>
            <a:r>
              <a:rPr lang="en-US" sz="2600" dirty="0">
                <a:solidFill>
                  <a:srgbClr val="0000FF"/>
                </a:solidFill>
              </a:rPr>
              <a:t>1 </a:t>
            </a:r>
            <a:r>
              <a:rPr lang="en-US" sz="2600" dirty="0"/>
              <a:t>is a theory  solver for </a:t>
            </a:r>
            <a:r>
              <a:rPr lang="en-US" sz="2600" i="1" dirty="0">
                <a:solidFill>
                  <a:srgbClr val="0000FF"/>
                </a:solidFill>
              </a:rPr>
              <a:t>T1-satisfiability</a:t>
            </a:r>
            <a:r>
              <a:rPr lang="en-US" sz="2600" dirty="0">
                <a:solidFill>
                  <a:srgbClr val="0000FF"/>
                </a:solidFill>
              </a:rPr>
              <a:t> </a:t>
            </a:r>
            <a:r>
              <a:rPr lang="en-US" sz="2600" dirty="0"/>
              <a:t>and </a:t>
            </a:r>
            <a:r>
              <a:rPr lang="en-US" sz="2600" i="1" dirty="0">
                <a:solidFill>
                  <a:srgbClr val="0000FF"/>
                </a:solidFill>
              </a:rPr>
              <a:t>Sat </a:t>
            </a:r>
            <a:r>
              <a:rPr lang="en-US" sz="2600" dirty="0">
                <a:solidFill>
                  <a:srgbClr val="0000FF"/>
                </a:solidFill>
              </a:rPr>
              <a:t>2 </a:t>
            </a:r>
            <a:r>
              <a:rPr lang="en-US" sz="2600" dirty="0"/>
              <a:t>for </a:t>
            </a:r>
            <a:r>
              <a:rPr lang="en-US" sz="2600" i="1" dirty="0">
                <a:solidFill>
                  <a:srgbClr val="0000FF"/>
                </a:solidFill>
              </a:rPr>
              <a:t>T2</a:t>
            </a:r>
            <a:r>
              <a:rPr lang="en-US" sz="2600" i="1" dirty="0">
                <a:solidFill>
                  <a:srgbClr val="FFFF00"/>
                </a:solidFill>
              </a:rPr>
              <a:t>-</a:t>
            </a:r>
            <a:r>
              <a:rPr lang="en-US" sz="2600" i="1" dirty="0">
                <a:solidFill>
                  <a:srgbClr val="0000FF"/>
                </a:solidFill>
              </a:rPr>
              <a:t>satisfiability</a:t>
            </a:r>
            <a:r>
              <a:rPr lang="en-US" sz="2600" dirty="0"/>
              <a:t>.</a:t>
            </a:r>
          </a:p>
          <a:p>
            <a:pPr marL="495300" indent="-495300"/>
            <a:r>
              <a:rPr lang="en-US" sz="2600" dirty="0"/>
              <a:t>We wish to determine if</a:t>
            </a:r>
            <a:r>
              <a:rPr lang="en-US" sz="2600" dirty="0">
                <a:solidFill>
                  <a:srgbClr val="FFFF00"/>
                </a:solidFill>
              </a:rPr>
              <a:t> </a:t>
            </a:r>
            <a:r>
              <a:rPr lang="en-US" sz="2600" dirty="0" err="1">
                <a:solidFill>
                  <a:srgbClr val="0000FF"/>
                </a:solidFill>
              </a:rPr>
              <a:t>φ</a:t>
            </a:r>
            <a:r>
              <a:rPr lang="en-US" sz="2600" dirty="0"/>
              <a:t> is </a:t>
            </a:r>
            <a:r>
              <a:rPr lang="en-US" sz="2600" i="1" dirty="0">
                <a:solidFill>
                  <a:srgbClr val="0000FF"/>
                </a:solidFill>
              </a:rPr>
              <a:t>T1∪T2-satisfiable</a:t>
            </a:r>
            <a:r>
              <a:rPr lang="en-US" sz="2600" dirty="0"/>
              <a:t>.</a:t>
            </a:r>
          </a:p>
          <a:p>
            <a:pPr marL="495300" indent="-495300">
              <a:buFont typeface="Wingdings" charset="0"/>
              <a:buAutoNum type="arabicPeriod"/>
            </a:pPr>
            <a:r>
              <a:rPr lang="en-US" sz="2600" dirty="0"/>
              <a:t>Convert </a:t>
            </a:r>
            <a:r>
              <a:rPr lang="en-US" sz="2600" dirty="0" err="1"/>
              <a:t>φ</a:t>
            </a:r>
            <a:r>
              <a:rPr lang="en-US" sz="2600" dirty="0"/>
              <a:t> to its </a:t>
            </a:r>
            <a:r>
              <a:rPr lang="en-US" sz="2600" i="1" dirty="0"/>
              <a:t>separate form </a:t>
            </a:r>
            <a:r>
              <a:rPr lang="en-US" sz="2600" dirty="0"/>
              <a:t>φ1 ∧ φ2.</a:t>
            </a:r>
          </a:p>
          <a:p>
            <a:pPr marL="495300" indent="-495300">
              <a:buFont typeface="Wingdings" charset="0"/>
              <a:buAutoNum type="arabicPeriod"/>
            </a:pPr>
            <a:r>
              <a:rPr lang="en-US" sz="2600" dirty="0"/>
              <a:t>Let S be the set of variables </a:t>
            </a:r>
            <a:r>
              <a:rPr lang="en-US" sz="2600" dirty="0">
                <a:solidFill>
                  <a:srgbClr val="FF3300"/>
                </a:solidFill>
              </a:rPr>
              <a:t>shared</a:t>
            </a:r>
            <a:r>
              <a:rPr lang="en-US" sz="2600" dirty="0"/>
              <a:t> between φ1 and φ2.</a:t>
            </a:r>
          </a:p>
          <a:p>
            <a:pPr marL="495300" indent="-495300">
              <a:buFont typeface="Wingdings" charset="0"/>
              <a:buAutoNum type="arabicPeriod"/>
            </a:pPr>
            <a:r>
              <a:rPr lang="en-US" sz="2600" dirty="0"/>
              <a:t>For each </a:t>
            </a:r>
            <a:r>
              <a:rPr lang="en-US" sz="2600" i="1" dirty="0">
                <a:solidFill>
                  <a:srgbClr val="0000FF"/>
                </a:solidFill>
              </a:rPr>
              <a:t>arrangement</a:t>
            </a:r>
            <a:r>
              <a:rPr lang="en-US" sz="2600" i="1" dirty="0"/>
              <a:t> </a:t>
            </a:r>
            <a:r>
              <a:rPr lang="en-US" sz="2600" dirty="0"/>
              <a:t> D of S:</a:t>
            </a:r>
          </a:p>
          <a:p>
            <a:pPr marL="763588" lvl="1" indent="-419100">
              <a:buFont typeface="Wingdings" charset="0"/>
              <a:buAutoNum type="arabicPeriod"/>
            </a:pPr>
            <a:r>
              <a:rPr lang="en-US" dirty="0"/>
              <a:t>Run </a:t>
            </a:r>
            <a:r>
              <a:rPr lang="en-US" i="1" dirty="0"/>
              <a:t>Sat </a:t>
            </a:r>
            <a:r>
              <a:rPr lang="en-US" dirty="0"/>
              <a:t>1 on φ1 ∪ D .</a:t>
            </a:r>
          </a:p>
          <a:p>
            <a:pPr marL="763588" lvl="1" indent="-419100">
              <a:buFont typeface="Wingdings" charset="0"/>
              <a:buAutoNum type="arabicPeriod"/>
            </a:pPr>
            <a:r>
              <a:rPr lang="en-US" dirty="0"/>
              <a:t>Run </a:t>
            </a:r>
            <a:r>
              <a:rPr lang="en-US" i="1" dirty="0"/>
              <a:t>Sat </a:t>
            </a:r>
            <a:r>
              <a:rPr lang="en-US" dirty="0"/>
              <a:t>2 on φ2 ∪ D.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457200" y="6172200"/>
            <a:ext cx="37926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Slide taken from [Barret09 and Haney] </a:t>
            </a:r>
          </a:p>
        </p:txBody>
      </p:sp>
    </p:spTree>
    <p:extLst>
      <p:ext uri="{BB962C8B-B14F-4D97-AF65-F5344CB8AC3E}">
        <p14:creationId xmlns:p14="http://schemas.microsoft.com/office/powerpoint/2010/main" val="35091871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9B73910-B158-F842-97EB-CE3D4C4B7071}" type="slidenum">
              <a:rPr lang="en-US"/>
              <a:pPr/>
              <a:t>57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Theories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QF_UFLIA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2600" dirty="0" err="1"/>
              <a:t>φ</a:t>
            </a:r>
            <a:r>
              <a:rPr lang="en-US" sz="2600" dirty="0"/>
              <a:t> =</a:t>
            </a:r>
            <a:r>
              <a:rPr lang="en-US" sz="2600" dirty="0">
                <a:solidFill>
                  <a:srgbClr val="0000FF"/>
                </a:solidFill>
              </a:rPr>
              <a:t>1 ≤ x ∧ x ≤ 2  </a:t>
            </a:r>
            <a:r>
              <a:rPr lang="en-US" sz="2600" dirty="0"/>
              <a:t>∧   </a:t>
            </a:r>
            <a:r>
              <a:rPr lang="en-US" sz="2600" dirty="0">
                <a:solidFill>
                  <a:srgbClr val="00FF00"/>
                </a:solidFill>
              </a:rPr>
              <a:t>f(x) ≠ f(1) ∧ f(x) ≠ f(2)</a:t>
            </a:r>
          </a:p>
          <a:p>
            <a:r>
              <a:rPr lang="en-US" sz="2600" dirty="0"/>
              <a:t>We first convert </a:t>
            </a:r>
            <a:r>
              <a:rPr lang="en-US" sz="2600" dirty="0" err="1"/>
              <a:t>φ</a:t>
            </a:r>
            <a:r>
              <a:rPr lang="en-US" sz="2600" dirty="0"/>
              <a:t> to a separate form:</a:t>
            </a:r>
          </a:p>
          <a:p>
            <a:r>
              <a:rPr lang="en-US" sz="2600" dirty="0" err="1">
                <a:solidFill>
                  <a:srgbClr val="00FF00"/>
                </a:solidFill>
              </a:rPr>
              <a:t>φ</a:t>
            </a:r>
            <a:r>
              <a:rPr lang="en-US" sz="2600" baseline="-25000" dirty="0" err="1">
                <a:solidFill>
                  <a:srgbClr val="00FF00"/>
                </a:solidFill>
              </a:rPr>
              <a:t>UF</a:t>
            </a:r>
            <a:r>
              <a:rPr lang="en-US" sz="2600" dirty="0">
                <a:solidFill>
                  <a:srgbClr val="00FF00"/>
                </a:solidFill>
              </a:rPr>
              <a:t> = f(x)  ≠ f(y) ∧ f(x)  ≠ f(z)</a:t>
            </a:r>
          </a:p>
          <a:p>
            <a:r>
              <a:rPr lang="en-US" sz="2600" dirty="0" err="1">
                <a:solidFill>
                  <a:srgbClr val="0000FF"/>
                </a:solidFill>
              </a:rPr>
              <a:t>φ</a:t>
            </a:r>
            <a:r>
              <a:rPr lang="en-US" sz="2600" baseline="-25000" dirty="0" err="1">
                <a:solidFill>
                  <a:srgbClr val="0000FF"/>
                </a:solidFill>
              </a:rPr>
              <a:t>LIA</a:t>
            </a:r>
            <a:r>
              <a:rPr lang="en-US" sz="2600" dirty="0">
                <a:solidFill>
                  <a:srgbClr val="0000FF"/>
                </a:solidFill>
              </a:rPr>
              <a:t> = 1 ≤ x ∧ x ≤ 2 ∧ y = 1 ∧ z = 2</a:t>
            </a:r>
          </a:p>
          <a:p>
            <a:endParaRPr lang="en-US" sz="2600" dirty="0"/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457200" y="6172200"/>
            <a:ext cx="37926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Slide taken from [Barret09 and Haney] </a:t>
            </a:r>
          </a:p>
        </p:txBody>
      </p:sp>
    </p:spTree>
    <p:extLst>
      <p:ext uri="{BB962C8B-B14F-4D97-AF65-F5344CB8AC3E}">
        <p14:creationId xmlns:p14="http://schemas.microsoft.com/office/powerpoint/2010/main" val="1554495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4559A19-021F-7A45-B3EE-7AD69B8C4858}" type="slidenum">
              <a:rPr lang="en-US"/>
              <a:pPr/>
              <a:t>58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Theories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30725"/>
          </a:xfrm>
        </p:spPr>
        <p:txBody>
          <a:bodyPr/>
          <a:lstStyle/>
          <a:p>
            <a:pPr marL="571500" indent="-571500">
              <a:lnSpc>
                <a:spcPct val="80000"/>
              </a:lnSpc>
            </a:pPr>
            <a:r>
              <a:rPr lang="en-US" sz="2600" dirty="0"/>
              <a:t> </a:t>
            </a:r>
            <a:r>
              <a:rPr lang="en-US" sz="2600" dirty="0" err="1">
                <a:solidFill>
                  <a:srgbClr val="00FF00"/>
                </a:solidFill>
              </a:rPr>
              <a:t>φ</a:t>
            </a:r>
            <a:r>
              <a:rPr lang="en-US" sz="2600" baseline="-25000" dirty="0" err="1">
                <a:solidFill>
                  <a:srgbClr val="00FF00"/>
                </a:solidFill>
              </a:rPr>
              <a:t>UF</a:t>
            </a:r>
            <a:r>
              <a:rPr lang="en-US" sz="2600" dirty="0">
                <a:solidFill>
                  <a:srgbClr val="00FF00"/>
                </a:solidFill>
              </a:rPr>
              <a:t> = f(x)  ≠ f(y) ∧ f(x)  ≠ f(z)</a:t>
            </a:r>
            <a:r>
              <a:rPr lang="en-US" sz="2600" dirty="0"/>
              <a:t>  </a:t>
            </a:r>
          </a:p>
          <a:p>
            <a:pPr marL="571500" indent="-571500">
              <a:lnSpc>
                <a:spcPct val="80000"/>
              </a:lnSpc>
            </a:pPr>
            <a:r>
              <a:rPr lang="en-US" sz="2600" dirty="0" err="1">
                <a:solidFill>
                  <a:srgbClr val="0000FF"/>
                </a:solidFill>
              </a:rPr>
              <a:t>φ</a:t>
            </a:r>
            <a:r>
              <a:rPr lang="en-US" sz="2600" baseline="-25000" dirty="0" err="1">
                <a:solidFill>
                  <a:srgbClr val="0000FF"/>
                </a:solidFill>
              </a:rPr>
              <a:t>LIA</a:t>
            </a:r>
            <a:r>
              <a:rPr lang="en-US" sz="2600" dirty="0">
                <a:solidFill>
                  <a:srgbClr val="0000FF"/>
                </a:solidFill>
              </a:rPr>
              <a:t> = 1 ≤ x ∧ x ≤ 2 ∧ y = 1 ∧ z = 2</a:t>
            </a:r>
          </a:p>
          <a:p>
            <a:pPr marL="571500" indent="-571500">
              <a:lnSpc>
                <a:spcPct val="80000"/>
              </a:lnSpc>
            </a:pPr>
            <a:r>
              <a:rPr lang="en-US" sz="2600" i="1" dirty="0"/>
              <a:t>{x, y, z}</a:t>
            </a:r>
            <a:r>
              <a:rPr lang="en-US" sz="2600" dirty="0"/>
              <a:t> can have </a:t>
            </a:r>
            <a:r>
              <a:rPr lang="en-US" sz="2600" dirty="0">
                <a:solidFill>
                  <a:srgbClr val="FF3300"/>
                </a:solidFill>
              </a:rPr>
              <a:t>5 possible arrangements</a:t>
            </a:r>
            <a:r>
              <a:rPr lang="en-US" sz="2600" dirty="0"/>
              <a:t> based on equivalence classes of </a:t>
            </a:r>
            <a:r>
              <a:rPr lang="en-US" sz="2600" i="1" dirty="0"/>
              <a:t>x, y</a:t>
            </a:r>
            <a:r>
              <a:rPr lang="en-US" sz="2600" dirty="0"/>
              <a:t>, and</a:t>
            </a:r>
            <a:r>
              <a:rPr lang="en-US" sz="2600" i="1" dirty="0"/>
              <a:t> z</a:t>
            </a:r>
          </a:p>
          <a:p>
            <a:pPr marL="1090613" lvl="2" indent="-419100">
              <a:lnSpc>
                <a:spcPct val="80000"/>
              </a:lnSpc>
              <a:buFont typeface="Wingdings" charset="0"/>
              <a:buAutoNum type="arabicPeriod"/>
            </a:pPr>
            <a:r>
              <a:rPr lang="en-US" sz="2000" dirty="0"/>
              <a:t> Assume All Variables Equal: </a:t>
            </a:r>
          </a:p>
          <a:p>
            <a:pPr marL="1404938" lvl="3" indent="-381000">
              <a:lnSpc>
                <a:spcPct val="80000"/>
              </a:lnSpc>
              <a:buFont typeface="Wingdings" charset="0"/>
              <a:buAutoNum type="arabicPeriod"/>
            </a:pPr>
            <a:r>
              <a:rPr lang="en-US" i="1" dirty="0"/>
              <a:t>{x = y, x = z, y = z}</a:t>
            </a:r>
            <a:r>
              <a:rPr lang="en-US" dirty="0"/>
              <a:t> </a:t>
            </a:r>
            <a:r>
              <a:rPr lang="en-US" dirty="0">
                <a:solidFill>
                  <a:srgbClr val="FF3300"/>
                </a:solidFill>
              </a:rPr>
              <a:t>inconsistent with </a:t>
            </a:r>
            <a:r>
              <a:rPr lang="en-US" dirty="0" err="1">
                <a:solidFill>
                  <a:srgbClr val="00FF00"/>
                </a:solidFill>
              </a:rPr>
              <a:t>φ</a:t>
            </a:r>
            <a:r>
              <a:rPr lang="en-US" baseline="-25000" dirty="0" err="1">
                <a:solidFill>
                  <a:srgbClr val="00FF00"/>
                </a:solidFill>
              </a:rPr>
              <a:t>UF</a:t>
            </a:r>
            <a:endParaRPr lang="en-US" dirty="0">
              <a:solidFill>
                <a:srgbClr val="FF3300"/>
              </a:solidFill>
            </a:endParaRPr>
          </a:p>
          <a:p>
            <a:pPr marL="1090613" lvl="2" indent="-419100">
              <a:lnSpc>
                <a:spcPct val="80000"/>
              </a:lnSpc>
              <a:buFont typeface="Wingdings" charset="0"/>
              <a:buAutoNum type="arabicPeriod"/>
            </a:pPr>
            <a:r>
              <a:rPr lang="en-US" sz="2000" dirty="0"/>
              <a:t>Assume Two Variables Equal, One Different</a:t>
            </a:r>
          </a:p>
          <a:p>
            <a:pPr marL="1404938" lvl="3" indent="-381000">
              <a:lnSpc>
                <a:spcPct val="80000"/>
              </a:lnSpc>
              <a:buFont typeface="Wingdings" charset="0"/>
              <a:buAutoNum type="arabicPeriod"/>
            </a:pPr>
            <a:r>
              <a:rPr lang="en-US" i="1" dirty="0"/>
              <a:t>{x = y, x ≠ z, y ≠ z}</a:t>
            </a:r>
            <a:r>
              <a:rPr lang="en-US" dirty="0"/>
              <a:t> </a:t>
            </a:r>
            <a:r>
              <a:rPr lang="en-US" dirty="0">
                <a:solidFill>
                  <a:srgbClr val="FF3300"/>
                </a:solidFill>
              </a:rPr>
              <a:t>inconsistent with </a:t>
            </a:r>
            <a:r>
              <a:rPr lang="en-US" dirty="0" err="1">
                <a:solidFill>
                  <a:srgbClr val="00FF00"/>
                </a:solidFill>
              </a:rPr>
              <a:t>φ</a:t>
            </a:r>
            <a:r>
              <a:rPr lang="en-US" baseline="-25000" dirty="0" err="1">
                <a:solidFill>
                  <a:srgbClr val="00FF00"/>
                </a:solidFill>
              </a:rPr>
              <a:t>UF</a:t>
            </a:r>
            <a:endParaRPr lang="en-US" dirty="0"/>
          </a:p>
          <a:p>
            <a:pPr marL="1404938" lvl="3" indent="-381000">
              <a:lnSpc>
                <a:spcPct val="80000"/>
              </a:lnSpc>
              <a:buFont typeface="Wingdings" charset="0"/>
              <a:buAutoNum type="arabicPeriod"/>
            </a:pPr>
            <a:r>
              <a:rPr lang="en-US" i="1" dirty="0"/>
              <a:t>{x ≠ y, x = z, y ≠ z}</a:t>
            </a:r>
            <a:r>
              <a:rPr lang="en-US" dirty="0"/>
              <a:t> </a:t>
            </a:r>
            <a:r>
              <a:rPr lang="en-US" dirty="0">
                <a:solidFill>
                  <a:srgbClr val="FF3300"/>
                </a:solidFill>
              </a:rPr>
              <a:t>inconsistent with </a:t>
            </a:r>
            <a:r>
              <a:rPr lang="en-US" dirty="0" err="1">
                <a:solidFill>
                  <a:srgbClr val="00FF00"/>
                </a:solidFill>
              </a:rPr>
              <a:t>φ</a:t>
            </a:r>
            <a:r>
              <a:rPr lang="en-US" baseline="-25000" dirty="0" err="1">
                <a:solidFill>
                  <a:srgbClr val="00FF00"/>
                </a:solidFill>
              </a:rPr>
              <a:t>UF</a:t>
            </a:r>
            <a:endParaRPr lang="en-US" dirty="0"/>
          </a:p>
          <a:p>
            <a:pPr marL="1404938" lvl="3" indent="-381000">
              <a:lnSpc>
                <a:spcPct val="80000"/>
              </a:lnSpc>
              <a:buFont typeface="Wingdings" charset="0"/>
              <a:buAutoNum type="arabicPeriod"/>
            </a:pPr>
            <a:r>
              <a:rPr lang="en-US" i="1" dirty="0"/>
              <a:t>{x ≠ y, x ≠ z, y = z}</a:t>
            </a:r>
            <a:r>
              <a:rPr lang="en-US" dirty="0"/>
              <a:t> </a:t>
            </a:r>
            <a:r>
              <a:rPr lang="en-US" dirty="0">
                <a:solidFill>
                  <a:srgbClr val="FF3300"/>
                </a:solidFill>
              </a:rPr>
              <a:t>inconsistent with </a:t>
            </a:r>
            <a:r>
              <a:rPr lang="en-US" dirty="0" err="1">
                <a:solidFill>
                  <a:srgbClr val="0000FF"/>
                </a:solidFill>
              </a:rPr>
              <a:t>φ</a:t>
            </a:r>
            <a:r>
              <a:rPr lang="en-US" baseline="-25000" dirty="0" err="1">
                <a:solidFill>
                  <a:srgbClr val="0000FF"/>
                </a:solidFill>
              </a:rPr>
              <a:t>LIA</a:t>
            </a:r>
            <a:endParaRPr lang="en-US" dirty="0">
              <a:solidFill>
                <a:srgbClr val="0000FF"/>
              </a:solidFill>
            </a:endParaRPr>
          </a:p>
          <a:p>
            <a:pPr marL="1090613" lvl="2" indent="-419100">
              <a:lnSpc>
                <a:spcPct val="80000"/>
              </a:lnSpc>
              <a:buFont typeface="Wingdings" charset="0"/>
              <a:buAutoNum type="arabicPeriod"/>
            </a:pPr>
            <a:r>
              <a:rPr lang="en-US" sz="2000" dirty="0"/>
              <a:t>Assume All Variables Different: </a:t>
            </a:r>
          </a:p>
          <a:p>
            <a:pPr marL="1404938" lvl="3" indent="-381000">
              <a:lnSpc>
                <a:spcPct val="80000"/>
              </a:lnSpc>
              <a:buFont typeface="Wingdings" charset="0"/>
              <a:buAutoNum type="arabicPeriod"/>
            </a:pPr>
            <a:r>
              <a:rPr lang="en-US" i="1" dirty="0"/>
              <a:t>{x ≠ y, x ≠ z, y ≠ z}</a:t>
            </a:r>
            <a:r>
              <a:rPr lang="en-US" dirty="0"/>
              <a:t> </a:t>
            </a:r>
            <a:r>
              <a:rPr lang="en-US" dirty="0">
                <a:solidFill>
                  <a:srgbClr val="FF3300"/>
                </a:solidFill>
              </a:rPr>
              <a:t>inconsistent with </a:t>
            </a:r>
            <a:r>
              <a:rPr lang="en-US" dirty="0" err="1">
                <a:solidFill>
                  <a:srgbClr val="0000FF"/>
                </a:solidFill>
              </a:rPr>
              <a:t>φ</a:t>
            </a:r>
            <a:r>
              <a:rPr lang="en-US" baseline="-25000" dirty="0" err="1">
                <a:solidFill>
                  <a:srgbClr val="0000FF"/>
                </a:solidFill>
              </a:rPr>
              <a:t>LIA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57200" y="6172200"/>
            <a:ext cx="40520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Slide adopted from [Barret09 and Haney] </a:t>
            </a:r>
          </a:p>
        </p:txBody>
      </p:sp>
      <p:grpSp>
        <p:nvGrpSpPr>
          <p:cNvPr id="54284" name="Group 12"/>
          <p:cNvGrpSpPr>
            <a:grpSpLocks/>
          </p:cNvGrpSpPr>
          <p:nvPr/>
        </p:nvGrpSpPr>
        <p:grpSpPr bwMode="auto">
          <a:xfrm>
            <a:off x="7162800" y="3048000"/>
            <a:ext cx="1981200" cy="1676400"/>
            <a:chOff x="4512" y="1920"/>
            <a:chExt cx="1248" cy="1056"/>
          </a:xfrm>
        </p:grpSpPr>
        <p:sp>
          <p:nvSpPr>
            <p:cNvPr id="54281" name="AutoShape 9"/>
            <p:cNvSpPr>
              <a:spLocks noChangeArrowheads="1"/>
            </p:cNvSpPr>
            <p:nvPr/>
          </p:nvSpPr>
          <p:spPr bwMode="auto">
            <a:xfrm>
              <a:off x="4608" y="1920"/>
              <a:ext cx="1152" cy="1056"/>
            </a:xfrm>
            <a:prstGeom prst="wedgeRectCallout">
              <a:avLst>
                <a:gd name="adj1" fmla="val -91667"/>
                <a:gd name="adj2" fmla="val 3664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54283" name="Text Box 11"/>
            <p:cNvSpPr txBox="1">
              <a:spLocks noChangeArrowheads="1"/>
            </p:cNvSpPr>
            <p:nvPr/>
          </p:nvSpPr>
          <p:spPr bwMode="auto">
            <a:xfrm>
              <a:off x="4512" y="1968"/>
              <a:ext cx="1248" cy="8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2600"/>
                <a:t>Φ </a:t>
              </a:r>
            </a:p>
            <a:p>
              <a:pPr algn="ctr"/>
              <a:r>
                <a:rPr lang="en-US" sz="2600"/>
                <a:t>IS</a:t>
              </a:r>
            </a:p>
            <a:p>
              <a:pPr algn="ctr"/>
              <a:r>
                <a:rPr lang="en-US" sz="2600"/>
                <a:t> UNSAT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53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Convex theories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Definition:</a:t>
            </a:r>
          </a:p>
          <a:p>
            <a:pPr marL="0" indent="0">
              <a:buNone/>
            </a:pPr>
            <a:r>
              <a:rPr lang="en-US" dirty="0"/>
              <a:t>		Γ⊨</a:t>
            </a:r>
            <a:r>
              <a:rPr lang="en-US" i="1" baseline="-25000" dirty="0"/>
              <a:t>T</a:t>
            </a:r>
            <a:r>
              <a:rPr lang="en-US" dirty="0"/>
              <a:t> ⋁</a:t>
            </a:r>
            <a:r>
              <a:rPr lang="en-US" baseline="-25000" dirty="0" err="1"/>
              <a:t>i∈I</a:t>
            </a:r>
            <a:r>
              <a:rPr lang="en-US" baseline="-25000" dirty="0"/>
              <a:t> </a:t>
            </a:r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=</a:t>
            </a:r>
            <a:r>
              <a:rPr lang="en-US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Γ⊨</a:t>
            </a:r>
            <a:r>
              <a:rPr lang="en-US" i="1" baseline="-25000" dirty="0"/>
              <a:t>T</a:t>
            </a:r>
            <a:r>
              <a:rPr lang="en-US" dirty="0"/>
              <a:t> x</a:t>
            </a:r>
            <a:r>
              <a:rPr lang="en-US" baseline="-25000" dirty="0"/>
              <a:t>i</a:t>
            </a:r>
            <a:r>
              <a:rPr lang="en-US" dirty="0"/>
              <a:t> =</a:t>
            </a:r>
            <a:r>
              <a:rPr lang="en-US" dirty="0" err="1"/>
              <a:t>y</a:t>
            </a:r>
            <a:r>
              <a:rPr lang="en-US" sz="2800" baseline="-25000" dirty="0" err="1"/>
              <a:t>i</a:t>
            </a:r>
            <a:r>
              <a:rPr lang="en-US" dirty="0"/>
              <a:t>  for some </a:t>
            </a:r>
            <a:r>
              <a:rPr lang="en-US" dirty="0" err="1"/>
              <a:t>i∈I</a:t>
            </a:r>
            <a:r>
              <a:rPr lang="en-US" dirty="0"/>
              <a:t> </a:t>
            </a:r>
          </a:p>
          <a:p>
            <a:r>
              <a:rPr lang="en-US" dirty="0"/>
              <a:t>Gives much faster combination</a:t>
            </a:r>
          </a:p>
          <a:p>
            <a:pPr lvl="1"/>
            <a:r>
              <a:rPr lang="en-US" dirty="0"/>
              <a:t>O(2</a:t>
            </a:r>
            <a:r>
              <a:rPr lang="en-US" baseline="30000" dirty="0"/>
              <a:t>n*n</a:t>
            </a:r>
            <a:r>
              <a:rPr lang="en-US" dirty="0"/>
              <a:t> ×(T1(n)+T2(n)) if one or both theories not convex</a:t>
            </a:r>
          </a:p>
          <a:p>
            <a:pPr lvl="1"/>
            <a:r>
              <a:rPr lang="en-US" dirty="0"/>
              <a:t>O(n</a:t>
            </a:r>
            <a:r>
              <a:rPr lang="en-US" baseline="30000" dirty="0"/>
              <a:t>3</a:t>
            </a:r>
            <a:r>
              <a:rPr lang="en-US" dirty="0"/>
              <a:t> × (T1(n) + T2(n))) if both are convex</a:t>
            </a:r>
          </a:p>
          <a:p>
            <a:pPr lvl="1"/>
            <a:endParaRPr lang="en-US" dirty="0"/>
          </a:p>
          <a:p>
            <a:r>
              <a:rPr lang="en-US" dirty="0"/>
              <a:t>Non-convex theories:</a:t>
            </a:r>
          </a:p>
          <a:p>
            <a:pPr lvl="1"/>
            <a:r>
              <a:rPr lang="en-US" dirty="0"/>
              <a:t>bit vector theories</a:t>
            </a:r>
          </a:p>
          <a:p>
            <a:pPr lvl="1"/>
            <a:r>
              <a:rPr lang="en-US" dirty="0"/>
              <a:t>linear integer arithmetic</a:t>
            </a:r>
          </a:p>
          <a:p>
            <a:pPr lvl="1"/>
            <a:r>
              <a:rPr lang="en-US" dirty="0"/>
              <a:t>theory of arrays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35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759870"/>
            <a:ext cx="7772400" cy="535530"/>
          </a:xfrm>
          <a:prstGeom prst="rect">
            <a:avLst/>
          </a:prstGeom>
        </p:spPr>
        <p:txBody>
          <a:bodyPr vert="horz" wrap="square" lIns="0" tIns="42671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spc="175" dirty="0"/>
              <a:t>Insight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164389" y="6289720"/>
            <a:ext cx="202622" cy="190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74">
              <a:lnSpc>
                <a:spcPts val="1301"/>
              </a:lnSpc>
            </a:pPr>
            <a:fld id="{81D60167-4931-47E6-BA6A-407CBD079E47}" type="slidenum">
              <a:rPr spc="-67" dirty="0"/>
              <a:pPr marL="60974">
                <a:lnSpc>
                  <a:spcPts val="1301"/>
                </a:lnSpc>
              </a:pPr>
              <a:t>6</a:t>
            </a:fld>
            <a:endParaRPr spc="-67" dirty="0"/>
          </a:p>
        </p:txBody>
      </p:sp>
      <p:sp>
        <p:nvSpPr>
          <p:cNvPr id="3" name="object 3"/>
          <p:cNvSpPr txBox="1"/>
          <p:nvPr/>
        </p:nvSpPr>
        <p:spPr>
          <a:xfrm>
            <a:off x="892035" y="1384150"/>
            <a:ext cx="7319241" cy="27219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902" indent="-281505">
              <a:lnSpc>
                <a:spcPts val="3346"/>
              </a:lnSpc>
              <a:buChar char="•"/>
              <a:tabLst>
                <a:tab pos="293472" algn="l"/>
              </a:tabLst>
            </a:pPr>
            <a:r>
              <a:rPr sz="2800" spc="-292" dirty="0">
                <a:latin typeface="Arial"/>
                <a:cs typeface="Arial"/>
              </a:rPr>
              <a:t>Each  </a:t>
            </a:r>
            <a:r>
              <a:rPr sz="2800" spc="-130" dirty="0">
                <a:latin typeface="Arial"/>
                <a:cs typeface="Arial"/>
              </a:rPr>
              <a:t>symbolic </a:t>
            </a:r>
            <a:r>
              <a:rPr sz="2800" spc="-99" dirty="0">
                <a:latin typeface="Arial"/>
                <a:cs typeface="Arial"/>
              </a:rPr>
              <a:t>execution </a:t>
            </a:r>
            <a:r>
              <a:rPr sz="2800" spc="-130" dirty="0">
                <a:latin typeface="Arial"/>
                <a:cs typeface="Arial"/>
              </a:rPr>
              <a:t>path </a:t>
            </a:r>
            <a:r>
              <a:rPr sz="2800" spc="-193" dirty="0">
                <a:latin typeface="Arial"/>
                <a:cs typeface="Arial"/>
              </a:rPr>
              <a:t>stands </a:t>
            </a:r>
            <a:r>
              <a:rPr sz="2800" spc="18" dirty="0">
                <a:latin typeface="Arial"/>
                <a:cs typeface="Arial"/>
              </a:rPr>
              <a:t>for</a:t>
            </a:r>
            <a:r>
              <a:rPr sz="2800" spc="367" dirty="0">
                <a:latin typeface="Arial"/>
                <a:cs typeface="Arial"/>
              </a:rPr>
              <a:t> </a:t>
            </a:r>
            <a:r>
              <a:rPr sz="2800" i="1" spc="-242" dirty="0">
                <a:latin typeface="Trebuchet MS"/>
                <a:cs typeface="Trebuchet MS"/>
              </a:rPr>
              <a:t>many</a:t>
            </a:r>
            <a:endParaRPr sz="2800" dirty="0">
              <a:latin typeface="Trebuchet MS"/>
              <a:cs typeface="Trebuchet MS"/>
            </a:endParaRPr>
          </a:p>
          <a:p>
            <a:pPr marL="292902">
              <a:lnSpc>
                <a:spcPts val="3346"/>
              </a:lnSpc>
            </a:pPr>
            <a:r>
              <a:rPr sz="2800" spc="-144" dirty="0">
                <a:latin typeface="Arial"/>
                <a:cs typeface="Arial"/>
              </a:rPr>
              <a:t>actually </a:t>
            </a:r>
            <a:r>
              <a:rPr sz="2800" spc="-112" dirty="0">
                <a:latin typeface="Arial"/>
                <a:cs typeface="Arial"/>
              </a:rPr>
              <a:t>program</a:t>
            </a:r>
            <a:r>
              <a:rPr sz="2800" spc="117" dirty="0">
                <a:latin typeface="Arial"/>
                <a:cs typeface="Arial"/>
              </a:rPr>
              <a:t> </a:t>
            </a:r>
            <a:r>
              <a:rPr sz="2800" spc="-117" dirty="0">
                <a:latin typeface="Arial"/>
                <a:cs typeface="Arial"/>
              </a:rPr>
              <a:t>runs</a:t>
            </a:r>
            <a:endParaRPr sz="2800" dirty="0">
              <a:latin typeface="Arial"/>
              <a:cs typeface="Arial"/>
            </a:endParaRPr>
          </a:p>
          <a:p>
            <a:pPr marL="607459" marR="4559" lvl="1" indent="-287774">
              <a:lnSpc>
                <a:spcPts val="2764"/>
              </a:lnSpc>
              <a:spcBef>
                <a:spcPts val="1270"/>
              </a:spcBef>
              <a:buClr>
                <a:srgbClr val="0A080A"/>
              </a:buClr>
              <a:buSzPct val="79629"/>
              <a:buFont typeface="Arial"/>
              <a:buChar char="■"/>
              <a:tabLst>
                <a:tab pos="608029" algn="l"/>
              </a:tabLst>
            </a:pPr>
            <a:r>
              <a:rPr sz="2400" spc="-102" dirty="0">
                <a:latin typeface="Arial"/>
                <a:cs typeface="Arial"/>
              </a:rPr>
              <a:t>In </a:t>
            </a:r>
            <a:r>
              <a:rPr sz="2400" spc="-108" dirty="0">
                <a:latin typeface="Arial"/>
                <a:cs typeface="Arial"/>
              </a:rPr>
              <a:t>fact, </a:t>
            </a:r>
            <a:r>
              <a:rPr sz="2400" spc="-99" dirty="0">
                <a:latin typeface="Arial"/>
                <a:cs typeface="Arial"/>
              </a:rPr>
              <a:t>exactly </a:t>
            </a:r>
            <a:r>
              <a:rPr sz="2400" spc="-63" dirty="0">
                <a:latin typeface="Arial"/>
                <a:cs typeface="Arial"/>
              </a:rPr>
              <a:t>the </a:t>
            </a:r>
            <a:r>
              <a:rPr sz="2400" spc="-112" dirty="0">
                <a:latin typeface="Arial"/>
                <a:cs typeface="Arial"/>
              </a:rPr>
              <a:t>set </a:t>
            </a:r>
            <a:r>
              <a:rPr sz="2400" spc="-40" dirty="0">
                <a:latin typeface="Arial"/>
                <a:cs typeface="Arial"/>
              </a:rPr>
              <a:t>of </a:t>
            </a:r>
            <a:r>
              <a:rPr sz="2400" spc="-99" dirty="0">
                <a:latin typeface="Arial"/>
                <a:cs typeface="Arial"/>
              </a:rPr>
              <a:t>runs </a:t>
            </a:r>
            <a:r>
              <a:rPr sz="2400" spc="-126" dirty="0">
                <a:latin typeface="Arial"/>
                <a:cs typeface="Arial"/>
              </a:rPr>
              <a:t>whose </a:t>
            </a:r>
            <a:r>
              <a:rPr sz="2400" spc="-72" dirty="0">
                <a:latin typeface="Arial"/>
                <a:cs typeface="Arial"/>
              </a:rPr>
              <a:t>concrete </a:t>
            </a:r>
            <a:r>
              <a:rPr sz="2400" spc="-179" dirty="0">
                <a:latin typeface="Arial"/>
                <a:cs typeface="Arial"/>
              </a:rPr>
              <a:t>values  </a:t>
            </a:r>
            <a:r>
              <a:rPr sz="2400" spc="-139" dirty="0">
                <a:latin typeface="Arial"/>
                <a:cs typeface="Arial"/>
              </a:rPr>
              <a:t>satisfy </a:t>
            </a:r>
            <a:r>
              <a:rPr sz="2400" spc="-63" dirty="0">
                <a:latin typeface="Arial"/>
                <a:cs typeface="Arial"/>
              </a:rPr>
              <a:t>the </a:t>
            </a:r>
            <a:r>
              <a:rPr sz="2400" spc="-112" dirty="0">
                <a:latin typeface="Arial"/>
                <a:cs typeface="Arial"/>
              </a:rPr>
              <a:t>path</a:t>
            </a:r>
            <a:r>
              <a:rPr sz="2400" spc="171" dirty="0">
                <a:latin typeface="Arial"/>
                <a:cs typeface="Arial"/>
              </a:rPr>
              <a:t> </a:t>
            </a:r>
            <a:r>
              <a:rPr sz="2400" spc="-49" dirty="0">
                <a:latin typeface="Arial"/>
                <a:cs typeface="Arial"/>
              </a:rPr>
              <a:t>condition</a:t>
            </a:r>
            <a:endParaRPr sz="2400" dirty="0">
              <a:latin typeface="Arial"/>
              <a:cs typeface="Arial"/>
            </a:endParaRPr>
          </a:p>
          <a:p>
            <a:pPr marL="292902" marR="8548" indent="-281505">
              <a:lnSpc>
                <a:spcPts val="3302"/>
              </a:lnSpc>
              <a:spcBef>
                <a:spcPts val="1122"/>
              </a:spcBef>
              <a:buChar char="•"/>
              <a:tabLst>
                <a:tab pos="293472" algn="l"/>
              </a:tabLst>
            </a:pPr>
            <a:r>
              <a:rPr sz="2800" spc="-166" dirty="0">
                <a:latin typeface="Arial"/>
                <a:cs typeface="Arial"/>
              </a:rPr>
              <a:t>Thus, </a:t>
            </a:r>
            <a:r>
              <a:rPr sz="2800" spc="-139" dirty="0">
                <a:latin typeface="Arial"/>
                <a:cs typeface="Arial"/>
              </a:rPr>
              <a:t>we </a:t>
            </a:r>
            <a:r>
              <a:rPr sz="2800" spc="-233" dirty="0">
                <a:latin typeface="Arial"/>
                <a:cs typeface="Arial"/>
              </a:rPr>
              <a:t>can </a:t>
            </a:r>
            <a:r>
              <a:rPr sz="2800" spc="-99" dirty="0">
                <a:latin typeface="Arial"/>
                <a:cs typeface="Arial"/>
              </a:rPr>
              <a:t>cover </a:t>
            </a:r>
            <a:r>
              <a:rPr sz="2800" spc="-363" dirty="0">
                <a:latin typeface="Arial"/>
                <a:cs typeface="Arial"/>
              </a:rPr>
              <a:t>a</a:t>
            </a:r>
            <a:r>
              <a:rPr lang="en-US" sz="2800" spc="-363" dirty="0">
                <a:latin typeface="Arial"/>
                <a:cs typeface="Arial"/>
              </a:rPr>
              <a:t> </a:t>
            </a:r>
            <a:r>
              <a:rPr sz="2800" spc="-363" dirty="0">
                <a:latin typeface="Arial"/>
                <a:cs typeface="Arial"/>
              </a:rPr>
              <a:t> </a:t>
            </a:r>
            <a:r>
              <a:rPr sz="2800" spc="45" dirty="0">
                <a:latin typeface="Arial"/>
                <a:cs typeface="Arial"/>
              </a:rPr>
              <a:t>lot </a:t>
            </a:r>
            <a:r>
              <a:rPr sz="2800" spc="-72" dirty="0">
                <a:latin typeface="Arial"/>
                <a:cs typeface="Arial"/>
              </a:rPr>
              <a:t>more </a:t>
            </a:r>
            <a:r>
              <a:rPr sz="2800" spc="-45" dirty="0">
                <a:latin typeface="Arial"/>
                <a:cs typeface="Arial"/>
              </a:rPr>
              <a:t>of </a:t>
            </a:r>
            <a:r>
              <a:rPr sz="2800" spc="-72" dirty="0">
                <a:latin typeface="Arial"/>
                <a:cs typeface="Arial"/>
              </a:rPr>
              <a:t>the </a:t>
            </a:r>
            <a:r>
              <a:rPr sz="2800" spc="-148" dirty="0">
                <a:latin typeface="Arial"/>
                <a:cs typeface="Arial"/>
              </a:rPr>
              <a:t>program’s  </a:t>
            </a:r>
            <a:r>
              <a:rPr sz="2800" spc="-99" dirty="0">
                <a:latin typeface="Arial"/>
                <a:cs typeface="Arial"/>
              </a:rPr>
              <a:t>execution </a:t>
            </a:r>
            <a:r>
              <a:rPr sz="2800" spc="-247" dirty="0">
                <a:latin typeface="Arial"/>
                <a:cs typeface="Arial"/>
              </a:rPr>
              <a:t>space </a:t>
            </a:r>
            <a:r>
              <a:rPr sz="2800" spc="-130" dirty="0">
                <a:latin typeface="Arial"/>
                <a:cs typeface="Arial"/>
              </a:rPr>
              <a:t>than </a:t>
            </a:r>
            <a:r>
              <a:rPr sz="2800" spc="-108" dirty="0">
                <a:latin typeface="Arial"/>
                <a:cs typeface="Arial"/>
              </a:rPr>
              <a:t>testing</a:t>
            </a:r>
            <a:r>
              <a:rPr sz="2800" spc="449" dirty="0">
                <a:latin typeface="Arial"/>
                <a:cs typeface="Arial"/>
              </a:rPr>
              <a:t> </a:t>
            </a:r>
            <a:r>
              <a:rPr sz="2800" spc="-233" dirty="0">
                <a:latin typeface="Arial"/>
                <a:cs typeface="Arial"/>
              </a:rPr>
              <a:t>can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21013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Stably infinite theories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theory is stably infinite if every </a:t>
            </a:r>
            <a:r>
              <a:rPr lang="en-US" dirty="0" err="1"/>
              <a:t>satisfiable</a:t>
            </a:r>
            <a:r>
              <a:rPr lang="en-US" dirty="0"/>
              <a:t> QFF is </a:t>
            </a:r>
            <a:r>
              <a:rPr lang="en-US" dirty="0" err="1"/>
              <a:t>satisfiable</a:t>
            </a:r>
            <a:r>
              <a:rPr lang="en-US" dirty="0"/>
              <a:t> in an infinite model (Leonardo de </a:t>
            </a:r>
            <a:r>
              <a:rPr lang="en-US" dirty="0" err="1"/>
              <a:t>Moura</a:t>
            </a:r>
            <a:r>
              <a:rPr lang="en-US" dirty="0"/>
              <a:t>)</a:t>
            </a:r>
          </a:p>
          <a:p>
            <a:r>
              <a:rPr lang="en-US" dirty="0"/>
              <a:t>T2 =DC(∀</a:t>
            </a:r>
            <a:r>
              <a:rPr lang="en-US" dirty="0" err="1"/>
              <a:t>x,y,z</a:t>
            </a:r>
            <a:r>
              <a:rPr lang="en-US" dirty="0"/>
              <a:t>.(x=y)∨(x=z)∨(y=z))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2126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AF812-68A4-6643-BAB3-1EC2C0D45C8C}" type="slidenum">
              <a:rPr lang="en-US"/>
              <a:pPr/>
              <a:t>61</a:t>
            </a:fld>
            <a:endParaRPr lang="en-US"/>
          </a:p>
        </p:txBody>
      </p:sp>
      <p:sp>
        <p:nvSpPr>
          <p:cNvPr id="76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Roadmap for this Tutorial</a:t>
            </a:r>
          </a:p>
        </p:txBody>
      </p:sp>
      <p:sp>
        <p:nvSpPr>
          <p:cNvPr id="76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charset="0"/>
              <a:buChar char="Ø"/>
            </a:pPr>
            <a:r>
              <a:rPr lang="en-US" dirty="0">
                <a:solidFill>
                  <a:schemeClr val="bg2"/>
                </a:solidFill>
              </a:rPr>
              <a:t>Background and Notation</a:t>
            </a:r>
          </a:p>
          <a:p>
            <a:r>
              <a:rPr lang="en-US" dirty="0">
                <a:solidFill>
                  <a:schemeClr val="bg2"/>
                </a:solidFill>
              </a:rPr>
              <a:t>Survey of Theories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Equality of </a:t>
            </a:r>
            <a:r>
              <a:rPr lang="en-US" dirty="0" err="1">
                <a:solidFill>
                  <a:schemeClr val="bg2"/>
                </a:solidFill>
              </a:rPr>
              <a:t>uninterpreted</a:t>
            </a:r>
            <a:r>
              <a:rPr lang="en-US" dirty="0">
                <a:solidFill>
                  <a:schemeClr val="bg2"/>
                </a:solidFill>
              </a:rPr>
              <a:t> function symbols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Bit vector arithmetic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Linear arithmetic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Difference logic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Array theory</a:t>
            </a:r>
          </a:p>
          <a:p>
            <a:r>
              <a:rPr lang="en-US" dirty="0">
                <a:solidFill>
                  <a:schemeClr val="bg2"/>
                </a:solidFill>
              </a:rPr>
              <a:t>Combining theories</a:t>
            </a:r>
          </a:p>
          <a:p>
            <a:r>
              <a:rPr lang="en-US" dirty="0"/>
              <a:t>Review DLL</a:t>
            </a:r>
          </a:p>
          <a:p>
            <a:r>
              <a:rPr lang="en-US" dirty="0">
                <a:solidFill>
                  <a:schemeClr val="bg2"/>
                </a:solidFill>
              </a:rPr>
              <a:t>Extending DLL to DPLL(t)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395605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 thanks to C. Barrett &amp; S. A. </a:t>
            </a:r>
            <a:r>
              <a:rPr lang="en-US" dirty="0" err="1"/>
              <a:t>Seshia</a:t>
            </a:r>
            <a:r>
              <a:rPr lang="en-US" dirty="0"/>
              <a:t>, ICCAD 2009 Tutorial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088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/>
              <a:t>600.325/425 Declarative Methods - J. Eisner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8F7C83-BC3B-BC42-9E89-BFB3E19B0B14}" type="slidenum">
              <a:rPr lang="en-US" sz="1200">
                <a:solidFill>
                  <a:schemeClr val="tx1"/>
                </a:solidFill>
                <a:latin typeface="Garamond" charset="0"/>
              </a:rPr>
              <a:pPr eaLnBrk="1" hangingPunct="1"/>
              <a:t>62</a:t>
            </a:fld>
            <a:endParaRPr lang="en-US" sz="1200">
              <a:solidFill>
                <a:schemeClr val="tx1"/>
              </a:solidFill>
              <a:latin typeface="Garamond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Garamond" charset="0"/>
                <a:ea typeface="宋体" charset="0"/>
                <a:cs typeface="宋体" charset="0"/>
              </a:rPr>
              <a:t>Basic DLL Procedure</a:t>
            </a:r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990600" y="19954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 + d)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990600" y="2286000"/>
            <a:ext cx="1371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 + d’)</a:t>
            </a: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990600" y="26050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d)</a:t>
            </a:r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990600" y="29098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d’)</a:t>
            </a:r>
          </a:p>
        </p:txBody>
      </p:sp>
      <p:sp>
        <p:nvSpPr>
          <p:cNvPr id="21513" name="Text Box 7"/>
          <p:cNvSpPr txBox="1">
            <a:spLocks noChangeArrowheads="1"/>
          </p:cNvSpPr>
          <p:nvPr/>
        </p:nvSpPr>
        <p:spPr bwMode="auto">
          <a:xfrm>
            <a:off x="990600" y="1676400"/>
            <a:ext cx="1371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</a:t>
            </a: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+</a:t>
            </a: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 b + c)</a:t>
            </a:r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990600" y="32146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(b’ + c’ + d)</a:t>
            </a:r>
          </a:p>
        </p:txBody>
      </p:sp>
      <p:sp>
        <p:nvSpPr>
          <p:cNvPr id="21515" name="Text Box 9"/>
          <p:cNvSpPr txBox="1">
            <a:spLocks noChangeArrowheads="1"/>
          </p:cNvSpPr>
          <p:nvPr/>
        </p:nvSpPr>
        <p:spPr bwMode="auto">
          <a:xfrm>
            <a:off x="990600" y="35194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 + c’)</a:t>
            </a:r>
          </a:p>
        </p:txBody>
      </p:sp>
      <p:sp>
        <p:nvSpPr>
          <p:cNvPr id="21516" name="Text Box 10"/>
          <p:cNvSpPr txBox="1">
            <a:spLocks noChangeArrowheads="1"/>
          </p:cNvSpPr>
          <p:nvPr/>
        </p:nvSpPr>
        <p:spPr bwMode="auto">
          <a:xfrm>
            <a:off x="990600" y="3810000"/>
            <a:ext cx="1371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b’ + c)</a:t>
            </a:r>
          </a:p>
        </p:txBody>
      </p:sp>
      <p:sp>
        <p:nvSpPr>
          <p:cNvPr id="21517" name="Rectangle 11"/>
          <p:cNvSpPr>
            <a:spLocks noChangeArrowheads="1"/>
          </p:cNvSpPr>
          <p:nvPr/>
        </p:nvSpPr>
        <p:spPr bwMode="auto">
          <a:xfrm>
            <a:off x="0" y="6705600"/>
            <a:ext cx="7620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chemeClr val="bg2"/>
                </a:solidFill>
                <a:latin typeface="Times New Roman" charset="0"/>
              </a:rPr>
              <a:t>slide thanks to Sharad Malik (modified)</a:t>
            </a:r>
          </a:p>
        </p:txBody>
      </p:sp>
    </p:spTree>
    <p:extLst>
      <p:ext uri="{BB962C8B-B14F-4D97-AF65-F5344CB8AC3E}">
        <p14:creationId xmlns:p14="http://schemas.microsoft.com/office/powerpoint/2010/main" val="38270843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/>
              <a:t>600.325/425 Declarative Methods - J. Eisner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803AC38-5A1B-614A-86D5-91DC8663C4A9}" type="slidenum">
              <a:rPr lang="en-US" sz="1200">
                <a:solidFill>
                  <a:schemeClr val="tx1"/>
                </a:solidFill>
                <a:latin typeface="Garamond" charset="0"/>
              </a:rPr>
              <a:pPr eaLnBrk="1" hangingPunct="1"/>
              <a:t>63</a:t>
            </a:fld>
            <a:endParaRPr lang="en-US" sz="1200">
              <a:solidFill>
                <a:schemeClr val="tx1"/>
              </a:solidFill>
              <a:latin typeface="Garamond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Garamond" charset="0"/>
                <a:ea typeface="宋体" charset="0"/>
                <a:cs typeface="宋体" charset="0"/>
              </a:rPr>
              <a:t>Basic DLL Procedure</a:t>
            </a:r>
          </a:p>
        </p:txBody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990600" y="19954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 + d)</a:t>
            </a: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990600" y="2286000"/>
            <a:ext cx="1371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 + d’)</a:t>
            </a:r>
          </a:p>
        </p:txBody>
      </p:sp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990600" y="26050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d)</a:t>
            </a:r>
          </a:p>
        </p:txBody>
      </p:sp>
      <p:sp>
        <p:nvSpPr>
          <p:cNvPr id="22536" name="Text Box 6"/>
          <p:cNvSpPr txBox="1">
            <a:spLocks noChangeArrowheads="1"/>
          </p:cNvSpPr>
          <p:nvPr/>
        </p:nvSpPr>
        <p:spPr bwMode="auto">
          <a:xfrm>
            <a:off x="990600" y="29098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d’)</a:t>
            </a:r>
          </a:p>
        </p:txBody>
      </p:sp>
      <p:sp>
        <p:nvSpPr>
          <p:cNvPr id="22537" name="Text Box 7"/>
          <p:cNvSpPr txBox="1">
            <a:spLocks noChangeArrowheads="1"/>
          </p:cNvSpPr>
          <p:nvPr/>
        </p:nvSpPr>
        <p:spPr bwMode="auto">
          <a:xfrm>
            <a:off x="990600" y="1676400"/>
            <a:ext cx="1371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 + c)</a:t>
            </a:r>
          </a:p>
        </p:txBody>
      </p:sp>
      <p:sp>
        <p:nvSpPr>
          <p:cNvPr id="22538" name="Text Box 8"/>
          <p:cNvSpPr txBox="1">
            <a:spLocks noChangeArrowheads="1"/>
          </p:cNvSpPr>
          <p:nvPr/>
        </p:nvSpPr>
        <p:spPr bwMode="auto">
          <a:xfrm>
            <a:off x="990600" y="32146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(b’ + c’ + d)</a:t>
            </a:r>
          </a:p>
        </p:txBody>
      </p:sp>
      <p:sp>
        <p:nvSpPr>
          <p:cNvPr id="22539" name="Text Box 9"/>
          <p:cNvSpPr txBox="1">
            <a:spLocks noChangeArrowheads="1"/>
          </p:cNvSpPr>
          <p:nvPr/>
        </p:nvSpPr>
        <p:spPr bwMode="auto">
          <a:xfrm>
            <a:off x="990600" y="35194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 + c’)</a:t>
            </a:r>
          </a:p>
        </p:txBody>
      </p:sp>
      <p:sp>
        <p:nvSpPr>
          <p:cNvPr id="22540" name="Text Box 10"/>
          <p:cNvSpPr txBox="1">
            <a:spLocks noChangeArrowheads="1"/>
          </p:cNvSpPr>
          <p:nvPr/>
        </p:nvSpPr>
        <p:spPr bwMode="auto">
          <a:xfrm>
            <a:off x="990600" y="3810000"/>
            <a:ext cx="1371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b’ + c)</a:t>
            </a:r>
          </a:p>
        </p:txBody>
      </p:sp>
      <p:sp>
        <p:nvSpPr>
          <p:cNvPr id="22541" name="Oval 11"/>
          <p:cNvSpPr>
            <a:spLocks noChangeArrowheads="1"/>
          </p:cNvSpPr>
          <p:nvPr/>
        </p:nvSpPr>
        <p:spPr bwMode="auto">
          <a:xfrm>
            <a:off x="5029200" y="14478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</a:t>
            </a:r>
          </a:p>
        </p:txBody>
      </p:sp>
      <p:sp>
        <p:nvSpPr>
          <p:cNvPr id="22542" name="Rectangle 12"/>
          <p:cNvSpPr>
            <a:spLocks noChangeArrowheads="1"/>
          </p:cNvSpPr>
          <p:nvPr/>
        </p:nvSpPr>
        <p:spPr bwMode="auto">
          <a:xfrm>
            <a:off x="0" y="6705600"/>
            <a:ext cx="7620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chemeClr val="bg2"/>
                </a:solidFill>
                <a:latin typeface="Times New Roman" charset="0"/>
              </a:rPr>
              <a:t>slide thanks to Sharad Malik (modified)</a:t>
            </a:r>
          </a:p>
        </p:txBody>
      </p:sp>
    </p:spTree>
    <p:extLst>
      <p:ext uri="{BB962C8B-B14F-4D97-AF65-F5344CB8AC3E}">
        <p14:creationId xmlns:p14="http://schemas.microsoft.com/office/powerpoint/2010/main" val="1801721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/>
              <a:t>600.325/425 Declarative Methods - J. Eisner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B2E384-7A72-5145-977A-6D2807789845}" type="slidenum">
              <a:rPr lang="en-US" sz="1200">
                <a:solidFill>
                  <a:schemeClr val="tx1"/>
                </a:solidFill>
                <a:latin typeface="Garamond" charset="0"/>
              </a:rPr>
              <a:pPr eaLnBrk="1" hangingPunct="1"/>
              <a:t>64</a:t>
            </a:fld>
            <a:endParaRPr lang="en-US" sz="1200">
              <a:solidFill>
                <a:schemeClr val="tx1"/>
              </a:solidFill>
              <a:latin typeface="Garamond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Garamond" charset="0"/>
                <a:ea typeface="宋体" charset="0"/>
                <a:cs typeface="宋体" charset="0"/>
              </a:rPr>
              <a:t>Basic DLL Procedure</a:t>
            </a:r>
          </a:p>
        </p:txBody>
      </p:sp>
      <p:sp>
        <p:nvSpPr>
          <p:cNvPr id="23557" name="Oval 3"/>
          <p:cNvSpPr>
            <a:spLocks noChangeArrowheads="1"/>
          </p:cNvSpPr>
          <p:nvPr/>
        </p:nvSpPr>
        <p:spPr bwMode="auto">
          <a:xfrm>
            <a:off x="5029200" y="1463675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</a:t>
            </a:r>
          </a:p>
        </p:txBody>
      </p:sp>
      <p:cxnSp>
        <p:nvCxnSpPr>
          <p:cNvPr id="23558" name="AutoShape 4"/>
          <p:cNvCxnSpPr>
            <a:cxnSpLocks noChangeShapeType="1"/>
            <a:stCxn id="23557" idx="4"/>
          </p:cNvCxnSpPr>
          <p:nvPr/>
        </p:nvCxnSpPr>
        <p:spPr bwMode="auto">
          <a:xfrm flipH="1">
            <a:off x="4419600" y="1920875"/>
            <a:ext cx="838200" cy="38100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559" name="Text Box 5"/>
          <p:cNvSpPr txBox="1">
            <a:spLocks noChangeArrowheads="1"/>
          </p:cNvSpPr>
          <p:nvPr/>
        </p:nvSpPr>
        <p:spPr bwMode="auto">
          <a:xfrm>
            <a:off x="4495800" y="1768475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23560" name="Text Box 6"/>
          <p:cNvSpPr txBox="1">
            <a:spLocks noChangeArrowheads="1"/>
          </p:cNvSpPr>
          <p:nvPr/>
        </p:nvSpPr>
        <p:spPr bwMode="auto">
          <a:xfrm>
            <a:off x="990600" y="2011363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 + d)</a:t>
            </a:r>
          </a:p>
        </p:txBody>
      </p:sp>
      <p:sp>
        <p:nvSpPr>
          <p:cNvPr id="23561" name="Text Box 7"/>
          <p:cNvSpPr txBox="1">
            <a:spLocks noChangeArrowheads="1"/>
          </p:cNvSpPr>
          <p:nvPr/>
        </p:nvSpPr>
        <p:spPr bwMode="auto">
          <a:xfrm>
            <a:off x="990600" y="2301875"/>
            <a:ext cx="1371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 + d’)</a:t>
            </a:r>
          </a:p>
        </p:txBody>
      </p:sp>
      <p:sp>
        <p:nvSpPr>
          <p:cNvPr id="23562" name="Text Box 8"/>
          <p:cNvSpPr txBox="1">
            <a:spLocks noChangeArrowheads="1"/>
          </p:cNvSpPr>
          <p:nvPr/>
        </p:nvSpPr>
        <p:spPr bwMode="auto">
          <a:xfrm>
            <a:off x="990600" y="2620963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d)</a:t>
            </a:r>
          </a:p>
        </p:txBody>
      </p:sp>
      <p:sp>
        <p:nvSpPr>
          <p:cNvPr id="23563" name="Text Box 9"/>
          <p:cNvSpPr txBox="1">
            <a:spLocks noChangeArrowheads="1"/>
          </p:cNvSpPr>
          <p:nvPr/>
        </p:nvSpPr>
        <p:spPr bwMode="auto">
          <a:xfrm>
            <a:off x="990600" y="2925763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d’)</a:t>
            </a:r>
          </a:p>
        </p:txBody>
      </p:sp>
      <p:sp>
        <p:nvSpPr>
          <p:cNvPr id="23564" name="Text Box 10"/>
          <p:cNvSpPr txBox="1">
            <a:spLocks noChangeArrowheads="1"/>
          </p:cNvSpPr>
          <p:nvPr/>
        </p:nvSpPr>
        <p:spPr bwMode="auto">
          <a:xfrm>
            <a:off x="990600" y="1692275"/>
            <a:ext cx="1371600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 + c)</a:t>
            </a:r>
          </a:p>
        </p:txBody>
      </p:sp>
      <p:sp>
        <p:nvSpPr>
          <p:cNvPr id="23565" name="Text Box 11"/>
          <p:cNvSpPr txBox="1">
            <a:spLocks noChangeArrowheads="1"/>
          </p:cNvSpPr>
          <p:nvPr/>
        </p:nvSpPr>
        <p:spPr bwMode="auto">
          <a:xfrm>
            <a:off x="990600" y="3230563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(b’ + c’ + d)</a:t>
            </a:r>
          </a:p>
        </p:txBody>
      </p:sp>
      <p:sp>
        <p:nvSpPr>
          <p:cNvPr id="23566" name="Text Box 12"/>
          <p:cNvSpPr txBox="1">
            <a:spLocks noChangeArrowheads="1"/>
          </p:cNvSpPr>
          <p:nvPr/>
        </p:nvSpPr>
        <p:spPr bwMode="auto">
          <a:xfrm>
            <a:off x="990600" y="3535363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 + c’)</a:t>
            </a:r>
          </a:p>
        </p:txBody>
      </p:sp>
      <p:sp>
        <p:nvSpPr>
          <p:cNvPr id="23567" name="Text Box 13"/>
          <p:cNvSpPr txBox="1">
            <a:spLocks noChangeArrowheads="1"/>
          </p:cNvSpPr>
          <p:nvPr/>
        </p:nvSpPr>
        <p:spPr bwMode="auto">
          <a:xfrm>
            <a:off x="990600" y="3825875"/>
            <a:ext cx="1371600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b’ + c)</a:t>
            </a:r>
          </a:p>
        </p:txBody>
      </p:sp>
      <p:sp>
        <p:nvSpPr>
          <p:cNvPr id="23568" name="Text Box 14"/>
          <p:cNvSpPr txBox="1">
            <a:spLocks noChangeArrowheads="1"/>
          </p:cNvSpPr>
          <p:nvPr/>
        </p:nvSpPr>
        <p:spPr bwMode="auto">
          <a:xfrm>
            <a:off x="5029200" y="1997075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 Decision</a:t>
            </a:r>
          </a:p>
        </p:txBody>
      </p:sp>
      <p:sp>
        <p:nvSpPr>
          <p:cNvPr id="23569" name="Rectangle 15"/>
          <p:cNvSpPr>
            <a:spLocks noChangeArrowheads="1"/>
          </p:cNvSpPr>
          <p:nvPr/>
        </p:nvSpPr>
        <p:spPr bwMode="auto">
          <a:xfrm>
            <a:off x="0" y="6705600"/>
            <a:ext cx="7620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chemeClr val="bg2"/>
                </a:solidFill>
                <a:latin typeface="Times New Roman" charset="0"/>
              </a:rPr>
              <a:t>slide thanks to Sharad Malik (modified)</a:t>
            </a: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1143000" y="2011363"/>
            <a:ext cx="3810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 +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1143000" y="2316163"/>
            <a:ext cx="3810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 +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1143000" y="2620963"/>
            <a:ext cx="3810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 +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1143000" y="2925763"/>
            <a:ext cx="3810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 +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288925" y="1143000"/>
            <a:ext cx="3351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66FF33"/>
                </a:solidFill>
              </a:rPr>
              <a:t>Green means </a:t>
            </a:r>
            <a:r>
              <a:rPr lang="ja-JP" altLang="en-US" dirty="0">
                <a:solidFill>
                  <a:srgbClr val="66FF33"/>
                </a:solidFill>
              </a:rPr>
              <a:t>“</a:t>
            </a:r>
            <a:r>
              <a:rPr lang="en-US" dirty="0">
                <a:solidFill>
                  <a:srgbClr val="66FF33"/>
                </a:solidFill>
              </a:rPr>
              <a:t>crossed out</a:t>
            </a:r>
            <a:r>
              <a:rPr lang="ja-JP" altLang="en-US" dirty="0">
                <a:solidFill>
                  <a:srgbClr val="66FF33"/>
                </a:solidFill>
              </a:rPr>
              <a:t>”</a:t>
            </a:r>
            <a:endParaRPr lang="en-US" dirty="0">
              <a:solidFill>
                <a:srgbClr val="66F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9407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/>
              <a:t>600.325/425 Declarative Methods - J. Eisner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6E774F-9242-8B44-99F3-2684CC57362D}" type="slidenum">
              <a:rPr lang="en-US" sz="1200">
                <a:solidFill>
                  <a:schemeClr val="tx1"/>
                </a:solidFill>
                <a:latin typeface="Garamond" charset="0"/>
              </a:rPr>
              <a:pPr eaLnBrk="1" hangingPunct="1"/>
              <a:t>65</a:t>
            </a:fld>
            <a:endParaRPr lang="en-US" sz="1200">
              <a:solidFill>
                <a:schemeClr val="tx1"/>
              </a:solidFill>
              <a:latin typeface="Garamond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Garamond" charset="0"/>
                <a:ea typeface="宋体" charset="0"/>
                <a:cs typeface="宋体" charset="0"/>
              </a:rPr>
              <a:t>Basic DLL Procedure</a:t>
            </a:r>
          </a:p>
        </p:txBody>
      </p:sp>
      <p:sp>
        <p:nvSpPr>
          <p:cNvPr id="24581" name="Oval 3"/>
          <p:cNvSpPr>
            <a:spLocks noChangeArrowheads="1"/>
          </p:cNvSpPr>
          <p:nvPr/>
        </p:nvSpPr>
        <p:spPr bwMode="auto">
          <a:xfrm>
            <a:off x="5029200" y="14478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</a:t>
            </a:r>
          </a:p>
        </p:txBody>
      </p:sp>
      <p:cxnSp>
        <p:nvCxnSpPr>
          <p:cNvPr id="24582" name="AutoShape 4"/>
          <p:cNvCxnSpPr>
            <a:cxnSpLocks noChangeShapeType="1"/>
            <a:stCxn id="24581" idx="4"/>
            <a:endCxn id="24592" idx="0"/>
          </p:cNvCxnSpPr>
          <p:nvPr/>
        </p:nvCxnSpPr>
        <p:spPr bwMode="auto">
          <a:xfrm flipH="1">
            <a:off x="4419600" y="1905000"/>
            <a:ext cx="838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583" name="Text Box 5"/>
          <p:cNvSpPr txBox="1">
            <a:spLocks noChangeArrowheads="1"/>
          </p:cNvSpPr>
          <p:nvPr/>
        </p:nvSpPr>
        <p:spPr bwMode="auto">
          <a:xfrm>
            <a:off x="4572000" y="17970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24584" name="Text Box 6"/>
          <p:cNvSpPr txBox="1">
            <a:spLocks noChangeArrowheads="1"/>
          </p:cNvSpPr>
          <p:nvPr/>
        </p:nvSpPr>
        <p:spPr bwMode="auto">
          <a:xfrm>
            <a:off x="990600" y="19954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 + d)</a:t>
            </a:r>
          </a:p>
        </p:txBody>
      </p:sp>
      <p:sp>
        <p:nvSpPr>
          <p:cNvPr id="24585" name="Text Box 7"/>
          <p:cNvSpPr txBox="1">
            <a:spLocks noChangeArrowheads="1"/>
          </p:cNvSpPr>
          <p:nvPr/>
        </p:nvSpPr>
        <p:spPr bwMode="auto">
          <a:xfrm>
            <a:off x="990600" y="2286000"/>
            <a:ext cx="1371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 + d’)</a:t>
            </a:r>
          </a:p>
        </p:txBody>
      </p:sp>
      <p:sp>
        <p:nvSpPr>
          <p:cNvPr id="24586" name="Text Box 8"/>
          <p:cNvSpPr txBox="1">
            <a:spLocks noChangeArrowheads="1"/>
          </p:cNvSpPr>
          <p:nvPr/>
        </p:nvSpPr>
        <p:spPr bwMode="auto">
          <a:xfrm>
            <a:off x="990600" y="26050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d)</a:t>
            </a:r>
          </a:p>
        </p:txBody>
      </p:sp>
      <p:sp>
        <p:nvSpPr>
          <p:cNvPr id="24587" name="Text Box 9"/>
          <p:cNvSpPr txBox="1">
            <a:spLocks noChangeArrowheads="1"/>
          </p:cNvSpPr>
          <p:nvPr/>
        </p:nvSpPr>
        <p:spPr bwMode="auto">
          <a:xfrm>
            <a:off x="990600" y="29098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d’)</a:t>
            </a:r>
          </a:p>
        </p:txBody>
      </p:sp>
      <p:sp>
        <p:nvSpPr>
          <p:cNvPr id="24588" name="Text Box 10"/>
          <p:cNvSpPr txBox="1">
            <a:spLocks noChangeArrowheads="1"/>
          </p:cNvSpPr>
          <p:nvPr/>
        </p:nvSpPr>
        <p:spPr bwMode="auto">
          <a:xfrm>
            <a:off x="990600" y="1676400"/>
            <a:ext cx="1371600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 + c)</a:t>
            </a:r>
          </a:p>
        </p:txBody>
      </p:sp>
      <p:sp>
        <p:nvSpPr>
          <p:cNvPr id="24589" name="Text Box 11"/>
          <p:cNvSpPr txBox="1">
            <a:spLocks noChangeArrowheads="1"/>
          </p:cNvSpPr>
          <p:nvPr/>
        </p:nvSpPr>
        <p:spPr bwMode="auto">
          <a:xfrm>
            <a:off x="990600" y="32146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(b’ + c’ + d)</a:t>
            </a:r>
          </a:p>
        </p:txBody>
      </p:sp>
      <p:sp>
        <p:nvSpPr>
          <p:cNvPr id="24590" name="Text Box 12"/>
          <p:cNvSpPr txBox="1">
            <a:spLocks noChangeArrowheads="1"/>
          </p:cNvSpPr>
          <p:nvPr/>
        </p:nvSpPr>
        <p:spPr bwMode="auto">
          <a:xfrm>
            <a:off x="990600" y="35194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 + c’)</a:t>
            </a:r>
          </a:p>
        </p:txBody>
      </p:sp>
      <p:sp>
        <p:nvSpPr>
          <p:cNvPr id="24591" name="Text Box 13"/>
          <p:cNvSpPr txBox="1">
            <a:spLocks noChangeArrowheads="1"/>
          </p:cNvSpPr>
          <p:nvPr/>
        </p:nvSpPr>
        <p:spPr bwMode="auto">
          <a:xfrm>
            <a:off x="990600" y="3810000"/>
            <a:ext cx="1371600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b’ + c)</a:t>
            </a:r>
          </a:p>
        </p:txBody>
      </p:sp>
      <p:sp>
        <p:nvSpPr>
          <p:cNvPr id="24592" name="Oval 14"/>
          <p:cNvSpPr>
            <a:spLocks noChangeArrowheads="1"/>
          </p:cNvSpPr>
          <p:nvPr/>
        </p:nvSpPr>
        <p:spPr bwMode="auto">
          <a:xfrm>
            <a:off x="4191000" y="22860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b</a:t>
            </a:r>
          </a:p>
        </p:txBody>
      </p:sp>
      <p:cxnSp>
        <p:nvCxnSpPr>
          <p:cNvPr id="24593" name="AutoShape 15"/>
          <p:cNvCxnSpPr>
            <a:cxnSpLocks noChangeShapeType="1"/>
            <a:stCxn id="24592" idx="4"/>
          </p:cNvCxnSpPr>
          <p:nvPr/>
        </p:nvCxnSpPr>
        <p:spPr bwMode="auto">
          <a:xfrm flipH="1">
            <a:off x="4038600" y="2743200"/>
            <a:ext cx="381000" cy="45720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4594" name="Text Box 16"/>
          <p:cNvSpPr txBox="1">
            <a:spLocks noChangeArrowheads="1"/>
          </p:cNvSpPr>
          <p:nvPr/>
        </p:nvSpPr>
        <p:spPr bwMode="auto">
          <a:xfrm>
            <a:off x="4038600" y="27114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24595" name="Text Box 17"/>
          <p:cNvSpPr txBox="1">
            <a:spLocks noChangeArrowheads="1"/>
          </p:cNvSpPr>
          <p:nvPr/>
        </p:nvSpPr>
        <p:spPr bwMode="auto">
          <a:xfrm>
            <a:off x="4419600" y="2743200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 Decision</a:t>
            </a:r>
          </a:p>
        </p:txBody>
      </p:sp>
      <p:sp>
        <p:nvSpPr>
          <p:cNvPr id="24596" name="Rectangle 18"/>
          <p:cNvSpPr>
            <a:spLocks noChangeArrowheads="1"/>
          </p:cNvSpPr>
          <p:nvPr/>
        </p:nvSpPr>
        <p:spPr bwMode="auto">
          <a:xfrm>
            <a:off x="0" y="6705600"/>
            <a:ext cx="7620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chemeClr val="bg2"/>
                </a:solidFill>
                <a:latin typeface="Times New Roman" charset="0"/>
              </a:rPr>
              <a:t>slide thanks to Sharad Malik (modified)</a:t>
            </a:r>
          </a:p>
        </p:txBody>
      </p:sp>
      <p:sp>
        <p:nvSpPr>
          <p:cNvPr id="24597" name="Text Box 19"/>
          <p:cNvSpPr txBox="1">
            <a:spLocks noChangeArrowheads="1"/>
          </p:cNvSpPr>
          <p:nvPr/>
        </p:nvSpPr>
        <p:spPr bwMode="auto">
          <a:xfrm>
            <a:off x="1143000" y="1995488"/>
            <a:ext cx="3810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 +</a:t>
            </a:r>
          </a:p>
        </p:txBody>
      </p:sp>
      <p:sp>
        <p:nvSpPr>
          <p:cNvPr id="24598" name="Text Box 20"/>
          <p:cNvSpPr txBox="1">
            <a:spLocks noChangeArrowheads="1"/>
          </p:cNvSpPr>
          <p:nvPr/>
        </p:nvSpPr>
        <p:spPr bwMode="auto">
          <a:xfrm>
            <a:off x="1143000" y="2300288"/>
            <a:ext cx="3810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 +</a:t>
            </a:r>
          </a:p>
        </p:txBody>
      </p:sp>
      <p:sp>
        <p:nvSpPr>
          <p:cNvPr id="24599" name="Text Box 21"/>
          <p:cNvSpPr txBox="1">
            <a:spLocks noChangeArrowheads="1"/>
          </p:cNvSpPr>
          <p:nvPr/>
        </p:nvSpPr>
        <p:spPr bwMode="auto">
          <a:xfrm>
            <a:off x="1143000" y="2605088"/>
            <a:ext cx="3810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 +</a:t>
            </a:r>
          </a:p>
        </p:txBody>
      </p:sp>
      <p:sp>
        <p:nvSpPr>
          <p:cNvPr id="24600" name="Text Box 22"/>
          <p:cNvSpPr txBox="1">
            <a:spLocks noChangeArrowheads="1"/>
          </p:cNvSpPr>
          <p:nvPr/>
        </p:nvSpPr>
        <p:spPr bwMode="auto">
          <a:xfrm>
            <a:off x="1143000" y="2909888"/>
            <a:ext cx="3810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 +</a:t>
            </a:r>
          </a:p>
        </p:txBody>
      </p:sp>
    </p:spTree>
    <p:extLst>
      <p:ext uri="{BB962C8B-B14F-4D97-AF65-F5344CB8AC3E}">
        <p14:creationId xmlns:p14="http://schemas.microsoft.com/office/powerpoint/2010/main" val="27926917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/>
              <a:t>600.325/425 Declarative Methods - J. Eisner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8EDCDB-20C1-E649-A44D-4D4FC1B94A60}" type="slidenum">
              <a:rPr lang="en-US" sz="1200">
                <a:solidFill>
                  <a:schemeClr val="tx1"/>
                </a:solidFill>
                <a:latin typeface="Garamond" charset="0"/>
              </a:rPr>
              <a:pPr eaLnBrk="1" hangingPunct="1"/>
              <a:t>66</a:t>
            </a:fld>
            <a:endParaRPr lang="en-US" sz="1200">
              <a:solidFill>
                <a:schemeClr val="tx1"/>
              </a:solidFill>
              <a:latin typeface="Garamond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Garamond" charset="0"/>
                <a:ea typeface="宋体" charset="0"/>
                <a:cs typeface="宋体" charset="0"/>
              </a:rPr>
              <a:t>Basic DLL Procedure</a:t>
            </a:r>
          </a:p>
        </p:txBody>
      </p:sp>
      <p:sp>
        <p:nvSpPr>
          <p:cNvPr id="25605" name="Oval 3"/>
          <p:cNvSpPr>
            <a:spLocks noChangeArrowheads="1"/>
          </p:cNvSpPr>
          <p:nvPr/>
        </p:nvSpPr>
        <p:spPr bwMode="auto">
          <a:xfrm>
            <a:off x="5029200" y="14478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</a:t>
            </a:r>
          </a:p>
        </p:txBody>
      </p:sp>
      <p:cxnSp>
        <p:nvCxnSpPr>
          <p:cNvPr id="25606" name="AutoShape 4"/>
          <p:cNvCxnSpPr>
            <a:cxnSpLocks noChangeShapeType="1"/>
            <a:stCxn id="25605" idx="4"/>
            <a:endCxn id="25616" idx="0"/>
          </p:cNvCxnSpPr>
          <p:nvPr/>
        </p:nvCxnSpPr>
        <p:spPr bwMode="auto">
          <a:xfrm flipH="1">
            <a:off x="4419600" y="1905000"/>
            <a:ext cx="838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07" name="Text Box 5"/>
          <p:cNvSpPr txBox="1">
            <a:spLocks noChangeArrowheads="1"/>
          </p:cNvSpPr>
          <p:nvPr/>
        </p:nvSpPr>
        <p:spPr bwMode="auto">
          <a:xfrm>
            <a:off x="4572000" y="17970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25608" name="Text Box 6"/>
          <p:cNvSpPr txBox="1">
            <a:spLocks noChangeArrowheads="1"/>
          </p:cNvSpPr>
          <p:nvPr/>
        </p:nvSpPr>
        <p:spPr bwMode="auto">
          <a:xfrm>
            <a:off x="990600" y="19954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 + d)</a:t>
            </a:r>
          </a:p>
        </p:txBody>
      </p:sp>
      <p:sp>
        <p:nvSpPr>
          <p:cNvPr id="25609" name="Text Box 7"/>
          <p:cNvSpPr txBox="1">
            <a:spLocks noChangeArrowheads="1"/>
          </p:cNvSpPr>
          <p:nvPr/>
        </p:nvSpPr>
        <p:spPr bwMode="auto">
          <a:xfrm>
            <a:off x="990600" y="2286000"/>
            <a:ext cx="1371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 + d’)</a:t>
            </a:r>
          </a:p>
        </p:txBody>
      </p:sp>
      <p:sp>
        <p:nvSpPr>
          <p:cNvPr id="25610" name="Text Box 8"/>
          <p:cNvSpPr txBox="1">
            <a:spLocks noChangeArrowheads="1"/>
          </p:cNvSpPr>
          <p:nvPr/>
        </p:nvSpPr>
        <p:spPr bwMode="auto">
          <a:xfrm>
            <a:off x="990600" y="26050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d)</a:t>
            </a:r>
          </a:p>
        </p:txBody>
      </p:sp>
      <p:sp>
        <p:nvSpPr>
          <p:cNvPr id="25611" name="Text Box 9"/>
          <p:cNvSpPr txBox="1">
            <a:spLocks noChangeArrowheads="1"/>
          </p:cNvSpPr>
          <p:nvPr/>
        </p:nvSpPr>
        <p:spPr bwMode="auto">
          <a:xfrm>
            <a:off x="990600" y="29098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d’)</a:t>
            </a:r>
          </a:p>
        </p:txBody>
      </p:sp>
      <p:sp>
        <p:nvSpPr>
          <p:cNvPr id="25612" name="Text Box 10"/>
          <p:cNvSpPr txBox="1">
            <a:spLocks noChangeArrowheads="1"/>
          </p:cNvSpPr>
          <p:nvPr/>
        </p:nvSpPr>
        <p:spPr bwMode="auto">
          <a:xfrm>
            <a:off x="990600" y="1676400"/>
            <a:ext cx="1371600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 + c)</a:t>
            </a:r>
          </a:p>
        </p:txBody>
      </p:sp>
      <p:sp>
        <p:nvSpPr>
          <p:cNvPr id="25613" name="Text Box 11"/>
          <p:cNvSpPr txBox="1">
            <a:spLocks noChangeArrowheads="1"/>
          </p:cNvSpPr>
          <p:nvPr/>
        </p:nvSpPr>
        <p:spPr bwMode="auto">
          <a:xfrm>
            <a:off x="990600" y="32146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(b’ + c’ + d)</a:t>
            </a:r>
          </a:p>
        </p:txBody>
      </p:sp>
      <p:sp>
        <p:nvSpPr>
          <p:cNvPr id="25614" name="Text Box 12"/>
          <p:cNvSpPr txBox="1">
            <a:spLocks noChangeArrowheads="1"/>
          </p:cNvSpPr>
          <p:nvPr/>
        </p:nvSpPr>
        <p:spPr bwMode="auto">
          <a:xfrm>
            <a:off x="990600" y="35194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 + c’)</a:t>
            </a:r>
          </a:p>
        </p:txBody>
      </p:sp>
      <p:sp>
        <p:nvSpPr>
          <p:cNvPr id="25615" name="Text Box 13"/>
          <p:cNvSpPr txBox="1">
            <a:spLocks noChangeArrowheads="1"/>
          </p:cNvSpPr>
          <p:nvPr/>
        </p:nvSpPr>
        <p:spPr bwMode="auto">
          <a:xfrm>
            <a:off x="990600" y="3810000"/>
            <a:ext cx="1371600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b’ + c)</a:t>
            </a:r>
          </a:p>
        </p:txBody>
      </p:sp>
      <p:sp>
        <p:nvSpPr>
          <p:cNvPr id="25616" name="Oval 14"/>
          <p:cNvSpPr>
            <a:spLocks noChangeArrowheads="1"/>
          </p:cNvSpPr>
          <p:nvPr/>
        </p:nvSpPr>
        <p:spPr bwMode="auto">
          <a:xfrm>
            <a:off x="4191000" y="22860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b</a:t>
            </a:r>
          </a:p>
        </p:txBody>
      </p:sp>
      <p:cxnSp>
        <p:nvCxnSpPr>
          <p:cNvPr id="25617" name="AutoShape 15"/>
          <p:cNvCxnSpPr>
            <a:cxnSpLocks noChangeShapeType="1"/>
            <a:stCxn id="25616" idx="4"/>
            <a:endCxn id="25619" idx="0"/>
          </p:cNvCxnSpPr>
          <p:nvPr/>
        </p:nvCxnSpPr>
        <p:spPr bwMode="auto">
          <a:xfrm flipH="1">
            <a:off x="4038600" y="27432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18" name="Text Box 16"/>
          <p:cNvSpPr txBox="1">
            <a:spLocks noChangeArrowheads="1"/>
          </p:cNvSpPr>
          <p:nvPr/>
        </p:nvSpPr>
        <p:spPr bwMode="auto">
          <a:xfrm>
            <a:off x="4038600" y="27114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25619" name="Oval 17"/>
          <p:cNvSpPr>
            <a:spLocks noChangeArrowheads="1"/>
          </p:cNvSpPr>
          <p:nvPr/>
        </p:nvSpPr>
        <p:spPr bwMode="auto">
          <a:xfrm>
            <a:off x="3810000" y="32004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</a:t>
            </a:r>
          </a:p>
        </p:txBody>
      </p:sp>
      <p:cxnSp>
        <p:nvCxnSpPr>
          <p:cNvPr id="25620" name="AutoShape 18"/>
          <p:cNvCxnSpPr>
            <a:cxnSpLocks noChangeShapeType="1"/>
            <a:stCxn id="25619" idx="4"/>
          </p:cNvCxnSpPr>
          <p:nvPr/>
        </p:nvCxnSpPr>
        <p:spPr bwMode="auto">
          <a:xfrm flipH="1">
            <a:off x="3657600" y="3657600"/>
            <a:ext cx="381000" cy="45720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621" name="Text Box 19"/>
          <p:cNvSpPr txBox="1">
            <a:spLocks noChangeArrowheads="1"/>
          </p:cNvSpPr>
          <p:nvPr/>
        </p:nvSpPr>
        <p:spPr bwMode="auto">
          <a:xfrm>
            <a:off x="3657600" y="36258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25622" name="Text Box 20"/>
          <p:cNvSpPr txBox="1">
            <a:spLocks noChangeArrowheads="1"/>
          </p:cNvSpPr>
          <p:nvPr/>
        </p:nvSpPr>
        <p:spPr bwMode="auto">
          <a:xfrm>
            <a:off x="4038600" y="3657600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 Decision</a:t>
            </a:r>
          </a:p>
        </p:txBody>
      </p:sp>
      <p:sp>
        <p:nvSpPr>
          <p:cNvPr id="25623" name="Rectangle 21"/>
          <p:cNvSpPr>
            <a:spLocks noChangeArrowheads="1"/>
          </p:cNvSpPr>
          <p:nvPr/>
        </p:nvSpPr>
        <p:spPr bwMode="auto">
          <a:xfrm>
            <a:off x="0" y="6705600"/>
            <a:ext cx="7620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chemeClr val="bg2"/>
                </a:solidFill>
                <a:latin typeface="Times New Roman" charset="0"/>
              </a:rPr>
              <a:t>slide thanks to Sharad Malik (modified)</a:t>
            </a:r>
          </a:p>
        </p:txBody>
      </p:sp>
      <p:sp>
        <p:nvSpPr>
          <p:cNvPr id="25624" name="Text Box 22"/>
          <p:cNvSpPr txBox="1">
            <a:spLocks noChangeArrowheads="1"/>
          </p:cNvSpPr>
          <p:nvPr/>
        </p:nvSpPr>
        <p:spPr bwMode="auto">
          <a:xfrm>
            <a:off x="1143000" y="1995488"/>
            <a:ext cx="3810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 +</a:t>
            </a:r>
          </a:p>
        </p:txBody>
      </p:sp>
      <p:sp>
        <p:nvSpPr>
          <p:cNvPr id="25625" name="Text Box 23"/>
          <p:cNvSpPr txBox="1">
            <a:spLocks noChangeArrowheads="1"/>
          </p:cNvSpPr>
          <p:nvPr/>
        </p:nvSpPr>
        <p:spPr bwMode="auto">
          <a:xfrm>
            <a:off x="1143000" y="2300288"/>
            <a:ext cx="3810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 +</a:t>
            </a:r>
          </a:p>
        </p:txBody>
      </p:sp>
      <p:sp>
        <p:nvSpPr>
          <p:cNvPr id="25626" name="Text Box 24"/>
          <p:cNvSpPr txBox="1">
            <a:spLocks noChangeArrowheads="1"/>
          </p:cNvSpPr>
          <p:nvPr/>
        </p:nvSpPr>
        <p:spPr bwMode="auto">
          <a:xfrm>
            <a:off x="1143000" y="2605088"/>
            <a:ext cx="3810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 +</a:t>
            </a:r>
          </a:p>
        </p:txBody>
      </p:sp>
      <p:sp>
        <p:nvSpPr>
          <p:cNvPr id="25627" name="Text Box 25"/>
          <p:cNvSpPr txBox="1">
            <a:spLocks noChangeArrowheads="1"/>
          </p:cNvSpPr>
          <p:nvPr/>
        </p:nvSpPr>
        <p:spPr bwMode="auto">
          <a:xfrm>
            <a:off x="1143000" y="2909888"/>
            <a:ext cx="3810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 +</a:t>
            </a:r>
          </a:p>
        </p:txBody>
      </p:sp>
      <p:sp>
        <p:nvSpPr>
          <p:cNvPr id="25628" name="Text Box 26"/>
          <p:cNvSpPr txBox="1">
            <a:spLocks noChangeArrowheads="1"/>
          </p:cNvSpPr>
          <p:nvPr/>
        </p:nvSpPr>
        <p:spPr bwMode="auto">
          <a:xfrm>
            <a:off x="1524000" y="1995488"/>
            <a:ext cx="3810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 +</a:t>
            </a:r>
          </a:p>
        </p:txBody>
      </p:sp>
      <p:sp>
        <p:nvSpPr>
          <p:cNvPr id="25629" name="Text Box 27"/>
          <p:cNvSpPr txBox="1">
            <a:spLocks noChangeArrowheads="1"/>
          </p:cNvSpPr>
          <p:nvPr/>
        </p:nvSpPr>
        <p:spPr bwMode="auto">
          <a:xfrm>
            <a:off x="1524000" y="2300288"/>
            <a:ext cx="3810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 +</a:t>
            </a:r>
          </a:p>
        </p:txBody>
      </p:sp>
    </p:spTree>
    <p:extLst>
      <p:ext uri="{BB962C8B-B14F-4D97-AF65-F5344CB8AC3E}">
        <p14:creationId xmlns:p14="http://schemas.microsoft.com/office/powerpoint/2010/main" val="31225689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/>
              <a:t>600.325/425 Declarative Methods - J. Eisner</a:t>
            </a:r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ADDD25-84EA-5748-B9C2-8D7F607C78A8}" type="slidenum">
              <a:rPr lang="en-US" sz="1200">
                <a:solidFill>
                  <a:schemeClr val="tx1"/>
                </a:solidFill>
                <a:latin typeface="Garamond" charset="0"/>
              </a:rPr>
              <a:pPr eaLnBrk="1" hangingPunct="1"/>
              <a:t>67</a:t>
            </a:fld>
            <a:endParaRPr lang="en-US" sz="1200">
              <a:solidFill>
                <a:schemeClr val="tx1"/>
              </a:solidFill>
              <a:latin typeface="Garamond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Garamond" charset="0"/>
                <a:ea typeface="宋体" charset="0"/>
                <a:cs typeface="宋体" charset="0"/>
              </a:rPr>
              <a:t>Basic DLL Procedure</a:t>
            </a:r>
          </a:p>
        </p:txBody>
      </p:sp>
      <p:sp>
        <p:nvSpPr>
          <p:cNvPr id="26629" name="Oval 3"/>
          <p:cNvSpPr>
            <a:spLocks noChangeArrowheads="1"/>
          </p:cNvSpPr>
          <p:nvPr/>
        </p:nvSpPr>
        <p:spPr bwMode="auto">
          <a:xfrm>
            <a:off x="5029200" y="14478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</a:t>
            </a:r>
          </a:p>
        </p:txBody>
      </p:sp>
      <p:cxnSp>
        <p:nvCxnSpPr>
          <p:cNvPr id="26630" name="AutoShape 4"/>
          <p:cNvCxnSpPr>
            <a:cxnSpLocks noChangeShapeType="1"/>
            <a:stCxn id="26629" idx="4"/>
            <a:endCxn id="26640" idx="0"/>
          </p:cNvCxnSpPr>
          <p:nvPr/>
        </p:nvCxnSpPr>
        <p:spPr bwMode="auto">
          <a:xfrm flipH="1">
            <a:off x="4419600" y="1905000"/>
            <a:ext cx="838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631" name="Text Box 5"/>
          <p:cNvSpPr txBox="1">
            <a:spLocks noChangeArrowheads="1"/>
          </p:cNvSpPr>
          <p:nvPr/>
        </p:nvSpPr>
        <p:spPr bwMode="auto">
          <a:xfrm>
            <a:off x="4572000" y="17970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26632" name="Text Box 6"/>
          <p:cNvSpPr txBox="1">
            <a:spLocks noChangeArrowheads="1"/>
          </p:cNvSpPr>
          <p:nvPr/>
        </p:nvSpPr>
        <p:spPr bwMode="auto">
          <a:xfrm>
            <a:off x="990600" y="1995488"/>
            <a:ext cx="1371600" cy="366712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 + d)</a:t>
            </a:r>
          </a:p>
        </p:txBody>
      </p:sp>
      <p:sp>
        <p:nvSpPr>
          <p:cNvPr id="26633" name="Text Box 7"/>
          <p:cNvSpPr txBox="1">
            <a:spLocks noChangeArrowheads="1"/>
          </p:cNvSpPr>
          <p:nvPr/>
        </p:nvSpPr>
        <p:spPr bwMode="auto">
          <a:xfrm>
            <a:off x="990600" y="2286000"/>
            <a:ext cx="1371600" cy="366713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 + d’)</a:t>
            </a:r>
          </a:p>
        </p:txBody>
      </p:sp>
      <p:sp>
        <p:nvSpPr>
          <p:cNvPr id="26634" name="Text Box 8"/>
          <p:cNvSpPr txBox="1">
            <a:spLocks noChangeArrowheads="1"/>
          </p:cNvSpPr>
          <p:nvPr/>
        </p:nvSpPr>
        <p:spPr bwMode="auto">
          <a:xfrm>
            <a:off x="990600" y="26050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d)</a:t>
            </a:r>
          </a:p>
        </p:txBody>
      </p:sp>
      <p:sp>
        <p:nvSpPr>
          <p:cNvPr id="26635" name="Text Box 9"/>
          <p:cNvSpPr txBox="1">
            <a:spLocks noChangeArrowheads="1"/>
          </p:cNvSpPr>
          <p:nvPr/>
        </p:nvSpPr>
        <p:spPr bwMode="auto">
          <a:xfrm>
            <a:off x="990600" y="29098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d’)</a:t>
            </a:r>
          </a:p>
        </p:txBody>
      </p:sp>
      <p:sp>
        <p:nvSpPr>
          <p:cNvPr id="26636" name="Text Box 10"/>
          <p:cNvSpPr txBox="1">
            <a:spLocks noChangeArrowheads="1"/>
          </p:cNvSpPr>
          <p:nvPr/>
        </p:nvSpPr>
        <p:spPr bwMode="auto">
          <a:xfrm>
            <a:off x="990600" y="1676400"/>
            <a:ext cx="1371600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 + c)</a:t>
            </a:r>
          </a:p>
        </p:txBody>
      </p:sp>
      <p:sp>
        <p:nvSpPr>
          <p:cNvPr id="26637" name="Text Box 11"/>
          <p:cNvSpPr txBox="1">
            <a:spLocks noChangeArrowheads="1"/>
          </p:cNvSpPr>
          <p:nvPr/>
        </p:nvSpPr>
        <p:spPr bwMode="auto">
          <a:xfrm>
            <a:off x="990600" y="32146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(b’ + c’ + d)</a:t>
            </a:r>
          </a:p>
        </p:txBody>
      </p:sp>
      <p:sp>
        <p:nvSpPr>
          <p:cNvPr id="26638" name="Text Box 12"/>
          <p:cNvSpPr txBox="1">
            <a:spLocks noChangeArrowheads="1"/>
          </p:cNvSpPr>
          <p:nvPr/>
        </p:nvSpPr>
        <p:spPr bwMode="auto">
          <a:xfrm>
            <a:off x="990600" y="35194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 + c’)</a:t>
            </a:r>
          </a:p>
        </p:txBody>
      </p:sp>
      <p:sp>
        <p:nvSpPr>
          <p:cNvPr id="26639" name="Text Box 13"/>
          <p:cNvSpPr txBox="1">
            <a:spLocks noChangeArrowheads="1"/>
          </p:cNvSpPr>
          <p:nvPr/>
        </p:nvSpPr>
        <p:spPr bwMode="auto">
          <a:xfrm>
            <a:off x="990600" y="3810000"/>
            <a:ext cx="1371600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b’ + c)</a:t>
            </a:r>
          </a:p>
        </p:txBody>
      </p:sp>
      <p:sp>
        <p:nvSpPr>
          <p:cNvPr id="26640" name="Oval 14"/>
          <p:cNvSpPr>
            <a:spLocks noChangeArrowheads="1"/>
          </p:cNvSpPr>
          <p:nvPr/>
        </p:nvSpPr>
        <p:spPr bwMode="auto">
          <a:xfrm>
            <a:off x="4191000" y="22860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b</a:t>
            </a:r>
          </a:p>
        </p:txBody>
      </p:sp>
      <p:cxnSp>
        <p:nvCxnSpPr>
          <p:cNvPr id="26641" name="AutoShape 15"/>
          <p:cNvCxnSpPr>
            <a:cxnSpLocks noChangeShapeType="1"/>
            <a:stCxn id="26640" idx="4"/>
            <a:endCxn id="26643" idx="0"/>
          </p:cNvCxnSpPr>
          <p:nvPr/>
        </p:nvCxnSpPr>
        <p:spPr bwMode="auto">
          <a:xfrm flipH="1">
            <a:off x="4038600" y="27432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642" name="Text Box 16"/>
          <p:cNvSpPr txBox="1">
            <a:spLocks noChangeArrowheads="1"/>
          </p:cNvSpPr>
          <p:nvPr/>
        </p:nvSpPr>
        <p:spPr bwMode="auto">
          <a:xfrm>
            <a:off x="4038600" y="27114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26643" name="Oval 17"/>
          <p:cNvSpPr>
            <a:spLocks noChangeArrowheads="1"/>
          </p:cNvSpPr>
          <p:nvPr/>
        </p:nvSpPr>
        <p:spPr bwMode="auto">
          <a:xfrm>
            <a:off x="3810000" y="32004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</a:t>
            </a:r>
          </a:p>
        </p:txBody>
      </p:sp>
      <p:cxnSp>
        <p:nvCxnSpPr>
          <p:cNvPr id="26644" name="AutoShape 18"/>
          <p:cNvCxnSpPr>
            <a:cxnSpLocks noChangeShapeType="1"/>
            <a:stCxn id="26643" idx="4"/>
          </p:cNvCxnSpPr>
          <p:nvPr/>
        </p:nvCxnSpPr>
        <p:spPr bwMode="auto">
          <a:xfrm flipH="1">
            <a:off x="3657600" y="36576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645" name="Text Box 19"/>
          <p:cNvSpPr txBox="1">
            <a:spLocks noChangeArrowheads="1"/>
          </p:cNvSpPr>
          <p:nvPr/>
        </p:nvSpPr>
        <p:spPr bwMode="auto">
          <a:xfrm>
            <a:off x="3657600" y="36258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26646" name="Rectangle 32"/>
          <p:cNvSpPr>
            <a:spLocks noChangeArrowheads="1"/>
          </p:cNvSpPr>
          <p:nvPr/>
        </p:nvSpPr>
        <p:spPr bwMode="auto">
          <a:xfrm>
            <a:off x="3429000" y="41148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1295400" y="4800600"/>
            <a:ext cx="7391400" cy="1295400"/>
            <a:chOff x="816" y="3024"/>
            <a:chExt cx="4656" cy="816"/>
          </a:xfrm>
        </p:grpSpPr>
        <p:sp>
          <p:nvSpPr>
            <p:cNvPr id="26654" name="Oval 20"/>
            <p:cNvSpPr>
              <a:spLocks noChangeArrowheads="1"/>
            </p:cNvSpPr>
            <p:nvPr/>
          </p:nvSpPr>
          <p:spPr bwMode="auto">
            <a:xfrm>
              <a:off x="3936" y="3072"/>
              <a:ext cx="52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rPr>
                <a:t>d=1</a:t>
              </a:r>
            </a:p>
          </p:txBody>
        </p:sp>
        <p:sp>
          <p:nvSpPr>
            <p:cNvPr id="26655" name="Oval 21"/>
            <p:cNvSpPr>
              <a:spLocks noChangeArrowheads="1"/>
            </p:cNvSpPr>
            <p:nvPr/>
          </p:nvSpPr>
          <p:spPr bwMode="auto">
            <a:xfrm>
              <a:off x="2784" y="3504"/>
              <a:ext cx="52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rPr>
                <a:t>c=0</a:t>
              </a:r>
            </a:p>
          </p:txBody>
        </p:sp>
        <p:sp>
          <p:nvSpPr>
            <p:cNvPr id="26656" name="Line 22"/>
            <p:cNvSpPr>
              <a:spLocks noChangeShapeType="1"/>
            </p:cNvSpPr>
            <p:nvPr/>
          </p:nvSpPr>
          <p:spPr bwMode="auto">
            <a:xfrm>
              <a:off x="3312" y="321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Line 23"/>
            <p:cNvSpPr>
              <a:spLocks noChangeShapeType="1"/>
            </p:cNvSpPr>
            <p:nvPr/>
          </p:nvSpPr>
          <p:spPr bwMode="auto">
            <a:xfrm flipV="1">
              <a:off x="3312" y="3216"/>
              <a:ext cx="62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Text Box 24"/>
            <p:cNvSpPr txBox="1">
              <a:spLocks noChangeArrowheads="1"/>
            </p:cNvSpPr>
            <p:nvPr/>
          </p:nvSpPr>
          <p:spPr bwMode="auto">
            <a:xfrm>
              <a:off x="3312" y="3024"/>
              <a:ext cx="8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rPr>
                <a:t>(a + c + d)</a:t>
              </a:r>
            </a:p>
          </p:txBody>
        </p:sp>
        <p:sp>
          <p:nvSpPr>
            <p:cNvPr id="26659" name="Oval 25"/>
            <p:cNvSpPr>
              <a:spLocks noChangeArrowheads="1"/>
            </p:cNvSpPr>
            <p:nvPr/>
          </p:nvSpPr>
          <p:spPr bwMode="auto">
            <a:xfrm>
              <a:off x="2784" y="3072"/>
              <a:ext cx="52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rPr>
                <a:t>a=0</a:t>
              </a:r>
            </a:p>
          </p:txBody>
        </p:sp>
        <p:sp>
          <p:nvSpPr>
            <p:cNvPr id="26660" name="Oval 26"/>
            <p:cNvSpPr>
              <a:spLocks noChangeArrowheads="1"/>
            </p:cNvSpPr>
            <p:nvPr/>
          </p:nvSpPr>
          <p:spPr bwMode="auto">
            <a:xfrm>
              <a:off x="3936" y="3504"/>
              <a:ext cx="52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18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rPr>
                <a:t>d=0</a:t>
              </a:r>
            </a:p>
          </p:txBody>
        </p:sp>
        <p:sp>
          <p:nvSpPr>
            <p:cNvPr id="26661" name="Line 27"/>
            <p:cNvSpPr>
              <a:spLocks noChangeShapeType="1"/>
            </p:cNvSpPr>
            <p:nvPr/>
          </p:nvSpPr>
          <p:spPr bwMode="auto">
            <a:xfrm>
              <a:off x="3312" y="364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2" name="Line 28"/>
            <p:cNvSpPr>
              <a:spLocks noChangeShapeType="1"/>
            </p:cNvSpPr>
            <p:nvPr/>
          </p:nvSpPr>
          <p:spPr bwMode="auto">
            <a:xfrm>
              <a:off x="3312" y="3216"/>
              <a:ext cx="62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63" name="Text Box 29"/>
            <p:cNvSpPr txBox="1">
              <a:spLocks noChangeArrowheads="1"/>
            </p:cNvSpPr>
            <p:nvPr/>
          </p:nvSpPr>
          <p:spPr bwMode="auto">
            <a:xfrm>
              <a:off x="3312" y="3648"/>
              <a:ext cx="86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1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rPr>
                <a:t>(a + c + d’)</a:t>
              </a:r>
            </a:p>
          </p:txBody>
        </p:sp>
        <p:sp>
          <p:nvSpPr>
            <p:cNvPr id="26664" name="AutoShape 30"/>
            <p:cNvSpPr>
              <a:spLocks noChangeArrowheads="1"/>
            </p:cNvSpPr>
            <p:nvPr/>
          </p:nvSpPr>
          <p:spPr bwMode="auto">
            <a:xfrm>
              <a:off x="4176" y="3360"/>
              <a:ext cx="96" cy="144"/>
            </a:xfrm>
            <a:prstGeom prst="upDownArrow">
              <a:avLst>
                <a:gd name="adj1" fmla="val 50000"/>
                <a:gd name="adj2" fmla="val 3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26665" name="Text Box 31"/>
            <p:cNvSpPr txBox="1">
              <a:spLocks noChangeArrowheads="1"/>
            </p:cNvSpPr>
            <p:nvPr/>
          </p:nvSpPr>
          <p:spPr bwMode="auto">
            <a:xfrm>
              <a:off x="4560" y="3312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rPr>
                <a:t>Conflict!</a:t>
              </a:r>
            </a:p>
          </p:txBody>
        </p:sp>
        <p:sp>
          <p:nvSpPr>
            <p:cNvPr id="26666" name="Text Box 33"/>
            <p:cNvSpPr txBox="1">
              <a:spLocks noChangeArrowheads="1"/>
            </p:cNvSpPr>
            <p:nvPr/>
          </p:nvSpPr>
          <p:spPr bwMode="auto">
            <a:xfrm>
              <a:off x="816" y="3024"/>
              <a:ext cx="1776" cy="7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rPr>
                <a:t>Implication Graph</a:t>
              </a:r>
              <a:br>
                <a:rPr lang="en-US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rPr>
              </a:br>
              <a:r>
                <a:rPr lang="en-US" sz="1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rPr>
                <a:t>(shows that the problem </a:t>
              </a:r>
              <a:br>
                <a:rPr lang="en-US" sz="1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rPr>
              </a:br>
              <a:r>
                <a:rPr lang="en-US" sz="1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rPr>
                <a:t>was caused by a=0 ^ c=0;</a:t>
              </a:r>
              <a:br>
                <a:rPr lang="en-US" sz="1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rPr>
              </a:br>
              <a:r>
                <a:rPr lang="en-US" sz="18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rPr>
                <a:t>nothing to do with b)</a:t>
              </a:r>
            </a:p>
          </p:txBody>
        </p:sp>
      </p:grpSp>
      <p:sp>
        <p:nvSpPr>
          <p:cNvPr id="26648" name="Rectangle 34"/>
          <p:cNvSpPr>
            <a:spLocks noChangeArrowheads="1"/>
          </p:cNvSpPr>
          <p:nvPr/>
        </p:nvSpPr>
        <p:spPr bwMode="auto">
          <a:xfrm>
            <a:off x="0" y="6705600"/>
            <a:ext cx="7620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chemeClr val="bg2"/>
                </a:solidFill>
                <a:latin typeface="Times New Roman" charset="0"/>
              </a:rPr>
              <a:t>slide thanks to Sharad Malik (modified)</a:t>
            </a:r>
          </a:p>
        </p:txBody>
      </p:sp>
      <p:sp>
        <p:nvSpPr>
          <p:cNvPr id="26649" name="Text Box 35"/>
          <p:cNvSpPr txBox="1">
            <a:spLocks noChangeArrowheads="1"/>
          </p:cNvSpPr>
          <p:nvPr/>
        </p:nvSpPr>
        <p:spPr bwMode="auto">
          <a:xfrm>
            <a:off x="1143000" y="1995488"/>
            <a:ext cx="3810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 +</a:t>
            </a:r>
          </a:p>
        </p:txBody>
      </p:sp>
      <p:sp>
        <p:nvSpPr>
          <p:cNvPr id="26650" name="Text Box 36"/>
          <p:cNvSpPr txBox="1">
            <a:spLocks noChangeArrowheads="1"/>
          </p:cNvSpPr>
          <p:nvPr/>
        </p:nvSpPr>
        <p:spPr bwMode="auto">
          <a:xfrm>
            <a:off x="1143000" y="2300288"/>
            <a:ext cx="3810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 +</a:t>
            </a:r>
          </a:p>
        </p:txBody>
      </p:sp>
      <p:sp>
        <p:nvSpPr>
          <p:cNvPr id="26651" name="Text Box 37"/>
          <p:cNvSpPr txBox="1">
            <a:spLocks noChangeArrowheads="1"/>
          </p:cNvSpPr>
          <p:nvPr/>
        </p:nvSpPr>
        <p:spPr bwMode="auto">
          <a:xfrm>
            <a:off x="1524000" y="1995488"/>
            <a:ext cx="3810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 +</a:t>
            </a:r>
          </a:p>
        </p:txBody>
      </p:sp>
      <p:sp>
        <p:nvSpPr>
          <p:cNvPr id="26652" name="Text Box 38"/>
          <p:cNvSpPr txBox="1">
            <a:spLocks noChangeArrowheads="1"/>
          </p:cNvSpPr>
          <p:nvPr/>
        </p:nvSpPr>
        <p:spPr bwMode="auto">
          <a:xfrm>
            <a:off x="1524000" y="2300288"/>
            <a:ext cx="3810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 +</a:t>
            </a:r>
          </a:p>
        </p:txBody>
      </p:sp>
      <p:sp>
        <p:nvSpPr>
          <p:cNvPr id="26653" name="Text Box 39"/>
          <p:cNvSpPr txBox="1">
            <a:spLocks noChangeArrowheads="1"/>
          </p:cNvSpPr>
          <p:nvPr/>
        </p:nvSpPr>
        <p:spPr bwMode="auto">
          <a:xfrm>
            <a:off x="2422525" y="2025650"/>
            <a:ext cx="16160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800"/>
              <a:t>Unit clauses force both d=1 and d=0: contradiction</a:t>
            </a:r>
          </a:p>
        </p:txBody>
      </p:sp>
    </p:spTree>
    <p:extLst>
      <p:ext uri="{BB962C8B-B14F-4D97-AF65-F5344CB8AC3E}">
        <p14:creationId xmlns:p14="http://schemas.microsoft.com/office/powerpoint/2010/main" val="47637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/>
              <a:t>600.325/425 Declarative Methods - J. Eisner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9432170-30FA-3E41-A3A9-FC1D54730106}" type="slidenum">
              <a:rPr lang="en-US" sz="1200">
                <a:solidFill>
                  <a:schemeClr val="tx1"/>
                </a:solidFill>
                <a:latin typeface="Garamond" charset="0"/>
              </a:rPr>
              <a:pPr eaLnBrk="1" hangingPunct="1"/>
              <a:t>68</a:t>
            </a:fld>
            <a:endParaRPr lang="en-US" sz="1200">
              <a:solidFill>
                <a:schemeClr val="tx1"/>
              </a:solidFill>
              <a:latin typeface="Garamond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Garamond" charset="0"/>
                <a:ea typeface="宋体" charset="0"/>
                <a:cs typeface="宋体" charset="0"/>
              </a:rPr>
              <a:t>Basic DLL Procedure</a:t>
            </a:r>
          </a:p>
        </p:txBody>
      </p:sp>
      <p:sp>
        <p:nvSpPr>
          <p:cNvPr id="27653" name="Oval 3"/>
          <p:cNvSpPr>
            <a:spLocks noChangeArrowheads="1"/>
          </p:cNvSpPr>
          <p:nvPr/>
        </p:nvSpPr>
        <p:spPr bwMode="auto">
          <a:xfrm>
            <a:off x="5029200" y="14478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</a:t>
            </a:r>
          </a:p>
        </p:txBody>
      </p:sp>
      <p:cxnSp>
        <p:nvCxnSpPr>
          <p:cNvPr id="27654" name="AutoShape 4"/>
          <p:cNvCxnSpPr>
            <a:cxnSpLocks noChangeShapeType="1"/>
            <a:stCxn id="27653" idx="4"/>
            <a:endCxn id="27664" idx="0"/>
          </p:cNvCxnSpPr>
          <p:nvPr/>
        </p:nvCxnSpPr>
        <p:spPr bwMode="auto">
          <a:xfrm flipH="1">
            <a:off x="4419600" y="1905000"/>
            <a:ext cx="838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4572000" y="17970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27656" name="Text Box 6"/>
          <p:cNvSpPr txBox="1">
            <a:spLocks noChangeArrowheads="1"/>
          </p:cNvSpPr>
          <p:nvPr/>
        </p:nvSpPr>
        <p:spPr bwMode="auto">
          <a:xfrm>
            <a:off x="990600" y="19954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 + d)</a:t>
            </a:r>
          </a:p>
        </p:txBody>
      </p:sp>
      <p:sp>
        <p:nvSpPr>
          <p:cNvPr id="27657" name="Text Box 7"/>
          <p:cNvSpPr txBox="1">
            <a:spLocks noChangeArrowheads="1"/>
          </p:cNvSpPr>
          <p:nvPr/>
        </p:nvSpPr>
        <p:spPr bwMode="auto">
          <a:xfrm>
            <a:off x="990600" y="2286000"/>
            <a:ext cx="1371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 + d’)</a:t>
            </a:r>
          </a:p>
        </p:txBody>
      </p:sp>
      <p:sp>
        <p:nvSpPr>
          <p:cNvPr id="27658" name="Text Box 8"/>
          <p:cNvSpPr txBox="1">
            <a:spLocks noChangeArrowheads="1"/>
          </p:cNvSpPr>
          <p:nvPr/>
        </p:nvSpPr>
        <p:spPr bwMode="auto">
          <a:xfrm>
            <a:off x="990600" y="26050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d)</a:t>
            </a:r>
          </a:p>
        </p:txBody>
      </p:sp>
      <p:sp>
        <p:nvSpPr>
          <p:cNvPr id="27659" name="Text Box 9"/>
          <p:cNvSpPr txBox="1">
            <a:spLocks noChangeArrowheads="1"/>
          </p:cNvSpPr>
          <p:nvPr/>
        </p:nvSpPr>
        <p:spPr bwMode="auto">
          <a:xfrm>
            <a:off x="990600" y="29098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d’)</a:t>
            </a:r>
          </a:p>
        </p:txBody>
      </p:sp>
      <p:sp>
        <p:nvSpPr>
          <p:cNvPr id="27660" name="Text Box 10"/>
          <p:cNvSpPr txBox="1">
            <a:spLocks noChangeArrowheads="1"/>
          </p:cNvSpPr>
          <p:nvPr/>
        </p:nvSpPr>
        <p:spPr bwMode="auto">
          <a:xfrm>
            <a:off x="990600" y="1676400"/>
            <a:ext cx="1371600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 + c)</a:t>
            </a:r>
          </a:p>
        </p:txBody>
      </p:sp>
      <p:sp>
        <p:nvSpPr>
          <p:cNvPr id="27661" name="Text Box 11"/>
          <p:cNvSpPr txBox="1">
            <a:spLocks noChangeArrowheads="1"/>
          </p:cNvSpPr>
          <p:nvPr/>
        </p:nvSpPr>
        <p:spPr bwMode="auto">
          <a:xfrm>
            <a:off x="990600" y="32146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(b’ + c’ + d)</a:t>
            </a:r>
          </a:p>
        </p:txBody>
      </p:sp>
      <p:sp>
        <p:nvSpPr>
          <p:cNvPr id="27662" name="Text Box 12"/>
          <p:cNvSpPr txBox="1">
            <a:spLocks noChangeArrowheads="1"/>
          </p:cNvSpPr>
          <p:nvPr/>
        </p:nvSpPr>
        <p:spPr bwMode="auto">
          <a:xfrm>
            <a:off x="990600" y="35194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 + c’)</a:t>
            </a:r>
          </a:p>
        </p:txBody>
      </p:sp>
      <p:sp>
        <p:nvSpPr>
          <p:cNvPr id="27663" name="Text Box 13"/>
          <p:cNvSpPr txBox="1">
            <a:spLocks noChangeArrowheads="1"/>
          </p:cNvSpPr>
          <p:nvPr/>
        </p:nvSpPr>
        <p:spPr bwMode="auto">
          <a:xfrm>
            <a:off x="990600" y="3810000"/>
            <a:ext cx="1371600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b’ + c)</a:t>
            </a:r>
          </a:p>
        </p:txBody>
      </p:sp>
      <p:sp>
        <p:nvSpPr>
          <p:cNvPr id="27664" name="Oval 14"/>
          <p:cNvSpPr>
            <a:spLocks noChangeArrowheads="1"/>
          </p:cNvSpPr>
          <p:nvPr/>
        </p:nvSpPr>
        <p:spPr bwMode="auto">
          <a:xfrm>
            <a:off x="4191000" y="22860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b</a:t>
            </a:r>
          </a:p>
        </p:txBody>
      </p:sp>
      <p:cxnSp>
        <p:nvCxnSpPr>
          <p:cNvPr id="27665" name="AutoShape 15"/>
          <p:cNvCxnSpPr>
            <a:cxnSpLocks noChangeShapeType="1"/>
            <a:stCxn id="27664" idx="4"/>
            <a:endCxn id="27667" idx="0"/>
          </p:cNvCxnSpPr>
          <p:nvPr/>
        </p:nvCxnSpPr>
        <p:spPr bwMode="auto">
          <a:xfrm flipH="1">
            <a:off x="4038600" y="27432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666" name="Text Box 16"/>
          <p:cNvSpPr txBox="1">
            <a:spLocks noChangeArrowheads="1"/>
          </p:cNvSpPr>
          <p:nvPr/>
        </p:nvSpPr>
        <p:spPr bwMode="auto">
          <a:xfrm>
            <a:off x="4038600" y="27114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27667" name="Oval 17"/>
          <p:cNvSpPr>
            <a:spLocks noChangeArrowheads="1"/>
          </p:cNvSpPr>
          <p:nvPr/>
        </p:nvSpPr>
        <p:spPr bwMode="auto">
          <a:xfrm>
            <a:off x="3810000" y="32004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</a:t>
            </a:r>
          </a:p>
        </p:txBody>
      </p:sp>
      <p:cxnSp>
        <p:nvCxnSpPr>
          <p:cNvPr id="27668" name="AutoShape 18"/>
          <p:cNvCxnSpPr>
            <a:cxnSpLocks noChangeShapeType="1"/>
            <a:stCxn id="27667" idx="4"/>
          </p:cNvCxnSpPr>
          <p:nvPr/>
        </p:nvCxnSpPr>
        <p:spPr bwMode="auto">
          <a:xfrm flipH="1">
            <a:off x="3657600" y="36576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669" name="Text Box 19"/>
          <p:cNvSpPr txBox="1">
            <a:spLocks noChangeArrowheads="1"/>
          </p:cNvSpPr>
          <p:nvPr/>
        </p:nvSpPr>
        <p:spPr bwMode="auto">
          <a:xfrm>
            <a:off x="3657600" y="36258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27670" name="Rectangle 20"/>
          <p:cNvSpPr>
            <a:spLocks noChangeArrowheads="1"/>
          </p:cNvSpPr>
          <p:nvPr/>
        </p:nvSpPr>
        <p:spPr bwMode="auto">
          <a:xfrm>
            <a:off x="3429000" y="41148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Text Box 21"/>
          <p:cNvSpPr txBox="1">
            <a:spLocks noChangeArrowheads="1"/>
          </p:cNvSpPr>
          <p:nvPr/>
        </p:nvSpPr>
        <p:spPr bwMode="auto">
          <a:xfrm>
            <a:off x="4267200" y="3214688"/>
            <a:ext cx="2667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 Backtrack</a:t>
            </a:r>
          </a:p>
        </p:txBody>
      </p:sp>
      <p:sp>
        <p:nvSpPr>
          <p:cNvPr id="27672" name="Rectangle 22"/>
          <p:cNvSpPr>
            <a:spLocks noChangeArrowheads="1"/>
          </p:cNvSpPr>
          <p:nvPr/>
        </p:nvSpPr>
        <p:spPr bwMode="auto">
          <a:xfrm>
            <a:off x="0" y="6705600"/>
            <a:ext cx="7620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chemeClr val="bg2"/>
                </a:solidFill>
                <a:latin typeface="Times New Roman" charset="0"/>
              </a:rPr>
              <a:t>slide thanks to Sharad Malik (modified)</a:t>
            </a:r>
          </a:p>
        </p:txBody>
      </p:sp>
      <p:sp>
        <p:nvSpPr>
          <p:cNvPr id="27673" name="Text Box 23"/>
          <p:cNvSpPr txBox="1">
            <a:spLocks noChangeArrowheads="1"/>
          </p:cNvSpPr>
          <p:nvPr/>
        </p:nvSpPr>
        <p:spPr bwMode="auto">
          <a:xfrm>
            <a:off x="1143000" y="1995488"/>
            <a:ext cx="3810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 +</a:t>
            </a:r>
          </a:p>
        </p:txBody>
      </p:sp>
      <p:sp>
        <p:nvSpPr>
          <p:cNvPr id="27674" name="Text Box 24"/>
          <p:cNvSpPr txBox="1">
            <a:spLocks noChangeArrowheads="1"/>
          </p:cNvSpPr>
          <p:nvPr/>
        </p:nvSpPr>
        <p:spPr bwMode="auto">
          <a:xfrm>
            <a:off x="1143000" y="2300288"/>
            <a:ext cx="3810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 +</a:t>
            </a:r>
          </a:p>
        </p:txBody>
      </p:sp>
      <p:sp>
        <p:nvSpPr>
          <p:cNvPr id="27675" name="Text Box 25"/>
          <p:cNvSpPr txBox="1">
            <a:spLocks noChangeArrowheads="1"/>
          </p:cNvSpPr>
          <p:nvPr/>
        </p:nvSpPr>
        <p:spPr bwMode="auto">
          <a:xfrm>
            <a:off x="1143000" y="2605088"/>
            <a:ext cx="3810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 +</a:t>
            </a:r>
          </a:p>
        </p:txBody>
      </p:sp>
      <p:sp>
        <p:nvSpPr>
          <p:cNvPr id="27676" name="Text Box 26"/>
          <p:cNvSpPr txBox="1">
            <a:spLocks noChangeArrowheads="1"/>
          </p:cNvSpPr>
          <p:nvPr/>
        </p:nvSpPr>
        <p:spPr bwMode="auto">
          <a:xfrm>
            <a:off x="1143000" y="2909888"/>
            <a:ext cx="3810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 +</a:t>
            </a:r>
          </a:p>
        </p:txBody>
      </p:sp>
    </p:spTree>
    <p:extLst>
      <p:ext uri="{BB962C8B-B14F-4D97-AF65-F5344CB8AC3E}">
        <p14:creationId xmlns:p14="http://schemas.microsoft.com/office/powerpoint/2010/main" val="3300609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/>
              <a:t>600.325/425 Declarative Methods - J. Eisner</a:t>
            </a: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B505020-398A-B84B-A732-F127A2797140}" type="slidenum">
              <a:rPr lang="en-US" sz="1200">
                <a:solidFill>
                  <a:schemeClr val="tx1"/>
                </a:solidFill>
                <a:latin typeface="Garamond" charset="0"/>
              </a:rPr>
              <a:pPr eaLnBrk="1" hangingPunct="1"/>
              <a:t>69</a:t>
            </a:fld>
            <a:endParaRPr lang="en-US" sz="1200">
              <a:solidFill>
                <a:schemeClr val="tx1"/>
              </a:solidFill>
              <a:latin typeface="Garamond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Garamond" charset="0"/>
                <a:ea typeface="宋体" charset="0"/>
                <a:cs typeface="宋体" charset="0"/>
              </a:rPr>
              <a:t>Basic DLL Procedure</a:t>
            </a:r>
          </a:p>
        </p:txBody>
      </p:sp>
      <p:sp>
        <p:nvSpPr>
          <p:cNvPr id="28677" name="Oval 3"/>
          <p:cNvSpPr>
            <a:spLocks noChangeArrowheads="1"/>
          </p:cNvSpPr>
          <p:nvPr/>
        </p:nvSpPr>
        <p:spPr bwMode="auto">
          <a:xfrm>
            <a:off x="5029200" y="14478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</a:t>
            </a:r>
          </a:p>
        </p:txBody>
      </p:sp>
      <p:cxnSp>
        <p:nvCxnSpPr>
          <p:cNvPr id="28678" name="AutoShape 4"/>
          <p:cNvCxnSpPr>
            <a:cxnSpLocks noChangeShapeType="1"/>
            <a:stCxn id="28677" idx="4"/>
            <a:endCxn id="28688" idx="0"/>
          </p:cNvCxnSpPr>
          <p:nvPr/>
        </p:nvCxnSpPr>
        <p:spPr bwMode="auto">
          <a:xfrm flipH="1">
            <a:off x="4419600" y="1905000"/>
            <a:ext cx="838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679" name="Text Box 5"/>
          <p:cNvSpPr txBox="1">
            <a:spLocks noChangeArrowheads="1"/>
          </p:cNvSpPr>
          <p:nvPr/>
        </p:nvSpPr>
        <p:spPr bwMode="auto">
          <a:xfrm>
            <a:off x="4572000" y="17970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28680" name="Text Box 6"/>
          <p:cNvSpPr txBox="1">
            <a:spLocks noChangeArrowheads="1"/>
          </p:cNvSpPr>
          <p:nvPr/>
        </p:nvSpPr>
        <p:spPr bwMode="auto">
          <a:xfrm>
            <a:off x="990600" y="19954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 + d)</a:t>
            </a:r>
          </a:p>
        </p:txBody>
      </p:sp>
      <p:sp>
        <p:nvSpPr>
          <p:cNvPr id="28681" name="Text Box 7"/>
          <p:cNvSpPr txBox="1">
            <a:spLocks noChangeArrowheads="1"/>
          </p:cNvSpPr>
          <p:nvPr/>
        </p:nvSpPr>
        <p:spPr bwMode="auto">
          <a:xfrm>
            <a:off x="990600" y="2286000"/>
            <a:ext cx="1371600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 + d’)</a:t>
            </a:r>
          </a:p>
        </p:txBody>
      </p:sp>
      <p:sp>
        <p:nvSpPr>
          <p:cNvPr id="28682" name="Text Box 8"/>
          <p:cNvSpPr txBox="1">
            <a:spLocks noChangeArrowheads="1"/>
          </p:cNvSpPr>
          <p:nvPr/>
        </p:nvSpPr>
        <p:spPr bwMode="auto">
          <a:xfrm>
            <a:off x="990600" y="2605088"/>
            <a:ext cx="1371600" cy="366712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d)</a:t>
            </a:r>
          </a:p>
        </p:txBody>
      </p:sp>
      <p:sp>
        <p:nvSpPr>
          <p:cNvPr id="28683" name="Text Box 9"/>
          <p:cNvSpPr txBox="1">
            <a:spLocks noChangeArrowheads="1"/>
          </p:cNvSpPr>
          <p:nvPr/>
        </p:nvSpPr>
        <p:spPr bwMode="auto">
          <a:xfrm>
            <a:off x="990600" y="2909888"/>
            <a:ext cx="1371600" cy="366712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d’)</a:t>
            </a:r>
          </a:p>
        </p:txBody>
      </p:sp>
      <p:sp>
        <p:nvSpPr>
          <p:cNvPr id="28684" name="Text Box 10"/>
          <p:cNvSpPr txBox="1">
            <a:spLocks noChangeArrowheads="1"/>
          </p:cNvSpPr>
          <p:nvPr/>
        </p:nvSpPr>
        <p:spPr bwMode="auto">
          <a:xfrm>
            <a:off x="990600" y="1676400"/>
            <a:ext cx="1371600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 + c)</a:t>
            </a:r>
          </a:p>
        </p:txBody>
      </p:sp>
      <p:sp>
        <p:nvSpPr>
          <p:cNvPr id="28685" name="Text Box 11"/>
          <p:cNvSpPr txBox="1">
            <a:spLocks noChangeArrowheads="1"/>
          </p:cNvSpPr>
          <p:nvPr/>
        </p:nvSpPr>
        <p:spPr bwMode="auto">
          <a:xfrm>
            <a:off x="990600" y="32146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(b’ + c’ + d)</a:t>
            </a:r>
          </a:p>
        </p:txBody>
      </p:sp>
      <p:sp>
        <p:nvSpPr>
          <p:cNvPr id="28686" name="Text Box 12"/>
          <p:cNvSpPr txBox="1">
            <a:spLocks noChangeArrowheads="1"/>
          </p:cNvSpPr>
          <p:nvPr/>
        </p:nvSpPr>
        <p:spPr bwMode="auto">
          <a:xfrm>
            <a:off x="990600" y="35194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 + c’)</a:t>
            </a:r>
          </a:p>
        </p:txBody>
      </p:sp>
      <p:sp>
        <p:nvSpPr>
          <p:cNvPr id="28687" name="Text Box 13"/>
          <p:cNvSpPr txBox="1">
            <a:spLocks noChangeArrowheads="1"/>
          </p:cNvSpPr>
          <p:nvPr/>
        </p:nvSpPr>
        <p:spPr bwMode="auto">
          <a:xfrm>
            <a:off x="990600" y="3810000"/>
            <a:ext cx="1371600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b’ + c)</a:t>
            </a:r>
          </a:p>
        </p:txBody>
      </p:sp>
      <p:sp>
        <p:nvSpPr>
          <p:cNvPr id="28688" name="Oval 14"/>
          <p:cNvSpPr>
            <a:spLocks noChangeArrowheads="1"/>
          </p:cNvSpPr>
          <p:nvPr/>
        </p:nvSpPr>
        <p:spPr bwMode="auto">
          <a:xfrm>
            <a:off x="4191000" y="22860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b</a:t>
            </a:r>
          </a:p>
        </p:txBody>
      </p:sp>
      <p:cxnSp>
        <p:nvCxnSpPr>
          <p:cNvPr id="28689" name="AutoShape 15"/>
          <p:cNvCxnSpPr>
            <a:cxnSpLocks noChangeShapeType="1"/>
            <a:stCxn id="28688" idx="4"/>
            <a:endCxn id="28691" idx="0"/>
          </p:cNvCxnSpPr>
          <p:nvPr/>
        </p:nvCxnSpPr>
        <p:spPr bwMode="auto">
          <a:xfrm flipH="1">
            <a:off x="4038600" y="27432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690" name="Text Box 16"/>
          <p:cNvSpPr txBox="1">
            <a:spLocks noChangeArrowheads="1"/>
          </p:cNvSpPr>
          <p:nvPr/>
        </p:nvSpPr>
        <p:spPr bwMode="auto">
          <a:xfrm>
            <a:off x="4038600" y="27114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28691" name="Oval 17"/>
          <p:cNvSpPr>
            <a:spLocks noChangeArrowheads="1"/>
          </p:cNvSpPr>
          <p:nvPr/>
        </p:nvSpPr>
        <p:spPr bwMode="auto">
          <a:xfrm>
            <a:off x="3810000" y="32004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</a:t>
            </a:r>
          </a:p>
        </p:txBody>
      </p:sp>
      <p:cxnSp>
        <p:nvCxnSpPr>
          <p:cNvPr id="28692" name="AutoShape 18"/>
          <p:cNvCxnSpPr>
            <a:cxnSpLocks noChangeShapeType="1"/>
            <a:stCxn id="28691" idx="4"/>
          </p:cNvCxnSpPr>
          <p:nvPr/>
        </p:nvCxnSpPr>
        <p:spPr bwMode="auto">
          <a:xfrm flipH="1">
            <a:off x="3657600" y="3657600"/>
            <a:ext cx="3810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693" name="Text Box 19"/>
          <p:cNvSpPr txBox="1">
            <a:spLocks noChangeArrowheads="1"/>
          </p:cNvSpPr>
          <p:nvPr/>
        </p:nvSpPr>
        <p:spPr bwMode="auto">
          <a:xfrm>
            <a:off x="3657600" y="36258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28694" name="Oval 20"/>
          <p:cNvSpPr>
            <a:spLocks noChangeArrowheads="1"/>
          </p:cNvSpPr>
          <p:nvPr/>
        </p:nvSpPr>
        <p:spPr bwMode="auto">
          <a:xfrm>
            <a:off x="6248400" y="4876800"/>
            <a:ext cx="838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d=1</a:t>
            </a:r>
          </a:p>
        </p:txBody>
      </p:sp>
      <p:sp>
        <p:nvSpPr>
          <p:cNvPr id="28695" name="Oval 21"/>
          <p:cNvSpPr>
            <a:spLocks noChangeArrowheads="1"/>
          </p:cNvSpPr>
          <p:nvPr/>
        </p:nvSpPr>
        <p:spPr bwMode="auto">
          <a:xfrm>
            <a:off x="4419600" y="5562600"/>
            <a:ext cx="838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c=1</a:t>
            </a:r>
          </a:p>
        </p:txBody>
      </p:sp>
      <p:sp>
        <p:nvSpPr>
          <p:cNvPr id="28696" name="Line 22"/>
          <p:cNvSpPr>
            <a:spLocks noChangeShapeType="1"/>
          </p:cNvSpPr>
          <p:nvPr/>
        </p:nvSpPr>
        <p:spPr bwMode="auto">
          <a:xfrm>
            <a:off x="5257800" y="5105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7" name="Line 23"/>
          <p:cNvSpPr>
            <a:spLocks noChangeShapeType="1"/>
          </p:cNvSpPr>
          <p:nvPr/>
        </p:nvSpPr>
        <p:spPr bwMode="auto">
          <a:xfrm flipV="1">
            <a:off x="5257800" y="5105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8" name="Text Box 24"/>
          <p:cNvSpPr txBox="1">
            <a:spLocks noChangeArrowheads="1"/>
          </p:cNvSpPr>
          <p:nvPr/>
        </p:nvSpPr>
        <p:spPr bwMode="auto">
          <a:xfrm>
            <a:off x="5257800" y="4800600"/>
            <a:ext cx="137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d)</a:t>
            </a:r>
          </a:p>
        </p:txBody>
      </p:sp>
      <p:sp>
        <p:nvSpPr>
          <p:cNvPr id="28699" name="Oval 25"/>
          <p:cNvSpPr>
            <a:spLocks noChangeArrowheads="1"/>
          </p:cNvSpPr>
          <p:nvPr/>
        </p:nvSpPr>
        <p:spPr bwMode="auto">
          <a:xfrm>
            <a:off x="4419600" y="4876800"/>
            <a:ext cx="838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a=0</a:t>
            </a:r>
          </a:p>
        </p:txBody>
      </p:sp>
      <p:sp>
        <p:nvSpPr>
          <p:cNvPr id="28700" name="Oval 26"/>
          <p:cNvSpPr>
            <a:spLocks noChangeArrowheads="1"/>
          </p:cNvSpPr>
          <p:nvPr/>
        </p:nvSpPr>
        <p:spPr bwMode="auto">
          <a:xfrm>
            <a:off x="6248400" y="5562600"/>
            <a:ext cx="838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d=0</a:t>
            </a:r>
          </a:p>
        </p:txBody>
      </p:sp>
      <p:sp>
        <p:nvSpPr>
          <p:cNvPr id="28701" name="Line 27"/>
          <p:cNvSpPr>
            <a:spLocks noChangeShapeType="1"/>
          </p:cNvSpPr>
          <p:nvPr/>
        </p:nvSpPr>
        <p:spPr bwMode="auto">
          <a:xfrm>
            <a:off x="5257800" y="5791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2" name="Line 28"/>
          <p:cNvSpPr>
            <a:spLocks noChangeShapeType="1"/>
          </p:cNvSpPr>
          <p:nvPr/>
        </p:nvSpPr>
        <p:spPr bwMode="auto">
          <a:xfrm>
            <a:off x="5257800" y="5105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3" name="Text Box 29"/>
          <p:cNvSpPr txBox="1">
            <a:spLocks noChangeArrowheads="1"/>
          </p:cNvSpPr>
          <p:nvPr/>
        </p:nvSpPr>
        <p:spPr bwMode="auto">
          <a:xfrm>
            <a:off x="5257800" y="5791200"/>
            <a:ext cx="137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d’)</a:t>
            </a:r>
          </a:p>
        </p:txBody>
      </p:sp>
      <p:sp>
        <p:nvSpPr>
          <p:cNvPr id="28704" name="AutoShape 30"/>
          <p:cNvSpPr>
            <a:spLocks noChangeArrowheads="1"/>
          </p:cNvSpPr>
          <p:nvPr/>
        </p:nvSpPr>
        <p:spPr bwMode="auto">
          <a:xfrm>
            <a:off x="6629400" y="5334000"/>
            <a:ext cx="152400" cy="228600"/>
          </a:xfrm>
          <a:prstGeom prst="up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28705" name="Text Box 31"/>
          <p:cNvSpPr txBox="1">
            <a:spLocks noChangeArrowheads="1"/>
          </p:cNvSpPr>
          <p:nvPr/>
        </p:nvSpPr>
        <p:spPr bwMode="auto">
          <a:xfrm>
            <a:off x="7239000" y="52578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Conflict!</a:t>
            </a:r>
          </a:p>
        </p:txBody>
      </p:sp>
      <p:sp>
        <p:nvSpPr>
          <p:cNvPr id="28706" name="Rectangle 32"/>
          <p:cNvSpPr>
            <a:spLocks noChangeArrowheads="1"/>
          </p:cNvSpPr>
          <p:nvPr/>
        </p:nvSpPr>
        <p:spPr bwMode="auto">
          <a:xfrm>
            <a:off x="3429000" y="41148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7" name="Rectangle 33"/>
          <p:cNvSpPr>
            <a:spLocks noChangeArrowheads="1"/>
          </p:cNvSpPr>
          <p:nvPr/>
        </p:nvSpPr>
        <p:spPr bwMode="auto">
          <a:xfrm>
            <a:off x="4191000" y="41148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8" name="Line 34"/>
          <p:cNvSpPr>
            <a:spLocks noChangeShapeType="1"/>
          </p:cNvSpPr>
          <p:nvPr/>
        </p:nvSpPr>
        <p:spPr bwMode="auto">
          <a:xfrm>
            <a:off x="4038600" y="3657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09" name="Text Box 35"/>
          <p:cNvSpPr txBox="1">
            <a:spLocks noChangeArrowheads="1"/>
          </p:cNvSpPr>
          <p:nvPr/>
        </p:nvSpPr>
        <p:spPr bwMode="auto">
          <a:xfrm>
            <a:off x="4127500" y="3630613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28710" name="Text Box 36"/>
          <p:cNvSpPr txBox="1">
            <a:spLocks noChangeArrowheads="1"/>
          </p:cNvSpPr>
          <p:nvPr/>
        </p:nvSpPr>
        <p:spPr bwMode="auto">
          <a:xfrm>
            <a:off x="4343400" y="3581400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 Other Decision</a:t>
            </a:r>
          </a:p>
        </p:txBody>
      </p:sp>
      <p:sp>
        <p:nvSpPr>
          <p:cNvPr id="28711" name="Rectangle 37"/>
          <p:cNvSpPr>
            <a:spLocks noChangeArrowheads="1"/>
          </p:cNvSpPr>
          <p:nvPr/>
        </p:nvSpPr>
        <p:spPr bwMode="auto">
          <a:xfrm>
            <a:off x="0" y="6705600"/>
            <a:ext cx="7620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chemeClr val="bg2"/>
                </a:solidFill>
                <a:latin typeface="Times New Roman" charset="0"/>
              </a:rPr>
              <a:t>slide thanks to Sharad Malik (modified)</a:t>
            </a:r>
          </a:p>
        </p:txBody>
      </p:sp>
      <p:sp>
        <p:nvSpPr>
          <p:cNvPr id="28712" name="Text Box 38"/>
          <p:cNvSpPr txBox="1">
            <a:spLocks noChangeArrowheads="1"/>
          </p:cNvSpPr>
          <p:nvPr/>
        </p:nvSpPr>
        <p:spPr bwMode="auto">
          <a:xfrm>
            <a:off x="1143000" y="2605088"/>
            <a:ext cx="3810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 +</a:t>
            </a:r>
          </a:p>
        </p:txBody>
      </p:sp>
      <p:sp>
        <p:nvSpPr>
          <p:cNvPr id="28713" name="Text Box 39"/>
          <p:cNvSpPr txBox="1">
            <a:spLocks noChangeArrowheads="1"/>
          </p:cNvSpPr>
          <p:nvPr/>
        </p:nvSpPr>
        <p:spPr bwMode="auto">
          <a:xfrm>
            <a:off x="1143000" y="2909888"/>
            <a:ext cx="3810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 +</a:t>
            </a:r>
          </a:p>
        </p:txBody>
      </p:sp>
      <p:sp>
        <p:nvSpPr>
          <p:cNvPr id="28714" name="Text Box 40"/>
          <p:cNvSpPr txBox="1">
            <a:spLocks noChangeArrowheads="1"/>
          </p:cNvSpPr>
          <p:nvPr/>
        </p:nvSpPr>
        <p:spPr bwMode="auto">
          <a:xfrm>
            <a:off x="1524000" y="2605088"/>
            <a:ext cx="4572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c’ +</a:t>
            </a:r>
          </a:p>
        </p:txBody>
      </p:sp>
      <p:sp>
        <p:nvSpPr>
          <p:cNvPr id="28715" name="Text Box 41"/>
          <p:cNvSpPr txBox="1">
            <a:spLocks noChangeArrowheads="1"/>
          </p:cNvSpPr>
          <p:nvPr/>
        </p:nvSpPr>
        <p:spPr bwMode="auto">
          <a:xfrm>
            <a:off x="1524000" y="2909888"/>
            <a:ext cx="4572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c’ +</a:t>
            </a:r>
          </a:p>
        </p:txBody>
      </p:sp>
    </p:spTree>
    <p:extLst>
      <p:ext uri="{BB962C8B-B14F-4D97-AF65-F5344CB8AC3E}">
        <p14:creationId xmlns:p14="http://schemas.microsoft.com/office/powerpoint/2010/main" val="351113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759870"/>
            <a:ext cx="7772400" cy="535530"/>
          </a:xfrm>
          <a:prstGeom prst="rect">
            <a:avLst/>
          </a:prstGeom>
        </p:spPr>
        <p:txBody>
          <a:bodyPr vert="horz" wrap="square" lIns="0" tIns="42671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spc="157" dirty="0"/>
              <a:t>Early </a:t>
            </a:r>
            <a:r>
              <a:rPr sz="3200" spc="228" dirty="0"/>
              <a:t>work </a:t>
            </a:r>
            <a:r>
              <a:rPr sz="3200" spc="193" dirty="0"/>
              <a:t>on</a:t>
            </a:r>
            <a:r>
              <a:rPr sz="3200" spc="-642" dirty="0"/>
              <a:t> </a:t>
            </a:r>
            <a:r>
              <a:rPr sz="3200" spc="157" dirty="0"/>
              <a:t>symbolic </a:t>
            </a:r>
            <a:r>
              <a:rPr sz="3200" spc="112" dirty="0"/>
              <a:t>execution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164389" y="6289720"/>
            <a:ext cx="202622" cy="190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74">
              <a:lnSpc>
                <a:spcPts val="1301"/>
              </a:lnSpc>
            </a:pPr>
            <a:fld id="{81D60167-4931-47E6-BA6A-407CBD079E47}" type="slidenum">
              <a:rPr spc="-67" dirty="0"/>
              <a:pPr marL="60974">
                <a:lnSpc>
                  <a:spcPts val="1301"/>
                </a:lnSpc>
              </a:pPr>
              <a:t>7</a:t>
            </a:fld>
            <a:endParaRPr spc="-67" dirty="0"/>
          </a:p>
        </p:txBody>
      </p:sp>
      <p:sp>
        <p:nvSpPr>
          <p:cNvPr id="3" name="object 3"/>
          <p:cNvSpPr txBox="1"/>
          <p:nvPr/>
        </p:nvSpPr>
        <p:spPr>
          <a:xfrm>
            <a:off x="892035" y="1410465"/>
            <a:ext cx="7300190" cy="469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902" marR="297461" indent="-281505">
              <a:lnSpc>
                <a:spcPts val="2764"/>
              </a:lnSpc>
              <a:buChar char="•"/>
              <a:tabLst>
                <a:tab pos="293472" algn="l"/>
              </a:tabLst>
            </a:pPr>
            <a:r>
              <a:rPr sz="2400" spc="-49" dirty="0">
                <a:latin typeface="Arial"/>
                <a:cs typeface="Arial"/>
              </a:rPr>
              <a:t>Robert </a:t>
            </a:r>
            <a:r>
              <a:rPr sz="2400" spc="-323" dirty="0">
                <a:latin typeface="Arial"/>
                <a:cs typeface="Arial"/>
              </a:rPr>
              <a:t>S. </a:t>
            </a:r>
            <a:r>
              <a:rPr sz="2400" spc="-157" dirty="0">
                <a:latin typeface="Arial"/>
                <a:cs typeface="Arial"/>
              </a:rPr>
              <a:t>Boyer, </a:t>
            </a:r>
            <a:r>
              <a:rPr sz="2400" spc="-102" dirty="0">
                <a:latin typeface="Arial"/>
                <a:cs typeface="Arial"/>
              </a:rPr>
              <a:t>Bernard </a:t>
            </a:r>
            <a:r>
              <a:rPr sz="2400" spc="-224" dirty="0">
                <a:latin typeface="Arial"/>
                <a:cs typeface="Arial"/>
              </a:rPr>
              <a:t>Elspas, </a:t>
            </a:r>
            <a:r>
              <a:rPr sz="2400" spc="-188" dirty="0">
                <a:latin typeface="Arial"/>
                <a:cs typeface="Arial"/>
              </a:rPr>
              <a:t>and </a:t>
            </a:r>
            <a:r>
              <a:rPr sz="2400" spc="-49" dirty="0">
                <a:latin typeface="Arial"/>
                <a:cs typeface="Arial"/>
              </a:rPr>
              <a:t>Karl </a:t>
            </a:r>
            <a:r>
              <a:rPr sz="2400" dirty="0">
                <a:latin typeface="Arial"/>
                <a:cs typeface="Arial"/>
              </a:rPr>
              <a:t>N. </a:t>
            </a:r>
            <a:r>
              <a:rPr sz="2400" spc="-58" dirty="0">
                <a:latin typeface="Arial"/>
                <a:cs typeface="Arial"/>
              </a:rPr>
              <a:t>Levitt.  </a:t>
            </a:r>
            <a:r>
              <a:rPr sz="2400" spc="-247" dirty="0">
                <a:latin typeface="Arial"/>
                <a:cs typeface="Arial"/>
              </a:rPr>
              <a:t>SELECT–a </a:t>
            </a:r>
            <a:r>
              <a:rPr sz="2400" spc="-72" dirty="0">
                <a:latin typeface="Arial"/>
                <a:cs typeface="Arial"/>
              </a:rPr>
              <a:t>formal </a:t>
            </a:r>
            <a:r>
              <a:rPr sz="2400" spc="-153" dirty="0">
                <a:latin typeface="Arial"/>
                <a:cs typeface="Arial"/>
              </a:rPr>
              <a:t>system </a:t>
            </a:r>
            <a:r>
              <a:rPr sz="2400" spc="18" dirty="0">
                <a:latin typeface="Arial"/>
                <a:cs typeface="Arial"/>
              </a:rPr>
              <a:t>for </a:t>
            </a:r>
            <a:r>
              <a:rPr sz="2400" spc="-94" dirty="0">
                <a:latin typeface="Arial"/>
                <a:cs typeface="Arial"/>
              </a:rPr>
              <a:t>testing </a:t>
            </a:r>
            <a:r>
              <a:rPr sz="2400" spc="-188" dirty="0">
                <a:latin typeface="Arial"/>
                <a:cs typeface="Arial"/>
              </a:rPr>
              <a:t>and </a:t>
            </a:r>
            <a:r>
              <a:rPr sz="2400" spc="-183" dirty="0">
                <a:latin typeface="Arial"/>
                <a:cs typeface="Arial"/>
              </a:rPr>
              <a:t>debugging  </a:t>
            </a:r>
            <a:r>
              <a:rPr sz="2400" spc="-121" dirty="0">
                <a:latin typeface="Arial"/>
                <a:cs typeface="Arial"/>
              </a:rPr>
              <a:t>programs </a:t>
            </a:r>
            <a:r>
              <a:rPr sz="2400" spc="-157" dirty="0">
                <a:latin typeface="Arial"/>
                <a:cs typeface="Arial"/>
              </a:rPr>
              <a:t>by </a:t>
            </a:r>
            <a:r>
              <a:rPr sz="2400" spc="-112" dirty="0">
                <a:latin typeface="Arial"/>
                <a:cs typeface="Arial"/>
              </a:rPr>
              <a:t>symbolic </a:t>
            </a:r>
            <a:r>
              <a:rPr sz="2400" spc="-90" dirty="0">
                <a:latin typeface="Arial"/>
                <a:cs typeface="Arial"/>
              </a:rPr>
              <a:t>execution. </a:t>
            </a:r>
            <a:r>
              <a:rPr sz="2400" spc="-102" dirty="0">
                <a:latin typeface="Arial"/>
                <a:cs typeface="Arial"/>
              </a:rPr>
              <a:t>In </a:t>
            </a:r>
            <a:r>
              <a:rPr sz="2400" spc="-206" dirty="0">
                <a:latin typeface="Arial"/>
                <a:cs typeface="Arial"/>
              </a:rPr>
              <a:t>ICRS, </a:t>
            </a:r>
            <a:r>
              <a:rPr sz="2400" spc="-247" dirty="0">
                <a:latin typeface="Arial"/>
                <a:cs typeface="Arial"/>
              </a:rPr>
              <a:t>pages </a:t>
            </a:r>
            <a:r>
              <a:rPr sz="2400" spc="-135" dirty="0">
                <a:latin typeface="Arial"/>
                <a:cs typeface="Arial"/>
              </a:rPr>
              <a:t>234–  </a:t>
            </a:r>
            <a:r>
              <a:rPr sz="2400" spc="-139" dirty="0">
                <a:latin typeface="Arial"/>
                <a:cs typeface="Arial"/>
              </a:rPr>
              <a:t>245,</a:t>
            </a:r>
            <a:r>
              <a:rPr sz="2400" spc="-314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1975.</a:t>
            </a:r>
            <a:endParaRPr sz="2400">
              <a:latin typeface="Arial"/>
              <a:cs typeface="Arial"/>
            </a:endParaRPr>
          </a:p>
          <a:p>
            <a:pPr marL="292902" marR="4559" indent="-281505">
              <a:lnSpc>
                <a:spcPts val="2764"/>
              </a:lnSpc>
              <a:spcBef>
                <a:spcPts val="1149"/>
              </a:spcBef>
              <a:buChar char="•"/>
              <a:tabLst>
                <a:tab pos="293472" algn="l"/>
              </a:tabLst>
            </a:pPr>
            <a:r>
              <a:rPr sz="2400" spc="-305" dirty="0">
                <a:latin typeface="Arial"/>
                <a:cs typeface="Arial"/>
              </a:rPr>
              <a:t>James </a:t>
            </a:r>
            <a:r>
              <a:rPr sz="2400" spc="-58" dirty="0">
                <a:latin typeface="Arial"/>
                <a:cs typeface="Arial"/>
              </a:rPr>
              <a:t>C. </a:t>
            </a:r>
            <a:r>
              <a:rPr sz="2400" spc="-126" dirty="0">
                <a:latin typeface="Arial"/>
                <a:cs typeface="Arial"/>
              </a:rPr>
              <a:t>King. </a:t>
            </a:r>
            <a:r>
              <a:rPr sz="2400" spc="-139" dirty="0">
                <a:latin typeface="Arial"/>
                <a:cs typeface="Arial"/>
              </a:rPr>
              <a:t>Symbolic </a:t>
            </a:r>
            <a:r>
              <a:rPr sz="2400" spc="-85" dirty="0">
                <a:latin typeface="Arial"/>
                <a:cs typeface="Arial"/>
              </a:rPr>
              <a:t>execution </a:t>
            </a:r>
            <a:r>
              <a:rPr sz="2400" spc="-188" dirty="0">
                <a:latin typeface="Arial"/>
                <a:cs typeface="Arial"/>
              </a:rPr>
              <a:t>and </a:t>
            </a:r>
            <a:r>
              <a:rPr sz="2400" spc="-94" dirty="0">
                <a:latin typeface="Arial"/>
                <a:cs typeface="Arial"/>
              </a:rPr>
              <a:t>program </a:t>
            </a:r>
            <a:r>
              <a:rPr sz="2400" spc="-99" dirty="0">
                <a:latin typeface="Arial"/>
                <a:cs typeface="Arial"/>
              </a:rPr>
              <a:t>testing.  </a:t>
            </a:r>
            <a:r>
              <a:rPr sz="2400" spc="-72" dirty="0">
                <a:latin typeface="Arial"/>
                <a:cs typeface="Arial"/>
              </a:rPr>
              <a:t>CACM, </a:t>
            </a:r>
            <a:r>
              <a:rPr sz="2400" spc="-121" dirty="0">
                <a:latin typeface="Arial"/>
                <a:cs typeface="Arial"/>
              </a:rPr>
              <a:t>19(7):385–394, </a:t>
            </a:r>
            <a:r>
              <a:rPr sz="2400" spc="-135" dirty="0">
                <a:latin typeface="Arial"/>
                <a:cs typeface="Arial"/>
              </a:rPr>
              <a:t>1976. </a:t>
            </a:r>
            <a:r>
              <a:rPr sz="2400" b="1" spc="171" dirty="0">
                <a:latin typeface="Trebuchet MS"/>
                <a:cs typeface="Trebuchet MS"/>
              </a:rPr>
              <a:t>(most</a:t>
            </a:r>
            <a:r>
              <a:rPr sz="2400" b="1" spc="-453" dirty="0">
                <a:latin typeface="Trebuchet MS"/>
                <a:cs typeface="Trebuchet MS"/>
              </a:rPr>
              <a:t> </a:t>
            </a:r>
            <a:r>
              <a:rPr sz="2400" b="1" spc="67" dirty="0">
                <a:latin typeface="Trebuchet MS"/>
                <a:cs typeface="Trebuchet MS"/>
              </a:rPr>
              <a:t>cited)</a:t>
            </a:r>
            <a:endParaRPr sz="2400">
              <a:latin typeface="Trebuchet MS"/>
              <a:cs typeface="Trebuchet MS"/>
            </a:endParaRPr>
          </a:p>
          <a:p>
            <a:pPr marL="292902" marR="10257" indent="-281505">
              <a:lnSpc>
                <a:spcPts val="2764"/>
              </a:lnSpc>
              <a:spcBef>
                <a:spcPts val="1149"/>
              </a:spcBef>
              <a:buChar char="•"/>
              <a:tabLst>
                <a:tab pos="293472" algn="l"/>
              </a:tabLst>
            </a:pPr>
            <a:r>
              <a:rPr sz="2400" spc="-121" dirty="0">
                <a:latin typeface="Arial"/>
                <a:cs typeface="Arial"/>
              </a:rPr>
              <a:t>Leon </a:t>
            </a:r>
            <a:r>
              <a:rPr sz="2400" spc="-372" dirty="0">
                <a:latin typeface="Arial"/>
                <a:cs typeface="Arial"/>
              </a:rPr>
              <a:t>J. </a:t>
            </a:r>
            <a:r>
              <a:rPr sz="2400" spc="-36" dirty="0">
                <a:latin typeface="Arial"/>
                <a:cs typeface="Arial"/>
              </a:rPr>
              <a:t>Osterweil </a:t>
            </a:r>
            <a:r>
              <a:rPr sz="2400" spc="-188" dirty="0">
                <a:latin typeface="Arial"/>
                <a:cs typeface="Arial"/>
              </a:rPr>
              <a:t>and </a:t>
            </a:r>
            <a:r>
              <a:rPr sz="2400" spc="-99" dirty="0">
                <a:latin typeface="Arial"/>
                <a:cs typeface="Arial"/>
              </a:rPr>
              <a:t>Lloyd </a:t>
            </a:r>
            <a:r>
              <a:rPr sz="2400" spc="-130" dirty="0">
                <a:latin typeface="Arial"/>
                <a:cs typeface="Arial"/>
              </a:rPr>
              <a:t>D. </a:t>
            </a:r>
            <a:r>
              <a:rPr sz="2400" spc="-144" dirty="0">
                <a:latin typeface="Arial"/>
                <a:cs typeface="Arial"/>
              </a:rPr>
              <a:t>Fosdick. </a:t>
            </a:r>
            <a:r>
              <a:rPr sz="2400" spc="-130" dirty="0">
                <a:latin typeface="Arial"/>
                <a:cs typeface="Arial"/>
              </a:rPr>
              <a:t>Program </a:t>
            </a:r>
            <a:r>
              <a:rPr sz="2400" spc="-94" dirty="0">
                <a:latin typeface="Arial"/>
                <a:cs typeface="Arial"/>
              </a:rPr>
              <a:t>testing  </a:t>
            </a:r>
            <a:r>
              <a:rPr sz="2400" spc="-121" dirty="0">
                <a:latin typeface="Arial"/>
                <a:cs typeface="Arial"/>
              </a:rPr>
              <a:t>techniques </a:t>
            </a:r>
            <a:r>
              <a:rPr sz="2400" spc="-175" dirty="0">
                <a:latin typeface="Arial"/>
                <a:cs typeface="Arial"/>
              </a:rPr>
              <a:t>using </a:t>
            </a:r>
            <a:r>
              <a:rPr sz="2400" spc="-121" dirty="0">
                <a:latin typeface="Arial"/>
                <a:cs typeface="Arial"/>
              </a:rPr>
              <a:t>simulated </a:t>
            </a:r>
            <a:r>
              <a:rPr sz="2400" spc="-90" dirty="0">
                <a:latin typeface="Arial"/>
                <a:cs typeface="Arial"/>
              </a:rPr>
              <a:t>execution. </a:t>
            </a:r>
            <a:r>
              <a:rPr sz="2400" spc="-102" dirty="0">
                <a:latin typeface="Arial"/>
                <a:cs typeface="Arial"/>
              </a:rPr>
              <a:t>In </a:t>
            </a:r>
            <a:r>
              <a:rPr sz="2400" spc="-202" dirty="0">
                <a:latin typeface="Arial"/>
                <a:cs typeface="Arial"/>
              </a:rPr>
              <a:t>ANSS, </a:t>
            </a:r>
            <a:r>
              <a:rPr sz="2400" spc="-247" dirty="0">
                <a:latin typeface="Arial"/>
                <a:cs typeface="Arial"/>
              </a:rPr>
              <a:t>pages  </a:t>
            </a:r>
            <a:r>
              <a:rPr sz="2400" spc="-135" dirty="0">
                <a:latin typeface="Arial"/>
                <a:cs typeface="Arial"/>
              </a:rPr>
              <a:t>171–177,</a:t>
            </a:r>
            <a:r>
              <a:rPr sz="2400" spc="-328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1976.</a:t>
            </a:r>
            <a:endParaRPr sz="2400">
              <a:latin typeface="Arial"/>
              <a:cs typeface="Arial"/>
            </a:endParaRPr>
          </a:p>
          <a:p>
            <a:pPr marL="292902" marR="110550" indent="-281505">
              <a:lnSpc>
                <a:spcPts val="2764"/>
              </a:lnSpc>
              <a:spcBef>
                <a:spcPts val="1149"/>
              </a:spcBef>
              <a:buChar char="•"/>
              <a:tabLst>
                <a:tab pos="293472" algn="l"/>
              </a:tabLst>
            </a:pPr>
            <a:r>
              <a:rPr sz="2400" spc="-40" dirty="0">
                <a:latin typeface="Arial"/>
                <a:cs typeface="Arial"/>
              </a:rPr>
              <a:t>William </a:t>
            </a:r>
            <a:r>
              <a:rPr sz="2400" spc="-274" dirty="0">
                <a:latin typeface="Arial"/>
                <a:cs typeface="Arial"/>
              </a:rPr>
              <a:t>E. </a:t>
            </a:r>
            <a:r>
              <a:rPr sz="2400" spc="-85" dirty="0">
                <a:latin typeface="Arial"/>
                <a:cs typeface="Arial"/>
              </a:rPr>
              <a:t>Howden. </a:t>
            </a:r>
            <a:r>
              <a:rPr sz="2400" spc="-139" dirty="0">
                <a:latin typeface="Arial"/>
                <a:cs typeface="Arial"/>
              </a:rPr>
              <a:t>Symbolic </a:t>
            </a:r>
            <a:r>
              <a:rPr sz="2400" spc="-94" dirty="0">
                <a:latin typeface="Arial"/>
                <a:cs typeface="Arial"/>
              </a:rPr>
              <a:t>testing </a:t>
            </a:r>
            <a:r>
              <a:rPr sz="2400" spc="-188" dirty="0">
                <a:latin typeface="Arial"/>
                <a:cs typeface="Arial"/>
              </a:rPr>
              <a:t>and </a:t>
            </a:r>
            <a:r>
              <a:rPr sz="2400" spc="-63" dirty="0">
                <a:latin typeface="Arial"/>
                <a:cs typeface="Arial"/>
              </a:rPr>
              <a:t>the </a:t>
            </a:r>
            <a:r>
              <a:rPr sz="2400" spc="-206" dirty="0">
                <a:latin typeface="Arial"/>
                <a:cs typeface="Arial"/>
              </a:rPr>
              <a:t>DISSECT  </a:t>
            </a:r>
            <a:r>
              <a:rPr sz="2400" spc="-112" dirty="0">
                <a:latin typeface="Arial"/>
                <a:cs typeface="Arial"/>
              </a:rPr>
              <a:t>symbolic </a:t>
            </a:r>
            <a:r>
              <a:rPr sz="2400" spc="-117" dirty="0">
                <a:latin typeface="Arial"/>
                <a:cs typeface="Arial"/>
              </a:rPr>
              <a:t>evaluation </a:t>
            </a:r>
            <a:r>
              <a:rPr sz="2400" spc="-148" dirty="0">
                <a:latin typeface="Arial"/>
                <a:cs typeface="Arial"/>
              </a:rPr>
              <a:t>system. </a:t>
            </a:r>
            <a:r>
              <a:rPr sz="2400" spc="-319" dirty="0">
                <a:latin typeface="Arial"/>
                <a:cs typeface="Arial"/>
              </a:rPr>
              <a:t>IEEE </a:t>
            </a:r>
            <a:r>
              <a:rPr sz="2400" spc="-139" dirty="0">
                <a:latin typeface="Arial"/>
                <a:cs typeface="Arial"/>
              </a:rPr>
              <a:t>Transactions </a:t>
            </a:r>
            <a:r>
              <a:rPr sz="2400" spc="-72" dirty="0">
                <a:latin typeface="Arial"/>
                <a:cs typeface="Arial"/>
              </a:rPr>
              <a:t>on  </a:t>
            </a:r>
            <a:r>
              <a:rPr sz="2400" spc="-108" dirty="0">
                <a:latin typeface="Arial"/>
                <a:cs typeface="Arial"/>
              </a:rPr>
              <a:t>Software </a:t>
            </a:r>
            <a:r>
              <a:rPr sz="2400" spc="-153" dirty="0">
                <a:latin typeface="Arial"/>
                <a:cs typeface="Arial"/>
              </a:rPr>
              <a:t>Engineering, </a:t>
            </a:r>
            <a:r>
              <a:rPr sz="2400" spc="-121" dirty="0">
                <a:latin typeface="Arial"/>
                <a:cs typeface="Arial"/>
              </a:rPr>
              <a:t>3(4):266–278,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1977.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35764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/>
              <a:t>600.325/425 Declarative Methods - J. Eisner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74D99BF-A726-A944-AA98-7A780B97764F}" type="slidenum">
              <a:rPr lang="en-US" sz="1200">
                <a:solidFill>
                  <a:schemeClr val="tx1"/>
                </a:solidFill>
                <a:latin typeface="Garamond" charset="0"/>
              </a:rPr>
              <a:pPr eaLnBrk="1" hangingPunct="1"/>
              <a:t>70</a:t>
            </a:fld>
            <a:endParaRPr lang="en-US" sz="1200">
              <a:solidFill>
                <a:schemeClr val="tx1"/>
              </a:solidFill>
              <a:latin typeface="Garamond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Garamond" charset="0"/>
                <a:ea typeface="宋体" charset="0"/>
                <a:cs typeface="宋体" charset="0"/>
              </a:rPr>
              <a:t>Basic DLL Procedure</a:t>
            </a:r>
          </a:p>
        </p:txBody>
      </p:sp>
      <p:sp>
        <p:nvSpPr>
          <p:cNvPr id="29701" name="Oval 3"/>
          <p:cNvSpPr>
            <a:spLocks noChangeArrowheads="1"/>
          </p:cNvSpPr>
          <p:nvPr/>
        </p:nvSpPr>
        <p:spPr bwMode="auto">
          <a:xfrm>
            <a:off x="5029200" y="14478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</a:t>
            </a:r>
          </a:p>
        </p:txBody>
      </p:sp>
      <p:cxnSp>
        <p:nvCxnSpPr>
          <p:cNvPr id="29702" name="AutoShape 4"/>
          <p:cNvCxnSpPr>
            <a:cxnSpLocks noChangeShapeType="1"/>
            <a:stCxn id="29701" idx="4"/>
            <a:endCxn id="29712" idx="0"/>
          </p:cNvCxnSpPr>
          <p:nvPr/>
        </p:nvCxnSpPr>
        <p:spPr bwMode="auto">
          <a:xfrm flipH="1">
            <a:off x="4419600" y="1905000"/>
            <a:ext cx="838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03" name="Text Box 5"/>
          <p:cNvSpPr txBox="1">
            <a:spLocks noChangeArrowheads="1"/>
          </p:cNvSpPr>
          <p:nvPr/>
        </p:nvSpPr>
        <p:spPr bwMode="auto">
          <a:xfrm>
            <a:off x="4572000" y="17970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29704" name="Text Box 6"/>
          <p:cNvSpPr txBox="1">
            <a:spLocks noChangeArrowheads="1"/>
          </p:cNvSpPr>
          <p:nvPr/>
        </p:nvSpPr>
        <p:spPr bwMode="auto">
          <a:xfrm>
            <a:off x="990600" y="19954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 + d)</a:t>
            </a:r>
          </a:p>
        </p:txBody>
      </p:sp>
      <p:sp>
        <p:nvSpPr>
          <p:cNvPr id="29705" name="Text Box 7"/>
          <p:cNvSpPr txBox="1">
            <a:spLocks noChangeArrowheads="1"/>
          </p:cNvSpPr>
          <p:nvPr/>
        </p:nvSpPr>
        <p:spPr bwMode="auto">
          <a:xfrm>
            <a:off x="990600" y="2286000"/>
            <a:ext cx="1371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 + d’)</a:t>
            </a:r>
          </a:p>
        </p:txBody>
      </p:sp>
      <p:sp>
        <p:nvSpPr>
          <p:cNvPr id="29706" name="Text Box 8"/>
          <p:cNvSpPr txBox="1">
            <a:spLocks noChangeArrowheads="1"/>
          </p:cNvSpPr>
          <p:nvPr/>
        </p:nvSpPr>
        <p:spPr bwMode="auto">
          <a:xfrm>
            <a:off x="990600" y="26050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d)</a:t>
            </a:r>
          </a:p>
        </p:txBody>
      </p:sp>
      <p:sp>
        <p:nvSpPr>
          <p:cNvPr id="29707" name="Text Box 9"/>
          <p:cNvSpPr txBox="1">
            <a:spLocks noChangeArrowheads="1"/>
          </p:cNvSpPr>
          <p:nvPr/>
        </p:nvSpPr>
        <p:spPr bwMode="auto">
          <a:xfrm>
            <a:off x="990600" y="29098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d’)</a:t>
            </a:r>
          </a:p>
        </p:txBody>
      </p:sp>
      <p:sp>
        <p:nvSpPr>
          <p:cNvPr id="29708" name="Text Box 10"/>
          <p:cNvSpPr txBox="1">
            <a:spLocks noChangeArrowheads="1"/>
          </p:cNvSpPr>
          <p:nvPr/>
        </p:nvSpPr>
        <p:spPr bwMode="auto">
          <a:xfrm>
            <a:off x="990600" y="1676400"/>
            <a:ext cx="1371600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 + c)</a:t>
            </a:r>
          </a:p>
        </p:txBody>
      </p:sp>
      <p:sp>
        <p:nvSpPr>
          <p:cNvPr id="29709" name="Text Box 11"/>
          <p:cNvSpPr txBox="1">
            <a:spLocks noChangeArrowheads="1"/>
          </p:cNvSpPr>
          <p:nvPr/>
        </p:nvSpPr>
        <p:spPr bwMode="auto">
          <a:xfrm>
            <a:off x="990600" y="32146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(b’ + c’ + d)</a:t>
            </a:r>
          </a:p>
        </p:txBody>
      </p:sp>
      <p:sp>
        <p:nvSpPr>
          <p:cNvPr id="29710" name="Text Box 12"/>
          <p:cNvSpPr txBox="1">
            <a:spLocks noChangeArrowheads="1"/>
          </p:cNvSpPr>
          <p:nvPr/>
        </p:nvSpPr>
        <p:spPr bwMode="auto">
          <a:xfrm>
            <a:off x="990600" y="35194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 + c’)</a:t>
            </a:r>
          </a:p>
        </p:txBody>
      </p:sp>
      <p:sp>
        <p:nvSpPr>
          <p:cNvPr id="29711" name="Text Box 13"/>
          <p:cNvSpPr txBox="1">
            <a:spLocks noChangeArrowheads="1"/>
          </p:cNvSpPr>
          <p:nvPr/>
        </p:nvSpPr>
        <p:spPr bwMode="auto">
          <a:xfrm>
            <a:off x="990600" y="3810000"/>
            <a:ext cx="1371600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b’ + c)</a:t>
            </a:r>
          </a:p>
        </p:txBody>
      </p:sp>
      <p:sp>
        <p:nvSpPr>
          <p:cNvPr id="29712" name="Oval 14"/>
          <p:cNvSpPr>
            <a:spLocks noChangeArrowheads="1"/>
          </p:cNvSpPr>
          <p:nvPr/>
        </p:nvSpPr>
        <p:spPr bwMode="auto">
          <a:xfrm>
            <a:off x="4191000" y="22860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b</a:t>
            </a:r>
          </a:p>
        </p:txBody>
      </p:sp>
      <p:cxnSp>
        <p:nvCxnSpPr>
          <p:cNvPr id="29713" name="AutoShape 15"/>
          <p:cNvCxnSpPr>
            <a:cxnSpLocks noChangeShapeType="1"/>
            <a:stCxn id="29712" idx="4"/>
            <a:endCxn id="29715" idx="0"/>
          </p:cNvCxnSpPr>
          <p:nvPr/>
        </p:nvCxnSpPr>
        <p:spPr bwMode="auto">
          <a:xfrm flipH="1">
            <a:off x="4038600" y="2743200"/>
            <a:ext cx="381000" cy="457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14" name="Text Box 16"/>
          <p:cNvSpPr txBox="1">
            <a:spLocks noChangeArrowheads="1"/>
          </p:cNvSpPr>
          <p:nvPr/>
        </p:nvSpPr>
        <p:spPr bwMode="auto">
          <a:xfrm>
            <a:off x="4038600" y="27114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29715" name="Oval 17"/>
          <p:cNvSpPr>
            <a:spLocks noChangeArrowheads="1"/>
          </p:cNvSpPr>
          <p:nvPr/>
        </p:nvSpPr>
        <p:spPr bwMode="auto">
          <a:xfrm>
            <a:off x="3810000" y="32004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</a:t>
            </a:r>
          </a:p>
        </p:txBody>
      </p:sp>
      <p:cxnSp>
        <p:nvCxnSpPr>
          <p:cNvPr id="29716" name="AutoShape 18"/>
          <p:cNvCxnSpPr>
            <a:cxnSpLocks noChangeShapeType="1"/>
            <a:stCxn id="29715" idx="4"/>
          </p:cNvCxnSpPr>
          <p:nvPr/>
        </p:nvCxnSpPr>
        <p:spPr bwMode="auto">
          <a:xfrm flipH="1">
            <a:off x="3657600" y="3657600"/>
            <a:ext cx="381000" cy="457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9717" name="Text Box 19"/>
          <p:cNvSpPr txBox="1">
            <a:spLocks noChangeArrowheads="1"/>
          </p:cNvSpPr>
          <p:nvPr/>
        </p:nvSpPr>
        <p:spPr bwMode="auto">
          <a:xfrm>
            <a:off x="3657600" y="36258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29718" name="Rectangle 20"/>
          <p:cNvSpPr>
            <a:spLocks noChangeArrowheads="1"/>
          </p:cNvSpPr>
          <p:nvPr/>
        </p:nvSpPr>
        <p:spPr bwMode="auto">
          <a:xfrm>
            <a:off x="3429000" y="41148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9" name="Rectangle 21"/>
          <p:cNvSpPr>
            <a:spLocks noChangeArrowheads="1"/>
          </p:cNvSpPr>
          <p:nvPr/>
        </p:nvSpPr>
        <p:spPr bwMode="auto">
          <a:xfrm>
            <a:off x="4191000" y="41148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0" name="Line 22"/>
          <p:cNvSpPr>
            <a:spLocks noChangeShapeType="1"/>
          </p:cNvSpPr>
          <p:nvPr/>
        </p:nvSpPr>
        <p:spPr bwMode="auto">
          <a:xfrm>
            <a:off x="4038600" y="3657600"/>
            <a:ext cx="3810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1" name="Text Box 23"/>
          <p:cNvSpPr txBox="1">
            <a:spLocks noChangeArrowheads="1"/>
          </p:cNvSpPr>
          <p:nvPr/>
        </p:nvSpPr>
        <p:spPr bwMode="auto">
          <a:xfrm>
            <a:off x="4127500" y="3630613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29722" name="Text Box 24"/>
          <p:cNvSpPr txBox="1">
            <a:spLocks noChangeArrowheads="1"/>
          </p:cNvSpPr>
          <p:nvPr/>
        </p:nvSpPr>
        <p:spPr bwMode="auto">
          <a:xfrm>
            <a:off x="4724400" y="2286000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 Backtrack (2 levels)</a:t>
            </a:r>
          </a:p>
        </p:txBody>
      </p:sp>
      <p:sp>
        <p:nvSpPr>
          <p:cNvPr id="29723" name="Rectangle 25"/>
          <p:cNvSpPr>
            <a:spLocks noChangeArrowheads="1"/>
          </p:cNvSpPr>
          <p:nvPr/>
        </p:nvSpPr>
        <p:spPr bwMode="auto">
          <a:xfrm>
            <a:off x="0" y="6705600"/>
            <a:ext cx="7620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chemeClr val="bg2"/>
                </a:solidFill>
                <a:latin typeface="Times New Roman" charset="0"/>
              </a:rPr>
              <a:t>slide thanks to Sharad Malik (modified)</a:t>
            </a:r>
          </a:p>
        </p:txBody>
      </p:sp>
      <p:sp>
        <p:nvSpPr>
          <p:cNvPr id="29724" name="Text Box 26"/>
          <p:cNvSpPr txBox="1">
            <a:spLocks noChangeArrowheads="1"/>
          </p:cNvSpPr>
          <p:nvPr/>
        </p:nvSpPr>
        <p:spPr bwMode="auto">
          <a:xfrm>
            <a:off x="1143000" y="1995488"/>
            <a:ext cx="3810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 +</a:t>
            </a:r>
          </a:p>
        </p:txBody>
      </p:sp>
      <p:sp>
        <p:nvSpPr>
          <p:cNvPr id="29725" name="Text Box 27"/>
          <p:cNvSpPr txBox="1">
            <a:spLocks noChangeArrowheads="1"/>
          </p:cNvSpPr>
          <p:nvPr/>
        </p:nvSpPr>
        <p:spPr bwMode="auto">
          <a:xfrm>
            <a:off x="1143000" y="2300288"/>
            <a:ext cx="3810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 +</a:t>
            </a:r>
          </a:p>
        </p:txBody>
      </p:sp>
      <p:sp>
        <p:nvSpPr>
          <p:cNvPr id="29726" name="Text Box 28"/>
          <p:cNvSpPr txBox="1">
            <a:spLocks noChangeArrowheads="1"/>
          </p:cNvSpPr>
          <p:nvPr/>
        </p:nvSpPr>
        <p:spPr bwMode="auto">
          <a:xfrm>
            <a:off x="1143000" y="2605088"/>
            <a:ext cx="3810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 +</a:t>
            </a:r>
          </a:p>
        </p:txBody>
      </p:sp>
      <p:sp>
        <p:nvSpPr>
          <p:cNvPr id="29727" name="Text Box 29"/>
          <p:cNvSpPr txBox="1">
            <a:spLocks noChangeArrowheads="1"/>
          </p:cNvSpPr>
          <p:nvPr/>
        </p:nvSpPr>
        <p:spPr bwMode="auto">
          <a:xfrm>
            <a:off x="1143000" y="2909888"/>
            <a:ext cx="3810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 +</a:t>
            </a:r>
          </a:p>
        </p:txBody>
      </p:sp>
    </p:spTree>
    <p:extLst>
      <p:ext uri="{BB962C8B-B14F-4D97-AF65-F5344CB8AC3E}">
        <p14:creationId xmlns:p14="http://schemas.microsoft.com/office/powerpoint/2010/main" val="16026040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/>
              <a:t>600.325/425 Declarative Methods - J. Eisner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8A74748-2814-7140-A814-E79F79D08BE5}" type="slidenum">
              <a:rPr lang="en-US" sz="1200">
                <a:solidFill>
                  <a:schemeClr val="tx1"/>
                </a:solidFill>
                <a:latin typeface="Garamond" charset="0"/>
              </a:rPr>
              <a:pPr eaLnBrk="1" hangingPunct="1"/>
              <a:t>71</a:t>
            </a:fld>
            <a:endParaRPr lang="en-US" sz="1200">
              <a:solidFill>
                <a:schemeClr val="tx1"/>
              </a:solidFill>
              <a:latin typeface="Garamond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Garamond" charset="0"/>
                <a:ea typeface="宋体" charset="0"/>
                <a:cs typeface="宋体" charset="0"/>
              </a:rPr>
              <a:t>Basic DLL Procedure</a:t>
            </a:r>
          </a:p>
        </p:txBody>
      </p:sp>
      <p:sp>
        <p:nvSpPr>
          <p:cNvPr id="30725" name="Oval 3"/>
          <p:cNvSpPr>
            <a:spLocks noChangeArrowheads="1"/>
          </p:cNvSpPr>
          <p:nvPr/>
        </p:nvSpPr>
        <p:spPr bwMode="auto">
          <a:xfrm>
            <a:off x="5029200" y="14478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</a:t>
            </a:r>
          </a:p>
        </p:txBody>
      </p:sp>
      <p:cxnSp>
        <p:nvCxnSpPr>
          <p:cNvPr id="30726" name="AutoShape 4"/>
          <p:cNvCxnSpPr>
            <a:cxnSpLocks noChangeShapeType="1"/>
            <a:stCxn id="30725" idx="4"/>
            <a:endCxn id="30736" idx="0"/>
          </p:cNvCxnSpPr>
          <p:nvPr/>
        </p:nvCxnSpPr>
        <p:spPr bwMode="auto">
          <a:xfrm flipH="1">
            <a:off x="4419600" y="1905000"/>
            <a:ext cx="838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727" name="Text Box 5"/>
          <p:cNvSpPr txBox="1">
            <a:spLocks noChangeArrowheads="1"/>
          </p:cNvSpPr>
          <p:nvPr/>
        </p:nvSpPr>
        <p:spPr bwMode="auto">
          <a:xfrm>
            <a:off x="4572000" y="17970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0728" name="Text Box 6"/>
          <p:cNvSpPr txBox="1">
            <a:spLocks noChangeArrowheads="1"/>
          </p:cNvSpPr>
          <p:nvPr/>
        </p:nvSpPr>
        <p:spPr bwMode="auto">
          <a:xfrm>
            <a:off x="990600" y="19954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 + d)</a:t>
            </a:r>
          </a:p>
        </p:txBody>
      </p:sp>
      <p:sp>
        <p:nvSpPr>
          <p:cNvPr id="30729" name="Text Box 7"/>
          <p:cNvSpPr txBox="1">
            <a:spLocks noChangeArrowheads="1"/>
          </p:cNvSpPr>
          <p:nvPr/>
        </p:nvSpPr>
        <p:spPr bwMode="auto">
          <a:xfrm>
            <a:off x="990600" y="2286000"/>
            <a:ext cx="1371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 + d’)</a:t>
            </a:r>
          </a:p>
        </p:txBody>
      </p:sp>
      <p:sp>
        <p:nvSpPr>
          <p:cNvPr id="30730" name="Text Box 8"/>
          <p:cNvSpPr txBox="1">
            <a:spLocks noChangeArrowheads="1"/>
          </p:cNvSpPr>
          <p:nvPr/>
        </p:nvSpPr>
        <p:spPr bwMode="auto">
          <a:xfrm>
            <a:off x="990600" y="26050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d)</a:t>
            </a:r>
          </a:p>
        </p:txBody>
      </p:sp>
      <p:sp>
        <p:nvSpPr>
          <p:cNvPr id="30731" name="Text Box 9"/>
          <p:cNvSpPr txBox="1">
            <a:spLocks noChangeArrowheads="1"/>
          </p:cNvSpPr>
          <p:nvPr/>
        </p:nvSpPr>
        <p:spPr bwMode="auto">
          <a:xfrm>
            <a:off x="990600" y="29098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d’)</a:t>
            </a:r>
          </a:p>
        </p:txBody>
      </p:sp>
      <p:sp>
        <p:nvSpPr>
          <p:cNvPr id="30732" name="Text Box 10"/>
          <p:cNvSpPr txBox="1">
            <a:spLocks noChangeArrowheads="1"/>
          </p:cNvSpPr>
          <p:nvPr/>
        </p:nvSpPr>
        <p:spPr bwMode="auto">
          <a:xfrm>
            <a:off x="990600" y="1676400"/>
            <a:ext cx="1371600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 + c)</a:t>
            </a:r>
          </a:p>
        </p:txBody>
      </p:sp>
      <p:sp>
        <p:nvSpPr>
          <p:cNvPr id="30733" name="Text Box 11"/>
          <p:cNvSpPr txBox="1">
            <a:spLocks noChangeArrowheads="1"/>
          </p:cNvSpPr>
          <p:nvPr/>
        </p:nvSpPr>
        <p:spPr bwMode="auto">
          <a:xfrm>
            <a:off x="990600" y="32146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(b’ + c’ + d)</a:t>
            </a:r>
          </a:p>
        </p:txBody>
      </p:sp>
      <p:sp>
        <p:nvSpPr>
          <p:cNvPr id="30734" name="Text Box 12"/>
          <p:cNvSpPr txBox="1">
            <a:spLocks noChangeArrowheads="1"/>
          </p:cNvSpPr>
          <p:nvPr/>
        </p:nvSpPr>
        <p:spPr bwMode="auto">
          <a:xfrm>
            <a:off x="990600" y="35194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 + c’)</a:t>
            </a:r>
          </a:p>
        </p:txBody>
      </p:sp>
      <p:sp>
        <p:nvSpPr>
          <p:cNvPr id="30735" name="Text Box 13"/>
          <p:cNvSpPr txBox="1">
            <a:spLocks noChangeArrowheads="1"/>
          </p:cNvSpPr>
          <p:nvPr/>
        </p:nvSpPr>
        <p:spPr bwMode="auto">
          <a:xfrm>
            <a:off x="990600" y="3810000"/>
            <a:ext cx="1371600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b’ + c)</a:t>
            </a:r>
          </a:p>
        </p:txBody>
      </p:sp>
      <p:sp>
        <p:nvSpPr>
          <p:cNvPr id="30736" name="Oval 14"/>
          <p:cNvSpPr>
            <a:spLocks noChangeArrowheads="1"/>
          </p:cNvSpPr>
          <p:nvPr/>
        </p:nvSpPr>
        <p:spPr bwMode="auto">
          <a:xfrm>
            <a:off x="4191000" y="22860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b</a:t>
            </a:r>
          </a:p>
        </p:txBody>
      </p:sp>
      <p:cxnSp>
        <p:nvCxnSpPr>
          <p:cNvPr id="30737" name="AutoShape 15"/>
          <p:cNvCxnSpPr>
            <a:cxnSpLocks noChangeShapeType="1"/>
            <a:stCxn id="30736" idx="4"/>
            <a:endCxn id="30739" idx="0"/>
          </p:cNvCxnSpPr>
          <p:nvPr/>
        </p:nvCxnSpPr>
        <p:spPr bwMode="auto">
          <a:xfrm flipH="1">
            <a:off x="38862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738" name="Text Box 16"/>
          <p:cNvSpPr txBox="1">
            <a:spLocks noChangeArrowheads="1"/>
          </p:cNvSpPr>
          <p:nvPr/>
        </p:nvSpPr>
        <p:spPr bwMode="auto">
          <a:xfrm>
            <a:off x="3886200" y="27114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0739" name="Oval 17"/>
          <p:cNvSpPr>
            <a:spLocks noChangeArrowheads="1"/>
          </p:cNvSpPr>
          <p:nvPr/>
        </p:nvSpPr>
        <p:spPr bwMode="auto">
          <a:xfrm>
            <a:off x="3657600" y="32004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</a:t>
            </a:r>
          </a:p>
        </p:txBody>
      </p:sp>
      <p:cxnSp>
        <p:nvCxnSpPr>
          <p:cNvPr id="30740" name="AutoShape 18"/>
          <p:cNvCxnSpPr>
            <a:cxnSpLocks noChangeShapeType="1"/>
            <a:endCxn id="30742" idx="0"/>
          </p:cNvCxnSpPr>
          <p:nvPr/>
        </p:nvCxnSpPr>
        <p:spPr bwMode="auto">
          <a:xfrm flipH="1">
            <a:off x="3581400" y="36576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741" name="Text Box 19"/>
          <p:cNvSpPr txBox="1">
            <a:spLocks noChangeArrowheads="1"/>
          </p:cNvSpPr>
          <p:nvPr/>
        </p:nvSpPr>
        <p:spPr bwMode="auto">
          <a:xfrm>
            <a:off x="3505200" y="36258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0742" name="Rectangle 20"/>
          <p:cNvSpPr>
            <a:spLocks noChangeArrowheads="1"/>
          </p:cNvSpPr>
          <p:nvPr/>
        </p:nvSpPr>
        <p:spPr bwMode="auto">
          <a:xfrm>
            <a:off x="3352800" y="41148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Rectangle 21"/>
          <p:cNvSpPr>
            <a:spLocks noChangeArrowheads="1"/>
          </p:cNvSpPr>
          <p:nvPr/>
        </p:nvSpPr>
        <p:spPr bwMode="auto">
          <a:xfrm>
            <a:off x="3962400" y="41148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Line 22"/>
          <p:cNvSpPr>
            <a:spLocks noChangeShapeType="1"/>
          </p:cNvSpPr>
          <p:nvPr/>
        </p:nvSpPr>
        <p:spPr bwMode="auto">
          <a:xfrm>
            <a:off x="3886200" y="3657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45" name="Text Box 23"/>
          <p:cNvSpPr txBox="1">
            <a:spLocks noChangeArrowheads="1"/>
          </p:cNvSpPr>
          <p:nvPr/>
        </p:nvSpPr>
        <p:spPr bwMode="auto">
          <a:xfrm>
            <a:off x="3975100" y="3630613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cxnSp>
        <p:nvCxnSpPr>
          <p:cNvPr id="30746" name="AutoShape 24"/>
          <p:cNvCxnSpPr>
            <a:cxnSpLocks noChangeShapeType="1"/>
            <a:stCxn id="30736" idx="4"/>
          </p:cNvCxnSpPr>
          <p:nvPr/>
        </p:nvCxnSpPr>
        <p:spPr bwMode="auto">
          <a:xfrm>
            <a:off x="4419600" y="2743200"/>
            <a:ext cx="609600" cy="457200"/>
          </a:xfrm>
          <a:prstGeom prst="straightConnector1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0747" name="Text Box 25"/>
          <p:cNvSpPr txBox="1">
            <a:spLocks noChangeArrowheads="1"/>
          </p:cNvSpPr>
          <p:nvPr/>
        </p:nvSpPr>
        <p:spPr bwMode="auto">
          <a:xfrm>
            <a:off x="4648200" y="27114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30748" name="Text Box 26"/>
          <p:cNvSpPr txBox="1">
            <a:spLocks noChangeArrowheads="1"/>
          </p:cNvSpPr>
          <p:nvPr/>
        </p:nvSpPr>
        <p:spPr bwMode="auto">
          <a:xfrm>
            <a:off x="4876800" y="2667000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 Other Decision</a:t>
            </a:r>
          </a:p>
        </p:txBody>
      </p:sp>
      <p:sp>
        <p:nvSpPr>
          <p:cNvPr id="30749" name="Rectangle 27"/>
          <p:cNvSpPr>
            <a:spLocks noChangeArrowheads="1"/>
          </p:cNvSpPr>
          <p:nvPr/>
        </p:nvSpPr>
        <p:spPr bwMode="auto">
          <a:xfrm>
            <a:off x="0" y="6705600"/>
            <a:ext cx="7620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chemeClr val="bg2"/>
                </a:solidFill>
                <a:latin typeface="Times New Roman" charset="0"/>
              </a:rPr>
              <a:t>slide thanks to Sharad Malik (modified)</a:t>
            </a:r>
          </a:p>
        </p:txBody>
      </p:sp>
      <p:sp>
        <p:nvSpPr>
          <p:cNvPr id="30750" name="Text Box 28"/>
          <p:cNvSpPr txBox="1">
            <a:spLocks noChangeArrowheads="1"/>
          </p:cNvSpPr>
          <p:nvPr/>
        </p:nvSpPr>
        <p:spPr bwMode="auto">
          <a:xfrm>
            <a:off x="1143000" y="1995488"/>
            <a:ext cx="3810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 +</a:t>
            </a:r>
          </a:p>
        </p:txBody>
      </p:sp>
      <p:sp>
        <p:nvSpPr>
          <p:cNvPr id="30751" name="Text Box 29"/>
          <p:cNvSpPr txBox="1">
            <a:spLocks noChangeArrowheads="1"/>
          </p:cNvSpPr>
          <p:nvPr/>
        </p:nvSpPr>
        <p:spPr bwMode="auto">
          <a:xfrm>
            <a:off x="1143000" y="2300288"/>
            <a:ext cx="3810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 +</a:t>
            </a:r>
          </a:p>
        </p:txBody>
      </p:sp>
      <p:sp>
        <p:nvSpPr>
          <p:cNvPr id="30752" name="Text Box 30"/>
          <p:cNvSpPr txBox="1">
            <a:spLocks noChangeArrowheads="1"/>
          </p:cNvSpPr>
          <p:nvPr/>
        </p:nvSpPr>
        <p:spPr bwMode="auto">
          <a:xfrm>
            <a:off x="1143000" y="2605088"/>
            <a:ext cx="3810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 +</a:t>
            </a:r>
          </a:p>
        </p:txBody>
      </p:sp>
      <p:sp>
        <p:nvSpPr>
          <p:cNvPr id="30753" name="Text Box 31"/>
          <p:cNvSpPr txBox="1">
            <a:spLocks noChangeArrowheads="1"/>
          </p:cNvSpPr>
          <p:nvPr/>
        </p:nvSpPr>
        <p:spPr bwMode="auto">
          <a:xfrm>
            <a:off x="1143000" y="2909888"/>
            <a:ext cx="3810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 +</a:t>
            </a:r>
          </a:p>
        </p:txBody>
      </p:sp>
      <p:sp>
        <p:nvSpPr>
          <p:cNvPr id="30754" name="Text Box 32"/>
          <p:cNvSpPr txBox="1">
            <a:spLocks noChangeArrowheads="1"/>
          </p:cNvSpPr>
          <p:nvPr/>
        </p:nvSpPr>
        <p:spPr bwMode="auto">
          <a:xfrm>
            <a:off x="1143000" y="3214688"/>
            <a:ext cx="414338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b’ +</a:t>
            </a:r>
          </a:p>
        </p:txBody>
      </p:sp>
    </p:spTree>
    <p:extLst>
      <p:ext uri="{BB962C8B-B14F-4D97-AF65-F5344CB8AC3E}">
        <p14:creationId xmlns:p14="http://schemas.microsoft.com/office/powerpoint/2010/main" val="11969031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/>
              <a:t>600.325/425 Declarative Methods - J. Eisner</a:t>
            </a:r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EDB51D5-A012-F24A-A8BF-931B44C495D2}" type="slidenum">
              <a:rPr lang="en-US" sz="1200">
                <a:solidFill>
                  <a:schemeClr val="tx1"/>
                </a:solidFill>
                <a:latin typeface="Garamond" charset="0"/>
              </a:rPr>
              <a:pPr eaLnBrk="1" hangingPunct="1"/>
              <a:t>72</a:t>
            </a:fld>
            <a:endParaRPr lang="en-US" sz="1200">
              <a:solidFill>
                <a:schemeClr val="tx1"/>
              </a:solidFill>
              <a:latin typeface="Garamond" charset="0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Garamond" charset="0"/>
                <a:ea typeface="宋体" charset="0"/>
                <a:cs typeface="宋体" charset="0"/>
              </a:rPr>
              <a:t>Basic DLL Procedure</a:t>
            </a:r>
          </a:p>
        </p:txBody>
      </p:sp>
      <p:sp>
        <p:nvSpPr>
          <p:cNvPr id="31749" name="Oval 3"/>
          <p:cNvSpPr>
            <a:spLocks noChangeArrowheads="1"/>
          </p:cNvSpPr>
          <p:nvPr/>
        </p:nvSpPr>
        <p:spPr bwMode="auto">
          <a:xfrm>
            <a:off x="5029200" y="14478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</a:t>
            </a:r>
          </a:p>
        </p:txBody>
      </p:sp>
      <p:cxnSp>
        <p:nvCxnSpPr>
          <p:cNvPr id="31750" name="AutoShape 4"/>
          <p:cNvCxnSpPr>
            <a:cxnSpLocks noChangeShapeType="1"/>
            <a:stCxn id="31749" idx="4"/>
            <a:endCxn id="31760" idx="0"/>
          </p:cNvCxnSpPr>
          <p:nvPr/>
        </p:nvCxnSpPr>
        <p:spPr bwMode="auto">
          <a:xfrm flipH="1">
            <a:off x="4419600" y="1905000"/>
            <a:ext cx="838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4572000" y="17970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1752" name="Text Box 6"/>
          <p:cNvSpPr txBox="1">
            <a:spLocks noChangeArrowheads="1"/>
          </p:cNvSpPr>
          <p:nvPr/>
        </p:nvSpPr>
        <p:spPr bwMode="auto">
          <a:xfrm>
            <a:off x="990600" y="1995488"/>
            <a:ext cx="1371600" cy="366712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 + d)</a:t>
            </a:r>
          </a:p>
        </p:txBody>
      </p:sp>
      <p:sp>
        <p:nvSpPr>
          <p:cNvPr id="31753" name="Text Box 7"/>
          <p:cNvSpPr txBox="1">
            <a:spLocks noChangeArrowheads="1"/>
          </p:cNvSpPr>
          <p:nvPr/>
        </p:nvSpPr>
        <p:spPr bwMode="auto">
          <a:xfrm>
            <a:off x="990600" y="2286000"/>
            <a:ext cx="1371600" cy="366713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 + d’)</a:t>
            </a:r>
          </a:p>
        </p:txBody>
      </p:sp>
      <p:sp>
        <p:nvSpPr>
          <p:cNvPr id="31754" name="Text Box 8"/>
          <p:cNvSpPr txBox="1">
            <a:spLocks noChangeArrowheads="1"/>
          </p:cNvSpPr>
          <p:nvPr/>
        </p:nvSpPr>
        <p:spPr bwMode="auto">
          <a:xfrm>
            <a:off x="990600" y="26050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d)</a:t>
            </a:r>
          </a:p>
        </p:txBody>
      </p:sp>
      <p:sp>
        <p:nvSpPr>
          <p:cNvPr id="31755" name="Text Box 9"/>
          <p:cNvSpPr txBox="1">
            <a:spLocks noChangeArrowheads="1"/>
          </p:cNvSpPr>
          <p:nvPr/>
        </p:nvSpPr>
        <p:spPr bwMode="auto">
          <a:xfrm>
            <a:off x="990600" y="29098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d’)</a:t>
            </a:r>
          </a:p>
        </p:txBody>
      </p:sp>
      <p:sp>
        <p:nvSpPr>
          <p:cNvPr id="31756" name="Text Box 10"/>
          <p:cNvSpPr txBox="1">
            <a:spLocks noChangeArrowheads="1"/>
          </p:cNvSpPr>
          <p:nvPr/>
        </p:nvSpPr>
        <p:spPr bwMode="auto">
          <a:xfrm>
            <a:off x="990600" y="1676400"/>
            <a:ext cx="1371600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 + c)</a:t>
            </a:r>
          </a:p>
        </p:txBody>
      </p:sp>
      <p:sp>
        <p:nvSpPr>
          <p:cNvPr id="31757" name="Text Box 11"/>
          <p:cNvSpPr txBox="1">
            <a:spLocks noChangeArrowheads="1"/>
          </p:cNvSpPr>
          <p:nvPr/>
        </p:nvSpPr>
        <p:spPr bwMode="auto">
          <a:xfrm>
            <a:off x="990600" y="32146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(b’ + c’ + d)</a:t>
            </a:r>
          </a:p>
        </p:txBody>
      </p:sp>
      <p:sp>
        <p:nvSpPr>
          <p:cNvPr id="31758" name="Text Box 12"/>
          <p:cNvSpPr txBox="1">
            <a:spLocks noChangeArrowheads="1"/>
          </p:cNvSpPr>
          <p:nvPr/>
        </p:nvSpPr>
        <p:spPr bwMode="auto">
          <a:xfrm>
            <a:off x="990600" y="35194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 + c’)</a:t>
            </a:r>
          </a:p>
        </p:txBody>
      </p:sp>
      <p:sp>
        <p:nvSpPr>
          <p:cNvPr id="31759" name="Text Box 13"/>
          <p:cNvSpPr txBox="1">
            <a:spLocks noChangeArrowheads="1"/>
          </p:cNvSpPr>
          <p:nvPr/>
        </p:nvSpPr>
        <p:spPr bwMode="auto">
          <a:xfrm>
            <a:off x="990600" y="3810000"/>
            <a:ext cx="1371600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b’ + c)</a:t>
            </a:r>
          </a:p>
        </p:txBody>
      </p:sp>
      <p:sp>
        <p:nvSpPr>
          <p:cNvPr id="31760" name="Oval 14"/>
          <p:cNvSpPr>
            <a:spLocks noChangeArrowheads="1"/>
          </p:cNvSpPr>
          <p:nvPr/>
        </p:nvSpPr>
        <p:spPr bwMode="auto">
          <a:xfrm>
            <a:off x="4191000" y="22860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b</a:t>
            </a:r>
          </a:p>
        </p:txBody>
      </p:sp>
      <p:cxnSp>
        <p:nvCxnSpPr>
          <p:cNvPr id="31761" name="AutoShape 15"/>
          <p:cNvCxnSpPr>
            <a:cxnSpLocks noChangeShapeType="1"/>
            <a:stCxn id="31760" idx="4"/>
            <a:endCxn id="31763" idx="0"/>
          </p:cNvCxnSpPr>
          <p:nvPr/>
        </p:nvCxnSpPr>
        <p:spPr bwMode="auto">
          <a:xfrm flipH="1">
            <a:off x="38862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1762" name="Text Box 16"/>
          <p:cNvSpPr txBox="1">
            <a:spLocks noChangeArrowheads="1"/>
          </p:cNvSpPr>
          <p:nvPr/>
        </p:nvSpPr>
        <p:spPr bwMode="auto">
          <a:xfrm>
            <a:off x="3886200" y="27114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1763" name="Oval 17"/>
          <p:cNvSpPr>
            <a:spLocks noChangeArrowheads="1"/>
          </p:cNvSpPr>
          <p:nvPr/>
        </p:nvSpPr>
        <p:spPr bwMode="auto">
          <a:xfrm>
            <a:off x="3657600" y="32004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</a:t>
            </a:r>
          </a:p>
        </p:txBody>
      </p:sp>
      <p:cxnSp>
        <p:nvCxnSpPr>
          <p:cNvPr id="31764" name="AutoShape 18"/>
          <p:cNvCxnSpPr>
            <a:cxnSpLocks noChangeShapeType="1"/>
            <a:endCxn id="31778" idx="0"/>
          </p:cNvCxnSpPr>
          <p:nvPr/>
        </p:nvCxnSpPr>
        <p:spPr bwMode="auto">
          <a:xfrm flipH="1">
            <a:off x="3581400" y="36576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1765" name="Text Box 19"/>
          <p:cNvSpPr txBox="1">
            <a:spLocks noChangeArrowheads="1"/>
          </p:cNvSpPr>
          <p:nvPr/>
        </p:nvSpPr>
        <p:spPr bwMode="auto">
          <a:xfrm>
            <a:off x="3505200" y="36258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1766" name="Oval 20"/>
          <p:cNvSpPr>
            <a:spLocks noChangeArrowheads="1"/>
          </p:cNvSpPr>
          <p:nvPr/>
        </p:nvSpPr>
        <p:spPr bwMode="auto">
          <a:xfrm>
            <a:off x="6248400" y="4876800"/>
            <a:ext cx="838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d=1</a:t>
            </a:r>
          </a:p>
        </p:txBody>
      </p:sp>
      <p:sp>
        <p:nvSpPr>
          <p:cNvPr id="31767" name="Oval 21"/>
          <p:cNvSpPr>
            <a:spLocks noChangeArrowheads="1"/>
          </p:cNvSpPr>
          <p:nvPr/>
        </p:nvSpPr>
        <p:spPr bwMode="auto">
          <a:xfrm>
            <a:off x="4419600" y="5562600"/>
            <a:ext cx="838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c=0</a:t>
            </a:r>
          </a:p>
        </p:txBody>
      </p:sp>
      <p:sp>
        <p:nvSpPr>
          <p:cNvPr id="31768" name="Line 22"/>
          <p:cNvSpPr>
            <a:spLocks noChangeShapeType="1"/>
          </p:cNvSpPr>
          <p:nvPr/>
        </p:nvSpPr>
        <p:spPr bwMode="auto">
          <a:xfrm>
            <a:off x="5257800" y="5105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9" name="Line 23"/>
          <p:cNvSpPr>
            <a:spLocks noChangeShapeType="1"/>
          </p:cNvSpPr>
          <p:nvPr/>
        </p:nvSpPr>
        <p:spPr bwMode="auto">
          <a:xfrm flipV="1">
            <a:off x="5257800" y="5105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0" name="Text Box 24"/>
          <p:cNvSpPr txBox="1">
            <a:spLocks noChangeArrowheads="1"/>
          </p:cNvSpPr>
          <p:nvPr/>
        </p:nvSpPr>
        <p:spPr bwMode="auto">
          <a:xfrm>
            <a:off x="5257800" y="4800600"/>
            <a:ext cx="137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d)</a:t>
            </a:r>
          </a:p>
        </p:txBody>
      </p:sp>
      <p:sp>
        <p:nvSpPr>
          <p:cNvPr id="31771" name="Oval 25"/>
          <p:cNvSpPr>
            <a:spLocks noChangeArrowheads="1"/>
          </p:cNvSpPr>
          <p:nvPr/>
        </p:nvSpPr>
        <p:spPr bwMode="auto">
          <a:xfrm>
            <a:off x="4419600" y="4876800"/>
            <a:ext cx="838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a=0</a:t>
            </a:r>
          </a:p>
        </p:txBody>
      </p:sp>
      <p:sp>
        <p:nvSpPr>
          <p:cNvPr id="31772" name="Oval 26"/>
          <p:cNvSpPr>
            <a:spLocks noChangeArrowheads="1"/>
          </p:cNvSpPr>
          <p:nvPr/>
        </p:nvSpPr>
        <p:spPr bwMode="auto">
          <a:xfrm>
            <a:off x="6248400" y="5562600"/>
            <a:ext cx="838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d=0</a:t>
            </a:r>
          </a:p>
        </p:txBody>
      </p:sp>
      <p:sp>
        <p:nvSpPr>
          <p:cNvPr id="31773" name="Line 27"/>
          <p:cNvSpPr>
            <a:spLocks noChangeShapeType="1"/>
          </p:cNvSpPr>
          <p:nvPr/>
        </p:nvSpPr>
        <p:spPr bwMode="auto">
          <a:xfrm>
            <a:off x="5257800" y="5791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4" name="Line 28"/>
          <p:cNvSpPr>
            <a:spLocks noChangeShapeType="1"/>
          </p:cNvSpPr>
          <p:nvPr/>
        </p:nvSpPr>
        <p:spPr bwMode="auto">
          <a:xfrm>
            <a:off x="5257800" y="5105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5" name="Text Box 29"/>
          <p:cNvSpPr txBox="1">
            <a:spLocks noChangeArrowheads="1"/>
          </p:cNvSpPr>
          <p:nvPr/>
        </p:nvSpPr>
        <p:spPr bwMode="auto">
          <a:xfrm>
            <a:off x="5257800" y="5791200"/>
            <a:ext cx="137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d’)</a:t>
            </a:r>
          </a:p>
        </p:txBody>
      </p:sp>
      <p:sp>
        <p:nvSpPr>
          <p:cNvPr id="31776" name="AutoShape 30"/>
          <p:cNvSpPr>
            <a:spLocks noChangeArrowheads="1"/>
          </p:cNvSpPr>
          <p:nvPr/>
        </p:nvSpPr>
        <p:spPr bwMode="auto">
          <a:xfrm>
            <a:off x="6629400" y="5334000"/>
            <a:ext cx="152400" cy="228600"/>
          </a:xfrm>
          <a:prstGeom prst="up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1777" name="Text Box 31"/>
          <p:cNvSpPr txBox="1">
            <a:spLocks noChangeArrowheads="1"/>
          </p:cNvSpPr>
          <p:nvPr/>
        </p:nvSpPr>
        <p:spPr bwMode="auto">
          <a:xfrm>
            <a:off x="7239000" y="52578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Conflict!</a:t>
            </a:r>
          </a:p>
        </p:txBody>
      </p:sp>
      <p:sp>
        <p:nvSpPr>
          <p:cNvPr id="31778" name="Rectangle 32"/>
          <p:cNvSpPr>
            <a:spLocks noChangeArrowheads="1"/>
          </p:cNvSpPr>
          <p:nvPr/>
        </p:nvSpPr>
        <p:spPr bwMode="auto">
          <a:xfrm>
            <a:off x="3352800" y="41148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9" name="Rectangle 33"/>
          <p:cNvSpPr>
            <a:spLocks noChangeArrowheads="1"/>
          </p:cNvSpPr>
          <p:nvPr/>
        </p:nvSpPr>
        <p:spPr bwMode="auto">
          <a:xfrm>
            <a:off x="3962400" y="41148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0" name="Line 34"/>
          <p:cNvSpPr>
            <a:spLocks noChangeShapeType="1"/>
          </p:cNvSpPr>
          <p:nvPr/>
        </p:nvSpPr>
        <p:spPr bwMode="auto">
          <a:xfrm>
            <a:off x="3886200" y="3657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81" name="Text Box 35"/>
          <p:cNvSpPr txBox="1">
            <a:spLocks noChangeArrowheads="1"/>
          </p:cNvSpPr>
          <p:nvPr/>
        </p:nvSpPr>
        <p:spPr bwMode="auto">
          <a:xfrm>
            <a:off x="3975100" y="3630613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31782" name="Oval 36"/>
          <p:cNvSpPr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</a:t>
            </a:r>
          </a:p>
        </p:txBody>
      </p:sp>
      <p:cxnSp>
        <p:nvCxnSpPr>
          <p:cNvPr id="31783" name="AutoShape 37"/>
          <p:cNvCxnSpPr>
            <a:cxnSpLocks noChangeShapeType="1"/>
            <a:stCxn id="31760" idx="4"/>
            <a:endCxn id="31782" idx="0"/>
          </p:cNvCxnSpPr>
          <p:nvPr/>
        </p:nvCxnSpPr>
        <p:spPr bwMode="auto">
          <a:xfrm>
            <a:off x="44196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784" name="AutoShape 38"/>
          <p:cNvCxnSpPr>
            <a:cxnSpLocks noChangeShapeType="1"/>
            <a:endCxn id="31786" idx="0"/>
          </p:cNvCxnSpPr>
          <p:nvPr/>
        </p:nvCxnSpPr>
        <p:spPr bwMode="auto">
          <a:xfrm flipH="1">
            <a:off x="4800600" y="36576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1785" name="Text Box 39"/>
          <p:cNvSpPr txBox="1">
            <a:spLocks noChangeArrowheads="1"/>
          </p:cNvSpPr>
          <p:nvPr/>
        </p:nvSpPr>
        <p:spPr bwMode="auto">
          <a:xfrm>
            <a:off x="4648200" y="36258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1786" name="Rectangle 40"/>
          <p:cNvSpPr>
            <a:spLocks noChangeArrowheads="1"/>
          </p:cNvSpPr>
          <p:nvPr/>
        </p:nvSpPr>
        <p:spPr bwMode="auto">
          <a:xfrm>
            <a:off x="4572000" y="41148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7" name="Text Box 41"/>
          <p:cNvSpPr txBox="1">
            <a:spLocks noChangeArrowheads="1"/>
          </p:cNvSpPr>
          <p:nvPr/>
        </p:nvSpPr>
        <p:spPr bwMode="auto">
          <a:xfrm>
            <a:off x="4648200" y="27114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31788" name="Text Box 42"/>
          <p:cNvSpPr txBox="1">
            <a:spLocks noChangeArrowheads="1"/>
          </p:cNvSpPr>
          <p:nvPr/>
        </p:nvSpPr>
        <p:spPr bwMode="auto">
          <a:xfrm>
            <a:off x="5105400" y="3733800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 Decision</a:t>
            </a:r>
          </a:p>
        </p:txBody>
      </p:sp>
      <p:sp>
        <p:nvSpPr>
          <p:cNvPr id="31789" name="Rectangle 43"/>
          <p:cNvSpPr>
            <a:spLocks noChangeArrowheads="1"/>
          </p:cNvSpPr>
          <p:nvPr/>
        </p:nvSpPr>
        <p:spPr bwMode="auto">
          <a:xfrm>
            <a:off x="0" y="6705600"/>
            <a:ext cx="7620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chemeClr val="bg2"/>
                </a:solidFill>
                <a:latin typeface="Times New Roman" charset="0"/>
              </a:rPr>
              <a:t>slide thanks to Sharad Malik (modified)</a:t>
            </a:r>
          </a:p>
        </p:txBody>
      </p:sp>
      <p:sp>
        <p:nvSpPr>
          <p:cNvPr id="31790" name="Text Box 44"/>
          <p:cNvSpPr txBox="1">
            <a:spLocks noChangeArrowheads="1"/>
          </p:cNvSpPr>
          <p:nvPr/>
        </p:nvSpPr>
        <p:spPr bwMode="auto">
          <a:xfrm>
            <a:off x="1143000" y="1995488"/>
            <a:ext cx="3810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 +</a:t>
            </a:r>
          </a:p>
        </p:txBody>
      </p:sp>
      <p:sp>
        <p:nvSpPr>
          <p:cNvPr id="31791" name="Text Box 45"/>
          <p:cNvSpPr txBox="1">
            <a:spLocks noChangeArrowheads="1"/>
          </p:cNvSpPr>
          <p:nvPr/>
        </p:nvSpPr>
        <p:spPr bwMode="auto">
          <a:xfrm>
            <a:off x="1143000" y="2300288"/>
            <a:ext cx="3810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 +</a:t>
            </a:r>
          </a:p>
        </p:txBody>
      </p:sp>
      <p:sp>
        <p:nvSpPr>
          <p:cNvPr id="31792" name="Text Box 46"/>
          <p:cNvSpPr txBox="1">
            <a:spLocks noChangeArrowheads="1"/>
          </p:cNvSpPr>
          <p:nvPr/>
        </p:nvSpPr>
        <p:spPr bwMode="auto">
          <a:xfrm>
            <a:off x="1524000" y="1995488"/>
            <a:ext cx="3810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 +</a:t>
            </a:r>
          </a:p>
        </p:txBody>
      </p:sp>
      <p:sp>
        <p:nvSpPr>
          <p:cNvPr id="31793" name="Text Box 47"/>
          <p:cNvSpPr txBox="1">
            <a:spLocks noChangeArrowheads="1"/>
          </p:cNvSpPr>
          <p:nvPr/>
        </p:nvSpPr>
        <p:spPr bwMode="auto">
          <a:xfrm>
            <a:off x="1524000" y="2300288"/>
            <a:ext cx="3810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 +</a:t>
            </a:r>
          </a:p>
        </p:txBody>
      </p:sp>
    </p:spTree>
    <p:extLst>
      <p:ext uri="{BB962C8B-B14F-4D97-AF65-F5344CB8AC3E}">
        <p14:creationId xmlns:p14="http://schemas.microsoft.com/office/powerpoint/2010/main" val="21469983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/>
              <a:t>600.325/425 Declarative Methods - J. Eisner</a:t>
            </a:r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842D4C-F8C5-7D42-8A91-64BA4FCAEB14}" type="slidenum">
              <a:rPr lang="en-US" sz="1200">
                <a:solidFill>
                  <a:schemeClr val="tx1"/>
                </a:solidFill>
                <a:latin typeface="Garamond" charset="0"/>
              </a:rPr>
              <a:pPr eaLnBrk="1" hangingPunct="1"/>
              <a:t>73</a:t>
            </a:fld>
            <a:endParaRPr lang="en-US" sz="1200">
              <a:solidFill>
                <a:schemeClr val="tx1"/>
              </a:solidFill>
              <a:latin typeface="Garamond" charset="0"/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Garamond" charset="0"/>
                <a:ea typeface="宋体" charset="0"/>
                <a:cs typeface="宋体" charset="0"/>
              </a:rPr>
              <a:t>Basic DLL Procedure</a:t>
            </a:r>
          </a:p>
        </p:txBody>
      </p:sp>
      <p:sp>
        <p:nvSpPr>
          <p:cNvPr id="32773" name="Oval 3"/>
          <p:cNvSpPr>
            <a:spLocks noChangeArrowheads="1"/>
          </p:cNvSpPr>
          <p:nvPr/>
        </p:nvSpPr>
        <p:spPr bwMode="auto">
          <a:xfrm>
            <a:off x="5029200" y="14478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</a:t>
            </a:r>
          </a:p>
        </p:txBody>
      </p:sp>
      <p:cxnSp>
        <p:nvCxnSpPr>
          <p:cNvPr id="32774" name="AutoShape 4"/>
          <p:cNvCxnSpPr>
            <a:cxnSpLocks noChangeShapeType="1"/>
            <a:stCxn id="32773" idx="4"/>
            <a:endCxn id="32776" idx="0"/>
          </p:cNvCxnSpPr>
          <p:nvPr/>
        </p:nvCxnSpPr>
        <p:spPr bwMode="auto">
          <a:xfrm flipH="1">
            <a:off x="4419600" y="1905000"/>
            <a:ext cx="838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2775" name="Text Box 5"/>
          <p:cNvSpPr txBox="1">
            <a:spLocks noChangeArrowheads="1"/>
          </p:cNvSpPr>
          <p:nvPr/>
        </p:nvSpPr>
        <p:spPr bwMode="auto">
          <a:xfrm>
            <a:off x="4572000" y="17970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2776" name="Oval 14"/>
          <p:cNvSpPr>
            <a:spLocks noChangeArrowheads="1"/>
          </p:cNvSpPr>
          <p:nvPr/>
        </p:nvSpPr>
        <p:spPr bwMode="auto">
          <a:xfrm>
            <a:off x="4191000" y="22860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b</a:t>
            </a:r>
          </a:p>
        </p:txBody>
      </p:sp>
      <p:cxnSp>
        <p:nvCxnSpPr>
          <p:cNvPr id="32777" name="AutoShape 15"/>
          <p:cNvCxnSpPr>
            <a:cxnSpLocks noChangeShapeType="1"/>
            <a:stCxn id="32776" idx="4"/>
            <a:endCxn id="32779" idx="0"/>
          </p:cNvCxnSpPr>
          <p:nvPr/>
        </p:nvCxnSpPr>
        <p:spPr bwMode="auto">
          <a:xfrm flipH="1">
            <a:off x="38862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2778" name="Text Box 16"/>
          <p:cNvSpPr txBox="1">
            <a:spLocks noChangeArrowheads="1"/>
          </p:cNvSpPr>
          <p:nvPr/>
        </p:nvSpPr>
        <p:spPr bwMode="auto">
          <a:xfrm>
            <a:off x="3886200" y="27114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2779" name="Oval 17"/>
          <p:cNvSpPr>
            <a:spLocks noChangeArrowheads="1"/>
          </p:cNvSpPr>
          <p:nvPr/>
        </p:nvSpPr>
        <p:spPr bwMode="auto">
          <a:xfrm>
            <a:off x="3657600" y="32004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</a:t>
            </a:r>
          </a:p>
        </p:txBody>
      </p:sp>
      <p:cxnSp>
        <p:nvCxnSpPr>
          <p:cNvPr id="32780" name="AutoShape 18"/>
          <p:cNvCxnSpPr>
            <a:cxnSpLocks noChangeShapeType="1"/>
            <a:endCxn id="32782" idx="0"/>
          </p:cNvCxnSpPr>
          <p:nvPr/>
        </p:nvCxnSpPr>
        <p:spPr bwMode="auto">
          <a:xfrm flipH="1">
            <a:off x="3581400" y="36576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2781" name="Text Box 19"/>
          <p:cNvSpPr txBox="1">
            <a:spLocks noChangeArrowheads="1"/>
          </p:cNvSpPr>
          <p:nvPr/>
        </p:nvSpPr>
        <p:spPr bwMode="auto">
          <a:xfrm>
            <a:off x="3505200" y="36258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2782" name="Rectangle 20"/>
          <p:cNvSpPr>
            <a:spLocks noChangeArrowheads="1"/>
          </p:cNvSpPr>
          <p:nvPr/>
        </p:nvSpPr>
        <p:spPr bwMode="auto">
          <a:xfrm>
            <a:off x="3352800" y="41148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Rectangle 21"/>
          <p:cNvSpPr>
            <a:spLocks noChangeArrowheads="1"/>
          </p:cNvSpPr>
          <p:nvPr/>
        </p:nvSpPr>
        <p:spPr bwMode="auto">
          <a:xfrm>
            <a:off x="3962400" y="41148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Line 22"/>
          <p:cNvSpPr>
            <a:spLocks noChangeShapeType="1"/>
          </p:cNvSpPr>
          <p:nvPr/>
        </p:nvSpPr>
        <p:spPr bwMode="auto">
          <a:xfrm>
            <a:off x="3886200" y="3657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5" name="Text Box 23"/>
          <p:cNvSpPr txBox="1">
            <a:spLocks noChangeArrowheads="1"/>
          </p:cNvSpPr>
          <p:nvPr/>
        </p:nvSpPr>
        <p:spPr bwMode="auto">
          <a:xfrm>
            <a:off x="3975100" y="3630613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32786" name="Oval 24"/>
          <p:cNvSpPr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</a:t>
            </a:r>
          </a:p>
        </p:txBody>
      </p:sp>
      <p:cxnSp>
        <p:nvCxnSpPr>
          <p:cNvPr id="32787" name="AutoShape 25"/>
          <p:cNvCxnSpPr>
            <a:cxnSpLocks noChangeShapeType="1"/>
            <a:stCxn id="32776" idx="4"/>
            <a:endCxn id="32786" idx="0"/>
          </p:cNvCxnSpPr>
          <p:nvPr/>
        </p:nvCxnSpPr>
        <p:spPr bwMode="auto">
          <a:xfrm>
            <a:off x="44196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788" name="AutoShape 26"/>
          <p:cNvCxnSpPr>
            <a:cxnSpLocks noChangeShapeType="1"/>
            <a:endCxn id="32790" idx="0"/>
          </p:cNvCxnSpPr>
          <p:nvPr/>
        </p:nvCxnSpPr>
        <p:spPr bwMode="auto">
          <a:xfrm flipH="1">
            <a:off x="4800600" y="3657600"/>
            <a:ext cx="304800" cy="4572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2789" name="Text Box 27"/>
          <p:cNvSpPr txBox="1">
            <a:spLocks noChangeArrowheads="1"/>
          </p:cNvSpPr>
          <p:nvPr/>
        </p:nvSpPr>
        <p:spPr bwMode="auto">
          <a:xfrm>
            <a:off x="4648200" y="36258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2790" name="Rectangle 28"/>
          <p:cNvSpPr>
            <a:spLocks noChangeArrowheads="1"/>
          </p:cNvSpPr>
          <p:nvPr/>
        </p:nvSpPr>
        <p:spPr bwMode="auto">
          <a:xfrm>
            <a:off x="4572000" y="41148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91" name="Text Box 29"/>
          <p:cNvSpPr txBox="1">
            <a:spLocks noChangeArrowheads="1"/>
          </p:cNvSpPr>
          <p:nvPr/>
        </p:nvSpPr>
        <p:spPr bwMode="auto">
          <a:xfrm>
            <a:off x="4648200" y="27114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32792" name="Text Box 30"/>
          <p:cNvSpPr txBox="1">
            <a:spLocks noChangeArrowheads="1"/>
          </p:cNvSpPr>
          <p:nvPr/>
        </p:nvSpPr>
        <p:spPr bwMode="auto">
          <a:xfrm>
            <a:off x="5257800" y="3200400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 Backtrack</a:t>
            </a:r>
          </a:p>
        </p:txBody>
      </p:sp>
      <p:sp>
        <p:nvSpPr>
          <p:cNvPr id="32793" name="Rectangle 31"/>
          <p:cNvSpPr>
            <a:spLocks noChangeArrowheads="1"/>
          </p:cNvSpPr>
          <p:nvPr/>
        </p:nvSpPr>
        <p:spPr bwMode="auto">
          <a:xfrm>
            <a:off x="0" y="6705600"/>
            <a:ext cx="7620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chemeClr val="bg2"/>
                </a:solidFill>
                <a:latin typeface="Times New Roman" charset="0"/>
              </a:rPr>
              <a:t>slide thanks to Sharad Malik (modified)</a:t>
            </a:r>
          </a:p>
        </p:txBody>
      </p:sp>
      <p:sp>
        <p:nvSpPr>
          <p:cNvPr id="32794" name="Text Box 32"/>
          <p:cNvSpPr txBox="1">
            <a:spLocks noChangeArrowheads="1"/>
          </p:cNvSpPr>
          <p:nvPr/>
        </p:nvSpPr>
        <p:spPr bwMode="auto">
          <a:xfrm>
            <a:off x="990600" y="19954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 + d)</a:t>
            </a:r>
          </a:p>
        </p:txBody>
      </p:sp>
      <p:sp>
        <p:nvSpPr>
          <p:cNvPr id="32795" name="Text Box 33"/>
          <p:cNvSpPr txBox="1">
            <a:spLocks noChangeArrowheads="1"/>
          </p:cNvSpPr>
          <p:nvPr/>
        </p:nvSpPr>
        <p:spPr bwMode="auto">
          <a:xfrm>
            <a:off x="990600" y="2286000"/>
            <a:ext cx="1371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 + d’)</a:t>
            </a:r>
          </a:p>
        </p:txBody>
      </p:sp>
      <p:sp>
        <p:nvSpPr>
          <p:cNvPr id="32796" name="Text Box 34"/>
          <p:cNvSpPr txBox="1">
            <a:spLocks noChangeArrowheads="1"/>
          </p:cNvSpPr>
          <p:nvPr/>
        </p:nvSpPr>
        <p:spPr bwMode="auto">
          <a:xfrm>
            <a:off x="990600" y="26050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d)</a:t>
            </a:r>
          </a:p>
        </p:txBody>
      </p:sp>
      <p:sp>
        <p:nvSpPr>
          <p:cNvPr id="32797" name="Text Box 35"/>
          <p:cNvSpPr txBox="1">
            <a:spLocks noChangeArrowheads="1"/>
          </p:cNvSpPr>
          <p:nvPr/>
        </p:nvSpPr>
        <p:spPr bwMode="auto">
          <a:xfrm>
            <a:off x="990600" y="29098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d’)</a:t>
            </a:r>
          </a:p>
        </p:txBody>
      </p:sp>
      <p:sp>
        <p:nvSpPr>
          <p:cNvPr id="32798" name="Text Box 36"/>
          <p:cNvSpPr txBox="1">
            <a:spLocks noChangeArrowheads="1"/>
          </p:cNvSpPr>
          <p:nvPr/>
        </p:nvSpPr>
        <p:spPr bwMode="auto">
          <a:xfrm>
            <a:off x="990600" y="1676400"/>
            <a:ext cx="1371600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 + c)</a:t>
            </a:r>
          </a:p>
        </p:txBody>
      </p:sp>
      <p:sp>
        <p:nvSpPr>
          <p:cNvPr id="32799" name="Text Box 37"/>
          <p:cNvSpPr txBox="1">
            <a:spLocks noChangeArrowheads="1"/>
          </p:cNvSpPr>
          <p:nvPr/>
        </p:nvSpPr>
        <p:spPr bwMode="auto">
          <a:xfrm>
            <a:off x="990600" y="32146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(b’ + c’ + d)</a:t>
            </a:r>
          </a:p>
        </p:txBody>
      </p:sp>
      <p:sp>
        <p:nvSpPr>
          <p:cNvPr id="32800" name="Text Box 38"/>
          <p:cNvSpPr txBox="1">
            <a:spLocks noChangeArrowheads="1"/>
          </p:cNvSpPr>
          <p:nvPr/>
        </p:nvSpPr>
        <p:spPr bwMode="auto">
          <a:xfrm>
            <a:off x="990600" y="35194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 + c’)</a:t>
            </a:r>
          </a:p>
        </p:txBody>
      </p:sp>
      <p:sp>
        <p:nvSpPr>
          <p:cNvPr id="32801" name="Text Box 39"/>
          <p:cNvSpPr txBox="1">
            <a:spLocks noChangeArrowheads="1"/>
          </p:cNvSpPr>
          <p:nvPr/>
        </p:nvSpPr>
        <p:spPr bwMode="auto">
          <a:xfrm>
            <a:off x="990600" y="3810000"/>
            <a:ext cx="1371600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b’ + c)</a:t>
            </a:r>
          </a:p>
        </p:txBody>
      </p:sp>
      <p:sp>
        <p:nvSpPr>
          <p:cNvPr id="32802" name="Text Box 40"/>
          <p:cNvSpPr txBox="1">
            <a:spLocks noChangeArrowheads="1"/>
          </p:cNvSpPr>
          <p:nvPr/>
        </p:nvSpPr>
        <p:spPr bwMode="auto">
          <a:xfrm>
            <a:off x="1143000" y="1995488"/>
            <a:ext cx="3810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 +</a:t>
            </a:r>
          </a:p>
        </p:txBody>
      </p:sp>
      <p:sp>
        <p:nvSpPr>
          <p:cNvPr id="32803" name="Text Box 41"/>
          <p:cNvSpPr txBox="1">
            <a:spLocks noChangeArrowheads="1"/>
          </p:cNvSpPr>
          <p:nvPr/>
        </p:nvSpPr>
        <p:spPr bwMode="auto">
          <a:xfrm>
            <a:off x="1143000" y="2300288"/>
            <a:ext cx="3810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 +</a:t>
            </a:r>
          </a:p>
        </p:txBody>
      </p:sp>
      <p:sp>
        <p:nvSpPr>
          <p:cNvPr id="32804" name="Text Box 42"/>
          <p:cNvSpPr txBox="1">
            <a:spLocks noChangeArrowheads="1"/>
          </p:cNvSpPr>
          <p:nvPr/>
        </p:nvSpPr>
        <p:spPr bwMode="auto">
          <a:xfrm>
            <a:off x="1143000" y="2605088"/>
            <a:ext cx="3810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 +</a:t>
            </a:r>
          </a:p>
        </p:txBody>
      </p:sp>
      <p:sp>
        <p:nvSpPr>
          <p:cNvPr id="32805" name="Text Box 43"/>
          <p:cNvSpPr txBox="1">
            <a:spLocks noChangeArrowheads="1"/>
          </p:cNvSpPr>
          <p:nvPr/>
        </p:nvSpPr>
        <p:spPr bwMode="auto">
          <a:xfrm>
            <a:off x="1143000" y="2909888"/>
            <a:ext cx="3810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 +</a:t>
            </a:r>
          </a:p>
        </p:txBody>
      </p:sp>
      <p:sp>
        <p:nvSpPr>
          <p:cNvPr id="32806" name="Text Box 44"/>
          <p:cNvSpPr txBox="1">
            <a:spLocks noChangeArrowheads="1"/>
          </p:cNvSpPr>
          <p:nvPr/>
        </p:nvSpPr>
        <p:spPr bwMode="auto">
          <a:xfrm>
            <a:off x="1143000" y="3214688"/>
            <a:ext cx="414338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b’ +</a:t>
            </a:r>
          </a:p>
        </p:txBody>
      </p:sp>
    </p:spTree>
    <p:extLst>
      <p:ext uri="{BB962C8B-B14F-4D97-AF65-F5344CB8AC3E}">
        <p14:creationId xmlns:p14="http://schemas.microsoft.com/office/powerpoint/2010/main" val="42882643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/>
              <a:t>600.325/425 Declarative Methods - J. Eisner</a:t>
            </a:r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2DE77A-391B-324F-AD0D-F836C3D1092A}" type="slidenum">
              <a:rPr lang="en-US" sz="1200">
                <a:solidFill>
                  <a:schemeClr val="tx1"/>
                </a:solidFill>
                <a:latin typeface="Garamond" charset="0"/>
              </a:rPr>
              <a:pPr eaLnBrk="1" hangingPunct="1"/>
              <a:t>74</a:t>
            </a:fld>
            <a:endParaRPr lang="en-US" sz="1200">
              <a:solidFill>
                <a:schemeClr val="tx1"/>
              </a:solidFill>
              <a:latin typeface="Garamond" charset="0"/>
            </a:endParaRPr>
          </a:p>
        </p:txBody>
      </p:sp>
      <p:sp>
        <p:nvSpPr>
          <p:cNvPr id="33796" name="Text Box 56"/>
          <p:cNvSpPr txBox="1">
            <a:spLocks noChangeArrowheads="1"/>
          </p:cNvSpPr>
          <p:nvPr/>
        </p:nvSpPr>
        <p:spPr bwMode="auto">
          <a:xfrm>
            <a:off x="990600" y="3214688"/>
            <a:ext cx="1371600" cy="366712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(b’ + c’ + d)</a:t>
            </a: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Garamond" charset="0"/>
                <a:ea typeface="宋体" charset="0"/>
                <a:cs typeface="宋体" charset="0"/>
              </a:rPr>
              <a:t>Basic DLL Procedure</a:t>
            </a:r>
          </a:p>
        </p:txBody>
      </p:sp>
      <p:sp>
        <p:nvSpPr>
          <p:cNvPr id="33798" name="Oval 3"/>
          <p:cNvSpPr>
            <a:spLocks noChangeArrowheads="1"/>
          </p:cNvSpPr>
          <p:nvPr/>
        </p:nvSpPr>
        <p:spPr bwMode="auto">
          <a:xfrm>
            <a:off x="5029200" y="14478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</a:t>
            </a:r>
          </a:p>
        </p:txBody>
      </p:sp>
      <p:cxnSp>
        <p:nvCxnSpPr>
          <p:cNvPr id="33799" name="AutoShape 4"/>
          <p:cNvCxnSpPr>
            <a:cxnSpLocks noChangeShapeType="1"/>
            <a:stCxn id="33798" idx="4"/>
            <a:endCxn id="33808" idx="0"/>
          </p:cNvCxnSpPr>
          <p:nvPr/>
        </p:nvCxnSpPr>
        <p:spPr bwMode="auto">
          <a:xfrm flipH="1">
            <a:off x="4419600" y="1905000"/>
            <a:ext cx="838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3800" name="Text Box 5"/>
          <p:cNvSpPr txBox="1">
            <a:spLocks noChangeArrowheads="1"/>
          </p:cNvSpPr>
          <p:nvPr/>
        </p:nvSpPr>
        <p:spPr bwMode="auto">
          <a:xfrm>
            <a:off x="4572000" y="17970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3801" name="Text Box 6"/>
          <p:cNvSpPr txBox="1">
            <a:spLocks noChangeArrowheads="1"/>
          </p:cNvSpPr>
          <p:nvPr/>
        </p:nvSpPr>
        <p:spPr bwMode="auto">
          <a:xfrm>
            <a:off x="990600" y="19954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 + d)</a:t>
            </a:r>
          </a:p>
        </p:txBody>
      </p:sp>
      <p:sp>
        <p:nvSpPr>
          <p:cNvPr id="33802" name="Text Box 7"/>
          <p:cNvSpPr txBox="1">
            <a:spLocks noChangeArrowheads="1"/>
          </p:cNvSpPr>
          <p:nvPr/>
        </p:nvSpPr>
        <p:spPr bwMode="auto">
          <a:xfrm>
            <a:off x="990600" y="2286000"/>
            <a:ext cx="1371600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 + d’)</a:t>
            </a:r>
          </a:p>
        </p:txBody>
      </p:sp>
      <p:sp>
        <p:nvSpPr>
          <p:cNvPr id="33803" name="Text Box 8"/>
          <p:cNvSpPr txBox="1">
            <a:spLocks noChangeArrowheads="1"/>
          </p:cNvSpPr>
          <p:nvPr/>
        </p:nvSpPr>
        <p:spPr bwMode="auto">
          <a:xfrm>
            <a:off x="990600" y="2605088"/>
            <a:ext cx="1371600" cy="366712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d)</a:t>
            </a:r>
          </a:p>
        </p:txBody>
      </p:sp>
      <p:sp>
        <p:nvSpPr>
          <p:cNvPr id="33804" name="Text Box 9"/>
          <p:cNvSpPr txBox="1">
            <a:spLocks noChangeArrowheads="1"/>
          </p:cNvSpPr>
          <p:nvPr/>
        </p:nvSpPr>
        <p:spPr bwMode="auto">
          <a:xfrm>
            <a:off x="990600" y="2909888"/>
            <a:ext cx="1371600" cy="366712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d’)</a:t>
            </a:r>
          </a:p>
        </p:txBody>
      </p:sp>
      <p:sp>
        <p:nvSpPr>
          <p:cNvPr id="33805" name="Text Box 10"/>
          <p:cNvSpPr txBox="1">
            <a:spLocks noChangeArrowheads="1"/>
          </p:cNvSpPr>
          <p:nvPr/>
        </p:nvSpPr>
        <p:spPr bwMode="auto">
          <a:xfrm>
            <a:off x="990600" y="1676400"/>
            <a:ext cx="1371600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 + c)</a:t>
            </a:r>
          </a:p>
        </p:txBody>
      </p:sp>
      <p:sp>
        <p:nvSpPr>
          <p:cNvPr id="33806" name="Text Box 12"/>
          <p:cNvSpPr txBox="1">
            <a:spLocks noChangeArrowheads="1"/>
          </p:cNvSpPr>
          <p:nvPr/>
        </p:nvSpPr>
        <p:spPr bwMode="auto">
          <a:xfrm>
            <a:off x="990600" y="35194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 + c’)</a:t>
            </a:r>
          </a:p>
        </p:txBody>
      </p:sp>
      <p:sp>
        <p:nvSpPr>
          <p:cNvPr id="33807" name="Text Box 13"/>
          <p:cNvSpPr txBox="1">
            <a:spLocks noChangeArrowheads="1"/>
          </p:cNvSpPr>
          <p:nvPr/>
        </p:nvSpPr>
        <p:spPr bwMode="auto">
          <a:xfrm>
            <a:off x="990600" y="3810000"/>
            <a:ext cx="1371600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b’ + c)</a:t>
            </a:r>
          </a:p>
        </p:txBody>
      </p:sp>
      <p:sp>
        <p:nvSpPr>
          <p:cNvPr id="33808" name="Oval 14"/>
          <p:cNvSpPr>
            <a:spLocks noChangeArrowheads="1"/>
          </p:cNvSpPr>
          <p:nvPr/>
        </p:nvSpPr>
        <p:spPr bwMode="auto">
          <a:xfrm>
            <a:off x="4191000" y="22860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b</a:t>
            </a:r>
          </a:p>
        </p:txBody>
      </p:sp>
      <p:cxnSp>
        <p:nvCxnSpPr>
          <p:cNvPr id="33809" name="AutoShape 15"/>
          <p:cNvCxnSpPr>
            <a:cxnSpLocks noChangeShapeType="1"/>
            <a:stCxn id="33808" idx="4"/>
            <a:endCxn id="33811" idx="0"/>
          </p:cNvCxnSpPr>
          <p:nvPr/>
        </p:nvCxnSpPr>
        <p:spPr bwMode="auto">
          <a:xfrm flipH="1">
            <a:off x="38862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3810" name="Text Box 16"/>
          <p:cNvSpPr txBox="1">
            <a:spLocks noChangeArrowheads="1"/>
          </p:cNvSpPr>
          <p:nvPr/>
        </p:nvSpPr>
        <p:spPr bwMode="auto">
          <a:xfrm>
            <a:off x="3886200" y="27114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3811" name="Oval 17"/>
          <p:cNvSpPr>
            <a:spLocks noChangeArrowheads="1"/>
          </p:cNvSpPr>
          <p:nvPr/>
        </p:nvSpPr>
        <p:spPr bwMode="auto">
          <a:xfrm>
            <a:off x="3657600" y="32004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</a:t>
            </a:r>
          </a:p>
        </p:txBody>
      </p:sp>
      <p:cxnSp>
        <p:nvCxnSpPr>
          <p:cNvPr id="33812" name="AutoShape 18"/>
          <p:cNvCxnSpPr>
            <a:cxnSpLocks noChangeShapeType="1"/>
            <a:endCxn id="33826" idx="0"/>
          </p:cNvCxnSpPr>
          <p:nvPr/>
        </p:nvCxnSpPr>
        <p:spPr bwMode="auto">
          <a:xfrm flipH="1">
            <a:off x="3581400" y="36576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3813" name="Text Box 19"/>
          <p:cNvSpPr txBox="1">
            <a:spLocks noChangeArrowheads="1"/>
          </p:cNvSpPr>
          <p:nvPr/>
        </p:nvSpPr>
        <p:spPr bwMode="auto">
          <a:xfrm>
            <a:off x="3505200" y="36258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3814" name="Oval 20"/>
          <p:cNvSpPr>
            <a:spLocks noChangeArrowheads="1"/>
          </p:cNvSpPr>
          <p:nvPr/>
        </p:nvSpPr>
        <p:spPr bwMode="auto">
          <a:xfrm>
            <a:off x="6248400" y="4876800"/>
            <a:ext cx="838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d=1</a:t>
            </a:r>
          </a:p>
        </p:txBody>
      </p:sp>
      <p:sp>
        <p:nvSpPr>
          <p:cNvPr id="33815" name="Oval 21"/>
          <p:cNvSpPr>
            <a:spLocks noChangeArrowheads="1"/>
          </p:cNvSpPr>
          <p:nvPr/>
        </p:nvSpPr>
        <p:spPr bwMode="auto">
          <a:xfrm>
            <a:off x="4419600" y="5562600"/>
            <a:ext cx="838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c=1</a:t>
            </a:r>
          </a:p>
        </p:txBody>
      </p:sp>
      <p:sp>
        <p:nvSpPr>
          <p:cNvPr id="33816" name="Line 22"/>
          <p:cNvSpPr>
            <a:spLocks noChangeShapeType="1"/>
          </p:cNvSpPr>
          <p:nvPr/>
        </p:nvSpPr>
        <p:spPr bwMode="auto">
          <a:xfrm>
            <a:off x="5257800" y="5105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7" name="Line 23"/>
          <p:cNvSpPr>
            <a:spLocks noChangeShapeType="1"/>
          </p:cNvSpPr>
          <p:nvPr/>
        </p:nvSpPr>
        <p:spPr bwMode="auto">
          <a:xfrm flipV="1">
            <a:off x="5257800" y="5105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8" name="Text Box 24"/>
          <p:cNvSpPr txBox="1">
            <a:spLocks noChangeArrowheads="1"/>
          </p:cNvSpPr>
          <p:nvPr/>
        </p:nvSpPr>
        <p:spPr bwMode="auto">
          <a:xfrm>
            <a:off x="5257800" y="4800600"/>
            <a:ext cx="137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d)</a:t>
            </a:r>
          </a:p>
        </p:txBody>
      </p:sp>
      <p:sp>
        <p:nvSpPr>
          <p:cNvPr id="33819" name="Oval 25"/>
          <p:cNvSpPr>
            <a:spLocks noChangeArrowheads="1"/>
          </p:cNvSpPr>
          <p:nvPr/>
        </p:nvSpPr>
        <p:spPr bwMode="auto">
          <a:xfrm>
            <a:off x="4419600" y="4876800"/>
            <a:ext cx="838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a=0</a:t>
            </a:r>
          </a:p>
        </p:txBody>
      </p:sp>
      <p:sp>
        <p:nvSpPr>
          <p:cNvPr id="33820" name="Oval 26"/>
          <p:cNvSpPr>
            <a:spLocks noChangeArrowheads="1"/>
          </p:cNvSpPr>
          <p:nvPr/>
        </p:nvSpPr>
        <p:spPr bwMode="auto">
          <a:xfrm>
            <a:off x="6248400" y="5562600"/>
            <a:ext cx="838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d=0</a:t>
            </a:r>
          </a:p>
        </p:txBody>
      </p:sp>
      <p:sp>
        <p:nvSpPr>
          <p:cNvPr id="33821" name="Line 27"/>
          <p:cNvSpPr>
            <a:spLocks noChangeShapeType="1"/>
          </p:cNvSpPr>
          <p:nvPr/>
        </p:nvSpPr>
        <p:spPr bwMode="auto">
          <a:xfrm>
            <a:off x="5257800" y="5791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2" name="Line 28"/>
          <p:cNvSpPr>
            <a:spLocks noChangeShapeType="1"/>
          </p:cNvSpPr>
          <p:nvPr/>
        </p:nvSpPr>
        <p:spPr bwMode="auto">
          <a:xfrm>
            <a:off x="5257800" y="5105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3" name="Text Box 29"/>
          <p:cNvSpPr txBox="1">
            <a:spLocks noChangeArrowheads="1"/>
          </p:cNvSpPr>
          <p:nvPr/>
        </p:nvSpPr>
        <p:spPr bwMode="auto">
          <a:xfrm>
            <a:off x="5257800" y="5791200"/>
            <a:ext cx="137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d’)</a:t>
            </a:r>
          </a:p>
        </p:txBody>
      </p:sp>
      <p:sp>
        <p:nvSpPr>
          <p:cNvPr id="33824" name="AutoShape 30"/>
          <p:cNvSpPr>
            <a:spLocks noChangeArrowheads="1"/>
          </p:cNvSpPr>
          <p:nvPr/>
        </p:nvSpPr>
        <p:spPr bwMode="auto">
          <a:xfrm>
            <a:off x="6629400" y="5334000"/>
            <a:ext cx="152400" cy="228600"/>
          </a:xfrm>
          <a:prstGeom prst="up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3825" name="Text Box 31"/>
          <p:cNvSpPr txBox="1">
            <a:spLocks noChangeArrowheads="1"/>
          </p:cNvSpPr>
          <p:nvPr/>
        </p:nvSpPr>
        <p:spPr bwMode="auto">
          <a:xfrm>
            <a:off x="7239000" y="52578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Conflict!</a:t>
            </a:r>
          </a:p>
        </p:txBody>
      </p:sp>
      <p:sp>
        <p:nvSpPr>
          <p:cNvPr id="33826" name="Rectangle 32"/>
          <p:cNvSpPr>
            <a:spLocks noChangeArrowheads="1"/>
          </p:cNvSpPr>
          <p:nvPr/>
        </p:nvSpPr>
        <p:spPr bwMode="auto">
          <a:xfrm>
            <a:off x="3352800" y="41148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7" name="Rectangle 33"/>
          <p:cNvSpPr>
            <a:spLocks noChangeArrowheads="1"/>
          </p:cNvSpPr>
          <p:nvPr/>
        </p:nvSpPr>
        <p:spPr bwMode="auto">
          <a:xfrm>
            <a:off x="3962400" y="41148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Line 34"/>
          <p:cNvSpPr>
            <a:spLocks noChangeShapeType="1"/>
          </p:cNvSpPr>
          <p:nvPr/>
        </p:nvSpPr>
        <p:spPr bwMode="auto">
          <a:xfrm>
            <a:off x="3886200" y="3657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9" name="Text Box 35"/>
          <p:cNvSpPr txBox="1">
            <a:spLocks noChangeArrowheads="1"/>
          </p:cNvSpPr>
          <p:nvPr/>
        </p:nvSpPr>
        <p:spPr bwMode="auto">
          <a:xfrm>
            <a:off x="3975100" y="3630613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33830" name="Oval 36"/>
          <p:cNvSpPr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</a:t>
            </a:r>
          </a:p>
        </p:txBody>
      </p:sp>
      <p:cxnSp>
        <p:nvCxnSpPr>
          <p:cNvPr id="33831" name="AutoShape 37"/>
          <p:cNvCxnSpPr>
            <a:cxnSpLocks noChangeShapeType="1"/>
            <a:stCxn id="33808" idx="4"/>
            <a:endCxn id="33830" idx="0"/>
          </p:cNvCxnSpPr>
          <p:nvPr/>
        </p:nvCxnSpPr>
        <p:spPr bwMode="auto">
          <a:xfrm>
            <a:off x="44196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832" name="AutoShape 38"/>
          <p:cNvCxnSpPr>
            <a:cxnSpLocks noChangeShapeType="1"/>
            <a:stCxn id="33830" idx="4"/>
            <a:endCxn id="33834" idx="0"/>
          </p:cNvCxnSpPr>
          <p:nvPr/>
        </p:nvCxnSpPr>
        <p:spPr bwMode="auto">
          <a:xfrm flipH="1">
            <a:off x="4800600" y="3657600"/>
            <a:ext cx="228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3833" name="Text Box 39"/>
          <p:cNvSpPr txBox="1">
            <a:spLocks noChangeArrowheads="1"/>
          </p:cNvSpPr>
          <p:nvPr/>
        </p:nvSpPr>
        <p:spPr bwMode="auto">
          <a:xfrm>
            <a:off x="4648200" y="36258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3834" name="Rectangle 40"/>
          <p:cNvSpPr>
            <a:spLocks noChangeArrowheads="1"/>
          </p:cNvSpPr>
          <p:nvPr/>
        </p:nvSpPr>
        <p:spPr bwMode="auto">
          <a:xfrm>
            <a:off x="4572000" y="41148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35" name="Rectangle 41"/>
          <p:cNvSpPr>
            <a:spLocks noChangeArrowheads="1"/>
          </p:cNvSpPr>
          <p:nvPr/>
        </p:nvSpPr>
        <p:spPr bwMode="auto">
          <a:xfrm>
            <a:off x="5168900" y="4141788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36" name="Line 42"/>
          <p:cNvSpPr>
            <a:spLocks noChangeShapeType="1"/>
          </p:cNvSpPr>
          <p:nvPr/>
        </p:nvSpPr>
        <p:spPr bwMode="auto">
          <a:xfrm>
            <a:off x="5029200" y="3657600"/>
            <a:ext cx="368300" cy="484188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7" name="Text Box 43"/>
          <p:cNvSpPr txBox="1">
            <a:spLocks noChangeArrowheads="1"/>
          </p:cNvSpPr>
          <p:nvPr/>
        </p:nvSpPr>
        <p:spPr bwMode="auto">
          <a:xfrm>
            <a:off x="5181600" y="36576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33838" name="Text Box 44"/>
          <p:cNvSpPr txBox="1">
            <a:spLocks noChangeArrowheads="1"/>
          </p:cNvSpPr>
          <p:nvPr/>
        </p:nvSpPr>
        <p:spPr bwMode="auto">
          <a:xfrm>
            <a:off x="4648200" y="27114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33839" name="Text Box 45"/>
          <p:cNvSpPr txBox="1">
            <a:spLocks noChangeArrowheads="1"/>
          </p:cNvSpPr>
          <p:nvPr/>
        </p:nvSpPr>
        <p:spPr bwMode="auto">
          <a:xfrm>
            <a:off x="5410200" y="3657600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 Other Decision</a:t>
            </a:r>
          </a:p>
        </p:txBody>
      </p:sp>
      <p:sp>
        <p:nvSpPr>
          <p:cNvPr id="33840" name="Rectangle 46"/>
          <p:cNvSpPr>
            <a:spLocks noChangeArrowheads="1"/>
          </p:cNvSpPr>
          <p:nvPr/>
        </p:nvSpPr>
        <p:spPr bwMode="auto">
          <a:xfrm>
            <a:off x="0" y="6705600"/>
            <a:ext cx="7620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chemeClr val="bg2"/>
                </a:solidFill>
                <a:latin typeface="Times New Roman" charset="0"/>
              </a:rPr>
              <a:t>slide thanks to Sharad Malik (modified)</a:t>
            </a:r>
          </a:p>
        </p:txBody>
      </p:sp>
      <p:sp>
        <p:nvSpPr>
          <p:cNvPr id="33841" name="Text Box 48"/>
          <p:cNvSpPr txBox="1">
            <a:spLocks noChangeArrowheads="1"/>
          </p:cNvSpPr>
          <p:nvPr/>
        </p:nvSpPr>
        <p:spPr bwMode="auto">
          <a:xfrm>
            <a:off x="1143000" y="3214688"/>
            <a:ext cx="414338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b’ +</a:t>
            </a:r>
          </a:p>
        </p:txBody>
      </p:sp>
      <p:sp>
        <p:nvSpPr>
          <p:cNvPr id="33842" name="Text Box 49"/>
          <p:cNvSpPr txBox="1">
            <a:spLocks noChangeArrowheads="1"/>
          </p:cNvSpPr>
          <p:nvPr/>
        </p:nvSpPr>
        <p:spPr bwMode="auto">
          <a:xfrm>
            <a:off x="1538288" y="3214688"/>
            <a:ext cx="48895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 c’ +</a:t>
            </a:r>
          </a:p>
        </p:txBody>
      </p:sp>
      <p:sp>
        <p:nvSpPr>
          <p:cNvPr id="33843" name="Text Box 50"/>
          <p:cNvSpPr txBox="1">
            <a:spLocks noChangeArrowheads="1"/>
          </p:cNvSpPr>
          <p:nvPr/>
        </p:nvSpPr>
        <p:spPr bwMode="auto">
          <a:xfrm>
            <a:off x="1143000" y="2605088"/>
            <a:ext cx="3810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 +</a:t>
            </a:r>
          </a:p>
        </p:txBody>
      </p:sp>
      <p:sp>
        <p:nvSpPr>
          <p:cNvPr id="33844" name="Text Box 51"/>
          <p:cNvSpPr txBox="1">
            <a:spLocks noChangeArrowheads="1"/>
          </p:cNvSpPr>
          <p:nvPr/>
        </p:nvSpPr>
        <p:spPr bwMode="auto">
          <a:xfrm>
            <a:off x="1143000" y="2909888"/>
            <a:ext cx="3810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 +</a:t>
            </a:r>
          </a:p>
        </p:txBody>
      </p:sp>
      <p:sp>
        <p:nvSpPr>
          <p:cNvPr id="33845" name="Text Box 54"/>
          <p:cNvSpPr txBox="1">
            <a:spLocks noChangeArrowheads="1"/>
          </p:cNvSpPr>
          <p:nvPr/>
        </p:nvSpPr>
        <p:spPr bwMode="auto">
          <a:xfrm>
            <a:off x="1447800" y="2590800"/>
            <a:ext cx="488950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 c’ +</a:t>
            </a:r>
          </a:p>
        </p:txBody>
      </p:sp>
      <p:sp>
        <p:nvSpPr>
          <p:cNvPr id="33846" name="Text Box 55"/>
          <p:cNvSpPr txBox="1">
            <a:spLocks noChangeArrowheads="1"/>
          </p:cNvSpPr>
          <p:nvPr/>
        </p:nvSpPr>
        <p:spPr bwMode="auto">
          <a:xfrm>
            <a:off x="1447800" y="2909888"/>
            <a:ext cx="48895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 c’ +</a:t>
            </a:r>
          </a:p>
        </p:txBody>
      </p:sp>
    </p:spTree>
    <p:extLst>
      <p:ext uri="{BB962C8B-B14F-4D97-AF65-F5344CB8AC3E}">
        <p14:creationId xmlns:p14="http://schemas.microsoft.com/office/powerpoint/2010/main" val="20963664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/>
              <a:t>600.325/425 Declarative Methods - J. Eisner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1B7942F-B6DB-ED42-BCE1-38D5B5779BD7}" type="slidenum">
              <a:rPr lang="en-US" sz="1200">
                <a:solidFill>
                  <a:schemeClr val="tx1"/>
                </a:solidFill>
                <a:latin typeface="Garamond" charset="0"/>
              </a:rPr>
              <a:pPr eaLnBrk="1" hangingPunct="1"/>
              <a:t>75</a:t>
            </a:fld>
            <a:endParaRPr lang="en-US" sz="1200">
              <a:solidFill>
                <a:schemeClr val="tx1"/>
              </a:solidFill>
              <a:latin typeface="Garamond" charset="0"/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Garamond" charset="0"/>
                <a:ea typeface="宋体" charset="0"/>
                <a:cs typeface="宋体" charset="0"/>
              </a:rPr>
              <a:t>Basic DLL Procedure</a:t>
            </a:r>
          </a:p>
        </p:txBody>
      </p:sp>
      <p:sp>
        <p:nvSpPr>
          <p:cNvPr id="34821" name="Oval 3"/>
          <p:cNvSpPr>
            <a:spLocks noChangeArrowheads="1"/>
          </p:cNvSpPr>
          <p:nvPr/>
        </p:nvSpPr>
        <p:spPr bwMode="auto">
          <a:xfrm>
            <a:off x="5029200" y="14478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</a:t>
            </a:r>
          </a:p>
        </p:txBody>
      </p:sp>
      <p:cxnSp>
        <p:nvCxnSpPr>
          <p:cNvPr id="34822" name="AutoShape 4"/>
          <p:cNvCxnSpPr>
            <a:cxnSpLocks noChangeShapeType="1"/>
            <a:stCxn id="34821" idx="4"/>
            <a:endCxn id="34832" idx="0"/>
          </p:cNvCxnSpPr>
          <p:nvPr/>
        </p:nvCxnSpPr>
        <p:spPr bwMode="auto">
          <a:xfrm flipH="1">
            <a:off x="4419600" y="1905000"/>
            <a:ext cx="838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4823" name="Text Box 5"/>
          <p:cNvSpPr txBox="1">
            <a:spLocks noChangeArrowheads="1"/>
          </p:cNvSpPr>
          <p:nvPr/>
        </p:nvSpPr>
        <p:spPr bwMode="auto">
          <a:xfrm>
            <a:off x="4572000" y="17970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4824" name="Text Box 6"/>
          <p:cNvSpPr txBox="1">
            <a:spLocks noChangeArrowheads="1"/>
          </p:cNvSpPr>
          <p:nvPr/>
        </p:nvSpPr>
        <p:spPr bwMode="auto">
          <a:xfrm>
            <a:off x="990600" y="19954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 + d)</a:t>
            </a:r>
          </a:p>
        </p:txBody>
      </p:sp>
      <p:sp>
        <p:nvSpPr>
          <p:cNvPr id="34825" name="Text Box 7"/>
          <p:cNvSpPr txBox="1">
            <a:spLocks noChangeArrowheads="1"/>
          </p:cNvSpPr>
          <p:nvPr/>
        </p:nvSpPr>
        <p:spPr bwMode="auto">
          <a:xfrm>
            <a:off x="990600" y="2286000"/>
            <a:ext cx="1371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 + d’)</a:t>
            </a:r>
          </a:p>
        </p:txBody>
      </p:sp>
      <p:sp>
        <p:nvSpPr>
          <p:cNvPr id="34826" name="Text Box 8"/>
          <p:cNvSpPr txBox="1">
            <a:spLocks noChangeArrowheads="1"/>
          </p:cNvSpPr>
          <p:nvPr/>
        </p:nvSpPr>
        <p:spPr bwMode="auto">
          <a:xfrm>
            <a:off x="990600" y="26050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d)</a:t>
            </a:r>
          </a:p>
        </p:txBody>
      </p:sp>
      <p:sp>
        <p:nvSpPr>
          <p:cNvPr id="34827" name="Text Box 9"/>
          <p:cNvSpPr txBox="1">
            <a:spLocks noChangeArrowheads="1"/>
          </p:cNvSpPr>
          <p:nvPr/>
        </p:nvSpPr>
        <p:spPr bwMode="auto">
          <a:xfrm>
            <a:off x="990600" y="29098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d’)</a:t>
            </a:r>
          </a:p>
        </p:txBody>
      </p:sp>
      <p:sp>
        <p:nvSpPr>
          <p:cNvPr id="34828" name="Text Box 10"/>
          <p:cNvSpPr txBox="1">
            <a:spLocks noChangeArrowheads="1"/>
          </p:cNvSpPr>
          <p:nvPr/>
        </p:nvSpPr>
        <p:spPr bwMode="auto">
          <a:xfrm>
            <a:off x="990600" y="1676400"/>
            <a:ext cx="1371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 + c)</a:t>
            </a:r>
          </a:p>
        </p:txBody>
      </p:sp>
      <p:sp>
        <p:nvSpPr>
          <p:cNvPr id="34829" name="Text Box 11"/>
          <p:cNvSpPr txBox="1">
            <a:spLocks noChangeArrowheads="1"/>
          </p:cNvSpPr>
          <p:nvPr/>
        </p:nvSpPr>
        <p:spPr bwMode="auto">
          <a:xfrm>
            <a:off x="990600" y="32146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(b’ + c’ + d)</a:t>
            </a:r>
          </a:p>
        </p:txBody>
      </p:sp>
      <p:sp>
        <p:nvSpPr>
          <p:cNvPr id="34830" name="Text Box 12"/>
          <p:cNvSpPr txBox="1">
            <a:spLocks noChangeArrowheads="1"/>
          </p:cNvSpPr>
          <p:nvPr/>
        </p:nvSpPr>
        <p:spPr bwMode="auto">
          <a:xfrm>
            <a:off x="990600" y="35194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 + c’)</a:t>
            </a:r>
          </a:p>
        </p:txBody>
      </p:sp>
      <p:sp>
        <p:nvSpPr>
          <p:cNvPr id="34831" name="Text Box 13"/>
          <p:cNvSpPr txBox="1">
            <a:spLocks noChangeArrowheads="1"/>
          </p:cNvSpPr>
          <p:nvPr/>
        </p:nvSpPr>
        <p:spPr bwMode="auto">
          <a:xfrm>
            <a:off x="990600" y="3810000"/>
            <a:ext cx="1371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b’ + c)</a:t>
            </a:r>
          </a:p>
        </p:txBody>
      </p:sp>
      <p:sp>
        <p:nvSpPr>
          <p:cNvPr id="34832" name="Oval 14"/>
          <p:cNvSpPr>
            <a:spLocks noChangeArrowheads="1"/>
          </p:cNvSpPr>
          <p:nvPr/>
        </p:nvSpPr>
        <p:spPr bwMode="auto">
          <a:xfrm>
            <a:off x="4191000" y="22860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b</a:t>
            </a:r>
          </a:p>
        </p:txBody>
      </p:sp>
      <p:cxnSp>
        <p:nvCxnSpPr>
          <p:cNvPr id="34833" name="AutoShape 15"/>
          <p:cNvCxnSpPr>
            <a:cxnSpLocks noChangeShapeType="1"/>
            <a:stCxn id="34832" idx="4"/>
            <a:endCxn id="34835" idx="0"/>
          </p:cNvCxnSpPr>
          <p:nvPr/>
        </p:nvCxnSpPr>
        <p:spPr bwMode="auto">
          <a:xfrm flipH="1">
            <a:off x="38862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4834" name="Text Box 16"/>
          <p:cNvSpPr txBox="1">
            <a:spLocks noChangeArrowheads="1"/>
          </p:cNvSpPr>
          <p:nvPr/>
        </p:nvSpPr>
        <p:spPr bwMode="auto">
          <a:xfrm>
            <a:off x="3886200" y="27114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4835" name="Oval 17"/>
          <p:cNvSpPr>
            <a:spLocks noChangeArrowheads="1"/>
          </p:cNvSpPr>
          <p:nvPr/>
        </p:nvSpPr>
        <p:spPr bwMode="auto">
          <a:xfrm>
            <a:off x="3657600" y="32004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</a:t>
            </a:r>
          </a:p>
        </p:txBody>
      </p:sp>
      <p:cxnSp>
        <p:nvCxnSpPr>
          <p:cNvPr id="34836" name="AutoShape 18"/>
          <p:cNvCxnSpPr>
            <a:cxnSpLocks noChangeShapeType="1"/>
            <a:endCxn id="34838" idx="0"/>
          </p:cNvCxnSpPr>
          <p:nvPr/>
        </p:nvCxnSpPr>
        <p:spPr bwMode="auto">
          <a:xfrm flipH="1">
            <a:off x="3581400" y="36576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4837" name="Text Box 19"/>
          <p:cNvSpPr txBox="1">
            <a:spLocks noChangeArrowheads="1"/>
          </p:cNvSpPr>
          <p:nvPr/>
        </p:nvSpPr>
        <p:spPr bwMode="auto">
          <a:xfrm>
            <a:off x="3505200" y="36258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4838" name="Rectangle 20"/>
          <p:cNvSpPr>
            <a:spLocks noChangeArrowheads="1"/>
          </p:cNvSpPr>
          <p:nvPr/>
        </p:nvSpPr>
        <p:spPr bwMode="auto">
          <a:xfrm>
            <a:off x="3352800" y="41148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Rectangle 21"/>
          <p:cNvSpPr>
            <a:spLocks noChangeArrowheads="1"/>
          </p:cNvSpPr>
          <p:nvPr/>
        </p:nvSpPr>
        <p:spPr bwMode="auto">
          <a:xfrm>
            <a:off x="3962400" y="41148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Line 22"/>
          <p:cNvSpPr>
            <a:spLocks noChangeShapeType="1"/>
          </p:cNvSpPr>
          <p:nvPr/>
        </p:nvSpPr>
        <p:spPr bwMode="auto">
          <a:xfrm>
            <a:off x="3886200" y="3657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1" name="Text Box 23"/>
          <p:cNvSpPr txBox="1">
            <a:spLocks noChangeArrowheads="1"/>
          </p:cNvSpPr>
          <p:nvPr/>
        </p:nvSpPr>
        <p:spPr bwMode="auto">
          <a:xfrm>
            <a:off x="3975100" y="3630613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34842" name="Oval 24"/>
          <p:cNvSpPr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</a:t>
            </a:r>
          </a:p>
        </p:txBody>
      </p:sp>
      <p:cxnSp>
        <p:nvCxnSpPr>
          <p:cNvPr id="34843" name="AutoShape 25"/>
          <p:cNvCxnSpPr>
            <a:cxnSpLocks noChangeShapeType="1"/>
            <a:stCxn id="34832" idx="4"/>
            <a:endCxn id="34842" idx="0"/>
          </p:cNvCxnSpPr>
          <p:nvPr/>
        </p:nvCxnSpPr>
        <p:spPr bwMode="auto">
          <a:xfrm>
            <a:off x="44196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844" name="AutoShape 26"/>
          <p:cNvCxnSpPr>
            <a:cxnSpLocks noChangeShapeType="1"/>
            <a:stCxn id="34842" idx="4"/>
            <a:endCxn id="34846" idx="0"/>
          </p:cNvCxnSpPr>
          <p:nvPr/>
        </p:nvCxnSpPr>
        <p:spPr bwMode="auto">
          <a:xfrm flipH="1">
            <a:off x="4800600" y="3657600"/>
            <a:ext cx="228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4845" name="Text Box 27"/>
          <p:cNvSpPr txBox="1">
            <a:spLocks noChangeArrowheads="1"/>
          </p:cNvSpPr>
          <p:nvPr/>
        </p:nvSpPr>
        <p:spPr bwMode="auto">
          <a:xfrm>
            <a:off x="4648200" y="36258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4846" name="Rectangle 28"/>
          <p:cNvSpPr>
            <a:spLocks noChangeArrowheads="1"/>
          </p:cNvSpPr>
          <p:nvPr/>
        </p:nvSpPr>
        <p:spPr bwMode="auto">
          <a:xfrm>
            <a:off x="4572000" y="41148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7" name="Rectangle 29"/>
          <p:cNvSpPr>
            <a:spLocks noChangeArrowheads="1"/>
          </p:cNvSpPr>
          <p:nvPr/>
        </p:nvSpPr>
        <p:spPr bwMode="auto">
          <a:xfrm>
            <a:off x="5168900" y="4141788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8" name="Line 30"/>
          <p:cNvSpPr>
            <a:spLocks noChangeShapeType="1"/>
          </p:cNvSpPr>
          <p:nvPr/>
        </p:nvSpPr>
        <p:spPr bwMode="auto">
          <a:xfrm>
            <a:off x="5029200" y="3657600"/>
            <a:ext cx="368300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9" name="Text Box 31"/>
          <p:cNvSpPr txBox="1">
            <a:spLocks noChangeArrowheads="1"/>
          </p:cNvSpPr>
          <p:nvPr/>
        </p:nvSpPr>
        <p:spPr bwMode="auto">
          <a:xfrm>
            <a:off x="5181600" y="36576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34850" name="Text Box 32"/>
          <p:cNvSpPr txBox="1">
            <a:spLocks noChangeArrowheads="1"/>
          </p:cNvSpPr>
          <p:nvPr/>
        </p:nvSpPr>
        <p:spPr bwMode="auto">
          <a:xfrm>
            <a:off x="4648200" y="27114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34851" name="Text Box 33"/>
          <p:cNvSpPr txBox="1">
            <a:spLocks noChangeArrowheads="1"/>
          </p:cNvSpPr>
          <p:nvPr/>
        </p:nvSpPr>
        <p:spPr bwMode="auto">
          <a:xfrm>
            <a:off x="5486400" y="1447800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 Backtrack</a:t>
            </a:r>
          </a:p>
        </p:txBody>
      </p:sp>
      <p:sp>
        <p:nvSpPr>
          <p:cNvPr id="34852" name="Rectangle 34"/>
          <p:cNvSpPr>
            <a:spLocks noChangeArrowheads="1"/>
          </p:cNvSpPr>
          <p:nvPr/>
        </p:nvSpPr>
        <p:spPr bwMode="auto">
          <a:xfrm>
            <a:off x="0" y="6705600"/>
            <a:ext cx="7620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chemeClr val="bg2"/>
                </a:solidFill>
                <a:latin typeface="Times New Roman" charset="0"/>
              </a:rPr>
              <a:t>slide thanks to Sharad Malik (modified)</a:t>
            </a:r>
          </a:p>
        </p:txBody>
      </p:sp>
    </p:spTree>
    <p:extLst>
      <p:ext uri="{BB962C8B-B14F-4D97-AF65-F5344CB8AC3E}">
        <p14:creationId xmlns:p14="http://schemas.microsoft.com/office/powerpoint/2010/main" val="28584128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/>
              <a:t>600.325/425 Declarative Methods - J. Eisner</a:t>
            </a: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AB9400-B86C-8740-B825-40F14F66850A}" type="slidenum">
              <a:rPr lang="en-US" sz="1200">
                <a:solidFill>
                  <a:schemeClr val="tx1"/>
                </a:solidFill>
                <a:latin typeface="Garamond" charset="0"/>
              </a:rPr>
              <a:pPr eaLnBrk="1" hangingPunct="1"/>
              <a:t>76</a:t>
            </a:fld>
            <a:endParaRPr lang="en-US" sz="1200">
              <a:solidFill>
                <a:schemeClr val="tx1"/>
              </a:solidFill>
              <a:latin typeface="Garamond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Garamond" charset="0"/>
                <a:ea typeface="宋体" charset="0"/>
                <a:cs typeface="宋体" charset="0"/>
              </a:rPr>
              <a:t>Basic DLL Procedure </a:t>
            </a:r>
          </a:p>
        </p:txBody>
      </p:sp>
      <p:sp>
        <p:nvSpPr>
          <p:cNvPr id="35845" name="Oval 3"/>
          <p:cNvSpPr>
            <a:spLocks noChangeArrowheads="1"/>
          </p:cNvSpPr>
          <p:nvPr/>
        </p:nvSpPr>
        <p:spPr bwMode="auto">
          <a:xfrm>
            <a:off x="5029200" y="14478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</a:t>
            </a:r>
          </a:p>
        </p:txBody>
      </p:sp>
      <p:cxnSp>
        <p:nvCxnSpPr>
          <p:cNvPr id="35846" name="AutoShape 4"/>
          <p:cNvCxnSpPr>
            <a:cxnSpLocks noChangeShapeType="1"/>
            <a:stCxn id="35845" idx="4"/>
            <a:endCxn id="35856" idx="0"/>
          </p:cNvCxnSpPr>
          <p:nvPr/>
        </p:nvCxnSpPr>
        <p:spPr bwMode="auto">
          <a:xfrm flipH="1">
            <a:off x="4419600" y="1905000"/>
            <a:ext cx="838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5847" name="Text Box 5"/>
          <p:cNvSpPr txBox="1">
            <a:spLocks noChangeArrowheads="1"/>
          </p:cNvSpPr>
          <p:nvPr/>
        </p:nvSpPr>
        <p:spPr bwMode="auto">
          <a:xfrm>
            <a:off x="4572000" y="17970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5848" name="Text Box 6"/>
          <p:cNvSpPr txBox="1">
            <a:spLocks noChangeArrowheads="1"/>
          </p:cNvSpPr>
          <p:nvPr/>
        </p:nvSpPr>
        <p:spPr bwMode="auto">
          <a:xfrm>
            <a:off x="990600" y="19954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 + d)</a:t>
            </a:r>
          </a:p>
        </p:txBody>
      </p:sp>
      <p:sp>
        <p:nvSpPr>
          <p:cNvPr id="35849" name="Text Box 7"/>
          <p:cNvSpPr txBox="1">
            <a:spLocks noChangeArrowheads="1"/>
          </p:cNvSpPr>
          <p:nvPr/>
        </p:nvSpPr>
        <p:spPr bwMode="auto">
          <a:xfrm>
            <a:off x="990600" y="2286000"/>
            <a:ext cx="1371600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 + d’)</a:t>
            </a:r>
          </a:p>
        </p:txBody>
      </p:sp>
      <p:sp>
        <p:nvSpPr>
          <p:cNvPr id="35850" name="Text Box 8"/>
          <p:cNvSpPr txBox="1">
            <a:spLocks noChangeArrowheads="1"/>
          </p:cNvSpPr>
          <p:nvPr/>
        </p:nvSpPr>
        <p:spPr bwMode="auto">
          <a:xfrm>
            <a:off x="990600" y="26050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d)</a:t>
            </a:r>
          </a:p>
        </p:txBody>
      </p:sp>
      <p:sp>
        <p:nvSpPr>
          <p:cNvPr id="35851" name="Text Box 9"/>
          <p:cNvSpPr txBox="1">
            <a:spLocks noChangeArrowheads="1"/>
          </p:cNvSpPr>
          <p:nvPr/>
        </p:nvSpPr>
        <p:spPr bwMode="auto">
          <a:xfrm>
            <a:off x="990600" y="29098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d’)</a:t>
            </a:r>
          </a:p>
        </p:txBody>
      </p:sp>
      <p:sp>
        <p:nvSpPr>
          <p:cNvPr id="35852" name="Text Box 10"/>
          <p:cNvSpPr txBox="1">
            <a:spLocks noChangeArrowheads="1"/>
          </p:cNvSpPr>
          <p:nvPr/>
        </p:nvSpPr>
        <p:spPr bwMode="auto">
          <a:xfrm>
            <a:off x="990600" y="1676400"/>
            <a:ext cx="1371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 + c)</a:t>
            </a:r>
          </a:p>
        </p:txBody>
      </p:sp>
      <p:sp>
        <p:nvSpPr>
          <p:cNvPr id="35853" name="Text Box 11"/>
          <p:cNvSpPr txBox="1">
            <a:spLocks noChangeArrowheads="1"/>
          </p:cNvSpPr>
          <p:nvPr/>
        </p:nvSpPr>
        <p:spPr bwMode="auto">
          <a:xfrm>
            <a:off x="990600" y="32146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(b’ + c’ + d)</a:t>
            </a:r>
          </a:p>
        </p:txBody>
      </p:sp>
      <p:sp>
        <p:nvSpPr>
          <p:cNvPr id="35854" name="Text Box 12"/>
          <p:cNvSpPr txBox="1">
            <a:spLocks noChangeArrowheads="1"/>
          </p:cNvSpPr>
          <p:nvPr/>
        </p:nvSpPr>
        <p:spPr bwMode="auto">
          <a:xfrm>
            <a:off x="990600" y="35194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 + c’)</a:t>
            </a:r>
          </a:p>
        </p:txBody>
      </p:sp>
      <p:sp>
        <p:nvSpPr>
          <p:cNvPr id="35855" name="Text Box 13"/>
          <p:cNvSpPr txBox="1">
            <a:spLocks noChangeArrowheads="1"/>
          </p:cNvSpPr>
          <p:nvPr/>
        </p:nvSpPr>
        <p:spPr bwMode="auto">
          <a:xfrm>
            <a:off x="990600" y="3810000"/>
            <a:ext cx="1371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b’ + c)</a:t>
            </a:r>
          </a:p>
        </p:txBody>
      </p:sp>
      <p:sp>
        <p:nvSpPr>
          <p:cNvPr id="35856" name="Oval 14"/>
          <p:cNvSpPr>
            <a:spLocks noChangeArrowheads="1"/>
          </p:cNvSpPr>
          <p:nvPr/>
        </p:nvSpPr>
        <p:spPr bwMode="auto">
          <a:xfrm>
            <a:off x="4191000" y="22860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b</a:t>
            </a:r>
          </a:p>
        </p:txBody>
      </p:sp>
      <p:cxnSp>
        <p:nvCxnSpPr>
          <p:cNvPr id="35857" name="AutoShape 15"/>
          <p:cNvCxnSpPr>
            <a:cxnSpLocks noChangeShapeType="1"/>
            <a:stCxn id="35856" idx="4"/>
            <a:endCxn id="35859" idx="0"/>
          </p:cNvCxnSpPr>
          <p:nvPr/>
        </p:nvCxnSpPr>
        <p:spPr bwMode="auto">
          <a:xfrm flipH="1">
            <a:off x="38862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5858" name="Text Box 16"/>
          <p:cNvSpPr txBox="1">
            <a:spLocks noChangeArrowheads="1"/>
          </p:cNvSpPr>
          <p:nvPr/>
        </p:nvSpPr>
        <p:spPr bwMode="auto">
          <a:xfrm>
            <a:off x="3886200" y="27114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5859" name="Oval 17"/>
          <p:cNvSpPr>
            <a:spLocks noChangeArrowheads="1"/>
          </p:cNvSpPr>
          <p:nvPr/>
        </p:nvSpPr>
        <p:spPr bwMode="auto">
          <a:xfrm>
            <a:off x="3657600" y="32004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</a:t>
            </a:r>
          </a:p>
        </p:txBody>
      </p:sp>
      <p:cxnSp>
        <p:nvCxnSpPr>
          <p:cNvPr id="35860" name="AutoShape 18"/>
          <p:cNvCxnSpPr>
            <a:cxnSpLocks noChangeShapeType="1"/>
            <a:endCxn id="35862" idx="0"/>
          </p:cNvCxnSpPr>
          <p:nvPr/>
        </p:nvCxnSpPr>
        <p:spPr bwMode="auto">
          <a:xfrm flipH="1">
            <a:off x="3581400" y="36576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5861" name="Text Box 19"/>
          <p:cNvSpPr txBox="1">
            <a:spLocks noChangeArrowheads="1"/>
          </p:cNvSpPr>
          <p:nvPr/>
        </p:nvSpPr>
        <p:spPr bwMode="auto">
          <a:xfrm>
            <a:off x="3505200" y="36258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5862" name="Rectangle 20"/>
          <p:cNvSpPr>
            <a:spLocks noChangeArrowheads="1"/>
          </p:cNvSpPr>
          <p:nvPr/>
        </p:nvSpPr>
        <p:spPr bwMode="auto">
          <a:xfrm>
            <a:off x="3352800" y="41148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3" name="Rectangle 21"/>
          <p:cNvSpPr>
            <a:spLocks noChangeArrowheads="1"/>
          </p:cNvSpPr>
          <p:nvPr/>
        </p:nvSpPr>
        <p:spPr bwMode="auto">
          <a:xfrm>
            <a:off x="3962400" y="41148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4" name="Line 22"/>
          <p:cNvSpPr>
            <a:spLocks noChangeShapeType="1"/>
          </p:cNvSpPr>
          <p:nvPr/>
        </p:nvSpPr>
        <p:spPr bwMode="auto">
          <a:xfrm>
            <a:off x="3886200" y="3657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65" name="Text Box 23"/>
          <p:cNvSpPr txBox="1">
            <a:spLocks noChangeArrowheads="1"/>
          </p:cNvSpPr>
          <p:nvPr/>
        </p:nvSpPr>
        <p:spPr bwMode="auto">
          <a:xfrm>
            <a:off x="3975100" y="3630613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35866" name="Oval 24"/>
          <p:cNvSpPr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</a:t>
            </a:r>
          </a:p>
        </p:txBody>
      </p:sp>
      <p:cxnSp>
        <p:nvCxnSpPr>
          <p:cNvPr id="35867" name="AutoShape 25"/>
          <p:cNvCxnSpPr>
            <a:cxnSpLocks noChangeShapeType="1"/>
            <a:stCxn id="35856" idx="4"/>
            <a:endCxn id="35866" idx="0"/>
          </p:cNvCxnSpPr>
          <p:nvPr/>
        </p:nvCxnSpPr>
        <p:spPr bwMode="auto">
          <a:xfrm>
            <a:off x="44196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868" name="AutoShape 26"/>
          <p:cNvCxnSpPr>
            <a:cxnSpLocks noChangeShapeType="1"/>
            <a:stCxn id="35866" idx="4"/>
            <a:endCxn id="35870" idx="0"/>
          </p:cNvCxnSpPr>
          <p:nvPr/>
        </p:nvCxnSpPr>
        <p:spPr bwMode="auto">
          <a:xfrm flipH="1">
            <a:off x="4800600" y="3657600"/>
            <a:ext cx="228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5869" name="Text Box 27"/>
          <p:cNvSpPr txBox="1">
            <a:spLocks noChangeArrowheads="1"/>
          </p:cNvSpPr>
          <p:nvPr/>
        </p:nvSpPr>
        <p:spPr bwMode="auto">
          <a:xfrm>
            <a:off x="4648200" y="36258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5870" name="Rectangle 28"/>
          <p:cNvSpPr>
            <a:spLocks noChangeArrowheads="1"/>
          </p:cNvSpPr>
          <p:nvPr/>
        </p:nvSpPr>
        <p:spPr bwMode="auto">
          <a:xfrm>
            <a:off x="4572000" y="41148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1" name="Rectangle 29"/>
          <p:cNvSpPr>
            <a:spLocks noChangeArrowheads="1"/>
          </p:cNvSpPr>
          <p:nvPr/>
        </p:nvSpPr>
        <p:spPr bwMode="auto">
          <a:xfrm>
            <a:off x="5168900" y="4141788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2" name="Line 30"/>
          <p:cNvSpPr>
            <a:spLocks noChangeShapeType="1"/>
          </p:cNvSpPr>
          <p:nvPr/>
        </p:nvSpPr>
        <p:spPr bwMode="auto">
          <a:xfrm>
            <a:off x="5029200" y="3657600"/>
            <a:ext cx="368300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3" name="Text Box 31"/>
          <p:cNvSpPr txBox="1">
            <a:spLocks noChangeArrowheads="1"/>
          </p:cNvSpPr>
          <p:nvPr/>
        </p:nvSpPr>
        <p:spPr bwMode="auto">
          <a:xfrm>
            <a:off x="5181600" y="36576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35874" name="Text Box 32"/>
          <p:cNvSpPr txBox="1">
            <a:spLocks noChangeArrowheads="1"/>
          </p:cNvSpPr>
          <p:nvPr/>
        </p:nvSpPr>
        <p:spPr bwMode="auto">
          <a:xfrm>
            <a:off x="4648200" y="27114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cxnSp>
        <p:nvCxnSpPr>
          <p:cNvPr id="35875" name="AutoShape 33"/>
          <p:cNvCxnSpPr>
            <a:cxnSpLocks noChangeShapeType="1"/>
            <a:stCxn id="35845" idx="4"/>
          </p:cNvCxnSpPr>
          <p:nvPr/>
        </p:nvCxnSpPr>
        <p:spPr bwMode="auto">
          <a:xfrm>
            <a:off x="5257800" y="1905000"/>
            <a:ext cx="990600" cy="38100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5876" name="Text Box 34"/>
          <p:cNvSpPr txBox="1">
            <a:spLocks noChangeArrowheads="1"/>
          </p:cNvSpPr>
          <p:nvPr/>
        </p:nvSpPr>
        <p:spPr bwMode="auto">
          <a:xfrm>
            <a:off x="5562600" y="18288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35877" name="Text Box 35"/>
          <p:cNvSpPr txBox="1">
            <a:spLocks noChangeArrowheads="1"/>
          </p:cNvSpPr>
          <p:nvPr/>
        </p:nvSpPr>
        <p:spPr bwMode="auto">
          <a:xfrm>
            <a:off x="6019800" y="1828800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 Other Decision</a:t>
            </a:r>
          </a:p>
        </p:txBody>
      </p:sp>
      <p:sp>
        <p:nvSpPr>
          <p:cNvPr id="35878" name="Rectangle 36"/>
          <p:cNvSpPr>
            <a:spLocks noChangeArrowheads="1"/>
          </p:cNvSpPr>
          <p:nvPr/>
        </p:nvSpPr>
        <p:spPr bwMode="auto">
          <a:xfrm>
            <a:off x="0" y="6705600"/>
            <a:ext cx="7620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chemeClr val="bg2"/>
                </a:solidFill>
                <a:latin typeface="Times New Roman" charset="0"/>
              </a:rPr>
              <a:t>slide thanks to Sharad Malik (modified)</a:t>
            </a:r>
          </a:p>
        </p:txBody>
      </p:sp>
      <p:sp>
        <p:nvSpPr>
          <p:cNvPr id="35879" name="Text Box 38"/>
          <p:cNvSpPr txBox="1">
            <a:spLocks noChangeArrowheads="1"/>
          </p:cNvSpPr>
          <p:nvPr/>
        </p:nvSpPr>
        <p:spPr bwMode="auto">
          <a:xfrm>
            <a:off x="1143000" y="3519488"/>
            <a:ext cx="414338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a’ +</a:t>
            </a:r>
          </a:p>
        </p:txBody>
      </p:sp>
      <p:sp>
        <p:nvSpPr>
          <p:cNvPr id="35880" name="Text Box 39"/>
          <p:cNvSpPr txBox="1">
            <a:spLocks noChangeArrowheads="1"/>
          </p:cNvSpPr>
          <p:nvPr/>
        </p:nvSpPr>
        <p:spPr bwMode="auto">
          <a:xfrm>
            <a:off x="1143000" y="3810000"/>
            <a:ext cx="414338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a’ +</a:t>
            </a:r>
          </a:p>
        </p:txBody>
      </p:sp>
      <p:sp>
        <p:nvSpPr>
          <p:cNvPr id="35881" name="Text Box 40"/>
          <p:cNvSpPr txBox="1">
            <a:spLocks noChangeArrowheads="1"/>
          </p:cNvSpPr>
          <p:nvPr/>
        </p:nvSpPr>
        <p:spPr bwMode="auto">
          <a:xfrm>
            <a:off x="1143000" y="1690688"/>
            <a:ext cx="414338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a’ +</a:t>
            </a:r>
          </a:p>
        </p:txBody>
      </p:sp>
    </p:spTree>
    <p:extLst>
      <p:ext uri="{BB962C8B-B14F-4D97-AF65-F5344CB8AC3E}">
        <p14:creationId xmlns:p14="http://schemas.microsoft.com/office/powerpoint/2010/main" val="39890030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/>
              <a:t>600.325/425 Declarative Methods - J. Eisner</a:t>
            </a: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1C3A02F-3000-944F-B4D8-518FCE0E183F}" type="slidenum">
              <a:rPr lang="en-US" sz="1200">
                <a:solidFill>
                  <a:schemeClr val="tx1"/>
                </a:solidFill>
                <a:latin typeface="Garamond" charset="0"/>
              </a:rPr>
              <a:pPr eaLnBrk="1" hangingPunct="1"/>
              <a:t>77</a:t>
            </a:fld>
            <a:endParaRPr lang="en-US" sz="1200">
              <a:solidFill>
                <a:schemeClr val="tx1"/>
              </a:solidFill>
              <a:latin typeface="Garamond" charset="0"/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Garamond" charset="0"/>
                <a:ea typeface="宋体" charset="0"/>
                <a:cs typeface="宋体" charset="0"/>
              </a:rPr>
              <a:t>Basic DLL Procedure </a:t>
            </a:r>
          </a:p>
        </p:txBody>
      </p:sp>
      <p:sp>
        <p:nvSpPr>
          <p:cNvPr id="36869" name="Oval 3"/>
          <p:cNvSpPr>
            <a:spLocks noChangeArrowheads="1"/>
          </p:cNvSpPr>
          <p:nvPr/>
        </p:nvSpPr>
        <p:spPr bwMode="auto">
          <a:xfrm>
            <a:off x="5029200" y="14478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</a:t>
            </a:r>
          </a:p>
        </p:txBody>
      </p:sp>
      <p:cxnSp>
        <p:nvCxnSpPr>
          <p:cNvPr id="36870" name="AutoShape 4"/>
          <p:cNvCxnSpPr>
            <a:cxnSpLocks noChangeShapeType="1"/>
            <a:stCxn id="36869" idx="4"/>
            <a:endCxn id="36880" idx="0"/>
          </p:cNvCxnSpPr>
          <p:nvPr/>
        </p:nvCxnSpPr>
        <p:spPr bwMode="auto">
          <a:xfrm flipH="1">
            <a:off x="4419600" y="1905000"/>
            <a:ext cx="838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871" name="Text Box 5"/>
          <p:cNvSpPr txBox="1">
            <a:spLocks noChangeArrowheads="1"/>
          </p:cNvSpPr>
          <p:nvPr/>
        </p:nvSpPr>
        <p:spPr bwMode="auto">
          <a:xfrm>
            <a:off x="4572000" y="17970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6872" name="Text Box 6"/>
          <p:cNvSpPr txBox="1">
            <a:spLocks noChangeArrowheads="1"/>
          </p:cNvSpPr>
          <p:nvPr/>
        </p:nvSpPr>
        <p:spPr bwMode="auto">
          <a:xfrm>
            <a:off x="990600" y="19954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 + d)</a:t>
            </a:r>
          </a:p>
        </p:txBody>
      </p:sp>
      <p:sp>
        <p:nvSpPr>
          <p:cNvPr id="36873" name="Text Box 7"/>
          <p:cNvSpPr txBox="1">
            <a:spLocks noChangeArrowheads="1"/>
          </p:cNvSpPr>
          <p:nvPr/>
        </p:nvSpPr>
        <p:spPr bwMode="auto">
          <a:xfrm>
            <a:off x="990600" y="2286000"/>
            <a:ext cx="1371600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 + d’)</a:t>
            </a:r>
          </a:p>
        </p:txBody>
      </p:sp>
      <p:sp>
        <p:nvSpPr>
          <p:cNvPr id="36874" name="Text Box 8"/>
          <p:cNvSpPr txBox="1">
            <a:spLocks noChangeArrowheads="1"/>
          </p:cNvSpPr>
          <p:nvPr/>
        </p:nvSpPr>
        <p:spPr bwMode="auto">
          <a:xfrm>
            <a:off x="990600" y="26050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d)</a:t>
            </a:r>
          </a:p>
        </p:txBody>
      </p:sp>
      <p:sp>
        <p:nvSpPr>
          <p:cNvPr id="36875" name="Text Box 9"/>
          <p:cNvSpPr txBox="1">
            <a:spLocks noChangeArrowheads="1"/>
          </p:cNvSpPr>
          <p:nvPr/>
        </p:nvSpPr>
        <p:spPr bwMode="auto">
          <a:xfrm>
            <a:off x="990600" y="29098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d’)</a:t>
            </a:r>
          </a:p>
        </p:txBody>
      </p:sp>
      <p:sp>
        <p:nvSpPr>
          <p:cNvPr id="36876" name="Text Box 10"/>
          <p:cNvSpPr txBox="1">
            <a:spLocks noChangeArrowheads="1"/>
          </p:cNvSpPr>
          <p:nvPr/>
        </p:nvSpPr>
        <p:spPr bwMode="auto">
          <a:xfrm>
            <a:off x="990600" y="1676400"/>
            <a:ext cx="1371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 + c)</a:t>
            </a:r>
          </a:p>
        </p:txBody>
      </p:sp>
      <p:sp>
        <p:nvSpPr>
          <p:cNvPr id="36877" name="Text Box 11"/>
          <p:cNvSpPr txBox="1">
            <a:spLocks noChangeArrowheads="1"/>
          </p:cNvSpPr>
          <p:nvPr/>
        </p:nvSpPr>
        <p:spPr bwMode="auto">
          <a:xfrm>
            <a:off x="990600" y="32146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(b’ + c’ + d)</a:t>
            </a:r>
          </a:p>
        </p:txBody>
      </p:sp>
      <p:sp>
        <p:nvSpPr>
          <p:cNvPr id="36878" name="Text Box 12"/>
          <p:cNvSpPr txBox="1">
            <a:spLocks noChangeArrowheads="1"/>
          </p:cNvSpPr>
          <p:nvPr/>
        </p:nvSpPr>
        <p:spPr bwMode="auto">
          <a:xfrm>
            <a:off x="990600" y="35194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 + c’)</a:t>
            </a:r>
          </a:p>
        </p:txBody>
      </p:sp>
      <p:sp>
        <p:nvSpPr>
          <p:cNvPr id="36879" name="Text Box 13"/>
          <p:cNvSpPr txBox="1">
            <a:spLocks noChangeArrowheads="1"/>
          </p:cNvSpPr>
          <p:nvPr/>
        </p:nvSpPr>
        <p:spPr bwMode="auto">
          <a:xfrm>
            <a:off x="990600" y="3810000"/>
            <a:ext cx="1371600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b’ + c)</a:t>
            </a:r>
          </a:p>
        </p:txBody>
      </p:sp>
      <p:sp>
        <p:nvSpPr>
          <p:cNvPr id="36880" name="Oval 14"/>
          <p:cNvSpPr>
            <a:spLocks noChangeArrowheads="1"/>
          </p:cNvSpPr>
          <p:nvPr/>
        </p:nvSpPr>
        <p:spPr bwMode="auto">
          <a:xfrm>
            <a:off x="4191000" y="22860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b</a:t>
            </a:r>
          </a:p>
        </p:txBody>
      </p:sp>
      <p:cxnSp>
        <p:nvCxnSpPr>
          <p:cNvPr id="36881" name="AutoShape 15"/>
          <p:cNvCxnSpPr>
            <a:cxnSpLocks noChangeShapeType="1"/>
            <a:stCxn id="36880" idx="4"/>
            <a:endCxn id="36883" idx="0"/>
          </p:cNvCxnSpPr>
          <p:nvPr/>
        </p:nvCxnSpPr>
        <p:spPr bwMode="auto">
          <a:xfrm flipH="1">
            <a:off x="38862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882" name="Text Box 16"/>
          <p:cNvSpPr txBox="1">
            <a:spLocks noChangeArrowheads="1"/>
          </p:cNvSpPr>
          <p:nvPr/>
        </p:nvSpPr>
        <p:spPr bwMode="auto">
          <a:xfrm>
            <a:off x="3886200" y="27114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6883" name="Oval 17"/>
          <p:cNvSpPr>
            <a:spLocks noChangeArrowheads="1"/>
          </p:cNvSpPr>
          <p:nvPr/>
        </p:nvSpPr>
        <p:spPr bwMode="auto">
          <a:xfrm>
            <a:off x="3657600" y="32004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</a:t>
            </a:r>
          </a:p>
        </p:txBody>
      </p:sp>
      <p:cxnSp>
        <p:nvCxnSpPr>
          <p:cNvPr id="36884" name="AutoShape 18"/>
          <p:cNvCxnSpPr>
            <a:cxnSpLocks noChangeShapeType="1"/>
            <a:endCxn id="36886" idx="0"/>
          </p:cNvCxnSpPr>
          <p:nvPr/>
        </p:nvCxnSpPr>
        <p:spPr bwMode="auto">
          <a:xfrm flipH="1">
            <a:off x="3581400" y="36576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885" name="Text Box 19"/>
          <p:cNvSpPr txBox="1">
            <a:spLocks noChangeArrowheads="1"/>
          </p:cNvSpPr>
          <p:nvPr/>
        </p:nvSpPr>
        <p:spPr bwMode="auto">
          <a:xfrm>
            <a:off x="3505200" y="36258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6886" name="Rectangle 20"/>
          <p:cNvSpPr>
            <a:spLocks noChangeArrowheads="1"/>
          </p:cNvSpPr>
          <p:nvPr/>
        </p:nvSpPr>
        <p:spPr bwMode="auto">
          <a:xfrm>
            <a:off x="3352800" y="41148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Rectangle 21"/>
          <p:cNvSpPr>
            <a:spLocks noChangeArrowheads="1"/>
          </p:cNvSpPr>
          <p:nvPr/>
        </p:nvSpPr>
        <p:spPr bwMode="auto">
          <a:xfrm>
            <a:off x="3962400" y="41148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8" name="Line 22"/>
          <p:cNvSpPr>
            <a:spLocks noChangeShapeType="1"/>
          </p:cNvSpPr>
          <p:nvPr/>
        </p:nvSpPr>
        <p:spPr bwMode="auto">
          <a:xfrm>
            <a:off x="3886200" y="3657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9" name="Text Box 23"/>
          <p:cNvSpPr txBox="1">
            <a:spLocks noChangeArrowheads="1"/>
          </p:cNvSpPr>
          <p:nvPr/>
        </p:nvSpPr>
        <p:spPr bwMode="auto">
          <a:xfrm>
            <a:off x="3975100" y="3630613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36890" name="Oval 24"/>
          <p:cNvSpPr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</a:t>
            </a:r>
          </a:p>
        </p:txBody>
      </p:sp>
      <p:cxnSp>
        <p:nvCxnSpPr>
          <p:cNvPr id="36891" name="AutoShape 25"/>
          <p:cNvCxnSpPr>
            <a:cxnSpLocks noChangeShapeType="1"/>
            <a:stCxn id="36880" idx="4"/>
            <a:endCxn id="36890" idx="0"/>
          </p:cNvCxnSpPr>
          <p:nvPr/>
        </p:nvCxnSpPr>
        <p:spPr bwMode="auto">
          <a:xfrm>
            <a:off x="44196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892" name="AutoShape 26"/>
          <p:cNvCxnSpPr>
            <a:cxnSpLocks noChangeShapeType="1"/>
            <a:stCxn id="36890" idx="4"/>
            <a:endCxn id="36894" idx="0"/>
          </p:cNvCxnSpPr>
          <p:nvPr/>
        </p:nvCxnSpPr>
        <p:spPr bwMode="auto">
          <a:xfrm flipH="1">
            <a:off x="4800600" y="3657600"/>
            <a:ext cx="228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893" name="Text Box 27"/>
          <p:cNvSpPr txBox="1">
            <a:spLocks noChangeArrowheads="1"/>
          </p:cNvSpPr>
          <p:nvPr/>
        </p:nvSpPr>
        <p:spPr bwMode="auto">
          <a:xfrm>
            <a:off x="4648200" y="36258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6894" name="Rectangle 28"/>
          <p:cNvSpPr>
            <a:spLocks noChangeArrowheads="1"/>
          </p:cNvSpPr>
          <p:nvPr/>
        </p:nvSpPr>
        <p:spPr bwMode="auto">
          <a:xfrm>
            <a:off x="4572000" y="41148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5" name="Rectangle 29"/>
          <p:cNvSpPr>
            <a:spLocks noChangeArrowheads="1"/>
          </p:cNvSpPr>
          <p:nvPr/>
        </p:nvSpPr>
        <p:spPr bwMode="auto">
          <a:xfrm>
            <a:off x="5168900" y="4141788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6" name="Line 30"/>
          <p:cNvSpPr>
            <a:spLocks noChangeShapeType="1"/>
          </p:cNvSpPr>
          <p:nvPr/>
        </p:nvSpPr>
        <p:spPr bwMode="auto">
          <a:xfrm>
            <a:off x="5029200" y="3657600"/>
            <a:ext cx="368300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7" name="Text Box 31"/>
          <p:cNvSpPr txBox="1">
            <a:spLocks noChangeArrowheads="1"/>
          </p:cNvSpPr>
          <p:nvPr/>
        </p:nvSpPr>
        <p:spPr bwMode="auto">
          <a:xfrm>
            <a:off x="5181600" y="36576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36898" name="Text Box 32"/>
          <p:cNvSpPr txBox="1">
            <a:spLocks noChangeArrowheads="1"/>
          </p:cNvSpPr>
          <p:nvPr/>
        </p:nvSpPr>
        <p:spPr bwMode="auto">
          <a:xfrm>
            <a:off x="4648200" y="27114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cxnSp>
        <p:nvCxnSpPr>
          <p:cNvPr id="36899" name="AutoShape 33"/>
          <p:cNvCxnSpPr>
            <a:cxnSpLocks noChangeShapeType="1"/>
            <a:stCxn id="36869" idx="4"/>
            <a:endCxn id="36901" idx="0"/>
          </p:cNvCxnSpPr>
          <p:nvPr/>
        </p:nvCxnSpPr>
        <p:spPr bwMode="auto">
          <a:xfrm>
            <a:off x="5257800" y="1905000"/>
            <a:ext cx="990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900" name="Text Box 34"/>
          <p:cNvSpPr txBox="1">
            <a:spLocks noChangeArrowheads="1"/>
          </p:cNvSpPr>
          <p:nvPr/>
        </p:nvSpPr>
        <p:spPr bwMode="auto">
          <a:xfrm>
            <a:off x="5562600" y="18288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36901" name="Oval 35"/>
          <p:cNvSpPr>
            <a:spLocks noChangeArrowheads="1"/>
          </p:cNvSpPr>
          <p:nvPr/>
        </p:nvSpPr>
        <p:spPr bwMode="auto">
          <a:xfrm>
            <a:off x="6019800" y="22860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b</a:t>
            </a:r>
          </a:p>
        </p:txBody>
      </p:sp>
      <p:cxnSp>
        <p:nvCxnSpPr>
          <p:cNvPr id="36902" name="AutoShape 36"/>
          <p:cNvCxnSpPr>
            <a:cxnSpLocks noChangeShapeType="1"/>
            <a:stCxn id="36901" idx="4"/>
          </p:cNvCxnSpPr>
          <p:nvPr/>
        </p:nvCxnSpPr>
        <p:spPr bwMode="auto">
          <a:xfrm flipH="1">
            <a:off x="5791200" y="2743200"/>
            <a:ext cx="457200" cy="45720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903" name="Text Box 37"/>
          <p:cNvSpPr txBox="1">
            <a:spLocks noChangeArrowheads="1"/>
          </p:cNvSpPr>
          <p:nvPr/>
        </p:nvSpPr>
        <p:spPr bwMode="auto">
          <a:xfrm>
            <a:off x="5791200" y="27432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6904" name="Text Box 38"/>
          <p:cNvSpPr txBox="1">
            <a:spLocks noChangeArrowheads="1"/>
          </p:cNvSpPr>
          <p:nvPr/>
        </p:nvSpPr>
        <p:spPr bwMode="auto">
          <a:xfrm>
            <a:off x="6096000" y="2743200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 Decision</a:t>
            </a:r>
          </a:p>
        </p:txBody>
      </p:sp>
      <p:sp>
        <p:nvSpPr>
          <p:cNvPr id="36905" name="Rectangle 39"/>
          <p:cNvSpPr>
            <a:spLocks noChangeArrowheads="1"/>
          </p:cNvSpPr>
          <p:nvPr/>
        </p:nvSpPr>
        <p:spPr bwMode="auto">
          <a:xfrm>
            <a:off x="0" y="6705600"/>
            <a:ext cx="7620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chemeClr val="bg2"/>
                </a:solidFill>
                <a:latin typeface="Times New Roman" charset="0"/>
              </a:rPr>
              <a:t>slide thanks to Sharad Malik (modified)</a:t>
            </a:r>
          </a:p>
        </p:txBody>
      </p:sp>
      <p:sp>
        <p:nvSpPr>
          <p:cNvPr id="36906" name="Text Box 42"/>
          <p:cNvSpPr txBox="1">
            <a:spLocks noChangeArrowheads="1"/>
          </p:cNvSpPr>
          <p:nvPr/>
        </p:nvSpPr>
        <p:spPr bwMode="auto">
          <a:xfrm>
            <a:off x="1143000" y="3519488"/>
            <a:ext cx="414338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a’ +</a:t>
            </a:r>
          </a:p>
        </p:txBody>
      </p:sp>
      <p:sp>
        <p:nvSpPr>
          <p:cNvPr id="36907" name="Text Box 43"/>
          <p:cNvSpPr txBox="1">
            <a:spLocks noChangeArrowheads="1"/>
          </p:cNvSpPr>
          <p:nvPr/>
        </p:nvSpPr>
        <p:spPr bwMode="auto">
          <a:xfrm>
            <a:off x="1143000" y="1690688"/>
            <a:ext cx="414338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a’ +</a:t>
            </a:r>
          </a:p>
        </p:txBody>
      </p:sp>
      <p:sp>
        <p:nvSpPr>
          <p:cNvPr id="36908" name="Text Box 44"/>
          <p:cNvSpPr txBox="1">
            <a:spLocks noChangeArrowheads="1"/>
          </p:cNvSpPr>
          <p:nvPr/>
        </p:nvSpPr>
        <p:spPr bwMode="auto">
          <a:xfrm>
            <a:off x="1541463" y="1690688"/>
            <a:ext cx="4572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 b +</a:t>
            </a:r>
          </a:p>
        </p:txBody>
      </p:sp>
      <p:sp>
        <p:nvSpPr>
          <p:cNvPr id="36909" name="Text Box 45"/>
          <p:cNvSpPr txBox="1">
            <a:spLocks noChangeArrowheads="1"/>
          </p:cNvSpPr>
          <p:nvPr/>
        </p:nvSpPr>
        <p:spPr bwMode="auto">
          <a:xfrm>
            <a:off x="1535113" y="3517900"/>
            <a:ext cx="457200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 b +</a:t>
            </a:r>
          </a:p>
        </p:txBody>
      </p:sp>
      <p:sp>
        <p:nvSpPr>
          <p:cNvPr id="36910" name="Text Box 47"/>
          <p:cNvSpPr txBox="1">
            <a:spLocks noChangeArrowheads="1"/>
          </p:cNvSpPr>
          <p:nvPr/>
        </p:nvSpPr>
        <p:spPr bwMode="auto">
          <a:xfrm>
            <a:off x="6553200" y="2133600"/>
            <a:ext cx="2667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Symbol" charset="0"/>
              <a:buChar char="Ü"/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 Again choose b next</a:t>
            </a:r>
            <a:br>
              <a:rPr lang="en-US" altLang="zh-CN" sz="1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</a:b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     (not required)</a:t>
            </a:r>
          </a:p>
        </p:txBody>
      </p:sp>
    </p:spTree>
    <p:extLst>
      <p:ext uri="{BB962C8B-B14F-4D97-AF65-F5344CB8AC3E}">
        <p14:creationId xmlns:p14="http://schemas.microsoft.com/office/powerpoint/2010/main" val="10912168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/>
              <a:t>600.325/425 Declarative Methods - J. Eisner</a:t>
            </a:r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5E08263-A347-954A-998A-85B28F6AF34E}" type="slidenum">
              <a:rPr lang="en-US" sz="1200">
                <a:solidFill>
                  <a:schemeClr val="tx1"/>
                </a:solidFill>
                <a:latin typeface="Garamond" charset="0"/>
              </a:rPr>
              <a:pPr eaLnBrk="1" hangingPunct="1"/>
              <a:t>78</a:t>
            </a:fld>
            <a:endParaRPr lang="en-US" sz="1200">
              <a:solidFill>
                <a:schemeClr val="tx1"/>
              </a:solidFill>
              <a:latin typeface="Garamond" charset="0"/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Garamond" charset="0"/>
                <a:ea typeface="宋体" charset="0"/>
                <a:cs typeface="宋体" charset="0"/>
              </a:rPr>
              <a:t>Basic DLL Procedure </a:t>
            </a:r>
          </a:p>
        </p:txBody>
      </p:sp>
      <p:sp>
        <p:nvSpPr>
          <p:cNvPr id="37893" name="Oval 3"/>
          <p:cNvSpPr>
            <a:spLocks noChangeArrowheads="1"/>
          </p:cNvSpPr>
          <p:nvPr/>
        </p:nvSpPr>
        <p:spPr bwMode="auto">
          <a:xfrm>
            <a:off x="5029200" y="14478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</a:t>
            </a:r>
          </a:p>
        </p:txBody>
      </p:sp>
      <p:cxnSp>
        <p:nvCxnSpPr>
          <p:cNvPr id="37894" name="AutoShape 4"/>
          <p:cNvCxnSpPr>
            <a:cxnSpLocks noChangeShapeType="1"/>
            <a:stCxn id="37893" idx="4"/>
            <a:endCxn id="37904" idx="0"/>
          </p:cNvCxnSpPr>
          <p:nvPr/>
        </p:nvCxnSpPr>
        <p:spPr bwMode="auto">
          <a:xfrm flipH="1">
            <a:off x="4419600" y="1905000"/>
            <a:ext cx="838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895" name="Text Box 5"/>
          <p:cNvSpPr txBox="1">
            <a:spLocks noChangeArrowheads="1"/>
          </p:cNvSpPr>
          <p:nvPr/>
        </p:nvSpPr>
        <p:spPr bwMode="auto">
          <a:xfrm>
            <a:off x="4572000" y="17970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7896" name="Text Box 6"/>
          <p:cNvSpPr txBox="1">
            <a:spLocks noChangeArrowheads="1"/>
          </p:cNvSpPr>
          <p:nvPr/>
        </p:nvSpPr>
        <p:spPr bwMode="auto">
          <a:xfrm>
            <a:off x="990600" y="19954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 + d)</a:t>
            </a:r>
          </a:p>
        </p:txBody>
      </p:sp>
      <p:sp>
        <p:nvSpPr>
          <p:cNvPr id="37897" name="Text Box 7"/>
          <p:cNvSpPr txBox="1">
            <a:spLocks noChangeArrowheads="1"/>
          </p:cNvSpPr>
          <p:nvPr/>
        </p:nvSpPr>
        <p:spPr bwMode="auto">
          <a:xfrm>
            <a:off x="990600" y="2286000"/>
            <a:ext cx="1371600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 + d’)</a:t>
            </a:r>
          </a:p>
        </p:txBody>
      </p:sp>
      <p:sp>
        <p:nvSpPr>
          <p:cNvPr id="37898" name="Text Box 8"/>
          <p:cNvSpPr txBox="1">
            <a:spLocks noChangeArrowheads="1"/>
          </p:cNvSpPr>
          <p:nvPr/>
        </p:nvSpPr>
        <p:spPr bwMode="auto">
          <a:xfrm>
            <a:off x="990600" y="26050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d)</a:t>
            </a:r>
          </a:p>
        </p:txBody>
      </p:sp>
      <p:sp>
        <p:nvSpPr>
          <p:cNvPr id="37899" name="Text Box 9"/>
          <p:cNvSpPr txBox="1">
            <a:spLocks noChangeArrowheads="1"/>
          </p:cNvSpPr>
          <p:nvPr/>
        </p:nvSpPr>
        <p:spPr bwMode="auto">
          <a:xfrm>
            <a:off x="990600" y="29098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d’)</a:t>
            </a:r>
          </a:p>
        </p:txBody>
      </p:sp>
      <p:sp>
        <p:nvSpPr>
          <p:cNvPr id="37900" name="Text Box 10"/>
          <p:cNvSpPr txBox="1">
            <a:spLocks noChangeArrowheads="1"/>
          </p:cNvSpPr>
          <p:nvPr/>
        </p:nvSpPr>
        <p:spPr bwMode="auto">
          <a:xfrm>
            <a:off x="990600" y="1676400"/>
            <a:ext cx="1371600" cy="366713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 + c)</a:t>
            </a:r>
          </a:p>
        </p:txBody>
      </p:sp>
      <p:sp>
        <p:nvSpPr>
          <p:cNvPr id="37901" name="Text Box 11"/>
          <p:cNvSpPr txBox="1">
            <a:spLocks noChangeArrowheads="1"/>
          </p:cNvSpPr>
          <p:nvPr/>
        </p:nvSpPr>
        <p:spPr bwMode="auto">
          <a:xfrm>
            <a:off x="990600" y="32146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(b’ + c’ + d)</a:t>
            </a:r>
          </a:p>
        </p:txBody>
      </p:sp>
      <p:sp>
        <p:nvSpPr>
          <p:cNvPr id="37902" name="Text Box 12"/>
          <p:cNvSpPr txBox="1">
            <a:spLocks noChangeArrowheads="1"/>
          </p:cNvSpPr>
          <p:nvPr/>
        </p:nvSpPr>
        <p:spPr bwMode="auto">
          <a:xfrm>
            <a:off x="990600" y="3519488"/>
            <a:ext cx="1371600" cy="366712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 + c’)</a:t>
            </a:r>
          </a:p>
        </p:txBody>
      </p:sp>
      <p:sp>
        <p:nvSpPr>
          <p:cNvPr id="37903" name="Text Box 13"/>
          <p:cNvSpPr txBox="1">
            <a:spLocks noChangeArrowheads="1"/>
          </p:cNvSpPr>
          <p:nvPr/>
        </p:nvSpPr>
        <p:spPr bwMode="auto">
          <a:xfrm>
            <a:off x="990600" y="3810000"/>
            <a:ext cx="1371600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b’ + c)</a:t>
            </a:r>
          </a:p>
        </p:txBody>
      </p:sp>
      <p:sp>
        <p:nvSpPr>
          <p:cNvPr id="37904" name="Oval 14"/>
          <p:cNvSpPr>
            <a:spLocks noChangeArrowheads="1"/>
          </p:cNvSpPr>
          <p:nvPr/>
        </p:nvSpPr>
        <p:spPr bwMode="auto">
          <a:xfrm>
            <a:off x="4191000" y="22860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b</a:t>
            </a:r>
          </a:p>
        </p:txBody>
      </p:sp>
      <p:cxnSp>
        <p:nvCxnSpPr>
          <p:cNvPr id="37905" name="AutoShape 15"/>
          <p:cNvCxnSpPr>
            <a:cxnSpLocks noChangeShapeType="1"/>
            <a:stCxn id="37904" idx="4"/>
            <a:endCxn id="37907" idx="0"/>
          </p:cNvCxnSpPr>
          <p:nvPr/>
        </p:nvCxnSpPr>
        <p:spPr bwMode="auto">
          <a:xfrm flipH="1">
            <a:off x="38862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906" name="Text Box 16"/>
          <p:cNvSpPr txBox="1">
            <a:spLocks noChangeArrowheads="1"/>
          </p:cNvSpPr>
          <p:nvPr/>
        </p:nvSpPr>
        <p:spPr bwMode="auto">
          <a:xfrm>
            <a:off x="3886200" y="27114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7907" name="Oval 17"/>
          <p:cNvSpPr>
            <a:spLocks noChangeArrowheads="1"/>
          </p:cNvSpPr>
          <p:nvPr/>
        </p:nvSpPr>
        <p:spPr bwMode="auto">
          <a:xfrm>
            <a:off x="3657600" y="32004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</a:t>
            </a:r>
          </a:p>
        </p:txBody>
      </p:sp>
      <p:cxnSp>
        <p:nvCxnSpPr>
          <p:cNvPr id="37908" name="AutoShape 18"/>
          <p:cNvCxnSpPr>
            <a:cxnSpLocks noChangeShapeType="1"/>
            <a:endCxn id="37910" idx="0"/>
          </p:cNvCxnSpPr>
          <p:nvPr/>
        </p:nvCxnSpPr>
        <p:spPr bwMode="auto">
          <a:xfrm flipH="1">
            <a:off x="3581400" y="36576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909" name="Text Box 19"/>
          <p:cNvSpPr txBox="1">
            <a:spLocks noChangeArrowheads="1"/>
          </p:cNvSpPr>
          <p:nvPr/>
        </p:nvSpPr>
        <p:spPr bwMode="auto">
          <a:xfrm>
            <a:off x="3505200" y="36258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7910" name="Rectangle 20"/>
          <p:cNvSpPr>
            <a:spLocks noChangeArrowheads="1"/>
          </p:cNvSpPr>
          <p:nvPr/>
        </p:nvSpPr>
        <p:spPr bwMode="auto">
          <a:xfrm>
            <a:off x="3352800" y="41148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1" name="Rectangle 21"/>
          <p:cNvSpPr>
            <a:spLocks noChangeArrowheads="1"/>
          </p:cNvSpPr>
          <p:nvPr/>
        </p:nvSpPr>
        <p:spPr bwMode="auto">
          <a:xfrm>
            <a:off x="3962400" y="41148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2" name="Line 22"/>
          <p:cNvSpPr>
            <a:spLocks noChangeShapeType="1"/>
          </p:cNvSpPr>
          <p:nvPr/>
        </p:nvSpPr>
        <p:spPr bwMode="auto">
          <a:xfrm>
            <a:off x="3886200" y="3657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3" name="Text Box 23"/>
          <p:cNvSpPr txBox="1">
            <a:spLocks noChangeArrowheads="1"/>
          </p:cNvSpPr>
          <p:nvPr/>
        </p:nvSpPr>
        <p:spPr bwMode="auto">
          <a:xfrm>
            <a:off x="3975100" y="3630613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37914" name="Oval 24"/>
          <p:cNvSpPr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</a:t>
            </a:r>
          </a:p>
        </p:txBody>
      </p:sp>
      <p:cxnSp>
        <p:nvCxnSpPr>
          <p:cNvPr id="37915" name="AutoShape 25"/>
          <p:cNvCxnSpPr>
            <a:cxnSpLocks noChangeShapeType="1"/>
            <a:stCxn id="37904" idx="4"/>
            <a:endCxn id="37914" idx="0"/>
          </p:cNvCxnSpPr>
          <p:nvPr/>
        </p:nvCxnSpPr>
        <p:spPr bwMode="auto">
          <a:xfrm>
            <a:off x="44196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7916" name="AutoShape 26"/>
          <p:cNvCxnSpPr>
            <a:cxnSpLocks noChangeShapeType="1"/>
            <a:stCxn id="37914" idx="4"/>
            <a:endCxn id="37918" idx="0"/>
          </p:cNvCxnSpPr>
          <p:nvPr/>
        </p:nvCxnSpPr>
        <p:spPr bwMode="auto">
          <a:xfrm flipH="1">
            <a:off x="4800600" y="3657600"/>
            <a:ext cx="228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917" name="Text Box 27"/>
          <p:cNvSpPr txBox="1">
            <a:spLocks noChangeArrowheads="1"/>
          </p:cNvSpPr>
          <p:nvPr/>
        </p:nvSpPr>
        <p:spPr bwMode="auto">
          <a:xfrm>
            <a:off x="4648200" y="36258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7918" name="Rectangle 28"/>
          <p:cNvSpPr>
            <a:spLocks noChangeArrowheads="1"/>
          </p:cNvSpPr>
          <p:nvPr/>
        </p:nvSpPr>
        <p:spPr bwMode="auto">
          <a:xfrm>
            <a:off x="4572000" y="41148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29"/>
          <p:cNvSpPr>
            <a:spLocks noChangeArrowheads="1"/>
          </p:cNvSpPr>
          <p:nvPr/>
        </p:nvSpPr>
        <p:spPr bwMode="auto">
          <a:xfrm>
            <a:off x="5168900" y="4141788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0" name="Line 30"/>
          <p:cNvSpPr>
            <a:spLocks noChangeShapeType="1"/>
          </p:cNvSpPr>
          <p:nvPr/>
        </p:nvSpPr>
        <p:spPr bwMode="auto">
          <a:xfrm>
            <a:off x="5029200" y="3657600"/>
            <a:ext cx="368300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1" name="Text Box 31"/>
          <p:cNvSpPr txBox="1">
            <a:spLocks noChangeArrowheads="1"/>
          </p:cNvSpPr>
          <p:nvPr/>
        </p:nvSpPr>
        <p:spPr bwMode="auto">
          <a:xfrm>
            <a:off x="5181600" y="36576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37922" name="Text Box 32"/>
          <p:cNvSpPr txBox="1">
            <a:spLocks noChangeArrowheads="1"/>
          </p:cNvSpPr>
          <p:nvPr/>
        </p:nvSpPr>
        <p:spPr bwMode="auto">
          <a:xfrm>
            <a:off x="4648200" y="27114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cxnSp>
        <p:nvCxnSpPr>
          <p:cNvPr id="37923" name="AutoShape 33"/>
          <p:cNvCxnSpPr>
            <a:cxnSpLocks noChangeShapeType="1"/>
            <a:stCxn id="37893" idx="4"/>
            <a:endCxn id="37925" idx="0"/>
          </p:cNvCxnSpPr>
          <p:nvPr/>
        </p:nvCxnSpPr>
        <p:spPr bwMode="auto">
          <a:xfrm>
            <a:off x="5257800" y="1905000"/>
            <a:ext cx="990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924" name="Text Box 34"/>
          <p:cNvSpPr txBox="1">
            <a:spLocks noChangeArrowheads="1"/>
          </p:cNvSpPr>
          <p:nvPr/>
        </p:nvSpPr>
        <p:spPr bwMode="auto">
          <a:xfrm>
            <a:off x="5562600" y="18288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37925" name="Oval 35"/>
          <p:cNvSpPr>
            <a:spLocks noChangeArrowheads="1"/>
          </p:cNvSpPr>
          <p:nvPr/>
        </p:nvSpPr>
        <p:spPr bwMode="auto">
          <a:xfrm>
            <a:off x="6019800" y="22860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b</a:t>
            </a:r>
          </a:p>
        </p:txBody>
      </p:sp>
      <p:cxnSp>
        <p:nvCxnSpPr>
          <p:cNvPr id="37926" name="AutoShape 36"/>
          <p:cNvCxnSpPr>
            <a:cxnSpLocks noChangeShapeType="1"/>
            <a:stCxn id="37925" idx="4"/>
            <a:endCxn id="37928" idx="0"/>
          </p:cNvCxnSpPr>
          <p:nvPr/>
        </p:nvCxnSpPr>
        <p:spPr bwMode="auto">
          <a:xfrm flipH="1">
            <a:off x="57912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927" name="Text Box 37"/>
          <p:cNvSpPr txBox="1">
            <a:spLocks noChangeArrowheads="1"/>
          </p:cNvSpPr>
          <p:nvPr/>
        </p:nvSpPr>
        <p:spPr bwMode="auto">
          <a:xfrm>
            <a:off x="5791200" y="27432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7928" name="Rectangle 38"/>
          <p:cNvSpPr>
            <a:spLocks noChangeArrowheads="1"/>
          </p:cNvSpPr>
          <p:nvPr/>
        </p:nvSpPr>
        <p:spPr bwMode="auto">
          <a:xfrm>
            <a:off x="5562600" y="32004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9" name="Oval 39"/>
          <p:cNvSpPr>
            <a:spLocks noChangeArrowheads="1"/>
          </p:cNvSpPr>
          <p:nvPr/>
        </p:nvSpPr>
        <p:spPr bwMode="auto">
          <a:xfrm>
            <a:off x="5638800" y="4876800"/>
            <a:ext cx="838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c=1</a:t>
            </a:r>
          </a:p>
        </p:txBody>
      </p:sp>
      <p:sp>
        <p:nvSpPr>
          <p:cNvPr id="37930" name="Oval 40"/>
          <p:cNvSpPr>
            <a:spLocks noChangeArrowheads="1"/>
          </p:cNvSpPr>
          <p:nvPr/>
        </p:nvSpPr>
        <p:spPr bwMode="auto">
          <a:xfrm>
            <a:off x="3810000" y="5562600"/>
            <a:ext cx="838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b=0</a:t>
            </a:r>
          </a:p>
        </p:txBody>
      </p:sp>
      <p:sp>
        <p:nvSpPr>
          <p:cNvPr id="37931" name="Line 41"/>
          <p:cNvSpPr>
            <a:spLocks noChangeShapeType="1"/>
          </p:cNvSpPr>
          <p:nvPr/>
        </p:nvSpPr>
        <p:spPr bwMode="auto">
          <a:xfrm>
            <a:off x="4648200" y="5105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2" name="Line 42"/>
          <p:cNvSpPr>
            <a:spLocks noChangeShapeType="1"/>
          </p:cNvSpPr>
          <p:nvPr/>
        </p:nvSpPr>
        <p:spPr bwMode="auto">
          <a:xfrm flipV="1">
            <a:off x="4648200" y="5105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3" name="Text Box 43"/>
          <p:cNvSpPr txBox="1">
            <a:spLocks noChangeArrowheads="1"/>
          </p:cNvSpPr>
          <p:nvPr/>
        </p:nvSpPr>
        <p:spPr bwMode="auto">
          <a:xfrm>
            <a:off x="4648200" y="4800600"/>
            <a:ext cx="137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 + c)</a:t>
            </a:r>
          </a:p>
        </p:txBody>
      </p:sp>
      <p:sp>
        <p:nvSpPr>
          <p:cNvPr id="37934" name="Oval 44"/>
          <p:cNvSpPr>
            <a:spLocks noChangeArrowheads="1"/>
          </p:cNvSpPr>
          <p:nvPr/>
        </p:nvSpPr>
        <p:spPr bwMode="auto">
          <a:xfrm>
            <a:off x="3810000" y="4876800"/>
            <a:ext cx="838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a=1</a:t>
            </a:r>
          </a:p>
        </p:txBody>
      </p:sp>
      <p:sp>
        <p:nvSpPr>
          <p:cNvPr id="37935" name="Oval 45"/>
          <p:cNvSpPr>
            <a:spLocks noChangeArrowheads="1"/>
          </p:cNvSpPr>
          <p:nvPr/>
        </p:nvSpPr>
        <p:spPr bwMode="auto">
          <a:xfrm>
            <a:off x="5638800" y="5562600"/>
            <a:ext cx="838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c=0</a:t>
            </a:r>
          </a:p>
        </p:txBody>
      </p:sp>
      <p:sp>
        <p:nvSpPr>
          <p:cNvPr id="37936" name="Line 46"/>
          <p:cNvSpPr>
            <a:spLocks noChangeShapeType="1"/>
          </p:cNvSpPr>
          <p:nvPr/>
        </p:nvSpPr>
        <p:spPr bwMode="auto">
          <a:xfrm>
            <a:off x="4648200" y="5791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7" name="Line 47"/>
          <p:cNvSpPr>
            <a:spLocks noChangeShapeType="1"/>
          </p:cNvSpPr>
          <p:nvPr/>
        </p:nvSpPr>
        <p:spPr bwMode="auto">
          <a:xfrm>
            <a:off x="4648200" y="5105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8" name="Text Box 48"/>
          <p:cNvSpPr txBox="1">
            <a:spLocks noChangeArrowheads="1"/>
          </p:cNvSpPr>
          <p:nvPr/>
        </p:nvSpPr>
        <p:spPr bwMode="auto">
          <a:xfrm>
            <a:off x="4648200" y="5791200"/>
            <a:ext cx="137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 + c’)</a:t>
            </a:r>
          </a:p>
        </p:txBody>
      </p:sp>
      <p:sp>
        <p:nvSpPr>
          <p:cNvPr id="37939" name="AutoShape 49"/>
          <p:cNvSpPr>
            <a:spLocks noChangeArrowheads="1"/>
          </p:cNvSpPr>
          <p:nvPr/>
        </p:nvSpPr>
        <p:spPr bwMode="auto">
          <a:xfrm>
            <a:off x="6019800" y="5334000"/>
            <a:ext cx="152400" cy="228600"/>
          </a:xfrm>
          <a:prstGeom prst="upDownArrow">
            <a:avLst>
              <a:gd name="adj1" fmla="val 50000"/>
              <a:gd name="adj2" fmla="val 3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37940" name="Text Box 50"/>
          <p:cNvSpPr txBox="1">
            <a:spLocks noChangeArrowheads="1"/>
          </p:cNvSpPr>
          <p:nvPr/>
        </p:nvSpPr>
        <p:spPr bwMode="auto">
          <a:xfrm>
            <a:off x="6629400" y="52578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Conflict!</a:t>
            </a:r>
          </a:p>
        </p:txBody>
      </p:sp>
      <p:sp>
        <p:nvSpPr>
          <p:cNvPr id="37941" name="Rectangle 51"/>
          <p:cNvSpPr>
            <a:spLocks noChangeArrowheads="1"/>
          </p:cNvSpPr>
          <p:nvPr/>
        </p:nvSpPr>
        <p:spPr bwMode="auto">
          <a:xfrm>
            <a:off x="0" y="6705600"/>
            <a:ext cx="7620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chemeClr val="bg2"/>
                </a:solidFill>
                <a:latin typeface="Times New Roman" charset="0"/>
              </a:rPr>
              <a:t>slide thanks to Sharad Malik (modified)</a:t>
            </a:r>
          </a:p>
        </p:txBody>
      </p:sp>
      <p:sp>
        <p:nvSpPr>
          <p:cNvPr id="37942" name="Text Box 52"/>
          <p:cNvSpPr txBox="1">
            <a:spLocks noChangeArrowheads="1"/>
          </p:cNvSpPr>
          <p:nvPr/>
        </p:nvSpPr>
        <p:spPr bwMode="auto">
          <a:xfrm>
            <a:off x="1143000" y="3519488"/>
            <a:ext cx="414338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a’ +</a:t>
            </a:r>
          </a:p>
        </p:txBody>
      </p:sp>
      <p:sp>
        <p:nvSpPr>
          <p:cNvPr id="37943" name="Text Box 53"/>
          <p:cNvSpPr txBox="1">
            <a:spLocks noChangeArrowheads="1"/>
          </p:cNvSpPr>
          <p:nvPr/>
        </p:nvSpPr>
        <p:spPr bwMode="auto">
          <a:xfrm>
            <a:off x="1143000" y="1690688"/>
            <a:ext cx="414338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a’ +</a:t>
            </a:r>
          </a:p>
        </p:txBody>
      </p:sp>
      <p:sp>
        <p:nvSpPr>
          <p:cNvPr id="37944" name="Text Box 54"/>
          <p:cNvSpPr txBox="1">
            <a:spLocks noChangeArrowheads="1"/>
          </p:cNvSpPr>
          <p:nvPr/>
        </p:nvSpPr>
        <p:spPr bwMode="auto">
          <a:xfrm>
            <a:off x="1541463" y="1690688"/>
            <a:ext cx="4572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 b +</a:t>
            </a:r>
          </a:p>
        </p:txBody>
      </p:sp>
      <p:sp>
        <p:nvSpPr>
          <p:cNvPr id="37945" name="Text Box 55"/>
          <p:cNvSpPr txBox="1">
            <a:spLocks noChangeArrowheads="1"/>
          </p:cNvSpPr>
          <p:nvPr/>
        </p:nvSpPr>
        <p:spPr bwMode="auto">
          <a:xfrm>
            <a:off x="1535113" y="3517900"/>
            <a:ext cx="457200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 b +</a:t>
            </a:r>
          </a:p>
        </p:txBody>
      </p:sp>
    </p:spTree>
    <p:extLst>
      <p:ext uri="{BB962C8B-B14F-4D97-AF65-F5344CB8AC3E}">
        <p14:creationId xmlns:p14="http://schemas.microsoft.com/office/powerpoint/2010/main" val="19518011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/>
              <a:t>600.325/425 Declarative Methods - J. Eisner</a:t>
            </a:r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370E630-237F-974F-8FA2-5DC65A97FC43}" type="slidenum">
              <a:rPr lang="en-US" sz="1200">
                <a:solidFill>
                  <a:schemeClr val="tx1"/>
                </a:solidFill>
                <a:latin typeface="Garamond" charset="0"/>
              </a:rPr>
              <a:pPr eaLnBrk="1" hangingPunct="1"/>
              <a:t>79</a:t>
            </a:fld>
            <a:endParaRPr lang="en-US" sz="1200">
              <a:solidFill>
                <a:schemeClr val="tx1"/>
              </a:solidFill>
              <a:latin typeface="Garamond" charset="0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Garamond" charset="0"/>
                <a:ea typeface="宋体" charset="0"/>
                <a:cs typeface="宋体" charset="0"/>
              </a:rPr>
              <a:t>Basic DLL Procedure </a:t>
            </a:r>
          </a:p>
        </p:txBody>
      </p:sp>
      <p:sp>
        <p:nvSpPr>
          <p:cNvPr id="38917" name="Oval 3"/>
          <p:cNvSpPr>
            <a:spLocks noChangeArrowheads="1"/>
          </p:cNvSpPr>
          <p:nvPr/>
        </p:nvSpPr>
        <p:spPr bwMode="auto">
          <a:xfrm>
            <a:off x="5029200" y="14478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</a:t>
            </a:r>
          </a:p>
        </p:txBody>
      </p:sp>
      <p:cxnSp>
        <p:nvCxnSpPr>
          <p:cNvPr id="38918" name="AutoShape 4"/>
          <p:cNvCxnSpPr>
            <a:cxnSpLocks noChangeShapeType="1"/>
            <a:stCxn id="38917" idx="4"/>
            <a:endCxn id="38920" idx="0"/>
          </p:cNvCxnSpPr>
          <p:nvPr/>
        </p:nvCxnSpPr>
        <p:spPr bwMode="auto">
          <a:xfrm flipH="1">
            <a:off x="4419600" y="1905000"/>
            <a:ext cx="838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919" name="Text Box 5"/>
          <p:cNvSpPr txBox="1">
            <a:spLocks noChangeArrowheads="1"/>
          </p:cNvSpPr>
          <p:nvPr/>
        </p:nvSpPr>
        <p:spPr bwMode="auto">
          <a:xfrm>
            <a:off x="4572000" y="17970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8920" name="Oval 14"/>
          <p:cNvSpPr>
            <a:spLocks noChangeArrowheads="1"/>
          </p:cNvSpPr>
          <p:nvPr/>
        </p:nvSpPr>
        <p:spPr bwMode="auto">
          <a:xfrm>
            <a:off x="4191000" y="22860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b</a:t>
            </a:r>
          </a:p>
        </p:txBody>
      </p:sp>
      <p:cxnSp>
        <p:nvCxnSpPr>
          <p:cNvPr id="38921" name="AutoShape 15"/>
          <p:cNvCxnSpPr>
            <a:cxnSpLocks noChangeShapeType="1"/>
            <a:stCxn id="38920" idx="4"/>
            <a:endCxn id="38923" idx="0"/>
          </p:cNvCxnSpPr>
          <p:nvPr/>
        </p:nvCxnSpPr>
        <p:spPr bwMode="auto">
          <a:xfrm flipH="1">
            <a:off x="38862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922" name="Text Box 16"/>
          <p:cNvSpPr txBox="1">
            <a:spLocks noChangeArrowheads="1"/>
          </p:cNvSpPr>
          <p:nvPr/>
        </p:nvSpPr>
        <p:spPr bwMode="auto">
          <a:xfrm>
            <a:off x="3886200" y="27114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8923" name="Oval 17"/>
          <p:cNvSpPr>
            <a:spLocks noChangeArrowheads="1"/>
          </p:cNvSpPr>
          <p:nvPr/>
        </p:nvSpPr>
        <p:spPr bwMode="auto">
          <a:xfrm>
            <a:off x="3657600" y="32004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</a:t>
            </a:r>
          </a:p>
        </p:txBody>
      </p:sp>
      <p:cxnSp>
        <p:nvCxnSpPr>
          <p:cNvPr id="38924" name="AutoShape 18"/>
          <p:cNvCxnSpPr>
            <a:cxnSpLocks noChangeShapeType="1"/>
            <a:endCxn id="38926" idx="0"/>
          </p:cNvCxnSpPr>
          <p:nvPr/>
        </p:nvCxnSpPr>
        <p:spPr bwMode="auto">
          <a:xfrm flipH="1">
            <a:off x="3581400" y="36576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925" name="Text Box 19"/>
          <p:cNvSpPr txBox="1">
            <a:spLocks noChangeArrowheads="1"/>
          </p:cNvSpPr>
          <p:nvPr/>
        </p:nvSpPr>
        <p:spPr bwMode="auto">
          <a:xfrm>
            <a:off x="3505200" y="36258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8926" name="Rectangle 20"/>
          <p:cNvSpPr>
            <a:spLocks noChangeArrowheads="1"/>
          </p:cNvSpPr>
          <p:nvPr/>
        </p:nvSpPr>
        <p:spPr bwMode="auto">
          <a:xfrm>
            <a:off x="3352800" y="41148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7" name="Rectangle 21"/>
          <p:cNvSpPr>
            <a:spLocks noChangeArrowheads="1"/>
          </p:cNvSpPr>
          <p:nvPr/>
        </p:nvSpPr>
        <p:spPr bwMode="auto">
          <a:xfrm>
            <a:off x="3962400" y="41148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Line 22"/>
          <p:cNvSpPr>
            <a:spLocks noChangeShapeType="1"/>
          </p:cNvSpPr>
          <p:nvPr/>
        </p:nvSpPr>
        <p:spPr bwMode="auto">
          <a:xfrm>
            <a:off x="3886200" y="3657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9" name="Text Box 23"/>
          <p:cNvSpPr txBox="1">
            <a:spLocks noChangeArrowheads="1"/>
          </p:cNvSpPr>
          <p:nvPr/>
        </p:nvSpPr>
        <p:spPr bwMode="auto">
          <a:xfrm>
            <a:off x="3975100" y="3630613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38930" name="Oval 24"/>
          <p:cNvSpPr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</a:t>
            </a:r>
          </a:p>
        </p:txBody>
      </p:sp>
      <p:cxnSp>
        <p:nvCxnSpPr>
          <p:cNvPr id="38931" name="AutoShape 25"/>
          <p:cNvCxnSpPr>
            <a:cxnSpLocks noChangeShapeType="1"/>
            <a:stCxn id="38920" idx="4"/>
            <a:endCxn id="38930" idx="0"/>
          </p:cNvCxnSpPr>
          <p:nvPr/>
        </p:nvCxnSpPr>
        <p:spPr bwMode="auto">
          <a:xfrm>
            <a:off x="44196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932" name="AutoShape 26"/>
          <p:cNvCxnSpPr>
            <a:cxnSpLocks noChangeShapeType="1"/>
            <a:stCxn id="38930" idx="4"/>
            <a:endCxn id="38934" idx="0"/>
          </p:cNvCxnSpPr>
          <p:nvPr/>
        </p:nvCxnSpPr>
        <p:spPr bwMode="auto">
          <a:xfrm flipH="1">
            <a:off x="4800600" y="3657600"/>
            <a:ext cx="228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933" name="Text Box 27"/>
          <p:cNvSpPr txBox="1">
            <a:spLocks noChangeArrowheads="1"/>
          </p:cNvSpPr>
          <p:nvPr/>
        </p:nvSpPr>
        <p:spPr bwMode="auto">
          <a:xfrm>
            <a:off x="4648200" y="36258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8934" name="Rectangle 28"/>
          <p:cNvSpPr>
            <a:spLocks noChangeArrowheads="1"/>
          </p:cNvSpPr>
          <p:nvPr/>
        </p:nvSpPr>
        <p:spPr bwMode="auto">
          <a:xfrm>
            <a:off x="4572000" y="41148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5" name="Rectangle 29"/>
          <p:cNvSpPr>
            <a:spLocks noChangeArrowheads="1"/>
          </p:cNvSpPr>
          <p:nvPr/>
        </p:nvSpPr>
        <p:spPr bwMode="auto">
          <a:xfrm>
            <a:off x="5168900" y="4141788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36" name="Line 30"/>
          <p:cNvSpPr>
            <a:spLocks noChangeShapeType="1"/>
          </p:cNvSpPr>
          <p:nvPr/>
        </p:nvSpPr>
        <p:spPr bwMode="auto">
          <a:xfrm>
            <a:off x="5029200" y="3657600"/>
            <a:ext cx="368300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7" name="Text Box 31"/>
          <p:cNvSpPr txBox="1">
            <a:spLocks noChangeArrowheads="1"/>
          </p:cNvSpPr>
          <p:nvPr/>
        </p:nvSpPr>
        <p:spPr bwMode="auto">
          <a:xfrm>
            <a:off x="5181600" y="36576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38938" name="Text Box 32"/>
          <p:cNvSpPr txBox="1">
            <a:spLocks noChangeArrowheads="1"/>
          </p:cNvSpPr>
          <p:nvPr/>
        </p:nvSpPr>
        <p:spPr bwMode="auto">
          <a:xfrm>
            <a:off x="4648200" y="27114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cxnSp>
        <p:nvCxnSpPr>
          <p:cNvPr id="38939" name="AutoShape 33"/>
          <p:cNvCxnSpPr>
            <a:cxnSpLocks noChangeShapeType="1"/>
            <a:stCxn id="38917" idx="4"/>
            <a:endCxn id="38941" idx="0"/>
          </p:cNvCxnSpPr>
          <p:nvPr/>
        </p:nvCxnSpPr>
        <p:spPr bwMode="auto">
          <a:xfrm>
            <a:off x="5257800" y="1905000"/>
            <a:ext cx="990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940" name="Text Box 34"/>
          <p:cNvSpPr txBox="1">
            <a:spLocks noChangeArrowheads="1"/>
          </p:cNvSpPr>
          <p:nvPr/>
        </p:nvSpPr>
        <p:spPr bwMode="auto">
          <a:xfrm>
            <a:off x="5562600" y="18288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38941" name="Oval 35"/>
          <p:cNvSpPr>
            <a:spLocks noChangeArrowheads="1"/>
          </p:cNvSpPr>
          <p:nvPr/>
        </p:nvSpPr>
        <p:spPr bwMode="auto">
          <a:xfrm>
            <a:off x="6019800" y="22860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b</a:t>
            </a:r>
          </a:p>
        </p:txBody>
      </p:sp>
      <p:cxnSp>
        <p:nvCxnSpPr>
          <p:cNvPr id="38942" name="AutoShape 36"/>
          <p:cNvCxnSpPr>
            <a:cxnSpLocks noChangeShapeType="1"/>
            <a:stCxn id="38941" idx="4"/>
            <a:endCxn id="38944" idx="0"/>
          </p:cNvCxnSpPr>
          <p:nvPr/>
        </p:nvCxnSpPr>
        <p:spPr bwMode="auto">
          <a:xfrm flipH="1">
            <a:off x="57912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943" name="Text Box 37"/>
          <p:cNvSpPr txBox="1">
            <a:spLocks noChangeArrowheads="1"/>
          </p:cNvSpPr>
          <p:nvPr/>
        </p:nvSpPr>
        <p:spPr bwMode="auto">
          <a:xfrm>
            <a:off x="5791200" y="27432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8944" name="Rectangle 38"/>
          <p:cNvSpPr>
            <a:spLocks noChangeArrowheads="1"/>
          </p:cNvSpPr>
          <p:nvPr/>
        </p:nvSpPr>
        <p:spPr bwMode="auto">
          <a:xfrm>
            <a:off x="5562600" y="32004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45" name="Text Box 39"/>
          <p:cNvSpPr txBox="1">
            <a:spLocks noChangeArrowheads="1"/>
          </p:cNvSpPr>
          <p:nvPr/>
        </p:nvSpPr>
        <p:spPr bwMode="auto">
          <a:xfrm>
            <a:off x="6477000" y="2362200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 Backtrack</a:t>
            </a:r>
          </a:p>
        </p:txBody>
      </p:sp>
      <p:sp>
        <p:nvSpPr>
          <p:cNvPr id="38946" name="Rectangle 40"/>
          <p:cNvSpPr>
            <a:spLocks noChangeArrowheads="1"/>
          </p:cNvSpPr>
          <p:nvPr/>
        </p:nvSpPr>
        <p:spPr bwMode="auto">
          <a:xfrm>
            <a:off x="0" y="6705600"/>
            <a:ext cx="7620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chemeClr val="bg2"/>
                </a:solidFill>
                <a:latin typeface="Times New Roman" charset="0"/>
              </a:rPr>
              <a:t>slide thanks to Sharad Malik (modified)</a:t>
            </a:r>
          </a:p>
        </p:txBody>
      </p:sp>
      <p:sp>
        <p:nvSpPr>
          <p:cNvPr id="38947" name="Text Box 41"/>
          <p:cNvSpPr txBox="1">
            <a:spLocks noChangeArrowheads="1"/>
          </p:cNvSpPr>
          <p:nvPr/>
        </p:nvSpPr>
        <p:spPr bwMode="auto">
          <a:xfrm>
            <a:off x="990600" y="19954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 + d)</a:t>
            </a:r>
          </a:p>
        </p:txBody>
      </p:sp>
      <p:sp>
        <p:nvSpPr>
          <p:cNvPr id="38948" name="Text Box 42"/>
          <p:cNvSpPr txBox="1">
            <a:spLocks noChangeArrowheads="1"/>
          </p:cNvSpPr>
          <p:nvPr/>
        </p:nvSpPr>
        <p:spPr bwMode="auto">
          <a:xfrm>
            <a:off x="990600" y="2286000"/>
            <a:ext cx="1371600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 + d’)</a:t>
            </a:r>
          </a:p>
        </p:txBody>
      </p:sp>
      <p:sp>
        <p:nvSpPr>
          <p:cNvPr id="38949" name="Text Box 43"/>
          <p:cNvSpPr txBox="1">
            <a:spLocks noChangeArrowheads="1"/>
          </p:cNvSpPr>
          <p:nvPr/>
        </p:nvSpPr>
        <p:spPr bwMode="auto">
          <a:xfrm>
            <a:off x="990600" y="26050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d)</a:t>
            </a:r>
          </a:p>
        </p:txBody>
      </p:sp>
      <p:sp>
        <p:nvSpPr>
          <p:cNvPr id="38950" name="Text Box 44"/>
          <p:cNvSpPr txBox="1">
            <a:spLocks noChangeArrowheads="1"/>
          </p:cNvSpPr>
          <p:nvPr/>
        </p:nvSpPr>
        <p:spPr bwMode="auto">
          <a:xfrm>
            <a:off x="990600" y="29098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d’)</a:t>
            </a:r>
          </a:p>
        </p:txBody>
      </p:sp>
      <p:sp>
        <p:nvSpPr>
          <p:cNvPr id="38951" name="Text Box 45"/>
          <p:cNvSpPr txBox="1">
            <a:spLocks noChangeArrowheads="1"/>
          </p:cNvSpPr>
          <p:nvPr/>
        </p:nvSpPr>
        <p:spPr bwMode="auto">
          <a:xfrm>
            <a:off x="990600" y="1676400"/>
            <a:ext cx="1371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 + c)</a:t>
            </a:r>
          </a:p>
        </p:txBody>
      </p:sp>
      <p:sp>
        <p:nvSpPr>
          <p:cNvPr id="38952" name="Text Box 46"/>
          <p:cNvSpPr txBox="1">
            <a:spLocks noChangeArrowheads="1"/>
          </p:cNvSpPr>
          <p:nvPr/>
        </p:nvSpPr>
        <p:spPr bwMode="auto">
          <a:xfrm>
            <a:off x="990600" y="32146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(b’ + c’ + d)</a:t>
            </a:r>
          </a:p>
        </p:txBody>
      </p:sp>
      <p:sp>
        <p:nvSpPr>
          <p:cNvPr id="38953" name="Text Box 47"/>
          <p:cNvSpPr txBox="1">
            <a:spLocks noChangeArrowheads="1"/>
          </p:cNvSpPr>
          <p:nvPr/>
        </p:nvSpPr>
        <p:spPr bwMode="auto">
          <a:xfrm>
            <a:off x="990600" y="35194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 + c’)</a:t>
            </a:r>
          </a:p>
        </p:txBody>
      </p:sp>
      <p:sp>
        <p:nvSpPr>
          <p:cNvPr id="38954" name="Text Box 48"/>
          <p:cNvSpPr txBox="1">
            <a:spLocks noChangeArrowheads="1"/>
          </p:cNvSpPr>
          <p:nvPr/>
        </p:nvSpPr>
        <p:spPr bwMode="auto">
          <a:xfrm>
            <a:off x="990600" y="3810000"/>
            <a:ext cx="137160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b’ + c)</a:t>
            </a:r>
          </a:p>
        </p:txBody>
      </p:sp>
      <p:sp>
        <p:nvSpPr>
          <p:cNvPr id="38955" name="Text Box 49"/>
          <p:cNvSpPr txBox="1">
            <a:spLocks noChangeArrowheads="1"/>
          </p:cNvSpPr>
          <p:nvPr/>
        </p:nvSpPr>
        <p:spPr bwMode="auto">
          <a:xfrm>
            <a:off x="1143000" y="3519488"/>
            <a:ext cx="414338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a’ +</a:t>
            </a:r>
          </a:p>
        </p:txBody>
      </p:sp>
      <p:sp>
        <p:nvSpPr>
          <p:cNvPr id="38956" name="Text Box 50"/>
          <p:cNvSpPr txBox="1">
            <a:spLocks noChangeArrowheads="1"/>
          </p:cNvSpPr>
          <p:nvPr/>
        </p:nvSpPr>
        <p:spPr bwMode="auto">
          <a:xfrm>
            <a:off x="1143000" y="3810000"/>
            <a:ext cx="414338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a’ +</a:t>
            </a:r>
          </a:p>
        </p:txBody>
      </p:sp>
      <p:sp>
        <p:nvSpPr>
          <p:cNvPr id="38957" name="Text Box 51"/>
          <p:cNvSpPr txBox="1">
            <a:spLocks noChangeArrowheads="1"/>
          </p:cNvSpPr>
          <p:nvPr/>
        </p:nvSpPr>
        <p:spPr bwMode="auto">
          <a:xfrm>
            <a:off x="1143000" y="1690688"/>
            <a:ext cx="414338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a’ +</a:t>
            </a:r>
          </a:p>
        </p:txBody>
      </p:sp>
    </p:spTree>
    <p:extLst>
      <p:ext uri="{BB962C8B-B14F-4D97-AF65-F5344CB8AC3E}">
        <p14:creationId xmlns:p14="http://schemas.microsoft.com/office/powerpoint/2010/main" val="2124764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759870"/>
            <a:ext cx="7772400" cy="535530"/>
          </a:xfrm>
          <a:prstGeom prst="rect">
            <a:avLst/>
          </a:prstGeom>
        </p:spPr>
        <p:txBody>
          <a:bodyPr vert="horz" wrap="square" lIns="0" tIns="42671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spc="238" dirty="0"/>
              <a:t>The</a:t>
            </a:r>
            <a:r>
              <a:rPr sz="3200" spc="-94" dirty="0"/>
              <a:t> </a:t>
            </a:r>
            <a:r>
              <a:rPr sz="3200" spc="166" dirty="0"/>
              <a:t>problem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8164389" y="6289720"/>
            <a:ext cx="202622" cy="190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74">
              <a:lnSpc>
                <a:spcPts val="1301"/>
              </a:lnSpc>
            </a:pPr>
            <a:fld id="{81D60167-4931-47E6-BA6A-407CBD079E47}" type="slidenum">
              <a:rPr spc="-67" dirty="0"/>
              <a:pPr marL="60974">
                <a:lnSpc>
                  <a:spcPts val="1301"/>
                </a:lnSpc>
              </a:pPr>
              <a:t>8</a:t>
            </a:fld>
            <a:endParaRPr spc="-67" dirty="0"/>
          </a:p>
        </p:txBody>
      </p:sp>
      <p:sp>
        <p:nvSpPr>
          <p:cNvPr id="3" name="object 3"/>
          <p:cNvSpPr txBox="1"/>
          <p:nvPr/>
        </p:nvSpPr>
        <p:spPr>
          <a:xfrm>
            <a:off x="892035" y="1407234"/>
            <a:ext cx="7400059" cy="2871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902" marR="4559" indent="-281505">
              <a:lnSpc>
                <a:spcPts val="3302"/>
              </a:lnSpc>
              <a:buChar char="•"/>
              <a:tabLst>
                <a:tab pos="293472" algn="l"/>
              </a:tabLst>
            </a:pPr>
            <a:r>
              <a:rPr sz="2800" spc="-81" dirty="0">
                <a:latin typeface="Arial"/>
                <a:cs typeface="Arial"/>
              </a:rPr>
              <a:t>Computers </a:t>
            </a:r>
            <a:r>
              <a:rPr sz="2800" spc="-94" dirty="0">
                <a:latin typeface="Arial"/>
                <a:cs typeface="Arial"/>
              </a:rPr>
              <a:t>were </a:t>
            </a:r>
            <a:r>
              <a:rPr sz="2800" spc="-175" dirty="0">
                <a:latin typeface="Arial"/>
                <a:cs typeface="Arial"/>
              </a:rPr>
              <a:t>small </a:t>
            </a:r>
            <a:r>
              <a:rPr sz="2800" spc="-9" dirty="0">
                <a:latin typeface="Arial"/>
                <a:cs typeface="Arial"/>
              </a:rPr>
              <a:t>(not </a:t>
            </a:r>
            <a:r>
              <a:rPr sz="2800" spc="-175" dirty="0">
                <a:latin typeface="Arial"/>
                <a:cs typeface="Arial"/>
              </a:rPr>
              <a:t>much </a:t>
            </a:r>
            <a:r>
              <a:rPr sz="2800" spc="-72" dirty="0">
                <a:latin typeface="Arial"/>
                <a:cs typeface="Arial"/>
              </a:rPr>
              <a:t>memory) </a:t>
            </a:r>
            <a:r>
              <a:rPr sz="2800" spc="-215" dirty="0">
                <a:latin typeface="Arial"/>
                <a:cs typeface="Arial"/>
              </a:rPr>
              <a:t>and  </a:t>
            </a:r>
            <a:r>
              <a:rPr sz="2800" spc="-94" dirty="0">
                <a:latin typeface="Arial"/>
                <a:cs typeface="Arial"/>
              </a:rPr>
              <a:t>slow </a:t>
            </a:r>
            <a:r>
              <a:rPr sz="2800" spc="-9" dirty="0">
                <a:latin typeface="Arial"/>
                <a:cs typeface="Arial"/>
              </a:rPr>
              <a:t>(not </a:t>
            </a:r>
            <a:r>
              <a:rPr sz="2800" spc="-175" dirty="0">
                <a:latin typeface="Arial"/>
                <a:cs typeface="Arial"/>
              </a:rPr>
              <a:t>much </a:t>
            </a:r>
            <a:r>
              <a:rPr sz="2800" spc="-162" dirty="0">
                <a:latin typeface="Arial"/>
                <a:cs typeface="Arial"/>
              </a:rPr>
              <a:t>processing </a:t>
            </a:r>
            <a:r>
              <a:rPr sz="2800" spc="-54" dirty="0">
                <a:latin typeface="Arial"/>
                <a:cs typeface="Arial"/>
              </a:rPr>
              <a:t>power)</a:t>
            </a:r>
            <a:r>
              <a:rPr sz="2800" spc="386" dirty="0">
                <a:latin typeface="Arial"/>
                <a:cs typeface="Arial"/>
              </a:rPr>
              <a:t> </a:t>
            </a:r>
            <a:r>
              <a:rPr sz="2800" spc="-94" dirty="0"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  <a:p>
            <a:pPr marL="607459" lvl="1" indent="-287774">
              <a:spcBef>
                <a:spcPts val="965"/>
              </a:spcBef>
              <a:buClr>
                <a:srgbClr val="0A080A"/>
              </a:buClr>
              <a:buSzPct val="79629"/>
              <a:buFont typeface="Arial"/>
              <a:buChar char="■"/>
              <a:tabLst>
                <a:tab pos="608029" algn="l"/>
              </a:tabLst>
            </a:pPr>
            <a:r>
              <a:rPr sz="2400" spc="-135" dirty="0">
                <a:latin typeface="Arial"/>
                <a:cs typeface="Arial"/>
              </a:rPr>
              <a:t>Apple’s </a:t>
            </a:r>
            <a:r>
              <a:rPr sz="2400" spc="-202" dirty="0">
                <a:latin typeface="Arial"/>
                <a:cs typeface="Arial"/>
              </a:rPr>
              <a:t>iPad </a:t>
            </a:r>
            <a:r>
              <a:rPr sz="2400" spc="-135" dirty="0">
                <a:latin typeface="Arial"/>
                <a:cs typeface="Arial"/>
              </a:rPr>
              <a:t>2 </a:t>
            </a:r>
            <a:r>
              <a:rPr sz="2400" spc="-144" dirty="0">
                <a:latin typeface="Arial"/>
                <a:cs typeface="Arial"/>
              </a:rPr>
              <a:t>is </a:t>
            </a:r>
            <a:r>
              <a:rPr sz="2400" spc="-296" dirty="0">
                <a:latin typeface="Arial"/>
                <a:cs typeface="Arial"/>
              </a:rPr>
              <a:t>as  </a:t>
            </a:r>
            <a:r>
              <a:rPr sz="2400" spc="-130" dirty="0">
                <a:latin typeface="Arial"/>
                <a:cs typeface="Arial"/>
              </a:rPr>
              <a:t>fast </a:t>
            </a:r>
            <a:r>
              <a:rPr sz="2400" spc="-296" dirty="0">
                <a:latin typeface="Arial"/>
                <a:cs typeface="Arial"/>
              </a:rPr>
              <a:t>as  </a:t>
            </a:r>
            <a:r>
              <a:rPr sz="2400" spc="-314" dirty="0">
                <a:latin typeface="Arial"/>
                <a:cs typeface="Arial"/>
              </a:rPr>
              <a:t>a  </a:t>
            </a:r>
            <a:r>
              <a:rPr sz="2400" spc="-99" dirty="0">
                <a:latin typeface="Arial"/>
                <a:cs typeface="Arial"/>
              </a:rPr>
              <a:t>Cray-2 </a:t>
            </a:r>
            <a:r>
              <a:rPr sz="2400" spc="-36" dirty="0">
                <a:latin typeface="Arial"/>
                <a:cs typeface="Arial"/>
              </a:rPr>
              <a:t>from </a:t>
            </a:r>
            <a:r>
              <a:rPr sz="2400" spc="-63" dirty="0">
                <a:latin typeface="Arial"/>
                <a:cs typeface="Arial"/>
              </a:rPr>
              <a:t>the </a:t>
            </a:r>
            <a:r>
              <a:rPr sz="2400" spc="31" dirty="0">
                <a:latin typeface="Arial"/>
                <a:cs typeface="Arial"/>
              </a:rPr>
              <a:t> </a:t>
            </a:r>
            <a:r>
              <a:rPr sz="2400" spc="-171" dirty="0">
                <a:latin typeface="Arial"/>
                <a:cs typeface="Arial"/>
              </a:rPr>
              <a:t>1980’s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0A080A"/>
              </a:buClr>
              <a:buFont typeface="Arial"/>
              <a:buChar char="■"/>
            </a:pPr>
            <a:endParaRPr sz="2400">
              <a:latin typeface="Times New Roman"/>
              <a:cs typeface="Times New Roman"/>
            </a:endParaRPr>
          </a:p>
          <a:p>
            <a:pPr lvl="1">
              <a:spcBef>
                <a:spcPts val="49"/>
              </a:spcBef>
              <a:buClr>
                <a:srgbClr val="0A080A"/>
              </a:buClr>
              <a:buFont typeface="Arial"/>
              <a:buChar char="■"/>
            </a:pPr>
            <a:endParaRPr>
              <a:latin typeface="Times New Roman"/>
              <a:cs typeface="Times New Roman"/>
            </a:endParaRPr>
          </a:p>
          <a:p>
            <a:pPr marL="292902" marR="686098" indent="-281505">
              <a:lnSpc>
                <a:spcPts val="3302"/>
              </a:lnSpc>
              <a:buChar char="•"/>
              <a:tabLst>
                <a:tab pos="293472" algn="l"/>
              </a:tabLst>
            </a:pPr>
            <a:r>
              <a:rPr sz="2800" spc="-162" dirty="0">
                <a:latin typeface="Arial"/>
                <a:cs typeface="Arial"/>
              </a:rPr>
              <a:t>Symbolic </a:t>
            </a:r>
            <a:r>
              <a:rPr sz="2800" spc="-99" dirty="0">
                <a:latin typeface="Arial"/>
                <a:cs typeface="Arial"/>
              </a:rPr>
              <a:t>execution </a:t>
            </a:r>
            <a:r>
              <a:rPr sz="2800" spc="-171" dirty="0">
                <a:latin typeface="Arial"/>
                <a:cs typeface="Arial"/>
              </a:rPr>
              <a:t>is </a:t>
            </a:r>
            <a:r>
              <a:rPr sz="2800" spc="-76" dirty="0">
                <a:latin typeface="Arial"/>
                <a:cs typeface="Arial"/>
              </a:rPr>
              <a:t>potentially </a:t>
            </a:r>
            <a:r>
              <a:rPr sz="2800" spc="-85" dirty="0">
                <a:latin typeface="Arial"/>
                <a:cs typeface="Arial"/>
              </a:rPr>
              <a:t>extremely  </a:t>
            </a:r>
            <a:r>
              <a:rPr sz="2800" spc="-171" dirty="0">
                <a:latin typeface="Arial"/>
                <a:cs typeface="Arial"/>
              </a:rPr>
              <a:t>expensive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4573" y="4350381"/>
            <a:ext cx="158750" cy="295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900" spc="-112" dirty="0">
                <a:solidFill>
                  <a:srgbClr val="0A080A"/>
                </a:solidFill>
                <a:latin typeface="Arial"/>
                <a:cs typeface="Arial"/>
              </a:rPr>
              <a:t>■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573" y="4839106"/>
            <a:ext cx="158750" cy="295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900" spc="-112" dirty="0">
                <a:solidFill>
                  <a:srgbClr val="0A080A"/>
                </a:solidFill>
                <a:latin typeface="Arial"/>
                <a:cs typeface="Arial"/>
              </a:rPr>
              <a:t>■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4573" y="5673310"/>
            <a:ext cx="158750" cy="295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900" spc="-112" dirty="0">
                <a:solidFill>
                  <a:srgbClr val="0A080A"/>
                </a:solidFill>
                <a:latin typeface="Arial"/>
                <a:cs typeface="Arial"/>
              </a:rPr>
              <a:t>■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6358" y="4299518"/>
            <a:ext cx="6760440" cy="1723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400" spc="-76" dirty="0">
                <a:latin typeface="Arial"/>
                <a:cs typeface="Arial"/>
              </a:rPr>
              <a:t>Lots </a:t>
            </a:r>
            <a:r>
              <a:rPr sz="2400" spc="-40" dirty="0">
                <a:latin typeface="Arial"/>
                <a:cs typeface="Arial"/>
              </a:rPr>
              <a:t>of </a:t>
            </a:r>
            <a:r>
              <a:rPr sz="2400" spc="-130" dirty="0">
                <a:latin typeface="Arial"/>
                <a:cs typeface="Arial"/>
              </a:rPr>
              <a:t>possible </a:t>
            </a:r>
            <a:r>
              <a:rPr sz="2400" spc="-94" dirty="0">
                <a:latin typeface="Arial"/>
                <a:cs typeface="Arial"/>
              </a:rPr>
              <a:t>program</a:t>
            </a:r>
            <a:r>
              <a:rPr sz="2400" spc="175" dirty="0">
                <a:latin typeface="Arial"/>
                <a:cs typeface="Arial"/>
              </a:rPr>
              <a:t> </a:t>
            </a:r>
            <a:r>
              <a:rPr sz="2400" spc="-144" dirty="0">
                <a:latin typeface="Arial"/>
                <a:cs typeface="Arial"/>
              </a:rPr>
              <a:t>paths</a:t>
            </a:r>
            <a:endParaRPr sz="2400" dirty="0">
              <a:latin typeface="Arial"/>
              <a:cs typeface="Arial"/>
            </a:endParaRPr>
          </a:p>
          <a:p>
            <a:pPr marL="11397" marR="4559">
              <a:lnSpc>
                <a:spcPts val="2764"/>
              </a:lnSpc>
              <a:spcBef>
                <a:spcPts val="1216"/>
              </a:spcBef>
            </a:pPr>
            <a:r>
              <a:rPr sz="2400" spc="-85" dirty="0">
                <a:latin typeface="Arial"/>
                <a:cs typeface="Arial"/>
              </a:rPr>
              <a:t>Need </a:t>
            </a:r>
            <a:r>
              <a:rPr sz="2400" spc="63" dirty="0">
                <a:latin typeface="Arial"/>
                <a:cs typeface="Arial"/>
              </a:rPr>
              <a:t>to </a:t>
            </a:r>
            <a:r>
              <a:rPr sz="2400" spc="-76" dirty="0">
                <a:latin typeface="Arial"/>
                <a:cs typeface="Arial"/>
              </a:rPr>
              <a:t>query </a:t>
            </a:r>
            <a:r>
              <a:rPr sz="2400" spc="-90">
                <a:latin typeface="Arial"/>
                <a:cs typeface="Arial"/>
              </a:rPr>
              <a:t>solver </a:t>
            </a:r>
            <a:r>
              <a:rPr sz="2400" spc="-314">
                <a:latin typeface="Arial"/>
                <a:cs typeface="Arial"/>
              </a:rPr>
              <a:t>a </a:t>
            </a:r>
            <a:r>
              <a:rPr sz="2400" spc="36" dirty="0">
                <a:latin typeface="Arial"/>
                <a:cs typeface="Arial"/>
              </a:rPr>
              <a:t>lot </a:t>
            </a:r>
            <a:r>
              <a:rPr sz="2400" spc="63" dirty="0">
                <a:latin typeface="Arial"/>
                <a:cs typeface="Arial"/>
              </a:rPr>
              <a:t>to </a:t>
            </a:r>
            <a:r>
              <a:rPr sz="2400" spc="-126" dirty="0">
                <a:latin typeface="Arial"/>
                <a:cs typeface="Arial"/>
              </a:rPr>
              <a:t>decide </a:t>
            </a:r>
            <a:r>
              <a:rPr sz="2400" spc="-90" dirty="0">
                <a:latin typeface="Arial"/>
                <a:cs typeface="Arial"/>
              </a:rPr>
              <a:t>which </a:t>
            </a:r>
            <a:r>
              <a:rPr sz="2400" spc="-144" dirty="0">
                <a:latin typeface="Arial"/>
                <a:cs typeface="Arial"/>
              </a:rPr>
              <a:t>paths </a:t>
            </a:r>
            <a:r>
              <a:rPr sz="2400" spc="-130" dirty="0">
                <a:latin typeface="Arial"/>
                <a:cs typeface="Arial"/>
              </a:rPr>
              <a:t>are  </a:t>
            </a:r>
            <a:r>
              <a:rPr sz="2400" spc="-148" dirty="0">
                <a:latin typeface="Arial"/>
                <a:cs typeface="Arial"/>
              </a:rPr>
              <a:t>feasible, </a:t>
            </a:r>
            <a:r>
              <a:rPr sz="2400" spc="-90" dirty="0">
                <a:latin typeface="Arial"/>
                <a:cs typeface="Arial"/>
              </a:rPr>
              <a:t>which </a:t>
            </a:r>
            <a:r>
              <a:rPr sz="2400" spc="-117" dirty="0">
                <a:latin typeface="Arial"/>
                <a:cs typeface="Arial"/>
              </a:rPr>
              <a:t>assertions </a:t>
            </a:r>
            <a:r>
              <a:rPr sz="2400" spc="-85" dirty="0">
                <a:latin typeface="Arial"/>
                <a:cs typeface="Arial"/>
              </a:rPr>
              <a:t>could </a:t>
            </a:r>
            <a:r>
              <a:rPr sz="2400" spc="-162" dirty="0">
                <a:latin typeface="Arial"/>
                <a:cs typeface="Arial"/>
              </a:rPr>
              <a:t>be</a:t>
            </a:r>
            <a:r>
              <a:rPr sz="2400" spc="215" dirty="0">
                <a:latin typeface="Arial"/>
                <a:cs typeface="Arial"/>
              </a:rPr>
              <a:t> </a:t>
            </a:r>
            <a:r>
              <a:rPr sz="2400" spc="-171" dirty="0">
                <a:latin typeface="Arial"/>
                <a:cs typeface="Arial"/>
              </a:rPr>
              <a:t>false</a:t>
            </a:r>
            <a:endParaRPr sz="2400" dirty="0">
              <a:latin typeface="Arial"/>
              <a:cs typeface="Arial"/>
            </a:endParaRPr>
          </a:p>
          <a:p>
            <a:pPr marL="11397">
              <a:spcBef>
                <a:spcPts val="938"/>
              </a:spcBef>
            </a:pPr>
            <a:r>
              <a:rPr sz="2400" spc="-130" dirty="0">
                <a:latin typeface="Arial"/>
                <a:cs typeface="Arial"/>
              </a:rPr>
              <a:t>Program </a:t>
            </a:r>
            <a:r>
              <a:rPr sz="2400" spc="-102" dirty="0">
                <a:latin typeface="Arial"/>
                <a:cs typeface="Arial"/>
              </a:rPr>
              <a:t>state </a:t>
            </a:r>
            <a:r>
              <a:rPr sz="2400" spc="-242" dirty="0">
                <a:latin typeface="Arial"/>
                <a:cs typeface="Arial"/>
              </a:rPr>
              <a:t>has  </a:t>
            </a:r>
            <a:r>
              <a:rPr sz="2400" spc="-197" dirty="0">
                <a:latin typeface="Arial"/>
                <a:cs typeface="Arial"/>
              </a:rPr>
              <a:t>many</a:t>
            </a:r>
            <a:r>
              <a:rPr sz="2400" spc="-13" dirty="0">
                <a:latin typeface="Arial"/>
                <a:cs typeface="Arial"/>
              </a:rPr>
              <a:t> </a:t>
            </a:r>
            <a:r>
              <a:rPr sz="2400" spc="-72" dirty="0">
                <a:latin typeface="Arial"/>
                <a:cs typeface="Arial"/>
              </a:rPr>
              <a:t>bits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30571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/>
              <a:t>600.325/425 Declarative Methods - J. Eisner</a:t>
            </a:r>
          </a:p>
        </p:txBody>
      </p:sp>
      <p:sp>
        <p:nvSpPr>
          <p:cNvPr id="5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5E1C75-95C0-674D-86A3-420D8559C3CD}" type="slidenum">
              <a:rPr lang="en-US" sz="1200">
                <a:solidFill>
                  <a:schemeClr val="tx1"/>
                </a:solidFill>
                <a:latin typeface="Garamond" charset="0"/>
              </a:rPr>
              <a:pPr eaLnBrk="1" hangingPunct="1"/>
              <a:t>80</a:t>
            </a:fld>
            <a:endParaRPr lang="en-US" sz="1200">
              <a:solidFill>
                <a:schemeClr val="tx1"/>
              </a:solidFill>
              <a:latin typeface="Garamond" charset="0"/>
            </a:endParaRPr>
          </a:p>
        </p:txBody>
      </p:sp>
      <p:sp>
        <p:nvSpPr>
          <p:cNvPr id="39940" name="Text Box 56"/>
          <p:cNvSpPr txBox="1">
            <a:spLocks noChangeArrowheads="1"/>
          </p:cNvSpPr>
          <p:nvPr/>
        </p:nvSpPr>
        <p:spPr bwMode="auto">
          <a:xfrm>
            <a:off x="990600" y="3810000"/>
            <a:ext cx="1371600" cy="366713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b’ + c)</a:t>
            </a: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Garamond" charset="0"/>
                <a:ea typeface="宋体" charset="0"/>
                <a:cs typeface="宋体" charset="0"/>
              </a:rPr>
              <a:t>Basic DLL Procedure </a:t>
            </a:r>
          </a:p>
        </p:txBody>
      </p:sp>
      <p:sp>
        <p:nvSpPr>
          <p:cNvPr id="39942" name="Oval 3"/>
          <p:cNvSpPr>
            <a:spLocks noChangeArrowheads="1"/>
          </p:cNvSpPr>
          <p:nvPr/>
        </p:nvSpPr>
        <p:spPr bwMode="auto">
          <a:xfrm>
            <a:off x="5029200" y="14478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</a:t>
            </a:r>
          </a:p>
        </p:txBody>
      </p:sp>
      <p:cxnSp>
        <p:nvCxnSpPr>
          <p:cNvPr id="39943" name="AutoShape 4"/>
          <p:cNvCxnSpPr>
            <a:cxnSpLocks noChangeShapeType="1"/>
            <a:stCxn id="39942" idx="4"/>
            <a:endCxn id="39952" idx="0"/>
          </p:cNvCxnSpPr>
          <p:nvPr/>
        </p:nvCxnSpPr>
        <p:spPr bwMode="auto">
          <a:xfrm flipH="1">
            <a:off x="4419600" y="1905000"/>
            <a:ext cx="838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944" name="Text Box 5"/>
          <p:cNvSpPr txBox="1">
            <a:spLocks noChangeArrowheads="1"/>
          </p:cNvSpPr>
          <p:nvPr/>
        </p:nvSpPr>
        <p:spPr bwMode="auto">
          <a:xfrm>
            <a:off x="4572000" y="17970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9945" name="Text Box 6"/>
          <p:cNvSpPr txBox="1">
            <a:spLocks noChangeArrowheads="1"/>
          </p:cNvSpPr>
          <p:nvPr/>
        </p:nvSpPr>
        <p:spPr bwMode="auto">
          <a:xfrm>
            <a:off x="990600" y="19954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 + d)</a:t>
            </a:r>
          </a:p>
        </p:txBody>
      </p:sp>
      <p:sp>
        <p:nvSpPr>
          <p:cNvPr id="39946" name="Text Box 7"/>
          <p:cNvSpPr txBox="1">
            <a:spLocks noChangeArrowheads="1"/>
          </p:cNvSpPr>
          <p:nvPr/>
        </p:nvSpPr>
        <p:spPr bwMode="auto">
          <a:xfrm>
            <a:off x="990600" y="2286000"/>
            <a:ext cx="1371600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 + d’)</a:t>
            </a:r>
          </a:p>
        </p:txBody>
      </p:sp>
      <p:sp>
        <p:nvSpPr>
          <p:cNvPr id="39947" name="Text Box 8"/>
          <p:cNvSpPr txBox="1">
            <a:spLocks noChangeArrowheads="1"/>
          </p:cNvSpPr>
          <p:nvPr/>
        </p:nvSpPr>
        <p:spPr bwMode="auto">
          <a:xfrm>
            <a:off x="990600" y="26050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d)</a:t>
            </a:r>
          </a:p>
        </p:txBody>
      </p:sp>
      <p:sp>
        <p:nvSpPr>
          <p:cNvPr id="39948" name="Text Box 9"/>
          <p:cNvSpPr txBox="1">
            <a:spLocks noChangeArrowheads="1"/>
          </p:cNvSpPr>
          <p:nvPr/>
        </p:nvSpPr>
        <p:spPr bwMode="auto">
          <a:xfrm>
            <a:off x="990600" y="29098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d’)</a:t>
            </a:r>
          </a:p>
        </p:txBody>
      </p:sp>
      <p:sp>
        <p:nvSpPr>
          <p:cNvPr id="39949" name="Text Box 10"/>
          <p:cNvSpPr txBox="1">
            <a:spLocks noChangeArrowheads="1"/>
          </p:cNvSpPr>
          <p:nvPr/>
        </p:nvSpPr>
        <p:spPr bwMode="auto">
          <a:xfrm>
            <a:off x="990600" y="1676400"/>
            <a:ext cx="1371600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 + c)</a:t>
            </a:r>
          </a:p>
        </p:txBody>
      </p:sp>
      <p:sp>
        <p:nvSpPr>
          <p:cNvPr id="39950" name="Text Box 11"/>
          <p:cNvSpPr txBox="1">
            <a:spLocks noChangeArrowheads="1"/>
          </p:cNvSpPr>
          <p:nvPr/>
        </p:nvSpPr>
        <p:spPr bwMode="auto">
          <a:xfrm>
            <a:off x="990600" y="3214688"/>
            <a:ext cx="1371600" cy="36671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(b’ + c’ + d)</a:t>
            </a:r>
          </a:p>
        </p:txBody>
      </p:sp>
      <p:sp>
        <p:nvSpPr>
          <p:cNvPr id="39951" name="Text Box 12"/>
          <p:cNvSpPr txBox="1">
            <a:spLocks noChangeArrowheads="1"/>
          </p:cNvSpPr>
          <p:nvPr/>
        </p:nvSpPr>
        <p:spPr bwMode="auto">
          <a:xfrm>
            <a:off x="990600" y="35194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 + c’)</a:t>
            </a:r>
          </a:p>
        </p:txBody>
      </p:sp>
      <p:sp>
        <p:nvSpPr>
          <p:cNvPr id="39952" name="Oval 14"/>
          <p:cNvSpPr>
            <a:spLocks noChangeArrowheads="1"/>
          </p:cNvSpPr>
          <p:nvPr/>
        </p:nvSpPr>
        <p:spPr bwMode="auto">
          <a:xfrm>
            <a:off x="4191000" y="22860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b</a:t>
            </a:r>
          </a:p>
        </p:txBody>
      </p:sp>
      <p:cxnSp>
        <p:nvCxnSpPr>
          <p:cNvPr id="39953" name="AutoShape 15"/>
          <p:cNvCxnSpPr>
            <a:cxnSpLocks noChangeShapeType="1"/>
            <a:stCxn id="39952" idx="4"/>
            <a:endCxn id="39955" idx="0"/>
          </p:cNvCxnSpPr>
          <p:nvPr/>
        </p:nvCxnSpPr>
        <p:spPr bwMode="auto">
          <a:xfrm flipH="1">
            <a:off x="38862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954" name="Text Box 16"/>
          <p:cNvSpPr txBox="1">
            <a:spLocks noChangeArrowheads="1"/>
          </p:cNvSpPr>
          <p:nvPr/>
        </p:nvSpPr>
        <p:spPr bwMode="auto">
          <a:xfrm>
            <a:off x="3886200" y="27114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9955" name="Oval 17"/>
          <p:cNvSpPr>
            <a:spLocks noChangeArrowheads="1"/>
          </p:cNvSpPr>
          <p:nvPr/>
        </p:nvSpPr>
        <p:spPr bwMode="auto">
          <a:xfrm>
            <a:off x="3657600" y="32004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</a:t>
            </a:r>
          </a:p>
        </p:txBody>
      </p:sp>
      <p:cxnSp>
        <p:nvCxnSpPr>
          <p:cNvPr id="39956" name="AutoShape 18"/>
          <p:cNvCxnSpPr>
            <a:cxnSpLocks noChangeShapeType="1"/>
            <a:endCxn id="39958" idx="0"/>
          </p:cNvCxnSpPr>
          <p:nvPr/>
        </p:nvCxnSpPr>
        <p:spPr bwMode="auto">
          <a:xfrm flipH="1">
            <a:off x="3581400" y="36576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957" name="Text Box 19"/>
          <p:cNvSpPr txBox="1">
            <a:spLocks noChangeArrowheads="1"/>
          </p:cNvSpPr>
          <p:nvPr/>
        </p:nvSpPr>
        <p:spPr bwMode="auto">
          <a:xfrm>
            <a:off x="3505200" y="36258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9958" name="Rectangle 20"/>
          <p:cNvSpPr>
            <a:spLocks noChangeArrowheads="1"/>
          </p:cNvSpPr>
          <p:nvPr/>
        </p:nvSpPr>
        <p:spPr bwMode="auto">
          <a:xfrm>
            <a:off x="3352800" y="41148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59" name="Rectangle 21"/>
          <p:cNvSpPr>
            <a:spLocks noChangeArrowheads="1"/>
          </p:cNvSpPr>
          <p:nvPr/>
        </p:nvSpPr>
        <p:spPr bwMode="auto">
          <a:xfrm>
            <a:off x="3962400" y="41148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0" name="Line 22"/>
          <p:cNvSpPr>
            <a:spLocks noChangeShapeType="1"/>
          </p:cNvSpPr>
          <p:nvPr/>
        </p:nvSpPr>
        <p:spPr bwMode="auto">
          <a:xfrm>
            <a:off x="3886200" y="3657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1" name="Text Box 23"/>
          <p:cNvSpPr txBox="1">
            <a:spLocks noChangeArrowheads="1"/>
          </p:cNvSpPr>
          <p:nvPr/>
        </p:nvSpPr>
        <p:spPr bwMode="auto">
          <a:xfrm>
            <a:off x="3975100" y="3630613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39962" name="Oval 24"/>
          <p:cNvSpPr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</a:t>
            </a:r>
          </a:p>
        </p:txBody>
      </p:sp>
      <p:cxnSp>
        <p:nvCxnSpPr>
          <p:cNvPr id="39963" name="AutoShape 25"/>
          <p:cNvCxnSpPr>
            <a:cxnSpLocks noChangeShapeType="1"/>
            <a:stCxn id="39952" idx="4"/>
            <a:endCxn id="39962" idx="0"/>
          </p:cNvCxnSpPr>
          <p:nvPr/>
        </p:nvCxnSpPr>
        <p:spPr bwMode="auto">
          <a:xfrm>
            <a:off x="44196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964" name="AutoShape 26"/>
          <p:cNvCxnSpPr>
            <a:cxnSpLocks noChangeShapeType="1"/>
            <a:stCxn id="39962" idx="4"/>
            <a:endCxn id="39966" idx="0"/>
          </p:cNvCxnSpPr>
          <p:nvPr/>
        </p:nvCxnSpPr>
        <p:spPr bwMode="auto">
          <a:xfrm flipH="1">
            <a:off x="4800600" y="3657600"/>
            <a:ext cx="228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965" name="Text Box 27"/>
          <p:cNvSpPr txBox="1">
            <a:spLocks noChangeArrowheads="1"/>
          </p:cNvSpPr>
          <p:nvPr/>
        </p:nvSpPr>
        <p:spPr bwMode="auto">
          <a:xfrm>
            <a:off x="4648200" y="36258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9966" name="Rectangle 28"/>
          <p:cNvSpPr>
            <a:spLocks noChangeArrowheads="1"/>
          </p:cNvSpPr>
          <p:nvPr/>
        </p:nvSpPr>
        <p:spPr bwMode="auto">
          <a:xfrm>
            <a:off x="4572000" y="41148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7" name="Rectangle 29"/>
          <p:cNvSpPr>
            <a:spLocks noChangeArrowheads="1"/>
          </p:cNvSpPr>
          <p:nvPr/>
        </p:nvSpPr>
        <p:spPr bwMode="auto">
          <a:xfrm>
            <a:off x="5168900" y="4141788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68" name="Line 30"/>
          <p:cNvSpPr>
            <a:spLocks noChangeShapeType="1"/>
          </p:cNvSpPr>
          <p:nvPr/>
        </p:nvSpPr>
        <p:spPr bwMode="auto">
          <a:xfrm>
            <a:off x="5029200" y="3657600"/>
            <a:ext cx="368300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9" name="Text Box 31"/>
          <p:cNvSpPr txBox="1">
            <a:spLocks noChangeArrowheads="1"/>
          </p:cNvSpPr>
          <p:nvPr/>
        </p:nvSpPr>
        <p:spPr bwMode="auto">
          <a:xfrm>
            <a:off x="5181600" y="36576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39970" name="Text Box 32"/>
          <p:cNvSpPr txBox="1">
            <a:spLocks noChangeArrowheads="1"/>
          </p:cNvSpPr>
          <p:nvPr/>
        </p:nvSpPr>
        <p:spPr bwMode="auto">
          <a:xfrm>
            <a:off x="4648200" y="27114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cxnSp>
        <p:nvCxnSpPr>
          <p:cNvPr id="39971" name="AutoShape 33"/>
          <p:cNvCxnSpPr>
            <a:cxnSpLocks noChangeShapeType="1"/>
            <a:stCxn id="39942" idx="4"/>
            <a:endCxn id="39973" idx="0"/>
          </p:cNvCxnSpPr>
          <p:nvPr/>
        </p:nvCxnSpPr>
        <p:spPr bwMode="auto">
          <a:xfrm>
            <a:off x="5257800" y="1905000"/>
            <a:ext cx="990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972" name="Text Box 34"/>
          <p:cNvSpPr txBox="1">
            <a:spLocks noChangeArrowheads="1"/>
          </p:cNvSpPr>
          <p:nvPr/>
        </p:nvSpPr>
        <p:spPr bwMode="auto">
          <a:xfrm>
            <a:off x="5562600" y="18288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39973" name="Oval 35"/>
          <p:cNvSpPr>
            <a:spLocks noChangeArrowheads="1"/>
          </p:cNvSpPr>
          <p:nvPr/>
        </p:nvSpPr>
        <p:spPr bwMode="auto">
          <a:xfrm>
            <a:off x="6019800" y="22860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b</a:t>
            </a:r>
          </a:p>
        </p:txBody>
      </p:sp>
      <p:cxnSp>
        <p:nvCxnSpPr>
          <p:cNvPr id="39974" name="AutoShape 36"/>
          <p:cNvCxnSpPr>
            <a:cxnSpLocks noChangeShapeType="1"/>
            <a:stCxn id="39973" idx="4"/>
            <a:endCxn id="39976" idx="0"/>
          </p:cNvCxnSpPr>
          <p:nvPr/>
        </p:nvCxnSpPr>
        <p:spPr bwMode="auto">
          <a:xfrm flipH="1">
            <a:off x="57912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975" name="Text Box 37"/>
          <p:cNvSpPr txBox="1">
            <a:spLocks noChangeArrowheads="1"/>
          </p:cNvSpPr>
          <p:nvPr/>
        </p:nvSpPr>
        <p:spPr bwMode="auto">
          <a:xfrm>
            <a:off x="5791200" y="27432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39976" name="Rectangle 38"/>
          <p:cNvSpPr>
            <a:spLocks noChangeArrowheads="1"/>
          </p:cNvSpPr>
          <p:nvPr/>
        </p:nvSpPr>
        <p:spPr bwMode="auto">
          <a:xfrm>
            <a:off x="5562600" y="32004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977" name="AutoShape 39"/>
          <p:cNvCxnSpPr>
            <a:cxnSpLocks noChangeShapeType="1"/>
            <a:stCxn id="39973" idx="4"/>
          </p:cNvCxnSpPr>
          <p:nvPr/>
        </p:nvCxnSpPr>
        <p:spPr bwMode="auto">
          <a:xfrm>
            <a:off x="6248400" y="2743200"/>
            <a:ext cx="457200" cy="457200"/>
          </a:xfrm>
          <a:prstGeom prst="straightConnector1">
            <a:avLst/>
          </a:prstGeom>
          <a:noFill/>
          <a:ln w="1905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978" name="Text Box 40"/>
          <p:cNvSpPr txBox="1">
            <a:spLocks noChangeArrowheads="1"/>
          </p:cNvSpPr>
          <p:nvPr/>
        </p:nvSpPr>
        <p:spPr bwMode="auto">
          <a:xfrm>
            <a:off x="6477000" y="27876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39979" name="Oval 41"/>
          <p:cNvSpPr>
            <a:spLocks noChangeArrowheads="1"/>
          </p:cNvSpPr>
          <p:nvPr/>
        </p:nvSpPr>
        <p:spPr bwMode="auto">
          <a:xfrm>
            <a:off x="2590800" y="4876800"/>
            <a:ext cx="838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a=1</a:t>
            </a:r>
          </a:p>
        </p:txBody>
      </p:sp>
      <p:sp>
        <p:nvSpPr>
          <p:cNvPr id="39980" name="Oval 42"/>
          <p:cNvSpPr>
            <a:spLocks noChangeArrowheads="1"/>
          </p:cNvSpPr>
          <p:nvPr/>
        </p:nvSpPr>
        <p:spPr bwMode="auto">
          <a:xfrm>
            <a:off x="2590800" y="5562600"/>
            <a:ext cx="838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b=1</a:t>
            </a:r>
          </a:p>
        </p:txBody>
      </p:sp>
      <p:sp>
        <p:nvSpPr>
          <p:cNvPr id="39981" name="Oval 43"/>
          <p:cNvSpPr>
            <a:spLocks noChangeArrowheads="1"/>
          </p:cNvSpPr>
          <p:nvPr/>
        </p:nvSpPr>
        <p:spPr bwMode="auto">
          <a:xfrm>
            <a:off x="4419600" y="4876800"/>
            <a:ext cx="838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c=1</a:t>
            </a:r>
          </a:p>
        </p:txBody>
      </p:sp>
      <p:sp>
        <p:nvSpPr>
          <p:cNvPr id="39982" name="Line 44"/>
          <p:cNvSpPr>
            <a:spLocks noChangeShapeType="1"/>
          </p:cNvSpPr>
          <p:nvPr/>
        </p:nvSpPr>
        <p:spPr bwMode="auto">
          <a:xfrm>
            <a:off x="3429000" y="5105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3" name="Line 45"/>
          <p:cNvSpPr>
            <a:spLocks noChangeShapeType="1"/>
          </p:cNvSpPr>
          <p:nvPr/>
        </p:nvSpPr>
        <p:spPr bwMode="auto">
          <a:xfrm flipV="1">
            <a:off x="3429000" y="5105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4" name="Text Box 46"/>
          <p:cNvSpPr txBox="1">
            <a:spLocks noChangeArrowheads="1"/>
          </p:cNvSpPr>
          <p:nvPr/>
        </p:nvSpPr>
        <p:spPr bwMode="auto">
          <a:xfrm>
            <a:off x="3429000" y="4800600"/>
            <a:ext cx="137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b’ + c)</a:t>
            </a:r>
          </a:p>
        </p:txBody>
      </p:sp>
      <p:sp>
        <p:nvSpPr>
          <p:cNvPr id="39985" name="Text Box 47"/>
          <p:cNvSpPr txBox="1">
            <a:spLocks noChangeArrowheads="1"/>
          </p:cNvSpPr>
          <p:nvPr/>
        </p:nvSpPr>
        <p:spPr bwMode="auto">
          <a:xfrm>
            <a:off x="6705600" y="2743200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 Other Decision</a:t>
            </a:r>
          </a:p>
        </p:txBody>
      </p:sp>
      <p:sp>
        <p:nvSpPr>
          <p:cNvPr id="39986" name="Rectangle 48"/>
          <p:cNvSpPr>
            <a:spLocks noChangeArrowheads="1"/>
          </p:cNvSpPr>
          <p:nvPr/>
        </p:nvSpPr>
        <p:spPr bwMode="auto">
          <a:xfrm>
            <a:off x="0" y="6705600"/>
            <a:ext cx="7620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chemeClr val="bg2"/>
                </a:solidFill>
                <a:latin typeface="Times New Roman" charset="0"/>
              </a:rPr>
              <a:t>slide thanks to Sharad Malik (modified)</a:t>
            </a:r>
          </a:p>
        </p:txBody>
      </p:sp>
      <p:sp>
        <p:nvSpPr>
          <p:cNvPr id="39987" name="Text Box 49"/>
          <p:cNvSpPr txBox="1">
            <a:spLocks noChangeArrowheads="1"/>
          </p:cNvSpPr>
          <p:nvPr/>
        </p:nvSpPr>
        <p:spPr bwMode="auto">
          <a:xfrm>
            <a:off x="1143000" y="3214688"/>
            <a:ext cx="414338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b’ +</a:t>
            </a:r>
          </a:p>
        </p:txBody>
      </p:sp>
      <p:sp>
        <p:nvSpPr>
          <p:cNvPr id="39988" name="Text Box 51"/>
          <p:cNvSpPr txBox="1">
            <a:spLocks noChangeArrowheads="1"/>
          </p:cNvSpPr>
          <p:nvPr/>
        </p:nvSpPr>
        <p:spPr bwMode="auto">
          <a:xfrm>
            <a:off x="1143000" y="3810000"/>
            <a:ext cx="414338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a’ +</a:t>
            </a:r>
          </a:p>
        </p:txBody>
      </p:sp>
      <p:sp>
        <p:nvSpPr>
          <p:cNvPr id="39989" name="Text Box 52"/>
          <p:cNvSpPr txBox="1">
            <a:spLocks noChangeArrowheads="1"/>
          </p:cNvSpPr>
          <p:nvPr/>
        </p:nvSpPr>
        <p:spPr bwMode="auto">
          <a:xfrm>
            <a:off x="1524000" y="3810000"/>
            <a:ext cx="490538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 dirty="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 b’ +</a:t>
            </a:r>
          </a:p>
        </p:txBody>
      </p:sp>
      <p:sp>
        <p:nvSpPr>
          <p:cNvPr id="39990" name="Rectangle 53"/>
          <p:cNvSpPr>
            <a:spLocks noChangeArrowheads="1"/>
          </p:cNvSpPr>
          <p:nvPr/>
        </p:nvSpPr>
        <p:spPr bwMode="auto">
          <a:xfrm>
            <a:off x="76200" y="4495800"/>
            <a:ext cx="25908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800">
                <a:ea typeface="宋体" charset="0"/>
                <a:cs typeface="宋体" charset="0"/>
                <a:sym typeface="Symbol" charset="0"/>
              </a:rPr>
              <a:t>unit clause that propagates without contradiction (finally!)</a:t>
            </a:r>
          </a:p>
          <a:p>
            <a:r>
              <a:rPr lang="en-US" altLang="zh-CN" sz="1800">
                <a:ea typeface="宋体" charset="0"/>
                <a:cs typeface="宋体" charset="0"/>
                <a:sym typeface="Symbol" charset="0"/>
              </a:rPr>
              <a:t>Often you get these much sooner</a:t>
            </a:r>
            <a:endParaRPr lang="en-US" sz="1800">
              <a:sym typeface="Symbol" charset="0"/>
            </a:endParaRPr>
          </a:p>
        </p:txBody>
      </p:sp>
      <p:sp>
        <p:nvSpPr>
          <p:cNvPr id="39991" name="Line 54"/>
          <p:cNvSpPr>
            <a:spLocks noChangeShapeType="1"/>
          </p:cNvSpPr>
          <p:nvPr/>
        </p:nvSpPr>
        <p:spPr bwMode="auto">
          <a:xfrm flipV="1">
            <a:off x="1905000" y="4191000"/>
            <a:ext cx="228600" cy="381000"/>
          </a:xfrm>
          <a:prstGeom prst="line">
            <a:avLst/>
          </a:prstGeom>
          <a:noFill/>
          <a:ln w="9525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060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/>
              <a:t>600.325/425 Declarative Methods - J. Eisner</a:t>
            </a:r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9C31C72-0DCC-8D42-A77E-687139E75CB9}" type="slidenum">
              <a:rPr lang="en-US" sz="1200">
                <a:solidFill>
                  <a:schemeClr val="tx1"/>
                </a:solidFill>
                <a:latin typeface="Garamond" charset="0"/>
              </a:rPr>
              <a:pPr eaLnBrk="1" hangingPunct="1"/>
              <a:t>81</a:t>
            </a:fld>
            <a:endParaRPr lang="en-US" sz="1200">
              <a:solidFill>
                <a:schemeClr val="tx1"/>
              </a:solidFill>
              <a:latin typeface="Garamond" charset="0"/>
            </a:endParaRPr>
          </a:p>
        </p:txBody>
      </p:sp>
      <p:sp>
        <p:nvSpPr>
          <p:cNvPr id="40964" name="Text Box 73"/>
          <p:cNvSpPr txBox="1">
            <a:spLocks noChangeArrowheads="1"/>
          </p:cNvSpPr>
          <p:nvPr/>
        </p:nvSpPr>
        <p:spPr bwMode="auto">
          <a:xfrm>
            <a:off x="990600" y="3200400"/>
            <a:ext cx="1371600" cy="366713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(b’ + c’ + d)</a:t>
            </a: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Garamond" charset="0"/>
                <a:ea typeface="宋体" charset="0"/>
                <a:cs typeface="宋体" charset="0"/>
              </a:rPr>
              <a:t>Basic DLL Procedure </a:t>
            </a:r>
          </a:p>
        </p:txBody>
      </p:sp>
      <p:sp>
        <p:nvSpPr>
          <p:cNvPr id="40966" name="Oval 3"/>
          <p:cNvSpPr>
            <a:spLocks noChangeArrowheads="1"/>
          </p:cNvSpPr>
          <p:nvPr/>
        </p:nvSpPr>
        <p:spPr bwMode="auto">
          <a:xfrm>
            <a:off x="5029200" y="14478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</a:t>
            </a:r>
          </a:p>
        </p:txBody>
      </p:sp>
      <p:cxnSp>
        <p:nvCxnSpPr>
          <p:cNvPr id="40967" name="AutoShape 4"/>
          <p:cNvCxnSpPr>
            <a:cxnSpLocks noChangeShapeType="1"/>
            <a:stCxn id="40966" idx="4"/>
            <a:endCxn id="40968" idx="0"/>
          </p:cNvCxnSpPr>
          <p:nvPr/>
        </p:nvCxnSpPr>
        <p:spPr bwMode="auto">
          <a:xfrm flipH="1">
            <a:off x="4419600" y="1905000"/>
            <a:ext cx="838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968" name="Oval 13"/>
          <p:cNvSpPr>
            <a:spLocks noChangeArrowheads="1"/>
          </p:cNvSpPr>
          <p:nvPr/>
        </p:nvSpPr>
        <p:spPr bwMode="auto">
          <a:xfrm>
            <a:off x="4191000" y="22860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b</a:t>
            </a:r>
          </a:p>
        </p:txBody>
      </p:sp>
      <p:cxnSp>
        <p:nvCxnSpPr>
          <p:cNvPr id="40969" name="AutoShape 14"/>
          <p:cNvCxnSpPr>
            <a:cxnSpLocks noChangeShapeType="1"/>
            <a:stCxn id="40968" idx="4"/>
            <a:endCxn id="40971" idx="0"/>
          </p:cNvCxnSpPr>
          <p:nvPr/>
        </p:nvCxnSpPr>
        <p:spPr bwMode="auto">
          <a:xfrm flipH="1">
            <a:off x="38862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970" name="Text Box 15"/>
          <p:cNvSpPr txBox="1">
            <a:spLocks noChangeArrowheads="1"/>
          </p:cNvSpPr>
          <p:nvPr/>
        </p:nvSpPr>
        <p:spPr bwMode="auto">
          <a:xfrm>
            <a:off x="3886200" y="27114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40971" name="Oval 16"/>
          <p:cNvSpPr>
            <a:spLocks noChangeArrowheads="1"/>
          </p:cNvSpPr>
          <p:nvPr/>
        </p:nvSpPr>
        <p:spPr bwMode="auto">
          <a:xfrm>
            <a:off x="3657600" y="32004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</a:t>
            </a:r>
          </a:p>
        </p:txBody>
      </p:sp>
      <p:cxnSp>
        <p:nvCxnSpPr>
          <p:cNvPr id="40972" name="AutoShape 17"/>
          <p:cNvCxnSpPr>
            <a:cxnSpLocks noChangeShapeType="1"/>
            <a:endCxn id="40974" idx="0"/>
          </p:cNvCxnSpPr>
          <p:nvPr/>
        </p:nvCxnSpPr>
        <p:spPr bwMode="auto">
          <a:xfrm flipH="1">
            <a:off x="3581400" y="36576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973" name="Text Box 18"/>
          <p:cNvSpPr txBox="1">
            <a:spLocks noChangeArrowheads="1"/>
          </p:cNvSpPr>
          <p:nvPr/>
        </p:nvSpPr>
        <p:spPr bwMode="auto">
          <a:xfrm>
            <a:off x="3505200" y="36258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40974" name="Rectangle 19"/>
          <p:cNvSpPr>
            <a:spLocks noChangeArrowheads="1"/>
          </p:cNvSpPr>
          <p:nvPr/>
        </p:nvSpPr>
        <p:spPr bwMode="auto">
          <a:xfrm>
            <a:off x="3352800" y="41148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Rectangle 20"/>
          <p:cNvSpPr>
            <a:spLocks noChangeArrowheads="1"/>
          </p:cNvSpPr>
          <p:nvPr/>
        </p:nvSpPr>
        <p:spPr bwMode="auto">
          <a:xfrm>
            <a:off x="3962400" y="41148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Line 21"/>
          <p:cNvSpPr>
            <a:spLocks noChangeShapeType="1"/>
          </p:cNvSpPr>
          <p:nvPr/>
        </p:nvSpPr>
        <p:spPr bwMode="auto">
          <a:xfrm>
            <a:off x="3886200" y="3657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7" name="Text Box 22"/>
          <p:cNvSpPr txBox="1">
            <a:spLocks noChangeArrowheads="1"/>
          </p:cNvSpPr>
          <p:nvPr/>
        </p:nvSpPr>
        <p:spPr bwMode="auto">
          <a:xfrm>
            <a:off x="3975100" y="3630613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40978" name="Oval 23"/>
          <p:cNvSpPr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</a:t>
            </a:r>
          </a:p>
        </p:txBody>
      </p:sp>
      <p:cxnSp>
        <p:nvCxnSpPr>
          <p:cNvPr id="40979" name="AutoShape 24"/>
          <p:cNvCxnSpPr>
            <a:cxnSpLocks noChangeShapeType="1"/>
            <a:stCxn id="40968" idx="4"/>
            <a:endCxn id="40978" idx="0"/>
          </p:cNvCxnSpPr>
          <p:nvPr/>
        </p:nvCxnSpPr>
        <p:spPr bwMode="auto">
          <a:xfrm>
            <a:off x="44196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0980" name="AutoShape 25"/>
          <p:cNvCxnSpPr>
            <a:cxnSpLocks noChangeShapeType="1"/>
            <a:stCxn id="40978" idx="4"/>
            <a:endCxn id="40982" idx="0"/>
          </p:cNvCxnSpPr>
          <p:nvPr/>
        </p:nvCxnSpPr>
        <p:spPr bwMode="auto">
          <a:xfrm flipH="1">
            <a:off x="4800600" y="3657600"/>
            <a:ext cx="228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981" name="Text Box 26"/>
          <p:cNvSpPr txBox="1">
            <a:spLocks noChangeArrowheads="1"/>
          </p:cNvSpPr>
          <p:nvPr/>
        </p:nvSpPr>
        <p:spPr bwMode="auto">
          <a:xfrm>
            <a:off x="4648200" y="36258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40982" name="Rectangle 27"/>
          <p:cNvSpPr>
            <a:spLocks noChangeArrowheads="1"/>
          </p:cNvSpPr>
          <p:nvPr/>
        </p:nvSpPr>
        <p:spPr bwMode="auto">
          <a:xfrm>
            <a:off x="4572000" y="41148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Rectangle 28"/>
          <p:cNvSpPr>
            <a:spLocks noChangeArrowheads="1"/>
          </p:cNvSpPr>
          <p:nvPr/>
        </p:nvSpPr>
        <p:spPr bwMode="auto">
          <a:xfrm>
            <a:off x="5168900" y="4141788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4" name="Line 29"/>
          <p:cNvSpPr>
            <a:spLocks noChangeShapeType="1"/>
          </p:cNvSpPr>
          <p:nvPr/>
        </p:nvSpPr>
        <p:spPr bwMode="auto">
          <a:xfrm>
            <a:off x="5029200" y="3657600"/>
            <a:ext cx="368300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5" name="Text Box 30"/>
          <p:cNvSpPr txBox="1">
            <a:spLocks noChangeArrowheads="1"/>
          </p:cNvSpPr>
          <p:nvPr/>
        </p:nvSpPr>
        <p:spPr bwMode="auto">
          <a:xfrm>
            <a:off x="5181600" y="36576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40986" name="Text Box 31"/>
          <p:cNvSpPr txBox="1">
            <a:spLocks noChangeArrowheads="1"/>
          </p:cNvSpPr>
          <p:nvPr/>
        </p:nvSpPr>
        <p:spPr bwMode="auto">
          <a:xfrm>
            <a:off x="4648200" y="27114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cxnSp>
        <p:nvCxnSpPr>
          <p:cNvPr id="40987" name="AutoShape 32"/>
          <p:cNvCxnSpPr>
            <a:cxnSpLocks noChangeShapeType="1"/>
            <a:stCxn id="40966" idx="4"/>
            <a:endCxn id="40989" idx="0"/>
          </p:cNvCxnSpPr>
          <p:nvPr/>
        </p:nvCxnSpPr>
        <p:spPr bwMode="auto">
          <a:xfrm>
            <a:off x="5257800" y="1905000"/>
            <a:ext cx="990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988" name="Text Box 33"/>
          <p:cNvSpPr txBox="1">
            <a:spLocks noChangeArrowheads="1"/>
          </p:cNvSpPr>
          <p:nvPr/>
        </p:nvSpPr>
        <p:spPr bwMode="auto">
          <a:xfrm>
            <a:off x="5562600" y="18288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40989" name="Oval 34"/>
          <p:cNvSpPr>
            <a:spLocks noChangeArrowheads="1"/>
          </p:cNvSpPr>
          <p:nvPr/>
        </p:nvSpPr>
        <p:spPr bwMode="auto">
          <a:xfrm>
            <a:off x="6019800" y="22860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b</a:t>
            </a:r>
          </a:p>
        </p:txBody>
      </p:sp>
      <p:cxnSp>
        <p:nvCxnSpPr>
          <p:cNvPr id="40990" name="AutoShape 35"/>
          <p:cNvCxnSpPr>
            <a:cxnSpLocks noChangeShapeType="1"/>
            <a:stCxn id="40989" idx="4"/>
            <a:endCxn id="40992" idx="0"/>
          </p:cNvCxnSpPr>
          <p:nvPr/>
        </p:nvCxnSpPr>
        <p:spPr bwMode="auto">
          <a:xfrm flipH="1">
            <a:off x="57912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991" name="Text Box 36"/>
          <p:cNvSpPr txBox="1">
            <a:spLocks noChangeArrowheads="1"/>
          </p:cNvSpPr>
          <p:nvPr/>
        </p:nvSpPr>
        <p:spPr bwMode="auto">
          <a:xfrm>
            <a:off x="5791200" y="27432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40992" name="Rectangle 37"/>
          <p:cNvSpPr>
            <a:spLocks noChangeArrowheads="1"/>
          </p:cNvSpPr>
          <p:nvPr/>
        </p:nvSpPr>
        <p:spPr bwMode="auto">
          <a:xfrm>
            <a:off x="5562600" y="32004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993" name="AutoShape 38"/>
          <p:cNvCxnSpPr>
            <a:cxnSpLocks noChangeShapeType="1"/>
            <a:stCxn id="40989" idx="4"/>
          </p:cNvCxnSpPr>
          <p:nvPr/>
        </p:nvCxnSpPr>
        <p:spPr bwMode="auto">
          <a:xfrm>
            <a:off x="62484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994" name="Text Box 39"/>
          <p:cNvSpPr txBox="1">
            <a:spLocks noChangeArrowheads="1"/>
          </p:cNvSpPr>
          <p:nvPr/>
        </p:nvSpPr>
        <p:spPr bwMode="auto">
          <a:xfrm>
            <a:off x="6477000" y="27876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40995" name="Oval 40"/>
          <p:cNvSpPr>
            <a:spLocks noChangeArrowheads="1"/>
          </p:cNvSpPr>
          <p:nvPr/>
        </p:nvSpPr>
        <p:spPr bwMode="auto">
          <a:xfrm>
            <a:off x="2590800" y="4876800"/>
            <a:ext cx="838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a=1</a:t>
            </a:r>
          </a:p>
        </p:txBody>
      </p:sp>
      <p:sp>
        <p:nvSpPr>
          <p:cNvPr id="40996" name="Oval 41"/>
          <p:cNvSpPr>
            <a:spLocks noChangeArrowheads="1"/>
          </p:cNvSpPr>
          <p:nvPr/>
        </p:nvSpPr>
        <p:spPr bwMode="auto">
          <a:xfrm>
            <a:off x="2590800" y="5562600"/>
            <a:ext cx="838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b=1</a:t>
            </a:r>
          </a:p>
        </p:txBody>
      </p:sp>
      <p:sp>
        <p:nvSpPr>
          <p:cNvPr id="40997" name="Oval 42"/>
          <p:cNvSpPr>
            <a:spLocks noChangeArrowheads="1"/>
          </p:cNvSpPr>
          <p:nvPr/>
        </p:nvSpPr>
        <p:spPr bwMode="auto">
          <a:xfrm>
            <a:off x="4419600" y="4876800"/>
            <a:ext cx="838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c=1</a:t>
            </a:r>
          </a:p>
        </p:txBody>
      </p:sp>
      <p:sp>
        <p:nvSpPr>
          <p:cNvPr id="40998" name="Line 43"/>
          <p:cNvSpPr>
            <a:spLocks noChangeShapeType="1"/>
          </p:cNvSpPr>
          <p:nvPr/>
        </p:nvSpPr>
        <p:spPr bwMode="auto">
          <a:xfrm>
            <a:off x="3429000" y="5105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9" name="Line 44"/>
          <p:cNvSpPr>
            <a:spLocks noChangeShapeType="1"/>
          </p:cNvSpPr>
          <p:nvPr/>
        </p:nvSpPr>
        <p:spPr bwMode="auto">
          <a:xfrm flipV="1">
            <a:off x="3429000" y="5105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0" name="Text Box 45"/>
          <p:cNvSpPr txBox="1">
            <a:spLocks noChangeArrowheads="1"/>
          </p:cNvSpPr>
          <p:nvPr/>
        </p:nvSpPr>
        <p:spPr bwMode="auto">
          <a:xfrm>
            <a:off x="3429000" y="4800600"/>
            <a:ext cx="137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b’ + c)</a:t>
            </a:r>
          </a:p>
        </p:txBody>
      </p:sp>
      <p:sp>
        <p:nvSpPr>
          <p:cNvPr id="41001" name="Line 46"/>
          <p:cNvSpPr>
            <a:spLocks noChangeShapeType="1"/>
          </p:cNvSpPr>
          <p:nvPr/>
        </p:nvSpPr>
        <p:spPr bwMode="auto">
          <a:xfrm>
            <a:off x="5257800" y="5105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2" name="Text Box 47"/>
          <p:cNvSpPr txBox="1">
            <a:spLocks noChangeArrowheads="1"/>
          </p:cNvSpPr>
          <p:nvPr/>
        </p:nvSpPr>
        <p:spPr bwMode="auto">
          <a:xfrm>
            <a:off x="5257800" y="4800600"/>
            <a:ext cx="137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(b’ + c’ + d)</a:t>
            </a:r>
          </a:p>
        </p:txBody>
      </p:sp>
      <p:sp>
        <p:nvSpPr>
          <p:cNvPr id="41003" name="Oval 48"/>
          <p:cNvSpPr>
            <a:spLocks noChangeArrowheads="1"/>
          </p:cNvSpPr>
          <p:nvPr/>
        </p:nvSpPr>
        <p:spPr bwMode="auto">
          <a:xfrm>
            <a:off x="6248400" y="4876800"/>
            <a:ext cx="838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d=1</a:t>
            </a:r>
          </a:p>
        </p:txBody>
      </p:sp>
      <p:cxnSp>
        <p:nvCxnSpPr>
          <p:cNvPr id="41004" name="AutoShape 49"/>
          <p:cNvCxnSpPr>
            <a:cxnSpLocks noChangeShapeType="1"/>
            <a:stCxn id="40996" idx="6"/>
            <a:endCxn id="41003" idx="2"/>
          </p:cNvCxnSpPr>
          <p:nvPr/>
        </p:nvCxnSpPr>
        <p:spPr bwMode="auto">
          <a:xfrm flipV="1">
            <a:off x="3429000" y="5105400"/>
            <a:ext cx="2819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005" name="Text Box 50"/>
          <p:cNvSpPr txBox="1">
            <a:spLocks noChangeArrowheads="1"/>
          </p:cNvSpPr>
          <p:nvPr/>
        </p:nvSpPr>
        <p:spPr bwMode="auto">
          <a:xfrm>
            <a:off x="4572000" y="17970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41006" name="Rectangle 51"/>
          <p:cNvSpPr>
            <a:spLocks noChangeArrowheads="1"/>
          </p:cNvSpPr>
          <p:nvPr/>
        </p:nvSpPr>
        <p:spPr bwMode="auto">
          <a:xfrm>
            <a:off x="0" y="6705600"/>
            <a:ext cx="7620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chemeClr val="bg2"/>
                </a:solidFill>
                <a:latin typeface="Times New Roman" charset="0"/>
              </a:rPr>
              <a:t>slide thanks to Sharad Malik (modified)</a:t>
            </a:r>
          </a:p>
        </p:txBody>
      </p:sp>
      <p:sp>
        <p:nvSpPr>
          <p:cNvPr id="41007" name="Text Box 53"/>
          <p:cNvSpPr txBox="1">
            <a:spLocks noChangeArrowheads="1"/>
          </p:cNvSpPr>
          <p:nvPr/>
        </p:nvSpPr>
        <p:spPr bwMode="auto">
          <a:xfrm>
            <a:off x="990600" y="19954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 + d)</a:t>
            </a:r>
          </a:p>
        </p:txBody>
      </p:sp>
      <p:sp>
        <p:nvSpPr>
          <p:cNvPr id="41008" name="Text Box 54"/>
          <p:cNvSpPr txBox="1">
            <a:spLocks noChangeArrowheads="1"/>
          </p:cNvSpPr>
          <p:nvPr/>
        </p:nvSpPr>
        <p:spPr bwMode="auto">
          <a:xfrm>
            <a:off x="990600" y="2286000"/>
            <a:ext cx="1371600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 + d’)</a:t>
            </a:r>
          </a:p>
        </p:txBody>
      </p:sp>
      <p:sp>
        <p:nvSpPr>
          <p:cNvPr id="41009" name="Text Box 55"/>
          <p:cNvSpPr txBox="1">
            <a:spLocks noChangeArrowheads="1"/>
          </p:cNvSpPr>
          <p:nvPr/>
        </p:nvSpPr>
        <p:spPr bwMode="auto">
          <a:xfrm>
            <a:off x="990600" y="26050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d)</a:t>
            </a:r>
          </a:p>
        </p:txBody>
      </p:sp>
      <p:sp>
        <p:nvSpPr>
          <p:cNvPr id="41010" name="Text Box 56"/>
          <p:cNvSpPr txBox="1">
            <a:spLocks noChangeArrowheads="1"/>
          </p:cNvSpPr>
          <p:nvPr/>
        </p:nvSpPr>
        <p:spPr bwMode="auto">
          <a:xfrm>
            <a:off x="990600" y="29098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d’)</a:t>
            </a:r>
          </a:p>
        </p:txBody>
      </p:sp>
      <p:sp>
        <p:nvSpPr>
          <p:cNvPr id="41011" name="Text Box 57"/>
          <p:cNvSpPr txBox="1">
            <a:spLocks noChangeArrowheads="1"/>
          </p:cNvSpPr>
          <p:nvPr/>
        </p:nvSpPr>
        <p:spPr bwMode="auto">
          <a:xfrm>
            <a:off x="990600" y="1676400"/>
            <a:ext cx="1371600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 + c)</a:t>
            </a:r>
          </a:p>
        </p:txBody>
      </p:sp>
      <p:sp>
        <p:nvSpPr>
          <p:cNvPr id="41012" name="Text Box 59"/>
          <p:cNvSpPr txBox="1">
            <a:spLocks noChangeArrowheads="1"/>
          </p:cNvSpPr>
          <p:nvPr/>
        </p:nvSpPr>
        <p:spPr bwMode="auto">
          <a:xfrm>
            <a:off x="990600" y="35194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 + c’)</a:t>
            </a:r>
          </a:p>
        </p:txBody>
      </p:sp>
      <p:sp>
        <p:nvSpPr>
          <p:cNvPr id="41013" name="Text Box 60"/>
          <p:cNvSpPr txBox="1">
            <a:spLocks noChangeArrowheads="1"/>
          </p:cNvSpPr>
          <p:nvPr/>
        </p:nvSpPr>
        <p:spPr bwMode="auto">
          <a:xfrm>
            <a:off x="1143000" y="3214688"/>
            <a:ext cx="414338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b’ +</a:t>
            </a:r>
          </a:p>
        </p:txBody>
      </p:sp>
      <p:sp>
        <p:nvSpPr>
          <p:cNvPr id="41014" name="Text Box 64"/>
          <p:cNvSpPr txBox="1">
            <a:spLocks noChangeArrowheads="1"/>
          </p:cNvSpPr>
          <p:nvPr/>
        </p:nvSpPr>
        <p:spPr bwMode="auto">
          <a:xfrm>
            <a:off x="1538288" y="3214688"/>
            <a:ext cx="488950" cy="366712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 c’ +</a:t>
            </a:r>
          </a:p>
        </p:txBody>
      </p:sp>
      <p:sp>
        <p:nvSpPr>
          <p:cNvPr id="41015" name="Oval 66"/>
          <p:cNvSpPr>
            <a:spLocks noChangeArrowheads="1"/>
          </p:cNvSpPr>
          <p:nvPr/>
        </p:nvSpPr>
        <p:spPr bwMode="auto">
          <a:xfrm>
            <a:off x="6477000" y="32004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</a:t>
            </a:r>
          </a:p>
        </p:txBody>
      </p:sp>
      <p:sp>
        <p:nvSpPr>
          <p:cNvPr id="41016" name="Line 67"/>
          <p:cNvSpPr>
            <a:spLocks noChangeShapeType="1"/>
          </p:cNvSpPr>
          <p:nvPr/>
        </p:nvSpPr>
        <p:spPr bwMode="auto">
          <a:xfrm>
            <a:off x="6705600" y="3657600"/>
            <a:ext cx="368300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7" name="Text Box 68"/>
          <p:cNvSpPr txBox="1">
            <a:spLocks noChangeArrowheads="1"/>
          </p:cNvSpPr>
          <p:nvPr/>
        </p:nvSpPr>
        <p:spPr bwMode="auto">
          <a:xfrm>
            <a:off x="6858000" y="36576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41018" name="Text Box 69"/>
          <p:cNvSpPr txBox="1">
            <a:spLocks noChangeArrowheads="1"/>
          </p:cNvSpPr>
          <p:nvPr/>
        </p:nvSpPr>
        <p:spPr bwMode="auto">
          <a:xfrm>
            <a:off x="7086600" y="3656013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Font typeface="Symbol" charset="0"/>
              <a:buChar char="Ü"/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 Forced by </a:t>
            </a:r>
            <a:br>
              <a:rPr lang="en-US" altLang="zh-CN" sz="1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</a:b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unit clause</a:t>
            </a:r>
          </a:p>
        </p:txBody>
      </p:sp>
      <p:sp>
        <p:nvSpPr>
          <p:cNvPr id="41019" name="Text Box 71"/>
          <p:cNvSpPr txBox="1">
            <a:spLocks noChangeArrowheads="1"/>
          </p:cNvSpPr>
          <p:nvPr/>
        </p:nvSpPr>
        <p:spPr bwMode="auto">
          <a:xfrm>
            <a:off x="990600" y="3810000"/>
            <a:ext cx="1371600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b’ + c)</a:t>
            </a:r>
          </a:p>
        </p:txBody>
      </p:sp>
    </p:spTree>
    <p:extLst>
      <p:ext uri="{BB962C8B-B14F-4D97-AF65-F5344CB8AC3E}">
        <p14:creationId xmlns:p14="http://schemas.microsoft.com/office/powerpoint/2010/main" val="198727676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/>
              <a:t>600.325/425 Declarative Methods - J. Eisner</a:t>
            </a:r>
          </a:p>
        </p:txBody>
      </p:sp>
      <p:sp>
        <p:nvSpPr>
          <p:cNvPr id="6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47F6EB-90D4-4142-9D00-144DB8BABA38}" type="slidenum">
              <a:rPr lang="en-US" sz="1200">
                <a:solidFill>
                  <a:schemeClr val="tx1"/>
                </a:solidFill>
                <a:latin typeface="Garamond" charset="0"/>
              </a:rPr>
              <a:pPr eaLnBrk="1" hangingPunct="1"/>
              <a:t>82</a:t>
            </a:fld>
            <a:endParaRPr lang="en-US" sz="1200">
              <a:solidFill>
                <a:schemeClr val="tx1"/>
              </a:solidFill>
              <a:latin typeface="Garamond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Garamond" charset="0"/>
                <a:ea typeface="宋体" charset="0"/>
                <a:cs typeface="宋体" charset="0"/>
              </a:rPr>
              <a:t>Basic DLL Procedure </a:t>
            </a:r>
          </a:p>
        </p:txBody>
      </p:sp>
      <p:sp>
        <p:nvSpPr>
          <p:cNvPr id="41989" name="Oval 3"/>
          <p:cNvSpPr>
            <a:spLocks noChangeArrowheads="1"/>
          </p:cNvSpPr>
          <p:nvPr/>
        </p:nvSpPr>
        <p:spPr bwMode="auto">
          <a:xfrm>
            <a:off x="5029200" y="14478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</a:t>
            </a:r>
          </a:p>
        </p:txBody>
      </p:sp>
      <p:cxnSp>
        <p:nvCxnSpPr>
          <p:cNvPr id="41990" name="AutoShape 4"/>
          <p:cNvCxnSpPr>
            <a:cxnSpLocks noChangeShapeType="1"/>
            <a:stCxn id="41989" idx="4"/>
            <a:endCxn id="41991" idx="0"/>
          </p:cNvCxnSpPr>
          <p:nvPr/>
        </p:nvCxnSpPr>
        <p:spPr bwMode="auto">
          <a:xfrm flipH="1">
            <a:off x="4419600" y="1905000"/>
            <a:ext cx="838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991" name="Oval 5"/>
          <p:cNvSpPr>
            <a:spLocks noChangeArrowheads="1"/>
          </p:cNvSpPr>
          <p:nvPr/>
        </p:nvSpPr>
        <p:spPr bwMode="auto">
          <a:xfrm>
            <a:off x="4191000" y="22860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b</a:t>
            </a:r>
          </a:p>
        </p:txBody>
      </p:sp>
      <p:cxnSp>
        <p:nvCxnSpPr>
          <p:cNvPr id="41992" name="AutoShape 6"/>
          <p:cNvCxnSpPr>
            <a:cxnSpLocks noChangeShapeType="1"/>
            <a:stCxn id="41991" idx="4"/>
            <a:endCxn id="41994" idx="0"/>
          </p:cNvCxnSpPr>
          <p:nvPr/>
        </p:nvCxnSpPr>
        <p:spPr bwMode="auto">
          <a:xfrm flipH="1">
            <a:off x="3886200" y="2743200"/>
            <a:ext cx="533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993" name="Text Box 7"/>
          <p:cNvSpPr txBox="1">
            <a:spLocks noChangeArrowheads="1"/>
          </p:cNvSpPr>
          <p:nvPr/>
        </p:nvSpPr>
        <p:spPr bwMode="auto">
          <a:xfrm>
            <a:off x="3886200" y="27114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41994" name="Oval 8"/>
          <p:cNvSpPr>
            <a:spLocks noChangeArrowheads="1"/>
          </p:cNvSpPr>
          <p:nvPr/>
        </p:nvSpPr>
        <p:spPr bwMode="auto">
          <a:xfrm>
            <a:off x="3657600" y="32004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</a:t>
            </a:r>
          </a:p>
        </p:txBody>
      </p:sp>
      <p:cxnSp>
        <p:nvCxnSpPr>
          <p:cNvPr id="41995" name="AutoShape 9"/>
          <p:cNvCxnSpPr>
            <a:cxnSpLocks noChangeShapeType="1"/>
            <a:endCxn id="41997" idx="0"/>
          </p:cNvCxnSpPr>
          <p:nvPr/>
        </p:nvCxnSpPr>
        <p:spPr bwMode="auto">
          <a:xfrm flipH="1">
            <a:off x="3581400" y="3657600"/>
            <a:ext cx="304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996" name="Text Box 10"/>
          <p:cNvSpPr txBox="1">
            <a:spLocks noChangeArrowheads="1"/>
          </p:cNvSpPr>
          <p:nvPr/>
        </p:nvSpPr>
        <p:spPr bwMode="auto">
          <a:xfrm>
            <a:off x="3505200" y="36258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41997" name="Rectangle 11"/>
          <p:cNvSpPr>
            <a:spLocks noChangeArrowheads="1"/>
          </p:cNvSpPr>
          <p:nvPr/>
        </p:nvSpPr>
        <p:spPr bwMode="auto">
          <a:xfrm>
            <a:off x="3352800" y="41148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Rectangle 12"/>
          <p:cNvSpPr>
            <a:spLocks noChangeArrowheads="1"/>
          </p:cNvSpPr>
          <p:nvPr/>
        </p:nvSpPr>
        <p:spPr bwMode="auto">
          <a:xfrm>
            <a:off x="3962400" y="41148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Line 13"/>
          <p:cNvSpPr>
            <a:spLocks noChangeShapeType="1"/>
          </p:cNvSpPr>
          <p:nvPr/>
        </p:nvSpPr>
        <p:spPr bwMode="auto">
          <a:xfrm>
            <a:off x="3886200" y="3657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0" name="Text Box 14"/>
          <p:cNvSpPr txBox="1">
            <a:spLocks noChangeArrowheads="1"/>
          </p:cNvSpPr>
          <p:nvPr/>
        </p:nvSpPr>
        <p:spPr bwMode="auto">
          <a:xfrm>
            <a:off x="3975100" y="3630613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42001" name="Oval 15"/>
          <p:cNvSpPr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</a:t>
            </a:r>
          </a:p>
        </p:txBody>
      </p:sp>
      <p:cxnSp>
        <p:nvCxnSpPr>
          <p:cNvPr id="42002" name="AutoShape 16"/>
          <p:cNvCxnSpPr>
            <a:cxnSpLocks noChangeShapeType="1"/>
            <a:stCxn id="41991" idx="4"/>
            <a:endCxn id="42001" idx="0"/>
          </p:cNvCxnSpPr>
          <p:nvPr/>
        </p:nvCxnSpPr>
        <p:spPr bwMode="auto">
          <a:xfrm>
            <a:off x="4419600" y="2743200"/>
            <a:ext cx="609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003" name="AutoShape 17"/>
          <p:cNvCxnSpPr>
            <a:cxnSpLocks noChangeShapeType="1"/>
            <a:stCxn id="42001" idx="4"/>
            <a:endCxn id="42005" idx="0"/>
          </p:cNvCxnSpPr>
          <p:nvPr/>
        </p:nvCxnSpPr>
        <p:spPr bwMode="auto">
          <a:xfrm flipH="1">
            <a:off x="4800600" y="3657600"/>
            <a:ext cx="228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004" name="Text Box 18"/>
          <p:cNvSpPr txBox="1">
            <a:spLocks noChangeArrowheads="1"/>
          </p:cNvSpPr>
          <p:nvPr/>
        </p:nvSpPr>
        <p:spPr bwMode="auto">
          <a:xfrm>
            <a:off x="4648200" y="36258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42005" name="Rectangle 19"/>
          <p:cNvSpPr>
            <a:spLocks noChangeArrowheads="1"/>
          </p:cNvSpPr>
          <p:nvPr/>
        </p:nvSpPr>
        <p:spPr bwMode="auto">
          <a:xfrm>
            <a:off x="4572000" y="41148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Rectangle 20"/>
          <p:cNvSpPr>
            <a:spLocks noChangeArrowheads="1"/>
          </p:cNvSpPr>
          <p:nvPr/>
        </p:nvSpPr>
        <p:spPr bwMode="auto">
          <a:xfrm>
            <a:off x="5168900" y="4141788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Line 21"/>
          <p:cNvSpPr>
            <a:spLocks noChangeShapeType="1"/>
          </p:cNvSpPr>
          <p:nvPr/>
        </p:nvSpPr>
        <p:spPr bwMode="auto">
          <a:xfrm>
            <a:off x="5029200" y="3657600"/>
            <a:ext cx="368300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8" name="Text Box 22"/>
          <p:cNvSpPr txBox="1">
            <a:spLocks noChangeArrowheads="1"/>
          </p:cNvSpPr>
          <p:nvPr/>
        </p:nvSpPr>
        <p:spPr bwMode="auto">
          <a:xfrm>
            <a:off x="5181600" y="36576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42009" name="Text Box 23"/>
          <p:cNvSpPr txBox="1">
            <a:spLocks noChangeArrowheads="1"/>
          </p:cNvSpPr>
          <p:nvPr/>
        </p:nvSpPr>
        <p:spPr bwMode="auto">
          <a:xfrm>
            <a:off x="4648200" y="27114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cxnSp>
        <p:nvCxnSpPr>
          <p:cNvPr id="42010" name="AutoShape 24"/>
          <p:cNvCxnSpPr>
            <a:cxnSpLocks noChangeShapeType="1"/>
            <a:stCxn id="41989" idx="4"/>
            <a:endCxn id="42012" idx="0"/>
          </p:cNvCxnSpPr>
          <p:nvPr/>
        </p:nvCxnSpPr>
        <p:spPr bwMode="auto">
          <a:xfrm>
            <a:off x="5257800" y="1905000"/>
            <a:ext cx="990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011" name="Text Box 25"/>
          <p:cNvSpPr txBox="1">
            <a:spLocks noChangeArrowheads="1"/>
          </p:cNvSpPr>
          <p:nvPr/>
        </p:nvSpPr>
        <p:spPr bwMode="auto">
          <a:xfrm>
            <a:off x="5562600" y="18288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42012" name="Oval 26"/>
          <p:cNvSpPr>
            <a:spLocks noChangeArrowheads="1"/>
          </p:cNvSpPr>
          <p:nvPr/>
        </p:nvSpPr>
        <p:spPr bwMode="auto">
          <a:xfrm>
            <a:off x="6019800" y="22860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b</a:t>
            </a:r>
          </a:p>
        </p:txBody>
      </p:sp>
      <p:cxnSp>
        <p:nvCxnSpPr>
          <p:cNvPr id="42013" name="AutoShape 27"/>
          <p:cNvCxnSpPr>
            <a:cxnSpLocks noChangeShapeType="1"/>
            <a:stCxn id="42012" idx="4"/>
            <a:endCxn id="42015" idx="0"/>
          </p:cNvCxnSpPr>
          <p:nvPr/>
        </p:nvCxnSpPr>
        <p:spPr bwMode="auto">
          <a:xfrm flipH="1">
            <a:off x="57912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014" name="Text Box 28"/>
          <p:cNvSpPr txBox="1">
            <a:spLocks noChangeArrowheads="1"/>
          </p:cNvSpPr>
          <p:nvPr/>
        </p:nvSpPr>
        <p:spPr bwMode="auto">
          <a:xfrm>
            <a:off x="5791200" y="27432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42015" name="Rectangle 29"/>
          <p:cNvSpPr>
            <a:spLocks noChangeArrowheads="1"/>
          </p:cNvSpPr>
          <p:nvPr/>
        </p:nvSpPr>
        <p:spPr bwMode="auto">
          <a:xfrm>
            <a:off x="5562600" y="3200400"/>
            <a:ext cx="457200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2016" name="AutoShape 30"/>
          <p:cNvCxnSpPr>
            <a:cxnSpLocks noChangeShapeType="1"/>
            <a:stCxn id="42012" idx="4"/>
          </p:cNvCxnSpPr>
          <p:nvPr/>
        </p:nvCxnSpPr>
        <p:spPr bwMode="auto">
          <a:xfrm>
            <a:off x="6248400" y="27432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017" name="Text Box 31"/>
          <p:cNvSpPr txBox="1">
            <a:spLocks noChangeArrowheads="1"/>
          </p:cNvSpPr>
          <p:nvPr/>
        </p:nvSpPr>
        <p:spPr bwMode="auto">
          <a:xfrm>
            <a:off x="6477000" y="27876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42018" name="Oval 32"/>
          <p:cNvSpPr>
            <a:spLocks noChangeArrowheads="1"/>
          </p:cNvSpPr>
          <p:nvPr/>
        </p:nvSpPr>
        <p:spPr bwMode="auto">
          <a:xfrm>
            <a:off x="2590800" y="4876800"/>
            <a:ext cx="838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a=1</a:t>
            </a:r>
          </a:p>
        </p:txBody>
      </p:sp>
      <p:sp>
        <p:nvSpPr>
          <p:cNvPr id="42019" name="Oval 33"/>
          <p:cNvSpPr>
            <a:spLocks noChangeArrowheads="1"/>
          </p:cNvSpPr>
          <p:nvPr/>
        </p:nvSpPr>
        <p:spPr bwMode="auto">
          <a:xfrm>
            <a:off x="2590800" y="5562600"/>
            <a:ext cx="838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b=1</a:t>
            </a:r>
          </a:p>
        </p:txBody>
      </p:sp>
      <p:sp>
        <p:nvSpPr>
          <p:cNvPr id="42020" name="Oval 34"/>
          <p:cNvSpPr>
            <a:spLocks noChangeArrowheads="1"/>
          </p:cNvSpPr>
          <p:nvPr/>
        </p:nvSpPr>
        <p:spPr bwMode="auto">
          <a:xfrm>
            <a:off x="4419600" y="4876800"/>
            <a:ext cx="838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c=1</a:t>
            </a:r>
          </a:p>
        </p:txBody>
      </p:sp>
      <p:sp>
        <p:nvSpPr>
          <p:cNvPr id="42021" name="Line 35"/>
          <p:cNvSpPr>
            <a:spLocks noChangeShapeType="1"/>
          </p:cNvSpPr>
          <p:nvPr/>
        </p:nvSpPr>
        <p:spPr bwMode="auto">
          <a:xfrm>
            <a:off x="3429000" y="5105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2" name="Line 36"/>
          <p:cNvSpPr>
            <a:spLocks noChangeShapeType="1"/>
          </p:cNvSpPr>
          <p:nvPr/>
        </p:nvSpPr>
        <p:spPr bwMode="auto">
          <a:xfrm flipV="1">
            <a:off x="3429000" y="5105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3" name="Text Box 37"/>
          <p:cNvSpPr txBox="1">
            <a:spLocks noChangeArrowheads="1"/>
          </p:cNvSpPr>
          <p:nvPr/>
        </p:nvSpPr>
        <p:spPr bwMode="auto">
          <a:xfrm>
            <a:off x="3429000" y="4800600"/>
            <a:ext cx="137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b’ + c)</a:t>
            </a:r>
          </a:p>
        </p:txBody>
      </p:sp>
      <p:sp>
        <p:nvSpPr>
          <p:cNvPr id="42024" name="Line 38"/>
          <p:cNvSpPr>
            <a:spLocks noChangeShapeType="1"/>
          </p:cNvSpPr>
          <p:nvPr/>
        </p:nvSpPr>
        <p:spPr bwMode="auto">
          <a:xfrm>
            <a:off x="5257800" y="5105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25" name="Text Box 39"/>
          <p:cNvSpPr txBox="1">
            <a:spLocks noChangeArrowheads="1"/>
          </p:cNvSpPr>
          <p:nvPr/>
        </p:nvSpPr>
        <p:spPr bwMode="auto">
          <a:xfrm>
            <a:off x="5257800" y="4800600"/>
            <a:ext cx="1371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(b’ + c’ + d)</a:t>
            </a:r>
          </a:p>
        </p:txBody>
      </p:sp>
      <p:sp>
        <p:nvSpPr>
          <p:cNvPr id="42026" name="Oval 40"/>
          <p:cNvSpPr>
            <a:spLocks noChangeArrowheads="1"/>
          </p:cNvSpPr>
          <p:nvPr/>
        </p:nvSpPr>
        <p:spPr bwMode="auto">
          <a:xfrm>
            <a:off x="6248400" y="4876800"/>
            <a:ext cx="838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d=1</a:t>
            </a:r>
          </a:p>
        </p:txBody>
      </p:sp>
      <p:cxnSp>
        <p:nvCxnSpPr>
          <p:cNvPr id="42027" name="AutoShape 41"/>
          <p:cNvCxnSpPr>
            <a:cxnSpLocks noChangeShapeType="1"/>
            <a:stCxn id="42019" idx="6"/>
            <a:endCxn id="42026" idx="2"/>
          </p:cNvCxnSpPr>
          <p:nvPr/>
        </p:nvCxnSpPr>
        <p:spPr bwMode="auto">
          <a:xfrm flipV="1">
            <a:off x="3429000" y="5105400"/>
            <a:ext cx="2819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2028" name="Text Box 42"/>
          <p:cNvSpPr txBox="1">
            <a:spLocks noChangeArrowheads="1"/>
          </p:cNvSpPr>
          <p:nvPr/>
        </p:nvSpPr>
        <p:spPr bwMode="auto">
          <a:xfrm>
            <a:off x="4572000" y="17970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42029" name="Rectangle 43"/>
          <p:cNvSpPr>
            <a:spLocks noChangeArrowheads="1"/>
          </p:cNvSpPr>
          <p:nvPr/>
        </p:nvSpPr>
        <p:spPr bwMode="auto">
          <a:xfrm>
            <a:off x="0" y="6705600"/>
            <a:ext cx="7620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chemeClr val="bg2"/>
                </a:solidFill>
                <a:latin typeface="Times New Roman" charset="0"/>
              </a:rPr>
              <a:t>slide thanks to Sharad Malik (modified)</a:t>
            </a:r>
          </a:p>
        </p:txBody>
      </p:sp>
      <p:sp>
        <p:nvSpPr>
          <p:cNvPr id="42030" name="Text Box 44"/>
          <p:cNvSpPr txBox="1">
            <a:spLocks noChangeArrowheads="1"/>
          </p:cNvSpPr>
          <p:nvPr/>
        </p:nvSpPr>
        <p:spPr bwMode="auto">
          <a:xfrm>
            <a:off x="990600" y="19954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 + d)</a:t>
            </a:r>
          </a:p>
        </p:txBody>
      </p:sp>
      <p:sp>
        <p:nvSpPr>
          <p:cNvPr id="42031" name="Text Box 45"/>
          <p:cNvSpPr txBox="1">
            <a:spLocks noChangeArrowheads="1"/>
          </p:cNvSpPr>
          <p:nvPr/>
        </p:nvSpPr>
        <p:spPr bwMode="auto">
          <a:xfrm>
            <a:off x="990600" y="2286000"/>
            <a:ext cx="1371600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 + d’)</a:t>
            </a:r>
          </a:p>
        </p:txBody>
      </p:sp>
      <p:sp>
        <p:nvSpPr>
          <p:cNvPr id="42032" name="Text Box 46"/>
          <p:cNvSpPr txBox="1">
            <a:spLocks noChangeArrowheads="1"/>
          </p:cNvSpPr>
          <p:nvPr/>
        </p:nvSpPr>
        <p:spPr bwMode="auto">
          <a:xfrm>
            <a:off x="990600" y="26050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d)</a:t>
            </a:r>
          </a:p>
        </p:txBody>
      </p:sp>
      <p:sp>
        <p:nvSpPr>
          <p:cNvPr id="42033" name="Text Box 47"/>
          <p:cNvSpPr txBox="1">
            <a:spLocks noChangeArrowheads="1"/>
          </p:cNvSpPr>
          <p:nvPr/>
        </p:nvSpPr>
        <p:spPr bwMode="auto">
          <a:xfrm>
            <a:off x="990600" y="29098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 + c’ + d’)</a:t>
            </a:r>
          </a:p>
        </p:txBody>
      </p:sp>
      <p:sp>
        <p:nvSpPr>
          <p:cNvPr id="42034" name="Text Box 48"/>
          <p:cNvSpPr txBox="1">
            <a:spLocks noChangeArrowheads="1"/>
          </p:cNvSpPr>
          <p:nvPr/>
        </p:nvSpPr>
        <p:spPr bwMode="auto">
          <a:xfrm>
            <a:off x="990600" y="1676400"/>
            <a:ext cx="1371600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 + c)</a:t>
            </a:r>
          </a:p>
        </p:txBody>
      </p:sp>
      <p:sp>
        <p:nvSpPr>
          <p:cNvPr id="42035" name="Text Box 50"/>
          <p:cNvSpPr txBox="1">
            <a:spLocks noChangeArrowheads="1"/>
          </p:cNvSpPr>
          <p:nvPr/>
        </p:nvSpPr>
        <p:spPr bwMode="auto">
          <a:xfrm>
            <a:off x="990600" y="35194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 + c’)</a:t>
            </a:r>
          </a:p>
        </p:txBody>
      </p:sp>
      <p:sp>
        <p:nvSpPr>
          <p:cNvPr id="42036" name="Text Box 51"/>
          <p:cNvSpPr txBox="1">
            <a:spLocks noChangeArrowheads="1"/>
          </p:cNvSpPr>
          <p:nvPr/>
        </p:nvSpPr>
        <p:spPr bwMode="auto">
          <a:xfrm>
            <a:off x="1143000" y="3214688"/>
            <a:ext cx="414338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b’ +</a:t>
            </a:r>
          </a:p>
        </p:txBody>
      </p:sp>
      <p:sp>
        <p:nvSpPr>
          <p:cNvPr id="42037" name="Text Box 52"/>
          <p:cNvSpPr txBox="1">
            <a:spLocks noChangeArrowheads="1"/>
          </p:cNvSpPr>
          <p:nvPr/>
        </p:nvSpPr>
        <p:spPr bwMode="auto">
          <a:xfrm>
            <a:off x="1538288" y="3214688"/>
            <a:ext cx="488950" cy="366712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 c’ +</a:t>
            </a:r>
          </a:p>
        </p:txBody>
      </p:sp>
      <p:sp>
        <p:nvSpPr>
          <p:cNvPr id="42038" name="Oval 54"/>
          <p:cNvSpPr>
            <a:spLocks noChangeArrowheads="1"/>
          </p:cNvSpPr>
          <p:nvPr/>
        </p:nvSpPr>
        <p:spPr bwMode="auto">
          <a:xfrm>
            <a:off x="6477000" y="32004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c</a:t>
            </a:r>
          </a:p>
        </p:txBody>
      </p:sp>
      <p:sp>
        <p:nvSpPr>
          <p:cNvPr id="42039" name="Line 55"/>
          <p:cNvSpPr>
            <a:spLocks noChangeShapeType="1"/>
          </p:cNvSpPr>
          <p:nvPr/>
        </p:nvSpPr>
        <p:spPr bwMode="auto">
          <a:xfrm>
            <a:off x="6705600" y="3657600"/>
            <a:ext cx="368300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0" name="Text Box 56"/>
          <p:cNvSpPr txBox="1">
            <a:spLocks noChangeArrowheads="1"/>
          </p:cNvSpPr>
          <p:nvPr/>
        </p:nvSpPr>
        <p:spPr bwMode="auto">
          <a:xfrm>
            <a:off x="6858000" y="36576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42041" name="Text Box 58"/>
          <p:cNvSpPr txBox="1">
            <a:spLocks noChangeArrowheads="1"/>
          </p:cNvSpPr>
          <p:nvPr/>
        </p:nvSpPr>
        <p:spPr bwMode="auto">
          <a:xfrm>
            <a:off x="990600" y="3810000"/>
            <a:ext cx="1371600" cy="366713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(a’ + b’ + c)</a:t>
            </a:r>
          </a:p>
        </p:txBody>
      </p:sp>
      <p:sp>
        <p:nvSpPr>
          <p:cNvPr id="42042" name="Oval 62"/>
          <p:cNvSpPr>
            <a:spLocks noChangeArrowheads="1"/>
          </p:cNvSpPr>
          <p:nvPr/>
        </p:nvSpPr>
        <p:spPr bwMode="auto">
          <a:xfrm>
            <a:off x="6934200" y="4114800"/>
            <a:ext cx="457200" cy="4572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d</a:t>
            </a:r>
          </a:p>
        </p:txBody>
      </p:sp>
      <p:sp>
        <p:nvSpPr>
          <p:cNvPr id="42043" name="Line 63"/>
          <p:cNvSpPr>
            <a:spLocks noChangeShapeType="1"/>
          </p:cNvSpPr>
          <p:nvPr/>
        </p:nvSpPr>
        <p:spPr bwMode="auto">
          <a:xfrm>
            <a:off x="7162800" y="4572000"/>
            <a:ext cx="368300" cy="484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44" name="Text Box 64"/>
          <p:cNvSpPr txBox="1">
            <a:spLocks noChangeArrowheads="1"/>
          </p:cNvSpPr>
          <p:nvPr/>
        </p:nvSpPr>
        <p:spPr bwMode="auto">
          <a:xfrm>
            <a:off x="7315200" y="45720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42045" name="Text Box 65"/>
          <p:cNvSpPr txBox="1">
            <a:spLocks noChangeArrowheads="1"/>
          </p:cNvSpPr>
          <p:nvPr/>
        </p:nvSpPr>
        <p:spPr bwMode="auto">
          <a:xfrm>
            <a:off x="7391400" y="434340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buFont typeface="Symbol" charset="0"/>
              <a:buChar char="Ü"/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 Forced by </a:t>
            </a:r>
            <a:br>
              <a:rPr lang="en-US" altLang="zh-CN" sz="1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</a:b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unit clause</a:t>
            </a:r>
          </a:p>
        </p:txBody>
      </p:sp>
      <p:sp>
        <p:nvSpPr>
          <p:cNvPr id="42046" name="Rectangle 66"/>
          <p:cNvSpPr>
            <a:spLocks noChangeArrowheads="1"/>
          </p:cNvSpPr>
          <p:nvPr/>
        </p:nvSpPr>
        <p:spPr bwMode="auto">
          <a:xfrm>
            <a:off x="7391400" y="5057775"/>
            <a:ext cx="457200" cy="381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47" name="Text Box 67"/>
          <p:cNvSpPr txBox="1">
            <a:spLocks noChangeArrowheads="1"/>
          </p:cNvSpPr>
          <p:nvPr/>
        </p:nvSpPr>
        <p:spPr bwMode="auto">
          <a:xfrm>
            <a:off x="7772400" y="5105400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 SAT</a:t>
            </a:r>
          </a:p>
        </p:txBody>
      </p:sp>
      <p:sp>
        <p:nvSpPr>
          <p:cNvPr id="42048" name="Text Box 68"/>
          <p:cNvSpPr txBox="1">
            <a:spLocks noChangeArrowheads="1"/>
          </p:cNvSpPr>
          <p:nvPr/>
        </p:nvSpPr>
        <p:spPr bwMode="auto">
          <a:xfrm>
            <a:off x="990600" y="3214688"/>
            <a:ext cx="1371600" cy="366712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rPr>
              <a:t>(b’ + c’ + d)</a:t>
            </a:r>
          </a:p>
        </p:txBody>
      </p:sp>
    </p:spTree>
    <p:extLst>
      <p:ext uri="{BB962C8B-B14F-4D97-AF65-F5344CB8AC3E}">
        <p14:creationId xmlns:p14="http://schemas.microsoft.com/office/powerpoint/2010/main" val="4718660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/>
              <a:t>600.325/425 Declarative Methods - J. Eisner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FD888F6-3F53-F442-BC5F-0700AC7601FF}" type="slidenum">
              <a:rPr lang="en-US" sz="1200">
                <a:solidFill>
                  <a:schemeClr val="tx1"/>
                </a:solidFill>
                <a:latin typeface="Garamond" charset="0"/>
              </a:rPr>
              <a:pPr eaLnBrk="1" hangingPunct="1"/>
              <a:t>83</a:t>
            </a:fld>
            <a:endParaRPr lang="en-US" sz="1200">
              <a:solidFill>
                <a:schemeClr val="tx1"/>
              </a:solidFill>
              <a:latin typeface="Garamond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5575"/>
            <a:ext cx="8229600" cy="1139825"/>
          </a:xfrm>
        </p:spPr>
        <p:txBody>
          <a:bodyPr/>
          <a:lstStyle/>
          <a:p>
            <a:pPr eaLnBrk="1" hangingPunct="1"/>
            <a:r>
              <a:rPr lang="en-US" sz="3400">
                <a:latin typeface="Garamond" charset="0"/>
                <a:cs typeface="Arial" charset="0"/>
              </a:rPr>
              <a:t>Tricks used by zChaff and similar DLL solvers</a:t>
            </a:r>
            <a:br>
              <a:rPr lang="en-US" sz="3400">
                <a:latin typeface="Garamond" charset="0"/>
                <a:cs typeface="Arial" charset="0"/>
              </a:rPr>
            </a:br>
            <a:r>
              <a:rPr lang="en-US" sz="2600" i="1">
                <a:latin typeface="Garamond" charset="0"/>
                <a:cs typeface="Arial" charset="0"/>
              </a:rPr>
              <a:t>(Overview only; details on later slides)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86800" cy="51816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000" b="1">
                <a:latin typeface="Arial" charset="0"/>
                <a:cs typeface="Arial" charset="0"/>
              </a:rPr>
              <a:t>Make unit propagation / backtracking speedy </a:t>
            </a:r>
            <a:r>
              <a:rPr lang="en-US" sz="2000">
                <a:solidFill>
                  <a:srgbClr val="FF5050"/>
                </a:solidFill>
                <a:latin typeface="Comic Sans MS" charset="0"/>
                <a:cs typeface="Arial" charset="0"/>
              </a:rPr>
              <a:t>(80% of the cycles!)</a:t>
            </a:r>
          </a:p>
          <a:p>
            <a:pPr eaLnBrk="1" hangingPunct="1"/>
            <a:r>
              <a:rPr lang="en-US" sz="2000" b="1">
                <a:latin typeface="Arial" charset="0"/>
                <a:cs typeface="Arial" charset="0"/>
              </a:rPr>
              <a:t>Variable ordering heuristics: </a:t>
            </a:r>
            <a:r>
              <a:rPr lang="en-US" sz="2000">
                <a:latin typeface="Arial" charset="0"/>
                <a:cs typeface="Arial" charset="0"/>
              </a:rPr>
              <a:t>Which variable/value to assign next?</a:t>
            </a:r>
            <a:endParaRPr lang="en-US" sz="2000">
              <a:solidFill>
                <a:srgbClr val="FF5050"/>
              </a:solidFill>
              <a:latin typeface="Comic Sans MS" charset="0"/>
              <a:cs typeface="Arial" charset="0"/>
            </a:endParaRPr>
          </a:p>
          <a:p>
            <a:pPr eaLnBrk="1" hangingPunct="1"/>
            <a:r>
              <a:rPr lang="en-US" sz="2000" b="1">
                <a:latin typeface="Arial" charset="0"/>
                <a:cs typeface="Arial" charset="0"/>
              </a:rPr>
              <a:t>Conflict analysis: </a:t>
            </a:r>
            <a:r>
              <a:rPr lang="en-US" sz="2000">
                <a:latin typeface="Arial" charset="0"/>
                <a:cs typeface="Arial" charset="0"/>
              </a:rPr>
              <a:t>When a contradiction is found, analyze what subset of the assigned variables was responsible.  Why?</a:t>
            </a:r>
          </a:p>
          <a:p>
            <a:pPr lvl="1" eaLnBrk="1" hangingPunct="1"/>
            <a:r>
              <a:rPr lang="en-US" sz="2000" b="1">
                <a:latin typeface="Arial" charset="0"/>
                <a:cs typeface="Arial" charset="0"/>
              </a:rPr>
              <a:t>Better heuristics: </a:t>
            </a:r>
            <a:r>
              <a:rPr lang="en-US" sz="2000">
                <a:latin typeface="Arial" charset="0"/>
                <a:cs typeface="Arial" charset="0"/>
              </a:rPr>
              <a:t>Like to branch on vars that caused recent conflicts</a:t>
            </a:r>
            <a:endParaRPr lang="en-US" sz="2000" b="1">
              <a:latin typeface="Arial" charset="0"/>
              <a:cs typeface="Arial" charset="0"/>
            </a:endParaRPr>
          </a:p>
          <a:p>
            <a:pPr lvl="1" eaLnBrk="1" hangingPunct="1"/>
            <a:r>
              <a:rPr lang="en-US" sz="2000" b="1">
                <a:latin typeface="Arial" charset="0"/>
                <a:cs typeface="Arial" charset="0"/>
              </a:rPr>
              <a:t>Backjumping: </a:t>
            </a:r>
            <a:r>
              <a:rPr lang="en-US" sz="2000">
                <a:latin typeface="Arial" charset="0"/>
                <a:cs typeface="Arial" charset="0"/>
              </a:rPr>
              <a:t>When backtracking, avoid trying options that would just lead to the same contradictions again. </a:t>
            </a:r>
          </a:p>
          <a:p>
            <a:pPr lvl="1" eaLnBrk="1" hangingPunct="1"/>
            <a:r>
              <a:rPr lang="en-US" sz="2000" b="1">
                <a:latin typeface="Arial" charset="0"/>
                <a:cs typeface="Arial" charset="0"/>
              </a:rPr>
              <a:t>Clause learning: </a:t>
            </a:r>
            <a:r>
              <a:rPr lang="en-US" sz="2000">
                <a:latin typeface="Arial" charset="0"/>
                <a:cs typeface="Arial" charset="0"/>
              </a:rPr>
              <a:t>Add new clauses to block bad sub-assignments. </a:t>
            </a:r>
          </a:p>
          <a:p>
            <a:pPr lvl="1" eaLnBrk="1" hangingPunct="1"/>
            <a:r>
              <a:rPr lang="en-US" sz="2000" b="1">
                <a:latin typeface="Arial" charset="0"/>
                <a:cs typeface="Arial" charset="0"/>
              </a:rPr>
              <a:t>Random restarts </a:t>
            </a:r>
            <a:r>
              <a:rPr lang="en-US" sz="2000">
                <a:latin typeface="Arial" charset="0"/>
                <a:cs typeface="Arial" charset="0"/>
              </a:rPr>
              <a:t>(maybe): Occasionally restart from scratch, but keep using the learned clauses.  </a:t>
            </a:r>
            <a:r>
              <a:rPr lang="en-US" sz="2000">
                <a:solidFill>
                  <a:schemeClr val="folHlink"/>
                </a:solidFill>
                <a:latin typeface="Arial" charset="0"/>
                <a:cs typeface="Arial" charset="0"/>
              </a:rPr>
              <a:t>(Example: crosswords ...)</a:t>
            </a:r>
          </a:p>
          <a:p>
            <a:pPr lvl="2" eaLnBrk="1" hangingPunct="1"/>
            <a:r>
              <a:rPr lang="en-US" sz="1800">
                <a:solidFill>
                  <a:schemeClr val="folHlink"/>
                </a:solidFill>
                <a:latin typeface="Arial" charset="0"/>
                <a:cs typeface="Arial" charset="0"/>
              </a:rPr>
              <a:t>Even without clause learning, random restarts can help by abandoning an unlucky, slow variable ordering.  Just break ties differently next time.</a:t>
            </a:r>
          </a:p>
          <a:p>
            <a:pPr eaLnBrk="1" hangingPunct="1"/>
            <a:r>
              <a:rPr lang="en-US" sz="2000" b="1">
                <a:latin typeface="Arial" charset="0"/>
                <a:cs typeface="Arial" charset="0"/>
              </a:rPr>
              <a:t>Preprocess </a:t>
            </a:r>
            <a:r>
              <a:rPr lang="en-US" sz="2000">
                <a:latin typeface="Arial" charset="0"/>
                <a:cs typeface="Arial" charset="0"/>
              </a:rPr>
              <a:t>the input formula</a:t>
            </a:r>
            <a:r>
              <a:rPr lang="en-US" sz="2000" b="1">
                <a:latin typeface="Arial" charset="0"/>
                <a:cs typeface="Arial" charset="0"/>
              </a:rPr>
              <a:t> </a:t>
            </a:r>
            <a:r>
              <a:rPr lang="en-US" sz="2000">
                <a:latin typeface="Arial" charset="0"/>
                <a:cs typeface="Arial" charset="0"/>
              </a:rPr>
              <a:t>(maybe)</a:t>
            </a:r>
            <a:endParaRPr lang="en-US" sz="2000" b="1">
              <a:latin typeface="Arial" charset="0"/>
              <a:cs typeface="Arial" charset="0"/>
            </a:endParaRPr>
          </a:p>
          <a:p>
            <a:pPr eaLnBrk="1" hangingPunct="1"/>
            <a:r>
              <a:rPr lang="en-US" sz="2000" b="1">
                <a:latin typeface="Arial" charset="0"/>
                <a:cs typeface="Arial" charset="0"/>
              </a:rPr>
              <a:t>Tuned implementation: </a:t>
            </a:r>
            <a:r>
              <a:rPr lang="en-US" sz="2000">
                <a:latin typeface="Arial" charset="0"/>
                <a:cs typeface="Arial" charset="0"/>
              </a:rPr>
              <a:t>Carefully tune data structures</a:t>
            </a:r>
          </a:p>
          <a:p>
            <a:pPr lvl="1" eaLnBrk="1" hangingPunct="1"/>
            <a:r>
              <a:rPr lang="en-US" sz="1800">
                <a:latin typeface="Arial" charset="0"/>
                <a:cs typeface="Arial" charset="0"/>
              </a:rPr>
              <a:t>improve memory locality and avoid cache misses</a:t>
            </a:r>
          </a:p>
        </p:txBody>
      </p:sp>
    </p:spTree>
    <p:extLst>
      <p:ext uri="{BB962C8B-B14F-4D97-AF65-F5344CB8AC3E}">
        <p14:creationId xmlns:p14="http://schemas.microsoft.com/office/powerpoint/2010/main" val="399030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 bldLvl="3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600.325/425 Declarative Methods - J. Eisner</a:t>
            </a:r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fld id="{36E0FE99-2042-FE4B-9638-1C6AF37F0898}" type="slidenum">
              <a:rPr lang="en-US" sz="1200">
                <a:solidFill>
                  <a:srgbClr val="800000"/>
                </a:solidFill>
                <a:latin typeface="Arial" charset="0"/>
              </a:rPr>
              <a:pPr/>
              <a:t>84</a:t>
            </a:fld>
            <a:endParaRPr lang="en-US" sz="120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>
                <a:latin typeface="Arial Narrow" charset="0"/>
                <a:cs typeface="Arial" charset="0"/>
              </a:rPr>
              <a:t>Motivating Metrics: Decisions, Instructions, Cache Performance and Run Time</a:t>
            </a:r>
          </a:p>
        </p:txBody>
      </p:sp>
      <p:graphicFrame>
        <p:nvGraphicFramePr>
          <p:cNvPr id="182275" name="Group 3"/>
          <p:cNvGraphicFramePr>
            <a:graphicFrameLocks noGrp="1"/>
          </p:cNvGraphicFramePr>
          <p:nvPr>
            <p:ph type="tbl" idx="1"/>
          </p:nvPr>
        </p:nvGraphicFramePr>
        <p:xfrm>
          <a:off x="2286000" y="1831975"/>
          <a:ext cx="4038600" cy="129540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1200" b="1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1dlx_c_mc_ex_bp_f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Num Variables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776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Num Clauses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3725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Num Literals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2292" name="Group 20"/>
          <p:cNvGraphicFramePr>
            <a:graphicFrameLocks noGrp="1"/>
          </p:cNvGraphicFramePr>
          <p:nvPr/>
        </p:nvGraphicFramePr>
        <p:xfrm>
          <a:off x="457200" y="3432175"/>
          <a:ext cx="7848600" cy="2589248"/>
        </p:xfrm>
        <a:graphic>
          <a:graphicData uri="http://schemas.openxmlformats.org/drawingml/2006/table">
            <a:tbl>
              <a:tblPr/>
              <a:tblGrid>
                <a:gridCol w="196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Z-Chaff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SATO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GRASP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# Decisions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3166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3771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1795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# Instructions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86.6M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630.4M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1415.9M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# L1/L2 accesses 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24M / 1.7M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188M / 79M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416M / 153M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7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% L1/L2 misses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4.8% / 4.6%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36.8% / 9.7%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32.9% / 50.3%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1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# Seconds</a:t>
                      </a:r>
                    </a:p>
                  </a:txBody>
                  <a:tcPr marT="45708" marB="4570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0.22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4.41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0000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11.78</a:t>
                      </a:r>
                    </a:p>
                  </a:txBody>
                  <a:tcPr marT="45708" marB="4570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091" name="Rectangle 57"/>
          <p:cNvSpPr>
            <a:spLocks noChangeArrowheads="1"/>
          </p:cNvSpPr>
          <p:nvPr/>
        </p:nvSpPr>
        <p:spPr bwMode="auto">
          <a:xfrm>
            <a:off x="0" y="6705600"/>
            <a:ext cx="7620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sz="1800" b="1">
                <a:solidFill>
                  <a:schemeClr val="tx1"/>
                </a:solidFill>
                <a:latin typeface="Times New Roman" charset="0"/>
              </a:rPr>
              <a:t>slide thanks to Moskewicz, Madigan, Zhang, Zhao, &amp; Malik</a:t>
            </a:r>
          </a:p>
        </p:txBody>
      </p:sp>
    </p:spTree>
    <p:extLst>
      <p:ext uri="{BB962C8B-B14F-4D97-AF65-F5344CB8AC3E}">
        <p14:creationId xmlns:p14="http://schemas.microsoft.com/office/powerpoint/2010/main" val="12583956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/>
              <a:t>600.325/425 Declarative Methods - J. Eisner</a:t>
            </a:r>
          </a:p>
        </p:txBody>
      </p:sp>
      <p:sp>
        <p:nvSpPr>
          <p:cNvPr id="6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BAF28B9-72B6-1F4A-83FD-98CA6B1F2686}" type="slidenum">
              <a:rPr lang="en-US" sz="1200">
                <a:solidFill>
                  <a:schemeClr val="tx1"/>
                </a:solidFill>
                <a:latin typeface="Garamond" charset="0"/>
              </a:rPr>
              <a:pPr eaLnBrk="1" hangingPunct="1"/>
              <a:t>85</a:t>
            </a:fld>
            <a:endParaRPr lang="en-US" sz="1200">
              <a:solidFill>
                <a:schemeClr val="tx1"/>
              </a:solidFill>
              <a:latin typeface="Garamond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  <a:cs typeface="Arial" charset="0"/>
              </a:rPr>
              <a:t>DLL: Obvious data structures </a:t>
            </a:r>
            <a:endParaRPr lang="en-US" sz="3000" i="1">
              <a:latin typeface="Garamond" charset="0"/>
              <a:cs typeface="Arial" charset="0"/>
            </a:endParaRPr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1219200" y="3800475"/>
            <a:ext cx="777875" cy="466725"/>
          </a:xfrm>
          <a:prstGeom prst="rect">
            <a:avLst/>
          </a:prstGeom>
          <a:solidFill>
            <a:srgbClr val="FAFA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C=1</a:t>
            </a:r>
          </a:p>
        </p:txBody>
      </p:sp>
      <p:sp>
        <p:nvSpPr>
          <p:cNvPr id="45062" name="Text Box 5"/>
          <p:cNvSpPr txBox="1">
            <a:spLocks noChangeArrowheads="1"/>
          </p:cNvSpPr>
          <p:nvPr/>
        </p:nvSpPr>
        <p:spPr bwMode="auto">
          <a:xfrm>
            <a:off x="1997075" y="3800475"/>
            <a:ext cx="777875" cy="466725"/>
          </a:xfrm>
          <a:prstGeom prst="rect">
            <a:avLst/>
          </a:prstGeom>
          <a:solidFill>
            <a:srgbClr val="FAFA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F=0</a:t>
            </a:r>
          </a:p>
        </p:txBody>
      </p:sp>
      <p:sp>
        <p:nvSpPr>
          <p:cNvPr id="45063" name="Text Box 6"/>
          <p:cNvSpPr txBox="1">
            <a:spLocks noChangeArrowheads="1"/>
          </p:cNvSpPr>
          <p:nvPr/>
        </p:nvSpPr>
        <p:spPr bwMode="auto">
          <a:xfrm>
            <a:off x="278765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A=1</a:t>
            </a:r>
          </a:p>
        </p:txBody>
      </p:sp>
      <p:sp>
        <p:nvSpPr>
          <p:cNvPr id="45064" name="Text Box 7"/>
          <p:cNvSpPr txBox="1">
            <a:spLocks noChangeArrowheads="1"/>
          </p:cNvSpPr>
          <p:nvPr/>
        </p:nvSpPr>
        <p:spPr bwMode="auto">
          <a:xfrm>
            <a:off x="356552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G=0</a:t>
            </a:r>
          </a:p>
        </p:txBody>
      </p:sp>
      <p:sp>
        <p:nvSpPr>
          <p:cNvPr id="45065" name="Text Box 8"/>
          <p:cNvSpPr txBox="1">
            <a:spLocks noChangeArrowheads="1"/>
          </p:cNvSpPr>
          <p:nvPr/>
        </p:nvSpPr>
        <p:spPr bwMode="auto">
          <a:xfrm>
            <a:off x="434340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066" name="Text Box 9"/>
          <p:cNvSpPr txBox="1">
            <a:spLocks noChangeArrowheads="1"/>
          </p:cNvSpPr>
          <p:nvPr/>
        </p:nvSpPr>
        <p:spPr bwMode="auto">
          <a:xfrm>
            <a:off x="512127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067" name="Text Box 10"/>
          <p:cNvSpPr txBox="1">
            <a:spLocks noChangeArrowheads="1"/>
          </p:cNvSpPr>
          <p:nvPr/>
        </p:nvSpPr>
        <p:spPr bwMode="auto">
          <a:xfrm>
            <a:off x="591185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068" name="Text Box 11"/>
          <p:cNvSpPr txBox="1">
            <a:spLocks noChangeArrowheads="1"/>
          </p:cNvSpPr>
          <p:nvPr/>
        </p:nvSpPr>
        <p:spPr bwMode="auto">
          <a:xfrm>
            <a:off x="668972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069" name="Text Box 12"/>
          <p:cNvSpPr txBox="1">
            <a:spLocks noChangeArrowheads="1"/>
          </p:cNvSpPr>
          <p:nvPr/>
        </p:nvSpPr>
        <p:spPr bwMode="auto">
          <a:xfrm>
            <a:off x="746760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070" name="Text Box 13"/>
          <p:cNvSpPr txBox="1">
            <a:spLocks noChangeArrowheads="1"/>
          </p:cNvSpPr>
          <p:nvPr/>
        </p:nvSpPr>
        <p:spPr bwMode="auto">
          <a:xfrm>
            <a:off x="824547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071" name="Text Box 14"/>
          <p:cNvSpPr txBox="1">
            <a:spLocks noChangeArrowheads="1"/>
          </p:cNvSpPr>
          <p:nvPr/>
        </p:nvSpPr>
        <p:spPr bwMode="auto">
          <a:xfrm>
            <a:off x="903605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072" name="Text Box 15"/>
          <p:cNvSpPr txBox="1">
            <a:spLocks noChangeArrowheads="1"/>
          </p:cNvSpPr>
          <p:nvPr/>
        </p:nvSpPr>
        <p:spPr bwMode="auto">
          <a:xfrm>
            <a:off x="981392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073" name="Text Box 18"/>
          <p:cNvSpPr txBox="1">
            <a:spLocks noChangeArrowheads="1"/>
          </p:cNvSpPr>
          <p:nvPr/>
        </p:nvSpPr>
        <p:spPr bwMode="auto">
          <a:xfrm>
            <a:off x="669925" y="3184525"/>
            <a:ext cx="50768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Stack of assignments used for backtracking</a:t>
            </a:r>
          </a:p>
          <a:p>
            <a:pPr eaLnBrk="1" hangingPunct="1"/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5074" name="Text Box 32"/>
          <p:cNvSpPr txBox="1">
            <a:spLocks noChangeArrowheads="1"/>
          </p:cNvSpPr>
          <p:nvPr/>
        </p:nvSpPr>
        <p:spPr bwMode="auto">
          <a:xfrm>
            <a:off x="669925" y="1355725"/>
            <a:ext cx="348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Current variable assignments</a:t>
            </a:r>
          </a:p>
        </p:txBody>
      </p:sp>
      <p:graphicFrame>
        <p:nvGraphicFramePr>
          <p:cNvPr id="184406" name="Group 86"/>
          <p:cNvGraphicFramePr>
            <a:graphicFrameLocks noGrp="1"/>
          </p:cNvGraphicFramePr>
          <p:nvPr/>
        </p:nvGraphicFramePr>
        <p:xfrm>
          <a:off x="1219200" y="1930400"/>
          <a:ext cx="7924800" cy="10318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5119" name="Group 105"/>
          <p:cNvGrpSpPr>
            <a:grpSpLocks/>
          </p:cNvGrpSpPr>
          <p:nvPr/>
        </p:nvGrpSpPr>
        <p:grpSpPr bwMode="auto">
          <a:xfrm>
            <a:off x="2133600" y="4903788"/>
            <a:ext cx="457200" cy="1066800"/>
            <a:chOff x="1680" y="2832"/>
            <a:chExt cx="288" cy="966"/>
          </a:xfrm>
        </p:grpSpPr>
        <p:sp>
          <p:nvSpPr>
            <p:cNvPr id="45123" name="Text Box 101"/>
            <p:cNvSpPr txBox="1">
              <a:spLocks noChangeArrowheads="1"/>
            </p:cNvSpPr>
            <p:nvPr/>
          </p:nvSpPr>
          <p:spPr bwMode="auto">
            <a:xfrm>
              <a:off x="1680" y="2832"/>
              <a:ext cx="28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5124" name="Text Box 102"/>
            <p:cNvSpPr txBox="1">
              <a:spLocks noChangeArrowheads="1"/>
            </p:cNvSpPr>
            <p:nvPr/>
          </p:nvSpPr>
          <p:spPr bwMode="auto">
            <a:xfrm>
              <a:off x="1680" y="3168"/>
              <a:ext cx="288" cy="294"/>
            </a:xfrm>
            <a:prstGeom prst="rect">
              <a:avLst/>
            </a:prstGeom>
            <a:solidFill>
              <a:srgbClr val="FAFA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5125" name="Text Box 103"/>
            <p:cNvSpPr txBox="1">
              <a:spLocks noChangeArrowheads="1"/>
            </p:cNvSpPr>
            <p:nvPr/>
          </p:nvSpPr>
          <p:spPr bwMode="auto">
            <a:xfrm>
              <a:off x="1680" y="3504"/>
              <a:ext cx="288" cy="29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45120" name="Text Box 104"/>
          <p:cNvSpPr txBox="1">
            <a:spLocks noChangeArrowheads="1"/>
          </p:cNvSpPr>
          <p:nvPr/>
        </p:nvSpPr>
        <p:spPr bwMode="auto">
          <a:xfrm>
            <a:off x="2611438" y="4860925"/>
            <a:ext cx="2995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forced by propagation  </a:t>
            </a:r>
          </a:p>
        </p:txBody>
      </p:sp>
      <p:sp>
        <p:nvSpPr>
          <p:cNvPr id="45121" name="Text Box 107"/>
          <p:cNvSpPr txBox="1">
            <a:spLocks noChangeArrowheads="1"/>
          </p:cNvSpPr>
          <p:nvPr/>
        </p:nvSpPr>
        <p:spPr bwMode="auto">
          <a:xfrm>
            <a:off x="2611438" y="5241925"/>
            <a:ext cx="1697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first guess  </a:t>
            </a:r>
          </a:p>
        </p:txBody>
      </p:sp>
      <p:sp>
        <p:nvSpPr>
          <p:cNvPr id="45122" name="Text Box 108"/>
          <p:cNvSpPr txBox="1">
            <a:spLocks noChangeArrowheads="1"/>
          </p:cNvSpPr>
          <p:nvPr/>
        </p:nvSpPr>
        <p:spPr bwMode="auto">
          <a:xfrm>
            <a:off x="2611438" y="5622925"/>
            <a:ext cx="210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second guess  </a:t>
            </a:r>
          </a:p>
        </p:txBody>
      </p:sp>
    </p:spTree>
    <p:extLst>
      <p:ext uri="{BB962C8B-B14F-4D97-AF65-F5344CB8AC3E}">
        <p14:creationId xmlns:p14="http://schemas.microsoft.com/office/powerpoint/2010/main" val="38361585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/>
              <a:t>600.325/425 Declarative Methods - J. Eisner</a:t>
            </a:r>
          </a:p>
        </p:txBody>
      </p:sp>
      <p:sp>
        <p:nvSpPr>
          <p:cNvPr id="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28B7B8F-05CD-4F43-B91D-E11C8001793A}" type="slidenum">
              <a:rPr lang="en-US" sz="1200">
                <a:solidFill>
                  <a:schemeClr val="tx1"/>
                </a:solidFill>
                <a:latin typeface="Garamond" charset="0"/>
              </a:rPr>
              <a:pPr eaLnBrk="1" hangingPunct="1"/>
              <a:t>86</a:t>
            </a:fld>
            <a:endParaRPr lang="en-US" sz="1200">
              <a:solidFill>
                <a:schemeClr val="tx1"/>
              </a:solidFill>
              <a:latin typeface="Garamond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  <a:cs typeface="Arial" charset="0"/>
              </a:rPr>
              <a:t>DLL: Obvious data structures </a:t>
            </a:r>
            <a:endParaRPr lang="en-US" sz="3000" i="1">
              <a:latin typeface="Garamond" charset="0"/>
              <a:cs typeface="Arial" charset="0"/>
            </a:endParaRPr>
          </a:p>
        </p:txBody>
      </p:sp>
      <p:sp>
        <p:nvSpPr>
          <p:cNvPr id="46085" name="Text Box 3"/>
          <p:cNvSpPr txBox="1">
            <a:spLocks noChangeArrowheads="1"/>
          </p:cNvSpPr>
          <p:nvPr/>
        </p:nvSpPr>
        <p:spPr bwMode="auto">
          <a:xfrm>
            <a:off x="1219200" y="3800475"/>
            <a:ext cx="777875" cy="466725"/>
          </a:xfrm>
          <a:prstGeom prst="rect">
            <a:avLst/>
          </a:prstGeom>
          <a:solidFill>
            <a:srgbClr val="FAFA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C=1</a:t>
            </a:r>
          </a:p>
        </p:txBody>
      </p:sp>
      <p:sp>
        <p:nvSpPr>
          <p:cNvPr id="46086" name="Text Box 4"/>
          <p:cNvSpPr txBox="1">
            <a:spLocks noChangeArrowheads="1"/>
          </p:cNvSpPr>
          <p:nvPr/>
        </p:nvSpPr>
        <p:spPr bwMode="auto">
          <a:xfrm>
            <a:off x="1997075" y="3800475"/>
            <a:ext cx="777875" cy="466725"/>
          </a:xfrm>
          <a:prstGeom prst="rect">
            <a:avLst/>
          </a:prstGeom>
          <a:solidFill>
            <a:srgbClr val="FAFA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F=0</a:t>
            </a:r>
          </a:p>
        </p:txBody>
      </p:sp>
      <p:sp>
        <p:nvSpPr>
          <p:cNvPr id="46087" name="Text Box 5"/>
          <p:cNvSpPr txBox="1">
            <a:spLocks noChangeArrowheads="1"/>
          </p:cNvSpPr>
          <p:nvPr/>
        </p:nvSpPr>
        <p:spPr bwMode="auto">
          <a:xfrm>
            <a:off x="278765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A=1</a:t>
            </a:r>
          </a:p>
        </p:txBody>
      </p:sp>
      <p:sp>
        <p:nvSpPr>
          <p:cNvPr id="46088" name="Text Box 6"/>
          <p:cNvSpPr txBox="1">
            <a:spLocks noChangeArrowheads="1"/>
          </p:cNvSpPr>
          <p:nvPr/>
        </p:nvSpPr>
        <p:spPr bwMode="auto">
          <a:xfrm>
            <a:off x="356552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G=0</a:t>
            </a:r>
          </a:p>
        </p:txBody>
      </p:sp>
      <p:sp>
        <p:nvSpPr>
          <p:cNvPr id="46089" name="Text Box 7"/>
          <p:cNvSpPr txBox="1">
            <a:spLocks noChangeArrowheads="1"/>
          </p:cNvSpPr>
          <p:nvPr/>
        </p:nvSpPr>
        <p:spPr bwMode="auto">
          <a:xfrm>
            <a:off x="4343400" y="3800475"/>
            <a:ext cx="777875" cy="469900"/>
          </a:xfrm>
          <a:prstGeom prst="rect">
            <a:avLst/>
          </a:prstGeom>
          <a:solidFill>
            <a:srgbClr val="FAFA4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J=0</a:t>
            </a:r>
          </a:p>
        </p:txBody>
      </p:sp>
      <p:sp>
        <p:nvSpPr>
          <p:cNvPr id="46090" name="Text Box 8"/>
          <p:cNvSpPr txBox="1">
            <a:spLocks noChangeArrowheads="1"/>
          </p:cNvSpPr>
          <p:nvPr/>
        </p:nvSpPr>
        <p:spPr bwMode="auto">
          <a:xfrm>
            <a:off x="512127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6091" name="Text Box 9"/>
          <p:cNvSpPr txBox="1">
            <a:spLocks noChangeArrowheads="1"/>
          </p:cNvSpPr>
          <p:nvPr/>
        </p:nvSpPr>
        <p:spPr bwMode="auto">
          <a:xfrm>
            <a:off x="591185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6092" name="Text Box 10"/>
          <p:cNvSpPr txBox="1">
            <a:spLocks noChangeArrowheads="1"/>
          </p:cNvSpPr>
          <p:nvPr/>
        </p:nvSpPr>
        <p:spPr bwMode="auto">
          <a:xfrm>
            <a:off x="668972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6093" name="Text Box 11"/>
          <p:cNvSpPr txBox="1">
            <a:spLocks noChangeArrowheads="1"/>
          </p:cNvSpPr>
          <p:nvPr/>
        </p:nvSpPr>
        <p:spPr bwMode="auto">
          <a:xfrm>
            <a:off x="746760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6094" name="Text Box 12"/>
          <p:cNvSpPr txBox="1">
            <a:spLocks noChangeArrowheads="1"/>
          </p:cNvSpPr>
          <p:nvPr/>
        </p:nvSpPr>
        <p:spPr bwMode="auto">
          <a:xfrm>
            <a:off x="824547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6095" name="Text Box 13"/>
          <p:cNvSpPr txBox="1">
            <a:spLocks noChangeArrowheads="1"/>
          </p:cNvSpPr>
          <p:nvPr/>
        </p:nvSpPr>
        <p:spPr bwMode="auto">
          <a:xfrm>
            <a:off x="903605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6096" name="Text Box 14"/>
          <p:cNvSpPr txBox="1">
            <a:spLocks noChangeArrowheads="1"/>
          </p:cNvSpPr>
          <p:nvPr/>
        </p:nvSpPr>
        <p:spPr bwMode="auto">
          <a:xfrm>
            <a:off x="981392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6097" name="Text Box 15"/>
          <p:cNvSpPr txBox="1">
            <a:spLocks noChangeArrowheads="1"/>
          </p:cNvSpPr>
          <p:nvPr/>
        </p:nvSpPr>
        <p:spPr bwMode="auto">
          <a:xfrm>
            <a:off x="669925" y="3184525"/>
            <a:ext cx="50768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Stack of assignments used for backtracking</a:t>
            </a:r>
          </a:p>
          <a:p>
            <a:pPr eaLnBrk="1" hangingPunct="1"/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6098" name="Text Box 16"/>
          <p:cNvSpPr txBox="1">
            <a:spLocks noChangeArrowheads="1"/>
          </p:cNvSpPr>
          <p:nvPr/>
        </p:nvSpPr>
        <p:spPr bwMode="auto">
          <a:xfrm>
            <a:off x="669925" y="1355725"/>
            <a:ext cx="348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Current variable assignments</a:t>
            </a:r>
          </a:p>
        </p:txBody>
      </p:sp>
      <p:graphicFrame>
        <p:nvGraphicFramePr>
          <p:cNvPr id="186385" name="Group 17"/>
          <p:cNvGraphicFramePr>
            <a:graphicFrameLocks noGrp="1"/>
          </p:cNvGraphicFramePr>
          <p:nvPr/>
        </p:nvGraphicFramePr>
        <p:xfrm>
          <a:off x="1219200" y="1930400"/>
          <a:ext cx="7924800" cy="10318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6143" name="Group 61"/>
          <p:cNvGrpSpPr>
            <a:grpSpLocks/>
          </p:cNvGrpSpPr>
          <p:nvPr/>
        </p:nvGrpSpPr>
        <p:grpSpPr bwMode="auto">
          <a:xfrm>
            <a:off x="2133600" y="4903788"/>
            <a:ext cx="457200" cy="1066800"/>
            <a:chOff x="1680" y="2832"/>
            <a:chExt cx="288" cy="966"/>
          </a:xfrm>
        </p:grpSpPr>
        <p:sp>
          <p:nvSpPr>
            <p:cNvPr id="46148" name="Text Box 62"/>
            <p:cNvSpPr txBox="1">
              <a:spLocks noChangeArrowheads="1"/>
            </p:cNvSpPr>
            <p:nvPr/>
          </p:nvSpPr>
          <p:spPr bwMode="auto">
            <a:xfrm>
              <a:off x="1680" y="2832"/>
              <a:ext cx="28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6149" name="Text Box 63"/>
            <p:cNvSpPr txBox="1">
              <a:spLocks noChangeArrowheads="1"/>
            </p:cNvSpPr>
            <p:nvPr/>
          </p:nvSpPr>
          <p:spPr bwMode="auto">
            <a:xfrm>
              <a:off x="1680" y="3168"/>
              <a:ext cx="288" cy="294"/>
            </a:xfrm>
            <a:prstGeom prst="rect">
              <a:avLst/>
            </a:prstGeom>
            <a:solidFill>
              <a:srgbClr val="FAFA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6150" name="Text Box 64"/>
            <p:cNvSpPr txBox="1">
              <a:spLocks noChangeArrowheads="1"/>
            </p:cNvSpPr>
            <p:nvPr/>
          </p:nvSpPr>
          <p:spPr bwMode="auto">
            <a:xfrm>
              <a:off x="1680" y="3504"/>
              <a:ext cx="288" cy="29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46144" name="Text Box 65"/>
          <p:cNvSpPr txBox="1">
            <a:spLocks noChangeArrowheads="1"/>
          </p:cNvSpPr>
          <p:nvPr/>
        </p:nvSpPr>
        <p:spPr bwMode="auto">
          <a:xfrm>
            <a:off x="2611438" y="4860925"/>
            <a:ext cx="2995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forced by propagation  </a:t>
            </a:r>
          </a:p>
        </p:txBody>
      </p:sp>
      <p:sp>
        <p:nvSpPr>
          <p:cNvPr id="46145" name="Text Box 66"/>
          <p:cNvSpPr txBox="1">
            <a:spLocks noChangeArrowheads="1"/>
          </p:cNvSpPr>
          <p:nvPr/>
        </p:nvSpPr>
        <p:spPr bwMode="auto">
          <a:xfrm>
            <a:off x="2611438" y="5241925"/>
            <a:ext cx="1697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first guess  </a:t>
            </a:r>
          </a:p>
        </p:txBody>
      </p:sp>
      <p:sp>
        <p:nvSpPr>
          <p:cNvPr id="46146" name="Text Box 67"/>
          <p:cNvSpPr txBox="1">
            <a:spLocks noChangeArrowheads="1"/>
          </p:cNvSpPr>
          <p:nvPr/>
        </p:nvSpPr>
        <p:spPr bwMode="auto">
          <a:xfrm>
            <a:off x="2611438" y="5622925"/>
            <a:ext cx="210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second guess  </a:t>
            </a:r>
          </a:p>
        </p:txBody>
      </p:sp>
      <p:sp>
        <p:nvSpPr>
          <p:cNvPr id="46147" name="Text Box 95"/>
          <p:cNvSpPr txBox="1">
            <a:spLocks noChangeArrowheads="1"/>
          </p:cNvSpPr>
          <p:nvPr/>
        </p:nvSpPr>
        <p:spPr bwMode="auto">
          <a:xfrm>
            <a:off x="2727325" y="4327525"/>
            <a:ext cx="6035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Guess a new assignment J=0</a:t>
            </a:r>
          </a:p>
        </p:txBody>
      </p:sp>
    </p:spTree>
    <p:extLst>
      <p:ext uri="{BB962C8B-B14F-4D97-AF65-F5344CB8AC3E}">
        <p14:creationId xmlns:p14="http://schemas.microsoft.com/office/powerpoint/2010/main" val="122682604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/>
              <a:t>600.325/425 Declarative Methods - J. Eisner</a:t>
            </a:r>
          </a:p>
        </p:txBody>
      </p:sp>
      <p:sp>
        <p:nvSpPr>
          <p:cNvPr id="7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4C8D552-BC35-D749-8B47-855C6E23BAF2}" type="slidenum">
              <a:rPr lang="en-US" sz="1200">
                <a:solidFill>
                  <a:schemeClr val="tx1"/>
                </a:solidFill>
                <a:latin typeface="Garamond" charset="0"/>
              </a:rPr>
              <a:pPr eaLnBrk="1" hangingPunct="1"/>
              <a:t>87</a:t>
            </a:fld>
            <a:endParaRPr lang="en-US" sz="1200">
              <a:solidFill>
                <a:schemeClr val="tx1"/>
              </a:solidFill>
              <a:latin typeface="Garamond" charset="0"/>
            </a:endParaRP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  <a:cs typeface="Arial" charset="0"/>
              </a:rPr>
              <a:t>DLL: Obvious data structures </a:t>
            </a:r>
            <a:endParaRPr lang="en-US" sz="3000" i="1">
              <a:latin typeface="Garamond" charset="0"/>
              <a:cs typeface="Arial" charset="0"/>
            </a:endParaRPr>
          </a:p>
        </p:txBody>
      </p:sp>
      <p:sp>
        <p:nvSpPr>
          <p:cNvPr id="47109" name="Text Box 3"/>
          <p:cNvSpPr txBox="1">
            <a:spLocks noChangeArrowheads="1"/>
          </p:cNvSpPr>
          <p:nvPr/>
        </p:nvSpPr>
        <p:spPr bwMode="auto">
          <a:xfrm>
            <a:off x="1219200" y="3800475"/>
            <a:ext cx="777875" cy="466725"/>
          </a:xfrm>
          <a:prstGeom prst="rect">
            <a:avLst/>
          </a:prstGeom>
          <a:solidFill>
            <a:srgbClr val="FAFA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C=1</a:t>
            </a:r>
          </a:p>
        </p:txBody>
      </p:sp>
      <p:sp>
        <p:nvSpPr>
          <p:cNvPr id="47110" name="Text Box 4"/>
          <p:cNvSpPr txBox="1">
            <a:spLocks noChangeArrowheads="1"/>
          </p:cNvSpPr>
          <p:nvPr/>
        </p:nvSpPr>
        <p:spPr bwMode="auto">
          <a:xfrm>
            <a:off x="1997075" y="3800475"/>
            <a:ext cx="777875" cy="466725"/>
          </a:xfrm>
          <a:prstGeom prst="rect">
            <a:avLst/>
          </a:prstGeom>
          <a:solidFill>
            <a:srgbClr val="FAFA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F=0</a:t>
            </a:r>
          </a:p>
        </p:txBody>
      </p:sp>
      <p:sp>
        <p:nvSpPr>
          <p:cNvPr id="47111" name="Text Box 5"/>
          <p:cNvSpPr txBox="1">
            <a:spLocks noChangeArrowheads="1"/>
          </p:cNvSpPr>
          <p:nvPr/>
        </p:nvSpPr>
        <p:spPr bwMode="auto">
          <a:xfrm>
            <a:off x="278765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A=1</a:t>
            </a:r>
          </a:p>
        </p:txBody>
      </p:sp>
      <p:sp>
        <p:nvSpPr>
          <p:cNvPr id="47112" name="Text Box 6"/>
          <p:cNvSpPr txBox="1">
            <a:spLocks noChangeArrowheads="1"/>
          </p:cNvSpPr>
          <p:nvPr/>
        </p:nvSpPr>
        <p:spPr bwMode="auto">
          <a:xfrm>
            <a:off x="356552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G=0</a:t>
            </a:r>
          </a:p>
        </p:txBody>
      </p:sp>
      <p:sp>
        <p:nvSpPr>
          <p:cNvPr id="47113" name="Text Box 7"/>
          <p:cNvSpPr txBox="1">
            <a:spLocks noChangeArrowheads="1"/>
          </p:cNvSpPr>
          <p:nvPr/>
        </p:nvSpPr>
        <p:spPr bwMode="auto">
          <a:xfrm>
            <a:off x="4343400" y="3800475"/>
            <a:ext cx="777875" cy="495300"/>
          </a:xfrm>
          <a:prstGeom prst="rect">
            <a:avLst/>
          </a:prstGeom>
          <a:solidFill>
            <a:srgbClr val="FAFA40"/>
          </a:solidFill>
          <a:ln w="38100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J=0</a:t>
            </a:r>
          </a:p>
        </p:txBody>
      </p:sp>
      <p:sp>
        <p:nvSpPr>
          <p:cNvPr id="47114" name="Text Box 8" descr="Light upward diagonal"/>
          <p:cNvSpPr txBox="1">
            <a:spLocks noChangeArrowheads="1"/>
          </p:cNvSpPr>
          <p:nvPr/>
        </p:nvSpPr>
        <p:spPr bwMode="auto">
          <a:xfrm>
            <a:off x="5121275" y="3800475"/>
            <a:ext cx="777875" cy="46672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K=1</a:t>
            </a:r>
          </a:p>
        </p:txBody>
      </p:sp>
      <p:sp>
        <p:nvSpPr>
          <p:cNvPr id="47115" name="Text Box 9" descr="Light upward diagonal"/>
          <p:cNvSpPr txBox="1">
            <a:spLocks noChangeArrowheads="1"/>
          </p:cNvSpPr>
          <p:nvPr/>
        </p:nvSpPr>
        <p:spPr bwMode="auto">
          <a:xfrm>
            <a:off x="5911850" y="3800475"/>
            <a:ext cx="777875" cy="46672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L=1</a:t>
            </a:r>
          </a:p>
        </p:txBody>
      </p:sp>
      <p:sp>
        <p:nvSpPr>
          <p:cNvPr id="47116" name="Text Box 10"/>
          <p:cNvSpPr txBox="1">
            <a:spLocks noChangeArrowheads="1"/>
          </p:cNvSpPr>
          <p:nvPr/>
        </p:nvSpPr>
        <p:spPr bwMode="auto">
          <a:xfrm>
            <a:off x="668972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7117" name="Text Box 11"/>
          <p:cNvSpPr txBox="1">
            <a:spLocks noChangeArrowheads="1"/>
          </p:cNvSpPr>
          <p:nvPr/>
        </p:nvSpPr>
        <p:spPr bwMode="auto">
          <a:xfrm>
            <a:off x="746760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7118" name="Text Box 12"/>
          <p:cNvSpPr txBox="1">
            <a:spLocks noChangeArrowheads="1"/>
          </p:cNvSpPr>
          <p:nvPr/>
        </p:nvSpPr>
        <p:spPr bwMode="auto">
          <a:xfrm>
            <a:off x="824547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7119" name="Text Box 13"/>
          <p:cNvSpPr txBox="1">
            <a:spLocks noChangeArrowheads="1"/>
          </p:cNvSpPr>
          <p:nvPr/>
        </p:nvSpPr>
        <p:spPr bwMode="auto">
          <a:xfrm>
            <a:off x="903605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7120" name="Text Box 14"/>
          <p:cNvSpPr txBox="1">
            <a:spLocks noChangeArrowheads="1"/>
          </p:cNvSpPr>
          <p:nvPr/>
        </p:nvSpPr>
        <p:spPr bwMode="auto">
          <a:xfrm>
            <a:off x="981392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7121" name="Text Box 15"/>
          <p:cNvSpPr txBox="1">
            <a:spLocks noChangeArrowheads="1"/>
          </p:cNvSpPr>
          <p:nvPr/>
        </p:nvSpPr>
        <p:spPr bwMode="auto">
          <a:xfrm>
            <a:off x="669925" y="3184525"/>
            <a:ext cx="50768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Stack of assignments used for backtracking</a:t>
            </a:r>
          </a:p>
          <a:p>
            <a:pPr eaLnBrk="1" hangingPunct="1"/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7122" name="Text Box 16"/>
          <p:cNvSpPr txBox="1">
            <a:spLocks noChangeArrowheads="1"/>
          </p:cNvSpPr>
          <p:nvPr/>
        </p:nvSpPr>
        <p:spPr bwMode="auto">
          <a:xfrm>
            <a:off x="669925" y="1355725"/>
            <a:ext cx="348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Current variable assignments</a:t>
            </a:r>
          </a:p>
        </p:txBody>
      </p:sp>
      <p:graphicFrame>
        <p:nvGraphicFramePr>
          <p:cNvPr id="187409" name="Group 17"/>
          <p:cNvGraphicFramePr>
            <a:graphicFrameLocks noGrp="1"/>
          </p:cNvGraphicFramePr>
          <p:nvPr/>
        </p:nvGraphicFramePr>
        <p:xfrm>
          <a:off x="1219200" y="1930400"/>
          <a:ext cx="7924800" cy="10318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167" name="Group 61"/>
          <p:cNvGrpSpPr>
            <a:grpSpLocks/>
          </p:cNvGrpSpPr>
          <p:nvPr/>
        </p:nvGrpSpPr>
        <p:grpSpPr bwMode="auto">
          <a:xfrm>
            <a:off x="2133600" y="4887913"/>
            <a:ext cx="457200" cy="1066800"/>
            <a:chOff x="1680" y="2832"/>
            <a:chExt cx="288" cy="966"/>
          </a:xfrm>
        </p:grpSpPr>
        <p:sp>
          <p:nvSpPr>
            <p:cNvPr id="47178" name="Text Box 62"/>
            <p:cNvSpPr txBox="1">
              <a:spLocks noChangeArrowheads="1"/>
            </p:cNvSpPr>
            <p:nvPr/>
          </p:nvSpPr>
          <p:spPr bwMode="auto">
            <a:xfrm>
              <a:off x="1680" y="2832"/>
              <a:ext cx="28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7179" name="Text Box 63"/>
            <p:cNvSpPr txBox="1">
              <a:spLocks noChangeArrowheads="1"/>
            </p:cNvSpPr>
            <p:nvPr/>
          </p:nvSpPr>
          <p:spPr bwMode="auto">
            <a:xfrm>
              <a:off x="1680" y="3168"/>
              <a:ext cx="288" cy="294"/>
            </a:xfrm>
            <a:prstGeom prst="rect">
              <a:avLst/>
            </a:prstGeom>
            <a:solidFill>
              <a:srgbClr val="FAFA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7180" name="Text Box 64"/>
            <p:cNvSpPr txBox="1">
              <a:spLocks noChangeArrowheads="1"/>
            </p:cNvSpPr>
            <p:nvPr/>
          </p:nvSpPr>
          <p:spPr bwMode="auto">
            <a:xfrm>
              <a:off x="1680" y="3504"/>
              <a:ext cx="288" cy="29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47168" name="Text Box 65"/>
          <p:cNvSpPr txBox="1">
            <a:spLocks noChangeArrowheads="1"/>
          </p:cNvSpPr>
          <p:nvPr/>
        </p:nvSpPr>
        <p:spPr bwMode="auto">
          <a:xfrm>
            <a:off x="2611438" y="4845050"/>
            <a:ext cx="2995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forced by propagation  </a:t>
            </a:r>
          </a:p>
        </p:txBody>
      </p:sp>
      <p:sp>
        <p:nvSpPr>
          <p:cNvPr id="47169" name="Text Box 66"/>
          <p:cNvSpPr txBox="1">
            <a:spLocks noChangeArrowheads="1"/>
          </p:cNvSpPr>
          <p:nvPr/>
        </p:nvSpPr>
        <p:spPr bwMode="auto">
          <a:xfrm>
            <a:off x="2611438" y="5226050"/>
            <a:ext cx="1697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first guess  </a:t>
            </a:r>
          </a:p>
        </p:txBody>
      </p:sp>
      <p:sp>
        <p:nvSpPr>
          <p:cNvPr id="47170" name="Text Box 67"/>
          <p:cNvSpPr txBox="1">
            <a:spLocks noChangeArrowheads="1"/>
          </p:cNvSpPr>
          <p:nvPr/>
        </p:nvSpPr>
        <p:spPr bwMode="auto">
          <a:xfrm>
            <a:off x="2611438" y="5607050"/>
            <a:ext cx="210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second guess  </a:t>
            </a:r>
          </a:p>
        </p:txBody>
      </p:sp>
      <p:sp>
        <p:nvSpPr>
          <p:cNvPr id="47171" name="Text Box 68"/>
          <p:cNvSpPr txBox="1">
            <a:spLocks noChangeArrowheads="1"/>
          </p:cNvSpPr>
          <p:nvPr/>
        </p:nvSpPr>
        <p:spPr bwMode="auto">
          <a:xfrm>
            <a:off x="5029200" y="5297488"/>
            <a:ext cx="457200" cy="325437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7172" name="Rectangle 69"/>
          <p:cNvSpPr>
            <a:spLocks noChangeArrowheads="1"/>
          </p:cNvSpPr>
          <p:nvPr/>
        </p:nvSpPr>
        <p:spPr bwMode="auto">
          <a:xfrm>
            <a:off x="5537200" y="5226050"/>
            <a:ext cx="3421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= currently being propagated</a:t>
            </a:r>
          </a:p>
        </p:txBody>
      </p:sp>
      <p:sp>
        <p:nvSpPr>
          <p:cNvPr id="47173" name="Text Box 70" descr="Light upward diagonal"/>
          <p:cNvSpPr txBox="1">
            <a:spLocks noChangeArrowheads="1"/>
          </p:cNvSpPr>
          <p:nvPr/>
        </p:nvSpPr>
        <p:spPr bwMode="auto">
          <a:xfrm>
            <a:off x="5029200" y="5694363"/>
            <a:ext cx="457200" cy="3095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7174" name="Rectangle 71"/>
          <p:cNvSpPr>
            <a:spLocks noChangeArrowheads="1"/>
          </p:cNvSpPr>
          <p:nvPr/>
        </p:nvSpPr>
        <p:spPr bwMode="auto">
          <a:xfrm>
            <a:off x="5537200" y="5622925"/>
            <a:ext cx="3113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= assignment still pending</a:t>
            </a:r>
          </a:p>
        </p:txBody>
      </p:sp>
      <p:sp>
        <p:nvSpPr>
          <p:cNvPr id="47175" name="Text Box 72"/>
          <p:cNvSpPr txBox="1">
            <a:spLocks noChangeArrowheads="1"/>
          </p:cNvSpPr>
          <p:nvPr/>
        </p:nvSpPr>
        <p:spPr bwMode="auto">
          <a:xfrm>
            <a:off x="2727325" y="4327525"/>
            <a:ext cx="6035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Unit propagation implies assignments K=1, L=1</a:t>
            </a:r>
          </a:p>
        </p:txBody>
      </p:sp>
      <p:sp>
        <p:nvSpPr>
          <p:cNvPr id="47176" name="Freeform 73"/>
          <p:cNvSpPr>
            <a:spLocks/>
          </p:cNvSpPr>
          <p:nvPr/>
        </p:nvSpPr>
        <p:spPr bwMode="auto">
          <a:xfrm>
            <a:off x="4876800" y="3582988"/>
            <a:ext cx="685800" cy="228600"/>
          </a:xfrm>
          <a:custGeom>
            <a:avLst/>
            <a:gdLst>
              <a:gd name="T0" fmla="*/ 0 w 432"/>
              <a:gd name="T1" fmla="*/ 227013 h 144"/>
              <a:gd name="T2" fmla="*/ 515938 w 432"/>
              <a:gd name="T3" fmla="*/ 0 h 144"/>
              <a:gd name="T4" fmla="*/ 685800 w 432"/>
              <a:gd name="T5" fmla="*/ 228600 h 144"/>
              <a:gd name="T6" fmla="*/ 0 60000 65536"/>
              <a:gd name="T7" fmla="*/ 0 60000 65536"/>
              <a:gd name="T8" fmla="*/ 0 60000 65536"/>
              <a:gd name="T9" fmla="*/ 0 w 432"/>
              <a:gd name="T10" fmla="*/ 0 h 144"/>
              <a:gd name="T11" fmla="*/ 432 w 43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44">
                <a:moveTo>
                  <a:pt x="0" y="143"/>
                </a:moveTo>
                <a:cubicBezTo>
                  <a:pt x="54" y="119"/>
                  <a:pt x="253" y="0"/>
                  <a:pt x="325" y="0"/>
                </a:cubicBezTo>
                <a:cubicBezTo>
                  <a:pt x="397" y="0"/>
                  <a:pt x="410" y="114"/>
                  <a:pt x="432" y="144"/>
                </a:cubicBezTo>
              </a:path>
            </a:pathLst>
          </a:cu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77" name="Freeform 74"/>
          <p:cNvSpPr>
            <a:spLocks/>
          </p:cNvSpPr>
          <p:nvPr/>
        </p:nvSpPr>
        <p:spPr bwMode="auto">
          <a:xfrm>
            <a:off x="4876800" y="3522663"/>
            <a:ext cx="1420813" cy="285750"/>
          </a:xfrm>
          <a:custGeom>
            <a:avLst/>
            <a:gdLst>
              <a:gd name="T0" fmla="*/ 0 w 895"/>
              <a:gd name="T1" fmla="*/ 285750 h 180"/>
              <a:gd name="T2" fmla="*/ 515938 w 895"/>
              <a:gd name="T3" fmla="*/ 58738 h 180"/>
              <a:gd name="T4" fmla="*/ 1216025 w 895"/>
              <a:gd name="T5" fmla="*/ 31750 h 180"/>
              <a:gd name="T6" fmla="*/ 1420813 w 895"/>
              <a:gd name="T7" fmla="*/ 247650 h 180"/>
              <a:gd name="T8" fmla="*/ 0 60000 65536"/>
              <a:gd name="T9" fmla="*/ 0 60000 65536"/>
              <a:gd name="T10" fmla="*/ 0 60000 65536"/>
              <a:gd name="T11" fmla="*/ 0 60000 65536"/>
              <a:gd name="T12" fmla="*/ 0 w 895"/>
              <a:gd name="T13" fmla="*/ 0 h 180"/>
              <a:gd name="T14" fmla="*/ 895 w 895"/>
              <a:gd name="T15" fmla="*/ 180 h 1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5" h="180">
                <a:moveTo>
                  <a:pt x="0" y="180"/>
                </a:moveTo>
                <a:cubicBezTo>
                  <a:pt x="54" y="156"/>
                  <a:pt x="197" y="64"/>
                  <a:pt x="325" y="37"/>
                </a:cubicBezTo>
                <a:cubicBezTo>
                  <a:pt x="453" y="10"/>
                  <a:pt x="671" y="0"/>
                  <a:pt x="766" y="20"/>
                </a:cubicBezTo>
                <a:cubicBezTo>
                  <a:pt x="861" y="40"/>
                  <a:pt x="868" y="128"/>
                  <a:pt x="895" y="156"/>
                </a:cubicBezTo>
              </a:path>
            </a:pathLst>
          </a:cu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5226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/>
              <a:t>600.325/425 Declarative Methods - J. Eisner</a:t>
            </a:r>
          </a:p>
        </p:txBody>
      </p:sp>
      <p:sp>
        <p:nvSpPr>
          <p:cNvPr id="7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287BBA0-1009-A74F-B1D0-41991B8315E8}" type="slidenum">
              <a:rPr lang="en-US" sz="1200">
                <a:solidFill>
                  <a:schemeClr val="tx1"/>
                </a:solidFill>
                <a:latin typeface="Garamond" charset="0"/>
              </a:rPr>
              <a:pPr eaLnBrk="1" hangingPunct="1"/>
              <a:t>88</a:t>
            </a:fld>
            <a:endParaRPr lang="en-US" sz="1200">
              <a:solidFill>
                <a:schemeClr val="tx1"/>
              </a:solidFill>
              <a:latin typeface="Garamond" charset="0"/>
            </a:endParaRP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  <a:cs typeface="Arial" charset="0"/>
              </a:rPr>
              <a:t>DLL: Obvious data structures </a:t>
            </a:r>
            <a:endParaRPr lang="en-US" sz="3000" i="1">
              <a:latin typeface="Garamond" charset="0"/>
              <a:cs typeface="Arial" charset="0"/>
            </a:endParaRPr>
          </a:p>
        </p:txBody>
      </p:sp>
      <p:sp>
        <p:nvSpPr>
          <p:cNvPr id="48133" name="Text Box 3"/>
          <p:cNvSpPr txBox="1">
            <a:spLocks noChangeArrowheads="1"/>
          </p:cNvSpPr>
          <p:nvPr/>
        </p:nvSpPr>
        <p:spPr bwMode="auto">
          <a:xfrm>
            <a:off x="1219200" y="3800475"/>
            <a:ext cx="777875" cy="466725"/>
          </a:xfrm>
          <a:prstGeom prst="rect">
            <a:avLst/>
          </a:prstGeom>
          <a:solidFill>
            <a:srgbClr val="FAFA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C=1</a:t>
            </a:r>
          </a:p>
        </p:txBody>
      </p:sp>
      <p:sp>
        <p:nvSpPr>
          <p:cNvPr id="48134" name="Text Box 4"/>
          <p:cNvSpPr txBox="1">
            <a:spLocks noChangeArrowheads="1"/>
          </p:cNvSpPr>
          <p:nvPr/>
        </p:nvSpPr>
        <p:spPr bwMode="auto">
          <a:xfrm>
            <a:off x="1997075" y="3800475"/>
            <a:ext cx="777875" cy="466725"/>
          </a:xfrm>
          <a:prstGeom prst="rect">
            <a:avLst/>
          </a:prstGeom>
          <a:solidFill>
            <a:srgbClr val="FAFA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F=0</a:t>
            </a:r>
          </a:p>
        </p:txBody>
      </p:sp>
      <p:sp>
        <p:nvSpPr>
          <p:cNvPr id="48135" name="Text Box 5"/>
          <p:cNvSpPr txBox="1">
            <a:spLocks noChangeArrowheads="1"/>
          </p:cNvSpPr>
          <p:nvPr/>
        </p:nvSpPr>
        <p:spPr bwMode="auto">
          <a:xfrm>
            <a:off x="278765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A=1</a:t>
            </a:r>
          </a:p>
        </p:txBody>
      </p:sp>
      <p:sp>
        <p:nvSpPr>
          <p:cNvPr id="48136" name="Text Box 6"/>
          <p:cNvSpPr txBox="1">
            <a:spLocks noChangeArrowheads="1"/>
          </p:cNvSpPr>
          <p:nvPr/>
        </p:nvSpPr>
        <p:spPr bwMode="auto">
          <a:xfrm>
            <a:off x="356552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G=0</a:t>
            </a:r>
          </a:p>
        </p:txBody>
      </p:sp>
      <p:sp>
        <p:nvSpPr>
          <p:cNvPr id="48137" name="Text Box 7"/>
          <p:cNvSpPr txBox="1">
            <a:spLocks noChangeArrowheads="1"/>
          </p:cNvSpPr>
          <p:nvPr/>
        </p:nvSpPr>
        <p:spPr bwMode="auto">
          <a:xfrm>
            <a:off x="4343400" y="3800475"/>
            <a:ext cx="777875" cy="469900"/>
          </a:xfrm>
          <a:prstGeom prst="rect">
            <a:avLst/>
          </a:prstGeom>
          <a:solidFill>
            <a:srgbClr val="FAFA4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J=0</a:t>
            </a:r>
          </a:p>
        </p:txBody>
      </p:sp>
      <p:sp>
        <p:nvSpPr>
          <p:cNvPr id="48138" name="Text Box 8"/>
          <p:cNvSpPr txBox="1">
            <a:spLocks noChangeArrowheads="1"/>
          </p:cNvSpPr>
          <p:nvPr/>
        </p:nvSpPr>
        <p:spPr bwMode="auto">
          <a:xfrm>
            <a:off x="5121275" y="3800475"/>
            <a:ext cx="777875" cy="4953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K=1</a:t>
            </a:r>
          </a:p>
        </p:txBody>
      </p:sp>
      <p:sp>
        <p:nvSpPr>
          <p:cNvPr id="48139" name="Text Box 9" descr="Light upward diagonal"/>
          <p:cNvSpPr txBox="1">
            <a:spLocks noChangeArrowheads="1"/>
          </p:cNvSpPr>
          <p:nvPr/>
        </p:nvSpPr>
        <p:spPr bwMode="auto">
          <a:xfrm>
            <a:off x="5911850" y="3800475"/>
            <a:ext cx="777875" cy="46672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L=1</a:t>
            </a:r>
          </a:p>
        </p:txBody>
      </p:sp>
      <p:sp>
        <p:nvSpPr>
          <p:cNvPr id="48140" name="Text Box 10"/>
          <p:cNvSpPr txBox="1">
            <a:spLocks noChangeArrowheads="1"/>
          </p:cNvSpPr>
          <p:nvPr/>
        </p:nvSpPr>
        <p:spPr bwMode="auto">
          <a:xfrm>
            <a:off x="668972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8141" name="Text Box 11"/>
          <p:cNvSpPr txBox="1">
            <a:spLocks noChangeArrowheads="1"/>
          </p:cNvSpPr>
          <p:nvPr/>
        </p:nvSpPr>
        <p:spPr bwMode="auto">
          <a:xfrm>
            <a:off x="746760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8142" name="Text Box 12"/>
          <p:cNvSpPr txBox="1">
            <a:spLocks noChangeArrowheads="1"/>
          </p:cNvSpPr>
          <p:nvPr/>
        </p:nvSpPr>
        <p:spPr bwMode="auto">
          <a:xfrm>
            <a:off x="824547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8143" name="Text Box 13"/>
          <p:cNvSpPr txBox="1">
            <a:spLocks noChangeArrowheads="1"/>
          </p:cNvSpPr>
          <p:nvPr/>
        </p:nvSpPr>
        <p:spPr bwMode="auto">
          <a:xfrm>
            <a:off x="903605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8144" name="Text Box 14"/>
          <p:cNvSpPr txBox="1">
            <a:spLocks noChangeArrowheads="1"/>
          </p:cNvSpPr>
          <p:nvPr/>
        </p:nvSpPr>
        <p:spPr bwMode="auto">
          <a:xfrm>
            <a:off x="981392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8145" name="Text Box 15"/>
          <p:cNvSpPr txBox="1">
            <a:spLocks noChangeArrowheads="1"/>
          </p:cNvSpPr>
          <p:nvPr/>
        </p:nvSpPr>
        <p:spPr bwMode="auto">
          <a:xfrm>
            <a:off x="669925" y="3184525"/>
            <a:ext cx="50768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Stack of assignments used for backtracking</a:t>
            </a:r>
          </a:p>
          <a:p>
            <a:pPr eaLnBrk="1" hangingPunct="1"/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8146" name="Text Box 16"/>
          <p:cNvSpPr txBox="1">
            <a:spLocks noChangeArrowheads="1"/>
          </p:cNvSpPr>
          <p:nvPr/>
        </p:nvSpPr>
        <p:spPr bwMode="auto">
          <a:xfrm>
            <a:off x="669925" y="1355725"/>
            <a:ext cx="348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Current variable assignments</a:t>
            </a:r>
          </a:p>
        </p:txBody>
      </p:sp>
      <p:graphicFrame>
        <p:nvGraphicFramePr>
          <p:cNvPr id="188433" name="Group 17"/>
          <p:cNvGraphicFramePr>
            <a:graphicFrameLocks noGrp="1"/>
          </p:cNvGraphicFramePr>
          <p:nvPr/>
        </p:nvGraphicFramePr>
        <p:xfrm>
          <a:off x="1219200" y="1930400"/>
          <a:ext cx="7924800" cy="10318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8191" name="Group 61"/>
          <p:cNvGrpSpPr>
            <a:grpSpLocks/>
          </p:cNvGrpSpPr>
          <p:nvPr/>
        </p:nvGrpSpPr>
        <p:grpSpPr bwMode="auto">
          <a:xfrm>
            <a:off x="2133600" y="4887913"/>
            <a:ext cx="457200" cy="1066800"/>
            <a:chOff x="1680" y="2832"/>
            <a:chExt cx="288" cy="966"/>
          </a:xfrm>
        </p:grpSpPr>
        <p:sp>
          <p:nvSpPr>
            <p:cNvPr id="48200" name="Text Box 62"/>
            <p:cNvSpPr txBox="1">
              <a:spLocks noChangeArrowheads="1"/>
            </p:cNvSpPr>
            <p:nvPr/>
          </p:nvSpPr>
          <p:spPr bwMode="auto">
            <a:xfrm>
              <a:off x="1680" y="2832"/>
              <a:ext cx="28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8201" name="Text Box 63"/>
            <p:cNvSpPr txBox="1">
              <a:spLocks noChangeArrowheads="1"/>
            </p:cNvSpPr>
            <p:nvPr/>
          </p:nvSpPr>
          <p:spPr bwMode="auto">
            <a:xfrm>
              <a:off x="1680" y="3168"/>
              <a:ext cx="288" cy="294"/>
            </a:xfrm>
            <a:prstGeom prst="rect">
              <a:avLst/>
            </a:prstGeom>
            <a:solidFill>
              <a:srgbClr val="FAFA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8202" name="Text Box 64"/>
            <p:cNvSpPr txBox="1">
              <a:spLocks noChangeArrowheads="1"/>
            </p:cNvSpPr>
            <p:nvPr/>
          </p:nvSpPr>
          <p:spPr bwMode="auto">
            <a:xfrm>
              <a:off x="1680" y="3504"/>
              <a:ext cx="288" cy="29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48192" name="Text Box 65"/>
          <p:cNvSpPr txBox="1">
            <a:spLocks noChangeArrowheads="1"/>
          </p:cNvSpPr>
          <p:nvPr/>
        </p:nvSpPr>
        <p:spPr bwMode="auto">
          <a:xfrm>
            <a:off x="2611438" y="4845050"/>
            <a:ext cx="2995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forced by propagation  </a:t>
            </a:r>
          </a:p>
        </p:txBody>
      </p:sp>
      <p:sp>
        <p:nvSpPr>
          <p:cNvPr id="48193" name="Text Box 66"/>
          <p:cNvSpPr txBox="1">
            <a:spLocks noChangeArrowheads="1"/>
          </p:cNvSpPr>
          <p:nvPr/>
        </p:nvSpPr>
        <p:spPr bwMode="auto">
          <a:xfrm>
            <a:off x="2611438" y="5226050"/>
            <a:ext cx="1697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first guess  </a:t>
            </a:r>
          </a:p>
        </p:txBody>
      </p:sp>
      <p:sp>
        <p:nvSpPr>
          <p:cNvPr id="48194" name="Text Box 67"/>
          <p:cNvSpPr txBox="1">
            <a:spLocks noChangeArrowheads="1"/>
          </p:cNvSpPr>
          <p:nvPr/>
        </p:nvSpPr>
        <p:spPr bwMode="auto">
          <a:xfrm>
            <a:off x="2611438" y="5607050"/>
            <a:ext cx="210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second guess  </a:t>
            </a:r>
          </a:p>
        </p:txBody>
      </p:sp>
      <p:sp>
        <p:nvSpPr>
          <p:cNvPr id="48195" name="Text Box 68"/>
          <p:cNvSpPr txBox="1">
            <a:spLocks noChangeArrowheads="1"/>
          </p:cNvSpPr>
          <p:nvPr/>
        </p:nvSpPr>
        <p:spPr bwMode="auto">
          <a:xfrm>
            <a:off x="5029200" y="5297488"/>
            <a:ext cx="457200" cy="325437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8196" name="Rectangle 69"/>
          <p:cNvSpPr>
            <a:spLocks noChangeArrowheads="1"/>
          </p:cNvSpPr>
          <p:nvPr/>
        </p:nvSpPr>
        <p:spPr bwMode="auto">
          <a:xfrm>
            <a:off x="5537200" y="5226050"/>
            <a:ext cx="3421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= currently being propagated</a:t>
            </a:r>
          </a:p>
        </p:txBody>
      </p:sp>
      <p:sp>
        <p:nvSpPr>
          <p:cNvPr id="48197" name="Text Box 70" descr="Light upward diagonal"/>
          <p:cNvSpPr txBox="1">
            <a:spLocks noChangeArrowheads="1"/>
          </p:cNvSpPr>
          <p:nvPr/>
        </p:nvSpPr>
        <p:spPr bwMode="auto">
          <a:xfrm>
            <a:off x="5029200" y="5694363"/>
            <a:ext cx="457200" cy="3095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8198" name="Rectangle 71"/>
          <p:cNvSpPr>
            <a:spLocks noChangeArrowheads="1"/>
          </p:cNvSpPr>
          <p:nvPr/>
        </p:nvSpPr>
        <p:spPr bwMode="auto">
          <a:xfrm>
            <a:off x="5537200" y="5622925"/>
            <a:ext cx="3113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= assignment still pending</a:t>
            </a:r>
          </a:p>
        </p:txBody>
      </p:sp>
      <p:sp>
        <p:nvSpPr>
          <p:cNvPr id="48199" name="Text Box 72"/>
          <p:cNvSpPr txBox="1">
            <a:spLocks noChangeArrowheads="1"/>
          </p:cNvSpPr>
          <p:nvPr/>
        </p:nvSpPr>
        <p:spPr bwMode="auto">
          <a:xfrm>
            <a:off x="2727325" y="4327525"/>
            <a:ext cx="6035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Now make those assignments,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17199468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/>
              <a:t>600.325/425 Declarative Methods - J. Eisner</a:t>
            </a:r>
          </a:p>
        </p:txBody>
      </p:sp>
      <p:sp>
        <p:nvSpPr>
          <p:cNvPr id="7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3EAA07-4BF1-DC47-BB0E-5C3BDF57DBEE}" type="slidenum">
              <a:rPr lang="en-US" sz="1200">
                <a:solidFill>
                  <a:schemeClr val="tx1"/>
                </a:solidFill>
                <a:latin typeface="Garamond" charset="0"/>
              </a:rPr>
              <a:pPr eaLnBrk="1" hangingPunct="1"/>
              <a:t>89</a:t>
            </a:fld>
            <a:endParaRPr lang="en-US" sz="1200">
              <a:solidFill>
                <a:schemeClr val="tx1"/>
              </a:solidFill>
              <a:latin typeface="Garamond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  <a:cs typeface="Arial" charset="0"/>
              </a:rPr>
              <a:t>DLL: Obvious data structures </a:t>
            </a:r>
            <a:endParaRPr lang="en-US" sz="3000" i="1">
              <a:latin typeface="Garamond" charset="0"/>
              <a:cs typeface="Arial" charset="0"/>
            </a:endParaRPr>
          </a:p>
        </p:txBody>
      </p:sp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1219200" y="3800475"/>
            <a:ext cx="777875" cy="466725"/>
          </a:xfrm>
          <a:prstGeom prst="rect">
            <a:avLst/>
          </a:prstGeom>
          <a:solidFill>
            <a:srgbClr val="FAFA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C=1</a:t>
            </a:r>
          </a:p>
        </p:txBody>
      </p:sp>
      <p:sp>
        <p:nvSpPr>
          <p:cNvPr id="49158" name="Text Box 4"/>
          <p:cNvSpPr txBox="1">
            <a:spLocks noChangeArrowheads="1"/>
          </p:cNvSpPr>
          <p:nvPr/>
        </p:nvSpPr>
        <p:spPr bwMode="auto">
          <a:xfrm>
            <a:off x="1997075" y="3800475"/>
            <a:ext cx="777875" cy="466725"/>
          </a:xfrm>
          <a:prstGeom prst="rect">
            <a:avLst/>
          </a:prstGeom>
          <a:solidFill>
            <a:srgbClr val="FAFA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F=0</a:t>
            </a:r>
          </a:p>
        </p:txBody>
      </p:sp>
      <p:sp>
        <p:nvSpPr>
          <p:cNvPr id="49159" name="Text Box 5"/>
          <p:cNvSpPr txBox="1">
            <a:spLocks noChangeArrowheads="1"/>
          </p:cNvSpPr>
          <p:nvPr/>
        </p:nvSpPr>
        <p:spPr bwMode="auto">
          <a:xfrm>
            <a:off x="278765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A=1</a:t>
            </a:r>
          </a:p>
        </p:txBody>
      </p:sp>
      <p:sp>
        <p:nvSpPr>
          <p:cNvPr id="49160" name="Text Box 6"/>
          <p:cNvSpPr txBox="1">
            <a:spLocks noChangeArrowheads="1"/>
          </p:cNvSpPr>
          <p:nvPr/>
        </p:nvSpPr>
        <p:spPr bwMode="auto">
          <a:xfrm>
            <a:off x="356552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G=0</a:t>
            </a:r>
          </a:p>
        </p:txBody>
      </p:sp>
      <p:sp>
        <p:nvSpPr>
          <p:cNvPr id="49161" name="Text Box 7"/>
          <p:cNvSpPr txBox="1">
            <a:spLocks noChangeArrowheads="1"/>
          </p:cNvSpPr>
          <p:nvPr/>
        </p:nvSpPr>
        <p:spPr bwMode="auto">
          <a:xfrm>
            <a:off x="4343400" y="3800475"/>
            <a:ext cx="777875" cy="469900"/>
          </a:xfrm>
          <a:prstGeom prst="rect">
            <a:avLst/>
          </a:prstGeom>
          <a:solidFill>
            <a:srgbClr val="FAFA4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J=0</a:t>
            </a:r>
          </a:p>
        </p:txBody>
      </p:sp>
      <p:sp>
        <p:nvSpPr>
          <p:cNvPr id="49162" name="Text Box 8"/>
          <p:cNvSpPr txBox="1">
            <a:spLocks noChangeArrowheads="1"/>
          </p:cNvSpPr>
          <p:nvPr/>
        </p:nvSpPr>
        <p:spPr bwMode="auto">
          <a:xfrm>
            <a:off x="5121275" y="3800475"/>
            <a:ext cx="777875" cy="4953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K=1</a:t>
            </a:r>
          </a:p>
        </p:txBody>
      </p:sp>
      <p:sp>
        <p:nvSpPr>
          <p:cNvPr id="49163" name="Text Box 9" descr="Light upward diagonal"/>
          <p:cNvSpPr txBox="1">
            <a:spLocks noChangeArrowheads="1"/>
          </p:cNvSpPr>
          <p:nvPr/>
        </p:nvSpPr>
        <p:spPr bwMode="auto">
          <a:xfrm>
            <a:off x="5911850" y="3800475"/>
            <a:ext cx="777875" cy="46672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L=1</a:t>
            </a:r>
          </a:p>
        </p:txBody>
      </p:sp>
      <p:sp>
        <p:nvSpPr>
          <p:cNvPr id="49164" name="Text Box 10" descr="Light upward diagonal"/>
          <p:cNvSpPr txBox="1">
            <a:spLocks noChangeArrowheads="1"/>
          </p:cNvSpPr>
          <p:nvPr/>
        </p:nvSpPr>
        <p:spPr bwMode="auto">
          <a:xfrm>
            <a:off x="6689725" y="3800475"/>
            <a:ext cx="777875" cy="46672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B=0</a:t>
            </a:r>
          </a:p>
        </p:txBody>
      </p:sp>
      <p:sp>
        <p:nvSpPr>
          <p:cNvPr id="49165" name="Text Box 11"/>
          <p:cNvSpPr txBox="1">
            <a:spLocks noChangeArrowheads="1"/>
          </p:cNvSpPr>
          <p:nvPr/>
        </p:nvSpPr>
        <p:spPr bwMode="auto">
          <a:xfrm>
            <a:off x="746760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9166" name="Text Box 12"/>
          <p:cNvSpPr txBox="1">
            <a:spLocks noChangeArrowheads="1"/>
          </p:cNvSpPr>
          <p:nvPr/>
        </p:nvSpPr>
        <p:spPr bwMode="auto">
          <a:xfrm>
            <a:off x="824547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9167" name="Text Box 13"/>
          <p:cNvSpPr txBox="1">
            <a:spLocks noChangeArrowheads="1"/>
          </p:cNvSpPr>
          <p:nvPr/>
        </p:nvSpPr>
        <p:spPr bwMode="auto">
          <a:xfrm>
            <a:off x="903605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9168" name="Text Box 14"/>
          <p:cNvSpPr txBox="1">
            <a:spLocks noChangeArrowheads="1"/>
          </p:cNvSpPr>
          <p:nvPr/>
        </p:nvSpPr>
        <p:spPr bwMode="auto">
          <a:xfrm>
            <a:off x="981392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9169" name="Text Box 15"/>
          <p:cNvSpPr txBox="1">
            <a:spLocks noChangeArrowheads="1"/>
          </p:cNvSpPr>
          <p:nvPr/>
        </p:nvSpPr>
        <p:spPr bwMode="auto">
          <a:xfrm>
            <a:off x="669925" y="3184525"/>
            <a:ext cx="50768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Stack of assignments used for backtracking</a:t>
            </a:r>
          </a:p>
          <a:p>
            <a:pPr eaLnBrk="1" hangingPunct="1"/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9170" name="Text Box 16"/>
          <p:cNvSpPr txBox="1">
            <a:spLocks noChangeArrowheads="1"/>
          </p:cNvSpPr>
          <p:nvPr/>
        </p:nvSpPr>
        <p:spPr bwMode="auto">
          <a:xfrm>
            <a:off x="669925" y="1355725"/>
            <a:ext cx="348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Current variable assignments</a:t>
            </a:r>
          </a:p>
        </p:txBody>
      </p:sp>
      <p:graphicFrame>
        <p:nvGraphicFramePr>
          <p:cNvPr id="189457" name="Group 17"/>
          <p:cNvGraphicFramePr>
            <a:graphicFrameLocks noGrp="1"/>
          </p:cNvGraphicFramePr>
          <p:nvPr/>
        </p:nvGraphicFramePr>
        <p:xfrm>
          <a:off x="1219200" y="1930400"/>
          <a:ext cx="7924800" cy="10318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9215" name="Group 61"/>
          <p:cNvGrpSpPr>
            <a:grpSpLocks/>
          </p:cNvGrpSpPr>
          <p:nvPr/>
        </p:nvGrpSpPr>
        <p:grpSpPr bwMode="auto">
          <a:xfrm>
            <a:off x="2133600" y="4887913"/>
            <a:ext cx="457200" cy="1066800"/>
            <a:chOff x="1680" y="2832"/>
            <a:chExt cx="288" cy="966"/>
          </a:xfrm>
        </p:grpSpPr>
        <p:sp>
          <p:nvSpPr>
            <p:cNvPr id="49225" name="Text Box 62"/>
            <p:cNvSpPr txBox="1">
              <a:spLocks noChangeArrowheads="1"/>
            </p:cNvSpPr>
            <p:nvPr/>
          </p:nvSpPr>
          <p:spPr bwMode="auto">
            <a:xfrm>
              <a:off x="1680" y="2832"/>
              <a:ext cx="28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9226" name="Text Box 63"/>
            <p:cNvSpPr txBox="1">
              <a:spLocks noChangeArrowheads="1"/>
            </p:cNvSpPr>
            <p:nvPr/>
          </p:nvSpPr>
          <p:spPr bwMode="auto">
            <a:xfrm>
              <a:off x="1680" y="3168"/>
              <a:ext cx="288" cy="294"/>
            </a:xfrm>
            <a:prstGeom prst="rect">
              <a:avLst/>
            </a:prstGeom>
            <a:solidFill>
              <a:srgbClr val="FAFA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49227" name="Text Box 64"/>
            <p:cNvSpPr txBox="1">
              <a:spLocks noChangeArrowheads="1"/>
            </p:cNvSpPr>
            <p:nvPr/>
          </p:nvSpPr>
          <p:spPr bwMode="auto">
            <a:xfrm>
              <a:off x="1680" y="3504"/>
              <a:ext cx="288" cy="29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49216" name="Text Box 65"/>
          <p:cNvSpPr txBox="1">
            <a:spLocks noChangeArrowheads="1"/>
          </p:cNvSpPr>
          <p:nvPr/>
        </p:nvSpPr>
        <p:spPr bwMode="auto">
          <a:xfrm>
            <a:off x="2611438" y="4845050"/>
            <a:ext cx="2995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forced by propagation  </a:t>
            </a:r>
          </a:p>
        </p:txBody>
      </p:sp>
      <p:sp>
        <p:nvSpPr>
          <p:cNvPr id="49217" name="Text Box 66"/>
          <p:cNvSpPr txBox="1">
            <a:spLocks noChangeArrowheads="1"/>
          </p:cNvSpPr>
          <p:nvPr/>
        </p:nvSpPr>
        <p:spPr bwMode="auto">
          <a:xfrm>
            <a:off x="2611438" y="5226050"/>
            <a:ext cx="1697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first guess  </a:t>
            </a:r>
          </a:p>
        </p:txBody>
      </p:sp>
      <p:sp>
        <p:nvSpPr>
          <p:cNvPr id="49218" name="Text Box 67"/>
          <p:cNvSpPr txBox="1">
            <a:spLocks noChangeArrowheads="1"/>
          </p:cNvSpPr>
          <p:nvPr/>
        </p:nvSpPr>
        <p:spPr bwMode="auto">
          <a:xfrm>
            <a:off x="2611438" y="5607050"/>
            <a:ext cx="210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second guess  </a:t>
            </a:r>
          </a:p>
        </p:txBody>
      </p:sp>
      <p:sp>
        <p:nvSpPr>
          <p:cNvPr id="49219" name="Text Box 68"/>
          <p:cNvSpPr txBox="1">
            <a:spLocks noChangeArrowheads="1"/>
          </p:cNvSpPr>
          <p:nvPr/>
        </p:nvSpPr>
        <p:spPr bwMode="auto">
          <a:xfrm>
            <a:off x="5029200" y="5297488"/>
            <a:ext cx="457200" cy="325437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9220" name="Rectangle 69"/>
          <p:cNvSpPr>
            <a:spLocks noChangeArrowheads="1"/>
          </p:cNvSpPr>
          <p:nvPr/>
        </p:nvSpPr>
        <p:spPr bwMode="auto">
          <a:xfrm>
            <a:off x="5537200" y="5226050"/>
            <a:ext cx="3421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= currently being propagated</a:t>
            </a:r>
          </a:p>
        </p:txBody>
      </p:sp>
      <p:sp>
        <p:nvSpPr>
          <p:cNvPr id="49221" name="Text Box 70" descr="Light upward diagonal"/>
          <p:cNvSpPr txBox="1">
            <a:spLocks noChangeArrowheads="1"/>
          </p:cNvSpPr>
          <p:nvPr/>
        </p:nvSpPr>
        <p:spPr bwMode="auto">
          <a:xfrm>
            <a:off x="5029200" y="5694363"/>
            <a:ext cx="457200" cy="3095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49222" name="Rectangle 71"/>
          <p:cNvSpPr>
            <a:spLocks noChangeArrowheads="1"/>
          </p:cNvSpPr>
          <p:nvPr/>
        </p:nvSpPr>
        <p:spPr bwMode="auto">
          <a:xfrm>
            <a:off x="5537200" y="5622925"/>
            <a:ext cx="3113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= assignment still pending</a:t>
            </a:r>
          </a:p>
        </p:txBody>
      </p:sp>
      <p:sp>
        <p:nvSpPr>
          <p:cNvPr id="49223" name="Text Box 72"/>
          <p:cNvSpPr txBox="1">
            <a:spLocks noChangeArrowheads="1"/>
          </p:cNvSpPr>
          <p:nvPr/>
        </p:nvSpPr>
        <p:spPr bwMode="auto">
          <a:xfrm>
            <a:off x="2727325" y="4327525"/>
            <a:ext cx="6035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Chain reaction: K=1 propagates to imply B=0</a:t>
            </a:r>
          </a:p>
        </p:txBody>
      </p:sp>
      <p:sp>
        <p:nvSpPr>
          <p:cNvPr id="49224" name="Freeform 74"/>
          <p:cNvSpPr>
            <a:spLocks/>
          </p:cNvSpPr>
          <p:nvPr/>
        </p:nvSpPr>
        <p:spPr bwMode="auto">
          <a:xfrm>
            <a:off x="5513388" y="3522663"/>
            <a:ext cx="1420812" cy="285750"/>
          </a:xfrm>
          <a:custGeom>
            <a:avLst/>
            <a:gdLst>
              <a:gd name="T0" fmla="*/ 0 w 895"/>
              <a:gd name="T1" fmla="*/ 285750 h 180"/>
              <a:gd name="T2" fmla="*/ 515937 w 895"/>
              <a:gd name="T3" fmla="*/ 58738 h 180"/>
              <a:gd name="T4" fmla="*/ 1216025 w 895"/>
              <a:gd name="T5" fmla="*/ 31750 h 180"/>
              <a:gd name="T6" fmla="*/ 1420812 w 895"/>
              <a:gd name="T7" fmla="*/ 247650 h 180"/>
              <a:gd name="T8" fmla="*/ 0 60000 65536"/>
              <a:gd name="T9" fmla="*/ 0 60000 65536"/>
              <a:gd name="T10" fmla="*/ 0 60000 65536"/>
              <a:gd name="T11" fmla="*/ 0 60000 65536"/>
              <a:gd name="T12" fmla="*/ 0 w 895"/>
              <a:gd name="T13" fmla="*/ 0 h 180"/>
              <a:gd name="T14" fmla="*/ 895 w 895"/>
              <a:gd name="T15" fmla="*/ 180 h 1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5" h="180">
                <a:moveTo>
                  <a:pt x="0" y="180"/>
                </a:moveTo>
                <a:cubicBezTo>
                  <a:pt x="54" y="156"/>
                  <a:pt x="197" y="64"/>
                  <a:pt x="325" y="37"/>
                </a:cubicBezTo>
                <a:cubicBezTo>
                  <a:pt x="453" y="10"/>
                  <a:pt x="671" y="0"/>
                  <a:pt x="766" y="20"/>
                </a:cubicBezTo>
                <a:cubicBezTo>
                  <a:pt x="861" y="40"/>
                  <a:pt x="868" y="128"/>
                  <a:pt x="895" y="156"/>
                </a:cubicBezTo>
              </a:path>
            </a:pathLst>
          </a:cu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63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759870"/>
            <a:ext cx="7772400" cy="535530"/>
          </a:xfrm>
          <a:prstGeom prst="rect">
            <a:avLst/>
          </a:prstGeom>
        </p:spPr>
        <p:txBody>
          <a:bodyPr vert="horz" wrap="square" lIns="0" tIns="42671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spc="63" dirty="0"/>
              <a:t>T</a:t>
            </a:r>
            <a:r>
              <a:rPr sz="3200" spc="359" dirty="0"/>
              <a:t>o</a:t>
            </a:r>
            <a:r>
              <a:rPr sz="3200" spc="179" dirty="0"/>
              <a:t>d</a:t>
            </a:r>
            <a:r>
              <a:rPr sz="3200" spc="126" dirty="0"/>
              <a:t>a</a:t>
            </a:r>
            <a:r>
              <a:rPr sz="3200" spc="162" dirty="0"/>
              <a:t>y</a:t>
            </a:r>
            <a:endParaRPr sz="320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8164389" y="6289720"/>
            <a:ext cx="202622" cy="190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74">
              <a:lnSpc>
                <a:spcPts val="1301"/>
              </a:lnSpc>
            </a:pPr>
            <a:fld id="{81D60167-4931-47E6-BA6A-407CBD079E47}" type="slidenum">
              <a:rPr spc="-67" dirty="0"/>
              <a:pPr marL="60974">
                <a:lnSpc>
                  <a:spcPts val="1301"/>
                </a:lnSpc>
              </a:pPr>
              <a:t>9</a:t>
            </a:fld>
            <a:endParaRPr spc="-67" dirty="0"/>
          </a:p>
        </p:txBody>
      </p:sp>
      <p:sp>
        <p:nvSpPr>
          <p:cNvPr id="3" name="object 3"/>
          <p:cNvSpPr txBox="1"/>
          <p:nvPr/>
        </p:nvSpPr>
        <p:spPr>
          <a:xfrm>
            <a:off x="892035" y="1384150"/>
            <a:ext cx="7432963" cy="991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902" indent="-281505">
              <a:buChar char="•"/>
              <a:tabLst>
                <a:tab pos="293472" algn="l"/>
              </a:tabLst>
            </a:pPr>
            <a:r>
              <a:rPr sz="2800" spc="-81" dirty="0">
                <a:latin typeface="Arial"/>
                <a:cs typeface="Arial"/>
              </a:rPr>
              <a:t>Computers </a:t>
            </a:r>
            <a:r>
              <a:rPr sz="2800" spc="-153" dirty="0">
                <a:latin typeface="Arial"/>
                <a:cs typeface="Arial"/>
              </a:rPr>
              <a:t>are </a:t>
            </a:r>
            <a:r>
              <a:rPr sz="2800" spc="-175" dirty="0">
                <a:latin typeface="Arial"/>
                <a:cs typeface="Arial"/>
              </a:rPr>
              <a:t>much </a:t>
            </a:r>
            <a:r>
              <a:rPr sz="2800" spc="-157" dirty="0">
                <a:latin typeface="Arial"/>
                <a:cs typeface="Arial"/>
              </a:rPr>
              <a:t>faster, </a:t>
            </a:r>
            <a:r>
              <a:rPr sz="2800" spc="-81" dirty="0">
                <a:latin typeface="Arial"/>
                <a:cs typeface="Arial"/>
              </a:rPr>
              <a:t>memory </a:t>
            </a:r>
            <a:r>
              <a:rPr sz="2800" spc="-171" dirty="0">
                <a:latin typeface="Arial"/>
                <a:cs typeface="Arial"/>
              </a:rPr>
              <a:t>is</a:t>
            </a:r>
            <a:r>
              <a:rPr sz="2800" spc="337" dirty="0">
                <a:latin typeface="Arial"/>
                <a:cs typeface="Arial"/>
              </a:rPr>
              <a:t> </a:t>
            </a:r>
            <a:r>
              <a:rPr sz="2800" spc="-220" dirty="0">
                <a:latin typeface="Arial"/>
                <a:cs typeface="Arial"/>
              </a:rPr>
              <a:t>cheap</a:t>
            </a:r>
            <a:endParaRPr sz="2800">
              <a:latin typeface="Arial"/>
              <a:cs typeface="Arial"/>
            </a:endParaRPr>
          </a:p>
          <a:p>
            <a:pPr marL="292902" indent="-281505">
              <a:spcBef>
                <a:spcPts val="1059"/>
              </a:spcBef>
              <a:buChar char="•"/>
              <a:tabLst>
                <a:tab pos="293472" algn="l"/>
              </a:tabLst>
            </a:pPr>
            <a:r>
              <a:rPr sz="2800" spc="-99" dirty="0">
                <a:latin typeface="Arial"/>
                <a:cs typeface="Arial"/>
              </a:rPr>
              <a:t>There </a:t>
            </a:r>
            <a:r>
              <a:rPr sz="2800" spc="-153" dirty="0">
                <a:latin typeface="Arial"/>
                <a:cs typeface="Arial"/>
              </a:rPr>
              <a:t>are </a:t>
            </a:r>
            <a:r>
              <a:rPr sz="2800" spc="-90" dirty="0">
                <a:latin typeface="Arial"/>
                <a:cs typeface="Arial"/>
              </a:rPr>
              <a:t>very </a:t>
            </a:r>
            <a:r>
              <a:rPr sz="2800" spc="-67" dirty="0">
                <a:latin typeface="Arial"/>
                <a:cs typeface="Arial"/>
              </a:rPr>
              <a:t>powerful </a:t>
            </a:r>
            <a:r>
              <a:rPr sz="2800" spc="-233" dirty="0">
                <a:latin typeface="Arial"/>
                <a:cs typeface="Arial"/>
              </a:rPr>
              <a:t>SMT/SAT </a:t>
            </a:r>
            <a:r>
              <a:rPr sz="2800" spc="-135" dirty="0">
                <a:latin typeface="Arial"/>
                <a:cs typeface="Arial"/>
              </a:rPr>
              <a:t>solvers </a:t>
            </a:r>
            <a:r>
              <a:rPr sz="2800" spc="-18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today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4573" y="2547154"/>
            <a:ext cx="158750" cy="295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900" spc="-112" dirty="0">
                <a:solidFill>
                  <a:srgbClr val="0A080A"/>
                </a:solidFill>
                <a:latin typeface="Arial"/>
                <a:cs typeface="Arial"/>
              </a:rPr>
              <a:t>■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4573" y="3035878"/>
            <a:ext cx="158750" cy="295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900" spc="-112" dirty="0">
                <a:solidFill>
                  <a:srgbClr val="0A080A"/>
                </a:solidFill>
                <a:latin typeface="Arial"/>
                <a:cs typeface="Arial"/>
              </a:rPr>
              <a:t>■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6358" y="2370667"/>
            <a:ext cx="5884718" cy="989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>
              <a:lnSpc>
                <a:spcPct val="134600"/>
              </a:lnSpc>
            </a:pPr>
            <a:r>
              <a:rPr sz="2400" spc="-215" dirty="0">
                <a:latin typeface="Arial"/>
                <a:cs typeface="Arial"/>
              </a:rPr>
              <a:t>SMT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108" dirty="0">
                <a:latin typeface="Arial"/>
                <a:cs typeface="Arial"/>
              </a:rPr>
              <a:t>Satisfiability </a:t>
            </a:r>
            <a:r>
              <a:rPr sz="2400" spc="-67" dirty="0">
                <a:latin typeface="Arial"/>
                <a:cs typeface="Arial"/>
              </a:rPr>
              <a:t>Modulo </a:t>
            </a:r>
            <a:r>
              <a:rPr sz="2400" spc="-85" dirty="0">
                <a:latin typeface="Arial"/>
                <a:cs typeface="Arial"/>
              </a:rPr>
              <a:t>Theories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spc="-153" dirty="0">
                <a:latin typeface="Arial"/>
                <a:cs typeface="Arial"/>
              </a:rPr>
              <a:t>SAT++  </a:t>
            </a:r>
            <a:r>
              <a:rPr sz="2400" spc="-162" dirty="0">
                <a:latin typeface="Arial"/>
                <a:cs typeface="Arial"/>
              </a:rPr>
              <a:t>Can </a:t>
            </a:r>
            <a:r>
              <a:rPr sz="2400" spc="-139" dirty="0">
                <a:latin typeface="Arial"/>
                <a:cs typeface="Arial"/>
              </a:rPr>
              <a:t>solve </a:t>
            </a:r>
            <a:r>
              <a:rPr sz="2400" spc="-76" dirty="0">
                <a:latin typeface="Arial"/>
                <a:cs typeface="Arial"/>
              </a:rPr>
              <a:t>very </a:t>
            </a:r>
            <a:r>
              <a:rPr sz="2400" spc="-135" dirty="0">
                <a:latin typeface="Arial"/>
                <a:cs typeface="Arial"/>
              </a:rPr>
              <a:t>large </a:t>
            </a:r>
            <a:r>
              <a:rPr sz="2400" spc="-148" dirty="0">
                <a:latin typeface="Arial"/>
                <a:cs typeface="Arial"/>
              </a:rPr>
              <a:t>instances, </a:t>
            </a:r>
            <a:r>
              <a:rPr sz="2400" spc="-76" dirty="0">
                <a:latin typeface="Arial"/>
                <a:cs typeface="Arial"/>
              </a:rPr>
              <a:t>very</a:t>
            </a:r>
            <a:r>
              <a:rPr sz="2400" spc="389" dirty="0">
                <a:latin typeface="Arial"/>
                <a:cs typeface="Arial"/>
              </a:rPr>
              <a:t> </a:t>
            </a:r>
            <a:r>
              <a:rPr sz="2400" spc="-94" dirty="0">
                <a:latin typeface="Arial"/>
                <a:cs typeface="Arial"/>
              </a:rPr>
              <a:t>quickly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08431" y="3445235"/>
            <a:ext cx="124114" cy="374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400" spc="-22" dirty="0">
                <a:solidFill>
                  <a:srgbClr val="0A080A"/>
                </a:solidFill>
                <a:latin typeface="Arial"/>
                <a:cs typeface="Arial"/>
              </a:rPr>
              <a:t>-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5728" y="3482036"/>
            <a:ext cx="4961082" cy="314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pc="-102" dirty="0">
                <a:latin typeface="Arial"/>
                <a:cs typeface="Arial"/>
              </a:rPr>
              <a:t>Lets </a:t>
            </a:r>
            <a:r>
              <a:rPr spc="-175" dirty="0">
                <a:latin typeface="Arial"/>
                <a:cs typeface="Arial"/>
              </a:rPr>
              <a:t>us </a:t>
            </a:r>
            <a:r>
              <a:rPr spc="-112" dirty="0">
                <a:latin typeface="Arial"/>
                <a:cs typeface="Arial"/>
              </a:rPr>
              <a:t>check </a:t>
            </a:r>
            <a:r>
              <a:rPr spc="-99" dirty="0">
                <a:latin typeface="Arial"/>
                <a:cs typeface="Arial"/>
              </a:rPr>
              <a:t>assertions, </a:t>
            </a:r>
            <a:r>
              <a:rPr spc="-72" dirty="0">
                <a:latin typeface="Arial"/>
                <a:cs typeface="Arial"/>
              </a:rPr>
              <a:t>prune </a:t>
            </a:r>
            <a:r>
              <a:rPr spc="-112" dirty="0">
                <a:latin typeface="Arial"/>
                <a:cs typeface="Arial"/>
              </a:rPr>
              <a:t>infeasible </a:t>
            </a:r>
            <a:r>
              <a:rPr spc="-102" dirty="0">
                <a:latin typeface="Arial"/>
                <a:cs typeface="Arial"/>
              </a:rPr>
              <a:t> </a:t>
            </a:r>
            <a:r>
              <a:rPr spc="-121" dirty="0">
                <a:latin typeface="Arial"/>
                <a:cs typeface="Arial"/>
              </a:rPr>
              <a:t>paths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4573" y="3962772"/>
            <a:ext cx="158750" cy="295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900" spc="-112" dirty="0">
                <a:solidFill>
                  <a:srgbClr val="0A080A"/>
                </a:solidFill>
                <a:latin typeface="Arial"/>
                <a:cs typeface="Arial"/>
              </a:rPr>
              <a:t>■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96359" y="3911909"/>
            <a:ext cx="3774786" cy="3748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2400" spc="-126" dirty="0">
                <a:latin typeface="Arial"/>
                <a:cs typeface="Arial"/>
              </a:rPr>
              <a:t>We’ve </a:t>
            </a:r>
            <a:r>
              <a:rPr sz="2400" spc="-179" dirty="0">
                <a:latin typeface="Arial"/>
                <a:cs typeface="Arial"/>
              </a:rPr>
              <a:t>used </a:t>
            </a:r>
            <a:r>
              <a:rPr sz="2400" spc="-63" dirty="0">
                <a:latin typeface="Arial"/>
                <a:cs typeface="Arial"/>
              </a:rPr>
              <a:t>Z3, </a:t>
            </a:r>
            <a:r>
              <a:rPr sz="2400" spc="-354" dirty="0">
                <a:latin typeface="Arial"/>
                <a:cs typeface="Arial"/>
              </a:rPr>
              <a:t>STP, </a:t>
            </a:r>
            <a:r>
              <a:rPr sz="2400" spc="-188" dirty="0">
                <a:latin typeface="Arial"/>
                <a:cs typeface="Arial"/>
              </a:rPr>
              <a:t>and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57" dirty="0">
                <a:latin typeface="Arial"/>
                <a:cs typeface="Arial"/>
              </a:rPr>
              <a:t>Yices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92035" y="4400765"/>
            <a:ext cx="4376305" cy="435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2902" indent="-281505">
              <a:buChar char="•"/>
              <a:tabLst>
                <a:tab pos="293472" algn="l"/>
                <a:tab pos="2738694" algn="l"/>
              </a:tabLst>
            </a:pPr>
            <a:r>
              <a:rPr sz="2800" spc="-157" dirty="0">
                <a:latin typeface="Arial"/>
                <a:cs typeface="Arial"/>
              </a:rPr>
              <a:t>Recent</a:t>
            </a:r>
            <a:r>
              <a:rPr lang="en-US" sz="2800" spc="-157" dirty="0">
                <a:latin typeface="Arial"/>
                <a:cs typeface="Arial"/>
              </a:rPr>
              <a:t> </a:t>
            </a:r>
            <a:r>
              <a:rPr sz="2800" spc="-233" dirty="0">
                <a:latin typeface="Arial"/>
                <a:cs typeface="Arial"/>
              </a:rPr>
              <a:t>success:</a:t>
            </a:r>
            <a:r>
              <a:rPr lang="en-US" sz="2800" spc="-233" dirty="0">
                <a:latin typeface="Arial"/>
                <a:cs typeface="Arial"/>
              </a:rPr>
              <a:t> </a:t>
            </a:r>
            <a:r>
              <a:rPr sz="2800" spc="-224" dirty="0">
                <a:latin typeface="Arial"/>
                <a:cs typeface="Arial"/>
              </a:rPr>
              <a:t>bug</a:t>
            </a:r>
            <a:r>
              <a:rPr sz="2800" spc="-81" dirty="0">
                <a:latin typeface="Arial"/>
                <a:cs typeface="Arial"/>
              </a:rPr>
              <a:t> </a:t>
            </a:r>
            <a:r>
              <a:rPr sz="2800" spc="-117" dirty="0">
                <a:latin typeface="Arial"/>
                <a:cs typeface="Arial"/>
              </a:rPr>
              <a:t>finding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4573" y="5007632"/>
            <a:ext cx="158750" cy="7844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/>
            <a:r>
              <a:rPr sz="1900" spc="-112" dirty="0">
                <a:solidFill>
                  <a:srgbClr val="0A080A"/>
                </a:solidFill>
                <a:latin typeface="Arial"/>
                <a:cs typeface="Arial"/>
              </a:rPr>
              <a:t>■</a:t>
            </a:r>
            <a:endParaRPr sz="1900">
              <a:latin typeface="Arial"/>
              <a:cs typeface="Arial"/>
            </a:endParaRPr>
          </a:p>
          <a:p>
            <a:pPr marL="11397">
              <a:spcBef>
                <a:spcPts val="1597"/>
              </a:spcBef>
            </a:pPr>
            <a:r>
              <a:rPr sz="1900" spc="-112" dirty="0">
                <a:solidFill>
                  <a:srgbClr val="0A080A"/>
                </a:solidFill>
                <a:latin typeface="Arial"/>
                <a:cs typeface="Arial"/>
              </a:rPr>
              <a:t>■</a:t>
            </a:r>
            <a:endParaRPr sz="1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96358" y="4831146"/>
            <a:ext cx="6827982" cy="989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397" marR="4559">
              <a:lnSpc>
                <a:spcPct val="134600"/>
              </a:lnSpc>
            </a:pPr>
            <a:r>
              <a:rPr sz="2400" spc="-49" dirty="0">
                <a:latin typeface="Arial"/>
                <a:cs typeface="Arial"/>
              </a:rPr>
              <a:t>Heuristic </a:t>
            </a:r>
            <a:r>
              <a:rPr sz="2400" spc="-162" dirty="0">
                <a:latin typeface="Arial"/>
                <a:cs typeface="Arial"/>
              </a:rPr>
              <a:t>search </a:t>
            </a:r>
            <a:r>
              <a:rPr sz="2400" spc="-72" dirty="0">
                <a:latin typeface="Arial"/>
                <a:cs typeface="Arial"/>
              </a:rPr>
              <a:t>through </a:t>
            </a:r>
            <a:r>
              <a:rPr sz="2400" spc="-211" dirty="0">
                <a:latin typeface="Arial"/>
                <a:cs typeface="Arial"/>
              </a:rPr>
              <a:t>space </a:t>
            </a:r>
            <a:r>
              <a:rPr sz="2400" spc="-40" dirty="0">
                <a:latin typeface="Arial"/>
                <a:cs typeface="Arial"/>
              </a:rPr>
              <a:t>of </a:t>
            </a:r>
            <a:r>
              <a:rPr sz="2400" spc="-130" dirty="0">
                <a:latin typeface="Arial"/>
                <a:cs typeface="Arial"/>
              </a:rPr>
              <a:t>possible </a:t>
            </a:r>
            <a:r>
              <a:rPr sz="2400" spc="-102" dirty="0">
                <a:latin typeface="Arial"/>
                <a:cs typeface="Arial"/>
              </a:rPr>
              <a:t>executions  </a:t>
            </a:r>
            <a:r>
              <a:rPr sz="2400" spc="-153" dirty="0">
                <a:latin typeface="Arial"/>
                <a:cs typeface="Arial"/>
              </a:rPr>
              <a:t>Find </a:t>
            </a:r>
            <a:r>
              <a:rPr sz="2400" spc="-99" dirty="0">
                <a:latin typeface="Arial"/>
                <a:cs typeface="Arial"/>
              </a:rPr>
              <a:t>really </a:t>
            </a:r>
            <a:r>
              <a:rPr sz="2400" spc="-81" dirty="0">
                <a:latin typeface="Arial"/>
                <a:cs typeface="Arial"/>
              </a:rPr>
              <a:t>interesting</a:t>
            </a:r>
            <a:r>
              <a:rPr sz="2400" spc="220" dirty="0">
                <a:latin typeface="Arial"/>
                <a:cs typeface="Arial"/>
              </a:rPr>
              <a:t> </a:t>
            </a:r>
            <a:r>
              <a:rPr sz="2400" spc="-215" dirty="0">
                <a:latin typeface="Arial"/>
                <a:cs typeface="Arial"/>
              </a:rPr>
              <a:t>bugs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871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/>
              <a:t>600.325/425 Declarative Methods - J. Eisner</a:t>
            </a:r>
          </a:p>
        </p:txBody>
      </p:sp>
      <p:sp>
        <p:nvSpPr>
          <p:cNvPr id="7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D337B9C-2911-F446-9B27-4DFD8A0C75ED}" type="slidenum">
              <a:rPr lang="en-US" sz="1200">
                <a:solidFill>
                  <a:schemeClr val="tx1"/>
                </a:solidFill>
                <a:latin typeface="Garamond" charset="0"/>
              </a:rPr>
              <a:pPr eaLnBrk="1" hangingPunct="1"/>
              <a:t>90</a:t>
            </a:fld>
            <a:endParaRPr lang="en-US" sz="1200">
              <a:solidFill>
                <a:schemeClr val="tx1"/>
              </a:solidFill>
              <a:latin typeface="Garamond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  <a:cs typeface="Arial" charset="0"/>
              </a:rPr>
              <a:t>DLL: Obvious data structures </a:t>
            </a:r>
            <a:endParaRPr lang="en-US" sz="3000" i="1">
              <a:latin typeface="Garamond" charset="0"/>
              <a:cs typeface="Arial" charset="0"/>
            </a:endParaRPr>
          </a:p>
        </p:txBody>
      </p:sp>
      <p:sp>
        <p:nvSpPr>
          <p:cNvPr id="50181" name="Text Box 3"/>
          <p:cNvSpPr txBox="1">
            <a:spLocks noChangeArrowheads="1"/>
          </p:cNvSpPr>
          <p:nvPr/>
        </p:nvSpPr>
        <p:spPr bwMode="auto">
          <a:xfrm>
            <a:off x="1219200" y="3800475"/>
            <a:ext cx="777875" cy="466725"/>
          </a:xfrm>
          <a:prstGeom prst="rect">
            <a:avLst/>
          </a:prstGeom>
          <a:solidFill>
            <a:srgbClr val="FAFA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C=1</a:t>
            </a:r>
          </a:p>
        </p:txBody>
      </p:sp>
      <p:sp>
        <p:nvSpPr>
          <p:cNvPr id="50182" name="Text Box 4"/>
          <p:cNvSpPr txBox="1">
            <a:spLocks noChangeArrowheads="1"/>
          </p:cNvSpPr>
          <p:nvPr/>
        </p:nvSpPr>
        <p:spPr bwMode="auto">
          <a:xfrm>
            <a:off x="1997075" y="3800475"/>
            <a:ext cx="777875" cy="466725"/>
          </a:xfrm>
          <a:prstGeom prst="rect">
            <a:avLst/>
          </a:prstGeom>
          <a:solidFill>
            <a:srgbClr val="FAFA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F=0</a:t>
            </a:r>
          </a:p>
        </p:txBody>
      </p:sp>
      <p:sp>
        <p:nvSpPr>
          <p:cNvPr id="50183" name="Text Box 5"/>
          <p:cNvSpPr txBox="1">
            <a:spLocks noChangeArrowheads="1"/>
          </p:cNvSpPr>
          <p:nvPr/>
        </p:nvSpPr>
        <p:spPr bwMode="auto">
          <a:xfrm>
            <a:off x="278765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latin typeface="Arial" charset="0"/>
              </a:rPr>
              <a:t>A=1</a:t>
            </a:r>
          </a:p>
        </p:txBody>
      </p:sp>
      <p:sp>
        <p:nvSpPr>
          <p:cNvPr id="50184" name="Text Box 6"/>
          <p:cNvSpPr txBox="1">
            <a:spLocks noChangeArrowheads="1"/>
          </p:cNvSpPr>
          <p:nvPr/>
        </p:nvSpPr>
        <p:spPr bwMode="auto">
          <a:xfrm>
            <a:off x="356552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G=0</a:t>
            </a:r>
          </a:p>
        </p:txBody>
      </p:sp>
      <p:sp>
        <p:nvSpPr>
          <p:cNvPr id="50185" name="Text Box 7"/>
          <p:cNvSpPr txBox="1">
            <a:spLocks noChangeArrowheads="1"/>
          </p:cNvSpPr>
          <p:nvPr/>
        </p:nvSpPr>
        <p:spPr bwMode="auto">
          <a:xfrm>
            <a:off x="4343400" y="3800475"/>
            <a:ext cx="777875" cy="469900"/>
          </a:xfrm>
          <a:prstGeom prst="rect">
            <a:avLst/>
          </a:prstGeom>
          <a:solidFill>
            <a:srgbClr val="FAFA4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J=0</a:t>
            </a:r>
          </a:p>
        </p:txBody>
      </p:sp>
      <p:sp>
        <p:nvSpPr>
          <p:cNvPr id="50186" name="Text Box 8"/>
          <p:cNvSpPr txBox="1">
            <a:spLocks noChangeArrowheads="1"/>
          </p:cNvSpPr>
          <p:nvPr/>
        </p:nvSpPr>
        <p:spPr bwMode="auto">
          <a:xfrm>
            <a:off x="5121275" y="3800475"/>
            <a:ext cx="777875" cy="4953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K=1</a:t>
            </a:r>
          </a:p>
        </p:txBody>
      </p:sp>
      <p:sp>
        <p:nvSpPr>
          <p:cNvPr id="50187" name="Text Box 9" descr="Light upward diagonal"/>
          <p:cNvSpPr txBox="1">
            <a:spLocks noChangeArrowheads="1"/>
          </p:cNvSpPr>
          <p:nvPr/>
        </p:nvSpPr>
        <p:spPr bwMode="auto">
          <a:xfrm>
            <a:off x="5911850" y="3800475"/>
            <a:ext cx="777875" cy="46672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L=1</a:t>
            </a:r>
          </a:p>
        </p:txBody>
      </p:sp>
      <p:sp>
        <p:nvSpPr>
          <p:cNvPr id="50188" name="Text Box 10" descr="Light upward diagonal"/>
          <p:cNvSpPr txBox="1">
            <a:spLocks noChangeArrowheads="1"/>
          </p:cNvSpPr>
          <p:nvPr/>
        </p:nvSpPr>
        <p:spPr bwMode="auto">
          <a:xfrm>
            <a:off x="6689725" y="3800475"/>
            <a:ext cx="777875" cy="46672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B=0</a:t>
            </a:r>
          </a:p>
        </p:txBody>
      </p:sp>
      <p:sp>
        <p:nvSpPr>
          <p:cNvPr id="50189" name="Text Box 11"/>
          <p:cNvSpPr txBox="1">
            <a:spLocks noChangeArrowheads="1"/>
          </p:cNvSpPr>
          <p:nvPr/>
        </p:nvSpPr>
        <p:spPr bwMode="auto">
          <a:xfrm>
            <a:off x="746760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0190" name="Text Box 12"/>
          <p:cNvSpPr txBox="1">
            <a:spLocks noChangeArrowheads="1"/>
          </p:cNvSpPr>
          <p:nvPr/>
        </p:nvSpPr>
        <p:spPr bwMode="auto">
          <a:xfrm>
            <a:off x="824547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0191" name="Text Box 13"/>
          <p:cNvSpPr txBox="1">
            <a:spLocks noChangeArrowheads="1"/>
          </p:cNvSpPr>
          <p:nvPr/>
        </p:nvSpPr>
        <p:spPr bwMode="auto">
          <a:xfrm>
            <a:off x="903605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0192" name="Text Box 14"/>
          <p:cNvSpPr txBox="1">
            <a:spLocks noChangeArrowheads="1"/>
          </p:cNvSpPr>
          <p:nvPr/>
        </p:nvSpPr>
        <p:spPr bwMode="auto">
          <a:xfrm>
            <a:off x="981392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0193" name="Text Box 15"/>
          <p:cNvSpPr txBox="1">
            <a:spLocks noChangeArrowheads="1"/>
          </p:cNvSpPr>
          <p:nvPr/>
        </p:nvSpPr>
        <p:spPr bwMode="auto">
          <a:xfrm>
            <a:off x="669925" y="3184525"/>
            <a:ext cx="50768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Stack of assignments used for backtracking</a:t>
            </a:r>
          </a:p>
          <a:p>
            <a:pPr eaLnBrk="1" hangingPunct="1"/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0194" name="Text Box 16"/>
          <p:cNvSpPr txBox="1">
            <a:spLocks noChangeArrowheads="1"/>
          </p:cNvSpPr>
          <p:nvPr/>
        </p:nvSpPr>
        <p:spPr bwMode="auto">
          <a:xfrm>
            <a:off x="669925" y="1355725"/>
            <a:ext cx="348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Current variable assignments</a:t>
            </a:r>
          </a:p>
        </p:txBody>
      </p:sp>
      <p:graphicFrame>
        <p:nvGraphicFramePr>
          <p:cNvPr id="221268" name="Group 84"/>
          <p:cNvGraphicFramePr>
            <a:graphicFrameLocks noGrp="1"/>
          </p:cNvGraphicFramePr>
          <p:nvPr/>
        </p:nvGraphicFramePr>
        <p:xfrm>
          <a:off x="1219200" y="1930400"/>
          <a:ext cx="7924800" cy="10318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rgbClr val="FF5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0242" name="Group 61"/>
          <p:cNvGrpSpPr>
            <a:grpSpLocks/>
          </p:cNvGrpSpPr>
          <p:nvPr/>
        </p:nvGrpSpPr>
        <p:grpSpPr bwMode="auto">
          <a:xfrm>
            <a:off x="2133600" y="4887913"/>
            <a:ext cx="457200" cy="1066800"/>
            <a:chOff x="1680" y="2832"/>
            <a:chExt cx="288" cy="966"/>
          </a:xfrm>
        </p:grpSpPr>
        <p:sp>
          <p:nvSpPr>
            <p:cNvPr id="50253" name="Text Box 62"/>
            <p:cNvSpPr txBox="1">
              <a:spLocks noChangeArrowheads="1"/>
            </p:cNvSpPr>
            <p:nvPr/>
          </p:nvSpPr>
          <p:spPr bwMode="auto">
            <a:xfrm>
              <a:off x="1680" y="2832"/>
              <a:ext cx="28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0254" name="Text Box 63"/>
            <p:cNvSpPr txBox="1">
              <a:spLocks noChangeArrowheads="1"/>
            </p:cNvSpPr>
            <p:nvPr/>
          </p:nvSpPr>
          <p:spPr bwMode="auto">
            <a:xfrm>
              <a:off x="1680" y="3168"/>
              <a:ext cx="288" cy="294"/>
            </a:xfrm>
            <a:prstGeom prst="rect">
              <a:avLst/>
            </a:prstGeom>
            <a:solidFill>
              <a:srgbClr val="FAFA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0255" name="Text Box 64"/>
            <p:cNvSpPr txBox="1">
              <a:spLocks noChangeArrowheads="1"/>
            </p:cNvSpPr>
            <p:nvPr/>
          </p:nvSpPr>
          <p:spPr bwMode="auto">
            <a:xfrm>
              <a:off x="1680" y="3504"/>
              <a:ext cx="288" cy="29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50243" name="Text Box 65"/>
          <p:cNvSpPr txBox="1">
            <a:spLocks noChangeArrowheads="1"/>
          </p:cNvSpPr>
          <p:nvPr/>
        </p:nvSpPr>
        <p:spPr bwMode="auto">
          <a:xfrm>
            <a:off x="2611438" y="4845050"/>
            <a:ext cx="2995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forced by propagation  </a:t>
            </a:r>
          </a:p>
        </p:txBody>
      </p:sp>
      <p:sp>
        <p:nvSpPr>
          <p:cNvPr id="50244" name="Text Box 66"/>
          <p:cNvSpPr txBox="1">
            <a:spLocks noChangeArrowheads="1"/>
          </p:cNvSpPr>
          <p:nvPr/>
        </p:nvSpPr>
        <p:spPr bwMode="auto">
          <a:xfrm>
            <a:off x="2611438" y="5226050"/>
            <a:ext cx="1697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first guess  </a:t>
            </a:r>
          </a:p>
        </p:txBody>
      </p:sp>
      <p:sp>
        <p:nvSpPr>
          <p:cNvPr id="50245" name="Text Box 67"/>
          <p:cNvSpPr txBox="1">
            <a:spLocks noChangeArrowheads="1"/>
          </p:cNvSpPr>
          <p:nvPr/>
        </p:nvSpPr>
        <p:spPr bwMode="auto">
          <a:xfrm>
            <a:off x="2611438" y="5607050"/>
            <a:ext cx="210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second guess  </a:t>
            </a:r>
          </a:p>
        </p:txBody>
      </p:sp>
      <p:sp>
        <p:nvSpPr>
          <p:cNvPr id="50246" name="Text Box 68"/>
          <p:cNvSpPr txBox="1">
            <a:spLocks noChangeArrowheads="1"/>
          </p:cNvSpPr>
          <p:nvPr/>
        </p:nvSpPr>
        <p:spPr bwMode="auto">
          <a:xfrm>
            <a:off x="5029200" y="5297488"/>
            <a:ext cx="457200" cy="325437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0247" name="Rectangle 69"/>
          <p:cNvSpPr>
            <a:spLocks noChangeArrowheads="1"/>
          </p:cNvSpPr>
          <p:nvPr/>
        </p:nvSpPr>
        <p:spPr bwMode="auto">
          <a:xfrm>
            <a:off x="5537200" y="5226050"/>
            <a:ext cx="3421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= currently being propagated</a:t>
            </a:r>
          </a:p>
        </p:txBody>
      </p:sp>
      <p:sp>
        <p:nvSpPr>
          <p:cNvPr id="50248" name="Text Box 70" descr="Light upward diagonal"/>
          <p:cNvSpPr txBox="1">
            <a:spLocks noChangeArrowheads="1"/>
          </p:cNvSpPr>
          <p:nvPr/>
        </p:nvSpPr>
        <p:spPr bwMode="auto">
          <a:xfrm>
            <a:off x="5029200" y="5694363"/>
            <a:ext cx="457200" cy="3095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0249" name="Rectangle 71"/>
          <p:cNvSpPr>
            <a:spLocks noChangeArrowheads="1"/>
          </p:cNvSpPr>
          <p:nvPr/>
        </p:nvSpPr>
        <p:spPr bwMode="auto">
          <a:xfrm>
            <a:off x="5537200" y="5622925"/>
            <a:ext cx="3113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= assignment still pending</a:t>
            </a:r>
          </a:p>
        </p:txBody>
      </p:sp>
      <p:sp>
        <p:nvSpPr>
          <p:cNvPr id="50250" name="Text Box 72"/>
          <p:cNvSpPr txBox="1">
            <a:spLocks noChangeArrowheads="1"/>
          </p:cNvSpPr>
          <p:nvPr/>
        </p:nvSpPr>
        <p:spPr bwMode="auto">
          <a:xfrm>
            <a:off x="2727325" y="4327525"/>
            <a:ext cx="6035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Also implies A=1, but we already knew that</a:t>
            </a:r>
          </a:p>
        </p:txBody>
      </p:sp>
      <p:sp>
        <p:nvSpPr>
          <p:cNvPr id="50251" name="Freeform 73"/>
          <p:cNvSpPr>
            <a:spLocks/>
          </p:cNvSpPr>
          <p:nvPr/>
        </p:nvSpPr>
        <p:spPr bwMode="auto">
          <a:xfrm>
            <a:off x="5513388" y="3522663"/>
            <a:ext cx="1420812" cy="285750"/>
          </a:xfrm>
          <a:custGeom>
            <a:avLst/>
            <a:gdLst>
              <a:gd name="T0" fmla="*/ 0 w 895"/>
              <a:gd name="T1" fmla="*/ 285750 h 180"/>
              <a:gd name="T2" fmla="*/ 515937 w 895"/>
              <a:gd name="T3" fmla="*/ 58738 h 180"/>
              <a:gd name="T4" fmla="*/ 1216025 w 895"/>
              <a:gd name="T5" fmla="*/ 31750 h 180"/>
              <a:gd name="T6" fmla="*/ 1420812 w 895"/>
              <a:gd name="T7" fmla="*/ 247650 h 180"/>
              <a:gd name="T8" fmla="*/ 0 60000 65536"/>
              <a:gd name="T9" fmla="*/ 0 60000 65536"/>
              <a:gd name="T10" fmla="*/ 0 60000 65536"/>
              <a:gd name="T11" fmla="*/ 0 60000 65536"/>
              <a:gd name="T12" fmla="*/ 0 w 895"/>
              <a:gd name="T13" fmla="*/ 0 h 180"/>
              <a:gd name="T14" fmla="*/ 895 w 895"/>
              <a:gd name="T15" fmla="*/ 180 h 1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5" h="180">
                <a:moveTo>
                  <a:pt x="0" y="180"/>
                </a:moveTo>
                <a:cubicBezTo>
                  <a:pt x="54" y="156"/>
                  <a:pt x="197" y="64"/>
                  <a:pt x="325" y="37"/>
                </a:cubicBezTo>
                <a:cubicBezTo>
                  <a:pt x="453" y="10"/>
                  <a:pt x="671" y="0"/>
                  <a:pt x="766" y="20"/>
                </a:cubicBezTo>
                <a:cubicBezTo>
                  <a:pt x="861" y="40"/>
                  <a:pt x="868" y="128"/>
                  <a:pt x="895" y="156"/>
                </a:cubicBezTo>
              </a:path>
            </a:pathLst>
          </a:cu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52" name="Freeform 74"/>
          <p:cNvSpPr>
            <a:spLocks/>
          </p:cNvSpPr>
          <p:nvPr/>
        </p:nvSpPr>
        <p:spPr bwMode="auto">
          <a:xfrm flipH="1">
            <a:off x="3200400" y="3505200"/>
            <a:ext cx="2106613" cy="285750"/>
          </a:xfrm>
          <a:custGeom>
            <a:avLst/>
            <a:gdLst>
              <a:gd name="T0" fmla="*/ 0 w 895"/>
              <a:gd name="T1" fmla="*/ 285750 h 180"/>
              <a:gd name="T2" fmla="*/ 764971 w 895"/>
              <a:gd name="T3" fmla="*/ 58738 h 180"/>
              <a:gd name="T4" fmla="*/ 1802978 w 895"/>
              <a:gd name="T5" fmla="*/ 31750 h 180"/>
              <a:gd name="T6" fmla="*/ 2106613 w 895"/>
              <a:gd name="T7" fmla="*/ 247650 h 180"/>
              <a:gd name="T8" fmla="*/ 0 60000 65536"/>
              <a:gd name="T9" fmla="*/ 0 60000 65536"/>
              <a:gd name="T10" fmla="*/ 0 60000 65536"/>
              <a:gd name="T11" fmla="*/ 0 60000 65536"/>
              <a:gd name="T12" fmla="*/ 0 w 895"/>
              <a:gd name="T13" fmla="*/ 0 h 180"/>
              <a:gd name="T14" fmla="*/ 895 w 895"/>
              <a:gd name="T15" fmla="*/ 180 h 1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5" h="180">
                <a:moveTo>
                  <a:pt x="0" y="180"/>
                </a:moveTo>
                <a:cubicBezTo>
                  <a:pt x="54" y="156"/>
                  <a:pt x="197" y="64"/>
                  <a:pt x="325" y="37"/>
                </a:cubicBezTo>
                <a:cubicBezTo>
                  <a:pt x="453" y="10"/>
                  <a:pt x="671" y="0"/>
                  <a:pt x="766" y="20"/>
                </a:cubicBezTo>
                <a:cubicBezTo>
                  <a:pt x="861" y="40"/>
                  <a:pt x="868" y="128"/>
                  <a:pt x="895" y="156"/>
                </a:cubicBezTo>
              </a:path>
            </a:pathLst>
          </a:cu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3714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/>
              <a:t>600.325/425 Declarative Methods - J. Eisner</a:t>
            </a:r>
          </a:p>
        </p:txBody>
      </p:sp>
      <p:sp>
        <p:nvSpPr>
          <p:cNvPr id="7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81C9538-9953-4D49-854C-6B09B3C645C4}" type="slidenum">
              <a:rPr lang="en-US" sz="1200">
                <a:solidFill>
                  <a:schemeClr val="tx1"/>
                </a:solidFill>
                <a:latin typeface="Garamond" charset="0"/>
              </a:rPr>
              <a:pPr eaLnBrk="1" hangingPunct="1"/>
              <a:t>91</a:t>
            </a:fld>
            <a:endParaRPr lang="en-US" sz="1200">
              <a:solidFill>
                <a:schemeClr val="tx1"/>
              </a:solidFill>
              <a:latin typeface="Garamond" charset="0"/>
            </a:endParaRPr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  <a:cs typeface="Arial" charset="0"/>
              </a:rPr>
              <a:t>DLL: Obvious data structures </a:t>
            </a:r>
            <a:endParaRPr lang="en-US" sz="3000" i="1">
              <a:latin typeface="Garamond" charset="0"/>
              <a:cs typeface="Arial" charset="0"/>
            </a:endParaRPr>
          </a:p>
        </p:txBody>
      </p:sp>
      <p:sp>
        <p:nvSpPr>
          <p:cNvPr id="51205" name="Text Box 3"/>
          <p:cNvSpPr txBox="1">
            <a:spLocks noChangeArrowheads="1"/>
          </p:cNvSpPr>
          <p:nvPr/>
        </p:nvSpPr>
        <p:spPr bwMode="auto">
          <a:xfrm>
            <a:off x="1219200" y="3800475"/>
            <a:ext cx="777875" cy="466725"/>
          </a:xfrm>
          <a:prstGeom prst="rect">
            <a:avLst/>
          </a:prstGeom>
          <a:solidFill>
            <a:srgbClr val="FAFA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C=1</a:t>
            </a:r>
          </a:p>
        </p:txBody>
      </p:sp>
      <p:sp>
        <p:nvSpPr>
          <p:cNvPr id="51206" name="Text Box 4"/>
          <p:cNvSpPr txBox="1">
            <a:spLocks noChangeArrowheads="1"/>
          </p:cNvSpPr>
          <p:nvPr/>
        </p:nvSpPr>
        <p:spPr bwMode="auto">
          <a:xfrm>
            <a:off x="1997075" y="3800475"/>
            <a:ext cx="777875" cy="466725"/>
          </a:xfrm>
          <a:prstGeom prst="rect">
            <a:avLst/>
          </a:prstGeom>
          <a:solidFill>
            <a:srgbClr val="FAFA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F=0</a:t>
            </a:r>
          </a:p>
        </p:txBody>
      </p:sp>
      <p:sp>
        <p:nvSpPr>
          <p:cNvPr id="51207" name="Text Box 5"/>
          <p:cNvSpPr txBox="1">
            <a:spLocks noChangeArrowheads="1"/>
          </p:cNvSpPr>
          <p:nvPr/>
        </p:nvSpPr>
        <p:spPr bwMode="auto">
          <a:xfrm>
            <a:off x="278765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A=1</a:t>
            </a:r>
          </a:p>
        </p:txBody>
      </p:sp>
      <p:sp>
        <p:nvSpPr>
          <p:cNvPr id="51208" name="Text Box 6"/>
          <p:cNvSpPr txBox="1">
            <a:spLocks noChangeArrowheads="1"/>
          </p:cNvSpPr>
          <p:nvPr/>
        </p:nvSpPr>
        <p:spPr bwMode="auto">
          <a:xfrm>
            <a:off x="356552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G=0</a:t>
            </a:r>
          </a:p>
        </p:txBody>
      </p:sp>
      <p:sp>
        <p:nvSpPr>
          <p:cNvPr id="51209" name="Text Box 7"/>
          <p:cNvSpPr txBox="1">
            <a:spLocks noChangeArrowheads="1"/>
          </p:cNvSpPr>
          <p:nvPr/>
        </p:nvSpPr>
        <p:spPr bwMode="auto">
          <a:xfrm>
            <a:off x="4343400" y="3800475"/>
            <a:ext cx="777875" cy="469900"/>
          </a:xfrm>
          <a:prstGeom prst="rect">
            <a:avLst/>
          </a:prstGeom>
          <a:solidFill>
            <a:srgbClr val="FAFA4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J=0</a:t>
            </a:r>
          </a:p>
        </p:txBody>
      </p:sp>
      <p:sp>
        <p:nvSpPr>
          <p:cNvPr id="51210" name="Text Box 8"/>
          <p:cNvSpPr txBox="1">
            <a:spLocks noChangeArrowheads="1"/>
          </p:cNvSpPr>
          <p:nvPr/>
        </p:nvSpPr>
        <p:spPr bwMode="auto">
          <a:xfrm>
            <a:off x="5121275" y="3800475"/>
            <a:ext cx="777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K=1</a:t>
            </a:r>
          </a:p>
        </p:txBody>
      </p:sp>
      <p:sp>
        <p:nvSpPr>
          <p:cNvPr id="51211" name="Text Box 10" descr="Light upward diagonal"/>
          <p:cNvSpPr txBox="1">
            <a:spLocks noChangeArrowheads="1"/>
          </p:cNvSpPr>
          <p:nvPr/>
        </p:nvSpPr>
        <p:spPr bwMode="auto">
          <a:xfrm>
            <a:off x="6689725" y="3800475"/>
            <a:ext cx="777875" cy="46672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B=0</a:t>
            </a:r>
          </a:p>
        </p:txBody>
      </p:sp>
      <p:sp>
        <p:nvSpPr>
          <p:cNvPr id="51212" name="Text Box 11"/>
          <p:cNvSpPr txBox="1">
            <a:spLocks noChangeArrowheads="1"/>
          </p:cNvSpPr>
          <p:nvPr/>
        </p:nvSpPr>
        <p:spPr bwMode="auto">
          <a:xfrm>
            <a:off x="746760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latin typeface="Arial" charset="0"/>
            </a:endParaRPr>
          </a:p>
        </p:txBody>
      </p:sp>
      <p:sp>
        <p:nvSpPr>
          <p:cNvPr id="51213" name="Text Box 12"/>
          <p:cNvSpPr txBox="1">
            <a:spLocks noChangeArrowheads="1"/>
          </p:cNvSpPr>
          <p:nvPr/>
        </p:nvSpPr>
        <p:spPr bwMode="auto">
          <a:xfrm>
            <a:off x="824547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214" name="Text Box 13"/>
          <p:cNvSpPr txBox="1">
            <a:spLocks noChangeArrowheads="1"/>
          </p:cNvSpPr>
          <p:nvPr/>
        </p:nvSpPr>
        <p:spPr bwMode="auto">
          <a:xfrm>
            <a:off x="903605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215" name="Text Box 14"/>
          <p:cNvSpPr txBox="1">
            <a:spLocks noChangeArrowheads="1"/>
          </p:cNvSpPr>
          <p:nvPr/>
        </p:nvSpPr>
        <p:spPr bwMode="auto">
          <a:xfrm>
            <a:off x="981392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216" name="Text Box 15"/>
          <p:cNvSpPr txBox="1">
            <a:spLocks noChangeArrowheads="1"/>
          </p:cNvSpPr>
          <p:nvPr/>
        </p:nvSpPr>
        <p:spPr bwMode="auto">
          <a:xfrm>
            <a:off x="669925" y="3184525"/>
            <a:ext cx="50768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Stack of assignments used for backtracking</a:t>
            </a:r>
          </a:p>
          <a:p>
            <a:pPr eaLnBrk="1" hangingPunct="1"/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217" name="Text Box 16"/>
          <p:cNvSpPr txBox="1">
            <a:spLocks noChangeArrowheads="1"/>
          </p:cNvSpPr>
          <p:nvPr/>
        </p:nvSpPr>
        <p:spPr bwMode="auto">
          <a:xfrm>
            <a:off x="669925" y="1355725"/>
            <a:ext cx="348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Current variable assignments</a:t>
            </a:r>
          </a:p>
        </p:txBody>
      </p:sp>
      <p:graphicFrame>
        <p:nvGraphicFramePr>
          <p:cNvPr id="190481" name="Group 17"/>
          <p:cNvGraphicFramePr>
            <a:graphicFrameLocks noGrp="1"/>
          </p:cNvGraphicFramePr>
          <p:nvPr/>
        </p:nvGraphicFramePr>
        <p:xfrm>
          <a:off x="1219200" y="1930400"/>
          <a:ext cx="7924800" cy="10318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1262" name="Group 61"/>
          <p:cNvGrpSpPr>
            <a:grpSpLocks/>
          </p:cNvGrpSpPr>
          <p:nvPr/>
        </p:nvGrpSpPr>
        <p:grpSpPr bwMode="auto">
          <a:xfrm>
            <a:off x="2133600" y="4887913"/>
            <a:ext cx="457200" cy="1066800"/>
            <a:chOff x="1680" y="2832"/>
            <a:chExt cx="288" cy="966"/>
          </a:xfrm>
        </p:grpSpPr>
        <p:sp>
          <p:nvSpPr>
            <p:cNvPr id="51271" name="Text Box 62"/>
            <p:cNvSpPr txBox="1">
              <a:spLocks noChangeArrowheads="1"/>
            </p:cNvSpPr>
            <p:nvPr/>
          </p:nvSpPr>
          <p:spPr bwMode="auto">
            <a:xfrm>
              <a:off x="1680" y="2832"/>
              <a:ext cx="28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1272" name="Text Box 63"/>
            <p:cNvSpPr txBox="1">
              <a:spLocks noChangeArrowheads="1"/>
            </p:cNvSpPr>
            <p:nvPr/>
          </p:nvSpPr>
          <p:spPr bwMode="auto">
            <a:xfrm>
              <a:off x="1680" y="3168"/>
              <a:ext cx="288" cy="294"/>
            </a:xfrm>
            <a:prstGeom prst="rect">
              <a:avLst/>
            </a:prstGeom>
            <a:solidFill>
              <a:srgbClr val="FAFA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1273" name="Text Box 64"/>
            <p:cNvSpPr txBox="1">
              <a:spLocks noChangeArrowheads="1"/>
            </p:cNvSpPr>
            <p:nvPr/>
          </p:nvSpPr>
          <p:spPr bwMode="auto">
            <a:xfrm>
              <a:off x="1680" y="3504"/>
              <a:ext cx="288" cy="29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51263" name="Text Box 65"/>
          <p:cNvSpPr txBox="1">
            <a:spLocks noChangeArrowheads="1"/>
          </p:cNvSpPr>
          <p:nvPr/>
        </p:nvSpPr>
        <p:spPr bwMode="auto">
          <a:xfrm>
            <a:off x="2611438" y="4845050"/>
            <a:ext cx="2995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forced by propagation  </a:t>
            </a:r>
          </a:p>
        </p:txBody>
      </p:sp>
      <p:sp>
        <p:nvSpPr>
          <p:cNvPr id="51264" name="Text Box 66"/>
          <p:cNvSpPr txBox="1">
            <a:spLocks noChangeArrowheads="1"/>
          </p:cNvSpPr>
          <p:nvPr/>
        </p:nvSpPr>
        <p:spPr bwMode="auto">
          <a:xfrm>
            <a:off x="2611438" y="5226050"/>
            <a:ext cx="1697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first guess  </a:t>
            </a:r>
          </a:p>
        </p:txBody>
      </p:sp>
      <p:sp>
        <p:nvSpPr>
          <p:cNvPr id="51265" name="Text Box 67"/>
          <p:cNvSpPr txBox="1">
            <a:spLocks noChangeArrowheads="1"/>
          </p:cNvSpPr>
          <p:nvPr/>
        </p:nvSpPr>
        <p:spPr bwMode="auto">
          <a:xfrm>
            <a:off x="2611438" y="5607050"/>
            <a:ext cx="210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second guess  </a:t>
            </a:r>
          </a:p>
        </p:txBody>
      </p:sp>
      <p:sp>
        <p:nvSpPr>
          <p:cNvPr id="51266" name="Text Box 68"/>
          <p:cNvSpPr txBox="1">
            <a:spLocks noChangeArrowheads="1"/>
          </p:cNvSpPr>
          <p:nvPr/>
        </p:nvSpPr>
        <p:spPr bwMode="auto">
          <a:xfrm>
            <a:off x="5029200" y="5297488"/>
            <a:ext cx="457200" cy="325437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267" name="Rectangle 69"/>
          <p:cNvSpPr>
            <a:spLocks noChangeArrowheads="1"/>
          </p:cNvSpPr>
          <p:nvPr/>
        </p:nvSpPr>
        <p:spPr bwMode="auto">
          <a:xfrm>
            <a:off x="5537200" y="5226050"/>
            <a:ext cx="3421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= currently being propagated</a:t>
            </a:r>
          </a:p>
        </p:txBody>
      </p:sp>
      <p:sp>
        <p:nvSpPr>
          <p:cNvPr id="51268" name="Text Box 9"/>
          <p:cNvSpPr txBox="1">
            <a:spLocks noChangeArrowheads="1"/>
          </p:cNvSpPr>
          <p:nvPr/>
        </p:nvSpPr>
        <p:spPr bwMode="auto">
          <a:xfrm>
            <a:off x="5911850" y="3800475"/>
            <a:ext cx="777875" cy="4953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L=1</a:t>
            </a:r>
          </a:p>
        </p:txBody>
      </p:sp>
      <p:sp>
        <p:nvSpPr>
          <p:cNvPr id="51269" name="Text Box 71" descr="Light upward diagonal"/>
          <p:cNvSpPr txBox="1">
            <a:spLocks noChangeArrowheads="1"/>
          </p:cNvSpPr>
          <p:nvPr/>
        </p:nvSpPr>
        <p:spPr bwMode="auto">
          <a:xfrm>
            <a:off x="5029200" y="5694363"/>
            <a:ext cx="457200" cy="3095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1270" name="Rectangle 72"/>
          <p:cNvSpPr>
            <a:spLocks noChangeArrowheads="1"/>
          </p:cNvSpPr>
          <p:nvPr/>
        </p:nvSpPr>
        <p:spPr bwMode="auto">
          <a:xfrm>
            <a:off x="5537200" y="5622925"/>
            <a:ext cx="3113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= assignment still pending</a:t>
            </a:r>
          </a:p>
        </p:txBody>
      </p:sp>
    </p:spTree>
    <p:extLst>
      <p:ext uri="{BB962C8B-B14F-4D97-AF65-F5344CB8AC3E}">
        <p14:creationId xmlns:p14="http://schemas.microsoft.com/office/powerpoint/2010/main" val="19067288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/>
              <a:t>600.325/425 Declarative Methods - J. Eisner</a:t>
            </a:r>
          </a:p>
        </p:txBody>
      </p:sp>
      <p:sp>
        <p:nvSpPr>
          <p:cNvPr id="8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618EAC-E507-9B41-BA9E-E20A4E651EAC}" type="slidenum">
              <a:rPr lang="en-US" sz="1200">
                <a:solidFill>
                  <a:schemeClr val="tx1"/>
                </a:solidFill>
                <a:latin typeface="Garamond" charset="0"/>
              </a:rPr>
              <a:pPr eaLnBrk="1" hangingPunct="1"/>
              <a:t>92</a:t>
            </a:fld>
            <a:endParaRPr lang="en-US" sz="1200">
              <a:solidFill>
                <a:schemeClr val="tx1"/>
              </a:solidFill>
              <a:latin typeface="Garamond" charset="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  <a:cs typeface="Arial" charset="0"/>
              </a:rPr>
              <a:t>DLL: Obvious data structures </a:t>
            </a:r>
            <a:endParaRPr lang="en-US" sz="3000" i="1">
              <a:latin typeface="Garamond" charset="0"/>
              <a:cs typeface="Arial" charset="0"/>
            </a:endParaRPr>
          </a:p>
        </p:txBody>
      </p:sp>
      <p:sp>
        <p:nvSpPr>
          <p:cNvPr id="52229" name="Text Box 3"/>
          <p:cNvSpPr txBox="1">
            <a:spLocks noChangeArrowheads="1"/>
          </p:cNvSpPr>
          <p:nvPr/>
        </p:nvSpPr>
        <p:spPr bwMode="auto">
          <a:xfrm>
            <a:off x="1219200" y="3800475"/>
            <a:ext cx="777875" cy="466725"/>
          </a:xfrm>
          <a:prstGeom prst="rect">
            <a:avLst/>
          </a:prstGeom>
          <a:solidFill>
            <a:srgbClr val="FAFA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C=1</a:t>
            </a:r>
          </a:p>
        </p:txBody>
      </p:sp>
      <p:sp>
        <p:nvSpPr>
          <p:cNvPr id="52230" name="Text Box 4"/>
          <p:cNvSpPr txBox="1">
            <a:spLocks noChangeArrowheads="1"/>
          </p:cNvSpPr>
          <p:nvPr/>
        </p:nvSpPr>
        <p:spPr bwMode="auto">
          <a:xfrm>
            <a:off x="1997075" y="3800475"/>
            <a:ext cx="777875" cy="466725"/>
          </a:xfrm>
          <a:prstGeom prst="rect">
            <a:avLst/>
          </a:prstGeom>
          <a:solidFill>
            <a:srgbClr val="FAFA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F=0</a:t>
            </a:r>
          </a:p>
        </p:txBody>
      </p:sp>
      <p:sp>
        <p:nvSpPr>
          <p:cNvPr id="52231" name="Text Box 5"/>
          <p:cNvSpPr txBox="1">
            <a:spLocks noChangeArrowheads="1"/>
          </p:cNvSpPr>
          <p:nvPr/>
        </p:nvSpPr>
        <p:spPr bwMode="auto">
          <a:xfrm>
            <a:off x="278765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A=1</a:t>
            </a:r>
          </a:p>
        </p:txBody>
      </p:sp>
      <p:sp>
        <p:nvSpPr>
          <p:cNvPr id="52232" name="Text Box 6"/>
          <p:cNvSpPr txBox="1">
            <a:spLocks noChangeArrowheads="1"/>
          </p:cNvSpPr>
          <p:nvPr/>
        </p:nvSpPr>
        <p:spPr bwMode="auto">
          <a:xfrm>
            <a:off x="356552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G=0</a:t>
            </a:r>
          </a:p>
        </p:txBody>
      </p:sp>
      <p:sp>
        <p:nvSpPr>
          <p:cNvPr id="52233" name="Text Box 7"/>
          <p:cNvSpPr txBox="1">
            <a:spLocks noChangeArrowheads="1"/>
          </p:cNvSpPr>
          <p:nvPr/>
        </p:nvSpPr>
        <p:spPr bwMode="auto">
          <a:xfrm>
            <a:off x="4343400" y="3800475"/>
            <a:ext cx="777875" cy="469900"/>
          </a:xfrm>
          <a:prstGeom prst="rect">
            <a:avLst/>
          </a:prstGeom>
          <a:solidFill>
            <a:srgbClr val="FAFA4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J=0</a:t>
            </a:r>
          </a:p>
        </p:txBody>
      </p:sp>
      <p:sp>
        <p:nvSpPr>
          <p:cNvPr id="52234" name="Text Box 8"/>
          <p:cNvSpPr txBox="1">
            <a:spLocks noChangeArrowheads="1"/>
          </p:cNvSpPr>
          <p:nvPr/>
        </p:nvSpPr>
        <p:spPr bwMode="auto">
          <a:xfrm>
            <a:off x="5121275" y="3800475"/>
            <a:ext cx="777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K=1</a:t>
            </a:r>
          </a:p>
        </p:txBody>
      </p:sp>
      <p:sp>
        <p:nvSpPr>
          <p:cNvPr id="52235" name="Text Box 9" descr="Light upward diagonal"/>
          <p:cNvSpPr txBox="1">
            <a:spLocks noChangeArrowheads="1"/>
          </p:cNvSpPr>
          <p:nvPr/>
        </p:nvSpPr>
        <p:spPr bwMode="auto">
          <a:xfrm>
            <a:off x="6689725" y="3800475"/>
            <a:ext cx="777875" cy="46672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B=0</a:t>
            </a:r>
          </a:p>
        </p:txBody>
      </p:sp>
      <p:sp>
        <p:nvSpPr>
          <p:cNvPr id="52236" name="Text Box 10" descr="Light upward diagonal"/>
          <p:cNvSpPr txBox="1">
            <a:spLocks noChangeArrowheads="1"/>
          </p:cNvSpPr>
          <p:nvPr/>
        </p:nvSpPr>
        <p:spPr bwMode="auto">
          <a:xfrm>
            <a:off x="7467600" y="3800475"/>
            <a:ext cx="777875" cy="46672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F=1</a:t>
            </a:r>
          </a:p>
        </p:txBody>
      </p:sp>
      <p:sp>
        <p:nvSpPr>
          <p:cNvPr id="52237" name="Text Box 11"/>
          <p:cNvSpPr txBox="1">
            <a:spLocks noChangeArrowheads="1"/>
          </p:cNvSpPr>
          <p:nvPr/>
        </p:nvSpPr>
        <p:spPr bwMode="auto">
          <a:xfrm>
            <a:off x="824547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2238" name="Text Box 12"/>
          <p:cNvSpPr txBox="1">
            <a:spLocks noChangeArrowheads="1"/>
          </p:cNvSpPr>
          <p:nvPr/>
        </p:nvSpPr>
        <p:spPr bwMode="auto">
          <a:xfrm>
            <a:off x="903605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2239" name="Text Box 13"/>
          <p:cNvSpPr txBox="1">
            <a:spLocks noChangeArrowheads="1"/>
          </p:cNvSpPr>
          <p:nvPr/>
        </p:nvSpPr>
        <p:spPr bwMode="auto">
          <a:xfrm>
            <a:off x="981392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2240" name="Text Box 14"/>
          <p:cNvSpPr txBox="1">
            <a:spLocks noChangeArrowheads="1"/>
          </p:cNvSpPr>
          <p:nvPr/>
        </p:nvSpPr>
        <p:spPr bwMode="auto">
          <a:xfrm>
            <a:off x="669925" y="3184525"/>
            <a:ext cx="50768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Stack of assignments used for backtracking</a:t>
            </a:r>
          </a:p>
          <a:p>
            <a:pPr eaLnBrk="1" hangingPunct="1"/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2241" name="Text Box 15"/>
          <p:cNvSpPr txBox="1">
            <a:spLocks noChangeArrowheads="1"/>
          </p:cNvSpPr>
          <p:nvPr/>
        </p:nvSpPr>
        <p:spPr bwMode="auto">
          <a:xfrm>
            <a:off x="669925" y="1355725"/>
            <a:ext cx="348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Current variable assignments</a:t>
            </a:r>
          </a:p>
        </p:txBody>
      </p:sp>
      <p:graphicFrame>
        <p:nvGraphicFramePr>
          <p:cNvPr id="213131" name="Group 139"/>
          <p:cNvGraphicFramePr>
            <a:graphicFrameLocks noGrp="1"/>
          </p:cNvGraphicFramePr>
          <p:nvPr/>
        </p:nvGraphicFramePr>
        <p:xfrm>
          <a:off x="1219200" y="1930400"/>
          <a:ext cx="7924800" cy="10318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2292" name="Group 60"/>
          <p:cNvGrpSpPr>
            <a:grpSpLocks/>
          </p:cNvGrpSpPr>
          <p:nvPr/>
        </p:nvGrpSpPr>
        <p:grpSpPr bwMode="auto">
          <a:xfrm>
            <a:off x="2133600" y="4887913"/>
            <a:ext cx="457200" cy="1066800"/>
            <a:chOff x="1680" y="2832"/>
            <a:chExt cx="288" cy="966"/>
          </a:xfrm>
        </p:grpSpPr>
        <p:sp>
          <p:nvSpPr>
            <p:cNvPr id="52304" name="Text Box 61"/>
            <p:cNvSpPr txBox="1">
              <a:spLocks noChangeArrowheads="1"/>
            </p:cNvSpPr>
            <p:nvPr/>
          </p:nvSpPr>
          <p:spPr bwMode="auto">
            <a:xfrm>
              <a:off x="1680" y="2832"/>
              <a:ext cx="28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2305" name="Text Box 62"/>
            <p:cNvSpPr txBox="1">
              <a:spLocks noChangeArrowheads="1"/>
            </p:cNvSpPr>
            <p:nvPr/>
          </p:nvSpPr>
          <p:spPr bwMode="auto">
            <a:xfrm>
              <a:off x="1680" y="3168"/>
              <a:ext cx="288" cy="294"/>
            </a:xfrm>
            <a:prstGeom prst="rect">
              <a:avLst/>
            </a:prstGeom>
            <a:solidFill>
              <a:srgbClr val="FAFA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2306" name="Text Box 63"/>
            <p:cNvSpPr txBox="1">
              <a:spLocks noChangeArrowheads="1"/>
            </p:cNvSpPr>
            <p:nvPr/>
          </p:nvSpPr>
          <p:spPr bwMode="auto">
            <a:xfrm>
              <a:off x="1680" y="3504"/>
              <a:ext cx="288" cy="29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52293" name="Text Box 64"/>
          <p:cNvSpPr txBox="1">
            <a:spLocks noChangeArrowheads="1"/>
          </p:cNvSpPr>
          <p:nvPr/>
        </p:nvSpPr>
        <p:spPr bwMode="auto">
          <a:xfrm>
            <a:off x="2611438" y="4845050"/>
            <a:ext cx="2995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forced by propagation  </a:t>
            </a:r>
          </a:p>
        </p:txBody>
      </p:sp>
      <p:sp>
        <p:nvSpPr>
          <p:cNvPr id="52294" name="Text Box 65"/>
          <p:cNvSpPr txBox="1">
            <a:spLocks noChangeArrowheads="1"/>
          </p:cNvSpPr>
          <p:nvPr/>
        </p:nvSpPr>
        <p:spPr bwMode="auto">
          <a:xfrm>
            <a:off x="2611438" y="5226050"/>
            <a:ext cx="1697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first guess  </a:t>
            </a:r>
          </a:p>
        </p:txBody>
      </p:sp>
      <p:sp>
        <p:nvSpPr>
          <p:cNvPr id="52295" name="Text Box 66"/>
          <p:cNvSpPr txBox="1">
            <a:spLocks noChangeArrowheads="1"/>
          </p:cNvSpPr>
          <p:nvPr/>
        </p:nvSpPr>
        <p:spPr bwMode="auto">
          <a:xfrm>
            <a:off x="2611438" y="5607050"/>
            <a:ext cx="210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second guess  </a:t>
            </a:r>
          </a:p>
        </p:txBody>
      </p:sp>
      <p:sp>
        <p:nvSpPr>
          <p:cNvPr id="52296" name="Text Box 67"/>
          <p:cNvSpPr txBox="1">
            <a:spLocks noChangeArrowheads="1"/>
          </p:cNvSpPr>
          <p:nvPr/>
        </p:nvSpPr>
        <p:spPr bwMode="auto">
          <a:xfrm>
            <a:off x="5029200" y="5297488"/>
            <a:ext cx="457200" cy="325437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2297" name="Rectangle 68"/>
          <p:cNvSpPr>
            <a:spLocks noChangeArrowheads="1"/>
          </p:cNvSpPr>
          <p:nvPr/>
        </p:nvSpPr>
        <p:spPr bwMode="auto">
          <a:xfrm>
            <a:off x="5537200" y="5226050"/>
            <a:ext cx="3421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= currently being propagated</a:t>
            </a:r>
          </a:p>
        </p:txBody>
      </p:sp>
      <p:sp>
        <p:nvSpPr>
          <p:cNvPr id="52298" name="Text Box 69"/>
          <p:cNvSpPr txBox="1">
            <a:spLocks noChangeArrowheads="1"/>
          </p:cNvSpPr>
          <p:nvPr/>
        </p:nvSpPr>
        <p:spPr bwMode="auto">
          <a:xfrm>
            <a:off x="5911850" y="3800475"/>
            <a:ext cx="777875" cy="4953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L=1</a:t>
            </a:r>
          </a:p>
        </p:txBody>
      </p:sp>
      <p:sp>
        <p:nvSpPr>
          <p:cNvPr id="52299" name="Text Box 70" descr="Light upward diagonal"/>
          <p:cNvSpPr txBox="1">
            <a:spLocks noChangeArrowheads="1"/>
          </p:cNvSpPr>
          <p:nvPr/>
        </p:nvSpPr>
        <p:spPr bwMode="auto">
          <a:xfrm>
            <a:off x="5029200" y="5694363"/>
            <a:ext cx="457200" cy="3095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2300" name="Rectangle 71"/>
          <p:cNvSpPr>
            <a:spLocks noChangeArrowheads="1"/>
          </p:cNvSpPr>
          <p:nvPr/>
        </p:nvSpPr>
        <p:spPr bwMode="auto">
          <a:xfrm>
            <a:off x="5537200" y="5622925"/>
            <a:ext cx="3113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= assignment still pending</a:t>
            </a:r>
          </a:p>
        </p:txBody>
      </p:sp>
      <p:sp>
        <p:nvSpPr>
          <p:cNvPr id="52301" name="Freeform 73"/>
          <p:cNvSpPr>
            <a:spLocks/>
          </p:cNvSpPr>
          <p:nvPr/>
        </p:nvSpPr>
        <p:spPr bwMode="auto">
          <a:xfrm>
            <a:off x="6275388" y="3522663"/>
            <a:ext cx="1420812" cy="285750"/>
          </a:xfrm>
          <a:custGeom>
            <a:avLst/>
            <a:gdLst>
              <a:gd name="T0" fmla="*/ 0 w 895"/>
              <a:gd name="T1" fmla="*/ 285750 h 180"/>
              <a:gd name="T2" fmla="*/ 515937 w 895"/>
              <a:gd name="T3" fmla="*/ 58738 h 180"/>
              <a:gd name="T4" fmla="*/ 1216025 w 895"/>
              <a:gd name="T5" fmla="*/ 31750 h 180"/>
              <a:gd name="T6" fmla="*/ 1420812 w 895"/>
              <a:gd name="T7" fmla="*/ 247650 h 180"/>
              <a:gd name="T8" fmla="*/ 0 60000 65536"/>
              <a:gd name="T9" fmla="*/ 0 60000 65536"/>
              <a:gd name="T10" fmla="*/ 0 60000 65536"/>
              <a:gd name="T11" fmla="*/ 0 60000 65536"/>
              <a:gd name="T12" fmla="*/ 0 w 895"/>
              <a:gd name="T13" fmla="*/ 0 h 180"/>
              <a:gd name="T14" fmla="*/ 895 w 895"/>
              <a:gd name="T15" fmla="*/ 180 h 1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5" h="180">
                <a:moveTo>
                  <a:pt x="0" y="180"/>
                </a:moveTo>
                <a:cubicBezTo>
                  <a:pt x="54" y="156"/>
                  <a:pt x="197" y="64"/>
                  <a:pt x="325" y="37"/>
                </a:cubicBezTo>
                <a:cubicBezTo>
                  <a:pt x="453" y="10"/>
                  <a:pt x="671" y="0"/>
                  <a:pt x="766" y="20"/>
                </a:cubicBezTo>
                <a:cubicBezTo>
                  <a:pt x="861" y="40"/>
                  <a:pt x="868" y="128"/>
                  <a:pt x="895" y="156"/>
                </a:cubicBezTo>
              </a:path>
            </a:pathLst>
          </a:cu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302" name="Rectangle 74"/>
          <p:cNvSpPr>
            <a:spLocks noChangeArrowheads="1"/>
          </p:cNvSpPr>
          <p:nvPr/>
        </p:nvSpPr>
        <p:spPr bwMode="auto">
          <a:xfrm>
            <a:off x="7435850" y="3424238"/>
            <a:ext cx="841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Oops!</a:t>
            </a:r>
          </a:p>
        </p:txBody>
      </p:sp>
      <p:sp>
        <p:nvSpPr>
          <p:cNvPr id="52303" name="Text Box 126"/>
          <p:cNvSpPr txBox="1">
            <a:spLocks noChangeArrowheads="1"/>
          </p:cNvSpPr>
          <p:nvPr/>
        </p:nvSpPr>
        <p:spPr bwMode="auto">
          <a:xfrm>
            <a:off x="2727325" y="4327525"/>
            <a:ext cx="6416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L=1 propagates to imply F=1, but we already had F=0</a:t>
            </a:r>
          </a:p>
        </p:txBody>
      </p:sp>
    </p:spTree>
    <p:extLst>
      <p:ext uri="{BB962C8B-B14F-4D97-AF65-F5344CB8AC3E}">
        <p14:creationId xmlns:p14="http://schemas.microsoft.com/office/powerpoint/2010/main" val="222013781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/>
              <a:t>600.325/425 Declarative Methods - J. Eisner</a:t>
            </a:r>
          </a:p>
        </p:txBody>
      </p:sp>
      <p:sp>
        <p:nvSpPr>
          <p:cNvPr id="8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1EBD1B3-9D73-F241-AD96-DB1574FA624E}" type="slidenum">
              <a:rPr lang="en-US" sz="1200">
                <a:solidFill>
                  <a:schemeClr val="tx1"/>
                </a:solidFill>
                <a:latin typeface="Garamond" charset="0"/>
              </a:rPr>
              <a:pPr eaLnBrk="1" hangingPunct="1"/>
              <a:t>93</a:t>
            </a:fld>
            <a:endParaRPr lang="en-US" sz="1200">
              <a:solidFill>
                <a:schemeClr val="tx1"/>
              </a:solidFill>
              <a:latin typeface="Garamond" charset="0"/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  <a:cs typeface="Arial" charset="0"/>
              </a:rPr>
              <a:t>DLL: Obvious data structures </a:t>
            </a:r>
            <a:endParaRPr lang="en-US" sz="3000" i="1">
              <a:latin typeface="Garamond" charset="0"/>
              <a:cs typeface="Arial" charset="0"/>
            </a:endParaRPr>
          </a:p>
        </p:txBody>
      </p:sp>
      <p:sp>
        <p:nvSpPr>
          <p:cNvPr id="53253" name="Text Box 3"/>
          <p:cNvSpPr txBox="1">
            <a:spLocks noChangeArrowheads="1"/>
          </p:cNvSpPr>
          <p:nvPr/>
        </p:nvSpPr>
        <p:spPr bwMode="auto">
          <a:xfrm>
            <a:off x="1219200" y="3800475"/>
            <a:ext cx="777875" cy="466725"/>
          </a:xfrm>
          <a:prstGeom prst="rect">
            <a:avLst/>
          </a:prstGeom>
          <a:solidFill>
            <a:srgbClr val="FAFA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C=1</a:t>
            </a:r>
          </a:p>
        </p:txBody>
      </p:sp>
      <p:sp>
        <p:nvSpPr>
          <p:cNvPr id="53254" name="Text Box 4"/>
          <p:cNvSpPr txBox="1">
            <a:spLocks noChangeArrowheads="1"/>
          </p:cNvSpPr>
          <p:nvPr/>
        </p:nvSpPr>
        <p:spPr bwMode="auto">
          <a:xfrm>
            <a:off x="1997075" y="3800475"/>
            <a:ext cx="777875" cy="466725"/>
          </a:xfrm>
          <a:prstGeom prst="rect">
            <a:avLst/>
          </a:prstGeom>
          <a:solidFill>
            <a:srgbClr val="FAFA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F=0</a:t>
            </a:r>
          </a:p>
        </p:txBody>
      </p:sp>
      <p:sp>
        <p:nvSpPr>
          <p:cNvPr id="53255" name="Text Box 5"/>
          <p:cNvSpPr txBox="1">
            <a:spLocks noChangeArrowheads="1"/>
          </p:cNvSpPr>
          <p:nvPr/>
        </p:nvSpPr>
        <p:spPr bwMode="auto">
          <a:xfrm>
            <a:off x="278765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A=1</a:t>
            </a:r>
          </a:p>
        </p:txBody>
      </p:sp>
      <p:sp>
        <p:nvSpPr>
          <p:cNvPr id="53256" name="Text Box 6"/>
          <p:cNvSpPr txBox="1">
            <a:spLocks noChangeArrowheads="1"/>
          </p:cNvSpPr>
          <p:nvPr/>
        </p:nvSpPr>
        <p:spPr bwMode="auto">
          <a:xfrm>
            <a:off x="356552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G=0</a:t>
            </a:r>
          </a:p>
        </p:txBody>
      </p:sp>
      <p:sp>
        <p:nvSpPr>
          <p:cNvPr id="53257" name="Text Box 7"/>
          <p:cNvSpPr txBox="1">
            <a:spLocks noChangeArrowheads="1"/>
          </p:cNvSpPr>
          <p:nvPr/>
        </p:nvSpPr>
        <p:spPr bwMode="auto">
          <a:xfrm>
            <a:off x="4343400" y="3800475"/>
            <a:ext cx="777875" cy="469900"/>
          </a:xfrm>
          <a:prstGeom prst="rect">
            <a:avLst/>
          </a:prstGeom>
          <a:solidFill>
            <a:srgbClr val="FAFA4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J=0</a:t>
            </a:r>
          </a:p>
        </p:txBody>
      </p:sp>
      <p:sp>
        <p:nvSpPr>
          <p:cNvPr id="53258" name="Text Box 8"/>
          <p:cNvSpPr txBox="1">
            <a:spLocks noChangeArrowheads="1"/>
          </p:cNvSpPr>
          <p:nvPr/>
        </p:nvSpPr>
        <p:spPr bwMode="auto">
          <a:xfrm>
            <a:off x="5121275" y="3800475"/>
            <a:ext cx="7778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K=1</a:t>
            </a:r>
          </a:p>
        </p:txBody>
      </p:sp>
      <p:sp>
        <p:nvSpPr>
          <p:cNvPr id="53259" name="Text Box 9" descr="Light upward diagonal"/>
          <p:cNvSpPr txBox="1">
            <a:spLocks noChangeArrowheads="1"/>
          </p:cNvSpPr>
          <p:nvPr/>
        </p:nvSpPr>
        <p:spPr bwMode="auto">
          <a:xfrm>
            <a:off x="6689725" y="3800475"/>
            <a:ext cx="777875" cy="46672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B=0</a:t>
            </a:r>
          </a:p>
        </p:txBody>
      </p:sp>
      <p:sp>
        <p:nvSpPr>
          <p:cNvPr id="53260" name="Text Box 10" descr="Light upward diagonal"/>
          <p:cNvSpPr txBox="1">
            <a:spLocks noChangeArrowheads="1"/>
          </p:cNvSpPr>
          <p:nvPr/>
        </p:nvSpPr>
        <p:spPr bwMode="auto">
          <a:xfrm>
            <a:off x="7467600" y="3800475"/>
            <a:ext cx="777875" cy="46672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F=1</a:t>
            </a:r>
          </a:p>
        </p:txBody>
      </p:sp>
      <p:sp>
        <p:nvSpPr>
          <p:cNvPr id="53261" name="Text Box 11"/>
          <p:cNvSpPr txBox="1">
            <a:spLocks noChangeArrowheads="1"/>
          </p:cNvSpPr>
          <p:nvPr/>
        </p:nvSpPr>
        <p:spPr bwMode="auto">
          <a:xfrm>
            <a:off x="824547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3262" name="Text Box 12"/>
          <p:cNvSpPr txBox="1">
            <a:spLocks noChangeArrowheads="1"/>
          </p:cNvSpPr>
          <p:nvPr/>
        </p:nvSpPr>
        <p:spPr bwMode="auto">
          <a:xfrm>
            <a:off x="903605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3263" name="Text Box 13"/>
          <p:cNvSpPr txBox="1">
            <a:spLocks noChangeArrowheads="1"/>
          </p:cNvSpPr>
          <p:nvPr/>
        </p:nvSpPr>
        <p:spPr bwMode="auto">
          <a:xfrm>
            <a:off x="981392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3264" name="Text Box 14"/>
          <p:cNvSpPr txBox="1">
            <a:spLocks noChangeArrowheads="1"/>
          </p:cNvSpPr>
          <p:nvPr/>
        </p:nvSpPr>
        <p:spPr bwMode="auto">
          <a:xfrm>
            <a:off x="669925" y="3184525"/>
            <a:ext cx="50768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Stack of assignments used for backtracking</a:t>
            </a:r>
          </a:p>
          <a:p>
            <a:pPr eaLnBrk="1" hangingPunct="1"/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3265" name="Text Box 15"/>
          <p:cNvSpPr txBox="1">
            <a:spLocks noChangeArrowheads="1"/>
          </p:cNvSpPr>
          <p:nvPr/>
        </p:nvSpPr>
        <p:spPr bwMode="auto">
          <a:xfrm>
            <a:off x="669925" y="1355725"/>
            <a:ext cx="348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Current variable assignments</a:t>
            </a:r>
          </a:p>
        </p:txBody>
      </p:sp>
      <p:graphicFrame>
        <p:nvGraphicFramePr>
          <p:cNvPr id="223248" name="Group 16"/>
          <p:cNvGraphicFramePr>
            <a:graphicFrameLocks noGrp="1"/>
          </p:cNvGraphicFramePr>
          <p:nvPr/>
        </p:nvGraphicFramePr>
        <p:xfrm>
          <a:off x="1219200" y="1930400"/>
          <a:ext cx="7924800" cy="10318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5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3316" name="Group 66"/>
          <p:cNvGrpSpPr>
            <a:grpSpLocks/>
          </p:cNvGrpSpPr>
          <p:nvPr/>
        </p:nvGrpSpPr>
        <p:grpSpPr bwMode="auto">
          <a:xfrm>
            <a:off x="2133600" y="4887913"/>
            <a:ext cx="457200" cy="1066800"/>
            <a:chOff x="1680" y="2832"/>
            <a:chExt cx="288" cy="966"/>
          </a:xfrm>
        </p:grpSpPr>
        <p:sp>
          <p:nvSpPr>
            <p:cNvPr id="53328" name="Text Box 67"/>
            <p:cNvSpPr txBox="1">
              <a:spLocks noChangeArrowheads="1"/>
            </p:cNvSpPr>
            <p:nvPr/>
          </p:nvSpPr>
          <p:spPr bwMode="auto">
            <a:xfrm>
              <a:off x="1680" y="2832"/>
              <a:ext cx="28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3329" name="Text Box 68"/>
            <p:cNvSpPr txBox="1">
              <a:spLocks noChangeArrowheads="1"/>
            </p:cNvSpPr>
            <p:nvPr/>
          </p:nvSpPr>
          <p:spPr bwMode="auto">
            <a:xfrm>
              <a:off x="1680" y="3168"/>
              <a:ext cx="288" cy="294"/>
            </a:xfrm>
            <a:prstGeom prst="rect">
              <a:avLst/>
            </a:prstGeom>
            <a:solidFill>
              <a:srgbClr val="FAFA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3330" name="Text Box 69"/>
            <p:cNvSpPr txBox="1">
              <a:spLocks noChangeArrowheads="1"/>
            </p:cNvSpPr>
            <p:nvPr/>
          </p:nvSpPr>
          <p:spPr bwMode="auto">
            <a:xfrm>
              <a:off x="1680" y="3504"/>
              <a:ext cx="288" cy="29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53317" name="Text Box 70"/>
          <p:cNvSpPr txBox="1">
            <a:spLocks noChangeArrowheads="1"/>
          </p:cNvSpPr>
          <p:nvPr/>
        </p:nvSpPr>
        <p:spPr bwMode="auto">
          <a:xfrm>
            <a:off x="2611438" y="4845050"/>
            <a:ext cx="2995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forced by propagation  </a:t>
            </a:r>
          </a:p>
        </p:txBody>
      </p:sp>
      <p:sp>
        <p:nvSpPr>
          <p:cNvPr id="53318" name="Text Box 71"/>
          <p:cNvSpPr txBox="1">
            <a:spLocks noChangeArrowheads="1"/>
          </p:cNvSpPr>
          <p:nvPr/>
        </p:nvSpPr>
        <p:spPr bwMode="auto">
          <a:xfrm>
            <a:off x="2611438" y="5226050"/>
            <a:ext cx="1697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first guess  </a:t>
            </a:r>
          </a:p>
        </p:txBody>
      </p:sp>
      <p:sp>
        <p:nvSpPr>
          <p:cNvPr id="53319" name="Text Box 72"/>
          <p:cNvSpPr txBox="1">
            <a:spLocks noChangeArrowheads="1"/>
          </p:cNvSpPr>
          <p:nvPr/>
        </p:nvSpPr>
        <p:spPr bwMode="auto">
          <a:xfrm>
            <a:off x="2611438" y="5607050"/>
            <a:ext cx="210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second guess  </a:t>
            </a:r>
          </a:p>
        </p:txBody>
      </p:sp>
      <p:sp>
        <p:nvSpPr>
          <p:cNvPr id="53320" name="Text Box 73"/>
          <p:cNvSpPr txBox="1">
            <a:spLocks noChangeArrowheads="1"/>
          </p:cNvSpPr>
          <p:nvPr/>
        </p:nvSpPr>
        <p:spPr bwMode="auto">
          <a:xfrm>
            <a:off x="5029200" y="5297488"/>
            <a:ext cx="457200" cy="325437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3321" name="Rectangle 74"/>
          <p:cNvSpPr>
            <a:spLocks noChangeArrowheads="1"/>
          </p:cNvSpPr>
          <p:nvPr/>
        </p:nvSpPr>
        <p:spPr bwMode="auto">
          <a:xfrm>
            <a:off x="5537200" y="5226050"/>
            <a:ext cx="3421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= currently being propagated</a:t>
            </a:r>
          </a:p>
        </p:txBody>
      </p:sp>
      <p:sp>
        <p:nvSpPr>
          <p:cNvPr id="53322" name="Text Box 75"/>
          <p:cNvSpPr txBox="1">
            <a:spLocks noChangeArrowheads="1"/>
          </p:cNvSpPr>
          <p:nvPr/>
        </p:nvSpPr>
        <p:spPr bwMode="auto">
          <a:xfrm>
            <a:off x="5911850" y="3800475"/>
            <a:ext cx="777875" cy="4953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L=1</a:t>
            </a:r>
          </a:p>
        </p:txBody>
      </p:sp>
      <p:sp>
        <p:nvSpPr>
          <p:cNvPr id="53323" name="Text Box 76" descr="Light upward diagonal"/>
          <p:cNvSpPr txBox="1">
            <a:spLocks noChangeArrowheads="1"/>
          </p:cNvSpPr>
          <p:nvPr/>
        </p:nvSpPr>
        <p:spPr bwMode="auto">
          <a:xfrm>
            <a:off x="5029200" y="5694363"/>
            <a:ext cx="457200" cy="3095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3324" name="Rectangle 77"/>
          <p:cNvSpPr>
            <a:spLocks noChangeArrowheads="1"/>
          </p:cNvSpPr>
          <p:nvPr/>
        </p:nvSpPr>
        <p:spPr bwMode="auto">
          <a:xfrm>
            <a:off x="5537200" y="5622925"/>
            <a:ext cx="3113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= assignment still pending</a:t>
            </a:r>
          </a:p>
        </p:txBody>
      </p:sp>
      <p:sp>
        <p:nvSpPr>
          <p:cNvPr id="53325" name="Freeform 78"/>
          <p:cNvSpPr>
            <a:spLocks/>
          </p:cNvSpPr>
          <p:nvPr/>
        </p:nvSpPr>
        <p:spPr bwMode="auto">
          <a:xfrm>
            <a:off x="6275388" y="3522663"/>
            <a:ext cx="1420812" cy="285750"/>
          </a:xfrm>
          <a:custGeom>
            <a:avLst/>
            <a:gdLst>
              <a:gd name="T0" fmla="*/ 0 w 895"/>
              <a:gd name="T1" fmla="*/ 285750 h 180"/>
              <a:gd name="T2" fmla="*/ 515937 w 895"/>
              <a:gd name="T3" fmla="*/ 58738 h 180"/>
              <a:gd name="T4" fmla="*/ 1216025 w 895"/>
              <a:gd name="T5" fmla="*/ 31750 h 180"/>
              <a:gd name="T6" fmla="*/ 1420812 w 895"/>
              <a:gd name="T7" fmla="*/ 247650 h 180"/>
              <a:gd name="T8" fmla="*/ 0 60000 65536"/>
              <a:gd name="T9" fmla="*/ 0 60000 65536"/>
              <a:gd name="T10" fmla="*/ 0 60000 65536"/>
              <a:gd name="T11" fmla="*/ 0 60000 65536"/>
              <a:gd name="T12" fmla="*/ 0 w 895"/>
              <a:gd name="T13" fmla="*/ 0 h 180"/>
              <a:gd name="T14" fmla="*/ 895 w 895"/>
              <a:gd name="T15" fmla="*/ 180 h 1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5" h="180">
                <a:moveTo>
                  <a:pt x="0" y="180"/>
                </a:moveTo>
                <a:cubicBezTo>
                  <a:pt x="54" y="156"/>
                  <a:pt x="197" y="64"/>
                  <a:pt x="325" y="37"/>
                </a:cubicBezTo>
                <a:cubicBezTo>
                  <a:pt x="453" y="10"/>
                  <a:pt x="671" y="0"/>
                  <a:pt x="766" y="20"/>
                </a:cubicBezTo>
                <a:cubicBezTo>
                  <a:pt x="861" y="40"/>
                  <a:pt x="868" y="128"/>
                  <a:pt x="895" y="156"/>
                </a:cubicBezTo>
              </a:path>
            </a:pathLst>
          </a:cu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26" name="Rectangle 79"/>
          <p:cNvSpPr>
            <a:spLocks noChangeArrowheads="1"/>
          </p:cNvSpPr>
          <p:nvPr/>
        </p:nvSpPr>
        <p:spPr bwMode="auto">
          <a:xfrm>
            <a:off x="7435850" y="3424238"/>
            <a:ext cx="841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Oops!</a:t>
            </a:r>
          </a:p>
        </p:txBody>
      </p:sp>
      <p:sp>
        <p:nvSpPr>
          <p:cNvPr id="53327" name="Text Box 80"/>
          <p:cNvSpPr txBox="1">
            <a:spLocks noChangeArrowheads="1"/>
          </p:cNvSpPr>
          <p:nvPr/>
        </p:nvSpPr>
        <p:spPr bwMode="auto">
          <a:xfrm>
            <a:off x="2727325" y="4327525"/>
            <a:ext cx="6416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Backtrack to last yellow, undoing all assignments</a:t>
            </a:r>
          </a:p>
        </p:txBody>
      </p:sp>
    </p:spTree>
    <p:extLst>
      <p:ext uri="{BB962C8B-B14F-4D97-AF65-F5344CB8AC3E}">
        <p14:creationId xmlns:p14="http://schemas.microsoft.com/office/powerpoint/2010/main" val="8680711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/>
              <a:t>600.325/425 Declarative Methods - J. Eisner</a:t>
            </a:r>
          </a:p>
        </p:txBody>
      </p:sp>
      <p:sp>
        <p:nvSpPr>
          <p:cNvPr id="7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8C755F7-6104-3147-B29D-55C33D11C02B}" type="slidenum">
              <a:rPr lang="en-US" sz="1200">
                <a:solidFill>
                  <a:schemeClr val="tx1"/>
                </a:solidFill>
                <a:latin typeface="Garamond" charset="0"/>
              </a:rPr>
              <a:pPr eaLnBrk="1" hangingPunct="1"/>
              <a:t>94</a:t>
            </a:fld>
            <a:endParaRPr lang="en-US" sz="1200">
              <a:solidFill>
                <a:schemeClr val="tx1"/>
              </a:solidFill>
              <a:latin typeface="Garamond" charset="0"/>
            </a:endParaRPr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  <a:cs typeface="Arial" charset="0"/>
              </a:rPr>
              <a:t>DLL: Obvious data structures </a:t>
            </a:r>
            <a:endParaRPr lang="en-US" sz="3000" i="1">
              <a:latin typeface="Garamond" charset="0"/>
              <a:cs typeface="Arial" charset="0"/>
            </a:endParaRPr>
          </a:p>
        </p:txBody>
      </p:sp>
      <p:sp>
        <p:nvSpPr>
          <p:cNvPr id="54277" name="Text Box 3"/>
          <p:cNvSpPr txBox="1">
            <a:spLocks noChangeArrowheads="1"/>
          </p:cNvSpPr>
          <p:nvPr/>
        </p:nvSpPr>
        <p:spPr bwMode="auto">
          <a:xfrm>
            <a:off x="1219200" y="3800475"/>
            <a:ext cx="777875" cy="466725"/>
          </a:xfrm>
          <a:prstGeom prst="rect">
            <a:avLst/>
          </a:prstGeom>
          <a:solidFill>
            <a:srgbClr val="FAFA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C=1</a:t>
            </a:r>
          </a:p>
        </p:txBody>
      </p:sp>
      <p:sp>
        <p:nvSpPr>
          <p:cNvPr id="54278" name="Text Box 4"/>
          <p:cNvSpPr txBox="1">
            <a:spLocks noChangeArrowheads="1"/>
          </p:cNvSpPr>
          <p:nvPr/>
        </p:nvSpPr>
        <p:spPr bwMode="auto">
          <a:xfrm>
            <a:off x="1997075" y="3800475"/>
            <a:ext cx="777875" cy="466725"/>
          </a:xfrm>
          <a:prstGeom prst="rect">
            <a:avLst/>
          </a:prstGeom>
          <a:solidFill>
            <a:srgbClr val="FAFA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F=0</a:t>
            </a:r>
          </a:p>
        </p:txBody>
      </p:sp>
      <p:sp>
        <p:nvSpPr>
          <p:cNvPr id="54279" name="Text Box 5"/>
          <p:cNvSpPr txBox="1">
            <a:spLocks noChangeArrowheads="1"/>
          </p:cNvSpPr>
          <p:nvPr/>
        </p:nvSpPr>
        <p:spPr bwMode="auto">
          <a:xfrm>
            <a:off x="278765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A=1</a:t>
            </a:r>
          </a:p>
        </p:txBody>
      </p:sp>
      <p:sp>
        <p:nvSpPr>
          <p:cNvPr id="54280" name="Text Box 6"/>
          <p:cNvSpPr txBox="1">
            <a:spLocks noChangeArrowheads="1"/>
          </p:cNvSpPr>
          <p:nvPr/>
        </p:nvSpPr>
        <p:spPr bwMode="auto">
          <a:xfrm>
            <a:off x="356552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G=0</a:t>
            </a:r>
          </a:p>
        </p:txBody>
      </p:sp>
      <p:sp>
        <p:nvSpPr>
          <p:cNvPr id="54281" name="Text Box 7"/>
          <p:cNvSpPr txBox="1">
            <a:spLocks noChangeArrowheads="1"/>
          </p:cNvSpPr>
          <p:nvPr/>
        </p:nvSpPr>
        <p:spPr bwMode="auto">
          <a:xfrm>
            <a:off x="4343400" y="3800475"/>
            <a:ext cx="777875" cy="469900"/>
          </a:xfrm>
          <a:prstGeom prst="rect">
            <a:avLst/>
          </a:prstGeom>
          <a:solidFill>
            <a:srgbClr val="FAFA4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J=0</a:t>
            </a:r>
          </a:p>
        </p:txBody>
      </p:sp>
      <p:sp>
        <p:nvSpPr>
          <p:cNvPr id="54282" name="Text Box 8"/>
          <p:cNvSpPr txBox="1">
            <a:spLocks noChangeArrowheads="1"/>
          </p:cNvSpPr>
          <p:nvPr/>
        </p:nvSpPr>
        <p:spPr bwMode="auto">
          <a:xfrm>
            <a:off x="512127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4283" name="Text Box 9"/>
          <p:cNvSpPr txBox="1">
            <a:spLocks noChangeArrowheads="1"/>
          </p:cNvSpPr>
          <p:nvPr/>
        </p:nvSpPr>
        <p:spPr bwMode="auto">
          <a:xfrm>
            <a:off x="591185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4284" name="Text Box 10"/>
          <p:cNvSpPr txBox="1">
            <a:spLocks noChangeArrowheads="1"/>
          </p:cNvSpPr>
          <p:nvPr/>
        </p:nvSpPr>
        <p:spPr bwMode="auto">
          <a:xfrm>
            <a:off x="668972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4285" name="Text Box 11"/>
          <p:cNvSpPr txBox="1">
            <a:spLocks noChangeArrowheads="1"/>
          </p:cNvSpPr>
          <p:nvPr/>
        </p:nvSpPr>
        <p:spPr bwMode="auto">
          <a:xfrm>
            <a:off x="746760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4286" name="Text Box 12"/>
          <p:cNvSpPr txBox="1">
            <a:spLocks noChangeArrowheads="1"/>
          </p:cNvSpPr>
          <p:nvPr/>
        </p:nvSpPr>
        <p:spPr bwMode="auto">
          <a:xfrm>
            <a:off x="824547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4287" name="Text Box 13"/>
          <p:cNvSpPr txBox="1">
            <a:spLocks noChangeArrowheads="1"/>
          </p:cNvSpPr>
          <p:nvPr/>
        </p:nvSpPr>
        <p:spPr bwMode="auto">
          <a:xfrm>
            <a:off x="903605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4288" name="Text Box 14"/>
          <p:cNvSpPr txBox="1">
            <a:spLocks noChangeArrowheads="1"/>
          </p:cNvSpPr>
          <p:nvPr/>
        </p:nvSpPr>
        <p:spPr bwMode="auto">
          <a:xfrm>
            <a:off x="981392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4289" name="Text Box 15"/>
          <p:cNvSpPr txBox="1">
            <a:spLocks noChangeArrowheads="1"/>
          </p:cNvSpPr>
          <p:nvPr/>
        </p:nvSpPr>
        <p:spPr bwMode="auto">
          <a:xfrm>
            <a:off x="669925" y="3184525"/>
            <a:ext cx="50768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Stack of assignments used for backtracking</a:t>
            </a:r>
          </a:p>
          <a:p>
            <a:pPr eaLnBrk="1" hangingPunct="1"/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4290" name="Text Box 16"/>
          <p:cNvSpPr txBox="1">
            <a:spLocks noChangeArrowheads="1"/>
          </p:cNvSpPr>
          <p:nvPr/>
        </p:nvSpPr>
        <p:spPr bwMode="auto">
          <a:xfrm>
            <a:off x="669925" y="1355725"/>
            <a:ext cx="348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Current variable assignments</a:t>
            </a:r>
          </a:p>
        </p:txBody>
      </p:sp>
      <p:graphicFrame>
        <p:nvGraphicFramePr>
          <p:cNvPr id="195601" name="Group 17"/>
          <p:cNvGraphicFramePr>
            <a:graphicFrameLocks noGrp="1"/>
          </p:cNvGraphicFramePr>
          <p:nvPr/>
        </p:nvGraphicFramePr>
        <p:xfrm>
          <a:off x="1219200" y="1930400"/>
          <a:ext cx="7924800" cy="10318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4335" name="Group 61"/>
          <p:cNvGrpSpPr>
            <a:grpSpLocks/>
          </p:cNvGrpSpPr>
          <p:nvPr/>
        </p:nvGrpSpPr>
        <p:grpSpPr bwMode="auto">
          <a:xfrm>
            <a:off x="2133600" y="4887913"/>
            <a:ext cx="457200" cy="1066800"/>
            <a:chOff x="1680" y="2832"/>
            <a:chExt cx="288" cy="966"/>
          </a:xfrm>
        </p:grpSpPr>
        <p:sp>
          <p:nvSpPr>
            <p:cNvPr id="54343" name="Text Box 62"/>
            <p:cNvSpPr txBox="1">
              <a:spLocks noChangeArrowheads="1"/>
            </p:cNvSpPr>
            <p:nvPr/>
          </p:nvSpPr>
          <p:spPr bwMode="auto">
            <a:xfrm>
              <a:off x="1680" y="2832"/>
              <a:ext cx="28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4344" name="Text Box 63"/>
            <p:cNvSpPr txBox="1">
              <a:spLocks noChangeArrowheads="1"/>
            </p:cNvSpPr>
            <p:nvPr/>
          </p:nvSpPr>
          <p:spPr bwMode="auto">
            <a:xfrm>
              <a:off x="1680" y="3168"/>
              <a:ext cx="288" cy="294"/>
            </a:xfrm>
            <a:prstGeom prst="rect">
              <a:avLst/>
            </a:prstGeom>
            <a:solidFill>
              <a:srgbClr val="FAFA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4345" name="Text Box 64"/>
            <p:cNvSpPr txBox="1">
              <a:spLocks noChangeArrowheads="1"/>
            </p:cNvSpPr>
            <p:nvPr/>
          </p:nvSpPr>
          <p:spPr bwMode="auto">
            <a:xfrm>
              <a:off x="1680" y="3504"/>
              <a:ext cx="288" cy="29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54336" name="Text Box 65"/>
          <p:cNvSpPr txBox="1">
            <a:spLocks noChangeArrowheads="1"/>
          </p:cNvSpPr>
          <p:nvPr/>
        </p:nvSpPr>
        <p:spPr bwMode="auto">
          <a:xfrm>
            <a:off x="2611438" y="4845050"/>
            <a:ext cx="2995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forced by propagation  </a:t>
            </a:r>
          </a:p>
        </p:txBody>
      </p:sp>
      <p:sp>
        <p:nvSpPr>
          <p:cNvPr id="54337" name="Text Box 66"/>
          <p:cNvSpPr txBox="1">
            <a:spLocks noChangeArrowheads="1"/>
          </p:cNvSpPr>
          <p:nvPr/>
        </p:nvSpPr>
        <p:spPr bwMode="auto">
          <a:xfrm>
            <a:off x="2611438" y="5226050"/>
            <a:ext cx="1697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first guess  </a:t>
            </a:r>
          </a:p>
        </p:txBody>
      </p:sp>
      <p:sp>
        <p:nvSpPr>
          <p:cNvPr id="54338" name="Text Box 67"/>
          <p:cNvSpPr txBox="1">
            <a:spLocks noChangeArrowheads="1"/>
          </p:cNvSpPr>
          <p:nvPr/>
        </p:nvSpPr>
        <p:spPr bwMode="auto">
          <a:xfrm>
            <a:off x="2611438" y="5607050"/>
            <a:ext cx="210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second guess  </a:t>
            </a:r>
          </a:p>
        </p:txBody>
      </p:sp>
      <p:sp>
        <p:nvSpPr>
          <p:cNvPr id="54339" name="Text Box 68"/>
          <p:cNvSpPr txBox="1">
            <a:spLocks noChangeArrowheads="1"/>
          </p:cNvSpPr>
          <p:nvPr/>
        </p:nvSpPr>
        <p:spPr bwMode="auto">
          <a:xfrm>
            <a:off x="5029200" y="5297488"/>
            <a:ext cx="457200" cy="325437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4340" name="Rectangle 69"/>
          <p:cNvSpPr>
            <a:spLocks noChangeArrowheads="1"/>
          </p:cNvSpPr>
          <p:nvPr/>
        </p:nvSpPr>
        <p:spPr bwMode="auto">
          <a:xfrm>
            <a:off x="5537200" y="5226050"/>
            <a:ext cx="3421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= currently being propagated</a:t>
            </a:r>
          </a:p>
        </p:txBody>
      </p:sp>
      <p:sp>
        <p:nvSpPr>
          <p:cNvPr id="54341" name="Text Box 70" descr="Light upward diagonal"/>
          <p:cNvSpPr txBox="1">
            <a:spLocks noChangeArrowheads="1"/>
          </p:cNvSpPr>
          <p:nvPr/>
        </p:nvSpPr>
        <p:spPr bwMode="auto">
          <a:xfrm>
            <a:off x="5029200" y="5694363"/>
            <a:ext cx="457200" cy="3095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4342" name="Rectangle 71"/>
          <p:cNvSpPr>
            <a:spLocks noChangeArrowheads="1"/>
          </p:cNvSpPr>
          <p:nvPr/>
        </p:nvSpPr>
        <p:spPr bwMode="auto">
          <a:xfrm>
            <a:off x="5537200" y="5622925"/>
            <a:ext cx="3113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= assignment still pending</a:t>
            </a:r>
          </a:p>
        </p:txBody>
      </p:sp>
    </p:spTree>
    <p:extLst>
      <p:ext uri="{BB962C8B-B14F-4D97-AF65-F5344CB8AC3E}">
        <p14:creationId xmlns:p14="http://schemas.microsoft.com/office/powerpoint/2010/main" val="4086381007"/>
      </p:ext>
    </p:extLst>
  </p:cSld>
  <p:clrMapOvr>
    <a:masterClrMapping/>
  </p:clrMapOvr>
  <p:transition>
    <p:wip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/>
              <a:t>600.325/425 Declarative Methods - J. Eisner</a:t>
            </a:r>
          </a:p>
        </p:txBody>
      </p:sp>
      <p:sp>
        <p:nvSpPr>
          <p:cNvPr id="7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CE0E36-03F1-E243-A00B-64B50189C543}" type="slidenum">
              <a:rPr lang="en-US" sz="1200">
                <a:solidFill>
                  <a:schemeClr val="tx1"/>
                </a:solidFill>
                <a:latin typeface="Garamond" charset="0"/>
              </a:rPr>
              <a:pPr eaLnBrk="1" hangingPunct="1"/>
              <a:t>95</a:t>
            </a:fld>
            <a:endParaRPr lang="en-US" sz="1200">
              <a:solidFill>
                <a:schemeClr val="tx1"/>
              </a:solidFill>
              <a:latin typeface="Garamond" charset="0"/>
            </a:endParaRPr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  <a:cs typeface="Arial" charset="0"/>
              </a:rPr>
              <a:t>DLL: Obvious data structures </a:t>
            </a:r>
            <a:endParaRPr lang="en-US" sz="3000" i="1">
              <a:latin typeface="Garamond" charset="0"/>
              <a:cs typeface="Arial" charset="0"/>
            </a:endParaRPr>
          </a:p>
        </p:txBody>
      </p:sp>
      <p:sp>
        <p:nvSpPr>
          <p:cNvPr id="55301" name="Text Box 3"/>
          <p:cNvSpPr txBox="1">
            <a:spLocks noChangeArrowheads="1"/>
          </p:cNvSpPr>
          <p:nvPr/>
        </p:nvSpPr>
        <p:spPr bwMode="auto">
          <a:xfrm>
            <a:off x="1219200" y="3800475"/>
            <a:ext cx="777875" cy="466725"/>
          </a:xfrm>
          <a:prstGeom prst="rect">
            <a:avLst/>
          </a:prstGeom>
          <a:solidFill>
            <a:srgbClr val="FAFA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C=1</a:t>
            </a:r>
          </a:p>
        </p:txBody>
      </p:sp>
      <p:sp>
        <p:nvSpPr>
          <p:cNvPr id="55302" name="Text Box 4"/>
          <p:cNvSpPr txBox="1">
            <a:spLocks noChangeArrowheads="1"/>
          </p:cNvSpPr>
          <p:nvPr/>
        </p:nvSpPr>
        <p:spPr bwMode="auto">
          <a:xfrm>
            <a:off x="1997075" y="3800475"/>
            <a:ext cx="777875" cy="466725"/>
          </a:xfrm>
          <a:prstGeom prst="rect">
            <a:avLst/>
          </a:prstGeom>
          <a:solidFill>
            <a:srgbClr val="FAFA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F=0</a:t>
            </a:r>
          </a:p>
        </p:txBody>
      </p:sp>
      <p:sp>
        <p:nvSpPr>
          <p:cNvPr id="55303" name="Text Box 5"/>
          <p:cNvSpPr txBox="1">
            <a:spLocks noChangeArrowheads="1"/>
          </p:cNvSpPr>
          <p:nvPr/>
        </p:nvSpPr>
        <p:spPr bwMode="auto">
          <a:xfrm>
            <a:off x="278765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A=1</a:t>
            </a:r>
          </a:p>
        </p:txBody>
      </p:sp>
      <p:sp>
        <p:nvSpPr>
          <p:cNvPr id="55304" name="Text Box 6"/>
          <p:cNvSpPr txBox="1">
            <a:spLocks noChangeArrowheads="1"/>
          </p:cNvSpPr>
          <p:nvPr/>
        </p:nvSpPr>
        <p:spPr bwMode="auto">
          <a:xfrm>
            <a:off x="356552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G=0</a:t>
            </a:r>
          </a:p>
        </p:txBody>
      </p:sp>
      <p:sp>
        <p:nvSpPr>
          <p:cNvPr id="55305" name="Text Box 7"/>
          <p:cNvSpPr txBox="1">
            <a:spLocks noChangeArrowheads="1"/>
          </p:cNvSpPr>
          <p:nvPr/>
        </p:nvSpPr>
        <p:spPr bwMode="auto">
          <a:xfrm>
            <a:off x="4343400" y="3800475"/>
            <a:ext cx="777875" cy="469900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J=1</a:t>
            </a:r>
          </a:p>
        </p:txBody>
      </p:sp>
      <p:sp>
        <p:nvSpPr>
          <p:cNvPr id="55306" name="Text Box 8"/>
          <p:cNvSpPr txBox="1">
            <a:spLocks noChangeArrowheads="1"/>
          </p:cNvSpPr>
          <p:nvPr/>
        </p:nvSpPr>
        <p:spPr bwMode="auto">
          <a:xfrm>
            <a:off x="512127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5307" name="Text Box 9"/>
          <p:cNvSpPr txBox="1">
            <a:spLocks noChangeArrowheads="1"/>
          </p:cNvSpPr>
          <p:nvPr/>
        </p:nvSpPr>
        <p:spPr bwMode="auto">
          <a:xfrm>
            <a:off x="591185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5308" name="Text Box 10"/>
          <p:cNvSpPr txBox="1">
            <a:spLocks noChangeArrowheads="1"/>
          </p:cNvSpPr>
          <p:nvPr/>
        </p:nvSpPr>
        <p:spPr bwMode="auto">
          <a:xfrm>
            <a:off x="668972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5309" name="Text Box 11"/>
          <p:cNvSpPr txBox="1">
            <a:spLocks noChangeArrowheads="1"/>
          </p:cNvSpPr>
          <p:nvPr/>
        </p:nvSpPr>
        <p:spPr bwMode="auto">
          <a:xfrm>
            <a:off x="746760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5310" name="Text Box 12"/>
          <p:cNvSpPr txBox="1">
            <a:spLocks noChangeArrowheads="1"/>
          </p:cNvSpPr>
          <p:nvPr/>
        </p:nvSpPr>
        <p:spPr bwMode="auto">
          <a:xfrm>
            <a:off x="824547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5311" name="Text Box 13"/>
          <p:cNvSpPr txBox="1">
            <a:spLocks noChangeArrowheads="1"/>
          </p:cNvSpPr>
          <p:nvPr/>
        </p:nvSpPr>
        <p:spPr bwMode="auto">
          <a:xfrm>
            <a:off x="903605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5312" name="Text Box 14"/>
          <p:cNvSpPr txBox="1">
            <a:spLocks noChangeArrowheads="1"/>
          </p:cNvSpPr>
          <p:nvPr/>
        </p:nvSpPr>
        <p:spPr bwMode="auto">
          <a:xfrm>
            <a:off x="981392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5313" name="Text Box 15"/>
          <p:cNvSpPr txBox="1">
            <a:spLocks noChangeArrowheads="1"/>
          </p:cNvSpPr>
          <p:nvPr/>
        </p:nvSpPr>
        <p:spPr bwMode="auto">
          <a:xfrm>
            <a:off x="669925" y="3184525"/>
            <a:ext cx="50768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Stack of assignments used for backtracking</a:t>
            </a:r>
          </a:p>
          <a:p>
            <a:pPr eaLnBrk="1" hangingPunct="1"/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5314" name="Text Box 16"/>
          <p:cNvSpPr txBox="1">
            <a:spLocks noChangeArrowheads="1"/>
          </p:cNvSpPr>
          <p:nvPr/>
        </p:nvSpPr>
        <p:spPr bwMode="auto">
          <a:xfrm>
            <a:off x="669925" y="1355725"/>
            <a:ext cx="348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Current variable assignments</a:t>
            </a:r>
          </a:p>
        </p:txBody>
      </p:sp>
      <p:graphicFrame>
        <p:nvGraphicFramePr>
          <p:cNvPr id="199697" name="Group 17"/>
          <p:cNvGraphicFramePr>
            <a:graphicFrameLocks noGrp="1"/>
          </p:cNvGraphicFramePr>
          <p:nvPr/>
        </p:nvGraphicFramePr>
        <p:xfrm>
          <a:off x="1219200" y="1930400"/>
          <a:ext cx="7924800" cy="10318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5359" name="Group 61"/>
          <p:cNvGrpSpPr>
            <a:grpSpLocks/>
          </p:cNvGrpSpPr>
          <p:nvPr/>
        </p:nvGrpSpPr>
        <p:grpSpPr bwMode="auto">
          <a:xfrm>
            <a:off x="2133600" y="4903788"/>
            <a:ext cx="457200" cy="1066800"/>
            <a:chOff x="1680" y="2832"/>
            <a:chExt cx="288" cy="966"/>
          </a:xfrm>
        </p:grpSpPr>
        <p:sp>
          <p:nvSpPr>
            <p:cNvPr id="55368" name="Text Box 62"/>
            <p:cNvSpPr txBox="1">
              <a:spLocks noChangeArrowheads="1"/>
            </p:cNvSpPr>
            <p:nvPr/>
          </p:nvSpPr>
          <p:spPr bwMode="auto">
            <a:xfrm>
              <a:off x="1680" y="2832"/>
              <a:ext cx="28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5369" name="Text Box 63"/>
            <p:cNvSpPr txBox="1">
              <a:spLocks noChangeArrowheads="1"/>
            </p:cNvSpPr>
            <p:nvPr/>
          </p:nvSpPr>
          <p:spPr bwMode="auto">
            <a:xfrm>
              <a:off x="1680" y="3168"/>
              <a:ext cx="288" cy="294"/>
            </a:xfrm>
            <a:prstGeom prst="rect">
              <a:avLst/>
            </a:prstGeom>
            <a:solidFill>
              <a:srgbClr val="FAFA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5370" name="Text Box 64"/>
            <p:cNvSpPr txBox="1">
              <a:spLocks noChangeArrowheads="1"/>
            </p:cNvSpPr>
            <p:nvPr/>
          </p:nvSpPr>
          <p:spPr bwMode="auto">
            <a:xfrm>
              <a:off x="1680" y="3504"/>
              <a:ext cx="288" cy="29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55360" name="Text Box 65"/>
          <p:cNvSpPr txBox="1">
            <a:spLocks noChangeArrowheads="1"/>
          </p:cNvSpPr>
          <p:nvPr/>
        </p:nvSpPr>
        <p:spPr bwMode="auto">
          <a:xfrm>
            <a:off x="2611438" y="4860925"/>
            <a:ext cx="2995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forced by propagation  </a:t>
            </a:r>
          </a:p>
        </p:txBody>
      </p:sp>
      <p:sp>
        <p:nvSpPr>
          <p:cNvPr id="55361" name="Text Box 66"/>
          <p:cNvSpPr txBox="1">
            <a:spLocks noChangeArrowheads="1"/>
          </p:cNvSpPr>
          <p:nvPr/>
        </p:nvSpPr>
        <p:spPr bwMode="auto">
          <a:xfrm>
            <a:off x="2611438" y="5241925"/>
            <a:ext cx="1697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first guess  </a:t>
            </a:r>
          </a:p>
        </p:txBody>
      </p:sp>
      <p:sp>
        <p:nvSpPr>
          <p:cNvPr id="55362" name="Text Box 67"/>
          <p:cNvSpPr txBox="1">
            <a:spLocks noChangeArrowheads="1"/>
          </p:cNvSpPr>
          <p:nvPr/>
        </p:nvSpPr>
        <p:spPr bwMode="auto">
          <a:xfrm>
            <a:off x="2611438" y="5622925"/>
            <a:ext cx="210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second guess  </a:t>
            </a:r>
          </a:p>
        </p:txBody>
      </p:sp>
      <p:sp>
        <p:nvSpPr>
          <p:cNvPr id="55363" name="Text Box 68"/>
          <p:cNvSpPr txBox="1">
            <a:spLocks noChangeArrowheads="1"/>
          </p:cNvSpPr>
          <p:nvPr/>
        </p:nvSpPr>
        <p:spPr bwMode="auto">
          <a:xfrm>
            <a:off x="5029200" y="5313363"/>
            <a:ext cx="457200" cy="325437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5364" name="Rectangle 69"/>
          <p:cNvSpPr>
            <a:spLocks noChangeArrowheads="1"/>
          </p:cNvSpPr>
          <p:nvPr/>
        </p:nvSpPr>
        <p:spPr bwMode="auto">
          <a:xfrm>
            <a:off x="5537200" y="5241925"/>
            <a:ext cx="3421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= currently being propagated</a:t>
            </a:r>
          </a:p>
        </p:txBody>
      </p:sp>
      <p:sp>
        <p:nvSpPr>
          <p:cNvPr id="55365" name="Text Box 71" descr="Light upward diagonal"/>
          <p:cNvSpPr txBox="1">
            <a:spLocks noChangeArrowheads="1"/>
          </p:cNvSpPr>
          <p:nvPr/>
        </p:nvSpPr>
        <p:spPr bwMode="auto">
          <a:xfrm>
            <a:off x="5029200" y="5710238"/>
            <a:ext cx="457200" cy="3095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5366" name="Rectangle 72"/>
          <p:cNvSpPr>
            <a:spLocks noChangeArrowheads="1"/>
          </p:cNvSpPr>
          <p:nvPr/>
        </p:nvSpPr>
        <p:spPr bwMode="auto">
          <a:xfrm>
            <a:off x="5537200" y="5638800"/>
            <a:ext cx="3113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= assignment still pending</a:t>
            </a:r>
          </a:p>
        </p:txBody>
      </p:sp>
      <p:sp>
        <p:nvSpPr>
          <p:cNvPr id="55367" name="Text Box 73"/>
          <p:cNvSpPr txBox="1">
            <a:spLocks noChangeArrowheads="1"/>
          </p:cNvSpPr>
          <p:nvPr/>
        </p:nvSpPr>
        <p:spPr bwMode="auto">
          <a:xfrm>
            <a:off x="2727325" y="4327525"/>
            <a:ext cx="6035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J=0 didn</a:t>
            </a:r>
            <a:r>
              <a:rPr lang="ja-JP" altLang="en-US"/>
              <a:t>’</a:t>
            </a:r>
            <a:r>
              <a:rPr lang="en-US"/>
              <a:t>t work out, so try J=1</a:t>
            </a:r>
          </a:p>
        </p:txBody>
      </p:sp>
    </p:spTree>
    <p:extLst>
      <p:ext uri="{BB962C8B-B14F-4D97-AF65-F5344CB8AC3E}">
        <p14:creationId xmlns:p14="http://schemas.microsoft.com/office/powerpoint/2010/main" val="4189596620"/>
      </p:ext>
    </p:extLst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/>
              <a:t>600.325/425 Declarative Methods - J. Eisner</a:t>
            </a:r>
          </a:p>
        </p:txBody>
      </p:sp>
      <p:sp>
        <p:nvSpPr>
          <p:cNvPr id="7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386063B-330A-CE40-B67C-B9CEA095F007}" type="slidenum">
              <a:rPr lang="en-US" sz="1200">
                <a:solidFill>
                  <a:schemeClr val="tx1"/>
                </a:solidFill>
                <a:latin typeface="Garamond" charset="0"/>
              </a:rPr>
              <a:pPr eaLnBrk="1" hangingPunct="1"/>
              <a:t>96</a:t>
            </a:fld>
            <a:endParaRPr lang="en-US" sz="1200">
              <a:solidFill>
                <a:schemeClr val="tx1"/>
              </a:solidFill>
              <a:latin typeface="Garamond" charset="0"/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  <a:cs typeface="Arial" charset="0"/>
              </a:rPr>
              <a:t>DLL: Obvious data structures </a:t>
            </a:r>
            <a:endParaRPr lang="en-US" sz="3000" i="1">
              <a:latin typeface="Garamond" charset="0"/>
              <a:cs typeface="Arial" charset="0"/>
            </a:endParaRPr>
          </a:p>
        </p:txBody>
      </p:sp>
      <p:sp>
        <p:nvSpPr>
          <p:cNvPr id="56325" name="Text Box 3"/>
          <p:cNvSpPr txBox="1">
            <a:spLocks noChangeArrowheads="1"/>
          </p:cNvSpPr>
          <p:nvPr/>
        </p:nvSpPr>
        <p:spPr bwMode="auto">
          <a:xfrm>
            <a:off x="1219200" y="3800475"/>
            <a:ext cx="777875" cy="466725"/>
          </a:xfrm>
          <a:prstGeom prst="rect">
            <a:avLst/>
          </a:prstGeom>
          <a:solidFill>
            <a:srgbClr val="FAFA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C=1</a:t>
            </a:r>
          </a:p>
        </p:txBody>
      </p:sp>
      <p:sp>
        <p:nvSpPr>
          <p:cNvPr id="56326" name="Text Box 4"/>
          <p:cNvSpPr txBox="1">
            <a:spLocks noChangeArrowheads="1"/>
          </p:cNvSpPr>
          <p:nvPr/>
        </p:nvSpPr>
        <p:spPr bwMode="auto">
          <a:xfrm>
            <a:off x="1997075" y="3800475"/>
            <a:ext cx="777875" cy="466725"/>
          </a:xfrm>
          <a:prstGeom prst="rect">
            <a:avLst/>
          </a:prstGeom>
          <a:solidFill>
            <a:srgbClr val="FAFA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F=0</a:t>
            </a:r>
          </a:p>
        </p:txBody>
      </p:sp>
      <p:sp>
        <p:nvSpPr>
          <p:cNvPr id="56327" name="Text Box 5"/>
          <p:cNvSpPr txBox="1">
            <a:spLocks noChangeArrowheads="1"/>
          </p:cNvSpPr>
          <p:nvPr/>
        </p:nvSpPr>
        <p:spPr bwMode="auto">
          <a:xfrm>
            <a:off x="278765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A=1</a:t>
            </a:r>
          </a:p>
        </p:txBody>
      </p:sp>
      <p:sp>
        <p:nvSpPr>
          <p:cNvPr id="56328" name="Text Box 6"/>
          <p:cNvSpPr txBox="1">
            <a:spLocks noChangeArrowheads="1"/>
          </p:cNvSpPr>
          <p:nvPr/>
        </p:nvSpPr>
        <p:spPr bwMode="auto">
          <a:xfrm>
            <a:off x="356552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G=0</a:t>
            </a:r>
          </a:p>
        </p:txBody>
      </p:sp>
      <p:sp>
        <p:nvSpPr>
          <p:cNvPr id="56329" name="Text Box 7"/>
          <p:cNvSpPr txBox="1">
            <a:spLocks noChangeArrowheads="1"/>
          </p:cNvSpPr>
          <p:nvPr/>
        </p:nvSpPr>
        <p:spPr bwMode="auto">
          <a:xfrm>
            <a:off x="4343400" y="3800475"/>
            <a:ext cx="777875" cy="495300"/>
          </a:xfrm>
          <a:prstGeom prst="rect">
            <a:avLst/>
          </a:prstGeom>
          <a:solidFill>
            <a:srgbClr val="FF5050"/>
          </a:solidFill>
          <a:ln w="38100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J=1</a:t>
            </a:r>
          </a:p>
        </p:txBody>
      </p:sp>
      <p:sp>
        <p:nvSpPr>
          <p:cNvPr id="56330" name="Text Box 8" descr="Light upward diagonal"/>
          <p:cNvSpPr txBox="1">
            <a:spLocks noChangeArrowheads="1"/>
          </p:cNvSpPr>
          <p:nvPr/>
        </p:nvSpPr>
        <p:spPr bwMode="auto">
          <a:xfrm>
            <a:off x="5121275" y="3800475"/>
            <a:ext cx="777875" cy="466725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B=0</a:t>
            </a:r>
          </a:p>
        </p:txBody>
      </p:sp>
      <p:sp>
        <p:nvSpPr>
          <p:cNvPr id="56331" name="Text Box 9"/>
          <p:cNvSpPr txBox="1">
            <a:spLocks noChangeArrowheads="1"/>
          </p:cNvSpPr>
          <p:nvPr/>
        </p:nvSpPr>
        <p:spPr bwMode="auto">
          <a:xfrm>
            <a:off x="591185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6332" name="Text Box 10"/>
          <p:cNvSpPr txBox="1">
            <a:spLocks noChangeArrowheads="1"/>
          </p:cNvSpPr>
          <p:nvPr/>
        </p:nvSpPr>
        <p:spPr bwMode="auto">
          <a:xfrm>
            <a:off x="668972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6333" name="Text Box 11"/>
          <p:cNvSpPr txBox="1">
            <a:spLocks noChangeArrowheads="1"/>
          </p:cNvSpPr>
          <p:nvPr/>
        </p:nvSpPr>
        <p:spPr bwMode="auto">
          <a:xfrm>
            <a:off x="746760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6334" name="Text Box 12"/>
          <p:cNvSpPr txBox="1">
            <a:spLocks noChangeArrowheads="1"/>
          </p:cNvSpPr>
          <p:nvPr/>
        </p:nvSpPr>
        <p:spPr bwMode="auto">
          <a:xfrm>
            <a:off x="824547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6335" name="Text Box 13"/>
          <p:cNvSpPr txBox="1">
            <a:spLocks noChangeArrowheads="1"/>
          </p:cNvSpPr>
          <p:nvPr/>
        </p:nvSpPr>
        <p:spPr bwMode="auto">
          <a:xfrm>
            <a:off x="903605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6336" name="Text Box 14"/>
          <p:cNvSpPr txBox="1">
            <a:spLocks noChangeArrowheads="1"/>
          </p:cNvSpPr>
          <p:nvPr/>
        </p:nvSpPr>
        <p:spPr bwMode="auto">
          <a:xfrm>
            <a:off x="981392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6337" name="Text Box 15"/>
          <p:cNvSpPr txBox="1">
            <a:spLocks noChangeArrowheads="1"/>
          </p:cNvSpPr>
          <p:nvPr/>
        </p:nvSpPr>
        <p:spPr bwMode="auto">
          <a:xfrm>
            <a:off x="669925" y="3184525"/>
            <a:ext cx="50768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Stack of assignments used for backtracking</a:t>
            </a:r>
          </a:p>
          <a:p>
            <a:pPr eaLnBrk="1" hangingPunct="1"/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6338" name="Text Box 16"/>
          <p:cNvSpPr txBox="1">
            <a:spLocks noChangeArrowheads="1"/>
          </p:cNvSpPr>
          <p:nvPr/>
        </p:nvSpPr>
        <p:spPr bwMode="auto">
          <a:xfrm>
            <a:off x="669925" y="1355725"/>
            <a:ext cx="348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Current variable assignments</a:t>
            </a:r>
          </a:p>
        </p:txBody>
      </p:sp>
      <p:graphicFrame>
        <p:nvGraphicFramePr>
          <p:cNvPr id="217105" name="Group 17"/>
          <p:cNvGraphicFramePr>
            <a:graphicFrameLocks noGrp="1"/>
          </p:cNvGraphicFramePr>
          <p:nvPr/>
        </p:nvGraphicFramePr>
        <p:xfrm>
          <a:off x="1219200" y="1930400"/>
          <a:ext cx="7924800" cy="10318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6383" name="Group 61"/>
          <p:cNvGrpSpPr>
            <a:grpSpLocks/>
          </p:cNvGrpSpPr>
          <p:nvPr/>
        </p:nvGrpSpPr>
        <p:grpSpPr bwMode="auto">
          <a:xfrm>
            <a:off x="2133600" y="4903788"/>
            <a:ext cx="457200" cy="1066800"/>
            <a:chOff x="1680" y="2832"/>
            <a:chExt cx="288" cy="966"/>
          </a:xfrm>
        </p:grpSpPr>
        <p:sp>
          <p:nvSpPr>
            <p:cNvPr id="56392" name="Text Box 62"/>
            <p:cNvSpPr txBox="1">
              <a:spLocks noChangeArrowheads="1"/>
            </p:cNvSpPr>
            <p:nvPr/>
          </p:nvSpPr>
          <p:spPr bwMode="auto">
            <a:xfrm>
              <a:off x="1680" y="2832"/>
              <a:ext cx="28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6393" name="Text Box 63"/>
            <p:cNvSpPr txBox="1">
              <a:spLocks noChangeArrowheads="1"/>
            </p:cNvSpPr>
            <p:nvPr/>
          </p:nvSpPr>
          <p:spPr bwMode="auto">
            <a:xfrm>
              <a:off x="1680" y="3168"/>
              <a:ext cx="288" cy="294"/>
            </a:xfrm>
            <a:prstGeom prst="rect">
              <a:avLst/>
            </a:prstGeom>
            <a:solidFill>
              <a:srgbClr val="FAFA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6394" name="Text Box 64"/>
            <p:cNvSpPr txBox="1">
              <a:spLocks noChangeArrowheads="1"/>
            </p:cNvSpPr>
            <p:nvPr/>
          </p:nvSpPr>
          <p:spPr bwMode="auto">
            <a:xfrm>
              <a:off x="1680" y="3504"/>
              <a:ext cx="288" cy="29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56384" name="Text Box 65"/>
          <p:cNvSpPr txBox="1">
            <a:spLocks noChangeArrowheads="1"/>
          </p:cNvSpPr>
          <p:nvPr/>
        </p:nvSpPr>
        <p:spPr bwMode="auto">
          <a:xfrm>
            <a:off x="2611438" y="4860925"/>
            <a:ext cx="2995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forced by propagation  </a:t>
            </a:r>
          </a:p>
        </p:txBody>
      </p:sp>
      <p:sp>
        <p:nvSpPr>
          <p:cNvPr id="56385" name="Text Box 66"/>
          <p:cNvSpPr txBox="1">
            <a:spLocks noChangeArrowheads="1"/>
          </p:cNvSpPr>
          <p:nvPr/>
        </p:nvSpPr>
        <p:spPr bwMode="auto">
          <a:xfrm>
            <a:off x="2611438" y="5241925"/>
            <a:ext cx="1697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first guess  </a:t>
            </a:r>
          </a:p>
        </p:txBody>
      </p:sp>
      <p:sp>
        <p:nvSpPr>
          <p:cNvPr id="56386" name="Text Box 67"/>
          <p:cNvSpPr txBox="1">
            <a:spLocks noChangeArrowheads="1"/>
          </p:cNvSpPr>
          <p:nvPr/>
        </p:nvSpPr>
        <p:spPr bwMode="auto">
          <a:xfrm>
            <a:off x="2611438" y="5622925"/>
            <a:ext cx="210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second guess  </a:t>
            </a:r>
          </a:p>
        </p:txBody>
      </p:sp>
      <p:sp>
        <p:nvSpPr>
          <p:cNvPr id="56387" name="Text Box 68"/>
          <p:cNvSpPr txBox="1">
            <a:spLocks noChangeArrowheads="1"/>
          </p:cNvSpPr>
          <p:nvPr/>
        </p:nvSpPr>
        <p:spPr bwMode="auto">
          <a:xfrm>
            <a:off x="5029200" y="5313363"/>
            <a:ext cx="457200" cy="325437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6388" name="Rectangle 69"/>
          <p:cNvSpPr>
            <a:spLocks noChangeArrowheads="1"/>
          </p:cNvSpPr>
          <p:nvPr/>
        </p:nvSpPr>
        <p:spPr bwMode="auto">
          <a:xfrm>
            <a:off x="5537200" y="5241925"/>
            <a:ext cx="3421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= currently being propagated</a:t>
            </a:r>
          </a:p>
        </p:txBody>
      </p:sp>
      <p:sp>
        <p:nvSpPr>
          <p:cNvPr id="56389" name="Text Box 71" descr="Light upward diagonal"/>
          <p:cNvSpPr txBox="1">
            <a:spLocks noChangeArrowheads="1"/>
          </p:cNvSpPr>
          <p:nvPr/>
        </p:nvSpPr>
        <p:spPr bwMode="auto">
          <a:xfrm>
            <a:off x="5029200" y="5710238"/>
            <a:ext cx="457200" cy="3095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6390" name="Rectangle 72"/>
          <p:cNvSpPr>
            <a:spLocks noChangeArrowheads="1"/>
          </p:cNvSpPr>
          <p:nvPr/>
        </p:nvSpPr>
        <p:spPr bwMode="auto">
          <a:xfrm>
            <a:off x="5537200" y="5638800"/>
            <a:ext cx="3113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= assignment still pending</a:t>
            </a:r>
          </a:p>
        </p:txBody>
      </p:sp>
      <p:sp>
        <p:nvSpPr>
          <p:cNvPr id="56391" name="Freeform 73"/>
          <p:cNvSpPr>
            <a:spLocks/>
          </p:cNvSpPr>
          <p:nvPr/>
        </p:nvSpPr>
        <p:spPr bwMode="auto">
          <a:xfrm>
            <a:off x="4876800" y="3582988"/>
            <a:ext cx="685800" cy="228600"/>
          </a:xfrm>
          <a:custGeom>
            <a:avLst/>
            <a:gdLst>
              <a:gd name="T0" fmla="*/ 0 w 432"/>
              <a:gd name="T1" fmla="*/ 227013 h 144"/>
              <a:gd name="T2" fmla="*/ 515938 w 432"/>
              <a:gd name="T3" fmla="*/ 0 h 144"/>
              <a:gd name="T4" fmla="*/ 685800 w 432"/>
              <a:gd name="T5" fmla="*/ 228600 h 144"/>
              <a:gd name="T6" fmla="*/ 0 60000 65536"/>
              <a:gd name="T7" fmla="*/ 0 60000 65536"/>
              <a:gd name="T8" fmla="*/ 0 60000 65536"/>
              <a:gd name="T9" fmla="*/ 0 w 432"/>
              <a:gd name="T10" fmla="*/ 0 h 144"/>
              <a:gd name="T11" fmla="*/ 432 w 43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44">
                <a:moveTo>
                  <a:pt x="0" y="143"/>
                </a:moveTo>
                <a:cubicBezTo>
                  <a:pt x="54" y="119"/>
                  <a:pt x="253" y="0"/>
                  <a:pt x="325" y="0"/>
                </a:cubicBezTo>
                <a:cubicBezTo>
                  <a:pt x="397" y="0"/>
                  <a:pt x="410" y="114"/>
                  <a:pt x="432" y="144"/>
                </a:cubicBezTo>
              </a:path>
            </a:pathLst>
          </a:cu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72239"/>
      </p:ext>
    </p:extLst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/>
              <a:t>600.325/425 Declarative Methods - J. Eisner</a:t>
            </a:r>
          </a:p>
        </p:txBody>
      </p:sp>
      <p:sp>
        <p:nvSpPr>
          <p:cNvPr id="7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67B06D3-4BD4-9949-BF67-D4BF3395E18F}" type="slidenum">
              <a:rPr lang="en-US" sz="1200">
                <a:solidFill>
                  <a:schemeClr val="tx1"/>
                </a:solidFill>
                <a:latin typeface="Garamond" charset="0"/>
              </a:rPr>
              <a:pPr eaLnBrk="1" hangingPunct="1"/>
              <a:t>97</a:t>
            </a:fld>
            <a:endParaRPr lang="en-US" sz="1200">
              <a:solidFill>
                <a:schemeClr val="tx1"/>
              </a:solidFill>
              <a:latin typeface="Garamond" charset="0"/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  <a:cs typeface="Arial" charset="0"/>
              </a:rPr>
              <a:t>DLL: Obvious data structures </a:t>
            </a:r>
            <a:endParaRPr lang="en-US" sz="3000" i="1">
              <a:latin typeface="Garamond" charset="0"/>
              <a:cs typeface="Arial" charset="0"/>
            </a:endParaRPr>
          </a:p>
        </p:txBody>
      </p:sp>
      <p:sp>
        <p:nvSpPr>
          <p:cNvPr id="57349" name="Text Box 3"/>
          <p:cNvSpPr txBox="1">
            <a:spLocks noChangeArrowheads="1"/>
          </p:cNvSpPr>
          <p:nvPr/>
        </p:nvSpPr>
        <p:spPr bwMode="auto">
          <a:xfrm>
            <a:off x="1219200" y="3800475"/>
            <a:ext cx="777875" cy="466725"/>
          </a:xfrm>
          <a:prstGeom prst="rect">
            <a:avLst/>
          </a:prstGeom>
          <a:solidFill>
            <a:srgbClr val="FAFA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C=1</a:t>
            </a:r>
          </a:p>
        </p:txBody>
      </p:sp>
      <p:sp>
        <p:nvSpPr>
          <p:cNvPr id="57350" name="Text Box 4"/>
          <p:cNvSpPr txBox="1">
            <a:spLocks noChangeArrowheads="1"/>
          </p:cNvSpPr>
          <p:nvPr/>
        </p:nvSpPr>
        <p:spPr bwMode="auto">
          <a:xfrm>
            <a:off x="1997075" y="3800475"/>
            <a:ext cx="777875" cy="466725"/>
          </a:xfrm>
          <a:prstGeom prst="rect">
            <a:avLst/>
          </a:prstGeom>
          <a:solidFill>
            <a:srgbClr val="FAFA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F=0</a:t>
            </a:r>
          </a:p>
        </p:txBody>
      </p:sp>
      <p:sp>
        <p:nvSpPr>
          <p:cNvPr id="57351" name="Text Box 5"/>
          <p:cNvSpPr txBox="1">
            <a:spLocks noChangeArrowheads="1"/>
          </p:cNvSpPr>
          <p:nvPr/>
        </p:nvSpPr>
        <p:spPr bwMode="auto">
          <a:xfrm>
            <a:off x="278765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A=1</a:t>
            </a:r>
          </a:p>
        </p:txBody>
      </p:sp>
      <p:sp>
        <p:nvSpPr>
          <p:cNvPr id="57352" name="Text Box 6"/>
          <p:cNvSpPr txBox="1">
            <a:spLocks noChangeArrowheads="1"/>
          </p:cNvSpPr>
          <p:nvPr/>
        </p:nvSpPr>
        <p:spPr bwMode="auto">
          <a:xfrm>
            <a:off x="356552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G=0</a:t>
            </a:r>
          </a:p>
        </p:txBody>
      </p:sp>
      <p:sp>
        <p:nvSpPr>
          <p:cNvPr id="57353" name="Text Box 7"/>
          <p:cNvSpPr txBox="1">
            <a:spLocks noChangeArrowheads="1"/>
          </p:cNvSpPr>
          <p:nvPr/>
        </p:nvSpPr>
        <p:spPr bwMode="auto">
          <a:xfrm>
            <a:off x="4343400" y="3800475"/>
            <a:ext cx="777875" cy="469900"/>
          </a:xfrm>
          <a:prstGeom prst="rect">
            <a:avLst/>
          </a:prstGeom>
          <a:solidFill>
            <a:srgbClr val="FF5050"/>
          </a:solidFill>
          <a:ln w="12700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J=1</a:t>
            </a:r>
          </a:p>
        </p:txBody>
      </p:sp>
      <p:sp>
        <p:nvSpPr>
          <p:cNvPr id="57354" name="Text Box 8"/>
          <p:cNvSpPr txBox="1">
            <a:spLocks noChangeArrowheads="1"/>
          </p:cNvSpPr>
          <p:nvPr/>
        </p:nvSpPr>
        <p:spPr bwMode="auto">
          <a:xfrm>
            <a:off x="5121275" y="3800475"/>
            <a:ext cx="777875" cy="495300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B=0</a:t>
            </a:r>
          </a:p>
        </p:txBody>
      </p:sp>
      <p:sp>
        <p:nvSpPr>
          <p:cNvPr id="57355" name="Text Box 9"/>
          <p:cNvSpPr txBox="1">
            <a:spLocks noChangeArrowheads="1"/>
          </p:cNvSpPr>
          <p:nvPr/>
        </p:nvSpPr>
        <p:spPr bwMode="auto">
          <a:xfrm>
            <a:off x="591185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7356" name="Text Box 10"/>
          <p:cNvSpPr txBox="1">
            <a:spLocks noChangeArrowheads="1"/>
          </p:cNvSpPr>
          <p:nvPr/>
        </p:nvSpPr>
        <p:spPr bwMode="auto">
          <a:xfrm>
            <a:off x="668972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7357" name="Text Box 11"/>
          <p:cNvSpPr txBox="1">
            <a:spLocks noChangeArrowheads="1"/>
          </p:cNvSpPr>
          <p:nvPr/>
        </p:nvSpPr>
        <p:spPr bwMode="auto">
          <a:xfrm>
            <a:off x="746760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7358" name="Text Box 12"/>
          <p:cNvSpPr txBox="1">
            <a:spLocks noChangeArrowheads="1"/>
          </p:cNvSpPr>
          <p:nvPr/>
        </p:nvSpPr>
        <p:spPr bwMode="auto">
          <a:xfrm>
            <a:off x="824547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7359" name="Text Box 13"/>
          <p:cNvSpPr txBox="1">
            <a:spLocks noChangeArrowheads="1"/>
          </p:cNvSpPr>
          <p:nvPr/>
        </p:nvSpPr>
        <p:spPr bwMode="auto">
          <a:xfrm>
            <a:off x="903605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7360" name="Text Box 14"/>
          <p:cNvSpPr txBox="1">
            <a:spLocks noChangeArrowheads="1"/>
          </p:cNvSpPr>
          <p:nvPr/>
        </p:nvSpPr>
        <p:spPr bwMode="auto">
          <a:xfrm>
            <a:off x="981392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7361" name="Text Box 15"/>
          <p:cNvSpPr txBox="1">
            <a:spLocks noChangeArrowheads="1"/>
          </p:cNvSpPr>
          <p:nvPr/>
        </p:nvSpPr>
        <p:spPr bwMode="auto">
          <a:xfrm>
            <a:off x="669925" y="3184525"/>
            <a:ext cx="50768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Stack of assignments used for backtracking</a:t>
            </a:r>
          </a:p>
          <a:p>
            <a:pPr eaLnBrk="1" hangingPunct="1"/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7362" name="Text Box 16"/>
          <p:cNvSpPr txBox="1">
            <a:spLocks noChangeArrowheads="1"/>
          </p:cNvSpPr>
          <p:nvPr/>
        </p:nvSpPr>
        <p:spPr bwMode="auto">
          <a:xfrm>
            <a:off x="669925" y="1355725"/>
            <a:ext cx="348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Current variable assignments</a:t>
            </a:r>
          </a:p>
        </p:txBody>
      </p:sp>
      <p:graphicFrame>
        <p:nvGraphicFramePr>
          <p:cNvPr id="218129" name="Group 17"/>
          <p:cNvGraphicFramePr>
            <a:graphicFrameLocks noGrp="1"/>
          </p:cNvGraphicFramePr>
          <p:nvPr/>
        </p:nvGraphicFramePr>
        <p:xfrm>
          <a:off x="1219200" y="1930400"/>
          <a:ext cx="7924800" cy="10318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7407" name="Group 61"/>
          <p:cNvGrpSpPr>
            <a:grpSpLocks/>
          </p:cNvGrpSpPr>
          <p:nvPr/>
        </p:nvGrpSpPr>
        <p:grpSpPr bwMode="auto">
          <a:xfrm>
            <a:off x="2133600" y="4903788"/>
            <a:ext cx="457200" cy="1066800"/>
            <a:chOff x="1680" y="2832"/>
            <a:chExt cx="288" cy="966"/>
          </a:xfrm>
        </p:grpSpPr>
        <p:sp>
          <p:nvSpPr>
            <p:cNvPr id="57416" name="Text Box 62"/>
            <p:cNvSpPr txBox="1">
              <a:spLocks noChangeArrowheads="1"/>
            </p:cNvSpPr>
            <p:nvPr/>
          </p:nvSpPr>
          <p:spPr bwMode="auto">
            <a:xfrm>
              <a:off x="1680" y="2832"/>
              <a:ext cx="28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7417" name="Text Box 63"/>
            <p:cNvSpPr txBox="1">
              <a:spLocks noChangeArrowheads="1"/>
            </p:cNvSpPr>
            <p:nvPr/>
          </p:nvSpPr>
          <p:spPr bwMode="auto">
            <a:xfrm>
              <a:off x="1680" y="3168"/>
              <a:ext cx="288" cy="294"/>
            </a:xfrm>
            <a:prstGeom prst="rect">
              <a:avLst/>
            </a:prstGeom>
            <a:solidFill>
              <a:srgbClr val="FAFA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7418" name="Text Box 64"/>
            <p:cNvSpPr txBox="1">
              <a:spLocks noChangeArrowheads="1"/>
            </p:cNvSpPr>
            <p:nvPr/>
          </p:nvSpPr>
          <p:spPr bwMode="auto">
            <a:xfrm>
              <a:off x="1680" y="3504"/>
              <a:ext cx="288" cy="29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57408" name="Text Box 65"/>
          <p:cNvSpPr txBox="1">
            <a:spLocks noChangeArrowheads="1"/>
          </p:cNvSpPr>
          <p:nvPr/>
        </p:nvSpPr>
        <p:spPr bwMode="auto">
          <a:xfrm>
            <a:off x="2611438" y="4860925"/>
            <a:ext cx="2995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forced by propagation  </a:t>
            </a:r>
          </a:p>
        </p:txBody>
      </p:sp>
      <p:sp>
        <p:nvSpPr>
          <p:cNvPr id="57409" name="Text Box 66"/>
          <p:cNvSpPr txBox="1">
            <a:spLocks noChangeArrowheads="1"/>
          </p:cNvSpPr>
          <p:nvPr/>
        </p:nvSpPr>
        <p:spPr bwMode="auto">
          <a:xfrm>
            <a:off x="2611438" y="5241925"/>
            <a:ext cx="1697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first guess  </a:t>
            </a:r>
          </a:p>
        </p:txBody>
      </p:sp>
      <p:sp>
        <p:nvSpPr>
          <p:cNvPr id="57410" name="Text Box 67"/>
          <p:cNvSpPr txBox="1">
            <a:spLocks noChangeArrowheads="1"/>
          </p:cNvSpPr>
          <p:nvPr/>
        </p:nvSpPr>
        <p:spPr bwMode="auto">
          <a:xfrm>
            <a:off x="2611438" y="5622925"/>
            <a:ext cx="210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second guess  </a:t>
            </a:r>
          </a:p>
        </p:txBody>
      </p:sp>
      <p:sp>
        <p:nvSpPr>
          <p:cNvPr id="57411" name="Text Box 68"/>
          <p:cNvSpPr txBox="1">
            <a:spLocks noChangeArrowheads="1"/>
          </p:cNvSpPr>
          <p:nvPr/>
        </p:nvSpPr>
        <p:spPr bwMode="auto">
          <a:xfrm>
            <a:off x="5029200" y="5313363"/>
            <a:ext cx="457200" cy="325437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7412" name="Rectangle 69"/>
          <p:cNvSpPr>
            <a:spLocks noChangeArrowheads="1"/>
          </p:cNvSpPr>
          <p:nvPr/>
        </p:nvSpPr>
        <p:spPr bwMode="auto">
          <a:xfrm>
            <a:off x="5537200" y="5241925"/>
            <a:ext cx="3421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= currently being propagated</a:t>
            </a:r>
          </a:p>
        </p:txBody>
      </p:sp>
      <p:sp>
        <p:nvSpPr>
          <p:cNvPr id="57413" name="Text Box 71" descr="Light upward diagonal"/>
          <p:cNvSpPr txBox="1">
            <a:spLocks noChangeArrowheads="1"/>
          </p:cNvSpPr>
          <p:nvPr/>
        </p:nvSpPr>
        <p:spPr bwMode="auto">
          <a:xfrm>
            <a:off x="5029200" y="5710238"/>
            <a:ext cx="457200" cy="3095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7414" name="Rectangle 72"/>
          <p:cNvSpPr>
            <a:spLocks noChangeArrowheads="1"/>
          </p:cNvSpPr>
          <p:nvPr/>
        </p:nvSpPr>
        <p:spPr bwMode="auto">
          <a:xfrm>
            <a:off x="5537200" y="5638800"/>
            <a:ext cx="3113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= assignment still pending</a:t>
            </a:r>
          </a:p>
        </p:txBody>
      </p:sp>
      <p:sp>
        <p:nvSpPr>
          <p:cNvPr id="218186" name="Text Box 74"/>
          <p:cNvSpPr txBox="1">
            <a:spLocks noChangeArrowheads="1"/>
          </p:cNvSpPr>
          <p:nvPr/>
        </p:nvSpPr>
        <p:spPr bwMode="auto">
          <a:xfrm>
            <a:off x="2727325" y="4327525"/>
            <a:ext cx="6035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Nothing left to propagate.  Now what?</a:t>
            </a:r>
          </a:p>
        </p:txBody>
      </p:sp>
    </p:spTree>
    <p:extLst>
      <p:ext uri="{BB962C8B-B14F-4D97-AF65-F5344CB8AC3E}">
        <p14:creationId xmlns:p14="http://schemas.microsoft.com/office/powerpoint/2010/main" val="2719215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86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/>
              <a:t>600.325/425 Declarative Methods - J. Eisner</a:t>
            </a:r>
          </a:p>
        </p:txBody>
      </p:sp>
      <p:sp>
        <p:nvSpPr>
          <p:cNvPr id="7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7E3B7CE-7994-EC45-A6E5-5077116646A8}" type="slidenum">
              <a:rPr lang="en-US" sz="1200">
                <a:solidFill>
                  <a:schemeClr val="tx1"/>
                </a:solidFill>
                <a:latin typeface="Garamond" charset="0"/>
              </a:rPr>
              <a:pPr eaLnBrk="1" hangingPunct="1"/>
              <a:t>98</a:t>
            </a:fld>
            <a:endParaRPr lang="en-US" sz="1200">
              <a:solidFill>
                <a:schemeClr val="tx1"/>
              </a:solidFill>
              <a:latin typeface="Garamond" charset="0"/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  <a:cs typeface="Arial" charset="0"/>
              </a:rPr>
              <a:t>DLL: Obvious data structures </a:t>
            </a:r>
            <a:endParaRPr lang="en-US" sz="3000" i="1">
              <a:latin typeface="Garamond" charset="0"/>
              <a:cs typeface="Arial" charset="0"/>
            </a:endParaRPr>
          </a:p>
        </p:txBody>
      </p:sp>
      <p:sp>
        <p:nvSpPr>
          <p:cNvPr id="58373" name="Text Box 3"/>
          <p:cNvSpPr txBox="1">
            <a:spLocks noChangeArrowheads="1"/>
          </p:cNvSpPr>
          <p:nvPr/>
        </p:nvSpPr>
        <p:spPr bwMode="auto">
          <a:xfrm>
            <a:off x="1219200" y="3800475"/>
            <a:ext cx="777875" cy="466725"/>
          </a:xfrm>
          <a:prstGeom prst="rect">
            <a:avLst/>
          </a:prstGeom>
          <a:solidFill>
            <a:srgbClr val="FAFA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C=1</a:t>
            </a:r>
          </a:p>
        </p:txBody>
      </p:sp>
      <p:sp>
        <p:nvSpPr>
          <p:cNvPr id="58374" name="Text Box 4"/>
          <p:cNvSpPr txBox="1">
            <a:spLocks noChangeArrowheads="1"/>
          </p:cNvSpPr>
          <p:nvPr/>
        </p:nvSpPr>
        <p:spPr bwMode="auto">
          <a:xfrm>
            <a:off x="1997075" y="3800475"/>
            <a:ext cx="777875" cy="466725"/>
          </a:xfrm>
          <a:prstGeom prst="rect">
            <a:avLst/>
          </a:prstGeom>
          <a:solidFill>
            <a:srgbClr val="FAFA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F=0</a:t>
            </a:r>
          </a:p>
        </p:txBody>
      </p:sp>
      <p:sp>
        <p:nvSpPr>
          <p:cNvPr id="58375" name="Text Box 5"/>
          <p:cNvSpPr txBox="1">
            <a:spLocks noChangeArrowheads="1"/>
          </p:cNvSpPr>
          <p:nvPr/>
        </p:nvSpPr>
        <p:spPr bwMode="auto">
          <a:xfrm>
            <a:off x="278765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A=1</a:t>
            </a:r>
          </a:p>
        </p:txBody>
      </p:sp>
      <p:sp>
        <p:nvSpPr>
          <p:cNvPr id="58376" name="Text Box 6"/>
          <p:cNvSpPr txBox="1">
            <a:spLocks noChangeArrowheads="1"/>
          </p:cNvSpPr>
          <p:nvPr/>
        </p:nvSpPr>
        <p:spPr bwMode="auto">
          <a:xfrm>
            <a:off x="356552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G=0</a:t>
            </a:r>
          </a:p>
        </p:txBody>
      </p:sp>
      <p:sp>
        <p:nvSpPr>
          <p:cNvPr id="58377" name="Text Box 7"/>
          <p:cNvSpPr txBox="1">
            <a:spLocks noChangeArrowheads="1"/>
          </p:cNvSpPr>
          <p:nvPr/>
        </p:nvSpPr>
        <p:spPr bwMode="auto">
          <a:xfrm>
            <a:off x="4343400" y="3800475"/>
            <a:ext cx="777875" cy="469900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J=1</a:t>
            </a:r>
          </a:p>
        </p:txBody>
      </p:sp>
      <p:sp>
        <p:nvSpPr>
          <p:cNvPr id="58378" name="Text Box 8"/>
          <p:cNvSpPr txBox="1">
            <a:spLocks noChangeArrowheads="1"/>
          </p:cNvSpPr>
          <p:nvPr/>
        </p:nvSpPr>
        <p:spPr bwMode="auto">
          <a:xfrm>
            <a:off x="512127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B=0</a:t>
            </a:r>
          </a:p>
        </p:txBody>
      </p:sp>
      <p:sp>
        <p:nvSpPr>
          <p:cNvPr id="58379" name="Text Box 9"/>
          <p:cNvSpPr txBox="1">
            <a:spLocks noChangeArrowheads="1"/>
          </p:cNvSpPr>
          <p:nvPr/>
        </p:nvSpPr>
        <p:spPr bwMode="auto">
          <a:xfrm>
            <a:off x="5911850" y="3800475"/>
            <a:ext cx="777875" cy="466725"/>
          </a:xfrm>
          <a:prstGeom prst="rect">
            <a:avLst/>
          </a:prstGeom>
          <a:solidFill>
            <a:srgbClr val="FAFA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L=1</a:t>
            </a:r>
          </a:p>
        </p:txBody>
      </p:sp>
      <p:sp>
        <p:nvSpPr>
          <p:cNvPr id="58380" name="Text Box 10"/>
          <p:cNvSpPr txBox="1">
            <a:spLocks noChangeArrowheads="1"/>
          </p:cNvSpPr>
          <p:nvPr/>
        </p:nvSpPr>
        <p:spPr bwMode="auto">
          <a:xfrm>
            <a:off x="668972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…</a:t>
            </a:r>
          </a:p>
        </p:txBody>
      </p:sp>
      <p:sp>
        <p:nvSpPr>
          <p:cNvPr id="58381" name="Text Box 11"/>
          <p:cNvSpPr txBox="1">
            <a:spLocks noChangeArrowheads="1"/>
          </p:cNvSpPr>
          <p:nvPr/>
        </p:nvSpPr>
        <p:spPr bwMode="auto">
          <a:xfrm>
            <a:off x="746760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8382" name="Text Box 12"/>
          <p:cNvSpPr txBox="1">
            <a:spLocks noChangeArrowheads="1"/>
          </p:cNvSpPr>
          <p:nvPr/>
        </p:nvSpPr>
        <p:spPr bwMode="auto">
          <a:xfrm>
            <a:off x="824547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8383" name="Text Box 13"/>
          <p:cNvSpPr txBox="1">
            <a:spLocks noChangeArrowheads="1"/>
          </p:cNvSpPr>
          <p:nvPr/>
        </p:nvSpPr>
        <p:spPr bwMode="auto">
          <a:xfrm>
            <a:off x="903605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8384" name="Text Box 14"/>
          <p:cNvSpPr txBox="1">
            <a:spLocks noChangeArrowheads="1"/>
          </p:cNvSpPr>
          <p:nvPr/>
        </p:nvSpPr>
        <p:spPr bwMode="auto">
          <a:xfrm>
            <a:off x="981392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8385" name="Text Box 15"/>
          <p:cNvSpPr txBox="1">
            <a:spLocks noChangeArrowheads="1"/>
          </p:cNvSpPr>
          <p:nvPr/>
        </p:nvSpPr>
        <p:spPr bwMode="auto">
          <a:xfrm>
            <a:off x="669925" y="3184525"/>
            <a:ext cx="50768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Stack of assignments used for backtracking</a:t>
            </a:r>
          </a:p>
          <a:p>
            <a:pPr eaLnBrk="1" hangingPunct="1"/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8386" name="Text Box 16"/>
          <p:cNvSpPr txBox="1">
            <a:spLocks noChangeArrowheads="1"/>
          </p:cNvSpPr>
          <p:nvPr/>
        </p:nvSpPr>
        <p:spPr bwMode="auto">
          <a:xfrm>
            <a:off x="669925" y="1355725"/>
            <a:ext cx="348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Current variable assignments</a:t>
            </a:r>
          </a:p>
        </p:txBody>
      </p:sp>
      <p:graphicFrame>
        <p:nvGraphicFramePr>
          <p:cNvPr id="200721" name="Group 17"/>
          <p:cNvGraphicFramePr>
            <a:graphicFrameLocks noGrp="1"/>
          </p:cNvGraphicFramePr>
          <p:nvPr/>
        </p:nvGraphicFramePr>
        <p:xfrm>
          <a:off x="1219200" y="1930400"/>
          <a:ext cx="7924800" cy="10318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8431" name="Group 61"/>
          <p:cNvGrpSpPr>
            <a:grpSpLocks/>
          </p:cNvGrpSpPr>
          <p:nvPr/>
        </p:nvGrpSpPr>
        <p:grpSpPr bwMode="auto">
          <a:xfrm>
            <a:off x="2133600" y="4903788"/>
            <a:ext cx="457200" cy="1066800"/>
            <a:chOff x="1680" y="2832"/>
            <a:chExt cx="288" cy="966"/>
          </a:xfrm>
        </p:grpSpPr>
        <p:sp>
          <p:nvSpPr>
            <p:cNvPr id="58440" name="Text Box 62"/>
            <p:cNvSpPr txBox="1">
              <a:spLocks noChangeArrowheads="1"/>
            </p:cNvSpPr>
            <p:nvPr/>
          </p:nvSpPr>
          <p:spPr bwMode="auto">
            <a:xfrm>
              <a:off x="1680" y="2832"/>
              <a:ext cx="28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8441" name="Text Box 63"/>
            <p:cNvSpPr txBox="1">
              <a:spLocks noChangeArrowheads="1"/>
            </p:cNvSpPr>
            <p:nvPr/>
          </p:nvSpPr>
          <p:spPr bwMode="auto">
            <a:xfrm>
              <a:off x="1680" y="3168"/>
              <a:ext cx="288" cy="294"/>
            </a:xfrm>
            <a:prstGeom prst="rect">
              <a:avLst/>
            </a:prstGeom>
            <a:solidFill>
              <a:srgbClr val="FAFA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8442" name="Text Box 64"/>
            <p:cNvSpPr txBox="1">
              <a:spLocks noChangeArrowheads="1"/>
            </p:cNvSpPr>
            <p:nvPr/>
          </p:nvSpPr>
          <p:spPr bwMode="auto">
            <a:xfrm>
              <a:off x="1680" y="3504"/>
              <a:ext cx="288" cy="29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58432" name="Text Box 65"/>
          <p:cNvSpPr txBox="1">
            <a:spLocks noChangeArrowheads="1"/>
          </p:cNvSpPr>
          <p:nvPr/>
        </p:nvSpPr>
        <p:spPr bwMode="auto">
          <a:xfrm>
            <a:off x="2611438" y="4860925"/>
            <a:ext cx="2995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forced by propagation  </a:t>
            </a:r>
          </a:p>
        </p:txBody>
      </p:sp>
      <p:sp>
        <p:nvSpPr>
          <p:cNvPr id="58433" name="Text Box 66"/>
          <p:cNvSpPr txBox="1">
            <a:spLocks noChangeArrowheads="1"/>
          </p:cNvSpPr>
          <p:nvPr/>
        </p:nvSpPr>
        <p:spPr bwMode="auto">
          <a:xfrm>
            <a:off x="2611438" y="5241925"/>
            <a:ext cx="1697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first guess  </a:t>
            </a:r>
          </a:p>
        </p:txBody>
      </p:sp>
      <p:sp>
        <p:nvSpPr>
          <p:cNvPr id="58434" name="Text Box 67"/>
          <p:cNvSpPr txBox="1">
            <a:spLocks noChangeArrowheads="1"/>
          </p:cNvSpPr>
          <p:nvPr/>
        </p:nvSpPr>
        <p:spPr bwMode="auto">
          <a:xfrm>
            <a:off x="2611438" y="5622925"/>
            <a:ext cx="210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second guess  </a:t>
            </a:r>
          </a:p>
        </p:txBody>
      </p:sp>
      <p:sp>
        <p:nvSpPr>
          <p:cNvPr id="58435" name="Text Box 68"/>
          <p:cNvSpPr txBox="1">
            <a:spLocks noChangeArrowheads="1"/>
          </p:cNvSpPr>
          <p:nvPr/>
        </p:nvSpPr>
        <p:spPr bwMode="auto">
          <a:xfrm>
            <a:off x="5029200" y="5313363"/>
            <a:ext cx="457200" cy="325437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8436" name="Rectangle 69"/>
          <p:cNvSpPr>
            <a:spLocks noChangeArrowheads="1"/>
          </p:cNvSpPr>
          <p:nvPr/>
        </p:nvSpPr>
        <p:spPr bwMode="auto">
          <a:xfrm>
            <a:off x="5537200" y="5241925"/>
            <a:ext cx="3421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= currently being propagated</a:t>
            </a:r>
          </a:p>
        </p:txBody>
      </p:sp>
      <p:sp>
        <p:nvSpPr>
          <p:cNvPr id="58437" name="Text Box 71" descr="Light upward diagonal"/>
          <p:cNvSpPr txBox="1">
            <a:spLocks noChangeArrowheads="1"/>
          </p:cNvSpPr>
          <p:nvPr/>
        </p:nvSpPr>
        <p:spPr bwMode="auto">
          <a:xfrm>
            <a:off x="5029200" y="5710238"/>
            <a:ext cx="457200" cy="3095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8438" name="Rectangle 72"/>
          <p:cNvSpPr>
            <a:spLocks noChangeArrowheads="1"/>
          </p:cNvSpPr>
          <p:nvPr/>
        </p:nvSpPr>
        <p:spPr bwMode="auto">
          <a:xfrm>
            <a:off x="5537200" y="5638800"/>
            <a:ext cx="3113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= assignment still pending</a:t>
            </a:r>
          </a:p>
        </p:txBody>
      </p:sp>
      <p:sp>
        <p:nvSpPr>
          <p:cNvPr id="58439" name="Text Box 73"/>
          <p:cNvSpPr txBox="1">
            <a:spLocks noChangeArrowheads="1"/>
          </p:cNvSpPr>
          <p:nvPr/>
        </p:nvSpPr>
        <p:spPr bwMode="auto">
          <a:xfrm>
            <a:off x="2727325" y="4327525"/>
            <a:ext cx="626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Again, guess an unassigned variable and proceed …</a:t>
            </a:r>
          </a:p>
        </p:txBody>
      </p:sp>
    </p:spTree>
    <p:extLst>
      <p:ext uri="{BB962C8B-B14F-4D97-AF65-F5344CB8AC3E}">
        <p14:creationId xmlns:p14="http://schemas.microsoft.com/office/powerpoint/2010/main" val="1937467567"/>
      </p:ext>
    </p:extLst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en-US"/>
              <a:t>600.325/425 Declarative Methods - J. Eisner</a:t>
            </a:r>
          </a:p>
        </p:txBody>
      </p:sp>
      <p:sp>
        <p:nvSpPr>
          <p:cNvPr id="7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A027A73-3367-8445-9FA2-34586AE1B90D}" type="slidenum">
              <a:rPr lang="en-US" sz="1200">
                <a:solidFill>
                  <a:schemeClr val="tx1"/>
                </a:solidFill>
                <a:latin typeface="Garamond" charset="0"/>
              </a:rPr>
              <a:pPr eaLnBrk="1" hangingPunct="1"/>
              <a:t>99</a:t>
            </a:fld>
            <a:endParaRPr lang="en-US" sz="1200">
              <a:solidFill>
                <a:schemeClr val="tx1"/>
              </a:solidFill>
              <a:latin typeface="Garamond" charset="0"/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Garamond" charset="0"/>
                <a:cs typeface="Arial" charset="0"/>
              </a:rPr>
              <a:t>DLL: Obvious data structures </a:t>
            </a:r>
            <a:endParaRPr lang="en-US" sz="3000" i="1">
              <a:latin typeface="Garamond" charset="0"/>
              <a:cs typeface="Arial" charset="0"/>
            </a:endParaRPr>
          </a:p>
        </p:txBody>
      </p:sp>
      <p:sp>
        <p:nvSpPr>
          <p:cNvPr id="59397" name="Text Box 3"/>
          <p:cNvSpPr txBox="1">
            <a:spLocks noChangeArrowheads="1"/>
          </p:cNvSpPr>
          <p:nvPr/>
        </p:nvSpPr>
        <p:spPr bwMode="auto">
          <a:xfrm>
            <a:off x="1219200" y="3800475"/>
            <a:ext cx="777875" cy="466725"/>
          </a:xfrm>
          <a:prstGeom prst="rect">
            <a:avLst/>
          </a:prstGeom>
          <a:solidFill>
            <a:srgbClr val="FAFA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C=1</a:t>
            </a:r>
          </a:p>
        </p:txBody>
      </p:sp>
      <p:sp>
        <p:nvSpPr>
          <p:cNvPr id="59398" name="Text Box 4"/>
          <p:cNvSpPr txBox="1">
            <a:spLocks noChangeArrowheads="1"/>
          </p:cNvSpPr>
          <p:nvPr/>
        </p:nvSpPr>
        <p:spPr bwMode="auto">
          <a:xfrm>
            <a:off x="1997075" y="3800475"/>
            <a:ext cx="777875" cy="466725"/>
          </a:xfrm>
          <a:prstGeom prst="rect">
            <a:avLst/>
          </a:prstGeom>
          <a:solidFill>
            <a:srgbClr val="FAFA4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F=0</a:t>
            </a:r>
          </a:p>
        </p:txBody>
      </p:sp>
      <p:sp>
        <p:nvSpPr>
          <p:cNvPr id="59399" name="Text Box 5"/>
          <p:cNvSpPr txBox="1">
            <a:spLocks noChangeArrowheads="1"/>
          </p:cNvSpPr>
          <p:nvPr/>
        </p:nvSpPr>
        <p:spPr bwMode="auto">
          <a:xfrm>
            <a:off x="278765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A=1</a:t>
            </a:r>
          </a:p>
        </p:txBody>
      </p:sp>
      <p:sp>
        <p:nvSpPr>
          <p:cNvPr id="59400" name="Text Box 6"/>
          <p:cNvSpPr txBox="1">
            <a:spLocks noChangeArrowheads="1"/>
          </p:cNvSpPr>
          <p:nvPr/>
        </p:nvSpPr>
        <p:spPr bwMode="auto">
          <a:xfrm>
            <a:off x="356552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G=0</a:t>
            </a:r>
          </a:p>
        </p:txBody>
      </p:sp>
      <p:sp>
        <p:nvSpPr>
          <p:cNvPr id="59401" name="Text Box 7"/>
          <p:cNvSpPr txBox="1">
            <a:spLocks noChangeArrowheads="1"/>
          </p:cNvSpPr>
          <p:nvPr/>
        </p:nvSpPr>
        <p:spPr bwMode="auto">
          <a:xfrm>
            <a:off x="4343400" y="3800475"/>
            <a:ext cx="777875" cy="469900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J=1</a:t>
            </a:r>
          </a:p>
        </p:txBody>
      </p:sp>
      <p:sp>
        <p:nvSpPr>
          <p:cNvPr id="59402" name="Text Box 8"/>
          <p:cNvSpPr txBox="1">
            <a:spLocks noChangeArrowheads="1"/>
          </p:cNvSpPr>
          <p:nvPr/>
        </p:nvSpPr>
        <p:spPr bwMode="auto">
          <a:xfrm>
            <a:off x="512127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B=0</a:t>
            </a:r>
          </a:p>
        </p:txBody>
      </p:sp>
      <p:sp>
        <p:nvSpPr>
          <p:cNvPr id="59403" name="Text Box 9"/>
          <p:cNvSpPr txBox="1">
            <a:spLocks noChangeArrowheads="1"/>
          </p:cNvSpPr>
          <p:nvPr/>
        </p:nvSpPr>
        <p:spPr bwMode="auto">
          <a:xfrm>
            <a:off x="5911850" y="3800475"/>
            <a:ext cx="777875" cy="466725"/>
          </a:xfrm>
          <a:prstGeom prst="rect">
            <a:avLst/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L=0</a:t>
            </a:r>
          </a:p>
        </p:txBody>
      </p:sp>
      <p:sp>
        <p:nvSpPr>
          <p:cNvPr id="59404" name="Text Box 10"/>
          <p:cNvSpPr txBox="1">
            <a:spLocks noChangeArrowheads="1"/>
          </p:cNvSpPr>
          <p:nvPr/>
        </p:nvSpPr>
        <p:spPr bwMode="auto">
          <a:xfrm>
            <a:off x="668972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>
                <a:solidFill>
                  <a:schemeClr val="tx1"/>
                </a:solidFill>
                <a:latin typeface="Arial" charset="0"/>
              </a:rPr>
              <a:t>…</a:t>
            </a:r>
          </a:p>
        </p:txBody>
      </p:sp>
      <p:sp>
        <p:nvSpPr>
          <p:cNvPr id="59405" name="Text Box 11"/>
          <p:cNvSpPr txBox="1">
            <a:spLocks noChangeArrowheads="1"/>
          </p:cNvSpPr>
          <p:nvPr/>
        </p:nvSpPr>
        <p:spPr bwMode="auto">
          <a:xfrm>
            <a:off x="746760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9406" name="Text Box 12"/>
          <p:cNvSpPr txBox="1">
            <a:spLocks noChangeArrowheads="1"/>
          </p:cNvSpPr>
          <p:nvPr/>
        </p:nvSpPr>
        <p:spPr bwMode="auto">
          <a:xfrm>
            <a:off x="824547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9407" name="Text Box 13"/>
          <p:cNvSpPr txBox="1">
            <a:spLocks noChangeArrowheads="1"/>
          </p:cNvSpPr>
          <p:nvPr/>
        </p:nvSpPr>
        <p:spPr bwMode="auto">
          <a:xfrm>
            <a:off x="9036050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9408" name="Text Box 14"/>
          <p:cNvSpPr txBox="1">
            <a:spLocks noChangeArrowheads="1"/>
          </p:cNvSpPr>
          <p:nvPr/>
        </p:nvSpPr>
        <p:spPr bwMode="auto">
          <a:xfrm>
            <a:off x="9813925" y="3800475"/>
            <a:ext cx="7778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9409" name="Text Box 15"/>
          <p:cNvSpPr txBox="1">
            <a:spLocks noChangeArrowheads="1"/>
          </p:cNvSpPr>
          <p:nvPr/>
        </p:nvSpPr>
        <p:spPr bwMode="auto">
          <a:xfrm>
            <a:off x="669925" y="3184525"/>
            <a:ext cx="50768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Stack of assignments used for backtracking</a:t>
            </a:r>
          </a:p>
          <a:p>
            <a:pPr eaLnBrk="1" hangingPunct="1"/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9410" name="Text Box 16"/>
          <p:cNvSpPr txBox="1">
            <a:spLocks noChangeArrowheads="1"/>
          </p:cNvSpPr>
          <p:nvPr/>
        </p:nvSpPr>
        <p:spPr bwMode="auto">
          <a:xfrm>
            <a:off x="669925" y="1355725"/>
            <a:ext cx="348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Current variable assignments</a:t>
            </a:r>
          </a:p>
        </p:txBody>
      </p:sp>
      <p:graphicFrame>
        <p:nvGraphicFramePr>
          <p:cNvPr id="201745" name="Group 17"/>
          <p:cNvGraphicFramePr>
            <a:graphicFrameLocks noGrp="1"/>
          </p:cNvGraphicFramePr>
          <p:nvPr/>
        </p:nvGraphicFramePr>
        <p:xfrm>
          <a:off x="1219200" y="1930400"/>
          <a:ext cx="7924800" cy="103187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9455" name="Group 61"/>
          <p:cNvGrpSpPr>
            <a:grpSpLocks/>
          </p:cNvGrpSpPr>
          <p:nvPr/>
        </p:nvGrpSpPr>
        <p:grpSpPr bwMode="auto">
          <a:xfrm>
            <a:off x="2133600" y="4903788"/>
            <a:ext cx="457200" cy="1066800"/>
            <a:chOff x="1680" y="2832"/>
            <a:chExt cx="288" cy="966"/>
          </a:xfrm>
        </p:grpSpPr>
        <p:sp>
          <p:nvSpPr>
            <p:cNvPr id="59464" name="Text Box 62"/>
            <p:cNvSpPr txBox="1">
              <a:spLocks noChangeArrowheads="1"/>
            </p:cNvSpPr>
            <p:nvPr/>
          </p:nvSpPr>
          <p:spPr bwMode="auto">
            <a:xfrm>
              <a:off x="1680" y="2832"/>
              <a:ext cx="28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9465" name="Text Box 63"/>
            <p:cNvSpPr txBox="1">
              <a:spLocks noChangeArrowheads="1"/>
            </p:cNvSpPr>
            <p:nvPr/>
          </p:nvSpPr>
          <p:spPr bwMode="auto">
            <a:xfrm>
              <a:off x="1680" y="3168"/>
              <a:ext cx="288" cy="294"/>
            </a:xfrm>
            <a:prstGeom prst="rect">
              <a:avLst/>
            </a:prstGeom>
            <a:solidFill>
              <a:srgbClr val="FAFA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59466" name="Text Box 64"/>
            <p:cNvSpPr txBox="1">
              <a:spLocks noChangeArrowheads="1"/>
            </p:cNvSpPr>
            <p:nvPr/>
          </p:nvSpPr>
          <p:spPr bwMode="auto">
            <a:xfrm>
              <a:off x="1680" y="3504"/>
              <a:ext cx="288" cy="29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000">
                  <a:solidFill>
                    <a:srgbClr val="FF5050"/>
                  </a:solidFill>
                  <a:latin typeface="Comic Sans MS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FF5050"/>
                  </a:solidFill>
                  <a:latin typeface="Comic Sans MS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en-US" sz="240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59456" name="Text Box 65"/>
          <p:cNvSpPr txBox="1">
            <a:spLocks noChangeArrowheads="1"/>
          </p:cNvSpPr>
          <p:nvPr/>
        </p:nvSpPr>
        <p:spPr bwMode="auto">
          <a:xfrm>
            <a:off x="2611438" y="4860925"/>
            <a:ext cx="29956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forced by propagation  </a:t>
            </a:r>
          </a:p>
        </p:txBody>
      </p:sp>
      <p:sp>
        <p:nvSpPr>
          <p:cNvPr id="59457" name="Text Box 66"/>
          <p:cNvSpPr txBox="1">
            <a:spLocks noChangeArrowheads="1"/>
          </p:cNvSpPr>
          <p:nvPr/>
        </p:nvSpPr>
        <p:spPr bwMode="auto">
          <a:xfrm>
            <a:off x="2611438" y="5241925"/>
            <a:ext cx="1697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first guess  </a:t>
            </a:r>
          </a:p>
        </p:txBody>
      </p:sp>
      <p:sp>
        <p:nvSpPr>
          <p:cNvPr id="59458" name="Text Box 67"/>
          <p:cNvSpPr txBox="1">
            <a:spLocks noChangeArrowheads="1"/>
          </p:cNvSpPr>
          <p:nvPr/>
        </p:nvSpPr>
        <p:spPr bwMode="auto">
          <a:xfrm>
            <a:off x="2611438" y="5622925"/>
            <a:ext cx="210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Arial" charset="0"/>
              </a:rPr>
              <a:t>= second guess  </a:t>
            </a:r>
          </a:p>
        </p:txBody>
      </p:sp>
      <p:sp>
        <p:nvSpPr>
          <p:cNvPr id="59459" name="Text Box 68"/>
          <p:cNvSpPr txBox="1">
            <a:spLocks noChangeArrowheads="1"/>
          </p:cNvSpPr>
          <p:nvPr/>
        </p:nvSpPr>
        <p:spPr bwMode="auto">
          <a:xfrm>
            <a:off x="5029200" y="5313363"/>
            <a:ext cx="457200" cy="325437"/>
          </a:xfrm>
          <a:prstGeom prst="rect">
            <a:avLst/>
          </a:prstGeom>
          <a:noFill/>
          <a:ln w="38100">
            <a:solidFill>
              <a:srgbClr val="66FF33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9460" name="Rectangle 69"/>
          <p:cNvSpPr>
            <a:spLocks noChangeArrowheads="1"/>
          </p:cNvSpPr>
          <p:nvPr/>
        </p:nvSpPr>
        <p:spPr bwMode="auto">
          <a:xfrm>
            <a:off x="5537200" y="5241925"/>
            <a:ext cx="3421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= currently being propagated</a:t>
            </a:r>
          </a:p>
        </p:txBody>
      </p:sp>
      <p:sp>
        <p:nvSpPr>
          <p:cNvPr id="59461" name="Text Box 71" descr="Light upward diagonal"/>
          <p:cNvSpPr txBox="1">
            <a:spLocks noChangeArrowheads="1"/>
          </p:cNvSpPr>
          <p:nvPr/>
        </p:nvSpPr>
        <p:spPr bwMode="auto">
          <a:xfrm>
            <a:off x="5029200" y="5710238"/>
            <a:ext cx="457200" cy="309562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24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9462" name="Rectangle 72"/>
          <p:cNvSpPr>
            <a:spLocks noChangeArrowheads="1"/>
          </p:cNvSpPr>
          <p:nvPr/>
        </p:nvSpPr>
        <p:spPr bwMode="auto">
          <a:xfrm>
            <a:off x="5537200" y="5638800"/>
            <a:ext cx="3113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Arial" charset="0"/>
              </a:rPr>
              <a:t>= assignment still pending</a:t>
            </a:r>
          </a:p>
        </p:txBody>
      </p:sp>
      <p:sp>
        <p:nvSpPr>
          <p:cNvPr id="59463" name="Text Box 73"/>
          <p:cNvSpPr txBox="1">
            <a:spLocks noChangeArrowheads="1"/>
          </p:cNvSpPr>
          <p:nvPr/>
        </p:nvSpPr>
        <p:spPr bwMode="auto">
          <a:xfrm>
            <a:off x="2727325" y="4327525"/>
            <a:ext cx="6416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FF5050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5050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If L=1 doesn</a:t>
            </a:r>
            <a:r>
              <a:rPr lang="ja-JP" altLang="en-US"/>
              <a:t>’</a:t>
            </a:r>
            <a:r>
              <a:rPr lang="en-US"/>
              <a:t>t work out, we know L=0 in this context</a:t>
            </a:r>
          </a:p>
        </p:txBody>
      </p:sp>
    </p:spTree>
    <p:extLst>
      <p:ext uri="{BB962C8B-B14F-4D97-AF65-F5344CB8AC3E}">
        <p14:creationId xmlns:p14="http://schemas.microsoft.com/office/powerpoint/2010/main" val="247923599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58462</TotalTime>
  <Words>9547</Words>
  <Application>Microsoft Office PowerPoint</Application>
  <PresentationFormat>全屏显示(4:3)</PresentationFormat>
  <Paragraphs>2222</Paragraphs>
  <Slides>107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107</vt:i4>
      </vt:variant>
    </vt:vector>
  </HeadingPairs>
  <TitlesOfParts>
    <vt:vector size="126" baseType="lpstr">
      <vt:lpstr>cmsy10</vt:lpstr>
      <vt:lpstr>Monotype Sorts</vt:lpstr>
      <vt:lpstr>MS UI Gothic</vt:lpstr>
      <vt:lpstr>msbm10</vt:lpstr>
      <vt:lpstr>Arial</vt:lpstr>
      <vt:lpstr>Arial Black</vt:lpstr>
      <vt:lpstr>Arial Narrow</vt:lpstr>
      <vt:lpstr>Comic Sans MS</vt:lpstr>
      <vt:lpstr>Franklin Gothic Medium</vt:lpstr>
      <vt:lpstr>Garamond</vt:lpstr>
      <vt:lpstr>Helvetica</vt:lpstr>
      <vt:lpstr>Lucida Console</vt:lpstr>
      <vt:lpstr>Lucida Sans Unicode</vt:lpstr>
      <vt:lpstr>Symbol</vt:lpstr>
      <vt:lpstr>Tahoma</vt:lpstr>
      <vt:lpstr>Times New Roman</vt:lpstr>
      <vt:lpstr>Trebuchet MS</vt:lpstr>
      <vt:lpstr>Wingdings</vt:lpstr>
      <vt:lpstr>Blueprint</vt:lpstr>
      <vt:lpstr>Symbolic Execution</vt:lpstr>
      <vt:lpstr>Introduction</vt:lpstr>
      <vt:lpstr>One Issue: Abstraction</vt:lpstr>
      <vt:lpstr>Symbolic Execution</vt:lpstr>
      <vt:lpstr>Symbolic Execution Example</vt:lpstr>
      <vt:lpstr>Insight</vt:lpstr>
      <vt:lpstr>Early work on symbolic execution</vt:lpstr>
      <vt:lpstr>The problem</vt:lpstr>
      <vt:lpstr>Today</vt:lpstr>
      <vt:lpstr>PowerPoint 演示文稿</vt:lpstr>
      <vt:lpstr>Path explosion</vt:lpstr>
      <vt:lpstr>Search strategies</vt:lpstr>
      <vt:lpstr>Basic search</vt:lpstr>
      <vt:lpstr>Randomness</vt:lpstr>
      <vt:lpstr>Coverage-guided heuristics</vt:lpstr>
      <vt:lpstr>Generational search</vt:lpstr>
      <vt:lpstr>Combined search</vt:lpstr>
      <vt:lpstr>SMT solver performance</vt:lpstr>
      <vt:lpstr>Libraries and native code</vt:lpstr>
      <vt:lpstr>Concolic execution</vt:lpstr>
      <vt:lpstr>Concretization</vt:lpstr>
      <vt:lpstr>Resurgence of symbolic exection</vt:lpstr>
      <vt:lpstr>Recent successes</vt:lpstr>
      <vt:lpstr>Other symbolic executors</vt:lpstr>
      <vt:lpstr>Boolean Satisfiability (SAT)</vt:lpstr>
      <vt:lpstr>Satisfiability Modulo Theories </vt:lpstr>
      <vt:lpstr>Satisfiability Modulo Theories</vt:lpstr>
      <vt:lpstr>Applications of SMT</vt:lpstr>
      <vt:lpstr>References</vt:lpstr>
      <vt:lpstr>Roadmap for this Tutorial</vt:lpstr>
      <vt:lpstr>Roadmap for this Tutorial</vt:lpstr>
      <vt:lpstr>First-Order Logic</vt:lpstr>
      <vt:lpstr>First-Order Logic: Syntax</vt:lpstr>
      <vt:lpstr>First-Order Logic: Syntax</vt:lpstr>
      <vt:lpstr>Quantifier-free Subset</vt:lpstr>
      <vt:lpstr>Logical Theory </vt:lpstr>
      <vt:lpstr>Roadmap for this Tutorial</vt:lpstr>
      <vt:lpstr>Some Useful Theories</vt:lpstr>
      <vt:lpstr>Decision procedure</vt:lpstr>
      <vt:lpstr>Theory of Equality and Uninterpreted Functions (EUF)</vt:lpstr>
      <vt:lpstr>Data and Function Abstraction                 with EUF</vt:lpstr>
      <vt:lpstr>Hardware Abstraction with EUF</vt:lpstr>
      <vt:lpstr>Example QF_UF (EUF) Formula</vt:lpstr>
      <vt:lpstr>Equivalence Checking                          of Program Fragments</vt:lpstr>
      <vt:lpstr>Equivalence Checking                          of Program Fragments</vt:lpstr>
      <vt:lpstr>Equivalence Checking                          of Program Fragments</vt:lpstr>
      <vt:lpstr>Equivalence Checking                          of Program Fragments</vt:lpstr>
      <vt:lpstr>Finite-Precision Bit-Vector Arithmetic (QF_BV)</vt:lpstr>
      <vt:lpstr>Linear Arithmetic                         (QF_LRA, QF_LIA)</vt:lpstr>
      <vt:lpstr>Difference Logic                        (QF_IDL, QF_RDL)</vt:lpstr>
      <vt:lpstr>Arrays/Memories </vt:lpstr>
      <vt:lpstr>Theory of Arrays (QF_AX) Select and Store</vt:lpstr>
      <vt:lpstr>Equivalence Checking                          of Program Fragments</vt:lpstr>
      <vt:lpstr>Roadmap for this Tutorial</vt:lpstr>
      <vt:lpstr>Combining Theory Solvers</vt:lpstr>
      <vt:lpstr>The Nelson-Oppen Method</vt:lpstr>
      <vt:lpstr>Combining Theories</vt:lpstr>
      <vt:lpstr>Combining Theories</vt:lpstr>
      <vt:lpstr>Convex theories</vt:lpstr>
      <vt:lpstr>Stably infinite theories</vt:lpstr>
      <vt:lpstr>Roadmap for this Tutorial</vt:lpstr>
      <vt:lpstr>Basic DLL Procedure</vt:lpstr>
      <vt:lpstr>Basic DLL Procedure</vt:lpstr>
      <vt:lpstr>Basic DLL Procedure</vt:lpstr>
      <vt:lpstr>Basic DLL Procedure</vt:lpstr>
      <vt:lpstr>Basic DLL Procedure</vt:lpstr>
      <vt:lpstr>Basic DLL Procedure</vt:lpstr>
      <vt:lpstr>Basic DLL Procedure</vt:lpstr>
      <vt:lpstr>Basic DLL Procedure</vt:lpstr>
      <vt:lpstr>Basic DLL Procedure</vt:lpstr>
      <vt:lpstr>Basic DLL Procedure</vt:lpstr>
      <vt:lpstr>Basic DLL Procedure</vt:lpstr>
      <vt:lpstr>Basic DLL Procedure</vt:lpstr>
      <vt:lpstr>Basic DLL Procedure</vt:lpstr>
      <vt:lpstr>Basic DLL Procedure</vt:lpstr>
      <vt:lpstr>Basic DLL Procedure </vt:lpstr>
      <vt:lpstr>Basic DLL Procedure </vt:lpstr>
      <vt:lpstr>Basic DLL Procedure </vt:lpstr>
      <vt:lpstr>Basic DLL Procedure </vt:lpstr>
      <vt:lpstr>Basic DLL Procedure </vt:lpstr>
      <vt:lpstr>Basic DLL Procedure </vt:lpstr>
      <vt:lpstr>Basic DLL Procedure </vt:lpstr>
      <vt:lpstr>Tricks used by zChaff and similar DLL solvers (Overview only; details on later slides)</vt:lpstr>
      <vt:lpstr>Motivating Metrics: Decisions, Instructions, Cache Performance and Run Time</vt:lpstr>
      <vt:lpstr>DLL: Obvious data structures </vt:lpstr>
      <vt:lpstr>DLL: Obvious data structures </vt:lpstr>
      <vt:lpstr>DLL: Obvious data structures </vt:lpstr>
      <vt:lpstr>DLL: Obvious data structures </vt:lpstr>
      <vt:lpstr>DLL: Obvious data structures </vt:lpstr>
      <vt:lpstr>DLL: Obvious data structures </vt:lpstr>
      <vt:lpstr>DLL: Obvious data structures </vt:lpstr>
      <vt:lpstr>DLL: Obvious data structures </vt:lpstr>
      <vt:lpstr>DLL: Obvious data structures </vt:lpstr>
      <vt:lpstr>DLL: Obvious data structures </vt:lpstr>
      <vt:lpstr>DLL: Obvious data structures </vt:lpstr>
      <vt:lpstr>DLL: Obvious data structures </vt:lpstr>
      <vt:lpstr>DLL: Obvious data structures </vt:lpstr>
      <vt:lpstr>DLL: Obvious data structures </vt:lpstr>
      <vt:lpstr>DLL: Obvious data structures </vt:lpstr>
      <vt:lpstr>DLL: Obvious data structures </vt:lpstr>
      <vt:lpstr>DLL: Obvious data structures </vt:lpstr>
      <vt:lpstr>Roadmap for this Tutorial</vt:lpstr>
      <vt:lpstr>Basic DPLL(t) Procedure</vt:lpstr>
      <vt:lpstr>Basic DPLL(t) Procedure</vt:lpstr>
      <vt:lpstr>Basic DPLL(t) Procedure</vt:lpstr>
      <vt:lpstr>Basic DPLL(t) Procedure</vt:lpstr>
      <vt:lpstr>Basic DPLL(t) Procedure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 and the Impossibility of Realizable Ideal Functionality</dc:title>
  <dc:creator>Ante Derek</dc:creator>
  <cp:lastModifiedBy>Song Li</cp:lastModifiedBy>
  <cp:revision>6954</cp:revision>
  <cp:lastPrinted>1998-03-10T18:42:22Z</cp:lastPrinted>
  <dcterms:created xsi:type="dcterms:W3CDTF">1997-09-07T20:51:32Z</dcterms:created>
  <dcterms:modified xsi:type="dcterms:W3CDTF">2023-11-12T08:12:39Z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C:\Documents\cs242\notes\web-slides</vt:lpwstr>
  </property>
</Properties>
</file>