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54"/>
  </p:notesMasterIdLst>
  <p:handoutMasterIdLst>
    <p:handoutMasterId r:id="rId55"/>
  </p:handoutMasterIdLst>
  <p:sldIdLst>
    <p:sldId id="560" r:id="rId2"/>
    <p:sldId id="561" r:id="rId3"/>
    <p:sldId id="562" r:id="rId4"/>
    <p:sldId id="563" r:id="rId5"/>
    <p:sldId id="564" r:id="rId6"/>
    <p:sldId id="566" r:id="rId7"/>
    <p:sldId id="567" r:id="rId8"/>
    <p:sldId id="568" r:id="rId9"/>
    <p:sldId id="569" r:id="rId10"/>
    <p:sldId id="571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5" r:id="rId25"/>
    <p:sldId id="586" r:id="rId26"/>
    <p:sldId id="587" r:id="rId27"/>
    <p:sldId id="588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03" r:id="rId42"/>
    <p:sldId id="604" r:id="rId43"/>
    <p:sldId id="605" r:id="rId44"/>
    <p:sldId id="607" r:id="rId45"/>
    <p:sldId id="609" r:id="rId46"/>
    <p:sldId id="610" r:id="rId47"/>
    <p:sldId id="611" r:id="rId48"/>
    <p:sldId id="613" r:id="rId49"/>
    <p:sldId id="614" r:id="rId50"/>
    <p:sldId id="615" r:id="rId51"/>
    <p:sldId id="617" r:id="rId52"/>
    <p:sldId id="619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27" autoAdjust="0"/>
    <p:restoredTop sz="94609" autoAdjust="0"/>
  </p:normalViewPr>
  <p:slideViewPr>
    <p:cSldViewPr snapToObjects="1">
      <p:cViewPr varScale="1">
        <p:scale>
          <a:sx n="153" d="100"/>
          <a:sy n="153" d="100"/>
        </p:scale>
        <p:origin x="1926" y="174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1FD8D2F-11F7-4278-B0E0-5C998A39B58F}" type="slidenum">
              <a:rPr lang="en-US" sz="1200">
                <a:latin typeface="Times New Roman" pitchFamily="18" charset="0"/>
              </a:rPr>
              <a:pPr/>
              <a:t>19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8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D7C5199-6B6A-4584-9614-95B7E899EA14}" type="slidenum">
              <a:rPr lang="en-US" sz="1200">
                <a:latin typeface="Times New Roman" pitchFamily="18" charset="0"/>
              </a:rPr>
              <a:pPr/>
              <a:t>20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605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9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23E04CE-C3B3-4FE1-839F-00140F2A918C}" type="slidenum">
              <a:rPr lang="en-US" sz="1200">
                <a:latin typeface="Times New Roman" pitchFamily="18" charset="0"/>
              </a:rPr>
              <a:pPr/>
              <a:t>25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6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7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34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4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01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65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3A11D0-8094-4E9E-AF04-D325225EC67C}" type="slidenum">
              <a:rPr lang="en-US" sz="1200">
                <a:latin typeface="Times New Roman" pitchFamily="18" charset="0"/>
              </a:rPr>
              <a:pPr/>
              <a:t>10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71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22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3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F8A382-9B82-5147-BCD6-4B6C43F68A1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762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E046E-CD49-E844-A281-4426355468D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837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94C5A-D11D-AE40-93F5-6E57EDEF41A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024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D5382-55AF-7A47-B931-9775DA8DDD1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05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536D30-20B1-2E43-8823-8B01B398B09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47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810007-A034-1448-A48E-6B0B1CB572A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791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88057F-438B-DF42-92D5-61C4F67CD98C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129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99176-0333-9241-B280-D3DACBB4BDEF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83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24C6BB3-22D6-46C4-8C6C-E0925AD366B6}" type="slidenum">
              <a:rPr lang="en-US" sz="1200">
                <a:latin typeface="Times New Roman" pitchFamily="18" charset="0"/>
              </a:rPr>
              <a:pPr/>
              <a:t>11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43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94F30D-7A0B-B94C-918C-31EB0CFD0C2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7934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923D26-76B9-A04B-A54C-E5FC7E38B37D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0700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87663-ACB9-D943-8CBA-C327EE357AD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7053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7A94B-9305-8E45-9017-79758C9B5C2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115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A79E5-94D4-DF42-A6D0-6313BEA1D7F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6018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D9536-835E-8B4B-841E-F21F86B6B0B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7275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2B06B-13EA-E248-B794-7C5BBEC7B73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8129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C54DD-AE28-7948-A27D-3A47302582BA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934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39AC1-9162-8B48-959D-95B0F44C9847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113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B6CE0C-0F0B-0D4F-B0C8-570819812D8B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71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98D1E8-E6E1-4703-93D6-1CBA794F7427}" type="slidenum">
              <a:rPr lang="en-US" sz="1200">
                <a:latin typeface="Times New Roman" pitchFamily="18" charset="0"/>
              </a:rPr>
              <a:pPr/>
              <a:t>13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18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A72BF57-D846-44EF-A869-C72FFCF39BAD}" type="slidenum">
              <a:rPr lang="en-US" sz="1200">
                <a:latin typeface="Times New Roman" pitchFamily="18" charset="0"/>
              </a:rPr>
              <a:pPr/>
              <a:t>14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70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E463BE8-8196-4118-B84B-2B6766E781BA}" type="slidenum">
              <a:rPr lang="en-US" sz="1200">
                <a:latin typeface="Times New Roman" pitchFamily="18" charset="0"/>
              </a:rPr>
              <a:pPr/>
              <a:t>15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7EA1EFB-4ABC-4378-B41C-ABC6B54C4A76}" type="slidenum">
              <a:rPr lang="en-US" sz="1200">
                <a:latin typeface="Times New Roman" pitchFamily="18" charset="0"/>
              </a:rPr>
              <a:pPr/>
              <a:t>16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77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55C3722-8D08-40F4-9FBE-9199F7D68735}" type="slidenum">
              <a:rPr lang="en-US" sz="1200">
                <a:latin typeface="Times New Roman" pitchFamily="18" charset="0"/>
              </a:rPr>
              <a:pPr/>
              <a:t>17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6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3D4FE28-3B9B-4158-8C71-4AB46D3475E4}" type="slidenum">
              <a:rPr lang="en-US" sz="1200">
                <a:latin typeface="Times New Roman" pitchFamily="18" charset="0"/>
              </a:rPr>
              <a:pPr/>
              <a:t>18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6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 Structure and Kernel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Presenter: </a:t>
            </a:r>
            <a:r>
              <a:rPr lang="en-US" altLang="zh-CN" dirty="0"/>
              <a:t>Song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System Calls: Details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371" y="762000"/>
            <a:ext cx="8610600" cy="6172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Challenge: Interaction Despite Isolation</a:t>
            </a:r>
          </a:p>
          <a:p>
            <a:pPr lvl="1"/>
            <a:r>
              <a:rPr lang="en-US" dirty="0"/>
              <a:t>How to isolate processes and their resources…</a:t>
            </a:r>
          </a:p>
          <a:p>
            <a:pPr lvl="2"/>
            <a:r>
              <a:rPr lang="en-US" dirty="0"/>
              <a:t>While still permitting them to request help from the kernel</a:t>
            </a:r>
          </a:p>
          <a:p>
            <a:pPr lvl="2"/>
            <a:r>
              <a:rPr lang="en-US" dirty="0"/>
              <a:t>Letting them interact with resources while maintaining usage policies such as security, </a:t>
            </a:r>
            <a:r>
              <a:rPr lang="en-US" dirty="0" err="1"/>
              <a:t>QoS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Letting processes interact with one another in a controlled way</a:t>
            </a:r>
          </a:p>
          <a:p>
            <a:pPr lvl="2"/>
            <a:r>
              <a:rPr lang="en-US" dirty="0"/>
              <a:t>Through messages, shared memory,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Enter the System Call interface</a:t>
            </a:r>
          </a:p>
          <a:p>
            <a:pPr lvl="1"/>
            <a:r>
              <a:rPr lang="en-US" dirty="0"/>
              <a:t>Layer between the hardware and user-space processes</a:t>
            </a:r>
          </a:p>
          <a:p>
            <a:pPr lvl="1"/>
            <a:r>
              <a:rPr lang="en-US" dirty="0"/>
              <a:t>Programming interface to the services provided by the OS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Mostly accessed by programs via a high-level </a:t>
            </a:r>
            <a:r>
              <a:rPr lang="en-US" b="1" dirty="0">
                <a:solidFill>
                  <a:srgbClr val="3366FF"/>
                </a:solidFill>
              </a:rPr>
              <a:t>Application Program Interface </a:t>
            </a:r>
            <a:r>
              <a:rPr lang="en-US" b="1" dirty="0">
                <a:solidFill>
                  <a:srgbClr val="000000"/>
                </a:solidFill>
              </a:rPr>
              <a:t>(</a:t>
            </a:r>
            <a:r>
              <a:rPr lang="en-US" b="1" dirty="0">
                <a:solidFill>
                  <a:srgbClr val="3366FF"/>
                </a:solidFill>
              </a:rPr>
              <a:t>API</a:t>
            </a:r>
            <a:r>
              <a:rPr lang="en-US" b="1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rather than directly</a:t>
            </a:r>
          </a:p>
          <a:p>
            <a:pPr lvl="1"/>
            <a:r>
              <a:rPr lang="en-US" dirty="0"/>
              <a:t>Get at system calls by linking with libraries in </a:t>
            </a:r>
            <a:r>
              <a:rPr lang="en-US" dirty="0" err="1"/>
              <a:t>glibc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lnSpc>
                <a:spcPct val="90000"/>
              </a:lnSpc>
            </a:pPr>
            <a:endParaRPr lang="en-US" sz="800" dirty="0"/>
          </a:p>
          <a:p>
            <a:pPr>
              <a:lnSpc>
                <a:spcPct val="90000"/>
              </a:lnSpc>
            </a:pPr>
            <a:r>
              <a:rPr lang="en-US" dirty="0"/>
              <a:t>Three most common APIs are:</a:t>
            </a:r>
          </a:p>
          <a:p>
            <a:pPr lvl="1"/>
            <a:r>
              <a:rPr lang="en-US" dirty="0"/>
              <a:t>Win32 API for Windows</a:t>
            </a:r>
          </a:p>
          <a:p>
            <a:pPr lvl="1"/>
            <a:r>
              <a:rPr lang="en-US" dirty="0"/>
              <a:t>POSIX API for POSIX-based systems (including virtually all versions of UNIX, Linux, and Mac OS X)</a:t>
            </a:r>
          </a:p>
          <a:p>
            <a:pPr lvl="1"/>
            <a:r>
              <a:rPr lang="en-US" dirty="0"/>
              <a:t>Java API for the Java virtual machine (JVM)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066800" y="4267200"/>
            <a:ext cx="12192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Call to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</a:b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printf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2286000" y="4267200"/>
            <a:ext cx="2971800" cy="609600"/>
            <a:chOff x="2438400" y="3733800"/>
            <a:chExt cx="2971800" cy="609600"/>
          </a:xfrm>
        </p:grpSpPr>
        <p:sp>
          <p:nvSpPr>
            <p:cNvPr id="5" name="Rectangle 4"/>
            <p:cNvSpPr/>
            <p:nvPr/>
          </p:nvSpPr>
          <p:spPr bwMode="auto">
            <a:xfrm>
              <a:off x="3276600" y="3733800"/>
              <a:ext cx="21336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Printf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() in the 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C library</a:t>
              </a:r>
            </a:p>
          </p:txBody>
        </p:sp>
        <p:cxnSp>
          <p:nvCxnSpPr>
            <p:cNvPr id="4" name="Straight Arrow Connector 3"/>
            <p:cNvCxnSpPr>
              <a:endCxn id="5" idx="1"/>
            </p:cNvCxnSpPr>
            <p:nvPr/>
          </p:nvCxnSpPr>
          <p:spPr bwMode="auto">
            <a:xfrm>
              <a:off x="2438400" y="4038600"/>
              <a:ext cx="8382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/>
          <p:cNvGrpSpPr/>
          <p:nvPr/>
        </p:nvGrpSpPr>
        <p:grpSpPr>
          <a:xfrm>
            <a:off x="5181600" y="4267200"/>
            <a:ext cx="2667000" cy="609600"/>
            <a:chOff x="5334000" y="3733800"/>
            <a:chExt cx="2667000" cy="609600"/>
          </a:xfrm>
        </p:grpSpPr>
        <p:sp>
          <p:nvSpPr>
            <p:cNvPr id="6" name="Rectangle 5"/>
            <p:cNvSpPr/>
            <p:nvPr/>
          </p:nvSpPr>
          <p:spPr bwMode="auto">
            <a:xfrm>
              <a:off x="6172200" y="3733800"/>
              <a:ext cx="1828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Write() system call</a:t>
              </a:r>
            </a:p>
          </p:txBody>
        </p:sp>
        <p:cxnSp>
          <p:nvCxnSpPr>
            <p:cNvPr id="8" name="Straight Arrow Connector 7"/>
            <p:cNvCxnSpPr>
              <a:stCxn id="5" idx="3"/>
              <a:endCxn id="6" idx="1"/>
            </p:cNvCxnSpPr>
            <p:nvPr/>
          </p:nvCxnSpPr>
          <p:spPr bwMode="auto">
            <a:xfrm>
              <a:off x="5334000" y="4038600"/>
              <a:ext cx="8382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8129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6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69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69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6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69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6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69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990600"/>
          </a:xfrm>
        </p:spPr>
        <p:txBody>
          <a:bodyPr/>
          <a:lstStyle/>
          <a:p>
            <a:pPr eaLnBrk="1" hangingPunct="1"/>
            <a:r>
              <a:rPr lang="en-US" dirty="0"/>
              <a:t>Example of System Call usage</a:t>
            </a:r>
          </a:p>
        </p:txBody>
      </p:sp>
      <p:sp>
        <p:nvSpPr>
          <p:cNvPr id="3174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79248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 call sequence to copy the contents of one file to another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crossings of the User/Kernel boundary!</a:t>
            </a:r>
          </a:p>
          <a:p>
            <a:pPr lvl="1"/>
            <a:r>
              <a:rPr lang="en-US" dirty="0"/>
              <a:t>The cost of traversing this boundary can be high</a:t>
            </a:r>
          </a:p>
        </p:txBody>
      </p:sp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468437"/>
            <a:ext cx="5937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7358063" y="150495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749" name="Line 7"/>
          <p:cNvSpPr>
            <a:spLocks noChangeShapeType="1"/>
          </p:cNvSpPr>
          <p:nvPr/>
        </p:nvSpPr>
        <p:spPr bwMode="auto">
          <a:xfrm>
            <a:off x="1503363" y="1495425"/>
            <a:ext cx="0" cy="430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04800"/>
            <a:ext cx="8382000" cy="990600"/>
          </a:xfrm>
        </p:spPr>
        <p:txBody>
          <a:bodyPr/>
          <a:lstStyle/>
          <a:p>
            <a:r>
              <a:rPr lang="en-US" sz="3600" dirty="0"/>
              <a:t>Example: Use </a:t>
            </a:r>
            <a:r>
              <a:rPr lang="en-US" sz="3600" dirty="0" err="1"/>
              <a:t>strace</a:t>
            </a:r>
            <a:r>
              <a:rPr lang="en-US" sz="3600" dirty="0"/>
              <a:t> to trace </a:t>
            </a:r>
            <a:r>
              <a:rPr lang="en-US" sz="3600" dirty="0" err="1"/>
              <a:t>syscalls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/>
              <a:t>prompt% </a:t>
            </a:r>
            <a:r>
              <a:rPr lang="en-US" sz="6400" dirty="0" err="1"/>
              <a:t>strace</a:t>
            </a:r>
            <a:r>
              <a:rPr lang="en-US" sz="6400" dirty="0"/>
              <a:t> </a:t>
            </a:r>
            <a:r>
              <a:rPr lang="en-US" sz="6400" dirty="0" err="1"/>
              <a:t>wc</a:t>
            </a:r>
            <a:r>
              <a:rPr lang="en-US" sz="6400" dirty="0"/>
              <a:t> production.log	</a:t>
            </a:r>
          </a:p>
          <a:p>
            <a:pPr marL="400050" lvl="1" indent="0">
              <a:buNone/>
            </a:pPr>
            <a:r>
              <a:rPr lang="en-US" sz="2800" dirty="0" err="1"/>
              <a:t>execve</a:t>
            </a:r>
            <a:r>
              <a:rPr lang="en-US" sz="2800" dirty="0"/>
              <a:t>("/</a:t>
            </a:r>
            <a:r>
              <a:rPr lang="en-US" sz="2800" dirty="0" err="1"/>
              <a:t>usr</a:t>
            </a:r>
            <a:r>
              <a:rPr lang="en-US" sz="2800" dirty="0"/>
              <a:t>/bin/</a:t>
            </a:r>
            <a:r>
              <a:rPr lang="en-US" sz="2800" dirty="0" err="1"/>
              <a:t>wc</a:t>
            </a:r>
            <a:r>
              <a:rPr lang="en-US" sz="2800" dirty="0"/>
              <a:t>", ["</a:t>
            </a:r>
            <a:r>
              <a:rPr lang="en-US" sz="2800" dirty="0" err="1"/>
              <a:t>wc</a:t>
            </a:r>
            <a:r>
              <a:rPr lang="en-US" sz="2800" dirty="0"/>
              <a:t>", "production.log"], [/* 52 </a:t>
            </a:r>
            <a:r>
              <a:rPr lang="en-US" sz="2800" dirty="0" err="1"/>
              <a:t>vars</a:t>
            </a:r>
            <a:r>
              <a:rPr lang="en-US" sz="2800" dirty="0"/>
              <a:t> */]) = 0</a:t>
            </a:r>
          </a:p>
          <a:p>
            <a:pPr marL="400050" lvl="1" indent="0">
              <a:buNone/>
            </a:pPr>
            <a:r>
              <a:rPr lang="en-US" sz="2800" dirty="0" err="1"/>
              <a:t>brk</a:t>
            </a:r>
            <a:r>
              <a:rPr lang="en-US" sz="2800" dirty="0"/>
              <a:t>(0)                                  = 0x1987000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(NULL, 4096, PROT_READ|PROT_WRITE, MAP_PRIVATE|MAP_ANONYMOUS, -1, 0) = 0x7ff24b8f7000</a:t>
            </a:r>
          </a:p>
          <a:p>
            <a:pPr marL="400050" lvl="1" indent="0">
              <a:buNone/>
            </a:pPr>
            <a:r>
              <a:rPr lang="en-US" sz="2800" dirty="0"/>
              <a:t>access("/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ld.so.preload</a:t>
            </a:r>
            <a:r>
              <a:rPr lang="en-US" sz="2800" dirty="0"/>
              <a:t>", R_OK)      = -1 ENOENT (No such file or directory)</a:t>
            </a:r>
          </a:p>
          <a:p>
            <a:pPr marL="400050" lvl="1" indent="0">
              <a:buNone/>
            </a:pPr>
            <a:r>
              <a:rPr lang="en-US" sz="2800" dirty="0"/>
              <a:t>open("/</a:t>
            </a:r>
            <a:r>
              <a:rPr lang="en-US" sz="2800" dirty="0" err="1"/>
              <a:t>etc</a:t>
            </a:r>
            <a:r>
              <a:rPr lang="en-US" sz="2800" dirty="0"/>
              <a:t>/</a:t>
            </a:r>
            <a:r>
              <a:rPr lang="en-US" sz="2800" dirty="0" err="1"/>
              <a:t>ld.so.cache</a:t>
            </a:r>
            <a:r>
              <a:rPr lang="en-US" sz="2800" dirty="0"/>
              <a:t>", O_RDONLY)      = 3</a:t>
            </a:r>
          </a:p>
          <a:p>
            <a:pPr marL="400050" lvl="1" indent="0">
              <a:buNone/>
            </a:pPr>
            <a:r>
              <a:rPr lang="en-US" sz="2800" dirty="0" err="1"/>
              <a:t>fstat</a:t>
            </a:r>
            <a:r>
              <a:rPr lang="en-US" sz="2800" dirty="0"/>
              <a:t>(3, {</a:t>
            </a:r>
            <a:r>
              <a:rPr lang="en-US" sz="2800" dirty="0" err="1"/>
              <a:t>st_mode</a:t>
            </a:r>
            <a:r>
              <a:rPr lang="en-US" sz="2800" dirty="0"/>
              <a:t>=S_IFREG|0644, </a:t>
            </a:r>
            <a:r>
              <a:rPr lang="en-US" sz="2800" dirty="0" err="1"/>
              <a:t>st_size</a:t>
            </a:r>
            <a:r>
              <a:rPr lang="en-US" sz="2800" dirty="0"/>
              <a:t>=137151, ...}) = 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(NULL, 137151, PROT_READ, MAP_PRIVATE, 3, 0) = 0x7ff24b8d5000</a:t>
            </a:r>
          </a:p>
          <a:p>
            <a:pPr marL="400050" lvl="1" indent="0">
              <a:buNone/>
            </a:pPr>
            <a:r>
              <a:rPr lang="en-US" sz="2800" dirty="0"/>
              <a:t>close(3)                                = 0</a:t>
            </a:r>
          </a:p>
          <a:p>
            <a:pPr marL="400050" lvl="1" indent="0">
              <a:buNone/>
            </a:pPr>
            <a:r>
              <a:rPr lang="en-US" sz="2800" dirty="0"/>
              <a:t>open("/lib64/libc.so.6", O_RDONLY)      = 3</a:t>
            </a:r>
          </a:p>
          <a:p>
            <a:pPr marL="400050" lvl="1" indent="0">
              <a:buNone/>
            </a:pPr>
            <a:r>
              <a:rPr lang="en-US" sz="2800" dirty="0"/>
              <a:t>read(3, "\177ELF\2\1\1\3\0\0\0\0\0\0\0\0\3\0&gt;\0\1\0\0\0\360\355\241,0\0\0\0"..., 832) = 832</a:t>
            </a:r>
          </a:p>
          <a:p>
            <a:pPr marL="400050" lvl="1" indent="0">
              <a:buNone/>
            </a:pPr>
            <a:r>
              <a:rPr lang="en-US" sz="2800" dirty="0" err="1"/>
              <a:t>fstat</a:t>
            </a:r>
            <a:r>
              <a:rPr lang="en-US" sz="2800" dirty="0"/>
              <a:t>(3, {</a:t>
            </a:r>
            <a:r>
              <a:rPr lang="en-US" sz="2800" dirty="0" err="1"/>
              <a:t>st_mode</a:t>
            </a:r>
            <a:r>
              <a:rPr lang="en-US" sz="2800" dirty="0"/>
              <a:t>=S_IFREG|0755, </a:t>
            </a:r>
            <a:r>
              <a:rPr lang="en-US" sz="2800" dirty="0" err="1"/>
              <a:t>st_size</a:t>
            </a:r>
            <a:r>
              <a:rPr lang="en-US" sz="2800" dirty="0"/>
              <a:t>=1922112, ...}) = 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(0x302ca00000, 3745960, PROT_READ|PROT_EXEC, MAP_PRIVATE|MAP_DENYWRITE, 3, 0) = 0x302ca00000</a:t>
            </a:r>
          </a:p>
          <a:p>
            <a:pPr marL="400050" lvl="1" indent="0">
              <a:buNone/>
            </a:pPr>
            <a:r>
              <a:rPr lang="en-US" sz="2800" dirty="0" err="1"/>
              <a:t>mprotect</a:t>
            </a:r>
            <a:r>
              <a:rPr lang="en-US" sz="2800" dirty="0"/>
              <a:t>(0x302cb89000, 2097152, PROT_NONE) = 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(0x302cd89000, 20480, PROT_READ|PROT_WRITE, MAP_PRIVATE|MAP_FIXED|MAP_DENYWRITE, 3, 0x189000) = 0x302cd89000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(0x302cd8e000, 18600, PROT_READ|PROT_WRITE, MAP_PRIVATE|MAP_FIXED|MAP_ANONYMOUS, -1, 0) = 0x302cd8e000</a:t>
            </a:r>
          </a:p>
          <a:p>
            <a:pPr marL="400050" lvl="1" indent="0">
              <a:buNone/>
            </a:pPr>
            <a:r>
              <a:rPr lang="en-US" sz="2800" dirty="0"/>
              <a:t>close(3)                                = 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(NULL, 4096, PROT_READ|PROT_WRITE, MAP_PRIVATE|MAP_ANONYMOUS, -1, 0) = 0x7ff24b8d4000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(NULL, 4096, PROT_READ|PROT_WRITE, MAP_PRIVATE|MAP_ANONYMOUS, -1, 0) = 0x7ff24b8d3000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(NULL, 4096, PROT_READ|PROT_WRITE, MAP_PRIVATE|MAP_ANONYMOUS, -1, 0) = 0x7ff24b8d2000</a:t>
            </a:r>
          </a:p>
          <a:p>
            <a:pPr marL="400050" lvl="1" indent="0">
              <a:buNone/>
            </a:pPr>
            <a:r>
              <a:rPr lang="en-US" sz="2800" dirty="0" err="1"/>
              <a:t>arch_prctl</a:t>
            </a:r>
            <a:r>
              <a:rPr lang="en-US" sz="2800" dirty="0"/>
              <a:t>(ARCH_SET_FS, 0x7ff24b8d3700) = 0</a:t>
            </a:r>
          </a:p>
          <a:p>
            <a:pPr marL="400050" lvl="1" indent="0">
              <a:buNone/>
            </a:pPr>
            <a:r>
              <a:rPr lang="en-US" sz="2800" dirty="0" err="1"/>
              <a:t>mprotect</a:t>
            </a:r>
            <a:r>
              <a:rPr lang="en-US" sz="2800" dirty="0"/>
              <a:t>(0x302cd89000, 16384, PROT_READ) = 0</a:t>
            </a:r>
          </a:p>
          <a:p>
            <a:pPr marL="400050" lvl="1" indent="0">
              <a:buNone/>
            </a:pPr>
            <a:r>
              <a:rPr lang="en-US" sz="2800" dirty="0" err="1"/>
              <a:t>mprotect</a:t>
            </a:r>
            <a:r>
              <a:rPr lang="en-US" sz="2800" dirty="0"/>
              <a:t>(0x302c81f000, 4096, PROT_READ) = 0</a:t>
            </a:r>
          </a:p>
          <a:p>
            <a:pPr marL="400050" lvl="1" indent="0">
              <a:buNone/>
            </a:pPr>
            <a:r>
              <a:rPr lang="en-US" sz="2800" dirty="0" err="1"/>
              <a:t>munmap</a:t>
            </a:r>
            <a:r>
              <a:rPr lang="en-US" sz="2800" dirty="0"/>
              <a:t>(0x7ff24b8d5000, 137151)          = 0</a:t>
            </a:r>
          </a:p>
          <a:p>
            <a:pPr marL="400050" lvl="1" indent="0">
              <a:buNone/>
            </a:pPr>
            <a:r>
              <a:rPr lang="en-US" sz="2800" dirty="0" err="1"/>
              <a:t>brk</a:t>
            </a:r>
            <a:r>
              <a:rPr lang="en-US" sz="2800" dirty="0"/>
              <a:t>(0)                                  = 0x1987000</a:t>
            </a:r>
          </a:p>
          <a:p>
            <a:pPr marL="400050" lvl="1" indent="0">
              <a:buNone/>
            </a:pPr>
            <a:r>
              <a:rPr lang="en-US" sz="2800" dirty="0" err="1"/>
              <a:t>brk</a:t>
            </a:r>
            <a:r>
              <a:rPr lang="en-US" sz="2800" dirty="0"/>
              <a:t>(0x19a8000)                          = 0x19a8000</a:t>
            </a:r>
          </a:p>
          <a:p>
            <a:pPr marL="400050" lvl="1" indent="0">
              <a:buNone/>
            </a:pPr>
            <a:r>
              <a:rPr lang="en-US" sz="2800" dirty="0"/>
              <a:t>open("/</a:t>
            </a:r>
            <a:r>
              <a:rPr lang="en-US" sz="2800" dirty="0" err="1"/>
              <a:t>usr</a:t>
            </a:r>
            <a:r>
              <a:rPr lang="en-US" sz="2800" dirty="0"/>
              <a:t>/lib/locale/locale-archive", O_RDONLY) = 3</a:t>
            </a:r>
          </a:p>
          <a:p>
            <a:pPr marL="400050" lvl="1" indent="0">
              <a:buNone/>
            </a:pPr>
            <a:r>
              <a:rPr lang="en-US" sz="2800" dirty="0" err="1"/>
              <a:t>fstat</a:t>
            </a:r>
            <a:r>
              <a:rPr lang="en-US" sz="2800" dirty="0"/>
              <a:t>(3, {</a:t>
            </a:r>
            <a:r>
              <a:rPr lang="en-US" sz="2800" dirty="0" err="1"/>
              <a:t>st_mode</a:t>
            </a:r>
            <a:r>
              <a:rPr lang="en-US" sz="2800" dirty="0"/>
              <a:t>=S_IFREG|0644, </a:t>
            </a:r>
            <a:r>
              <a:rPr lang="en-US" sz="2800" dirty="0" err="1"/>
              <a:t>st_size</a:t>
            </a:r>
            <a:r>
              <a:rPr lang="en-US" sz="2800" dirty="0"/>
              <a:t>=99158576, ...}) = 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(NULL, 99158576, PROT_READ, MAP_PRIVATE, 3, 0) = 0x7ff245a41000</a:t>
            </a:r>
          </a:p>
          <a:p>
            <a:pPr marL="400050" lvl="1" indent="0">
              <a:buNone/>
            </a:pPr>
            <a:r>
              <a:rPr lang="en-US" sz="2800" dirty="0"/>
              <a:t>close(3)                                = 0</a:t>
            </a:r>
          </a:p>
          <a:p>
            <a:pPr marL="400050" lvl="1" indent="0">
              <a:buNone/>
            </a:pPr>
            <a:r>
              <a:rPr lang="en-US" sz="2800" dirty="0"/>
              <a:t>stat("production.log", {</a:t>
            </a:r>
            <a:r>
              <a:rPr lang="en-US" sz="2800" dirty="0" err="1"/>
              <a:t>st_mode</a:t>
            </a:r>
            <a:r>
              <a:rPr lang="en-US" sz="2800" dirty="0"/>
              <a:t>=S_IFREG|0644, </a:t>
            </a:r>
            <a:r>
              <a:rPr lang="en-US" sz="2800" dirty="0" err="1"/>
              <a:t>st_size</a:t>
            </a:r>
            <a:r>
              <a:rPr lang="en-US" sz="2800" dirty="0"/>
              <a:t>=526550, ...}) = 0</a:t>
            </a:r>
          </a:p>
          <a:p>
            <a:pPr marL="400050" lvl="1" indent="0">
              <a:buNone/>
            </a:pPr>
            <a:r>
              <a:rPr lang="en-US" sz="2800" dirty="0"/>
              <a:t>open("production.log", O_RDONLY)        = 3</a:t>
            </a:r>
          </a:p>
          <a:p>
            <a:pPr marL="400050" lvl="1" indent="0">
              <a:buNone/>
            </a:pPr>
            <a:r>
              <a:rPr lang="en-US" sz="2800" dirty="0"/>
              <a:t>read(3, "# </a:t>
            </a:r>
            <a:r>
              <a:rPr lang="en-US" sz="2800" dirty="0" err="1"/>
              <a:t>Logfile</a:t>
            </a:r>
            <a:r>
              <a:rPr lang="en-US" sz="2800" dirty="0"/>
              <a:t> created on Fri Dec 28 "..., 16384) = 16384</a:t>
            </a:r>
          </a:p>
          <a:p>
            <a:pPr marL="400050" lvl="1" indent="0">
              <a:buNone/>
            </a:pPr>
            <a:r>
              <a:rPr lang="en-US" sz="2800" dirty="0"/>
              <a:t>open("/</a:t>
            </a:r>
            <a:r>
              <a:rPr lang="en-US" sz="2800" dirty="0" err="1"/>
              <a:t>usr</a:t>
            </a:r>
            <a:r>
              <a:rPr lang="en-US" sz="2800" dirty="0"/>
              <a:t>/lib64/</a:t>
            </a:r>
            <a:r>
              <a:rPr lang="en-US" sz="2800" dirty="0" err="1"/>
              <a:t>gconv</a:t>
            </a:r>
            <a:r>
              <a:rPr lang="en-US" sz="2800" dirty="0"/>
              <a:t>/</a:t>
            </a:r>
            <a:r>
              <a:rPr lang="en-US" sz="2800" dirty="0" err="1"/>
              <a:t>gconv-modules.cache</a:t>
            </a:r>
            <a:r>
              <a:rPr lang="en-US" sz="2800" dirty="0"/>
              <a:t>", O_RDONLY) = 4</a:t>
            </a:r>
          </a:p>
          <a:p>
            <a:pPr marL="400050" lvl="1" indent="0">
              <a:buNone/>
            </a:pPr>
            <a:r>
              <a:rPr lang="en-US" sz="2800" dirty="0" err="1"/>
              <a:t>fstat</a:t>
            </a:r>
            <a:r>
              <a:rPr lang="en-US" sz="2800" dirty="0"/>
              <a:t>(4, {</a:t>
            </a:r>
            <a:r>
              <a:rPr lang="en-US" sz="2800" dirty="0" err="1"/>
              <a:t>st_mode</a:t>
            </a:r>
            <a:r>
              <a:rPr lang="en-US" sz="2800" dirty="0"/>
              <a:t>=S_IFREG|0644, </a:t>
            </a:r>
            <a:r>
              <a:rPr lang="en-US" sz="2800" dirty="0" err="1"/>
              <a:t>st_size</a:t>
            </a:r>
            <a:r>
              <a:rPr lang="en-US" sz="2800" dirty="0"/>
              <a:t>=26060, ...}) = 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(NULL, 26060, PROT_READ, MAP_SHARED, 4, 0) = 0x7ff24b8f0000</a:t>
            </a:r>
          </a:p>
          <a:p>
            <a:pPr marL="400050" lvl="1" indent="0">
              <a:buNone/>
            </a:pPr>
            <a:r>
              <a:rPr lang="en-US" sz="2800" dirty="0"/>
              <a:t>close(4)                                = 0</a:t>
            </a:r>
          </a:p>
          <a:p>
            <a:pPr marL="400050" lvl="1" indent="0">
              <a:buNone/>
            </a:pPr>
            <a:r>
              <a:rPr lang="en-US" sz="2800" dirty="0"/>
              <a:t>read(3, "m: cannot remove `/</a:t>
            </a:r>
            <a:r>
              <a:rPr lang="en-US" sz="2800" dirty="0" err="1"/>
              <a:t>tmp</a:t>
            </a:r>
            <a:r>
              <a:rPr lang="en-US" sz="2800" dirty="0"/>
              <a:t>/</a:t>
            </a:r>
            <a:r>
              <a:rPr lang="en-US" sz="2800" dirty="0" err="1"/>
              <a:t>fixrepo</a:t>
            </a:r>
            <a:r>
              <a:rPr lang="en-US" sz="2800" dirty="0"/>
              <a:t>/g"..., 16384) = 16384</a:t>
            </a:r>
          </a:p>
          <a:p>
            <a:pPr marL="400050" lvl="1" indent="0">
              <a:buNone/>
            </a:pPr>
            <a:r>
              <a:rPr lang="en-US" sz="2800" dirty="0"/>
              <a:t>read(3, "a36de93203e0b4972c1a3c81904e': P"..., 16384) = 16384</a:t>
            </a:r>
          </a:p>
          <a:p>
            <a:pPr marL="400050" lvl="1" indent="0">
              <a:buNone/>
            </a:pPr>
            <a:r>
              <a:rPr lang="en-US" sz="2800" dirty="0"/>
              <a:t>read(3, "</a:t>
            </a:r>
            <a:r>
              <a:rPr lang="en-US" sz="2800" dirty="0" err="1"/>
              <a:t>xrepo</a:t>
            </a:r>
            <a:r>
              <a:rPr lang="en-US" sz="2800" dirty="0"/>
              <a:t>/</a:t>
            </a:r>
            <a:r>
              <a:rPr lang="en-US" sz="2800" dirty="0" err="1"/>
              <a:t>git-tess</a:t>
            </a:r>
            <a:r>
              <a:rPr lang="en-US" sz="2800" dirty="0"/>
              <a:t>/</a:t>
            </a:r>
            <a:r>
              <a:rPr lang="en-US" sz="2800" dirty="0" err="1"/>
              <a:t>gitolite</a:t>
            </a:r>
            <a:r>
              <a:rPr lang="en-US" sz="2800" dirty="0"/>
              <a:t>-admin/.g"..., 16384) = 16384</a:t>
            </a:r>
          </a:p>
          <a:p>
            <a:pPr marL="400050" lvl="1" indent="0">
              <a:buNone/>
            </a:pPr>
            <a:r>
              <a:rPr lang="en-US" sz="3600" i="1" dirty="0">
                <a:solidFill>
                  <a:srgbClr val="FF0000"/>
                </a:solidFill>
              </a:rPr>
              <a:t>	Many repetitions of these reads</a:t>
            </a:r>
          </a:p>
          <a:p>
            <a:pPr marL="400050" lvl="1" indent="0">
              <a:buNone/>
            </a:pPr>
            <a:r>
              <a:rPr lang="en-US" sz="2800" dirty="0"/>
              <a:t>read(3, "</a:t>
            </a:r>
            <a:r>
              <a:rPr lang="en-US" sz="2800" dirty="0" err="1"/>
              <a:t>ixrepo</a:t>
            </a:r>
            <a:r>
              <a:rPr lang="en-US" sz="2800" dirty="0"/>
              <a:t>/</a:t>
            </a:r>
            <a:r>
              <a:rPr lang="en-US" sz="2800" dirty="0" err="1"/>
              <a:t>git-tess</a:t>
            </a:r>
            <a:r>
              <a:rPr lang="en-US" sz="2800" dirty="0"/>
              <a:t>/</a:t>
            </a:r>
            <a:r>
              <a:rPr lang="en-US" sz="2800" dirty="0" err="1"/>
              <a:t>gitolite</a:t>
            </a:r>
            <a:r>
              <a:rPr lang="en-US" sz="2800" dirty="0"/>
              <a:t>-admin\n "..., 16384) = 16384</a:t>
            </a:r>
          </a:p>
          <a:p>
            <a:pPr marL="400050" lvl="1" indent="0">
              <a:buNone/>
            </a:pPr>
            <a:r>
              <a:rPr lang="en-US" sz="2800" dirty="0"/>
              <a:t>read(3, "</a:t>
            </a:r>
            <a:r>
              <a:rPr lang="en-US" sz="2800" dirty="0" err="1"/>
              <a:t>ite</a:t>
            </a:r>
            <a:r>
              <a:rPr lang="en-US" sz="2800" dirty="0"/>
              <a:t>/</a:t>
            </a:r>
            <a:r>
              <a:rPr lang="en-US" sz="2800" dirty="0" err="1"/>
              <a:t>redmine</a:t>
            </a:r>
            <a:r>
              <a:rPr lang="en-US" sz="2800" dirty="0"/>
              <a:t>/vendor/plugins/</a:t>
            </a:r>
            <a:r>
              <a:rPr lang="en-US" sz="2800" dirty="0" err="1"/>
              <a:t>redmi</a:t>
            </a:r>
            <a:r>
              <a:rPr lang="en-US" sz="2800" dirty="0"/>
              <a:t>"..., 16384) = 16384</a:t>
            </a:r>
          </a:p>
          <a:p>
            <a:pPr marL="400050" lvl="1" indent="0">
              <a:buNone/>
            </a:pPr>
            <a:r>
              <a:rPr lang="en-US" sz="2800" dirty="0"/>
              <a:t>read(3, "</a:t>
            </a:r>
            <a:r>
              <a:rPr lang="en-US" sz="2800" dirty="0" err="1"/>
              <a:t>ited</a:t>
            </a:r>
            <a:r>
              <a:rPr lang="en-US" sz="2800" dirty="0"/>
              <a:t> with positive </a:t>
            </a:r>
            <a:r>
              <a:rPr lang="en-US" sz="2800" dirty="0" err="1"/>
              <a:t>recursionChec</a:t>
            </a:r>
            <a:r>
              <a:rPr lang="en-US" sz="2800" dirty="0"/>
              <a:t>"..., 16384) = 16384</a:t>
            </a:r>
          </a:p>
          <a:p>
            <a:pPr marL="400050" lvl="1" indent="0">
              <a:buNone/>
            </a:pPr>
            <a:r>
              <a:rPr lang="en-US" sz="2800" dirty="0"/>
              <a:t>read(3, "ting changes to </a:t>
            </a:r>
            <a:r>
              <a:rPr lang="en-US" sz="2800" dirty="0" err="1"/>
              <a:t>gitolite</a:t>
            </a:r>
            <a:r>
              <a:rPr lang="en-US" sz="2800" dirty="0"/>
              <a:t>-admin r"..., 16384) = 2262</a:t>
            </a:r>
          </a:p>
          <a:p>
            <a:pPr marL="400050" lvl="1" indent="0">
              <a:buNone/>
            </a:pPr>
            <a:r>
              <a:rPr lang="en-US" sz="2800" dirty="0"/>
              <a:t>read(3, "", 16384)                      = 0</a:t>
            </a:r>
          </a:p>
          <a:p>
            <a:pPr marL="400050" lvl="1" indent="0">
              <a:buNone/>
            </a:pPr>
            <a:r>
              <a:rPr lang="en-US" sz="2800" dirty="0" err="1"/>
              <a:t>fstat</a:t>
            </a:r>
            <a:r>
              <a:rPr lang="en-US" sz="2800" dirty="0"/>
              <a:t>(1, {</a:t>
            </a:r>
            <a:r>
              <a:rPr lang="en-US" sz="2800" dirty="0" err="1"/>
              <a:t>st_mode</a:t>
            </a:r>
            <a:r>
              <a:rPr lang="en-US" sz="2800" dirty="0"/>
              <a:t>=S_IFCHR|0620, </a:t>
            </a:r>
            <a:r>
              <a:rPr lang="en-US" sz="2800" dirty="0" err="1"/>
              <a:t>st_rdev</a:t>
            </a:r>
            <a:r>
              <a:rPr lang="en-US" sz="2800" dirty="0"/>
              <a:t>=</a:t>
            </a:r>
            <a:r>
              <a:rPr lang="en-US" sz="2800" dirty="0" err="1"/>
              <a:t>makedev</a:t>
            </a:r>
            <a:r>
              <a:rPr lang="en-US" sz="2800" dirty="0"/>
              <a:t>(136, 3), ...}) = 0</a:t>
            </a:r>
          </a:p>
          <a:p>
            <a:pPr marL="400050" lvl="1" indent="0">
              <a:buNone/>
            </a:pPr>
            <a:r>
              <a:rPr lang="en-US" sz="2800" dirty="0" err="1"/>
              <a:t>mmap</a:t>
            </a:r>
            <a:r>
              <a:rPr lang="en-US" sz="2800" dirty="0"/>
              <a:t>(NULL, 4096, PROT_READ|PROT_WRITE, MAP_PRIVATE|MAP_ANONYMOUS, -1, 0) = 0x7ff24b8ef000</a:t>
            </a:r>
          </a:p>
          <a:p>
            <a:pPr marL="400050" lvl="1" indent="0">
              <a:buNone/>
            </a:pPr>
            <a:r>
              <a:rPr lang="en-US" sz="2800" dirty="0"/>
              <a:t>write(1, "  4704  28993 526550 production."..., 36  4704  28993 526550 production.log) = 36</a:t>
            </a:r>
          </a:p>
          <a:p>
            <a:pPr marL="400050" lvl="1" indent="0">
              <a:buNone/>
            </a:pPr>
            <a:r>
              <a:rPr lang="en-US" sz="2800" dirty="0"/>
              <a:t>close(3)                                = 0</a:t>
            </a:r>
            <a:br>
              <a:rPr lang="en-US" sz="2800" dirty="0"/>
            </a:br>
            <a:r>
              <a:rPr lang="en-US" sz="2800" dirty="0"/>
              <a:t>close(1)                                = 0</a:t>
            </a:r>
          </a:p>
          <a:p>
            <a:pPr marL="400050" lvl="1" indent="0">
              <a:buNone/>
            </a:pPr>
            <a:r>
              <a:rPr lang="en-US" sz="2800" dirty="0" err="1"/>
              <a:t>munmap</a:t>
            </a:r>
            <a:r>
              <a:rPr lang="en-US" sz="2800" dirty="0"/>
              <a:t>(0x7ff24b8ef000, 4096)            = 0</a:t>
            </a:r>
          </a:p>
          <a:p>
            <a:pPr marL="400050" lvl="1" indent="0">
              <a:buNone/>
            </a:pPr>
            <a:r>
              <a:rPr lang="en-US" sz="2800" dirty="0"/>
              <a:t>close(2)                                = 0</a:t>
            </a:r>
          </a:p>
          <a:p>
            <a:pPr marL="400050" lvl="1" indent="0">
              <a:buNone/>
            </a:pPr>
            <a:r>
              <a:rPr lang="en-US" sz="2800" dirty="0" err="1"/>
              <a:t>exit_group</a:t>
            </a:r>
            <a:r>
              <a:rPr lang="en-US" sz="2800" dirty="0"/>
              <a:t>(0) </a:t>
            </a:r>
          </a:p>
        </p:txBody>
      </p:sp>
    </p:spTree>
    <p:extLst>
      <p:ext uri="{BB962C8B-B14F-4D97-AF65-F5344CB8AC3E}">
        <p14:creationId xmlns:p14="http://schemas.microsoft.com/office/powerpoint/2010/main" val="189011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Standard API</a:t>
            </a:r>
          </a:p>
        </p:txBody>
      </p:sp>
      <p:pic>
        <p:nvPicPr>
          <p:cNvPr id="33794" name="Picture 1" descr="Screen Shot 2012-12-01 at 12.25.0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84287"/>
            <a:ext cx="5094287" cy="519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12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System Call Implementation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27187"/>
            <a:ext cx="8763000" cy="49260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Typically, a number associated with each system call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System-call interface </a:t>
            </a:r>
            <a:r>
              <a:rPr lang="en-US" dirty="0"/>
              <a:t>maintains a table indexed according to these numbers</a:t>
            </a:r>
          </a:p>
          <a:p>
            <a:pPr lvl="1"/>
            <a:endParaRPr lang="en-US" sz="800" dirty="0"/>
          </a:p>
          <a:p>
            <a:r>
              <a:rPr lang="en-US" dirty="0"/>
              <a:t>The system call interface invokes intended system call in OS kernel and returns status of the system call and any return values</a:t>
            </a:r>
          </a:p>
          <a:p>
            <a:pPr lvl="1"/>
            <a:r>
              <a:rPr lang="en-US" dirty="0"/>
              <a:t>Return value: often a long (integer)</a:t>
            </a:r>
          </a:p>
          <a:p>
            <a:pPr lvl="2"/>
            <a:r>
              <a:rPr lang="en-US" dirty="0"/>
              <a:t>Return of zero is usually a sign of success, but not always</a:t>
            </a:r>
          </a:p>
          <a:p>
            <a:pPr lvl="2"/>
            <a:r>
              <a:rPr lang="en-US" dirty="0"/>
              <a:t>Return of -1 is almost always reflects an error</a:t>
            </a:r>
          </a:p>
          <a:p>
            <a:pPr lvl="1"/>
            <a:r>
              <a:rPr lang="en-US" dirty="0"/>
              <a:t>On error – return code placed into global “</a:t>
            </a:r>
            <a:r>
              <a:rPr lang="en-US" dirty="0" err="1"/>
              <a:t>errno</a:t>
            </a:r>
            <a:r>
              <a:rPr lang="en-US" dirty="0"/>
              <a:t>” variable</a:t>
            </a:r>
          </a:p>
          <a:p>
            <a:pPr lvl="2"/>
            <a:r>
              <a:rPr lang="en-US" dirty="0"/>
              <a:t>Can translate into human-readable errors with the “</a:t>
            </a:r>
            <a:r>
              <a:rPr lang="en-US" dirty="0" err="1"/>
              <a:t>perror</a:t>
            </a:r>
            <a:r>
              <a:rPr lang="en-US" dirty="0"/>
              <a:t>()” call</a:t>
            </a:r>
          </a:p>
          <a:p>
            <a:endParaRPr lang="en-US" sz="800" dirty="0"/>
          </a:p>
          <a:p>
            <a:r>
              <a:rPr lang="en-US" dirty="0"/>
              <a:t>The caller need know nothing about how the system call is implemented</a:t>
            </a:r>
          </a:p>
          <a:p>
            <a:pPr lvl="1"/>
            <a:r>
              <a:rPr lang="en-US" dirty="0"/>
              <a:t>Just needs to obey API and understand what OS will do as a result call</a:t>
            </a:r>
          </a:p>
          <a:p>
            <a:pPr lvl="1"/>
            <a:r>
              <a:rPr lang="en-US" dirty="0"/>
              <a:t>Most details of  OS interface hidden from programmer by API  </a:t>
            </a:r>
          </a:p>
          <a:p>
            <a:pPr lvl="2"/>
            <a:r>
              <a:rPr lang="en-US" dirty="0"/>
              <a:t>Managed by run-time support library (set of functions built into libraries included with compiler)</a:t>
            </a:r>
          </a:p>
        </p:txBody>
      </p:sp>
    </p:spTree>
    <p:extLst>
      <p:ext uri="{BB962C8B-B14F-4D97-AF65-F5344CB8AC3E}">
        <p14:creationId xmlns:p14="http://schemas.microsoft.com/office/powerpoint/2010/main" val="68059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87153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/>
              <a:t>API – System Call – OS Relationship</a:t>
            </a:r>
          </a:p>
        </p:txBody>
      </p:sp>
      <p:pic>
        <p:nvPicPr>
          <p:cNvPr id="37890" name="Picture 5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1425575"/>
            <a:ext cx="7153275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814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52400"/>
            <a:ext cx="7704137" cy="576262"/>
          </a:xfrm>
        </p:spPr>
        <p:txBody>
          <a:bodyPr/>
          <a:lstStyle/>
          <a:p>
            <a:pPr eaLnBrk="1" hangingPunct="1"/>
            <a:r>
              <a:rPr lang="en-US"/>
              <a:t>System Call Parameter Passing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08075"/>
            <a:ext cx="8610600" cy="45307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Often, more information is required than simply identity of desired system call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Exact type and amount of information vary according to OS and call</a:t>
            </a:r>
          </a:p>
          <a:p>
            <a:pPr lvl="1">
              <a:lnSpc>
                <a:spcPct val="90000"/>
              </a:lnSpc>
            </a:pPr>
            <a:endParaRPr lang="en-US" sz="900" dirty="0"/>
          </a:p>
          <a:p>
            <a:pPr>
              <a:lnSpc>
                <a:spcPct val="90000"/>
              </a:lnSpc>
            </a:pPr>
            <a:r>
              <a:rPr lang="en-US" dirty="0"/>
              <a:t>Three general methods used to pass parameters to the OS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Simplest:  pass the parameters in registers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 In some cases, may be more parameters than registers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stored in a block</a:t>
            </a:r>
            <a:r>
              <a:rPr lang="en-US" i="1" dirty="0"/>
              <a:t>, </a:t>
            </a:r>
            <a:r>
              <a:rPr lang="en-US" dirty="0"/>
              <a:t>or table, in memory, and address of block passed as a parameter in a register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This approach taken by Linux and Solaris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placed, or </a:t>
            </a:r>
            <a:r>
              <a:rPr lang="en-US" b="1" dirty="0">
                <a:solidFill>
                  <a:srgbClr val="3366FF"/>
                </a:solidFill>
              </a:rPr>
              <a:t>pushed</a:t>
            </a:r>
            <a:r>
              <a:rPr lang="en-US" i="1" dirty="0"/>
              <a:t>, </a:t>
            </a:r>
            <a:r>
              <a:rPr lang="en-US" dirty="0"/>
              <a:t>onto the </a:t>
            </a:r>
            <a:r>
              <a:rPr lang="en-US" b="1" dirty="0">
                <a:solidFill>
                  <a:srgbClr val="3366FF"/>
                </a:solidFill>
              </a:rPr>
              <a:t>stack</a:t>
            </a:r>
            <a:r>
              <a:rPr lang="en-US" i="1" dirty="0"/>
              <a:t> </a:t>
            </a:r>
            <a:r>
              <a:rPr lang="en-US" dirty="0"/>
              <a:t>by the program and </a:t>
            </a:r>
            <a:r>
              <a:rPr lang="en-US" b="1" dirty="0">
                <a:solidFill>
                  <a:srgbClr val="3366FF"/>
                </a:solidFill>
              </a:rPr>
              <a:t>popped</a:t>
            </a:r>
            <a:r>
              <a:rPr lang="en-US" i="1" dirty="0"/>
              <a:t> </a:t>
            </a:r>
            <a:r>
              <a:rPr lang="en-US" dirty="0"/>
              <a:t>off the stack by the operating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Block and stack methods do not limit the number or length of parameters being passed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990600"/>
          </a:xfrm>
        </p:spPr>
        <p:txBody>
          <a:bodyPr/>
          <a:lstStyle/>
          <a:p>
            <a:r>
              <a:rPr lang="en-US" dirty="0"/>
              <a:t>Parameter Passing via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43400"/>
            <a:ext cx="79248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Kernel must always verify parameters passed to it by the user</a:t>
            </a:r>
          </a:p>
          <a:p>
            <a:pPr lvl="1"/>
            <a:r>
              <a:rPr lang="en-US" dirty="0"/>
              <a:t>Are parameters in a reasonable range?</a:t>
            </a:r>
          </a:p>
          <a:p>
            <a:pPr lvl="1"/>
            <a:r>
              <a:rPr lang="en-US" dirty="0"/>
              <a:t>Are memory addresses actually owned by the calling user (rather than bogus addresses)</a:t>
            </a:r>
          </a:p>
        </p:txBody>
      </p:sp>
      <p:pic>
        <p:nvPicPr>
          <p:cNvPr id="41986" name="Picture 7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914400"/>
            <a:ext cx="6573837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533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System Calls</a:t>
            </a:r>
          </a:p>
        </p:txBody>
      </p:sp>
      <p:sp>
        <p:nvSpPr>
          <p:cNvPr id="4403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Process control</a:t>
            </a:r>
          </a:p>
          <a:p>
            <a:pPr lvl="1"/>
            <a:r>
              <a:rPr lang="en-US" dirty="0"/>
              <a:t>end, abort</a:t>
            </a:r>
          </a:p>
          <a:p>
            <a:pPr lvl="1"/>
            <a:r>
              <a:rPr lang="en-US" dirty="0"/>
              <a:t>execute, load</a:t>
            </a:r>
          </a:p>
          <a:p>
            <a:pPr lvl="1"/>
            <a:r>
              <a:rPr lang="en-US" dirty="0"/>
              <a:t>create process, terminate process</a:t>
            </a:r>
          </a:p>
          <a:p>
            <a:pPr lvl="1"/>
            <a:r>
              <a:rPr lang="en-US" dirty="0"/>
              <a:t>get process attributes, set process attributes</a:t>
            </a:r>
          </a:p>
          <a:p>
            <a:pPr lvl="1"/>
            <a:r>
              <a:rPr lang="en-US" dirty="0"/>
              <a:t>wait for time</a:t>
            </a:r>
          </a:p>
          <a:p>
            <a:pPr lvl="1"/>
            <a:r>
              <a:rPr lang="en-US" dirty="0"/>
              <a:t>wait event, signal event</a:t>
            </a:r>
          </a:p>
          <a:p>
            <a:pPr lvl="1"/>
            <a:r>
              <a:rPr lang="en-US" dirty="0"/>
              <a:t>allocate and free memory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Dump memory if error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Debugger</a:t>
            </a:r>
            <a:r>
              <a:rPr lang="en-US" dirty="0"/>
              <a:t> for determining </a:t>
            </a:r>
            <a:r>
              <a:rPr lang="en-US" b="1" dirty="0">
                <a:solidFill>
                  <a:srgbClr val="3366FF"/>
                </a:solidFill>
              </a:rPr>
              <a:t>bugs, single step </a:t>
            </a:r>
            <a:r>
              <a:rPr lang="en-US" dirty="0"/>
              <a:t>execution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Locks</a:t>
            </a:r>
            <a:r>
              <a:rPr lang="en-US" dirty="0"/>
              <a:t> for managing access to shared data between processes</a:t>
            </a:r>
          </a:p>
        </p:txBody>
      </p:sp>
    </p:spTree>
    <p:extLst>
      <p:ext uri="{BB962C8B-B14F-4D97-AF65-F5344CB8AC3E}">
        <p14:creationId xmlns:p14="http://schemas.microsoft.com/office/powerpoint/2010/main" val="107936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System Calls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4608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File management</a:t>
            </a:r>
          </a:p>
          <a:p>
            <a:pPr lvl="1"/>
            <a:r>
              <a:rPr lang="en-US" dirty="0"/>
              <a:t>create file, delete file</a:t>
            </a:r>
          </a:p>
          <a:p>
            <a:pPr lvl="1"/>
            <a:r>
              <a:rPr lang="en-US" dirty="0"/>
              <a:t>open, close file</a:t>
            </a:r>
          </a:p>
          <a:p>
            <a:pPr lvl="1"/>
            <a:r>
              <a:rPr lang="en-US" dirty="0"/>
              <a:t>read, write, reposition</a:t>
            </a:r>
          </a:p>
          <a:p>
            <a:pPr lvl="1"/>
            <a:r>
              <a:rPr lang="en-US" dirty="0"/>
              <a:t>get and set file attributes</a:t>
            </a:r>
          </a:p>
          <a:p>
            <a:r>
              <a:rPr lang="en-US" dirty="0"/>
              <a:t>Device management</a:t>
            </a:r>
          </a:p>
          <a:p>
            <a:pPr lvl="1"/>
            <a:r>
              <a:rPr lang="en-US" dirty="0"/>
              <a:t>request device, release device</a:t>
            </a:r>
          </a:p>
          <a:p>
            <a:pPr lvl="1"/>
            <a:r>
              <a:rPr lang="en-US" dirty="0"/>
              <a:t>read, write, reposition</a:t>
            </a:r>
          </a:p>
          <a:p>
            <a:pPr lvl="1"/>
            <a:r>
              <a:rPr lang="en-US" dirty="0"/>
              <a:t>get device attributes, set device attributes</a:t>
            </a:r>
          </a:p>
          <a:p>
            <a:pPr lvl="1"/>
            <a:r>
              <a:rPr lang="en-US" dirty="0"/>
              <a:t>logically attach or detach devices</a:t>
            </a:r>
          </a:p>
          <a:p>
            <a:r>
              <a:rPr lang="en-US" dirty="0"/>
              <a:t>Information maintenance</a:t>
            </a:r>
          </a:p>
          <a:p>
            <a:pPr lvl="1"/>
            <a:r>
              <a:rPr lang="en-US" dirty="0"/>
              <a:t>get time or date, set time or date</a:t>
            </a:r>
          </a:p>
          <a:p>
            <a:pPr lvl="1"/>
            <a:r>
              <a:rPr lang="en-US" dirty="0"/>
              <a:t>get system data, set system data</a:t>
            </a:r>
          </a:p>
          <a:p>
            <a:pPr lvl="1"/>
            <a:r>
              <a:rPr lang="en-US" dirty="0"/>
              <a:t>get and set process, file, or device attributes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43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0"/>
            <a:ext cx="8850312" cy="990600"/>
          </a:xfrm>
        </p:spPr>
        <p:txBody>
          <a:bodyPr/>
          <a:lstStyle/>
          <a:p>
            <a:r>
              <a:rPr lang="en-US" dirty="0"/>
              <a:t>OS Resources – at the center of it all!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5119099" cy="6019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do modern OSs do?</a:t>
            </a:r>
          </a:p>
          <a:p>
            <a:pPr lvl="1"/>
            <a:r>
              <a:rPr lang="en-US" dirty="0"/>
              <a:t>Control access to resources!</a:t>
            </a:r>
          </a:p>
          <a:p>
            <a:r>
              <a:rPr lang="en-US" dirty="0"/>
              <a:t>Control of Resources</a:t>
            </a:r>
          </a:p>
          <a:p>
            <a:pPr lvl="1"/>
            <a:r>
              <a:rPr lang="en-US" dirty="0"/>
              <a:t>Access/No Access/</a:t>
            </a:r>
            <a:br>
              <a:rPr lang="en-US" dirty="0"/>
            </a:br>
            <a:r>
              <a:rPr lang="en-US" dirty="0"/>
              <a:t>Partial Access</a:t>
            </a:r>
          </a:p>
          <a:p>
            <a:pPr lvl="2"/>
            <a:r>
              <a:rPr lang="en-US" dirty="0"/>
              <a:t>Check every access to see if it is allowed</a:t>
            </a:r>
          </a:p>
          <a:p>
            <a:pPr lvl="1"/>
            <a:r>
              <a:rPr lang="en-US" dirty="0"/>
              <a:t>Resource Multiplexing</a:t>
            </a:r>
          </a:p>
          <a:p>
            <a:pPr lvl="2"/>
            <a:r>
              <a:rPr lang="en-US" dirty="0"/>
              <a:t>When multiple valid requests occur at same time – how to multiplex access?</a:t>
            </a:r>
          </a:p>
          <a:p>
            <a:pPr lvl="2"/>
            <a:r>
              <a:rPr lang="en-US" dirty="0"/>
              <a:t>What fraction of resource can requester get?</a:t>
            </a:r>
          </a:p>
          <a:p>
            <a:pPr lvl="1"/>
            <a:r>
              <a:rPr lang="en-US" dirty="0"/>
              <a:t>Performance Isolation</a:t>
            </a:r>
          </a:p>
          <a:p>
            <a:pPr lvl="2"/>
            <a:r>
              <a:rPr lang="en-US" dirty="0"/>
              <a:t>Can requests from one entity prevent requests from another?</a:t>
            </a:r>
          </a:p>
          <a:p>
            <a:r>
              <a:rPr lang="en-US" dirty="0"/>
              <a:t>What or Who is a requester?</a:t>
            </a:r>
          </a:p>
          <a:p>
            <a:pPr lvl="1"/>
            <a:r>
              <a:rPr lang="en-US" dirty="0"/>
              <a:t>Process?  User?  Public Key?</a:t>
            </a:r>
          </a:p>
          <a:p>
            <a:pPr lvl="1"/>
            <a:r>
              <a:rPr lang="en-US" dirty="0"/>
              <a:t>Think of this as a “Principle”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029200" y="3106821"/>
            <a:ext cx="4038600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rPr>
              <a:t>Access Control and Multiplexing</a:t>
            </a:r>
          </a:p>
        </p:txBody>
      </p:sp>
      <p:pic>
        <p:nvPicPr>
          <p:cNvPr id="145410" name="Picture 2" descr="C:\Users\kubitron\AppData\Local\Microsoft\Windows\Temporary Internet Files\Content.IE5\TFK8BBL8\MC9002382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713" y="3937000"/>
            <a:ext cx="2046287" cy="170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ubitron\AppData\Local\Microsoft\Windows\Temporary Internet Files\Content.IE5\TFK8BBL8\MC9002382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77" y="3937000"/>
            <a:ext cx="2046287" cy="170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kubitron\AppData\Local\Microsoft\Windows\Temporary Internet Files\Content.IE5\TFK8BBL8\MC90023826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37000"/>
            <a:ext cx="2046287" cy="17018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/>
          <p:cNvSpPr/>
          <p:nvPr/>
        </p:nvSpPr>
        <p:spPr bwMode="auto">
          <a:xfrm>
            <a:off x="6249777" y="1879600"/>
            <a:ext cx="599864" cy="1143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5576299" y="1879600"/>
            <a:ext cx="599864" cy="1143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Down Arrow 10"/>
          <p:cNvSpPr/>
          <p:nvPr/>
        </p:nvSpPr>
        <p:spPr bwMode="auto">
          <a:xfrm>
            <a:off x="7642577" y="1879600"/>
            <a:ext cx="599864" cy="1143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6969099" y="1879600"/>
            <a:ext cx="599864" cy="1143000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5932487" y="3640221"/>
            <a:ext cx="348456" cy="37297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6924464" y="3640220"/>
            <a:ext cx="348456" cy="37297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7848600" y="3640221"/>
            <a:ext cx="348456" cy="372979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6000" y="1157069"/>
            <a:ext cx="156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Independent</a:t>
            </a:r>
          </a:p>
          <a:p>
            <a:pPr algn="ctr"/>
            <a:r>
              <a:rPr lang="en-US" dirty="0"/>
              <a:t>Requesters</a:t>
            </a:r>
          </a:p>
        </p:txBody>
      </p:sp>
    </p:spTree>
    <p:extLst>
      <p:ext uri="{BB962C8B-B14F-4D97-AF65-F5344CB8AC3E}">
        <p14:creationId xmlns:p14="http://schemas.microsoft.com/office/powerpoint/2010/main" val="197639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System Calls (Cont.)</a:t>
            </a:r>
          </a:p>
        </p:txBody>
      </p:sp>
      <p:sp>
        <p:nvSpPr>
          <p:cNvPr id="481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10600" cy="556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Communications</a:t>
            </a:r>
          </a:p>
          <a:p>
            <a:pPr lvl="1"/>
            <a:r>
              <a:rPr lang="en-US" dirty="0"/>
              <a:t>create, delete communication connection</a:t>
            </a:r>
          </a:p>
          <a:p>
            <a:pPr lvl="1"/>
            <a:r>
              <a:rPr lang="en-US" dirty="0"/>
              <a:t>send, receive messages if </a:t>
            </a:r>
            <a:r>
              <a:rPr lang="en-US" b="1" dirty="0">
                <a:solidFill>
                  <a:srgbClr val="3366FF"/>
                </a:solidFill>
              </a:rPr>
              <a:t>message passing model </a:t>
            </a:r>
            <a:r>
              <a:rPr lang="en-US" dirty="0"/>
              <a:t>to </a:t>
            </a:r>
            <a:r>
              <a:rPr lang="en-US" b="1" dirty="0">
                <a:solidFill>
                  <a:srgbClr val="3366FF"/>
                </a:solidFill>
              </a:rPr>
              <a:t>host name</a:t>
            </a:r>
            <a:r>
              <a:rPr lang="en-US" dirty="0"/>
              <a:t> or </a:t>
            </a:r>
            <a:r>
              <a:rPr lang="en-US" b="1" dirty="0">
                <a:solidFill>
                  <a:srgbClr val="3366FF"/>
                </a:solidFill>
              </a:rPr>
              <a:t>process name</a:t>
            </a:r>
          </a:p>
          <a:p>
            <a:pPr lvl="2"/>
            <a:r>
              <a:rPr lang="en-US" dirty="0"/>
              <a:t>From</a:t>
            </a:r>
            <a:r>
              <a:rPr lang="en-US" b="1" dirty="0">
                <a:solidFill>
                  <a:srgbClr val="3366FF"/>
                </a:solidFill>
              </a:rPr>
              <a:t> client </a:t>
            </a:r>
            <a:r>
              <a:rPr lang="en-US" dirty="0"/>
              <a:t>to</a:t>
            </a:r>
            <a:r>
              <a:rPr lang="en-US" b="1" dirty="0">
                <a:solidFill>
                  <a:srgbClr val="3366FF"/>
                </a:solidFill>
              </a:rPr>
              <a:t> server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Shared-memory model </a:t>
            </a:r>
            <a:r>
              <a:rPr lang="en-US" dirty="0"/>
              <a:t>create and gain access to memory regions</a:t>
            </a:r>
          </a:p>
          <a:p>
            <a:pPr lvl="1"/>
            <a:r>
              <a:rPr lang="en-US" dirty="0"/>
              <a:t>transfer status information</a:t>
            </a:r>
          </a:p>
          <a:p>
            <a:pPr lvl="1"/>
            <a:r>
              <a:rPr lang="en-US" dirty="0"/>
              <a:t>attach and detach remote devices</a:t>
            </a:r>
          </a:p>
          <a:p>
            <a:r>
              <a:rPr lang="en-US" dirty="0"/>
              <a:t>Protection</a:t>
            </a:r>
          </a:p>
          <a:p>
            <a:pPr lvl="1"/>
            <a:r>
              <a:rPr lang="en-US" dirty="0"/>
              <a:t>Control access to resources</a:t>
            </a:r>
          </a:p>
          <a:p>
            <a:pPr lvl="1"/>
            <a:r>
              <a:rPr lang="en-US" dirty="0"/>
              <a:t>Get and set permissions</a:t>
            </a:r>
          </a:p>
          <a:p>
            <a:pPr lvl="1"/>
            <a:r>
              <a:rPr lang="en-US" dirty="0"/>
              <a:t>Allow and deny user access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81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dirty="0"/>
              <a:t>POSIX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715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Portable Operating System Interface for UNIX</a:t>
            </a:r>
          </a:p>
          <a:p>
            <a:pPr lvl="2"/>
            <a:r>
              <a:rPr lang="en-US" dirty="0"/>
              <a:t>An attempt to standardize a “</a:t>
            </a:r>
            <a:r>
              <a:rPr lang="en-US" dirty="0" err="1"/>
              <a:t>UNIXy</a:t>
            </a:r>
            <a:r>
              <a:rPr lang="en-US" dirty="0"/>
              <a:t>” interface</a:t>
            </a:r>
          </a:p>
          <a:p>
            <a:r>
              <a:rPr lang="en-US" dirty="0"/>
              <a:t>Conformance: IEEE POSIX 1003.1 and ISO/IEC 9945 </a:t>
            </a:r>
          </a:p>
          <a:p>
            <a:pPr lvl="1"/>
            <a:r>
              <a:rPr lang="en-US" dirty="0"/>
              <a:t>Latest version from 2008</a:t>
            </a:r>
          </a:p>
          <a:p>
            <a:pPr lvl="1"/>
            <a:r>
              <a:rPr lang="en-US" dirty="0"/>
              <a:t>Originally one document consisting of a core programming inte</a:t>
            </a:r>
            <a:r>
              <a:rPr lang="en-US" altLang="zh-CN" dirty="0"/>
              <a:t>r</a:t>
            </a:r>
            <a:r>
              <a:rPr lang="en-US" dirty="0"/>
              <a:t>face – now 19 separate docs</a:t>
            </a:r>
          </a:p>
          <a:p>
            <a:pPr lvl="1"/>
            <a:r>
              <a:rPr lang="en-US" dirty="0"/>
              <a:t>Many </a:t>
            </a:r>
            <a:r>
              <a:rPr lang="en-US" dirty="0" err="1"/>
              <a:t>OSes</a:t>
            </a:r>
            <a:r>
              <a:rPr lang="en-US" dirty="0"/>
              <a:t> provide “partial conformance” (including Linux)</a:t>
            </a:r>
          </a:p>
          <a:p>
            <a:r>
              <a:rPr lang="en-US" dirty="0"/>
              <a:t>What does POSIX define?</a:t>
            </a:r>
          </a:p>
          <a:p>
            <a:pPr lvl="1"/>
            <a:r>
              <a:rPr lang="en-US" dirty="0"/>
              <a:t>POSIX.1: Core Services</a:t>
            </a:r>
          </a:p>
          <a:p>
            <a:pPr lvl="2"/>
            <a:r>
              <a:rPr lang="en-US" dirty="0"/>
              <a:t>Process Creation and Control</a:t>
            </a:r>
          </a:p>
          <a:p>
            <a:pPr lvl="2"/>
            <a:r>
              <a:rPr lang="en-US" dirty="0"/>
              <a:t>Signals</a:t>
            </a:r>
          </a:p>
          <a:p>
            <a:pPr lvl="2"/>
            <a:r>
              <a:rPr lang="en-US" dirty="0"/>
              <a:t>Floating Point Exceptions, Segmentation/memory violations, illegal instructions, Bus </a:t>
            </a:r>
            <a:r>
              <a:rPr lang="en-US" dirty="0" err="1"/>
              <a:t>Erors</a:t>
            </a:r>
            <a:endParaRPr lang="en-US" dirty="0"/>
          </a:p>
          <a:p>
            <a:pPr lvl="2"/>
            <a:r>
              <a:rPr lang="en-US" dirty="0"/>
              <a:t>Timers</a:t>
            </a:r>
          </a:p>
          <a:p>
            <a:pPr lvl="2"/>
            <a:r>
              <a:rPr lang="en-US" dirty="0"/>
              <a:t>File and Directory Operations</a:t>
            </a:r>
          </a:p>
          <a:p>
            <a:pPr lvl="2"/>
            <a:r>
              <a:rPr lang="en-US" dirty="0"/>
              <a:t>Pipes</a:t>
            </a:r>
          </a:p>
          <a:p>
            <a:pPr lvl="2"/>
            <a:r>
              <a:rPr lang="en-US" dirty="0"/>
              <a:t>C Library (Standard C)</a:t>
            </a:r>
          </a:p>
          <a:p>
            <a:pPr lvl="2"/>
            <a:r>
              <a:rPr lang="en-US" dirty="0"/>
              <a:t>I/O Port Interface and Control </a:t>
            </a:r>
          </a:p>
          <a:p>
            <a:pPr lvl="2"/>
            <a:r>
              <a:rPr lang="en-US" dirty="0"/>
              <a:t>Process Triggers</a:t>
            </a:r>
          </a:p>
          <a:p>
            <a:pPr lvl="1"/>
            <a:r>
              <a:rPr lang="en-US" dirty="0"/>
              <a:t>POSIX.1b: </a:t>
            </a:r>
            <a:r>
              <a:rPr lang="en-US" dirty="0" err="1"/>
              <a:t>Realtime</a:t>
            </a:r>
            <a:r>
              <a:rPr lang="en-US" dirty="0"/>
              <a:t> Extensions</a:t>
            </a:r>
          </a:p>
          <a:p>
            <a:pPr lvl="1"/>
            <a:r>
              <a:rPr lang="en-US" dirty="0"/>
              <a:t>POSIX.2: Shell and Utilities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747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943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Process Primitives:</a:t>
            </a:r>
          </a:p>
          <a:p>
            <a:pPr lvl="1"/>
            <a:r>
              <a:rPr lang="en-US" dirty="0"/>
              <a:t>fork, </a:t>
            </a:r>
            <a:r>
              <a:rPr lang="en-US" dirty="0" err="1"/>
              <a:t>execl</a:t>
            </a:r>
            <a:r>
              <a:rPr lang="en-US" dirty="0"/>
              <a:t>, </a:t>
            </a:r>
            <a:r>
              <a:rPr lang="en-US" dirty="0" err="1"/>
              <a:t>execlp</a:t>
            </a:r>
            <a:r>
              <a:rPr lang="en-US" dirty="0"/>
              <a:t>, </a:t>
            </a:r>
            <a:r>
              <a:rPr lang="en-US" dirty="0" err="1"/>
              <a:t>execv</a:t>
            </a:r>
            <a:r>
              <a:rPr lang="en-US" dirty="0"/>
              <a:t>, </a:t>
            </a:r>
            <a:r>
              <a:rPr lang="en-US" dirty="0" err="1"/>
              <a:t>execve</a:t>
            </a:r>
            <a:r>
              <a:rPr lang="en-US" dirty="0"/>
              <a:t>, </a:t>
            </a:r>
            <a:r>
              <a:rPr lang="en-US" dirty="0" err="1"/>
              <a:t>execvp</a:t>
            </a:r>
            <a:r>
              <a:rPr lang="en-US" dirty="0"/>
              <a:t>, wit, </a:t>
            </a:r>
            <a:r>
              <a:rPr lang="en-US" dirty="0" err="1"/>
              <a:t>waitpid</a:t>
            </a:r>
            <a:endParaRPr lang="en-US" dirty="0"/>
          </a:p>
          <a:p>
            <a:pPr lvl="1"/>
            <a:r>
              <a:rPr lang="en-US" dirty="0"/>
              <a:t>_exit, kill, </a:t>
            </a:r>
            <a:r>
              <a:rPr lang="en-US" dirty="0" err="1"/>
              <a:t>sigxxx</a:t>
            </a:r>
            <a:r>
              <a:rPr lang="en-US" dirty="0"/>
              <a:t>, alarm, pause, sleep….</a:t>
            </a:r>
          </a:p>
          <a:p>
            <a:r>
              <a:rPr lang="en-US" dirty="0"/>
              <a:t>Example file access primitives:</a:t>
            </a:r>
          </a:p>
          <a:p>
            <a:pPr lvl="1"/>
            <a:r>
              <a:rPr lang="en-US" dirty="0" err="1"/>
              <a:t>opendir</a:t>
            </a:r>
            <a:r>
              <a:rPr lang="en-US" dirty="0"/>
              <a:t>, </a:t>
            </a:r>
            <a:r>
              <a:rPr lang="en-US" dirty="0" err="1"/>
              <a:t>readdir</a:t>
            </a:r>
            <a:r>
              <a:rPr lang="en-US" dirty="0"/>
              <a:t>, </a:t>
            </a:r>
            <a:r>
              <a:rPr lang="en-US" dirty="0" err="1"/>
              <a:t>rewinddir</a:t>
            </a:r>
            <a:r>
              <a:rPr lang="en-US" dirty="0"/>
              <a:t>, </a:t>
            </a:r>
            <a:r>
              <a:rPr lang="en-US" dirty="0" err="1"/>
              <a:t>closedir</a:t>
            </a:r>
            <a:r>
              <a:rPr lang="en-US" dirty="0"/>
              <a:t>, </a:t>
            </a:r>
            <a:r>
              <a:rPr lang="en-US" dirty="0" err="1"/>
              <a:t>chdir</a:t>
            </a:r>
            <a:r>
              <a:rPr lang="en-US" dirty="0"/>
              <a:t>, </a:t>
            </a:r>
            <a:r>
              <a:rPr lang="en-US" dirty="0" err="1"/>
              <a:t>getcwd</a:t>
            </a:r>
            <a:r>
              <a:rPr lang="en-US" dirty="0"/>
              <a:t>, open, </a:t>
            </a:r>
            <a:r>
              <a:rPr lang="en-US" dirty="0" err="1"/>
              <a:t>creat</a:t>
            </a:r>
            <a:r>
              <a:rPr lang="en-US" dirty="0"/>
              <a:t>, </a:t>
            </a:r>
            <a:r>
              <a:rPr lang="en-US" dirty="0" err="1"/>
              <a:t>umask</a:t>
            </a:r>
            <a:r>
              <a:rPr lang="en-US" dirty="0"/>
              <a:t>, link, </a:t>
            </a:r>
            <a:r>
              <a:rPr lang="en-US" dirty="0" err="1"/>
              <a:t>mkdir</a:t>
            </a:r>
            <a:r>
              <a:rPr lang="en-US" dirty="0"/>
              <a:t>, unlink, </a:t>
            </a:r>
            <a:r>
              <a:rPr lang="en-US" dirty="0" err="1"/>
              <a:t>rmdir</a:t>
            </a:r>
            <a:r>
              <a:rPr lang="en-US" dirty="0"/>
              <a:t>, rename, stat, </a:t>
            </a:r>
            <a:r>
              <a:rPr lang="en-US" dirty="0" err="1"/>
              <a:t>fstat</a:t>
            </a:r>
            <a:r>
              <a:rPr lang="en-US" dirty="0"/>
              <a:t>, access, </a:t>
            </a:r>
            <a:r>
              <a:rPr lang="en-US" dirty="0" err="1"/>
              <a:t>fchmod</a:t>
            </a:r>
            <a:r>
              <a:rPr lang="en-US" dirty="0"/>
              <a:t>, </a:t>
            </a:r>
            <a:r>
              <a:rPr lang="en-US" dirty="0" err="1"/>
              <a:t>chown</a:t>
            </a:r>
            <a:r>
              <a:rPr lang="en-US" dirty="0"/>
              <a:t>, </a:t>
            </a:r>
            <a:r>
              <a:rPr lang="en-US" dirty="0" err="1"/>
              <a:t>utime</a:t>
            </a:r>
            <a:r>
              <a:rPr lang="en-US" dirty="0"/>
              <a:t>, </a:t>
            </a:r>
            <a:r>
              <a:rPr lang="en-US" dirty="0" err="1"/>
              <a:t>ftruncate,pathconf,fpathconf</a:t>
            </a:r>
            <a:endParaRPr lang="en-US" dirty="0"/>
          </a:p>
          <a:p>
            <a:r>
              <a:rPr lang="en-US" dirty="0"/>
              <a:t>I/O primitives:</a:t>
            </a:r>
          </a:p>
          <a:p>
            <a:pPr lvl="1"/>
            <a:r>
              <a:rPr lang="en-US" dirty="0"/>
              <a:t>pipe, dup, dup2, close, read, write, </a:t>
            </a:r>
            <a:r>
              <a:rPr lang="en-US" dirty="0" err="1"/>
              <a:t>fcntl</a:t>
            </a:r>
            <a:r>
              <a:rPr lang="en-US" dirty="0"/>
              <a:t>, </a:t>
            </a:r>
            <a:r>
              <a:rPr lang="en-US" dirty="0" err="1"/>
              <a:t>lseek</a:t>
            </a:r>
            <a:r>
              <a:rPr lang="en-US" dirty="0"/>
              <a:t>, </a:t>
            </a:r>
            <a:r>
              <a:rPr lang="en-US" dirty="0" err="1"/>
              <a:t>fsync</a:t>
            </a:r>
            <a:r>
              <a:rPr lang="en-US" dirty="0"/>
              <a:t> </a:t>
            </a:r>
          </a:p>
          <a:p>
            <a:r>
              <a:rPr lang="en-US" dirty="0"/>
              <a:t>C-Language primitives:</a:t>
            </a:r>
          </a:p>
          <a:p>
            <a:pPr lvl="1"/>
            <a:r>
              <a:rPr lang="en-US" dirty="0"/>
              <a:t>abort, exit, </a:t>
            </a:r>
            <a:r>
              <a:rPr lang="en-US" dirty="0" err="1"/>
              <a:t>fclose</a:t>
            </a:r>
            <a:r>
              <a:rPr lang="en-US" dirty="0"/>
              <a:t>, </a:t>
            </a:r>
            <a:r>
              <a:rPr lang="en-US" dirty="0" err="1"/>
              <a:t>fdopen</a:t>
            </a:r>
            <a:r>
              <a:rPr lang="en-US" dirty="0"/>
              <a:t>, </a:t>
            </a:r>
            <a:r>
              <a:rPr lang="en-US" dirty="0" err="1"/>
              <a:t>fflush</a:t>
            </a:r>
            <a:r>
              <a:rPr lang="en-US" dirty="0"/>
              <a:t>, </a:t>
            </a:r>
            <a:r>
              <a:rPr lang="en-US" dirty="0" err="1"/>
              <a:t>fgetc</a:t>
            </a:r>
            <a:r>
              <a:rPr lang="en-US" dirty="0"/>
              <a:t>, </a:t>
            </a:r>
            <a:r>
              <a:rPr lang="en-US" dirty="0" err="1"/>
              <a:t>fgets</a:t>
            </a:r>
            <a:r>
              <a:rPr lang="en-US" dirty="0"/>
              <a:t>, </a:t>
            </a:r>
            <a:r>
              <a:rPr lang="en-US" dirty="0" err="1"/>
              <a:t>fileno</a:t>
            </a:r>
            <a:r>
              <a:rPr lang="en-US" dirty="0"/>
              <a:t>, 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fprintf</a:t>
            </a:r>
            <a:r>
              <a:rPr lang="en-US" dirty="0"/>
              <a:t>, </a:t>
            </a:r>
            <a:r>
              <a:rPr lang="en-US" dirty="0" err="1"/>
              <a:t>fputc</a:t>
            </a:r>
            <a:r>
              <a:rPr lang="en-US" dirty="0"/>
              <a:t>, </a:t>
            </a:r>
            <a:r>
              <a:rPr lang="en-US" dirty="0" err="1"/>
              <a:t>fputs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freopen</a:t>
            </a:r>
            <a:r>
              <a:rPr lang="en-US" dirty="0"/>
              <a:t>, </a:t>
            </a:r>
            <a:r>
              <a:rPr lang="en-US" dirty="0" err="1"/>
              <a:t>fscanf</a:t>
            </a:r>
            <a:r>
              <a:rPr lang="en-US" dirty="0"/>
              <a:t>,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ftell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</a:t>
            </a:r>
            <a:r>
              <a:rPr lang="en-US" dirty="0" err="1"/>
              <a:t>getc</a:t>
            </a:r>
            <a:r>
              <a:rPr lang="en-US" dirty="0"/>
              <a:t>, </a:t>
            </a:r>
            <a:r>
              <a:rPr lang="en-US" dirty="0" err="1"/>
              <a:t>getchar</a:t>
            </a:r>
            <a:r>
              <a:rPr lang="en-US" dirty="0"/>
              <a:t>, gets, </a:t>
            </a:r>
            <a:r>
              <a:rPr lang="en-US" dirty="0" err="1"/>
              <a:t>perror</a:t>
            </a:r>
            <a:r>
              <a:rPr lang="en-US" dirty="0"/>
              <a:t>, </a:t>
            </a:r>
            <a:r>
              <a:rPr lang="en-US" dirty="0" err="1"/>
              <a:t>printf</a:t>
            </a:r>
            <a:r>
              <a:rPr lang="en-US" dirty="0"/>
              <a:t>, </a:t>
            </a:r>
            <a:r>
              <a:rPr lang="en-US" dirty="0" err="1"/>
              <a:t>putc</a:t>
            </a:r>
            <a:r>
              <a:rPr lang="en-US" dirty="0"/>
              <a:t>, </a:t>
            </a:r>
            <a:r>
              <a:rPr lang="en-US" dirty="0" err="1"/>
              <a:t>putchar</a:t>
            </a:r>
            <a:r>
              <a:rPr lang="en-US" dirty="0"/>
              <a:t>, puts, remove, rewind, </a:t>
            </a:r>
            <a:r>
              <a:rPr lang="en-US" dirty="0" err="1"/>
              <a:t>scanf</a:t>
            </a:r>
            <a:r>
              <a:rPr lang="en-US" dirty="0"/>
              <a:t>, </a:t>
            </a:r>
            <a:r>
              <a:rPr lang="en-US" dirty="0" err="1"/>
              <a:t>setlocale</a:t>
            </a:r>
            <a:r>
              <a:rPr lang="en-US" dirty="0"/>
              <a:t>, </a:t>
            </a:r>
            <a:r>
              <a:rPr lang="en-US" dirty="0" err="1"/>
              <a:t>siglongjmp</a:t>
            </a:r>
            <a:r>
              <a:rPr lang="en-US" dirty="0"/>
              <a:t>, </a:t>
            </a:r>
            <a:r>
              <a:rPr lang="en-US" dirty="0" err="1"/>
              <a:t>sigsetjmp</a:t>
            </a:r>
            <a:r>
              <a:rPr lang="en-US" dirty="0"/>
              <a:t>, </a:t>
            </a:r>
            <a:r>
              <a:rPr lang="en-US" dirty="0" err="1"/>
              <a:t>tmpfile</a:t>
            </a:r>
            <a:r>
              <a:rPr lang="en-US" dirty="0"/>
              <a:t>, </a:t>
            </a:r>
            <a:r>
              <a:rPr lang="en-US" dirty="0" err="1"/>
              <a:t>tmpnam</a:t>
            </a:r>
            <a:r>
              <a:rPr lang="en-US" dirty="0"/>
              <a:t>, </a:t>
            </a:r>
            <a:r>
              <a:rPr lang="en-US" dirty="0" err="1"/>
              <a:t>tzset</a:t>
            </a:r>
            <a:endParaRPr lang="en-US" dirty="0"/>
          </a:p>
          <a:p>
            <a:r>
              <a:rPr lang="en-US" dirty="0"/>
              <a:t>Synchronization:</a:t>
            </a:r>
          </a:p>
          <a:p>
            <a:pPr lvl="1"/>
            <a:r>
              <a:rPr lang="en-US" dirty="0" err="1"/>
              <a:t>sem_init</a:t>
            </a:r>
            <a:r>
              <a:rPr lang="en-US" dirty="0"/>
              <a:t>, </a:t>
            </a:r>
            <a:r>
              <a:rPr lang="en-US" dirty="0" err="1"/>
              <a:t>sem_destroy</a:t>
            </a:r>
            <a:r>
              <a:rPr lang="en-US" dirty="0"/>
              <a:t>, </a:t>
            </a:r>
            <a:r>
              <a:rPr lang="en-US" dirty="0" err="1"/>
              <a:t>sem_wait</a:t>
            </a:r>
            <a:r>
              <a:rPr lang="en-US" dirty="0"/>
              <a:t>, </a:t>
            </a:r>
            <a:r>
              <a:rPr lang="en-US" dirty="0" err="1"/>
              <a:t>sem_trywait</a:t>
            </a:r>
            <a:r>
              <a:rPr lang="en-US" dirty="0"/>
              <a:t>, </a:t>
            </a:r>
            <a:r>
              <a:rPr lang="en-US" dirty="0" err="1"/>
              <a:t>sem_post</a:t>
            </a:r>
            <a:r>
              <a:rPr lang="en-US" dirty="0"/>
              <a:t>, </a:t>
            </a:r>
            <a:r>
              <a:rPr lang="en-US" dirty="0" err="1"/>
              <a:t>pthread_mutex_init</a:t>
            </a:r>
            <a:r>
              <a:rPr lang="en-US" dirty="0"/>
              <a:t>, </a:t>
            </a:r>
            <a:r>
              <a:rPr lang="en-US" dirty="0" err="1"/>
              <a:t>pthread_mutex_destroy</a:t>
            </a:r>
            <a:r>
              <a:rPr lang="en-US" dirty="0"/>
              <a:t>, </a:t>
            </a:r>
            <a:r>
              <a:rPr lang="en-US" dirty="0" err="1"/>
              <a:t>pthread_mutex_lock</a:t>
            </a:r>
            <a:r>
              <a:rPr lang="en-US" dirty="0"/>
              <a:t>, </a:t>
            </a:r>
            <a:r>
              <a:rPr lang="en-US" dirty="0" err="1"/>
              <a:t>pthread_mutex_trylock</a:t>
            </a:r>
            <a:r>
              <a:rPr lang="en-US" dirty="0"/>
              <a:t>, </a:t>
            </a:r>
            <a:r>
              <a:rPr lang="en-US" dirty="0" err="1"/>
              <a:t>pthread_mutex_unlock</a:t>
            </a:r>
            <a:r>
              <a:rPr lang="en-US" dirty="0"/>
              <a:t>  </a:t>
            </a:r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 err="1"/>
              <a:t>mmap</a:t>
            </a:r>
            <a:r>
              <a:rPr lang="en-US" dirty="0"/>
              <a:t>, </a:t>
            </a:r>
            <a:r>
              <a:rPr lang="en-US" dirty="0" err="1"/>
              <a:t>mprotect</a:t>
            </a:r>
            <a:r>
              <a:rPr lang="en-US" dirty="0"/>
              <a:t>, </a:t>
            </a:r>
            <a:r>
              <a:rPr lang="en-US" dirty="0" err="1"/>
              <a:t>msync</a:t>
            </a:r>
            <a:r>
              <a:rPr lang="en-US" dirty="0"/>
              <a:t>, </a:t>
            </a:r>
            <a:r>
              <a:rPr lang="en-US" dirty="0" err="1"/>
              <a:t>munmap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How to get information on a system call?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“man </a:t>
            </a:r>
            <a:r>
              <a:rPr lang="en-US" dirty="0" err="1">
                <a:solidFill>
                  <a:srgbClr val="FF0000"/>
                </a:solidFill>
              </a:rPr>
              <a:t>callname</a:t>
            </a:r>
            <a:r>
              <a:rPr lang="en-US" dirty="0">
                <a:solidFill>
                  <a:srgbClr val="FF0000"/>
                </a:solidFill>
              </a:rPr>
              <a:t>”, i.e. “man open”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System calls are in section “2” of the man pages</a:t>
            </a:r>
          </a:p>
        </p:txBody>
      </p:sp>
    </p:spTree>
    <p:extLst>
      <p:ext uri="{BB962C8B-B14F-4D97-AF65-F5344CB8AC3E}">
        <p14:creationId xmlns:p14="http://schemas.microsoft.com/office/powerpoint/2010/main" val="514952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POSIX does provide some portability</a:t>
            </a:r>
          </a:p>
          <a:p>
            <a:pPr lvl="1"/>
            <a:r>
              <a:rPr lang="en-US" dirty="0"/>
              <a:t>But is still pretty high level</a:t>
            </a:r>
          </a:p>
          <a:p>
            <a:pPr lvl="1"/>
            <a:r>
              <a:rPr lang="en-US" dirty="0"/>
              <a:t>Does not specify file systems, network interfaces, power management, other important things</a:t>
            </a:r>
          </a:p>
          <a:p>
            <a:pPr lvl="1"/>
            <a:r>
              <a:rPr lang="en-US" dirty="0"/>
              <a:t>Many variations in compilers, user programs, libraries, other build environment aspects</a:t>
            </a:r>
          </a:p>
          <a:p>
            <a:r>
              <a:rPr lang="en-US" dirty="0"/>
              <a:t>UNIX Portability:</a:t>
            </a:r>
          </a:p>
          <a:p>
            <a:pPr lvl="1"/>
            <a:r>
              <a:rPr lang="en-US" dirty="0"/>
              <a:t>C-preprocessor conditional compilation</a:t>
            </a:r>
          </a:p>
          <a:p>
            <a:pPr lvl="1"/>
            <a:r>
              <a:rPr lang="en-US" dirty="0"/>
              <a:t>Conditional and multi-target </a:t>
            </a:r>
            <a:r>
              <a:rPr lang="en-US" dirty="0" err="1"/>
              <a:t>Makefile</a:t>
            </a:r>
            <a:r>
              <a:rPr lang="en-US" dirty="0"/>
              <a:t> Rules</a:t>
            </a:r>
          </a:p>
          <a:p>
            <a:pPr lvl="1"/>
            <a:r>
              <a:rPr lang="en-US" dirty="0"/>
              <a:t>GNU configure scripts to generate </a:t>
            </a:r>
            <a:r>
              <a:rPr lang="en-US" dirty="0" err="1"/>
              <a:t>Makefiles</a:t>
            </a:r>
            <a:endParaRPr lang="en-US" dirty="0"/>
          </a:p>
          <a:p>
            <a:pPr lvl="1"/>
            <a:r>
              <a:rPr lang="en-US" dirty="0"/>
              <a:t>Shell environment variables (LD_LIBRARY_PATH, LD_PRELOAD, others)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0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042988" y="490538"/>
            <a:ext cx="7648575" cy="576262"/>
          </a:xfrm>
        </p:spPr>
        <p:txBody>
          <a:bodyPr/>
          <a:lstStyle/>
          <a:p>
            <a:pPr eaLnBrk="1" hangingPunct="1"/>
            <a:r>
              <a:rPr lang="en-US" sz="2800" dirty="0"/>
              <a:t>Examples of Windows and </a:t>
            </a:r>
            <a:br>
              <a:rPr lang="en-US" sz="2800" dirty="0"/>
            </a:br>
            <a:r>
              <a:rPr lang="en-US" sz="2800" dirty="0"/>
              <a:t>Unix System Calls</a:t>
            </a:r>
          </a:p>
        </p:txBody>
      </p:sp>
      <p:pic>
        <p:nvPicPr>
          <p:cNvPr id="52226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741487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0953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/>
              <a:t>Standard C Library Example</a:t>
            </a:r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838200"/>
            <a:ext cx="7642225" cy="5078412"/>
          </a:xfrm>
        </p:spPr>
        <p:txBody>
          <a:bodyPr/>
          <a:lstStyle/>
          <a:p>
            <a:r>
              <a:rPr lang="en-US" dirty="0"/>
              <a:t>C program invoking </a:t>
            </a:r>
            <a:r>
              <a:rPr lang="en-US" dirty="0" err="1"/>
              <a:t>printf</a:t>
            </a:r>
            <a:r>
              <a:rPr lang="en-US" dirty="0"/>
              <a:t>() library call, which calls write() system call</a:t>
            </a:r>
          </a:p>
        </p:txBody>
      </p:sp>
      <p:pic>
        <p:nvPicPr>
          <p:cNvPr id="54275" name="Picture 1" descr="Screen Shot 2012-12-01 at 1.12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1852613"/>
            <a:ext cx="41687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05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66800"/>
            <a:ext cx="7162800" cy="762000"/>
          </a:xfrm>
        </p:spPr>
        <p:txBody>
          <a:bodyPr/>
          <a:lstStyle/>
          <a:p>
            <a:r>
              <a:rPr lang="en-US" dirty="0"/>
              <a:t>Operating Systems Structure</a:t>
            </a:r>
            <a:br>
              <a:rPr lang="en-US" dirty="0"/>
            </a:br>
            <a:r>
              <a:rPr lang="en-US" dirty="0"/>
              <a:t>(What is the organizational Principle?)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7924800" cy="4648200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/>
              <a:t>Only one or two levels of code</a:t>
            </a:r>
          </a:p>
          <a:p>
            <a:r>
              <a:rPr lang="en-US" dirty="0"/>
              <a:t>Layered</a:t>
            </a:r>
          </a:p>
          <a:p>
            <a:pPr lvl="1"/>
            <a:r>
              <a:rPr lang="en-US" dirty="0"/>
              <a:t>Lower levels independent of upper levels</a:t>
            </a:r>
          </a:p>
          <a:p>
            <a:r>
              <a:rPr lang="en-US" dirty="0"/>
              <a:t>Microkernel</a:t>
            </a:r>
          </a:p>
          <a:p>
            <a:pPr lvl="1"/>
            <a:r>
              <a:rPr lang="en-US" dirty="0"/>
              <a:t>OS built from many user-level processes</a:t>
            </a:r>
          </a:p>
          <a:p>
            <a:r>
              <a:rPr lang="en-US" dirty="0"/>
              <a:t>Modular</a:t>
            </a:r>
          </a:p>
          <a:p>
            <a:pPr lvl="1"/>
            <a:r>
              <a:rPr lang="en-US" dirty="0"/>
              <a:t>Core kernel with Dynamically loadable modules</a:t>
            </a:r>
          </a:p>
          <a:p>
            <a:r>
              <a:rPr lang="en-US" dirty="0" err="1"/>
              <a:t>ExoKernel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117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162800" cy="533400"/>
          </a:xfrm>
        </p:spPr>
        <p:txBody>
          <a:bodyPr/>
          <a:lstStyle/>
          <a:p>
            <a:r>
              <a:rPr lang="en-US" dirty="0"/>
              <a:t>Implementation Issues</a:t>
            </a:r>
            <a:br>
              <a:rPr lang="en-US" dirty="0"/>
            </a:br>
            <a:r>
              <a:rPr lang="en-US" dirty="0"/>
              <a:t>(How is the OS implemented?)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r>
              <a:rPr lang="en-US" dirty="0"/>
              <a:t>Policy vs. Mechanism</a:t>
            </a:r>
          </a:p>
          <a:p>
            <a:pPr lvl="1"/>
            <a:r>
              <a:rPr lang="en-US" dirty="0"/>
              <a:t>Policy: </a:t>
            </a:r>
            <a:r>
              <a:rPr lang="en-US" dirty="0">
                <a:solidFill>
                  <a:schemeClr val="hlink"/>
                </a:solidFill>
              </a:rPr>
              <a:t>What</a:t>
            </a:r>
            <a:r>
              <a:rPr lang="en-US" dirty="0"/>
              <a:t> do you want to do?</a:t>
            </a:r>
          </a:p>
          <a:p>
            <a:pPr lvl="1"/>
            <a:r>
              <a:rPr lang="en-US" dirty="0"/>
              <a:t>Mechanism: </a:t>
            </a:r>
            <a:r>
              <a:rPr lang="en-US" dirty="0">
                <a:solidFill>
                  <a:schemeClr val="hlink"/>
                </a:solidFill>
              </a:rPr>
              <a:t>How</a:t>
            </a:r>
            <a:r>
              <a:rPr lang="en-US" dirty="0"/>
              <a:t> are you going to do it?</a:t>
            </a:r>
          </a:p>
          <a:p>
            <a:pPr lvl="1"/>
            <a:r>
              <a:rPr lang="en-US" dirty="0"/>
              <a:t>Should be separated, since both change </a:t>
            </a:r>
          </a:p>
          <a:p>
            <a:r>
              <a:rPr lang="en-US" dirty="0"/>
              <a:t>Algorithms used</a:t>
            </a:r>
          </a:p>
          <a:p>
            <a:pPr lvl="1"/>
            <a:r>
              <a:rPr lang="en-US" dirty="0"/>
              <a:t>Linear, Tree-based, Log Structured, etc…</a:t>
            </a:r>
          </a:p>
          <a:p>
            <a:r>
              <a:rPr lang="en-US" dirty="0"/>
              <a:t>Event models used</a:t>
            </a:r>
          </a:p>
          <a:p>
            <a:pPr lvl="1"/>
            <a:r>
              <a:rPr lang="en-US" dirty="0"/>
              <a:t>threads </a:t>
            </a:r>
            <a:r>
              <a:rPr lang="en-US" dirty="0" err="1"/>
              <a:t>vs</a:t>
            </a:r>
            <a:r>
              <a:rPr lang="en-US" dirty="0"/>
              <a:t> event loops</a:t>
            </a:r>
          </a:p>
          <a:p>
            <a:r>
              <a:rPr lang="en-US" dirty="0"/>
              <a:t>Backward compatibility issues</a:t>
            </a:r>
          </a:p>
          <a:p>
            <a:pPr lvl="1"/>
            <a:r>
              <a:rPr lang="en-US" dirty="0"/>
              <a:t>Very important for Windows 2000/XP</a:t>
            </a:r>
          </a:p>
          <a:p>
            <a:r>
              <a:rPr lang="en-US" dirty="0"/>
              <a:t>System generation/configuration</a:t>
            </a:r>
          </a:p>
          <a:p>
            <a:pPr lvl="1"/>
            <a:r>
              <a:rPr lang="en-US" dirty="0"/>
              <a:t>How to make generic OS fit on specific hardware</a:t>
            </a:r>
          </a:p>
        </p:txBody>
      </p:sp>
    </p:spTree>
    <p:extLst>
      <p:ext uri="{BB962C8B-B14F-4D97-AF65-F5344CB8AC3E}">
        <p14:creationId xmlns:p14="http://schemas.microsoft.com/office/powerpoint/2010/main" val="3991917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7772400" cy="990600"/>
          </a:xfrm>
        </p:spPr>
        <p:txBody>
          <a:bodyPr/>
          <a:lstStyle/>
          <a:p>
            <a:r>
              <a:rPr lang="en-US" dirty="0"/>
              <a:t>Simple Structure </a:t>
            </a:r>
            <a:endParaRPr lang="en-US" sz="18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6019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 aspects of the OS linked together in one binary</a:t>
            </a:r>
          </a:p>
          <a:p>
            <a:pPr lvl="1"/>
            <a:r>
              <a:rPr lang="en-US" dirty="0"/>
              <a:t>APIs not carefully designed (and/or lots of global variables)</a:t>
            </a:r>
          </a:p>
          <a:p>
            <a:pPr lvl="1"/>
            <a:r>
              <a:rPr lang="en-US" dirty="0"/>
              <a:t>Interfaces and levels of functionality not well separated</a:t>
            </a:r>
          </a:p>
          <a:p>
            <a:pPr lvl="1"/>
            <a:r>
              <a:rPr lang="en-US" dirty="0"/>
              <a:t>No address protection</a:t>
            </a:r>
          </a:p>
          <a:p>
            <a:r>
              <a:rPr lang="en-US" dirty="0"/>
              <a:t>Example: MS-DOS</a:t>
            </a:r>
          </a:p>
          <a:p>
            <a:pPr lvl="1"/>
            <a:r>
              <a:rPr lang="en-US" dirty="0"/>
              <a:t>provide the most functionality</a:t>
            </a:r>
            <a:br>
              <a:rPr lang="en-US" dirty="0"/>
            </a:br>
            <a:r>
              <a:rPr lang="en-US" dirty="0"/>
              <a:t>in the least space</a:t>
            </a:r>
          </a:p>
          <a:p>
            <a:pPr lvl="1"/>
            <a:r>
              <a:rPr lang="en-US" dirty="0"/>
              <a:t>Made sense in early days</a:t>
            </a:r>
            <a:br>
              <a:rPr lang="en-US" dirty="0"/>
            </a:br>
            <a:r>
              <a:rPr lang="en-US" dirty="0"/>
              <a:t>of personal computers with</a:t>
            </a:r>
            <a:br>
              <a:rPr lang="en-US" dirty="0"/>
            </a:br>
            <a:r>
              <a:rPr lang="en-US" dirty="0"/>
              <a:t>limited processors (e.g. 6502)</a:t>
            </a:r>
          </a:p>
          <a:p>
            <a:r>
              <a:rPr lang="en-US" dirty="0"/>
              <a:t>Advantages?</a:t>
            </a:r>
          </a:p>
          <a:p>
            <a:pPr lvl="1"/>
            <a:r>
              <a:rPr lang="en-US" dirty="0"/>
              <a:t>Low memory footprint</a:t>
            </a:r>
          </a:p>
          <a:p>
            <a:r>
              <a:rPr lang="en-US" dirty="0"/>
              <a:t>Disadvantages?</a:t>
            </a:r>
          </a:p>
          <a:p>
            <a:pPr lvl="1"/>
            <a:r>
              <a:rPr lang="en-US" dirty="0"/>
              <a:t>Very fragile, no enforcement</a:t>
            </a:r>
            <a:br>
              <a:rPr lang="en-US" dirty="0"/>
            </a:br>
            <a:r>
              <a:rPr lang="en-US" dirty="0"/>
              <a:t>of structure/boundaries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0" t="757" r="11531" b="757"/>
          <a:stretch>
            <a:fillRect/>
          </a:stretch>
        </p:blipFill>
        <p:spPr bwMode="auto">
          <a:xfrm>
            <a:off x="5029200" y="2325687"/>
            <a:ext cx="3759200" cy="36179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9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dirty="0"/>
              <a:t>Layered Structure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943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Operating system is divided many layers (levels)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Each built on top of lower layers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Bottom layer (layer 0) is hardware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Highest layer (layer N) is the user interface</a:t>
            </a:r>
          </a:p>
          <a:p>
            <a:pPr>
              <a:lnSpc>
                <a:spcPct val="80000"/>
              </a:lnSpc>
            </a:pPr>
            <a:r>
              <a:rPr lang="en-US" dirty="0"/>
              <a:t>Each layer uses functions (operations) and services of only lower-level layers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Advantage: modularity </a:t>
            </a:r>
            <a:r>
              <a:rPr lang="en-US" dirty="0">
                <a:sym typeface="Symbol" pitchFamily="18" charset="2"/>
              </a:rPr>
              <a:t> Easier debugging/Maintenance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Not always possible: Does process scheduler lie above or below virtual memory layer?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Need to reschedule processor while waiting for paging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May need to page in information about tasks</a:t>
            </a:r>
          </a:p>
          <a:p>
            <a:pPr>
              <a:lnSpc>
                <a:spcPct val="80000"/>
              </a:lnSpc>
            </a:pPr>
            <a:r>
              <a:rPr lang="en-US" dirty="0"/>
              <a:t>Important: Machine-dependent vs independent layers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Easier migration between platforms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Easier evolution of hardware platform</a:t>
            </a:r>
          </a:p>
        </p:txBody>
      </p:sp>
    </p:spTree>
    <p:extLst>
      <p:ext uri="{BB962C8B-B14F-4D97-AF65-F5344CB8AC3E}">
        <p14:creationId xmlns:p14="http://schemas.microsoft.com/office/powerpoint/2010/main" val="397205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772400" cy="990600"/>
          </a:xfrm>
        </p:spPr>
        <p:txBody>
          <a:bodyPr/>
          <a:lstStyle/>
          <a:p>
            <a:r>
              <a:rPr lang="en-US" dirty="0"/>
              <a:t>What is a Resource?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94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Processor, Memory, Cache</a:t>
            </a:r>
          </a:p>
          <a:p>
            <a:pPr lvl="1"/>
            <a:r>
              <a:rPr lang="en-US" dirty="0"/>
              <a:t>Multiplex through: scheduling, Virtual memory</a:t>
            </a:r>
          </a:p>
          <a:p>
            <a:pPr lvl="1"/>
            <a:r>
              <a:rPr lang="en-US" dirty="0"/>
              <a:t>Abstraction: Process, Thread</a:t>
            </a:r>
          </a:p>
          <a:p>
            <a:pPr lvl="1"/>
            <a:r>
              <a:rPr lang="en-US" dirty="0"/>
              <a:t>Need Kernel Level to Multiplex?</a:t>
            </a:r>
          </a:p>
          <a:p>
            <a:pPr lvl="2"/>
            <a:r>
              <a:rPr lang="en-US" dirty="0"/>
              <a:t>Need to Sandbox somehow</a:t>
            </a:r>
          </a:p>
          <a:p>
            <a:pPr lvl="2"/>
            <a:r>
              <a:rPr lang="en-US" dirty="0"/>
              <a:t>Kernel control of memory, prevent certain instructions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Multiplex through: Queues, Input Filters</a:t>
            </a:r>
          </a:p>
          <a:p>
            <a:pPr lvl="1"/>
            <a:r>
              <a:rPr lang="en-US" dirty="0"/>
              <a:t>Abstraction: Sockets API</a:t>
            </a:r>
          </a:p>
          <a:p>
            <a:pPr lvl="1"/>
            <a:r>
              <a:rPr lang="en-US" dirty="0"/>
              <a:t>Need Kernel Level to Multiplex?</a:t>
            </a:r>
          </a:p>
          <a:p>
            <a:pPr lvl="2"/>
            <a:r>
              <a:rPr lang="en-US" dirty="0"/>
              <a:t>Not necessarily – New hardware has on-chip filters</a:t>
            </a:r>
          </a:p>
          <a:p>
            <a:pPr lvl="2"/>
            <a:r>
              <a:rPr lang="en-US" dirty="0"/>
              <a:t>Setup Cost, but not necessarily a per-packet cost</a:t>
            </a:r>
          </a:p>
          <a:p>
            <a:pPr lvl="2"/>
            <a:r>
              <a:rPr lang="en-US" dirty="0"/>
              <a:t>Is network really secure anyway?  (Need Crypto!)</a:t>
            </a:r>
          </a:p>
          <a:p>
            <a:r>
              <a:rPr lang="en-US" dirty="0"/>
              <a:t>Disk</a:t>
            </a:r>
          </a:p>
          <a:p>
            <a:pPr lvl="1"/>
            <a:r>
              <a:rPr lang="en-US" dirty="0"/>
              <a:t>Multiplex through: Buffer Cache</a:t>
            </a:r>
          </a:p>
          <a:p>
            <a:pPr lvl="1"/>
            <a:r>
              <a:rPr lang="en-US" dirty="0"/>
              <a:t>Abstraction: File System API</a:t>
            </a:r>
          </a:p>
          <a:p>
            <a:pPr lvl="1"/>
            <a:r>
              <a:rPr lang="en-US" dirty="0"/>
              <a:t>Need Kernel Level to Multiplex?</a:t>
            </a:r>
          </a:p>
          <a:p>
            <a:pPr lvl="2"/>
            <a:r>
              <a:rPr lang="en-US" dirty="0"/>
              <a:t>Traditionally all access control through kernel</a:t>
            </a:r>
          </a:p>
          <a:p>
            <a:pPr lvl="2"/>
            <a:r>
              <a:rPr lang="en-US" dirty="0"/>
              <a:t>What about assigning unlimited access to partitions?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1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Layered Operating System</a:t>
            </a:r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9" t="708" r="13089" b="708"/>
          <a:stretch>
            <a:fillRect/>
          </a:stretch>
        </p:blipFill>
        <p:spPr bwMode="auto">
          <a:xfrm>
            <a:off x="2057400" y="1524000"/>
            <a:ext cx="5300663" cy="530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990600"/>
          </a:xfrm>
        </p:spPr>
        <p:txBody>
          <a:bodyPr/>
          <a:lstStyle/>
          <a:p>
            <a:r>
              <a:rPr lang="en-US" sz="2800" dirty="0"/>
              <a:t>Monolithic Structure: UNIX System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4648200"/>
            <a:ext cx="868680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Two-Layered Structure: User vs Kernel</a:t>
            </a:r>
          </a:p>
          <a:p>
            <a:pPr lvl="1"/>
            <a:r>
              <a:rPr lang="en-US" dirty="0"/>
              <a:t>All code representing protection and management of resources placed in same address space</a:t>
            </a:r>
          </a:p>
          <a:p>
            <a:pPr lvl="1"/>
            <a:r>
              <a:rPr lang="en-US" dirty="0"/>
              <a:t>Compromise of one component can compromise whole OS</a:t>
            </a:r>
          </a:p>
          <a:p>
            <a:r>
              <a:rPr lang="en-US" dirty="0"/>
              <a:t>Clear division of labor?</a:t>
            </a:r>
          </a:p>
          <a:p>
            <a:pPr lvl="1"/>
            <a:r>
              <a:rPr lang="en-US" dirty="0"/>
              <a:t>The producer of the OS and the User of the OS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609600" y="815975"/>
            <a:ext cx="8077200" cy="3679825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sz="2000">
                  <a:solidFill>
                    <a:schemeClr val="hlink"/>
                  </a:solidFill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3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/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654" y="1152"/>
              <a:ext cx="10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dirty="0"/>
                <a:t>Standard Libs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2878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7772400" cy="990600"/>
          </a:xfrm>
        </p:spPr>
        <p:txBody>
          <a:bodyPr/>
          <a:lstStyle/>
          <a:p>
            <a:r>
              <a:rPr lang="en-US" dirty="0"/>
              <a:t>Microkernel Structure </a:t>
            </a:r>
            <a:endParaRPr lang="en-US" sz="18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276600"/>
            <a:ext cx="8686800" cy="3657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dirty="0"/>
              <a:t>Moves functionality from the kernel into “</a:t>
            </a:r>
            <a:r>
              <a:rPr lang="en-US" i="1" dirty="0"/>
              <a:t>user</a:t>
            </a:r>
            <a:r>
              <a:rPr lang="en-US" dirty="0"/>
              <a:t>” space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Small core OS running at kernel level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OS Services built from many independent user-level processes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Communication between modules with message passing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Benefits: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Easier to extend a microkernel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Easier to port OS to new architectures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More reliable (less code is running in kernel mode)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Fault Isolation (parts of kernel protected from other parts)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More secure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>Detriments:</a:t>
            </a:r>
          </a:p>
          <a:p>
            <a:pPr lvl="1">
              <a:lnSpc>
                <a:spcPct val="80000"/>
              </a:lnSpc>
              <a:defRPr/>
            </a:pPr>
            <a:r>
              <a:rPr lang="en-US" dirty="0"/>
              <a:t>Performance overhead can be severe for naïve implementation</a:t>
            </a:r>
          </a:p>
        </p:txBody>
      </p:sp>
      <p:pic>
        <p:nvPicPr>
          <p:cNvPr id="819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9"/>
          <a:stretch>
            <a:fillRect/>
          </a:stretch>
        </p:blipFill>
        <p:spPr bwMode="auto">
          <a:xfrm>
            <a:off x="1219200" y="533400"/>
            <a:ext cx="67056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Box 1"/>
          <p:cNvSpPr txBox="1">
            <a:spLocks noChangeArrowheads="1"/>
          </p:cNvSpPr>
          <p:nvPr/>
        </p:nvSpPr>
        <p:spPr bwMode="auto">
          <a:xfrm>
            <a:off x="5308600" y="762000"/>
            <a:ext cx="2006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1600"/>
              <a:t>Figure ©Wikipedia</a:t>
            </a:r>
          </a:p>
        </p:txBody>
      </p:sp>
      <p:sp>
        <p:nvSpPr>
          <p:cNvPr id="8198" name="TextBox 2"/>
          <p:cNvSpPr txBox="1">
            <a:spLocks noChangeArrowheads="1"/>
          </p:cNvSpPr>
          <p:nvPr/>
        </p:nvSpPr>
        <p:spPr bwMode="auto">
          <a:xfrm rot="-5400000">
            <a:off x="115887" y="1568451"/>
            <a:ext cx="1681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sz="2400"/>
              <a:t>Monolithic</a:t>
            </a:r>
          </a:p>
          <a:p>
            <a:pPr algn="ctr"/>
            <a:r>
              <a:rPr lang="en-US" sz="2400"/>
              <a:t>Kernel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 rot="5400000">
            <a:off x="7121525" y="1717675"/>
            <a:ext cx="1916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sz="2400"/>
              <a:t>Microkernel</a:t>
            </a:r>
          </a:p>
        </p:txBody>
      </p:sp>
    </p:spTree>
    <p:extLst>
      <p:ext uri="{BB962C8B-B14F-4D97-AF65-F5344CB8AC3E}">
        <p14:creationId xmlns:p14="http://schemas.microsoft.com/office/powerpoint/2010/main" val="2184111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304800"/>
            <a:ext cx="7772400" cy="990600"/>
          </a:xfrm>
        </p:spPr>
        <p:txBody>
          <a:bodyPr/>
          <a:lstStyle/>
          <a:p>
            <a:r>
              <a:rPr lang="en-US" dirty="0"/>
              <a:t>Modules-based Structure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52800"/>
            <a:ext cx="8221663" cy="3276600"/>
          </a:xfrm>
        </p:spPr>
        <p:txBody>
          <a:bodyPr/>
          <a:lstStyle/>
          <a:p>
            <a:r>
              <a:rPr lang="en-US" sz="2400" dirty="0"/>
              <a:t>Most modern operating systems implement modules</a:t>
            </a:r>
          </a:p>
          <a:p>
            <a:pPr lvl="1"/>
            <a:r>
              <a:rPr lang="en-US" dirty="0"/>
              <a:t>Uses object-oriented approach</a:t>
            </a:r>
          </a:p>
          <a:p>
            <a:pPr lvl="2"/>
            <a:r>
              <a:rPr lang="en-US" sz="2400" dirty="0"/>
              <a:t>careful API design/Few if any global variables</a:t>
            </a:r>
          </a:p>
          <a:p>
            <a:r>
              <a:rPr lang="en-US" sz="2400" dirty="0"/>
              <a:t>Each core component is separate</a:t>
            </a:r>
          </a:p>
          <a:p>
            <a:pPr lvl="1"/>
            <a:r>
              <a:rPr lang="en-US" dirty="0"/>
              <a:t>Each talks to the others over known interfaces</a:t>
            </a:r>
          </a:p>
          <a:p>
            <a:pPr lvl="1"/>
            <a:r>
              <a:rPr lang="en-US" dirty="0"/>
              <a:t>Each is loadable as needed within the kernel</a:t>
            </a:r>
          </a:p>
          <a:p>
            <a:r>
              <a:rPr lang="en-US" sz="2400" dirty="0"/>
              <a:t>Overall, similar to layers but with more flexible</a:t>
            </a:r>
          </a:p>
          <a:p>
            <a:pPr lvl="1"/>
            <a:r>
              <a:rPr lang="en-US" dirty="0"/>
              <a:t>May or may not utilize hardware enforcement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" t="18747" r="351" b="19215"/>
          <a:stretch>
            <a:fillRect/>
          </a:stretch>
        </p:blipFill>
        <p:spPr bwMode="auto">
          <a:xfrm>
            <a:off x="1676400" y="685800"/>
            <a:ext cx="5844143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550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33400"/>
          </a:xfrm>
        </p:spPr>
        <p:txBody>
          <a:bodyPr/>
          <a:lstStyle/>
          <a:p>
            <a:r>
              <a:rPr lang="en-US" sz="2800" dirty="0" err="1"/>
              <a:t>ExoKernel</a:t>
            </a:r>
            <a:r>
              <a:rPr lang="en-US" sz="2800" dirty="0"/>
              <a:t>: Separate Protection from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677652"/>
            <a:ext cx="8991600" cy="29517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Thin layer exports hardware resources directly to users</a:t>
            </a:r>
          </a:p>
          <a:p>
            <a:pPr lvl="1"/>
            <a:r>
              <a:rPr lang="en-US" dirty="0"/>
              <a:t>As little abstraction as possible</a:t>
            </a:r>
          </a:p>
          <a:p>
            <a:pPr lvl="1"/>
            <a:r>
              <a:rPr lang="en-US" dirty="0"/>
              <a:t>Secure Protection and Multiplexing of resources</a:t>
            </a:r>
          </a:p>
          <a:p>
            <a:r>
              <a:rPr lang="en-US" dirty="0" err="1"/>
              <a:t>LibraryOS</a:t>
            </a:r>
            <a:r>
              <a:rPr lang="en-US" dirty="0"/>
              <a:t>: traditional OS functionality at User-Level</a:t>
            </a:r>
          </a:p>
          <a:p>
            <a:pPr lvl="1"/>
            <a:r>
              <a:rPr lang="en-US" dirty="0"/>
              <a:t>Customize resource management for every application</a:t>
            </a:r>
          </a:p>
          <a:p>
            <a:pPr lvl="1"/>
            <a:r>
              <a:rPr lang="en-US" dirty="0"/>
              <a:t>Is this a practical approach?</a:t>
            </a:r>
          </a:p>
          <a:p>
            <a:r>
              <a:rPr lang="en-US" dirty="0"/>
              <a:t>Very low-level abstraction layer</a:t>
            </a:r>
          </a:p>
          <a:p>
            <a:pPr lvl="1"/>
            <a:r>
              <a:rPr lang="en-US" dirty="0"/>
              <a:t>Need extremely specialized skills to develop </a:t>
            </a:r>
            <a:r>
              <a:rPr lang="en-US" dirty="0" err="1"/>
              <a:t>LibraryOS</a:t>
            </a:r>
            <a:endParaRPr lang="en-US" dirty="0"/>
          </a:p>
        </p:txBody>
      </p:sp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609600"/>
            <a:ext cx="48577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210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Separating Security from Management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Secure bindings – securely bind machine resources</a:t>
            </a:r>
          </a:p>
          <a:p>
            <a:r>
              <a:rPr lang="en-US" altLang="en-US" dirty="0"/>
              <a:t>Visible revocation – allow </a:t>
            </a:r>
            <a:r>
              <a:rPr lang="en-US" altLang="en-US" dirty="0" err="1"/>
              <a:t>libOSes</a:t>
            </a:r>
            <a:r>
              <a:rPr lang="en-US" altLang="en-US" dirty="0"/>
              <a:t> to participate in resource revocation</a:t>
            </a:r>
          </a:p>
          <a:p>
            <a:r>
              <a:rPr lang="en-US" altLang="en-US" dirty="0"/>
              <a:t>Abort protocol – break bindings of uncooperative </a:t>
            </a:r>
            <a:r>
              <a:rPr lang="en-US" altLang="en-US" dirty="0" err="1"/>
              <a:t>libOSes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27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Secure Bindings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r>
              <a:rPr lang="en-US" altLang="en-US"/>
              <a:t>Decouple authorization from use</a:t>
            </a:r>
          </a:p>
          <a:p>
            <a:r>
              <a:rPr lang="en-US" altLang="en-US"/>
              <a:t>Authorization performed at bind time</a:t>
            </a:r>
          </a:p>
          <a:p>
            <a:r>
              <a:rPr lang="en-US" altLang="en-US"/>
              <a:t>Protection checks are simple operations performed by the kernel</a:t>
            </a:r>
          </a:p>
          <a:p>
            <a:r>
              <a:rPr lang="en-US" altLang="en-US"/>
              <a:t>Allows protection without understanding</a:t>
            </a:r>
          </a:p>
          <a:p>
            <a:r>
              <a:rPr lang="en-US" altLang="en-US"/>
              <a:t>Operationally – set of primitives needed for applications to express protection checks</a:t>
            </a:r>
          </a:p>
        </p:txBody>
      </p:sp>
    </p:spTree>
    <p:extLst>
      <p:ext uri="{BB962C8B-B14F-4D97-AF65-F5344CB8AC3E}">
        <p14:creationId xmlns:p14="http://schemas.microsoft.com/office/powerpoint/2010/main" val="652668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Secure Bindings Techniques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Hardware: TLB entry, Packet Filters</a:t>
            </a:r>
          </a:p>
          <a:p>
            <a:r>
              <a:rPr lang="en-US" altLang="en-US"/>
              <a:t>Software caching: Software TLB stores </a:t>
            </a:r>
          </a:p>
          <a:p>
            <a:r>
              <a:rPr lang="en-US" altLang="en-US"/>
              <a:t>Downloaded Code: invoked on every resource access or event to determine ownership and kernel actions</a:t>
            </a:r>
          </a:p>
        </p:txBody>
      </p:sp>
    </p:spTree>
    <p:extLst>
      <p:ext uri="{BB962C8B-B14F-4D97-AF65-F5344CB8AC3E}">
        <p14:creationId xmlns:p14="http://schemas.microsoft.com/office/powerpoint/2010/main" val="597987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Downloaded Code Example: (DPF) Downloaded Packet Filter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Eliminates kernel crossings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execute when application is not scheduled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Written in a type safe language and compiled at runtime for security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Uses Application-specific Safe Handlers which can initiate a message to reduce round trip latency</a:t>
            </a:r>
          </a:p>
        </p:txBody>
      </p:sp>
    </p:spTree>
    <p:extLst>
      <p:ext uri="{BB962C8B-B14F-4D97-AF65-F5344CB8AC3E}">
        <p14:creationId xmlns:p14="http://schemas.microsoft.com/office/powerpoint/2010/main" val="279847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Visible Resource Revocation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Traditionally resources revoked invisibly</a:t>
            </a:r>
          </a:p>
          <a:p>
            <a:r>
              <a:rPr lang="en-US" altLang="en-US"/>
              <a:t>Allows libOSes to guide de-allocation and have knowledge of available resources – ie: can choose own ‘victim page’</a:t>
            </a:r>
          </a:p>
          <a:p>
            <a:r>
              <a:rPr lang="en-US" altLang="en-US"/>
              <a:t>Places workload on the libOS to organize resource lists</a:t>
            </a:r>
          </a:p>
          <a:p>
            <a:pPr>
              <a:buFont typeface="Wingdings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53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153400" cy="609600"/>
          </a:xfrm>
        </p:spPr>
        <p:txBody>
          <a:bodyPr/>
          <a:lstStyle/>
          <a:p>
            <a:r>
              <a:rPr lang="en-US" sz="3200" dirty="0"/>
              <a:t>More Complex Resources: Operating System Services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05863" cy="6096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System Services are really complex resources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File system  (Uses Disk Drive)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File API: Create, Read, Write, Delete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Access Control: User, Group, World, Read/Write/Execute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Windows System (Uses Graphics Card)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Windowing API: Write Text, Draw/Fill in figures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Access Control: Per Window (User created)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Data Base (Uses Disk Drive or Memory or Network)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DB API: SQL Queries and Transactions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Access Control: Per user, Group, others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Lock Service (Memory)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Lock API: Acquire (Read, Write), Release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Access Control: By group/per user</a:t>
            </a:r>
          </a:p>
          <a:p>
            <a:pPr>
              <a:lnSpc>
                <a:spcPct val="80000"/>
              </a:lnSpc>
            </a:pPr>
            <a:r>
              <a:rPr lang="en-US" dirty="0"/>
              <a:t>Access controlled through </a:t>
            </a:r>
            <a:r>
              <a:rPr lang="en-US" dirty="0" err="1"/>
              <a:t>syscall</a:t>
            </a:r>
            <a:r>
              <a:rPr lang="en-US" dirty="0"/>
              <a:t> interface (Kernel Level)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Funnel all access through trusted (verified) API</a:t>
            </a:r>
          </a:p>
          <a:p>
            <a:pPr lvl="2">
              <a:lnSpc>
                <a:spcPct val="80000"/>
              </a:lnSpc>
            </a:pPr>
            <a:r>
              <a:rPr lang="en-US" sz="2100" dirty="0"/>
              <a:t>Kernel controls access to API, verifies identity</a:t>
            </a:r>
          </a:p>
          <a:p>
            <a:pPr lvl="2">
              <a:lnSpc>
                <a:spcPct val="80000"/>
              </a:lnSpc>
            </a:pPr>
            <a:r>
              <a:rPr lang="en-US" sz="2100" dirty="0"/>
              <a:t>Service controls access to resources using identity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Service decides multiplexing/isolation policies</a:t>
            </a:r>
          </a:p>
          <a:p>
            <a:pPr lvl="2">
              <a:lnSpc>
                <a:spcPct val="80000"/>
              </a:lnSpc>
            </a:pPr>
            <a:r>
              <a:rPr lang="en-US" sz="2100" dirty="0"/>
              <a:t>Often based on first-come-first-serve!</a:t>
            </a:r>
          </a:p>
          <a:p>
            <a:pPr lvl="1">
              <a:lnSpc>
                <a:spcPct val="8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06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9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9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9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9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9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79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9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9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79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9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Abort Protocol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Forced resource revocation</a:t>
            </a:r>
          </a:p>
          <a:p>
            <a:r>
              <a:rPr lang="en-US" altLang="en-US"/>
              <a:t>Uses ‘repossession vector’</a:t>
            </a:r>
          </a:p>
          <a:p>
            <a:r>
              <a:rPr lang="en-US" altLang="en-US"/>
              <a:t>Raises a repossession exception</a:t>
            </a:r>
          </a:p>
          <a:p>
            <a:r>
              <a:rPr lang="en-US" altLang="en-US"/>
              <a:t>Possible relocation depending on state of resource</a:t>
            </a:r>
          </a:p>
        </p:txBody>
      </p:sp>
    </p:spTree>
    <p:extLst>
      <p:ext uri="{BB962C8B-B14F-4D97-AF65-F5344CB8AC3E}">
        <p14:creationId xmlns:p14="http://schemas.microsoft.com/office/powerpoint/2010/main" val="187849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Aegis and ExOS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Aegis exports the processor, physical memory, TLB, exceptions, interrupts and a packet filter system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ExOS implements processes, virtual memory, user-level exceptions, interprocess abstractions and some network protocols</a:t>
            </a:r>
          </a:p>
          <a:p>
            <a:pPr>
              <a:lnSpc>
                <a:spcPct val="90000"/>
              </a:lnSpc>
            </a:pPr>
            <a:r>
              <a:rPr lang="en-US" altLang="en-US"/>
              <a:t>Only used for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2003957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Aegis Implementation Overview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Multiplexes the processor </a:t>
            </a:r>
          </a:p>
          <a:p>
            <a:r>
              <a:rPr lang="en-US" altLang="en-US"/>
              <a:t>Dispatches Exceptions</a:t>
            </a:r>
          </a:p>
          <a:p>
            <a:r>
              <a:rPr lang="en-US" altLang="en-US"/>
              <a:t>Translates addresses</a:t>
            </a:r>
          </a:p>
          <a:p>
            <a:r>
              <a:rPr lang="en-US" altLang="en-US"/>
              <a:t>Transfers control between address spaces</a:t>
            </a:r>
          </a:p>
          <a:p>
            <a:r>
              <a:rPr lang="en-US" altLang="en-US"/>
              <a:t>Multiplexes the network</a:t>
            </a:r>
          </a:p>
        </p:txBody>
      </p:sp>
    </p:spTree>
    <p:extLst>
      <p:ext uri="{BB962C8B-B14F-4D97-AF65-F5344CB8AC3E}">
        <p14:creationId xmlns:p14="http://schemas.microsoft.com/office/powerpoint/2010/main" val="1350886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Processor Time Slices	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CPU represented as a linear vector of time slices</a:t>
            </a:r>
          </a:p>
          <a:p>
            <a:r>
              <a:rPr lang="en-US" altLang="en-US"/>
              <a:t>Round robin scheduling</a:t>
            </a:r>
          </a:p>
          <a:p>
            <a:r>
              <a:rPr lang="en-US" altLang="en-US"/>
              <a:t>Position in the vector </a:t>
            </a:r>
          </a:p>
          <a:p>
            <a:r>
              <a:rPr lang="en-US" altLang="en-US"/>
              <a:t>Timer interrupts denote beginning and end of time slices and is handled like an exception</a:t>
            </a:r>
          </a:p>
        </p:txBody>
      </p:sp>
    </p:spTree>
    <p:extLst>
      <p:ext uri="{BB962C8B-B14F-4D97-AF65-F5344CB8AC3E}">
        <p14:creationId xmlns:p14="http://schemas.microsoft.com/office/powerpoint/2010/main" val="826672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Aegis Exceptions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All hardware exceptions passed to applications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Save scratch registers into ‘save area’ using physical addresses 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Load exception program counter, last virtual address where translation failed and the cause of the exception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Jumps to application specified program counter where execution resumes</a:t>
            </a:r>
          </a:p>
        </p:txBody>
      </p:sp>
    </p:spTree>
    <p:extLst>
      <p:ext uri="{BB962C8B-B14F-4D97-AF65-F5344CB8AC3E}">
        <p14:creationId xmlns:p14="http://schemas.microsoft.com/office/powerpoint/2010/main" val="1798340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Translation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Bootstrapping through ‘guaranteed mapping’</a:t>
            </a:r>
          </a:p>
          <a:p>
            <a:r>
              <a:rPr lang="en-US" altLang="en-US" dirty="0"/>
              <a:t>Virtual addresses separated into two segments: 					       (1) Normal data and code                	          (2) Page tables and exception code</a:t>
            </a:r>
          </a:p>
        </p:txBody>
      </p:sp>
    </p:spTree>
    <p:extLst>
      <p:ext uri="{BB962C8B-B14F-4D97-AF65-F5344CB8AC3E}">
        <p14:creationId xmlns:p14="http://schemas.microsoft.com/office/powerpoint/2010/main" val="169117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TLB Misses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Check which segment: if standard user then dispatch to application  - otherwise check if guaranteed mapping to forward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Look up virtual address in page table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Check given capability corresponds to access rights requested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allowed then construct TLB entry with associated capability and invoke system routine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not allowed then raise exception   (‘segment fault’)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TLB entries are cached in a STLB to absorb capacity</a:t>
            </a:r>
          </a:p>
        </p:txBody>
      </p:sp>
    </p:spTree>
    <p:extLst>
      <p:ext uri="{BB962C8B-B14F-4D97-AF65-F5344CB8AC3E}">
        <p14:creationId xmlns:p14="http://schemas.microsoft.com/office/powerpoint/2010/main" val="558857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Protected Control Transfer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11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Changes program counter to value in the callee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Asynchronous calling process donates remainder of time slice to callee’s process environment – Synchronous calls donate all remaining time slices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Installs callee’s processor context (address-context identifier, address-space tag, processor status word)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Transfer is atomic to processes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Aegis will not overwrite application visible registers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86289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Packet Filter (DPF)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Message demultiplexing determines which application a message should be delivered to</a:t>
            </a:r>
          </a:p>
          <a:p>
            <a:r>
              <a:rPr lang="en-US" altLang="en-US" sz="2800"/>
              <a:t>Dynamic code generation is performed by VCODE</a:t>
            </a:r>
          </a:p>
          <a:p>
            <a:r>
              <a:rPr lang="en-US" altLang="en-US" sz="2800"/>
              <a:t>Generates one executable instruction in 10 instructions</a:t>
            </a:r>
          </a:p>
        </p:txBody>
      </p:sp>
    </p:spTree>
    <p:extLst>
      <p:ext uri="{BB962C8B-B14F-4D97-AF65-F5344CB8AC3E}">
        <p14:creationId xmlns:p14="http://schemas.microsoft.com/office/powerpoint/2010/main" val="1690296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ExOS:</a:t>
            </a:r>
            <a:r>
              <a:rPr lang="en-US" altLang="en-US"/>
              <a:t> </a:t>
            </a:r>
            <a:r>
              <a:rPr lang="en-US" altLang="en-US" sz="3600"/>
              <a:t>A Library Operating System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4000"/>
              <a:t>Manages operating system abstractions at the application level within the address space of the application using it</a:t>
            </a:r>
          </a:p>
          <a:p>
            <a:r>
              <a:rPr lang="en-US" altLang="en-US" sz="4000"/>
              <a:t>System calls can perform as fast as procedure calls</a:t>
            </a:r>
          </a:p>
          <a:p>
            <a:pPr>
              <a:buFont typeface="Wingdings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645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382000" cy="990600"/>
          </a:xfrm>
        </p:spPr>
        <p:txBody>
          <a:bodyPr/>
          <a:lstStyle/>
          <a:p>
            <a:r>
              <a:rPr lang="en-US" dirty="0"/>
              <a:t>The Protection </a:t>
            </a:r>
            <a:r>
              <a:rPr lang="en-US" dirty="0" err="1"/>
              <a:t>vs</a:t>
            </a:r>
            <a:r>
              <a:rPr lang="en-US" dirty="0"/>
              <a:t> Management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867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Kernels Mix Protection, Performance Isolation, and Management</a:t>
            </a:r>
          </a:p>
          <a:p>
            <a:pPr lvl="1"/>
            <a:r>
              <a:rPr lang="en-US" dirty="0"/>
              <a:t>Protection: Should a principle have access to a given resource?</a:t>
            </a:r>
          </a:p>
          <a:p>
            <a:pPr lvl="2"/>
            <a:r>
              <a:rPr lang="en-US" dirty="0"/>
              <a:t>Yes or No?</a:t>
            </a:r>
          </a:p>
          <a:p>
            <a:pPr lvl="2"/>
            <a:r>
              <a:rPr lang="en-US" dirty="0"/>
              <a:t>Based on local password file?  Thumbprint?  Cryptographic Key?</a:t>
            </a:r>
          </a:p>
          <a:p>
            <a:pPr lvl="1"/>
            <a:r>
              <a:rPr lang="en-US" dirty="0"/>
              <a:t>Performance Isolation</a:t>
            </a:r>
          </a:p>
          <a:p>
            <a:pPr lvl="2"/>
            <a:r>
              <a:rPr lang="en-US" dirty="0"/>
              <a:t>How Much of Bandwidth-Limited resources should the principle have access to?</a:t>
            </a:r>
          </a:p>
          <a:p>
            <a:pPr lvl="2"/>
            <a:r>
              <a:rPr lang="en-US" dirty="0"/>
              <a:t>Examples: </a:t>
            </a:r>
          </a:p>
          <a:p>
            <a:pPr lvl="3"/>
            <a:r>
              <a:rPr lang="en-US" dirty="0"/>
              <a:t>50% CPU</a:t>
            </a:r>
          </a:p>
          <a:p>
            <a:pPr lvl="3"/>
            <a:r>
              <a:rPr lang="en-US" dirty="0"/>
              <a:t>As much Network as Desired</a:t>
            </a:r>
          </a:p>
          <a:p>
            <a:pPr lvl="3"/>
            <a:r>
              <a:rPr lang="en-US" dirty="0"/>
              <a:t>Fraction of Paging Disk for Virtual memory?</a:t>
            </a:r>
          </a:p>
          <a:p>
            <a:pPr lvl="1"/>
            <a:r>
              <a:rPr lang="en-US" dirty="0"/>
              <a:t>Management: How should the principle use this resource?</a:t>
            </a:r>
          </a:p>
          <a:p>
            <a:pPr lvl="2"/>
            <a:r>
              <a:rPr lang="en-US" dirty="0"/>
              <a:t>Scheduling, Policies</a:t>
            </a:r>
          </a:p>
          <a:p>
            <a:pPr lvl="2"/>
            <a:r>
              <a:rPr lang="en-US" dirty="0"/>
              <a:t>Examples: </a:t>
            </a:r>
          </a:p>
          <a:p>
            <a:pPr lvl="3"/>
            <a:r>
              <a:rPr lang="en-US" dirty="0"/>
              <a:t>Use my CPU resources to meet </a:t>
            </a:r>
            <a:r>
              <a:rPr lang="en-US" dirty="0" err="1"/>
              <a:t>realtime</a:t>
            </a:r>
            <a:r>
              <a:rPr lang="en-US" dirty="0"/>
              <a:t> deadlines </a:t>
            </a:r>
            <a:r>
              <a:rPr lang="en-US" dirty="0" err="1"/>
              <a:t>vs</a:t>
            </a:r>
            <a:r>
              <a:rPr lang="en-US" dirty="0"/>
              <a:t> highest throughput scheduling</a:t>
            </a:r>
          </a:p>
          <a:p>
            <a:pPr lvl="3"/>
            <a:r>
              <a:rPr lang="en-US" dirty="0"/>
              <a:t>Keep certain pages in memory</a:t>
            </a:r>
          </a:p>
          <a:p>
            <a:r>
              <a:rPr lang="en-US" dirty="0"/>
              <a:t>Problem with putting all three of these together is that APIs limited, complex, or insufficient…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3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IPC Abstractions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Pipes in ExOS use a shared memory circular buffer</a:t>
            </a:r>
          </a:p>
          <a:p>
            <a:r>
              <a:rPr lang="en-US" altLang="en-US" sz="2800"/>
              <a:t>Pipe’ uses inline read and write calls</a:t>
            </a:r>
          </a:p>
          <a:p>
            <a:r>
              <a:rPr lang="en-US" altLang="en-US" sz="2800"/>
              <a:t>Shm shows times of two processes to ‘ping-pong’ – simulated on Ultrix using signals</a:t>
            </a:r>
          </a:p>
          <a:p>
            <a:r>
              <a:rPr lang="en-US" altLang="en-US" sz="2800"/>
              <a:t>Lrpc is single threaded, does not check permissions and assumes a single function is of interest</a:t>
            </a:r>
          </a:p>
        </p:txBody>
      </p:sp>
    </p:spTree>
    <p:extLst>
      <p:ext uri="{BB962C8B-B14F-4D97-AF65-F5344CB8AC3E}">
        <p14:creationId xmlns:p14="http://schemas.microsoft.com/office/powerpoint/2010/main" val="15062631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Application-level Virtual Memory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Does not handle swapping</a:t>
            </a:r>
          </a:p>
          <a:p>
            <a:r>
              <a:rPr lang="en-US" altLang="en-US" sz="3600"/>
              <a:t>Page tables are implemented as a linear vector</a:t>
            </a:r>
          </a:p>
          <a:p>
            <a:r>
              <a:rPr lang="en-US" altLang="en-US" sz="3600"/>
              <a:t>Provides aliasing, sharing, enabling disabling caching on a per page basis, specific page-allocation and DMA</a:t>
            </a:r>
          </a:p>
          <a:p>
            <a:pPr>
              <a:buFont typeface="Wingdings" charset="2"/>
              <a:buNone/>
            </a:pPr>
            <a:endParaRPr lang="en-US" altLang="en-US" sz="3600"/>
          </a:p>
          <a:p>
            <a:pPr>
              <a:buFont typeface="Wingdings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872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Application-Specific Safe Handlers (ASH)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840287"/>
          </a:xfrm>
        </p:spPr>
        <p:txBody>
          <a:bodyPr/>
          <a:lstStyle/>
          <a:p>
            <a:r>
              <a:rPr lang="en-US" altLang="en-US"/>
              <a:t>Downloaded into the kernel</a:t>
            </a:r>
          </a:p>
          <a:p>
            <a:r>
              <a:rPr lang="en-US" altLang="en-US"/>
              <a:t>Made safe by code inspection, sandboxing</a:t>
            </a:r>
          </a:p>
          <a:p>
            <a:r>
              <a:rPr lang="en-US" altLang="en-US"/>
              <a:t>Executes on message arrival</a:t>
            </a:r>
          </a:p>
          <a:p>
            <a:r>
              <a:rPr lang="en-US" altLang="en-US"/>
              <a:t>Decouples latency critical operations such as message reply from scheduling of processes</a:t>
            </a:r>
          </a:p>
        </p:txBody>
      </p:sp>
    </p:spTree>
    <p:extLst>
      <p:ext uri="{BB962C8B-B14F-4D97-AF65-F5344CB8AC3E}">
        <p14:creationId xmlns:p14="http://schemas.microsoft.com/office/powerpoint/2010/main" val="31500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990600"/>
          </a:xfrm>
        </p:spPr>
        <p:txBody>
          <a:bodyPr/>
          <a:lstStyle/>
          <a:p>
            <a:r>
              <a:rPr lang="en-US" sz="3200" dirty="0"/>
              <a:t>Traditional Approach to Handling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Example: Send message from one processor to another</a:t>
            </a:r>
          </a:p>
          <a:p>
            <a:pPr lvl="1"/>
            <a:r>
              <a:rPr lang="en-US" dirty="0"/>
              <a:t>Check Permissions, Format Message</a:t>
            </a:r>
          </a:p>
          <a:p>
            <a:pPr lvl="1"/>
            <a:r>
              <a:rPr lang="en-US" dirty="0"/>
              <a:t>Enforce forward progress, Handle interrupts</a:t>
            </a:r>
          </a:p>
          <a:p>
            <a:pPr lvl="1"/>
            <a:r>
              <a:rPr lang="en-US" dirty="0"/>
              <a:t>Prevent Denial Of Service (DOS) and/or Deadlock</a:t>
            </a:r>
          </a:p>
          <a:p>
            <a:r>
              <a:rPr lang="en-US" dirty="0"/>
              <a:t>Traditional Approach: Use a system </a:t>
            </a:r>
            <a:r>
              <a:rPr lang="en-US" dirty="0" err="1"/>
              <a:t>call+OS</a:t>
            </a:r>
            <a:r>
              <a:rPr lang="en-US" dirty="0"/>
              <a:t> Service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762000" y="2438400"/>
            <a:ext cx="7848600" cy="4247465"/>
            <a:chOff x="914400" y="1752600"/>
            <a:chExt cx="7848600" cy="4419600"/>
          </a:xfrm>
        </p:grpSpPr>
        <p:sp>
          <p:nvSpPr>
            <p:cNvPr id="4" name="Rectangle 3"/>
            <p:cNvSpPr/>
            <p:nvPr/>
          </p:nvSpPr>
          <p:spPr bwMode="auto">
            <a:xfrm>
              <a:off x="1377950" y="1752600"/>
              <a:ext cx="1295400" cy="990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Source</a:t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Program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377950" y="3048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SysCall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377950" y="3657600"/>
              <a:ext cx="1295400" cy="762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Message</a:t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Service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377950" y="4724400"/>
              <a:ext cx="1295400" cy="5334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Device Driver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>
              <a:off x="2025650" y="27432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025650" y="3352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2025650" y="44196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Rectangle 26"/>
            <p:cNvSpPr/>
            <p:nvPr/>
          </p:nvSpPr>
          <p:spPr bwMode="auto">
            <a:xfrm>
              <a:off x="1377950" y="5562600"/>
              <a:ext cx="1295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Hardware</a:t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Interface</a:t>
              </a:r>
            </a:p>
          </p:txBody>
        </p:sp>
        <p:cxnSp>
          <p:nvCxnSpPr>
            <p:cNvPr id="30" name="Straight Arrow Connector 29"/>
            <p:cNvCxnSpPr>
              <a:stCxn id="10" idx="2"/>
              <a:endCxn id="27" idx="0"/>
            </p:cNvCxnSpPr>
            <p:nvPr/>
          </p:nvCxnSpPr>
          <p:spPr bwMode="auto">
            <a:xfrm>
              <a:off x="2025650" y="5257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 46"/>
            <p:cNvSpPr/>
            <p:nvPr/>
          </p:nvSpPr>
          <p:spPr bwMode="auto">
            <a:xfrm>
              <a:off x="4572000" y="1752600"/>
              <a:ext cx="1295400" cy="990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Dest</a:t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Program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4572000" y="3048000"/>
              <a:ext cx="1295400" cy="3048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SysCall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4572000" y="3657600"/>
              <a:ext cx="1295400" cy="7620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Message</a:t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Service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4572000" y="4724400"/>
              <a:ext cx="1295400" cy="533400"/>
            </a:xfrm>
            <a:prstGeom prst="rect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Device Driver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>
              <a:off x="5219700" y="27432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5219700" y="3352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5219700" y="44196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53"/>
            <p:cNvSpPr/>
            <p:nvPr/>
          </p:nvSpPr>
          <p:spPr bwMode="auto">
            <a:xfrm>
              <a:off x="4572000" y="5562600"/>
              <a:ext cx="12954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Hardware</a:t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Interface</a:t>
              </a:r>
            </a:p>
          </p:txBody>
        </p:sp>
        <p:cxnSp>
          <p:nvCxnSpPr>
            <p:cNvPr id="55" name="Straight Arrow Connector 54"/>
            <p:cNvCxnSpPr>
              <a:stCxn id="50" idx="2"/>
              <a:endCxn id="54" idx="0"/>
            </p:cNvCxnSpPr>
            <p:nvPr/>
          </p:nvCxnSpPr>
          <p:spPr bwMode="auto">
            <a:xfrm>
              <a:off x="5219700" y="5257800"/>
              <a:ext cx="0" cy="3048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Right Arrow 55"/>
            <p:cNvSpPr/>
            <p:nvPr/>
          </p:nvSpPr>
          <p:spPr bwMode="auto">
            <a:xfrm>
              <a:off x="2673350" y="5486400"/>
              <a:ext cx="1898650" cy="68580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58" name="Rounded Rectangle 57"/>
            <p:cNvSpPr/>
            <p:nvPr/>
          </p:nvSpPr>
          <p:spPr bwMode="auto">
            <a:xfrm>
              <a:off x="914400" y="2895600"/>
              <a:ext cx="5638800" cy="2514600"/>
            </a:xfrm>
            <a:prstGeom prst="roundRect">
              <a:avLst/>
            </a:prstGeom>
            <a:noFill/>
            <a:ln w="2857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876317" y="3715434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Kernel (OS)</a:t>
              </a:r>
            </a:p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550637" y="1924735"/>
              <a:ext cx="2138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User-Level Code </a:t>
              </a:r>
              <a:br>
                <a:rPr lang="en-US" dirty="0"/>
              </a:br>
              <a:r>
                <a:rPr lang="en-US" dirty="0"/>
                <a:t>(With Libraries)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77000" y="385393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OS Service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87455" y="5644634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08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924800" cy="533400"/>
          </a:xfrm>
        </p:spPr>
        <p:txBody>
          <a:bodyPr/>
          <a:lstStyle/>
          <a:p>
            <a:r>
              <a:rPr lang="en-US" dirty="0"/>
              <a:t>Alternative: Mechanisms in HW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962400"/>
            <a:ext cx="8991600" cy="2667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Permit </a:t>
            </a:r>
            <a:r>
              <a:rPr lang="en-US" i="1" dirty="0"/>
              <a:t>user-level</a:t>
            </a:r>
            <a:r>
              <a:rPr lang="en-US" dirty="0"/>
              <a:t> code to send messages</a:t>
            </a:r>
          </a:p>
          <a:p>
            <a:pPr lvl="1"/>
            <a:r>
              <a:rPr lang="en-US" dirty="0"/>
              <a:t>Have hardware check permission and/or rate</a:t>
            </a:r>
          </a:p>
          <a:p>
            <a:pPr lvl="1"/>
            <a:r>
              <a:rPr lang="en-US" dirty="0"/>
              <a:t>Have hardware enforce format/consistency</a:t>
            </a:r>
          </a:p>
          <a:p>
            <a:pPr lvl="1"/>
            <a:r>
              <a:rPr lang="en-US" dirty="0"/>
              <a:t>Have hardware guarantee forward progress</a:t>
            </a:r>
          </a:p>
          <a:p>
            <a:pPr lvl="1"/>
            <a:r>
              <a:rPr lang="en-US" dirty="0"/>
              <a:t>Have Hardware deliver messages/interrupts to </a:t>
            </a:r>
            <a:r>
              <a:rPr lang="en-US" dirty="0" err="1"/>
              <a:t>usercode</a:t>
            </a:r>
            <a:endParaRPr lang="en-US" dirty="0"/>
          </a:p>
          <a:p>
            <a:r>
              <a:rPr lang="en-US" dirty="0"/>
              <a:t>OS sets registers to control behavior based on policy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304800" y="762000"/>
            <a:ext cx="8610600" cy="2320574"/>
            <a:chOff x="304800" y="2819400"/>
            <a:chExt cx="8610600" cy="2320574"/>
          </a:xfrm>
        </p:grpSpPr>
        <p:sp>
          <p:nvSpPr>
            <p:cNvPr id="5" name="Rectangle 4"/>
            <p:cNvSpPr/>
            <p:nvPr/>
          </p:nvSpPr>
          <p:spPr bwMode="auto">
            <a:xfrm>
              <a:off x="1377950" y="2819400"/>
              <a:ext cx="1295400" cy="95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Source</a:t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Program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02150" y="2819400"/>
              <a:ext cx="1295400" cy="95201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Dest</a:t>
              </a:r>
              <a:b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Program</a:t>
              </a:r>
            </a:p>
          </p:txBody>
        </p:sp>
        <p:sp>
          <p:nvSpPr>
            <p:cNvPr id="23" name="Right Arrow 22"/>
            <p:cNvSpPr/>
            <p:nvPr/>
          </p:nvSpPr>
          <p:spPr bwMode="auto">
            <a:xfrm>
              <a:off x="2895600" y="4339469"/>
              <a:ext cx="1371600" cy="659089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Network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76673" y="2930174"/>
              <a:ext cx="2138727" cy="621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User-Level Code </a:t>
              </a:r>
              <a:br>
                <a:rPr lang="en-US" dirty="0"/>
              </a:br>
              <a:r>
                <a:rPr lang="en-US" dirty="0"/>
                <a:t>(With Libraries)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13491" y="4526114"/>
              <a:ext cx="1265090" cy="354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Hardware</a:t>
              </a:r>
            </a:p>
          </p:txBody>
        </p:sp>
        <p:cxnSp>
          <p:nvCxnSpPr>
            <p:cNvPr id="30" name="Straight Arrow Connector 29"/>
            <p:cNvCxnSpPr>
              <a:stCxn id="5" idx="2"/>
              <a:endCxn id="12" idx="0"/>
            </p:cNvCxnSpPr>
            <p:nvPr/>
          </p:nvCxnSpPr>
          <p:spPr bwMode="auto">
            <a:xfrm flipH="1">
              <a:off x="2022475" y="3771418"/>
              <a:ext cx="3175" cy="461208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>
              <a:stCxn id="14" idx="2"/>
              <a:endCxn id="43" idx="0"/>
            </p:cNvCxnSpPr>
            <p:nvPr/>
          </p:nvCxnSpPr>
          <p:spPr bwMode="auto">
            <a:xfrm flipH="1">
              <a:off x="5146675" y="3771418"/>
              <a:ext cx="3175" cy="495782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1" name="Group 40"/>
            <p:cNvGrpSpPr/>
            <p:nvPr/>
          </p:nvGrpSpPr>
          <p:grpSpPr>
            <a:xfrm>
              <a:off x="304800" y="4232626"/>
              <a:ext cx="2597150" cy="872774"/>
              <a:chOff x="152400" y="5223226"/>
              <a:chExt cx="2597150" cy="872774"/>
            </a:xfrm>
          </p:grpSpPr>
          <p:sp>
            <p:nvSpPr>
              <p:cNvPr id="12" name="Rectangle 11"/>
              <p:cNvSpPr/>
              <p:nvPr/>
            </p:nvSpPr>
            <p:spPr bwMode="auto">
              <a:xfrm>
                <a:off x="990600" y="5223226"/>
                <a:ext cx="1758950" cy="8727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Hardware</a:t>
                </a:r>
                <a:b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</a:b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Interface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0" dirty="0"/>
                  <a:t>(User-level)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152400" y="5223226"/>
                <a:ext cx="838200" cy="8727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QoS</a:t>
                </a:r>
                <a:b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</a:br>
                <a: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Specs</a:t>
                </a: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 flipH="1">
              <a:off x="4267200" y="4267200"/>
              <a:ext cx="2597150" cy="872774"/>
              <a:chOff x="152400" y="5223226"/>
              <a:chExt cx="2597150" cy="872774"/>
            </a:xfrm>
          </p:grpSpPr>
          <p:sp>
            <p:nvSpPr>
              <p:cNvPr id="43" name="Rectangle 42"/>
              <p:cNvSpPr/>
              <p:nvPr/>
            </p:nvSpPr>
            <p:spPr bwMode="auto">
              <a:xfrm>
                <a:off x="990600" y="5223226"/>
                <a:ext cx="1758950" cy="8727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Hardware</a:t>
                </a:r>
                <a:b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</a:b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Interface</a:t>
                </a:r>
              </a:p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b="0" dirty="0"/>
                  <a:t>(User-level)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152400" y="5223226"/>
                <a:ext cx="838200" cy="8727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vert270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QoS</a:t>
                </a:r>
                <a:b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</a:br>
                <a:r>
                  <a:rPr kumimoji="0" 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rPr>
                  <a:t>Specs</a:t>
                </a: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723901" y="3048000"/>
            <a:ext cx="5721349" cy="676441"/>
            <a:chOff x="723901" y="5029200"/>
            <a:chExt cx="5721349" cy="861106"/>
          </a:xfrm>
        </p:grpSpPr>
        <p:sp>
          <p:nvSpPr>
            <p:cNvPr id="48" name="TextBox 47"/>
            <p:cNvSpPr txBox="1"/>
            <p:nvPr/>
          </p:nvSpPr>
          <p:spPr>
            <a:xfrm>
              <a:off x="2943543" y="5520974"/>
              <a:ext cx="1247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OS Policy</a:t>
              </a:r>
            </a:p>
          </p:txBody>
        </p:sp>
        <p:cxnSp>
          <p:nvCxnSpPr>
            <p:cNvPr id="54" name="Elbow Connector 53"/>
            <p:cNvCxnSpPr>
              <a:stCxn id="48" idx="1"/>
              <a:endCxn id="40" idx="2"/>
            </p:cNvCxnSpPr>
            <p:nvPr/>
          </p:nvCxnSpPr>
          <p:spPr bwMode="auto">
            <a:xfrm rot="10800000">
              <a:off x="723901" y="5029200"/>
              <a:ext cx="2219643" cy="676440"/>
            </a:xfrm>
            <a:prstGeom prst="bentConnector2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Elbow Connector 56"/>
            <p:cNvCxnSpPr>
              <a:stCxn id="48" idx="3"/>
              <a:endCxn id="44" idx="2"/>
            </p:cNvCxnSpPr>
            <p:nvPr/>
          </p:nvCxnSpPr>
          <p:spPr bwMode="auto">
            <a:xfrm flipV="1">
              <a:off x="4191000" y="5063774"/>
              <a:ext cx="2254250" cy="641866"/>
            </a:xfrm>
            <a:prstGeom prst="bentConnector2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8055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4" y="254000"/>
            <a:ext cx="8709026" cy="736600"/>
          </a:xfrm>
        </p:spPr>
        <p:txBody>
          <a:bodyPr/>
          <a:lstStyle/>
          <a:p>
            <a:r>
              <a:rPr lang="en-US" sz="3200" dirty="0"/>
              <a:t>Push Access Control to Hardware: </a:t>
            </a:r>
            <a:br>
              <a:rPr lang="en-US" sz="3200" dirty="0"/>
            </a:br>
            <a:r>
              <a:rPr lang="en-US" sz="3200" dirty="0"/>
              <a:t>User-Level Alewife Messaging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4953000" cy="3962400"/>
          </a:xfrm>
        </p:spPr>
        <p:txBody>
          <a:bodyPr/>
          <a:lstStyle/>
          <a:p>
            <a:r>
              <a:rPr lang="en-US" sz="2000" dirty="0"/>
              <a:t>Send message</a:t>
            </a:r>
          </a:p>
          <a:p>
            <a:pPr lvl="1"/>
            <a:r>
              <a:rPr lang="en-US" sz="1800" dirty="0"/>
              <a:t>write words to special network interface registers </a:t>
            </a:r>
          </a:p>
          <a:p>
            <a:pPr lvl="1"/>
            <a:r>
              <a:rPr lang="en-US" sz="1800" dirty="0"/>
              <a:t>Execute atomic launch instruction</a:t>
            </a:r>
          </a:p>
          <a:p>
            <a:r>
              <a:rPr lang="en-US" sz="2000" dirty="0"/>
              <a:t>Receive</a:t>
            </a:r>
          </a:p>
          <a:p>
            <a:pPr lvl="1"/>
            <a:r>
              <a:rPr lang="en-US" sz="1800" dirty="0"/>
              <a:t>Generate interrupt/launch user-level thread context</a:t>
            </a:r>
          </a:p>
          <a:p>
            <a:pPr lvl="1"/>
            <a:r>
              <a:rPr lang="en-US" sz="1800" dirty="0"/>
              <a:t>Examine message by reading from special network interface registers</a:t>
            </a:r>
          </a:p>
          <a:p>
            <a:pPr lvl="1"/>
            <a:r>
              <a:rPr lang="en-US" sz="1800" dirty="0"/>
              <a:t>Execute dispose message</a:t>
            </a:r>
          </a:p>
          <a:p>
            <a:pPr lvl="1"/>
            <a:r>
              <a:rPr lang="en-US" sz="1800" dirty="0"/>
              <a:t>Exit atomic section</a:t>
            </a:r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5" y="1050925"/>
            <a:ext cx="4219575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3400"/>
            <a:ext cx="6469063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82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82600"/>
            <a:ext cx="7292975" cy="736600"/>
          </a:xfrm>
        </p:spPr>
        <p:txBody>
          <a:bodyPr/>
          <a:lstStyle/>
          <a:p>
            <a:r>
              <a:rPr lang="en-US" dirty="0"/>
              <a:t>Sharing of Network Interface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56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What if user in middle of constructing message and must context switch?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Need </a:t>
            </a:r>
            <a:r>
              <a:rPr lang="en-US" i="1" dirty="0"/>
              <a:t>Atomic Send operation!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Message either completely in network or not at all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Can save/restore user’s work if necessary (think about single set of network interface registers</a:t>
            </a:r>
          </a:p>
          <a:p>
            <a:pPr>
              <a:lnSpc>
                <a:spcPct val="80000"/>
              </a:lnSpc>
            </a:pPr>
            <a:r>
              <a:rPr lang="en-US" dirty="0"/>
              <a:t>Receive Atomicity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want to allow user-level interrupts or polling, must give user control over network reception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Allow </a:t>
            </a:r>
            <a:r>
              <a:rPr lang="en-US" i="1" dirty="0"/>
              <a:t>atomicity: </a:t>
            </a:r>
            <a:r>
              <a:rPr lang="en-US" dirty="0"/>
              <a:t>way for good user to select when their message handlers get interrupted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Polling: ultimate receive atomicity – never interrupted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Fine as long as user keeps absorbing messages</a:t>
            </a:r>
          </a:p>
        </p:txBody>
      </p:sp>
    </p:spTree>
    <p:extLst>
      <p:ext uri="{BB962C8B-B14F-4D97-AF65-F5344CB8AC3E}">
        <p14:creationId xmlns:p14="http://schemas.microsoft.com/office/powerpoint/2010/main" val="1329045731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57005</TotalTime>
  <Words>4230</Words>
  <Application>Microsoft Office PowerPoint</Application>
  <PresentationFormat>全屏显示(4:3)</PresentationFormat>
  <Paragraphs>561</Paragraphs>
  <Slides>52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Comic Sans MS</vt:lpstr>
      <vt:lpstr>Tahoma</vt:lpstr>
      <vt:lpstr>Times New Roman</vt:lpstr>
      <vt:lpstr>Wingdings</vt:lpstr>
      <vt:lpstr>Blueprint</vt:lpstr>
      <vt:lpstr>OS Structure and Kernel</vt:lpstr>
      <vt:lpstr>OS Resources – at the center of it all!</vt:lpstr>
      <vt:lpstr>What is a Resource?</vt:lpstr>
      <vt:lpstr>More Complex Resources: Operating System Services</vt:lpstr>
      <vt:lpstr>The Protection vs Management Split</vt:lpstr>
      <vt:lpstr>Traditional Approach to Handling Resource</vt:lpstr>
      <vt:lpstr>Alternative: Mechanisms in HW</vt:lpstr>
      <vt:lpstr>Push Access Control to Hardware:  User-Level Alewife Messaging</vt:lpstr>
      <vt:lpstr>Sharing of Network Interface</vt:lpstr>
      <vt:lpstr>System Calls: Details</vt:lpstr>
      <vt:lpstr>Example of System Call usage</vt:lpstr>
      <vt:lpstr>Example: Use strace to trace syscalls</vt:lpstr>
      <vt:lpstr>Example of Standard API</vt:lpstr>
      <vt:lpstr>System Call Implementation</vt:lpstr>
      <vt:lpstr>API – System Call – OS Relationship</vt:lpstr>
      <vt:lpstr>System Call Parameter Passing</vt:lpstr>
      <vt:lpstr>Parameter Passing via Table</vt:lpstr>
      <vt:lpstr>Types of System Calls</vt:lpstr>
      <vt:lpstr>Types of System Calls (Con’t)</vt:lpstr>
      <vt:lpstr>Types of System Calls (Cont.)</vt:lpstr>
      <vt:lpstr>POSIX standard</vt:lpstr>
      <vt:lpstr>POSIX (cont)</vt:lpstr>
      <vt:lpstr>Portability</vt:lpstr>
      <vt:lpstr>Examples of Windows and  Unix System Calls</vt:lpstr>
      <vt:lpstr>Standard C Library Example</vt:lpstr>
      <vt:lpstr>Operating Systems Structure (What is the organizational Principle?)</vt:lpstr>
      <vt:lpstr>Implementation Issues (How is the OS implemented?)</vt:lpstr>
      <vt:lpstr>Simple Structure </vt:lpstr>
      <vt:lpstr>Layered Structure</vt:lpstr>
      <vt:lpstr>Layered Operating System</vt:lpstr>
      <vt:lpstr>Monolithic Structure: UNIX System Structure</vt:lpstr>
      <vt:lpstr>Microkernel Structure </vt:lpstr>
      <vt:lpstr>Modules-based Structure</vt:lpstr>
      <vt:lpstr>ExoKernel: Separate Protection from Management</vt:lpstr>
      <vt:lpstr>Separating Security from Management</vt:lpstr>
      <vt:lpstr>Secure Bindings</vt:lpstr>
      <vt:lpstr>Secure Bindings Techniques</vt:lpstr>
      <vt:lpstr>Downloaded Code Example: (DPF) Downloaded Packet Filter</vt:lpstr>
      <vt:lpstr>Visible Resource Revocation</vt:lpstr>
      <vt:lpstr>Abort Protocol</vt:lpstr>
      <vt:lpstr>Aegis and ExOS</vt:lpstr>
      <vt:lpstr>Aegis Implementation Overview</vt:lpstr>
      <vt:lpstr>Processor Time Slices </vt:lpstr>
      <vt:lpstr>Aegis Exceptions</vt:lpstr>
      <vt:lpstr>Address Translation</vt:lpstr>
      <vt:lpstr>TLB Misses</vt:lpstr>
      <vt:lpstr>Protected Control Transfer</vt:lpstr>
      <vt:lpstr>Dynamic Packet Filter (DPF)</vt:lpstr>
      <vt:lpstr>ExOS: A Library Operating System</vt:lpstr>
      <vt:lpstr>IPC Abstractions</vt:lpstr>
      <vt:lpstr>Application-level Virtual Memory</vt:lpstr>
      <vt:lpstr>Application-Specific Safe Handlers (ASH)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Song Li</cp:lastModifiedBy>
  <cp:revision>6961</cp:revision>
  <cp:lastPrinted>1998-03-10T18:42:22Z</cp:lastPrinted>
  <dcterms:created xsi:type="dcterms:W3CDTF">1997-09-07T20:51:32Z</dcterms:created>
  <dcterms:modified xsi:type="dcterms:W3CDTF">2023-11-12T06:36:46Z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