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62"/>
  </p:notesMasterIdLst>
  <p:handoutMasterIdLst>
    <p:handoutMasterId r:id="rId63"/>
  </p:handoutMasterIdLst>
  <p:sldIdLst>
    <p:sldId id="560" r:id="rId2"/>
    <p:sldId id="561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580" r:id="rId22"/>
    <p:sldId id="581" r:id="rId23"/>
    <p:sldId id="582" r:id="rId24"/>
    <p:sldId id="583" r:id="rId25"/>
    <p:sldId id="584" r:id="rId26"/>
    <p:sldId id="585" r:id="rId27"/>
    <p:sldId id="586" r:id="rId28"/>
    <p:sldId id="587" r:id="rId29"/>
    <p:sldId id="588" r:id="rId30"/>
    <p:sldId id="589" r:id="rId31"/>
    <p:sldId id="590" r:id="rId32"/>
    <p:sldId id="591" r:id="rId33"/>
    <p:sldId id="592" r:id="rId34"/>
    <p:sldId id="593" r:id="rId35"/>
    <p:sldId id="594" r:id="rId36"/>
    <p:sldId id="595" r:id="rId37"/>
    <p:sldId id="596" r:id="rId38"/>
    <p:sldId id="597" r:id="rId39"/>
    <p:sldId id="598" r:id="rId40"/>
    <p:sldId id="599" r:id="rId41"/>
    <p:sldId id="600" r:id="rId42"/>
    <p:sldId id="601" r:id="rId43"/>
    <p:sldId id="602" r:id="rId44"/>
    <p:sldId id="603" r:id="rId45"/>
    <p:sldId id="604" r:id="rId46"/>
    <p:sldId id="605" r:id="rId47"/>
    <p:sldId id="606" r:id="rId48"/>
    <p:sldId id="607" r:id="rId49"/>
    <p:sldId id="608" r:id="rId50"/>
    <p:sldId id="609" r:id="rId51"/>
    <p:sldId id="610" r:id="rId52"/>
    <p:sldId id="611" r:id="rId53"/>
    <p:sldId id="612" r:id="rId54"/>
    <p:sldId id="613" r:id="rId55"/>
    <p:sldId id="614" r:id="rId56"/>
    <p:sldId id="615" r:id="rId57"/>
    <p:sldId id="616" r:id="rId58"/>
    <p:sldId id="617" r:id="rId59"/>
    <p:sldId id="618" r:id="rId60"/>
    <p:sldId id="619" r:id="rId6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00"/>
    <a:srgbClr val="CC3300"/>
    <a:srgbClr val="9999FF"/>
    <a:srgbClr val="808080"/>
    <a:srgbClr val="869406"/>
    <a:srgbClr val="6666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44" autoAdjust="0"/>
    <p:restoredTop sz="94624" autoAdjust="0"/>
  </p:normalViewPr>
  <p:slideViewPr>
    <p:cSldViewPr snapToObjects="1">
      <p:cViewPr varScale="1">
        <p:scale>
          <a:sx n="153" d="100"/>
          <a:sy n="153" d="100"/>
        </p:scale>
        <p:origin x="1926" y="15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186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8D74864-EB05-49AA-BA59-F6F5B3173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8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35E1360-550A-4529-B4D2-5DC013EF6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16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96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23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0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286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40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0827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236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850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963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94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931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1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388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1860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6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129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0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448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6010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906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09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334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554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2650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655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7296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438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021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944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442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766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62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01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9609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3554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1011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080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8093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0699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040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6659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5262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7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5856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687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459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9543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150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5310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837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0844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48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11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30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40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077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8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020C872-3BC4-4E8F-8435-60B84CF2BB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0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61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6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309938"/>
            <a:ext cx="5410200" cy="1752600"/>
          </a:xfrm>
        </p:spPr>
        <p:txBody>
          <a:bodyPr/>
          <a:lstStyle/>
          <a:p>
            <a:pPr algn="ctr"/>
            <a:r>
              <a:rPr lang="en-US" dirty="0"/>
              <a:t>Presenter: </a:t>
            </a:r>
            <a:r>
              <a:rPr lang="en-US" altLang="zh-CN" dirty="0"/>
              <a:t>Song Li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960438" y="144463"/>
            <a:ext cx="8229600" cy="576262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Process Representation in Linux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MS PGothic" charset="0"/>
              </a:rPr>
              <a:t>Represented by the C structure </a:t>
            </a:r>
            <a:r>
              <a:rPr lang="en-US">
                <a:latin typeface="Courier New" charset="0"/>
                <a:ea typeface="MS PGothic" charset="0"/>
                <a:cs typeface="Courier New" charset="0"/>
              </a:rPr>
              <a:t>task_struct</a:t>
            </a:r>
          </a:p>
          <a:p>
            <a:pPr>
              <a:buFont typeface="Monotype Sorts" charset="0"/>
              <a:buNone/>
            </a:pPr>
            <a:br>
              <a:rPr lang="en-US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>
                <a:latin typeface="Courier New" charset="0"/>
                <a:ea typeface="MS PGothic" charset="0"/>
                <a:cs typeface="Courier New" charset="0"/>
              </a:rPr>
              <a:t>pid t_pid; /* process identifier */ </a:t>
            </a:r>
            <a:br>
              <a:rPr lang="en-US" sz="160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>
                <a:latin typeface="Courier New" charset="0"/>
                <a:ea typeface="MS PGothic" charset="0"/>
                <a:cs typeface="Courier New" charset="0"/>
              </a:rPr>
              <a:t>long state; /* state of the process */ </a:t>
            </a:r>
            <a:br>
              <a:rPr lang="en-US" sz="160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>
                <a:latin typeface="Courier New" charset="0"/>
                <a:ea typeface="MS PGothic" charset="0"/>
                <a:cs typeface="Courier New" charset="0"/>
              </a:rPr>
              <a:t>unsigned int time_slice /* scheduling information */ </a:t>
            </a:r>
            <a:br>
              <a:rPr lang="en-US" sz="160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>
                <a:latin typeface="Courier New" charset="0"/>
                <a:ea typeface="MS PGothic" charset="0"/>
                <a:cs typeface="Courier New" charset="0"/>
              </a:rPr>
              <a:t>struct task_struct *parent; /* this process</a:t>
            </a:r>
            <a:r>
              <a:rPr lang="ja-JP" altLang="en-US" sz="1600">
                <a:latin typeface="Courier New" charset="0"/>
                <a:ea typeface="MS PGothic" charset="0"/>
                <a:cs typeface="Courier New" charset="0"/>
              </a:rPr>
              <a:t>’</a:t>
            </a:r>
            <a:r>
              <a:rPr lang="en-US" altLang="ja-JP" sz="1600">
                <a:latin typeface="Courier New" charset="0"/>
                <a:ea typeface="MS PGothic" charset="0"/>
                <a:cs typeface="Courier New" charset="0"/>
              </a:rPr>
              <a:t>s parent */ </a:t>
            </a:r>
            <a:br>
              <a:rPr lang="en-US" altLang="ja-JP" sz="1600">
                <a:latin typeface="Courier New" charset="0"/>
                <a:ea typeface="MS PGothic" charset="0"/>
                <a:cs typeface="Courier New" charset="0"/>
              </a:rPr>
            </a:br>
            <a:r>
              <a:rPr lang="en-US" altLang="ja-JP" sz="1600">
                <a:latin typeface="Courier New" charset="0"/>
                <a:ea typeface="MS PGothic" charset="0"/>
                <a:cs typeface="Courier New" charset="0"/>
              </a:rPr>
              <a:t>struct list_head children; /* this process</a:t>
            </a:r>
            <a:r>
              <a:rPr lang="ja-JP" altLang="en-US" sz="1600">
                <a:latin typeface="Courier New" charset="0"/>
                <a:ea typeface="MS PGothic" charset="0"/>
                <a:cs typeface="Courier New" charset="0"/>
              </a:rPr>
              <a:t>’</a:t>
            </a:r>
            <a:r>
              <a:rPr lang="en-US" altLang="ja-JP" sz="1600">
                <a:latin typeface="Courier New" charset="0"/>
                <a:ea typeface="MS PGothic" charset="0"/>
                <a:cs typeface="Courier New" charset="0"/>
              </a:rPr>
              <a:t>s children */ </a:t>
            </a:r>
            <a:br>
              <a:rPr lang="en-US" altLang="ja-JP" sz="1600">
                <a:latin typeface="Courier New" charset="0"/>
                <a:ea typeface="MS PGothic" charset="0"/>
                <a:cs typeface="Courier New" charset="0"/>
              </a:rPr>
            </a:br>
            <a:r>
              <a:rPr lang="en-US" altLang="ja-JP" sz="1600">
                <a:latin typeface="Courier New" charset="0"/>
                <a:ea typeface="MS PGothic" charset="0"/>
                <a:cs typeface="Courier New" charset="0"/>
              </a:rPr>
              <a:t>struct files_struct *files; /* list of open files */ </a:t>
            </a:r>
            <a:br>
              <a:rPr lang="en-US" altLang="ja-JP" sz="1600">
                <a:latin typeface="Courier New" charset="0"/>
                <a:ea typeface="MS PGothic" charset="0"/>
                <a:cs typeface="Courier New" charset="0"/>
              </a:rPr>
            </a:br>
            <a:r>
              <a:rPr lang="en-US" altLang="ja-JP" sz="1600">
                <a:latin typeface="Courier New" charset="0"/>
                <a:ea typeface="MS PGothic" charset="0"/>
                <a:cs typeface="Courier New" charset="0"/>
              </a:rPr>
              <a:t>struct mm_struct *mm; /* address space of this process */</a:t>
            </a:r>
            <a:endParaRPr lang="en-US" sz="1600">
              <a:latin typeface="Courier New" charset="0"/>
              <a:ea typeface="MS PGothic" charset="0"/>
              <a:cs typeface="Courier New" charset="0"/>
            </a:endParaRPr>
          </a:p>
        </p:txBody>
      </p:sp>
      <p:pic>
        <p:nvPicPr>
          <p:cNvPr id="14340" name="Picture 3" descr="C:\Users\as668\Desktop\in-3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4419600"/>
            <a:ext cx="5865812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027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566737"/>
            <a:ext cx="7645400" cy="5762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Process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79562"/>
            <a:ext cx="8180387" cy="3983038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Maximize CPU use, quickly switch processes onto CPU for time sharing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Process scheduler </a:t>
            </a:r>
            <a:r>
              <a:rPr lang="en-US" dirty="0">
                <a:latin typeface="Helvetica" charset="0"/>
                <a:ea typeface="MS PGothic" charset="0"/>
              </a:rPr>
              <a:t>selects among available processes for next execution on CPU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Maintains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scheduling queues </a:t>
            </a:r>
            <a:r>
              <a:rPr lang="en-US" dirty="0">
                <a:latin typeface="Helvetica" charset="0"/>
                <a:ea typeface="MS PGothic" charset="0"/>
              </a:rPr>
              <a:t>of processes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Job queue </a:t>
            </a:r>
            <a:r>
              <a:rPr lang="en-US" dirty="0">
                <a:latin typeface="Helvetica" charset="0"/>
                <a:ea typeface="MS PGothic" charset="0"/>
              </a:rPr>
              <a:t>– set of all processes in the system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Ready queue </a:t>
            </a:r>
            <a:r>
              <a:rPr lang="en-US" dirty="0">
                <a:latin typeface="Helvetica" charset="0"/>
                <a:ea typeface="MS PGothic" charset="0"/>
              </a:rPr>
              <a:t>– set of all processes residing in main memory, ready and waiting to execute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Device queues </a:t>
            </a:r>
            <a:r>
              <a:rPr lang="en-US" dirty="0">
                <a:latin typeface="Helvetica" charset="0"/>
                <a:ea typeface="MS PGothic" charset="0"/>
              </a:rPr>
              <a:t>– set of processes waiting for an I/O device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Processes migrate among the various queues</a:t>
            </a:r>
          </a:p>
        </p:txBody>
      </p:sp>
    </p:spTree>
    <p:extLst>
      <p:ext uri="{BB962C8B-B14F-4D97-AF65-F5344CB8AC3E}">
        <p14:creationId xmlns:p14="http://schemas.microsoft.com/office/powerpoint/2010/main" val="396198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74725" y="236538"/>
            <a:ext cx="7983538" cy="457200"/>
          </a:xfrm>
        </p:spPr>
        <p:txBody>
          <a:bodyPr/>
          <a:lstStyle/>
          <a:p>
            <a:pPr eaLnBrk="1" hangingPunct="1"/>
            <a:r>
              <a:rPr lang="en-US" sz="2400">
                <a:latin typeface="Arial" charset="0"/>
                <a:ea typeface="MS PGothic" charset="0"/>
              </a:rPr>
              <a:t>Ready Queue And Various 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1214438"/>
            <a:ext cx="5822950" cy="50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86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966913"/>
            <a:ext cx="6546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3"/>
          <p:cNvSpPr txBox="1">
            <a:spLocks noChangeArrowheads="1"/>
          </p:cNvSpPr>
          <p:nvPr/>
        </p:nvSpPr>
        <p:spPr bwMode="auto">
          <a:xfrm>
            <a:off x="808038" y="1303338"/>
            <a:ext cx="6975475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b="1">
                <a:solidFill>
                  <a:srgbClr val="3366FF"/>
                </a:solidFill>
                <a:latin typeface="Helvetica" charset="0"/>
              </a:rPr>
              <a:t>Queueing diagram </a:t>
            </a:r>
            <a:r>
              <a:rPr kumimoji="1" lang="en-US">
                <a:latin typeface="Helvetica" charset="0"/>
              </a:rPr>
              <a:t>represents queues, resources, flows</a:t>
            </a:r>
          </a:p>
        </p:txBody>
      </p:sp>
    </p:spTree>
    <p:extLst>
      <p:ext uri="{BB962C8B-B14F-4D97-AF65-F5344CB8AC3E}">
        <p14:creationId xmlns:p14="http://schemas.microsoft.com/office/powerpoint/2010/main" val="4257690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Schedulers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838200"/>
            <a:ext cx="8534399" cy="5022850"/>
          </a:xfrm>
        </p:spPr>
        <p:txBody>
          <a:bodyPr/>
          <a:lstStyle/>
          <a:p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Short-term scheduler  </a:t>
            </a:r>
            <a:r>
              <a:rPr lang="en-US" sz="2000" dirty="0">
                <a:latin typeface="Helvetica" charset="0"/>
                <a:ea typeface="MS PGothic" charset="0"/>
              </a:rPr>
              <a:t>(or </a:t>
            </a:r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CPU scheduler</a:t>
            </a:r>
            <a:r>
              <a:rPr lang="en-US" sz="2000" dirty="0">
                <a:latin typeface="Helvetica" charset="0"/>
                <a:ea typeface="MS PGothic" charset="0"/>
              </a:rPr>
              <a:t>) – selects which process should be executed next and allocates CPU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Sometimes the only scheduler in a system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Short-term scheduler is invoked frequently (milliseconds) </a:t>
            </a:r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 (must be fast)</a:t>
            </a:r>
          </a:p>
          <a:p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Long-term scheduler  </a:t>
            </a:r>
            <a:r>
              <a:rPr lang="en-US" sz="2000" dirty="0">
                <a:latin typeface="Helvetica" charset="0"/>
                <a:ea typeface="MS PGothic" charset="0"/>
              </a:rPr>
              <a:t>(or </a:t>
            </a:r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job scheduler</a:t>
            </a:r>
            <a:r>
              <a:rPr lang="en-US" sz="2000" dirty="0">
                <a:latin typeface="Helvetica" charset="0"/>
                <a:ea typeface="MS PGothic" charset="0"/>
              </a:rPr>
              <a:t>) – selects which processes should be brought into the ready queue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Long-term scheduler is invoked  infrequently (seconds, minutes)  (may be slow)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The long-term scheduler controls the </a:t>
            </a:r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degree of multiprogramming</a:t>
            </a:r>
            <a:endParaRPr lang="en-US" sz="2000" i="1" dirty="0">
              <a:latin typeface="Helvetica" charset="0"/>
              <a:ea typeface="MS PGothic" charset="0"/>
              <a:sym typeface="Symbol" charset="0"/>
            </a:endParaRPr>
          </a:p>
          <a:p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Processes can be described as either:</a:t>
            </a:r>
          </a:p>
          <a:p>
            <a:pPr lvl="1"/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I/O-bound process</a:t>
            </a:r>
            <a:r>
              <a:rPr lang="en-US" sz="2000" dirty="0">
                <a:solidFill>
                  <a:srgbClr val="000000"/>
                </a:solidFill>
                <a:latin typeface="Helvetica" charset="0"/>
                <a:ea typeface="MS PGothic" charset="0"/>
                <a:sym typeface="Symbol" charset="0"/>
              </a:rPr>
              <a:t> </a:t>
            </a:r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– spends more time doing I/O than computations, many short CPU bursts</a:t>
            </a:r>
          </a:p>
          <a:p>
            <a:pPr lvl="1"/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  <a:sym typeface="Symbol" charset="0"/>
              </a:rPr>
              <a:t>CPU-bound process </a:t>
            </a:r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– spends more time doing computations; few very long CPU bursts</a:t>
            </a:r>
          </a:p>
          <a:p>
            <a:r>
              <a:rPr lang="en-US" sz="2000" dirty="0">
                <a:latin typeface="Helvetica" charset="0"/>
                <a:ea typeface="MS PGothic" charset="0"/>
                <a:sym typeface="Symbol" charset="0"/>
              </a:rPr>
              <a:t>Long-term scheduler strives for good </a:t>
            </a:r>
            <a:r>
              <a:rPr lang="en-US" sz="2000" b="1" i="1" dirty="0">
                <a:latin typeface="Helvetica" charset="0"/>
                <a:ea typeface="MS PGothic" charset="0"/>
                <a:sym typeface="Symbol" charset="0"/>
              </a:rPr>
              <a:t>process mix</a:t>
            </a:r>
            <a:endParaRPr lang="en-US" sz="2000" dirty="0">
              <a:latin typeface="Helvetica" charset="0"/>
              <a:ea typeface="MS PGothic" charset="0"/>
              <a:sym typeface="Symbol" charset="0"/>
            </a:endParaRPr>
          </a:p>
          <a:p>
            <a:endParaRPr lang="en-US" sz="2000" dirty="0">
              <a:latin typeface="Helvetica" charset="0"/>
              <a:ea typeface="MS PGothic" charset="0"/>
            </a:endParaRPr>
          </a:p>
          <a:p>
            <a:endParaRPr lang="en-US" sz="2000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82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58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ea typeface="MS PGothic" charset="0"/>
              </a:rPr>
              <a:t>Addition of Medium Term Scheduling</a:t>
            </a:r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875" y="2827338"/>
            <a:ext cx="7327900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806450" y="1160463"/>
            <a:ext cx="72009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r>
              <a:rPr kumimoji="1" lang="en-US" b="1">
                <a:solidFill>
                  <a:srgbClr val="3366FF"/>
                </a:solidFill>
                <a:latin typeface="Helvetica" charset="0"/>
              </a:rPr>
              <a:t>Medium-term scheduler  </a:t>
            </a:r>
            <a:r>
              <a:rPr kumimoji="1" lang="en-US">
                <a:latin typeface="Helvetica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0"/>
              <a:buChar char="l"/>
            </a:pPr>
            <a:r>
              <a:rPr kumimoji="1" lang="en-US">
                <a:latin typeface="Helvetica" charset="0"/>
              </a:rPr>
              <a:t>Remove process from memory, store on disk, bring back in from disk to continue execution: </a:t>
            </a:r>
            <a:r>
              <a:rPr kumimoji="1" lang="en-US" b="1">
                <a:solidFill>
                  <a:srgbClr val="3366FF"/>
                </a:solidFill>
                <a:latin typeface="Helvetica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>
              <a:latin typeface="Helvetica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0"/>
              <a:buChar char="n"/>
            </a:pPr>
            <a:endParaRPr kumimoji="1" lang="en-US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7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Multitasking in Mobile Systems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22363"/>
            <a:ext cx="7359650" cy="4448175"/>
          </a:xfrm>
        </p:spPr>
        <p:txBody>
          <a:bodyPr/>
          <a:lstStyle/>
          <a:p>
            <a:r>
              <a:rPr lang="en-US" sz="2000" dirty="0">
                <a:latin typeface="Helvetica" charset="0"/>
                <a:ea typeface="MS PGothic" charset="0"/>
              </a:rPr>
              <a:t>Some mobile systems (e.g., early version of </a:t>
            </a:r>
            <a:r>
              <a:rPr lang="en-US" sz="2000" dirty="0" err="1">
                <a:latin typeface="Helvetica" charset="0"/>
                <a:ea typeface="MS PGothic" charset="0"/>
              </a:rPr>
              <a:t>iOS</a:t>
            </a:r>
            <a:r>
              <a:rPr lang="en-US" sz="2000" dirty="0">
                <a:latin typeface="Helvetica" charset="0"/>
                <a:ea typeface="MS PGothic" charset="0"/>
              </a:rPr>
              <a:t>)  allow only one process to run, others suspended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Due to screen real estate, user interface limits </a:t>
            </a:r>
            <a:r>
              <a:rPr lang="en-US" sz="2000" dirty="0" err="1">
                <a:latin typeface="Helvetica" charset="0"/>
                <a:ea typeface="MS PGothic" charset="0"/>
              </a:rPr>
              <a:t>iOS</a:t>
            </a:r>
            <a:r>
              <a:rPr lang="en-US" sz="2000" dirty="0">
                <a:latin typeface="Helvetica" charset="0"/>
                <a:ea typeface="MS PGothic" charset="0"/>
              </a:rPr>
              <a:t> provides for a 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Single </a:t>
            </a:r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foreground</a:t>
            </a:r>
            <a:r>
              <a:rPr lang="en-US" sz="2000" dirty="0">
                <a:latin typeface="Helvetica" charset="0"/>
                <a:ea typeface="MS PGothic" charset="0"/>
              </a:rPr>
              <a:t> process- controlled via user interface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Multiple </a:t>
            </a:r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background</a:t>
            </a:r>
            <a:r>
              <a:rPr lang="en-US" sz="2000" dirty="0">
                <a:latin typeface="Helvetica" charset="0"/>
                <a:ea typeface="MS PGothic" charset="0"/>
              </a:rPr>
              <a:t> processes– in memory, running, but not on the display, and with limits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Limits include single, short task, receiving notification of events, specific long-running tasks like audio playback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Android runs foreground and background, with fewer limits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Background process uses a </a:t>
            </a:r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service</a:t>
            </a:r>
            <a:r>
              <a:rPr lang="en-US" sz="2000" dirty="0">
                <a:latin typeface="Helvetica" charset="0"/>
                <a:ea typeface="MS PGothic" charset="0"/>
              </a:rPr>
              <a:t> to perform tasks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Service can keep running even if background process is suspended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Service has no user interface, small memory use</a:t>
            </a:r>
          </a:p>
          <a:p>
            <a:pPr lvl="1"/>
            <a:endParaRPr lang="en-US" sz="2000" dirty="0">
              <a:latin typeface="Helvetica" charset="0"/>
              <a:ea typeface="MS PGothic" charset="0"/>
            </a:endParaRPr>
          </a:p>
          <a:p>
            <a:endParaRPr lang="en-US" sz="2000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844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Context Switch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4" y="1108075"/>
            <a:ext cx="8137526" cy="4448175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When CPU switches to another process, the system must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save the state </a:t>
            </a:r>
            <a:r>
              <a:rPr lang="en-US" dirty="0">
                <a:latin typeface="Helvetica" charset="0"/>
                <a:ea typeface="MS PGothic" charset="0"/>
              </a:rPr>
              <a:t>of the old process and load the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saved state </a:t>
            </a:r>
            <a:r>
              <a:rPr lang="en-US" dirty="0">
                <a:latin typeface="Helvetica" charset="0"/>
                <a:ea typeface="MS PGothic" charset="0"/>
              </a:rPr>
              <a:t>for the new process via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context switch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Context </a:t>
            </a:r>
            <a:r>
              <a:rPr lang="en-US" dirty="0">
                <a:latin typeface="Helvetica" charset="0"/>
                <a:ea typeface="MS PGothic" charset="0"/>
              </a:rPr>
              <a:t>of a process represented in the PCB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Context-switch time is overhead; the system does no useful work while switching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more complex the OS and the PCB </a:t>
            </a:r>
            <a:r>
              <a:rPr lang="en-US" dirty="0">
                <a:latin typeface="Helvetica" charset="0"/>
                <a:ea typeface="MS PGothic" charset="0"/>
                <a:sym typeface="Wingdings" charset="0"/>
              </a:rPr>
              <a:t> the </a:t>
            </a:r>
            <a:r>
              <a:rPr lang="en-US" dirty="0">
                <a:latin typeface="Helvetica" charset="0"/>
                <a:ea typeface="MS PGothic" charset="0"/>
              </a:rPr>
              <a:t>longer the context switch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Time dependent on hardware support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Some hardware provides multiple sets of registers per CPU </a:t>
            </a:r>
            <a:r>
              <a:rPr lang="en-US" dirty="0">
                <a:latin typeface="Helvetica" charset="0"/>
                <a:ea typeface="MS PGothic" charset="0"/>
                <a:sym typeface="Wingdings" charset="0"/>
              </a:rPr>
              <a:t></a:t>
            </a:r>
            <a:r>
              <a:rPr lang="en-US" dirty="0">
                <a:latin typeface="Helvetica" charset="0"/>
                <a:ea typeface="MS PGothic" charset="0"/>
              </a:rPr>
              <a:t> multiple contexts loaded at once</a:t>
            </a:r>
          </a:p>
        </p:txBody>
      </p:sp>
    </p:spTree>
    <p:extLst>
      <p:ext uri="{BB962C8B-B14F-4D97-AF65-F5344CB8AC3E}">
        <p14:creationId xmlns:p14="http://schemas.microsoft.com/office/powerpoint/2010/main" val="1607281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Operations on Processes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571625"/>
            <a:ext cx="7480300" cy="4448175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System must provide mechanisms for: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 process creation,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 process termination, 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 and so on as detailed next</a:t>
            </a:r>
          </a:p>
        </p:txBody>
      </p:sp>
    </p:spTree>
    <p:extLst>
      <p:ext uri="{BB962C8B-B14F-4D97-AF65-F5344CB8AC3E}">
        <p14:creationId xmlns:p14="http://schemas.microsoft.com/office/powerpoint/2010/main" val="282740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Process Creation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9988"/>
            <a:ext cx="6918325" cy="5076825"/>
          </a:xfrm>
        </p:spPr>
        <p:txBody>
          <a:bodyPr/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Parent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process creates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children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processes, which, in turn create other processes, forming 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tree</a:t>
            </a:r>
            <a:r>
              <a:rPr lang="en-US" dirty="0">
                <a:latin typeface="Helvetica" charset="0"/>
                <a:ea typeface="MS PGothic" charset="0"/>
              </a:rPr>
              <a:t> of processes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Generally, process identified and managed via a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process identifier 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 err="1">
                <a:solidFill>
                  <a:srgbClr val="3366FF"/>
                </a:solidFill>
                <a:latin typeface="Helvetica" charset="0"/>
                <a:ea typeface="MS PGothic" charset="0"/>
              </a:rPr>
              <a:t>pid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Resource sharing options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and children share all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Children share subset of parent</a:t>
            </a:r>
            <a:r>
              <a:rPr lang="ja-JP" altLang="en-US" dirty="0">
                <a:latin typeface="Helvetica" charset="0"/>
                <a:ea typeface="MS PGothic" charset="0"/>
              </a:rPr>
              <a:t>’</a:t>
            </a:r>
            <a:r>
              <a:rPr lang="en-US" altLang="ja-JP" dirty="0">
                <a:latin typeface="Helvetica" charset="0"/>
                <a:ea typeface="MS PGothic" charset="0"/>
              </a:rPr>
              <a:t>s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and child share no resources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Execution options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and children execute concurrently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Parent waits until children terminate</a:t>
            </a:r>
          </a:p>
          <a:p>
            <a:pPr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3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76388" y="414338"/>
            <a:ext cx="6107112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77925"/>
            <a:ext cx="8839200" cy="47863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Helvetica" charset="0"/>
                <a:ea typeface="MS PGothic" charset="0"/>
              </a:rPr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Batch system –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jobs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Time-shared systems –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user programs </a:t>
            </a:r>
            <a:r>
              <a:rPr lang="en-US" dirty="0">
                <a:latin typeface="Helvetica" charset="0"/>
                <a:ea typeface="MS PGothic" charset="0"/>
              </a:rPr>
              <a:t>or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tasks</a:t>
            </a: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charset="0"/>
                <a:ea typeface="MS PGothic" charset="0"/>
              </a:rPr>
              <a:t>Textbook uses the terms </a:t>
            </a:r>
            <a:r>
              <a:rPr lang="en-US" sz="2400" b="1" i="1" dirty="0">
                <a:latin typeface="Helvetica" charset="0"/>
                <a:ea typeface="MS PGothic" charset="0"/>
              </a:rPr>
              <a:t>job</a:t>
            </a:r>
            <a:r>
              <a:rPr lang="en-US" sz="2400" dirty="0">
                <a:latin typeface="Helvetica" charset="0"/>
                <a:ea typeface="MS PGothic" charset="0"/>
              </a:rPr>
              <a:t> and </a:t>
            </a:r>
            <a:r>
              <a:rPr lang="en-US" sz="2400" b="1" i="1" dirty="0">
                <a:latin typeface="Helvetica" charset="0"/>
                <a:ea typeface="MS PGothic" charset="0"/>
              </a:rPr>
              <a:t>process</a:t>
            </a:r>
            <a:r>
              <a:rPr lang="en-US" sz="2400" dirty="0">
                <a:latin typeface="Helvetica" charset="0"/>
                <a:ea typeface="MS PGothic" charset="0"/>
              </a:rPr>
              <a:t> almost interchangeably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Process</a:t>
            </a:r>
            <a:r>
              <a:rPr lang="en-US" sz="2400" dirty="0">
                <a:latin typeface="Helvetica" charset="0"/>
                <a:ea typeface="MS PGothic" charset="0"/>
              </a:rPr>
              <a:t> – a program in execution; process execution must progress in sequential fashion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Multiple parts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The program code, also called </a:t>
            </a:r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text section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Current activity including</a:t>
            </a:r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 program</a:t>
            </a:r>
            <a:r>
              <a:rPr lang="en-US" sz="2000" b="1" dirty="0">
                <a:latin typeface="Helvetica" charset="0"/>
                <a:ea typeface="MS PGothic" charset="0"/>
              </a:rPr>
              <a:t> </a:t>
            </a:r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counter</a:t>
            </a:r>
            <a:r>
              <a:rPr lang="en-US" sz="2000" dirty="0">
                <a:latin typeface="Helvetica" charset="0"/>
                <a:ea typeface="MS PGothic" charset="0"/>
              </a:rPr>
              <a:t>, processor registers</a:t>
            </a:r>
          </a:p>
          <a:p>
            <a:pPr lvl="1"/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Stack</a:t>
            </a:r>
            <a:r>
              <a:rPr lang="en-US" sz="2000" b="1" dirty="0">
                <a:latin typeface="Helvetica" charset="0"/>
                <a:ea typeface="MS PGothic" charset="0"/>
              </a:rPr>
              <a:t> </a:t>
            </a:r>
            <a:r>
              <a:rPr lang="en-US" sz="2000" dirty="0">
                <a:latin typeface="Helvetica" charset="0"/>
                <a:ea typeface="MS PGothic" charset="0"/>
              </a:rPr>
              <a:t>containing temporary data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Function parameters, return addresses, local variables</a:t>
            </a:r>
          </a:p>
          <a:p>
            <a:pPr lvl="1"/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Data section</a:t>
            </a:r>
            <a:r>
              <a:rPr lang="en-US" sz="2000" b="1" dirty="0">
                <a:latin typeface="Helvetica" charset="0"/>
                <a:ea typeface="MS PGothic" charset="0"/>
              </a:rPr>
              <a:t> </a:t>
            </a:r>
            <a:r>
              <a:rPr lang="en-US" sz="2000" dirty="0">
                <a:latin typeface="Helvetica" charset="0"/>
                <a:ea typeface="MS PGothic" charset="0"/>
              </a:rPr>
              <a:t>containing global variables</a:t>
            </a:r>
          </a:p>
          <a:p>
            <a:pPr lvl="1"/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Heap</a:t>
            </a:r>
            <a:r>
              <a:rPr lang="en-US" sz="2000" b="1" dirty="0">
                <a:latin typeface="Helvetica" charset="0"/>
                <a:ea typeface="MS PGothic" charset="0"/>
              </a:rPr>
              <a:t> </a:t>
            </a:r>
            <a:r>
              <a:rPr lang="en-US" sz="2000" dirty="0">
                <a:latin typeface="Helvetica" charset="0"/>
                <a:ea typeface="MS PGothic" charset="0"/>
              </a:rPr>
              <a:t>containing memory dynamically allocated during run time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sz="2400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334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7781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 Tree of Processes in Linux</a:t>
            </a:r>
          </a:p>
        </p:txBody>
      </p:sp>
      <p:pic>
        <p:nvPicPr>
          <p:cNvPr id="24579" name="Picture 1" descr="3_08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88" y="1352550"/>
            <a:ext cx="7061200" cy="374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349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5" y="152400"/>
            <a:ext cx="7616825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Process Creation (Cont.)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060450"/>
            <a:ext cx="7154863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Address space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Child duplicate of parent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Child has a program loaded into it</a:t>
            </a:r>
          </a:p>
          <a:p>
            <a:r>
              <a:rPr lang="en-US">
                <a:latin typeface="Helvetica" charset="0"/>
                <a:ea typeface="MS PGothic" charset="0"/>
              </a:rPr>
              <a:t>UNIX examples</a:t>
            </a:r>
          </a:p>
          <a:p>
            <a:pPr lvl="1"/>
            <a:r>
              <a:rPr lang="en-US" b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>
                <a:solidFill>
                  <a:srgbClr val="000000"/>
                </a:solidFill>
                <a:latin typeface="Helvetica" charset="0"/>
                <a:ea typeface="MS PGothic" charset="0"/>
              </a:rPr>
              <a:t> </a:t>
            </a:r>
            <a:r>
              <a:rPr lang="en-US">
                <a:latin typeface="Helvetica" charset="0"/>
                <a:ea typeface="MS PGothic" charset="0"/>
              </a:rPr>
              <a:t>system call creates new process</a:t>
            </a:r>
          </a:p>
          <a:p>
            <a:pPr lvl="1"/>
            <a:r>
              <a:rPr lang="en-US" b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exec()</a:t>
            </a:r>
            <a:r>
              <a:rPr lang="en-US">
                <a:latin typeface="Helvetica" charset="0"/>
                <a:ea typeface="MS PGothic" charset="0"/>
              </a:rPr>
              <a:t> system call used after a </a:t>
            </a:r>
            <a:r>
              <a:rPr lang="en-US" b="1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fork()</a:t>
            </a:r>
            <a:r>
              <a:rPr lang="en-US">
                <a:latin typeface="Helvetica" charset="0"/>
                <a:ea typeface="MS PGothic" charset="0"/>
              </a:rPr>
              <a:t> to replace the process</a:t>
            </a:r>
            <a:r>
              <a:rPr lang="ja-JP" altLang="en-US">
                <a:latin typeface="Helvetica" charset="0"/>
                <a:ea typeface="MS PGothic" charset="0"/>
              </a:rPr>
              <a:t>’</a:t>
            </a:r>
            <a:r>
              <a:rPr lang="en-US" altLang="ja-JP">
                <a:latin typeface="Helvetica" charset="0"/>
                <a:ea typeface="MS PGothic" charset="0"/>
              </a:rPr>
              <a:t> memory space with a new program</a:t>
            </a:r>
            <a:endParaRPr lang="en-US">
              <a:latin typeface="Helvetica" charset="0"/>
              <a:ea typeface="MS PGothic" charset="0"/>
            </a:endParaRPr>
          </a:p>
        </p:txBody>
      </p:sp>
      <p:pic>
        <p:nvPicPr>
          <p:cNvPr id="2560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13" y="4724400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077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61925"/>
            <a:ext cx="8229600" cy="576263"/>
          </a:xfrm>
        </p:spPr>
        <p:txBody>
          <a:bodyPr/>
          <a:lstStyle/>
          <a:p>
            <a:pPr eaLnBrk="1" hangingPunct="1"/>
            <a:r>
              <a:rPr lang="en-US" sz="3600" dirty="0">
                <a:latin typeface="Arial" charset="0"/>
                <a:ea typeface="MS PGothic" charset="0"/>
              </a:rPr>
              <a:t>C Program Forking Separate Process</a:t>
            </a:r>
          </a:p>
        </p:txBody>
      </p:sp>
      <p:pic>
        <p:nvPicPr>
          <p:cNvPr id="26627" name="Picture 5" descr="Screen Shot 2012-12-04 at 11.21.10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969963"/>
            <a:ext cx="6038850" cy="560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271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84263" y="115888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Creating a Separate Process via Windows API</a:t>
            </a:r>
          </a:p>
        </p:txBody>
      </p:sp>
      <p:pic>
        <p:nvPicPr>
          <p:cNvPr id="27651" name="Picture 1" descr="Screen Shot 2012-12-04 at 11.23.4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963613"/>
            <a:ext cx="4365625" cy="55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7208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Process Termination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8185150" cy="4530725"/>
          </a:xfrm>
        </p:spPr>
        <p:txBody>
          <a:bodyPr/>
          <a:lstStyle/>
          <a:p>
            <a:r>
              <a:rPr lang="en-US" sz="2400" dirty="0">
                <a:latin typeface="Helvetica" charset="0"/>
                <a:ea typeface="MS PGothic" charset="0"/>
              </a:rPr>
              <a:t>Process executes last statement and then asks the operating system to delete it using the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exit()</a:t>
            </a:r>
            <a:r>
              <a:rPr lang="en-US" sz="2400" dirty="0">
                <a:latin typeface="Helvetica" charset="0"/>
                <a:ea typeface="MS PGothic" charset="0"/>
                <a:cs typeface="Courier New" charset="0"/>
              </a:rPr>
              <a:t> system call.</a:t>
            </a:r>
            <a:endParaRPr lang="en-US" sz="2400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Returns  status data from child to parent (via </a:t>
            </a:r>
            <a:r>
              <a:rPr lang="en-US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Courier New" charset="0"/>
              </a:rPr>
              <a:t>wait()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Process</a:t>
            </a:r>
            <a:r>
              <a:rPr lang="ja-JP" altLang="en-US" dirty="0">
                <a:latin typeface="Helvetica" charset="0"/>
                <a:ea typeface="MS PGothic" charset="0"/>
              </a:rPr>
              <a:t>’</a:t>
            </a:r>
            <a:r>
              <a:rPr lang="en-US" altLang="ja-JP" dirty="0">
                <a:latin typeface="Helvetica" charset="0"/>
                <a:ea typeface="MS PGothic" charset="0"/>
              </a:rPr>
              <a:t> resources are </a:t>
            </a:r>
            <a:r>
              <a:rPr lang="en-US" altLang="ja-JP" dirty="0" err="1">
                <a:latin typeface="Helvetica" charset="0"/>
                <a:ea typeface="MS PGothic" charset="0"/>
              </a:rPr>
              <a:t>deallocated</a:t>
            </a:r>
            <a:r>
              <a:rPr lang="en-US" altLang="ja-JP" dirty="0">
                <a:latin typeface="Helvetica" charset="0"/>
                <a:ea typeface="MS PGothic" charset="0"/>
              </a:rPr>
              <a:t> by operating system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sz="2400" dirty="0">
                <a:latin typeface="Helvetica" charset="0"/>
                <a:ea typeface="MS PGothic" charset="0"/>
              </a:rPr>
              <a:t>Parent may terminate the execution of children processes  using the </a:t>
            </a:r>
            <a:r>
              <a:rPr lang="en-US" sz="24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abort()</a:t>
            </a:r>
            <a:r>
              <a:rPr lang="en-US" sz="2400" dirty="0">
                <a:latin typeface="Helvetica" charset="0"/>
                <a:ea typeface="MS PGothic" charset="0"/>
                <a:cs typeface="Courier New" charset="0"/>
              </a:rPr>
              <a:t> system call.  Some reasons for doing so:</a:t>
            </a:r>
            <a:endParaRPr lang="en-US" sz="2400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Child has exceeded allocated resources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Task assigned to child is no longer required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parent is exiting and the operating systems does not allow  a child to continue if its parent terminates</a:t>
            </a:r>
          </a:p>
        </p:txBody>
      </p:sp>
    </p:spTree>
    <p:extLst>
      <p:ext uri="{BB962C8B-B14F-4D97-AF65-F5344CB8AC3E}">
        <p14:creationId xmlns:p14="http://schemas.microsoft.com/office/powerpoint/2010/main" val="3221720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Process Termination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36675"/>
            <a:ext cx="7881937" cy="4530725"/>
          </a:xfrm>
        </p:spPr>
        <p:txBody>
          <a:bodyPr/>
          <a:lstStyle/>
          <a:p>
            <a:pPr lvl="1"/>
            <a:endParaRPr lang="en-US" sz="2000" dirty="0">
              <a:latin typeface="Helvetica" charset="0"/>
              <a:ea typeface="MS PGothic" charset="0"/>
            </a:endParaRPr>
          </a:p>
          <a:p>
            <a:r>
              <a:rPr lang="en-US" sz="2000" dirty="0">
                <a:latin typeface="Helvetica" charset="0"/>
                <a:ea typeface="MS PGothic" charset="0"/>
              </a:rPr>
              <a:t>Some operating systems do not allow child to exists if its parent has terminated.  If a process terminates, then all its children must also be terminated.</a:t>
            </a:r>
          </a:p>
          <a:p>
            <a:pPr lvl="1"/>
            <a:r>
              <a:rPr lang="en-US" sz="2000" b="1" dirty="0">
                <a:latin typeface="Helvetica" charset="0"/>
                <a:ea typeface="MS PGothic" charset="0"/>
              </a:rPr>
              <a:t>cascading termination.  </a:t>
            </a:r>
            <a:r>
              <a:rPr lang="en-US" sz="2000" dirty="0">
                <a:latin typeface="Helvetica" charset="0"/>
                <a:ea typeface="MS PGothic" charset="0"/>
              </a:rPr>
              <a:t>All children, grandchildren, etc.  are  terminated.</a:t>
            </a:r>
            <a:endParaRPr lang="en-US" sz="2000" b="1" dirty="0">
              <a:latin typeface="Helvetica" charset="0"/>
              <a:ea typeface="MS PGothic" charset="0"/>
            </a:endParaRP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The termination is initiated by the operating system.</a:t>
            </a:r>
            <a:endParaRPr lang="en-US" sz="2000" b="1" dirty="0">
              <a:latin typeface="Helvetica" charset="0"/>
              <a:ea typeface="MS PGothic" charset="0"/>
            </a:endParaRPr>
          </a:p>
          <a:p>
            <a:r>
              <a:rPr lang="en-US" sz="2000" dirty="0">
                <a:latin typeface="Helvetica" charset="0"/>
                <a:ea typeface="MS PGothic" charset="0"/>
              </a:rPr>
              <a:t>The parent process may wait for termination of a child process by using the 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sz="2000" dirty="0">
                <a:latin typeface="Helvetica" charset="0"/>
                <a:ea typeface="MS PGothic" charset="0"/>
              </a:rPr>
              <a:t>system call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. </a:t>
            </a:r>
            <a:r>
              <a:rPr lang="en-US" sz="2000" dirty="0">
                <a:latin typeface="Helvetica" charset="0"/>
                <a:ea typeface="MS PGothic" charset="0"/>
              </a:rPr>
              <a:t>The call returns status information and the </a:t>
            </a:r>
            <a:r>
              <a:rPr lang="en-US" sz="2000" dirty="0" err="1">
                <a:latin typeface="Helvetica" charset="0"/>
                <a:ea typeface="MS PGothic" charset="0"/>
              </a:rPr>
              <a:t>pid</a:t>
            </a:r>
            <a:r>
              <a:rPr lang="en-US" sz="2000" dirty="0">
                <a:latin typeface="Helvetica" charset="0"/>
                <a:ea typeface="MS PGothic" charset="0"/>
              </a:rPr>
              <a:t> of the terminated process</a:t>
            </a:r>
            <a:endParaRPr lang="en-US" sz="2000" b="1" dirty="0">
              <a:solidFill>
                <a:srgbClr val="000000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     </a:t>
            </a:r>
            <a:r>
              <a:rPr lang="en-US" sz="2000" b="1" dirty="0" err="1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pid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= wait(&amp;status); 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If no parent waiting (did not invoke 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wait()</a:t>
            </a:r>
            <a:r>
              <a:rPr lang="en-US" sz="2000" dirty="0">
                <a:latin typeface="Helvetica" charset="0"/>
                <a:ea typeface="MS PGothic" charset="0"/>
                <a:cs typeface="Courier New" charset="0"/>
              </a:rPr>
              <a:t>) </a:t>
            </a:r>
            <a:r>
              <a:rPr lang="en-US" sz="2000" dirty="0">
                <a:latin typeface="Helvetica" charset="0"/>
                <a:ea typeface="MS PGothic" charset="0"/>
              </a:rPr>
              <a:t>process is a </a:t>
            </a:r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zombie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If parent terminated without invoking</a:t>
            </a:r>
            <a:r>
              <a:rPr lang="en-US" sz="2000" b="1" dirty="0">
                <a:solidFill>
                  <a:srgbClr val="000000"/>
                </a:solidFill>
                <a:latin typeface="Courier New" charset="0"/>
                <a:ea typeface="MS PGothic" charset="0"/>
                <a:cs typeface="Courier New" charset="0"/>
              </a:rPr>
              <a:t> wait</a:t>
            </a:r>
            <a:r>
              <a:rPr lang="en-US" sz="2000" dirty="0">
                <a:latin typeface="Helvetica" charset="0"/>
                <a:ea typeface="MS PGothic" charset="0"/>
              </a:rPr>
              <a:t> , process is an </a:t>
            </a:r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orphan</a:t>
            </a:r>
          </a:p>
        </p:txBody>
      </p:sp>
    </p:spTree>
    <p:extLst>
      <p:ext uri="{BB962C8B-B14F-4D97-AF65-F5344CB8AC3E}">
        <p14:creationId xmlns:p14="http://schemas.microsoft.com/office/powerpoint/2010/main" val="1900377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225550" y="150813"/>
            <a:ext cx="7997825" cy="576262"/>
          </a:xfrm>
        </p:spPr>
        <p:txBody>
          <a:bodyPr/>
          <a:lstStyle/>
          <a:p>
            <a:r>
              <a:rPr lang="en-US" sz="2800">
                <a:latin typeface="Arial" charset="0"/>
                <a:ea typeface="MS PGothic" charset="0"/>
              </a:rPr>
              <a:t>Multiprocess Architecture – Chrome Browser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33400" y="727075"/>
            <a:ext cx="7512050" cy="4530725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Many web browsers ran as single process (some still do)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one web site causes trouble, entire browser can hang or crash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Google Chrome Browser is </a:t>
            </a:r>
            <a:r>
              <a:rPr lang="en-US" dirty="0" err="1">
                <a:latin typeface="Helvetica" charset="0"/>
                <a:ea typeface="MS PGothic" charset="0"/>
              </a:rPr>
              <a:t>multiprocess</a:t>
            </a:r>
            <a:r>
              <a:rPr lang="en-US" dirty="0">
                <a:latin typeface="Helvetica" charset="0"/>
                <a:ea typeface="MS PGothic" charset="0"/>
              </a:rPr>
              <a:t> with 3 different types of processes: 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Browser</a:t>
            </a:r>
            <a:r>
              <a:rPr lang="en-US" dirty="0">
                <a:latin typeface="Helvetica" charset="0"/>
                <a:ea typeface="MS PGothic" charset="0"/>
              </a:rPr>
              <a:t> process manages user interface, disk and network I/O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Renderer</a:t>
            </a:r>
            <a:r>
              <a:rPr lang="en-US" dirty="0">
                <a:latin typeface="Helvetica" charset="0"/>
                <a:ea typeface="MS PGothic" charset="0"/>
              </a:rPr>
              <a:t> process renders web pages, deals with HTML, </a:t>
            </a:r>
            <a:r>
              <a:rPr lang="en-US" dirty="0" err="1">
                <a:latin typeface="Helvetica" charset="0"/>
                <a:ea typeface="MS PGothic" charset="0"/>
              </a:rPr>
              <a:t>Javascript</a:t>
            </a:r>
            <a:r>
              <a:rPr lang="en-US" dirty="0">
                <a:latin typeface="Helvetica" charset="0"/>
                <a:ea typeface="MS PGothic" charset="0"/>
              </a:rPr>
              <a:t>. A new renderer created for each website opened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Runs in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sandbox</a:t>
            </a:r>
            <a:r>
              <a:rPr lang="en-US" dirty="0">
                <a:latin typeface="Helvetica" charset="0"/>
                <a:ea typeface="MS PGothic" charset="0"/>
              </a:rPr>
              <a:t> restricting disk and network I/O, minimizing effect of security exploits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Plug-in </a:t>
            </a:r>
            <a:r>
              <a:rPr lang="en-US" dirty="0">
                <a:latin typeface="Helvetica" charset="0"/>
                <a:ea typeface="MS PGothic" charset="0"/>
              </a:rPr>
              <a:t>process for each type of plug-in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30724" name="Picture 1" descr="in-3_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953000"/>
            <a:ext cx="629285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51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82663" y="168275"/>
            <a:ext cx="7704137" cy="576263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Interprocess Communication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381001" y="914400"/>
            <a:ext cx="8458200" cy="4530725"/>
          </a:xfrm>
        </p:spPr>
        <p:txBody>
          <a:bodyPr/>
          <a:lstStyle/>
          <a:p>
            <a:r>
              <a:rPr lang="en-US" sz="2400" dirty="0">
                <a:latin typeface="Helvetica" charset="0"/>
                <a:ea typeface="MS PGothic" charset="0"/>
              </a:rPr>
              <a:t>Processes within a system may be </a:t>
            </a:r>
            <a:r>
              <a:rPr lang="en-US" sz="2400" b="1" i="1" dirty="0">
                <a:latin typeface="Helvetica" charset="0"/>
                <a:ea typeface="MS PGothic" charset="0"/>
              </a:rPr>
              <a:t>independent</a:t>
            </a:r>
            <a:r>
              <a:rPr lang="en-US" sz="2400" b="1" dirty="0">
                <a:latin typeface="Helvetica" charset="0"/>
                <a:ea typeface="MS PGothic" charset="0"/>
              </a:rPr>
              <a:t> </a:t>
            </a:r>
            <a:r>
              <a:rPr lang="en-US" sz="2400" dirty="0">
                <a:latin typeface="Helvetica" charset="0"/>
                <a:ea typeface="MS PGothic" charset="0"/>
              </a:rPr>
              <a:t>or </a:t>
            </a:r>
            <a:r>
              <a:rPr lang="en-US" sz="2400" b="1" i="1" dirty="0">
                <a:latin typeface="Helvetica" charset="0"/>
                <a:ea typeface="MS PGothic" charset="0"/>
              </a:rPr>
              <a:t>cooperating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Cooperating process can affect or be affected by other processes, including sharing data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Reasons for cooperating processes: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Information sharing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Computation speedup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Modularity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Convenience	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Cooperating processes need </a:t>
            </a:r>
            <a:r>
              <a:rPr lang="en-US" sz="2400" b="1" dirty="0" err="1">
                <a:solidFill>
                  <a:srgbClr val="3366FF"/>
                </a:solidFill>
                <a:latin typeface="Helvetica" charset="0"/>
                <a:ea typeface="MS PGothic" charset="0"/>
              </a:rPr>
              <a:t>interprocess</a:t>
            </a:r>
            <a:r>
              <a:rPr lang="en-US" sz="24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 communication </a:t>
            </a:r>
            <a:r>
              <a:rPr lang="en-US" sz="2400" dirty="0">
                <a:latin typeface="Helvetica" charset="0"/>
                <a:ea typeface="MS PGothic" charset="0"/>
              </a:rPr>
              <a:t>(</a:t>
            </a:r>
            <a:r>
              <a:rPr lang="en-US" sz="24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IPC</a:t>
            </a:r>
            <a:r>
              <a:rPr lang="en-US" sz="2400" dirty="0">
                <a:latin typeface="Helvetica" charset="0"/>
                <a:ea typeface="MS PGothic" charset="0"/>
              </a:rPr>
              <a:t>)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Two models of IPC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Shared memory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Message passing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19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Communications Models </a:t>
            </a:r>
          </a:p>
        </p:txBody>
      </p:sp>
      <p:pic>
        <p:nvPicPr>
          <p:cNvPr id="32771" name="Picture 1" descr="3_1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725613"/>
            <a:ext cx="6100762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969963" y="1143000"/>
            <a:ext cx="6372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Courier New" charset="0"/>
                <a:cs typeface="Courier New" charset="0"/>
              </a:rPr>
              <a:t>(</a:t>
            </a:r>
            <a:r>
              <a:rPr lang="en-US">
                <a:solidFill>
                  <a:srgbClr val="000000"/>
                </a:solidFill>
                <a:latin typeface="Courier New" charset="0"/>
                <a:cs typeface="Courier New" charset="0"/>
              </a:rPr>
              <a:t>a) Message passing.  (b) shared memory. </a:t>
            </a:r>
            <a:r>
              <a:rPr lang="en-US">
                <a:cs typeface="Courier New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233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0450" y="277813"/>
            <a:ext cx="762635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Cooperating Processes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529513" cy="4530725"/>
          </a:xfrm>
        </p:spPr>
        <p:txBody>
          <a:bodyPr/>
          <a:lstStyle/>
          <a:p>
            <a:r>
              <a:rPr lang="en-US" b="1" i="1">
                <a:latin typeface="Helvetica" charset="0"/>
                <a:ea typeface="MS PGothic" charset="0"/>
              </a:rPr>
              <a:t>Independent</a:t>
            </a:r>
            <a:r>
              <a:rPr lang="en-US">
                <a:latin typeface="Helvetica" charset="0"/>
                <a:ea typeface="MS PGothic" charset="0"/>
              </a:rPr>
              <a:t> process cannot affect or be affected by the execution of another process</a:t>
            </a:r>
          </a:p>
          <a:p>
            <a:r>
              <a:rPr lang="en-US" b="1" i="1">
                <a:solidFill>
                  <a:srgbClr val="000000"/>
                </a:solidFill>
                <a:latin typeface="Helvetica" charset="0"/>
                <a:ea typeface="MS PGothic" charset="0"/>
              </a:rPr>
              <a:t>Cooperating</a:t>
            </a:r>
            <a:r>
              <a:rPr lang="en-US">
                <a:latin typeface="Helvetica" charset="0"/>
                <a:ea typeface="MS PGothic" charset="0"/>
              </a:rPr>
              <a:t> process can affect or be affected by the execution of another process</a:t>
            </a:r>
          </a:p>
          <a:p>
            <a:r>
              <a:rPr lang="en-US">
                <a:latin typeface="Helvetica" charset="0"/>
                <a:ea typeface="MS PGothic" charset="0"/>
              </a:rPr>
              <a:t>Advantages of process cooperation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Information sharing 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Computation speed-up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Modularity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Convenience</a:t>
            </a:r>
          </a:p>
        </p:txBody>
      </p:sp>
    </p:spTree>
    <p:extLst>
      <p:ext uri="{BB962C8B-B14F-4D97-AF65-F5344CB8AC3E}">
        <p14:creationId xmlns:p14="http://schemas.microsoft.com/office/powerpoint/2010/main" val="176980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90537"/>
            <a:ext cx="6107112" cy="5762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Process Concept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38287"/>
            <a:ext cx="7164388" cy="4786313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Program is </a:t>
            </a:r>
            <a:r>
              <a:rPr lang="en-US" b="1" i="1" dirty="0">
                <a:latin typeface="Helvetica" charset="0"/>
                <a:ea typeface="MS PGothic" charset="0"/>
              </a:rPr>
              <a:t>passive</a:t>
            </a:r>
            <a:r>
              <a:rPr lang="en-US" dirty="0">
                <a:latin typeface="Helvetica" charset="0"/>
                <a:ea typeface="MS PGothic" charset="0"/>
              </a:rPr>
              <a:t> entity stored on disk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executable file</a:t>
            </a:r>
            <a:r>
              <a:rPr lang="en-US" dirty="0">
                <a:latin typeface="Helvetica" charset="0"/>
                <a:ea typeface="MS PGothic" charset="0"/>
              </a:rPr>
              <a:t>), process is </a:t>
            </a:r>
            <a:r>
              <a:rPr lang="en-US" b="1" i="1" dirty="0">
                <a:latin typeface="Helvetica" charset="0"/>
                <a:ea typeface="MS PGothic" charset="0"/>
              </a:rPr>
              <a:t>active 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Program becomes process when executable file loaded into memory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Execution of program started via GUI mouse clicks, command line entry of its name, etc.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One program can be several processes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056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247650"/>
            <a:ext cx="79375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Producer-Consumer Problem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2963" y="1185863"/>
            <a:ext cx="6667500" cy="449897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Paradigm for cooperating processes, </a:t>
            </a:r>
            <a:r>
              <a:rPr lang="en-US" i="1">
                <a:latin typeface="Helvetica" charset="0"/>
                <a:ea typeface="MS PGothic" charset="0"/>
              </a:rPr>
              <a:t>producer</a:t>
            </a:r>
            <a:r>
              <a:rPr lang="en-US">
                <a:latin typeface="Helvetica" charset="0"/>
                <a:ea typeface="MS PGothic" charset="0"/>
              </a:rPr>
              <a:t> process produces information that is consumed by a </a:t>
            </a:r>
            <a:r>
              <a:rPr lang="en-US" i="1">
                <a:latin typeface="Helvetica" charset="0"/>
                <a:ea typeface="MS PGothic" charset="0"/>
              </a:rPr>
              <a:t>consumer</a:t>
            </a:r>
            <a:r>
              <a:rPr lang="en-US">
                <a:latin typeface="Helvetica" charset="0"/>
                <a:ea typeface="MS PGothic" charset="0"/>
              </a:rPr>
              <a:t> process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unbounded-buffer </a:t>
            </a:r>
            <a:r>
              <a:rPr lang="en-US">
                <a:latin typeface="Helvetica" charset="0"/>
                <a:ea typeface="MS PGothic" charset="0"/>
              </a:rPr>
              <a:t>places no practical limit on the size of the buffer</a:t>
            </a:r>
          </a:p>
          <a:p>
            <a:pPr lvl="1"/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bounded-buffer </a:t>
            </a:r>
            <a:r>
              <a:rPr lang="en-US">
                <a:latin typeface="Helvetica" charset="0"/>
                <a:ea typeface="MS PGothic" charset="0"/>
              </a:rPr>
              <a:t>assumes that there is a fixed buffer size</a:t>
            </a:r>
          </a:p>
        </p:txBody>
      </p:sp>
    </p:spTree>
    <p:extLst>
      <p:ext uri="{BB962C8B-B14F-4D97-AF65-F5344CB8AC3E}">
        <p14:creationId xmlns:p14="http://schemas.microsoft.com/office/powerpoint/2010/main" val="3577709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163" y="300038"/>
            <a:ext cx="8074025" cy="457200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Bounded-Buffer – Shared-Memory Solution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1203325"/>
            <a:ext cx="7131050" cy="4700588"/>
          </a:xfrm>
        </p:spPr>
        <p:txBody>
          <a:bodyPr/>
          <a:lstStyle/>
          <a:p>
            <a:r>
              <a:rPr lang="en-US" sz="1600">
                <a:latin typeface="Helvetica" charset="0"/>
                <a:ea typeface="MS PGothic" charset="0"/>
              </a:rPr>
              <a:t>Shared data</a:t>
            </a:r>
          </a:p>
          <a:p>
            <a:pPr marL="1598613" lvl="3">
              <a:buFontTx/>
              <a:buNone/>
            </a:pPr>
            <a:r>
              <a:rPr lang="en-US" sz="1600">
                <a:latin typeface="Courier New" charset="0"/>
                <a:ea typeface="ＭＳ Ｐゴシック" charset="0"/>
                <a:cs typeface="Courier New" charset="0"/>
              </a:rPr>
              <a:t>#define BUFFER_SIZE 10</a:t>
            </a:r>
          </a:p>
          <a:p>
            <a:pPr marL="1598613" lvl="3">
              <a:buFontTx/>
              <a:buNone/>
            </a:pPr>
            <a:r>
              <a:rPr lang="en-US" sz="1600">
                <a:latin typeface="Courier New" charset="0"/>
                <a:ea typeface="ＭＳ Ｐゴシック" charset="0"/>
                <a:cs typeface="Courier New" charset="0"/>
              </a:rPr>
              <a:t>typedef struct {</a:t>
            </a:r>
          </a:p>
          <a:p>
            <a:pPr marL="1598613" lvl="3">
              <a:buFontTx/>
              <a:buNone/>
            </a:pPr>
            <a:r>
              <a:rPr lang="en-US" sz="1600">
                <a:latin typeface="Courier New" charset="0"/>
                <a:ea typeface="ＭＳ Ｐゴシック" charset="0"/>
                <a:cs typeface="Courier New" charset="0"/>
              </a:rPr>
              <a:t>	. . .</a:t>
            </a:r>
          </a:p>
          <a:p>
            <a:pPr marL="1598613" lvl="3">
              <a:buFontTx/>
              <a:buNone/>
            </a:pPr>
            <a:r>
              <a:rPr lang="en-US" sz="1600">
                <a:latin typeface="Courier New" charset="0"/>
                <a:ea typeface="ＭＳ Ｐゴシック" charset="0"/>
                <a:cs typeface="Courier New" charset="0"/>
              </a:rPr>
              <a:t>} item;</a:t>
            </a:r>
          </a:p>
          <a:p>
            <a:pPr marL="1598613" lvl="3">
              <a:buFontTx/>
              <a:buNone/>
            </a:pPr>
            <a:endParaRPr lang="en-US" sz="1600">
              <a:latin typeface="Courier New" charset="0"/>
              <a:ea typeface="ＭＳ Ｐゴシック" charset="0"/>
              <a:cs typeface="Courier New" charset="0"/>
            </a:endParaRPr>
          </a:p>
          <a:p>
            <a:pPr marL="1598613" lvl="3">
              <a:buFontTx/>
              <a:buNone/>
            </a:pPr>
            <a:r>
              <a:rPr lang="en-US" sz="1600">
                <a:latin typeface="Courier New" charset="0"/>
                <a:ea typeface="ＭＳ Ｐゴシック" charset="0"/>
                <a:cs typeface="Courier New" charset="0"/>
              </a:rPr>
              <a:t>item buffer[BUFFER_SIZE];</a:t>
            </a:r>
          </a:p>
          <a:p>
            <a:pPr marL="1598613" lvl="3">
              <a:buFontTx/>
              <a:buNone/>
            </a:pPr>
            <a:r>
              <a:rPr lang="en-US" sz="1600">
                <a:latin typeface="Courier New" charset="0"/>
                <a:ea typeface="ＭＳ Ｐゴシック" charset="0"/>
                <a:cs typeface="Courier New" charset="0"/>
              </a:rPr>
              <a:t>int in = 0;</a:t>
            </a:r>
          </a:p>
          <a:p>
            <a:pPr marL="1598613" lvl="3">
              <a:buFontTx/>
              <a:buNone/>
            </a:pPr>
            <a:r>
              <a:rPr lang="en-US" sz="1600">
                <a:latin typeface="Courier New" charset="0"/>
                <a:ea typeface="ＭＳ Ｐゴシック" charset="0"/>
                <a:cs typeface="Courier New" charset="0"/>
              </a:rPr>
              <a:t>int out = 0;</a:t>
            </a:r>
          </a:p>
          <a:p>
            <a:pPr marL="1598613" lvl="3">
              <a:buFontTx/>
              <a:buNone/>
            </a:pPr>
            <a:endParaRPr lang="en-US" sz="1600">
              <a:latin typeface="Helvetica" charset="0"/>
              <a:ea typeface="MS PGothic" charset="0"/>
            </a:endParaRPr>
          </a:p>
          <a:p>
            <a:r>
              <a:rPr lang="en-US" sz="1600">
                <a:latin typeface="Helvetica" charset="0"/>
                <a:ea typeface="MS PGothic" charset="0"/>
              </a:rPr>
              <a:t>Solution is correct, but can only use BUFFER_SIZE-1 elements</a:t>
            </a:r>
          </a:p>
          <a:p>
            <a:pPr marL="1598613" lvl="3">
              <a:buFontTx/>
              <a:buNone/>
            </a:pPr>
            <a:endParaRPr lang="en-US" sz="2000" b="1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875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203200"/>
            <a:ext cx="75692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Bounded-Buffer – Producer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75" y="1014413"/>
            <a:ext cx="6940550" cy="4483100"/>
          </a:xfrm>
        </p:spPr>
        <p:txBody>
          <a:bodyPr/>
          <a:lstStyle/>
          <a:p>
            <a:pPr>
              <a:buFont typeface="Monotype Sorts" charset="0"/>
              <a:buNone/>
              <a:defRPr/>
            </a:pPr>
            <a:endParaRPr lang="en-US" sz="16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cs typeface="ＭＳ Ｐゴシック" charset="-128"/>
              </a:rPr>
              <a:t>item </a:t>
            </a:r>
            <a:r>
              <a:rPr lang="en-US" sz="1600" dirty="0" err="1">
                <a:cs typeface="ＭＳ Ｐゴシック" charset="-128"/>
              </a:rPr>
              <a:t>next_produced</a:t>
            </a:r>
            <a:r>
              <a:rPr lang="en-US" sz="1600" dirty="0">
                <a:cs typeface="ＭＳ Ｐゴシック" charset="-128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cs typeface="ＭＳ Ｐゴシック" charset="-128"/>
              </a:rPr>
              <a:t>while (true) {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cs typeface="ＭＳ Ｐゴシック" charset="-128"/>
              </a:rPr>
              <a:t>	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cs typeface="ＭＳ Ｐゴシック" charset="-128"/>
              </a:rPr>
              <a:t>	while (((in + 1) % BUFFER_SIZE) == out)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cs typeface="ＭＳ Ｐゴシック" charset="-128"/>
              </a:rPr>
              <a:t>		; /* do nothing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cs typeface="ＭＳ Ｐゴシック" charset="-128"/>
              </a:rPr>
              <a:t>	buffer[in] = </a:t>
            </a:r>
            <a:r>
              <a:rPr lang="en-US" sz="1600" dirty="0" err="1">
                <a:cs typeface="ＭＳ Ｐゴシック" charset="-128"/>
              </a:rPr>
              <a:t>next_produced</a:t>
            </a:r>
            <a:r>
              <a:rPr lang="en-US" sz="1600" dirty="0">
                <a:cs typeface="ＭＳ Ｐゴシック" charset="-128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cs typeface="ＭＳ Ｐゴシック" charset="-128"/>
              </a:rPr>
              <a:t>	in = (in + 1) % BUFFER_SIZE;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cs typeface="ＭＳ Ｐゴシック" charset="-128"/>
              </a:rPr>
              <a:t>} </a:t>
            </a:r>
          </a:p>
          <a:p>
            <a:pPr>
              <a:buFont typeface="Monotype Sorts" charset="0"/>
              <a:buNone/>
              <a:defRPr/>
            </a:pPr>
            <a:endParaRPr lang="en-US" sz="2000" dirty="0">
              <a:latin typeface="Monaco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  <a:defRPr/>
            </a:pPr>
            <a:r>
              <a:rPr lang="en-US" sz="1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7168674" lvl="4">
              <a:buFontTx/>
              <a:buNone/>
              <a:defRPr/>
            </a:pPr>
            <a:endParaRPr lang="en-US" sz="11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31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Bounded Buffer – Consumer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9413" y="1219200"/>
            <a:ext cx="6894512" cy="4411663"/>
          </a:xfrm>
        </p:spPr>
        <p:txBody>
          <a:bodyPr/>
          <a:lstStyle/>
          <a:p>
            <a:pPr marL="0" indent="0">
              <a:buFont typeface="Monotype Sorts" charset="0"/>
              <a:buNone/>
            </a:pPr>
            <a:r>
              <a:rPr lang="en-US" sz="1600">
                <a:latin typeface="Courier New" charset="0"/>
                <a:ea typeface="MS PGothic" charset="0"/>
                <a:cs typeface="Courier New" charset="0"/>
              </a:rPr>
              <a:t>item next_consumed; </a:t>
            </a:r>
          </a:p>
          <a:p>
            <a:pPr marL="0" indent="0">
              <a:buFont typeface="Monotype Sorts" charset="0"/>
              <a:buNone/>
            </a:pPr>
            <a:r>
              <a:rPr lang="en-US" sz="1600">
                <a:latin typeface="Courier New" charset="0"/>
                <a:ea typeface="MS PGothic" charset="0"/>
                <a:cs typeface="Courier New" charset="0"/>
              </a:rPr>
              <a:t>while (true) {</a:t>
            </a:r>
            <a:br>
              <a:rPr lang="en-US" sz="160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>
                <a:latin typeface="Courier New" charset="0"/>
                <a:ea typeface="MS PGothic" charset="0"/>
                <a:cs typeface="Courier New" charset="0"/>
              </a:rPr>
              <a:t>	while (in == out) </a:t>
            </a:r>
          </a:p>
          <a:p>
            <a:pPr marL="0" indent="0">
              <a:buFont typeface="Monotype Sorts" charset="0"/>
              <a:buNone/>
            </a:pPr>
            <a:r>
              <a:rPr lang="en-US" sz="1600">
                <a:latin typeface="Courier New" charset="0"/>
                <a:ea typeface="MS PGothic" charset="0"/>
                <a:cs typeface="Courier New" charset="0"/>
              </a:rPr>
              <a:t>		; /* do nothing */</a:t>
            </a:r>
            <a:br>
              <a:rPr lang="en-US" sz="160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>
                <a:latin typeface="Courier New" charset="0"/>
                <a:ea typeface="MS PGothic" charset="0"/>
                <a:cs typeface="Courier New" charset="0"/>
              </a:rPr>
              <a:t>	next_consumed = buffer[out]; </a:t>
            </a:r>
          </a:p>
          <a:p>
            <a:pPr marL="0" indent="0">
              <a:buFont typeface="Monotype Sorts" charset="0"/>
              <a:buNone/>
            </a:pPr>
            <a:r>
              <a:rPr lang="en-US" sz="1600">
                <a:latin typeface="Courier New" charset="0"/>
                <a:ea typeface="MS PGothic" charset="0"/>
                <a:cs typeface="Courier New" charset="0"/>
              </a:rPr>
              <a:t>	out = (out + 1) % BUFFER_SIZE;</a:t>
            </a:r>
            <a:br>
              <a:rPr lang="en-US" sz="1600">
                <a:latin typeface="Courier New" charset="0"/>
                <a:ea typeface="MS PGothic" charset="0"/>
                <a:cs typeface="Courier New" charset="0"/>
              </a:rPr>
            </a:br>
            <a:endParaRPr lang="en-US" sz="1600">
              <a:latin typeface="Courier New" charset="0"/>
              <a:ea typeface="MS PGothic" charset="0"/>
              <a:cs typeface="Courier New" charset="0"/>
            </a:endParaRPr>
          </a:p>
          <a:p>
            <a:pPr marL="0" indent="0">
              <a:buFont typeface="Monotype Sorts" charset="0"/>
              <a:buNone/>
            </a:pPr>
            <a:r>
              <a:rPr lang="en-US" sz="1600">
                <a:latin typeface="Courier New" charset="0"/>
                <a:ea typeface="MS PGothic" charset="0"/>
                <a:cs typeface="Courier New" charset="0"/>
              </a:rPr>
              <a:t>	/* consume the item in next consumed */ </a:t>
            </a:r>
          </a:p>
          <a:p>
            <a:pPr marL="0" indent="0">
              <a:buFont typeface="Monotype Sorts" charset="0"/>
              <a:buNone/>
            </a:pPr>
            <a:r>
              <a:rPr lang="en-US" sz="1600">
                <a:latin typeface="Courier New" charset="0"/>
                <a:ea typeface="MS PGothic" charset="0"/>
                <a:cs typeface="Courier New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16296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95250"/>
            <a:ext cx="8229600" cy="576263"/>
          </a:xfrm>
        </p:spPr>
        <p:txBody>
          <a:bodyPr/>
          <a:lstStyle/>
          <a:p>
            <a:pPr eaLnBrk="1" hangingPunct="1"/>
            <a:r>
              <a:rPr lang="en-US" sz="2500">
                <a:latin typeface="Arial" charset="0"/>
                <a:ea typeface="MS PGothic" charset="0"/>
              </a:rPr>
              <a:t>Interprocess Communication –  Shared Memory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1233488"/>
            <a:ext cx="6621463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An area of memory shared among the processes that wish to communicate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The communication is under the control of the users processes not the operating system.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Major issues is to provide mechanism that will allow the user processes to synchronize their actions when they access shared memory. </a:t>
            </a: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163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75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 sz="2500">
                <a:latin typeface="Arial" charset="0"/>
                <a:ea typeface="MS PGothic" charset="0"/>
              </a:rPr>
              <a:t>Interprocess Communication – Message Passing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201738"/>
            <a:ext cx="69342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sz="80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Message system – processes communicate with each other without resorting to shared variables</a:t>
            </a:r>
          </a:p>
          <a:p>
            <a:pPr>
              <a:lnSpc>
                <a:spcPct val="90000"/>
              </a:lnSpc>
            </a:pPr>
            <a:endParaRPr lang="en-US" sz="80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charset="0"/>
                <a:ea typeface="ＭＳ Ｐゴシック" charset="0"/>
                <a:cs typeface="Courier New" charset="0"/>
              </a:rPr>
              <a:t>send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message</a:t>
            </a:r>
            <a:r>
              <a:rPr lang="en-US">
                <a:latin typeface="Helvetica" charset="0"/>
                <a:ea typeface="MS PGothic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charset="0"/>
                <a:ea typeface="ＭＳ Ｐゴシック" charset="0"/>
                <a:cs typeface="Courier New" charset="0"/>
              </a:rPr>
              <a:t>receive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message</a:t>
            </a:r>
            <a:r>
              <a:rPr lang="en-US">
                <a:latin typeface="Helvetica" charset="0"/>
                <a:ea typeface="MS PGothic" charset="0"/>
              </a:rPr>
              <a:t>)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sz="80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The</a:t>
            </a:r>
            <a:r>
              <a:rPr lang="en-US" i="1">
                <a:latin typeface="Helvetica" charset="0"/>
                <a:ea typeface="MS PGothic" charset="0"/>
              </a:rPr>
              <a:t> message</a:t>
            </a:r>
            <a:r>
              <a:rPr lang="en-US">
                <a:latin typeface="Helvetica" charset="0"/>
                <a:ea typeface="MS PGothic" charset="0"/>
              </a:rPr>
              <a:t> size is either fixed or variable</a:t>
            </a: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0870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07950"/>
            <a:ext cx="8229600" cy="576263"/>
          </a:xfrm>
        </p:spPr>
        <p:txBody>
          <a:bodyPr/>
          <a:lstStyle/>
          <a:p>
            <a:pPr eaLnBrk="1" hangingPunct="1"/>
            <a:r>
              <a:rPr lang="en-US" sz="2500">
                <a:latin typeface="Arial" charset="0"/>
                <a:ea typeface="MS PGothic" charset="0"/>
              </a:rPr>
              <a:t>Message Passing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685800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If processes </a:t>
            </a:r>
            <a:r>
              <a:rPr lang="en-US" i="1" dirty="0">
                <a:latin typeface="Helvetica" charset="0"/>
                <a:ea typeface="MS PGothic" charset="0"/>
              </a:rPr>
              <a:t>P</a:t>
            </a:r>
            <a:r>
              <a:rPr lang="en-US" dirty="0">
                <a:latin typeface="Helvetica" charset="0"/>
                <a:ea typeface="MS PGothic" charset="0"/>
              </a:rPr>
              <a:t> and </a:t>
            </a:r>
            <a:r>
              <a:rPr lang="en-US" i="1" dirty="0">
                <a:latin typeface="Helvetica" charset="0"/>
                <a:ea typeface="MS PGothic" charset="0"/>
              </a:rPr>
              <a:t>Q</a:t>
            </a:r>
            <a:r>
              <a:rPr lang="en-US" dirty="0">
                <a:latin typeface="Helvetica" charset="0"/>
                <a:ea typeface="MS PGothic" charset="0"/>
              </a:rPr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Establish a </a:t>
            </a:r>
            <a:r>
              <a:rPr lang="en-US" b="1" i="1" dirty="0">
                <a:latin typeface="Helvetica" charset="0"/>
                <a:ea typeface="MS PGothic" charset="0"/>
              </a:rPr>
              <a:t>communication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b="1" i="1" dirty="0">
                <a:latin typeface="Helvetica" charset="0"/>
                <a:ea typeface="MS PGothic" charset="0"/>
              </a:rPr>
              <a:t>link</a:t>
            </a:r>
            <a:r>
              <a:rPr lang="en-US" b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between them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Exchange messages via send/receive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Implementation issues: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How are links established?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Can a link be associated with more than two processes?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How many links can there be between every pair of communicating processes?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What is the capacity of a link?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Is the size of a message that the link can accommodate fixed or variable?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Is a link unidirectional or bi-directional?</a:t>
            </a:r>
          </a:p>
          <a:p>
            <a:pPr>
              <a:lnSpc>
                <a:spcPct val="90000"/>
              </a:lnSpc>
              <a:buFont typeface="Monotype Sorts" charset="0"/>
              <a:buNone/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86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123825"/>
            <a:ext cx="8229600" cy="576263"/>
          </a:xfrm>
        </p:spPr>
        <p:txBody>
          <a:bodyPr/>
          <a:lstStyle/>
          <a:p>
            <a:pPr eaLnBrk="1" hangingPunct="1"/>
            <a:r>
              <a:rPr lang="en-US" sz="2500">
                <a:latin typeface="Arial" charset="0"/>
                <a:ea typeface="MS PGothic" charset="0"/>
              </a:rPr>
              <a:t>Message Passing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785813"/>
            <a:ext cx="7694613" cy="4530725"/>
          </a:xfrm>
        </p:spPr>
        <p:txBody>
          <a:bodyPr/>
          <a:lstStyle/>
          <a:p>
            <a:pPr lvl="1">
              <a:lnSpc>
                <a:spcPct val="90000"/>
              </a:lnSpc>
            </a:pPr>
            <a:endParaRPr lang="en-US" sz="800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  <a:buFont typeface="Monotype Sorts" charset="0"/>
              <a:buNone/>
            </a:pPr>
            <a:endParaRPr lang="en-US" sz="80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Physical: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Shared memory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Hardware bus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Network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Logical: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 Direct or indirect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 Synchronous or asynchronous</a:t>
            </a:r>
          </a:p>
          <a:p>
            <a:pPr lvl="2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 Automatic or explicit buffering</a:t>
            </a:r>
          </a:p>
        </p:txBody>
      </p:sp>
    </p:spTree>
    <p:extLst>
      <p:ext uri="{BB962C8B-B14F-4D97-AF65-F5344CB8AC3E}">
        <p14:creationId xmlns:p14="http://schemas.microsoft.com/office/powerpoint/2010/main" val="3232786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7800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Direct Communication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635875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Processes must name each other explicitly:</a:t>
            </a:r>
          </a:p>
          <a:p>
            <a:pPr lvl="1"/>
            <a:r>
              <a:rPr lang="en-US" b="1">
                <a:latin typeface="Courier New" charset="0"/>
                <a:ea typeface="ＭＳ Ｐゴシック" charset="0"/>
                <a:cs typeface="Courier New" charset="0"/>
              </a:rPr>
              <a:t>send</a:t>
            </a:r>
            <a:r>
              <a:rPr lang="en-US">
                <a:latin typeface="Helvetica" charset="0"/>
                <a:ea typeface="MS PGothic" charset="0"/>
              </a:rPr>
              <a:t> (</a:t>
            </a:r>
            <a:r>
              <a:rPr lang="en-US" i="1">
                <a:latin typeface="Helvetica" charset="0"/>
                <a:ea typeface="MS PGothic" charset="0"/>
              </a:rPr>
              <a:t>P, message</a:t>
            </a:r>
            <a:r>
              <a:rPr lang="en-US">
                <a:latin typeface="Helvetica" charset="0"/>
                <a:ea typeface="MS PGothic" charset="0"/>
              </a:rPr>
              <a:t>) – send a message to process P</a:t>
            </a:r>
          </a:p>
          <a:p>
            <a:pPr lvl="1"/>
            <a:r>
              <a:rPr lang="en-US" b="1">
                <a:latin typeface="Courier New" charset="0"/>
                <a:ea typeface="ＭＳ Ｐゴシック" charset="0"/>
                <a:cs typeface="Courier New" charset="0"/>
              </a:rPr>
              <a:t>receive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Q, message</a:t>
            </a:r>
            <a:r>
              <a:rPr lang="en-US">
                <a:latin typeface="Helvetica" charset="0"/>
                <a:ea typeface="MS PGothic" charset="0"/>
              </a:rPr>
              <a:t>) – receive a message from process Q</a:t>
            </a:r>
          </a:p>
          <a:p>
            <a:r>
              <a:rPr lang="en-US">
                <a:latin typeface="Helvetica" charset="0"/>
                <a:ea typeface="MS PGothic" charset="0"/>
              </a:rPr>
              <a:t>Properties of communication link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Links are established automatically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A link is associated with exactly one pair of communicating processes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Between each pair there exists exactly one link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The link may be unidirectional, but is usually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2799458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Indirect Communication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1166813"/>
            <a:ext cx="7391400" cy="4159250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Messages are directed and received from mailboxes (also referred to as ports)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Each mailbox has a unique id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Processes can communicate only if they share a mailbox</a:t>
            </a:r>
          </a:p>
          <a:p>
            <a:r>
              <a:rPr lang="en-US">
                <a:latin typeface="Helvetica" charset="0"/>
                <a:ea typeface="MS PGothic" charset="0"/>
              </a:rPr>
              <a:t>Properties of communication link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Link established only if processes share a common mailbox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A link may be associated with many processes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Each pair of processes may share several communication links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Link may be unidirectional or bi-directional</a:t>
            </a:r>
          </a:p>
        </p:txBody>
      </p:sp>
    </p:spTree>
    <p:extLst>
      <p:ext uri="{BB962C8B-B14F-4D97-AF65-F5344CB8AC3E}">
        <p14:creationId xmlns:p14="http://schemas.microsoft.com/office/powerpoint/2010/main" val="85974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Process in Memory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025" y="1254125"/>
            <a:ext cx="2911475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8100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8265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Indirect Communication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5063"/>
            <a:ext cx="7580313" cy="3821112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Operations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create a new mailbox (port)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send and receive messages through mailbox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destroy a mailbox</a:t>
            </a:r>
          </a:p>
          <a:p>
            <a:r>
              <a:rPr lang="en-US">
                <a:latin typeface="Helvetica" charset="0"/>
                <a:ea typeface="MS PGothic" charset="0"/>
              </a:rPr>
              <a:t>Primitives are defined as: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MS PGothic" charset="0"/>
              </a:rPr>
              <a:t>	</a:t>
            </a:r>
            <a:r>
              <a:rPr lang="en-US" b="1">
                <a:latin typeface="Courier New" charset="0"/>
                <a:ea typeface="MS PGothic" charset="0"/>
                <a:cs typeface="Courier New" charset="0"/>
              </a:rPr>
              <a:t>send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A, message</a:t>
            </a:r>
            <a:r>
              <a:rPr lang="en-US">
                <a:latin typeface="Helvetica" charset="0"/>
                <a:ea typeface="MS PGothic" charset="0"/>
              </a:rPr>
              <a:t>) – send a message to mailbox A</a:t>
            </a:r>
          </a:p>
          <a:p>
            <a:pPr>
              <a:buFont typeface="Monotype Sorts" charset="0"/>
              <a:buNone/>
            </a:pPr>
            <a:r>
              <a:rPr lang="en-US">
                <a:latin typeface="Helvetica" charset="0"/>
                <a:ea typeface="MS PGothic" charset="0"/>
              </a:rPr>
              <a:t>	</a:t>
            </a:r>
            <a:r>
              <a:rPr lang="en-US" b="1">
                <a:latin typeface="Courier New" charset="0"/>
                <a:ea typeface="MS PGothic" charset="0"/>
                <a:cs typeface="Courier New" charset="0"/>
              </a:rPr>
              <a:t>receive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A, message</a:t>
            </a:r>
            <a:r>
              <a:rPr lang="en-US">
                <a:latin typeface="Helvetica" charset="0"/>
                <a:ea typeface="MS PGothic" charset="0"/>
              </a:rPr>
              <a:t>) – receive a message from mailbox A</a:t>
            </a:r>
          </a:p>
        </p:txBody>
      </p:sp>
    </p:spTree>
    <p:extLst>
      <p:ext uri="{BB962C8B-B14F-4D97-AF65-F5344CB8AC3E}">
        <p14:creationId xmlns:p14="http://schemas.microsoft.com/office/powerpoint/2010/main" val="4194787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182563"/>
            <a:ext cx="78105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Indirect Communication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127125"/>
            <a:ext cx="6637338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Mailbox sharing</a:t>
            </a:r>
          </a:p>
          <a:p>
            <a:pPr lvl="1"/>
            <a:r>
              <a:rPr lang="en-US" i="1">
                <a:latin typeface="Helvetica" charset="0"/>
                <a:ea typeface="MS PGothic" charset="0"/>
              </a:rPr>
              <a:t>P</a:t>
            </a:r>
            <a:r>
              <a:rPr lang="en-US" i="1" baseline="-25000">
                <a:latin typeface="Helvetica" charset="0"/>
                <a:ea typeface="MS PGothic" charset="0"/>
              </a:rPr>
              <a:t>1</a:t>
            </a:r>
            <a:r>
              <a:rPr lang="en-US" i="1">
                <a:latin typeface="Helvetica" charset="0"/>
                <a:ea typeface="MS PGothic" charset="0"/>
              </a:rPr>
              <a:t>, P</a:t>
            </a:r>
            <a:r>
              <a:rPr lang="en-US" i="1" baseline="-25000">
                <a:latin typeface="Helvetica" charset="0"/>
                <a:ea typeface="MS PGothic" charset="0"/>
              </a:rPr>
              <a:t>2</a:t>
            </a:r>
            <a:r>
              <a:rPr lang="en-US" i="1">
                <a:latin typeface="Helvetica" charset="0"/>
                <a:ea typeface="MS PGothic" charset="0"/>
              </a:rPr>
              <a:t>,</a:t>
            </a:r>
            <a:r>
              <a:rPr lang="en-US">
                <a:latin typeface="Helvetica" charset="0"/>
                <a:ea typeface="MS PGothic" charset="0"/>
              </a:rPr>
              <a:t> and</a:t>
            </a:r>
            <a:r>
              <a:rPr lang="en-US" i="1">
                <a:latin typeface="Helvetica" charset="0"/>
                <a:ea typeface="MS PGothic" charset="0"/>
              </a:rPr>
              <a:t> P</a:t>
            </a:r>
            <a:r>
              <a:rPr lang="en-US" i="1" baseline="-25000">
                <a:latin typeface="Helvetica" charset="0"/>
                <a:ea typeface="MS PGothic" charset="0"/>
              </a:rPr>
              <a:t>3</a:t>
            </a:r>
            <a:r>
              <a:rPr lang="en-US">
                <a:latin typeface="Helvetica" charset="0"/>
                <a:ea typeface="MS PGothic" charset="0"/>
              </a:rPr>
              <a:t> share mailbox A</a:t>
            </a:r>
          </a:p>
          <a:p>
            <a:pPr lvl="1"/>
            <a:r>
              <a:rPr lang="en-US" i="1">
                <a:latin typeface="Helvetica" charset="0"/>
                <a:ea typeface="MS PGothic" charset="0"/>
              </a:rPr>
              <a:t>P</a:t>
            </a:r>
            <a:r>
              <a:rPr lang="en-US" i="1" baseline="-25000">
                <a:latin typeface="Helvetica" charset="0"/>
                <a:ea typeface="MS PGothic" charset="0"/>
              </a:rPr>
              <a:t>1</a:t>
            </a:r>
            <a:r>
              <a:rPr lang="en-US">
                <a:latin typeface="Helvetica" charset="0"/>
                <a:ea typeface="MS PGothic" charset="0"/>
              </a:rPr>
              <a:t>, sends; </a:t>
            </a:r>
            <a:r>
              <a:rPr lang="en-US" i="1">
                <a:latin typeface="Helvetica" charset="0"/>
                <a:ea typeface="MS PGothic" charset="0"/>
              </a:rPr>
              <a:t>P</a:t>
            </a:r>
            <a:r>
              <a:rPr lang="en-US" i="1" baseline="-25000">
                <a:latin typeface="Helvetica" charset="0"/>
                <a:ea typeface="MS PGothic" charset="0"/>
              </a:rPr>
              <a:t>2</a:t>
            </a:r>
            <a:r>
              <a:rPr lang="en-US" i="1">
                <a:latin typeface="Helvetica" charset="0"/>
                <a:ea typeface="MS PGothic" charset="0"/>
              </a:rPr>
              <a:t> </a:t>
            </a:r>
            <a:r>
              <a:rPr lang="en-US">
                <a:latin typeface="Helvetica" charset="0"/>
                <a:ea typeface="MS PGothic" charset="0"/>
              </a:rPr>
              <a:t>and</a:t>
            </a:r>
            <a:r>
              <a:rPr lang="en-US" i="1">
                <a:latin typeface="Helvetica" charset="0"/>
                <a:ea typeface="MS PGothic" charset="0"/>
              </a:rPr>
              <a:t> P</a:t>
            </a:r>
            <a:r>
              <a:rPr lang="en-US" i="1" baseline="-25000">
                <a:latin typeface="Helvetica" charset="0"/>
                <a:ea typeface="MS PGothic" charset="0"/>
              </a:rPr>
              <a:t>3</a:t>
            </a:r>
            <a:r>
              <a:rPr lang="en-US">
                <a:latin typeface="Helvetica" charset="0"/>
                <a:ea typeface="MS PGothic" charset="0"/>
              </a:rPr>
              <a:t> receive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Who gets the message?</a:t>
            </a:r>
          </a:p>
          <a:p>
            <a:r>
              <a:rPr lang="en-US">
                <a:latin typeface="Helvetica" charset="0"/>
                <a:ea typeface="MS PGothic" charset="0"/>
              </a:rPr>
              <a:t>Solutions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Allow a link to be associated with at most two processes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Allow only one process at a time to execute a receive operation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Allow the system to select arbitrarily the receiver.  Sender is notified who the receiver was.</a:t>
            </a:r>
          </a:p>
        </p:txBody>
      </p:sp>
    </p:spTree>
    <p:extLst>
      <p:ext uri="{BB962C8B-B14F-4D97-AF65-F5344CB8AC3E}">
        <p14:creationId xmlns:p14="http://schemas.microsoft.com/office/powerpoint/2010/main" val="30937750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Synchronization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1050925"/>
            <a:ext cx="7267575" cy="4984750"/>
          </a:xfrm>
        </p:spPr>
        <p:txBody>
          <a:bodyPr/>
          <a:lstStyle/>
          <a:p>
            <a:pPr marL="379413" indent="-379413">
              <a:buFont typeface="Monotype Sorts" pitchFamily="-84" charset="2"/>
              <a:buChar char="n"/>
              <a:defRPr/>
            </a:pPr>
            <a:r>
              <a:rPr lang="en-US" sz="2000" dirty="0">
                <a:cs typeface="ＭＳ Ｐゴシック" charset="-128"/>
              </a:rPr>
              <a:t>Message passing may be either blocking or non-blocking</a:t>
            </a:r>
          </a:p>
          <a:p>
            <a:pPr marL="379413" indent="-379413">
              <a:buFont typeface="Monotype Sorts" pitchFamily="-84" charset="2"/>
              <a:buChar char="n"/>
              <a:defRPr/>
            </a:pPr>
            <a:r>
              <a:rPr lang="en-US" sz="2000" b="1" dirty="0">
                <a:solidFill>
                  <a:srgbClr val="3366FF"/>
                </a:solidFill>
                <a:cs typeface="ＭＳ Ｐゴシック" charset="-128"/>
              </a:rPr>
              <a:t>Blocking</a:t>
            </a:r>
            <a:r>
              <a:rPr lang="en-US" sz="2000" dirty="0">
                <a:cs typeface="ＭＳ Ｐゴシック" charset="-128"/>
              </a:rPr>
              <a:t> is considered </a:t>
            </a:r>
            <a:r>
              <a:rPr lang="en-US" sz="2000" b="1" dirty="0">
                <a:solidFill>
                  <a:srgbClr val="3366FF"/>
                </a:solidFill>
                <a:cs typeface="ＭＳ Ｐゴシック" charset="-128"/>
              </a:rPr>
              <a:t>synchronous</a:t>
            </a:r>
          </a:p>
          <a:p>
            <a:pPr marL="798513" lvl="1" indent="-341313">
              <a:buFont typeface="Monotype Sorts" pitchFamily="-84" charset="2"/>
              <a:buChar char="l"/>
              <a:defRPr/>
            </a:pPr>
            <a:r>
              <a:rPr lang="en-US" sz="2000" b="1" dirty="0"/>
              <a:t>Blocking send </a:t>
            </a:r>
            <a:r>
              <a:rPr lang="en-US" sz="2000" dirty="0"/>
              <a:t>--</a:t>
            </a:r>
            <a:r>
              <a:rPr lang="en-US" sz="2000" b="1" dirty="0"/>
              <a:t> </a:t>
            </a:r>
            <a:r>
              <a:rPr lang="en-US" sz="2000" dirty="0"/>
              <a:t>the sender is blocked until the message is received</a:t>
            </a:r>
          </a:p>
          <a:p>
            <a:pPr marL="798513" lvl="1" indent="-341313">
              <a:buFont typeface="Monotype Sorts" pitchFamily="-84" charset="2"/>
              <a:buChar char="l"/>
              <a:defRPr/>
            </a:pPr>
            <a:r>
              <a:rPr lang="en-US" sz="2000" b="1" dirty="0"/>
              <a:t>Blocking receive </a:t>
            </a:r>
            <a:r>
              <a:rPr lang="en-US" sz="2000" dirty="0"/>
              <a:t>--</a:t>
            </a:r>
            <a:r>
              <a:rPr lang="en-US" sz="2000" b="1" dirty="0"/>
              <a:t> </a:t>
            </a:r>
            <a:r>
              <a:rPr lang="en-US" sz="2000" dirty="0"/>
              <a:t>the receiver is  blocked until a message is available</a:t>
            </a:r>
          </a:p>
          <a:p>
            <a:pPr marL="379413" indent="-379413">
              <a:buFont typeface="Monotype Sorts" pitchFamily="-84" charset="2"/>
              <a:buChar char="n"/>
              <a:defRPr/>
            </a:pPr>
            <a:r>
              <a:rPr lang="en-US" sz="2000" b="1" dirty="0">
                <a:solidFill>
                  <a:srgbClr val="3366FF"/>
                </a:solidFill>
                <a:cs typeface="ＭＳ Ｐゴシック" charset="-128"/>
              </a:rPr>
              <a:t>Non-blocking</a:t>
            </a:r>
            <a:r>
              <a:rPr lang="en-US" sz="2000" dirty="0">
                <a:cs typeface="ＭＳ Ｐゴシック" charset="-128"/>
              </a:rPr>
              <a:t> is considered </a:t>
            </a:r>
            <a:r>
              <a:rPr lang="en-US" sz="2000" b="1" dirty="0">
                <a:solidFill>
                  <a:srgbClr val="3366FF"/>
                </a:solidFill>
                <a:cs typeface="ＭＳ Ｐゴシック" charset="-128"/>
              </a:rPr>
              <a:t>asynchronous</a:t>
            </a:r>
          </a:p>
          <a:p>
            <a:pPr marL="798513" lvl="1" indent="-341313">
              <a:buFont typeface="Monotype Sorts" pitchFamily="-84" charset="2"/>
              <a:buChar char="l"/>
              <a:defRPr/>
            </a:pPr>
            <a:r>
              <a:rPr lang="en-US" sz="2000" b="1" dirty="0"/>
              <a:t>Non-blocking send</a:t>
            </a:r>
            <a:r>
              <a:rPr lang="en-US" sz="2000" dirty="0"/>
              <a:t> -- the sender sends the message and continue</a:t>
            </a:r>
          </a:p>
          <a:p>
            <a:pPr marL="798513" lvl="1" indent="-341313">
              <a:buFont typeface="Monotype Sorts" pitchFamily="-84" charset="2"/>
              <a:buChar char="l"/>
              <a:defRPr/>
            </a:pPr>
            <a:r>
              <a:rPr lang="en-US" sz="2000" b="1" dirty="0"/>
              <a:t>Non-blocking receive</a:t>
            </a:r>
            <a:r>
              <a:rPr lang="en-US" sz="2000" dirty="0"/>
              <a:t> -- the receiver receives: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/>
              <a:t> A valid message,  or </a:t>
            </a:r>
          </a:p>
          <a:p>
            <a:pPr marL="1141413" lvl="2" indent="-341313">
              <a:buFont typeface="Monotype Sorts" pitchFamily="-84" charset="2"/>
              <a:buChar char="l"/>
              <a:defRPr/>
            </a:pPr>
            <a:r>
              <a:rPr lang="en-US" dirty="0"/>
              <a:t> Null message</a:t>
            </a:r>
          </a:p>
          <a:p>
            <a:pPr marL="398939">
              <a:defRPr/>
            </a:pPr>
            <a:r>
              <a:rPr lang="en-US" sz="2000" dirty="0">
                <a:ea typeface="ＭＳ Ｐゴシック" charset="0"/>
                <a:cs typeface="ＭＳ Ｐゴシック" charset="-128"/>
              </a:rPr>
              <a:t>Different combinations possible</a:t>
            </a:r>
          </a:p>
          <a:p>
            <a:pPr marL="798989" lvl="1">
              <a:defRPr/>
            </a:pPr>
            <a:r>
              <a:rPr lang="en-US" sz="2000" dirty="0">
                <a:ea typeface="ＭＳ Ｐゴシック" charset="0"/>
              </a:rPr>
              <a:t>If both send and receive are blocking, we have a </a:t>
            </a:r>
            <a:r>
              <a:rPr lang="en-US" sz="20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rendezvous</a:t>
            </a:r>
          </a:p>
          <a:p>
            <a:pPr marL="398463" indent="-341313">
              <a:buFont typeface="Monotype Sorts" pitchFamily="-84" charset="2"/>
              <a:buChar char="n"/>
              <a:defRPr/>
            </a:pPr>
            <a:endParaRPr lang="en-US" sz="2000" dirty="0">
              <a:cs typeface="ＭＳ Ｐゴシック" charset="-128"/>
            </a:endParaRPr>
          </a:p>
          <a:p>
            <a:pPr marL="1141413" lvl="2" indent="-341313">
              <a:buFont typeface="Monotype Sorts" pitchFamily="-84" charset="2"/>
              <a:buChar char="l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57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3200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Synchronization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063" y="1203325"/>
            <a:ext cx="6599237" cy="53498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-128"/>
              </a:rPr>
              <a:t>Producer-consumer becomes trivial</a:t>
            </a:r>
            <a:br>
              <a:rPr lang="en-US" dirty="0">
                <a:ea typeface="ＭＳ Ｐゴシック" charset="0"/>
                <a:cs typeface="ＭＳ Ｐゴシック" charset="-128"/>
              </a:rPr>
            </a:br>
            <a:endParaRPr lang="en-US" dirty="0">
              <a:ea typeface="ＭＳ Ｐゴシック" charset="0"/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message </a:t>
            </a:r>
            <a:r>
              <a:rPr lang="en-US" sz="1600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while (true) {</a:t>
            </a:r>
            <a:br>
              <a:rPr lang="en-US" sz="1600" dirty="0">
                <a:latin typeface="Courier New"/>
                <a:ea typeface="ＭＳ Ｐゴシック" charset="-128"/>
                <a:cs typeface="Courier New"/>
              </a:rPr>
            </a:b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    /* produce an item in next produced */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send(</a:t>
            </a:r>
            <a:r>
              <a:rPr lang="en-US" sz="1600" dirty="0" err="1">
                <a:latin typeface="Courier New"/>
                <a:ea typeface="ＭＳ Ｐゴシック" charset="-128"/>
                <a:cs typeface="Courier New"/>
              </a:rPr>
              <a:t>next_produced</a:t>
            </a: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); 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sz="1600" dirty="0">
                <a:latin typeface="Courier New"/>
                <a:ea typeface="ＭＳ Ｐゴシック" charset="-128"/>
                <a:cs typeface="Courier New"/>
              </a:rPr>
              <a:t>       } </a:t>
            </a:r>
          </a:p>
        </p:txBody>
      </p:sp>
      <p:sp>
        <p:nvSpPr>
          <p:cNvPr id="48132" name="TextBox 1"/>
          <p:cNvSpPr txBox="1">
            <a:spLocks noChangeArrowheads="1"/>
          </p:cNvSpPr>
          <p:nvPr/>
        </p:nvSpPr>
        <p:spPr bwMode="auto">
          <a:xfrm>
            <a:off x="1558925" y="3598863"/>
            <a:ext cx="6370638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r>
              <a:rPr kumimoji="1" lang="en-US" sz="1700">
                <a:latin typeface="Courier New" charset="0"/>
                <a:cs typeface="Courier New" charset="0"/>
              </a:rPr>
              <a:t>m</a:t>
            </a:r>
            <a:r>
              <a:rPr kumimoji="1" lang="en-US" sz="1600">
                <a:latin typeface="Courier New" charset="0"/>
                <a:cs typeface="Courier New" charset="0"/>
              </a:rPr>
              <a:t>essage next_consumed;</a:t>
            </a:r>
          </a:p>
          <a:p>
            <a:r>
              <a:rPr kumimoji="1" lang="en-US" sz="1600">
                <a:latin typeface="Courier New" charset="0"/>
                <a:cs typeface="Courier New" charset="0"/>
              </a:rPr>
              <a:t>while (true) {</a:t>
            </a:r>
          </a:p>
          <a:p>
            <a:r>
              <a:rPr kumimoji="1" lang="en-US" sz="1600">
                <a:latin typeface="Courier New" charset="0"/>
                <a:cs typeface="Courier New" charset="0"/>
              </a:rPr>
              <a:t>   receive(next_consumed);</a:t>
            </a:r>
          </a:p>
          <a:p>
            <a:r>
              <a:rPr kumimoji="1" lang="en-US" sz="1600">
                <a:latin typeface="Courier New" charset="0"/>
                <a:cs typeface="Courier New" charset="0"/>
              </a:rPr>
              <a:t>   </a:t>
            </a:r>
          </a:p>
          <a:p>
            <a:r>
              <a:rPr kumimoji="1" lang="en-US" sz="1600">
                <a:latin typeface="Courier New" charset="0"/>
                <a:cs typeface="Courier New" charset="0"/>
              </a:rPr>
              <a:t>   /* consume the item in next consumed */</a:t>
            </a:r>
          </a:p>
          <a:p>
            <a:r>
              <a:rPr kumimoji="1" lang="en-US" sz="1700">
                <a:latin typeface="Courier New" charset="0"/>
                <a:cs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75673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Buffering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7121525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Queue of messages attached to the link.</a:t>
            </a:r>
          </a:p>
          <a:p>
            <a:r>
              <a:rPr lang="en-US">
                <a:latin typeface="Helvetica" charset="0"/>
                <a:ea typeface="MS PGothic" charset="0"/>
              </a:rPr>
              <a:t>implemented in one of three ways</a:t>
            </a:r>
          </a:p>
          <a:p>
            <a:pPr lvl="1">
              <a:buFont typeface="Monotype Sorts" charset="0"/>
              <a:buNone/>
            </a:pPr>
            <a:r>
              <a:rPr lang="en-US">
                <a:solidFill>
                  <a:srgbClr val="CC6600"/>
                </a:solidFill>
                <a:latin typeface="Helvetica" charset="0"/>
                <a:ea typeface="MS PGothic" charset="0"/>
              </a:rPr>
              <a:t>1.</a:t>
            </a:r>
            <a:r>
              <a:rPr lang="en-US">
                <a:latin typeface="Helvetica" charset="0"/>
                <a:ea typeface="MS PGothic" charset="0"/>
              </a:rPr>
              <a:t>	Zero capacity – no messages are queued on a link.</a:t>
            </a:r>
            <a:br>
              <a:rPr lang="en-US">
                <a:latin typeface="Helvetica" charset="0"/>
                <a:ea typeface="MS PGothic" charset="0"/>
              </a:rPr>
            </a:br>
            <a:r>
              <a:rPr lang="en-US">
                <a:latin typeface="Helvetica" charset="0"/>
                <a:ea typeface="MS PGothic" charset="0"/>
              </a:rPr>
              <a:t>Sender must wait for receiver (rendezvous)</a:t>
            </a:r>
          </a:p>
          <a:p>
            <a:pPr lvl="1">
              <a:buFont typeface="Monotype Sorts" charset="0"/>
              <a:buNone/>
            </a:pPr>
            <a:r>
              <a:rPr lang="en-US">
                <a:solidFill>
                  <a:srgbClr val="CC6600"/>
                </a:solidFill>
                <a:latin typeface="Helvetica" charset="0"/>
                <a:ea typeface="MS PGothic" charset="0"/>
              </a:rPr>
              <a:t>2.</a:t>
            </a:r>
            <a:r>
              <a:rPr lang="en-US">
                <a:latin typeface="Helvetica" charset="0"/>
                <a:ea typeface="MS PGothic" charset="0"/>
              </a:rPr>
              <a:t>	Bounded capacity – finite length of </a:t>
            </a:r>
            <a:r>
              <a:rPr lang="en-US" i="1">
                <a:latin typeface="Helvetica" charset="0"/>
                <a:ea typeface="MS PGothic" charset="0"/>
              </a:rPr>
              <a:t>n</a:t>
            </a:r>
            <a:r>
              <a:rPr lang="en-US">
                <a:latin typeface="Helvetica" charset="0"/>
                <a:ea typeface="MS PGothic" charset="0"/>
              </a:rPr>
              <a:t> messages</a:t>
            </a:r>
            <a:br>
              <a:rPr lang="en-US">
                <a:latin typeface="Helvetica" charset="0"/>
                <a:ea typeface="MS PGothic" charset="0"/>
              </a:rPr>
            </a:br>
            <a:r>
              <a:rPr lang="en-US">
                <a:latin typeface="Helvetica" charset="0"/>
                <a:ea typeface="MS PGothic" charset="0"/>
              </a:rPr>
              <a:t>Sender must wait if link full</a:t>
            </a:r>
          </a:p>
          <a:p>
            <a:pPr lvl="1">
              <a:buFont typeface="Monotype Sorts" charset="0"/>
              <a:buNone/>
            </a:pPr>
            <a:r>
              <a:rPr lang="en-US">
                <a:solidFill>
                  <a:srgbClr val="CC6600"/>
                </a:solidFill>
                <a:latin typeface="Helvetica" charset="0"/>
                <a:ea typeface="MS PGothic" charset="0"/>
              </a:rPr>
              <a:t>3.</a:t>
            </a:r>
            <a:r>
              <a:rPr lang="en-US">
                <a:latin typeface="Helvetica" charset="0"/>
                <a:ea typeface="MS PGothic" charset="0"/>
              </a:rPr>
              <a:t>	Unbounded capacity – infinite length </a:t>
            </a:r>
            <a:br>
              <a:rPr lang="en-US">
                <a:latin typeface="Helvetica" charset="0"/>
                <a:ea typeface="MS PGothic" charset="0"/>
              </a:rPr>
            </a:br>
            <a:r>
              <a:rPr lang="en-US">
                <a:latin typeface="Helvetica" charset="0"/>
                <a:ea typeface="MS PGothic" charset="0"/>
              </a:rPr>
              <a:t>Sender never waits</a:t>
            </a:r>
          </a:p>
        </p:txBody>
      </p:sp>
    </p:spTree>
    <p:extLst>
      <p:ext uri="{BB962C8B-B14F-4D97-AF65-F5344CB8AC3E}">
        <p14:creationId xmlns:p14="http://schemas.microsoft.com/office/powerpoint/2010/main" val="2536762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966788" y="719137"/>
            <a:ext cx="7850187" cy="576263"/>
          </a:xfrm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Examples of IPC Systems - POSIX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911225" y="1233488"/>
            <a:ext cx="7577138" cy="45307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POSIX Shared Memory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Process first creates shared memory segment</a:t>
            </a:r>
            <a:br>
              <a:rPr lang="en-US" dirty="0">
                <a:ea typeface="ＭＳ Ｐゴシック" charset="0"/>
              </a:rPr>
            </a:b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shm_fd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 = 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shm_open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(name, O_CREAT | O_RDWR, 0666);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Also used to open an existing segment to share it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Set the size of the object</a:t>
            </a:r>
          </a:p>
          <a:p>
            <a:pPr marL="0" indent="0">
              <a:buFont typeface="Monotype Sorts" pitchFamily="-84" charset="2"/>
              <a:buNone/>
              <a:defRPr/>
            </a:pPr>
            <a:r>
              <a:rPr lang="en-US" dirty="0">
                <a:ea typeface="ＭＳ Ｐゴシック" charset="-128"/>
                <a:cs typeface="ＭＳ Ｐゴシック" charset="-128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ftruncate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shm_fd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, 4096);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Now the process could write to the shared memory</a:t>
            </a:r>
          </a:p>
          <a:p>
            <a:pPr lvl="1">
              <a:buFont typeface="Monotype Sorts" charset="0"/>
              <a:buNone/>
              <a:defRPr/>
            </a:pP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	</a:t>
            </a:r>
            <a:r>
              <a:rPr lang="en-US" b="1" dirty="0" err="1">
                <a:latin typeface="Courier New" charset="0"/>
                <a:ea typeface="ＭＳ Ｐゴシック" charset="0"/>
                <a:cs typeface="Courier New" charset="0"/>
              </a:rPr>
              <a:t>sprintf</a:t>
            </a:r>
            <a:r>
              <a:rPr lang="en-US" b="1" dirty="0">
                <a:latin typeface="Courier New" charset="0"/>
                <a:ea typeface="ＭＳ Ｐゴシック" charset="0"/>
                <a:cs typeface="Courier New" charset="0"/>
              </a:rPr>
              <a:t>(shared memory, "Writing to shared memory");</a:t>
            </a:r>
          </a:p>
        </p:txBody>
      </p:sp>
    </p:spTree>
    <p:extLst>
      <p:ext uri="{BB962C8B-B14F-4D97-AF65-F5344CB8AC3E}">
        <p14:creationId xmlns:p14="http://schemas.microsoft.com/office/powerpoint/2010/main" val="674291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936625" y="173038"/>
            <a:ext cx="7850188" cy="576262"/>
          </a:xfrm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IPC POSIX Producer</a:t>
            </a:r>
          </a:p>
        </p:txBody>
      </p:sp>
      <p:pic>
        <p:nvPicPr>
          <p:cNvPr id="51203" name="Picture 1" descr="Screen Shot 2013-03-14 at 6.46.5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903288"/>
            <a:ext cx="3754437" cy="575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2012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936625" y="187325"/>
            <a:ext cx="7850188" cy="576263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IPC POSIX Consumer</a:t>
            </a:r>
          </a:p>
        </p:txBody>
      </p:sp>
      <p:pic>
        <p:nvPicPr>
          <p:cNvPr id="52227" name="Picture 1" descr="Screen Shot 2013-03-12 at 1.38.4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892175"/>
            <a:ext cx="4521200" cy="566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8440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1138238" y="685800"/>
            <a:ext cx="7548562" cy="576263"/>
          </a:xfrm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Examples of IPC Systems - Mach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854075" y="1076325"/>
            <a:ext cx="8229600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Mach communication is message based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Even system calls are messages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Each task gets two mailboxes at creation- Kernel and Notify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Only three system calls needed for message transfer</a:t>
            </a:r>
          </a:p>
          <a:p>
            <a:pPr lvl="1">
              <a:buFont typeface="Monotype Sorts" charset="0"/>
              <a:buNone/>
            </a:pPr>
            <a:r>
              <a:rPr lang="en-US" b="1">
                <a:latin typeface="Courier New" charset="0"/>
                <a:ea typeface="ＭＳ Ｐゴシック" charset="0"/>
                <a:cs typeface="Courier New" charset="0"/>
              </a:rPr>
              <a:t>	msg_send(), msg_receive(), msg_rpc()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Mailboxes needed for commuication, created via</a:t>
            </a:r>
          </a:p>
          <a:p>
            <a:pPr lvl="1">
              <a:buFont typeface="Monotype Sorts" charset="0"/>
              <a:buNone/>
            </a:pPr>
            <a:r>
              <a:rPr lang="en-US" b="1">
                <a:latin typeface="Courier New" charset="0"/>
                <a:ea typeface="ＭＳ Ｐゴシック" charset="0"/>
                <a:cs typeface="Courier New" charset="0"/>
              </a:rPr>
              <a:t>	port_allocate()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Send and receive are flexible, for example four options if mailbox full: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Wait indefinitely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Wait at most n milliseconds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Return immediately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Temporarily cache a message</a:t>
            </a:r>
          </a:p>
          <a:p>
            <a:pPr lvl="1"/>
            <a:endParaRPr lang="en-US" b="1">
              <a:latin typeface="Courier New" charset="0"/>
              <a:ea typeface="ＭＳ Ｐゴシック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485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757238" y="182563"/>
            <a:ext cx="8229600" cy="576262"/>
          </a:xfrm>
        </p:spPr>
        <p:txBody>
          <a:bodyPr/>
          <a:lstStyle/>
          <a:p>
            <a:r>
              <a:rPr lang="en-US" sz="2800">
                <a:latin typeface="Arial" charset="0"/>
                <a:ea typeface="MS PGothic" charset="0"/>
              </a:rPr>
              <a:t>Examples of IPC Systems – Windows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869950" y="914400"/>
            <a:ext cx="6950075" cy="4530725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Message-passing centric via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advanced local procedure call 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LPC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)</a:t>
            </a:r>
            <a:r>
              <a:rPr lang="en-US" dirty="0">
                <a:latin typeface="Helvetica" charset="0"/>
                <a:ea typeface="MS PGothic" charset="0"/>
              </a:rPr>
              <a:t> facility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Only works between processes on the same system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Uses ports (like mailboxes) to establish and maintain communication channels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Communication works as follows: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client opens a handle to the subsystem’</a:t>
            </a:r>
            <a:r>
              <a:rPr lang="en-US" altLang="ja-JP" dirty="0">
                <a:latin typeface="Helvetica" charset="0"/>
                <a:ea typeface="MS PGothic" charset="0"/>
              </a:rPr>
              <a:t>s </a:t>
            </a:r>
            <a:r>
              <a:rPr lang="en-US" altLang="ja-JP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connection port</a:t>
            </a:r>
            <a:r>
              <a:rPr lang="en-US" altLang="ja-JP" dirty="0">
                <a:latin typeface="Helvetica" charset="0"/>
                <a:ea typeface="MS PGothic" charset="0"/>
              </a:rPr>
              <a:t> object.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client sends a connection request.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server creates two private </a:t>
            </a:r>
            <a:r>
              <a:rPr lang="en-US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communication ports </a:t>
            </a:r>
            <a:r>
              <a:rPr lang="en-US" dirty="0">
                <a:latin typeface="Helvetica" charset="0"/>
                <a:ea typeface="MS PGothic" charset="0"/>
              </a:rPr>
              <a:t>and returns the handle to one of them to the client.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The client and server use the corresponding port handle to send messages or callbacks and to listen for replies.</a:t>
            </a:r>
          </a:p>
        </p:txBody>
      </p:sp>
    </p:spTree>
    <p:extLst>
      <p:ext uri="{BB962C8B-B14F-4D97-AF65-F5344CB8AC3E}">
        <p14:creationId xmlns:p14="http://schemas.microsoft.com/office/powerpoint/2010/main" val="80132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60488" y="414338"/>
            <a:ext cx="6251575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Process State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622425"/>
            <a:ext cx="7370763" cy="3254375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As a process executes, it changes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state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new</a:t>
            </a:r>
            <a:r>
              <a:rPr lang="en-US" dirty="0">
                <a:latin typeface="Helvetica" charset="0"/>
                <a:ea typeface="MS PGothic" charset="0"/>
              </a:rPr>
              <a:t>:  The process is being created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running</a:t>
            </a:r>
            <a:r>
              <a:rPr lang="en-US" dirty="0">
                <a:latin typeface="Helvetica" charset="0"/>
                <a:ea typeface="MS PGothic" charset="0"/>
              </a:rPr>
              <a:t>:  Instructions are being executed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waiting</a:t>
            </a:r>
            <a:r>
              <a:rPr lang="en-US" dirty="0">
                <a:latin typeface="Helvetica" charset="0"/>
                <a:ea typeface="MS PGothic" charset="0"/>
              </a:rPr>
              <a:t>:  The process is waiting for some event to occur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ready</a:t>
            </a:r>
            <a:r>
              <a:rPr lang="en-US" dirty="0">
                <a:latin typeface="Helvetica" charset="0"/>
                <a:ea typeface="MS PGothic" charset="0"/>
              </a:rPr>
              <a:t>:  The process is waiting to be assigned to a processor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terminated</a:t>
            </a:r>
            <a:r>
              <a:rPr lang="en-US" dirty="0">
                <a:latin typeface="Helvetica" charset="0"/>
                <a:ea typeface="MS PGothic" charset="0"/>
              </a:rPr>
              <a:t>:  The process has finished execution</a:t>
            </a:r>
          </a:p>
        </p:txBody>
      </p:sp>
    </p:spTree>
    <p:extLst>
      <p:ext uri="{BB962C8B-B14F-4D97-AF65-F5344CB8AC3E}">
        <p14:creationId xmlns:p14="http://schemas.microsoft.com/office/powerpoint/2010/main" val="33974710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025525" y="182563"/>
            <a:ext cx="8229600" cy="576262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Local Procedure Calls in Windows</a:t>
            </a:r>
          </a:p>
        </p:txBody>
      </p:sp>
      <p:pic>
        <p:nvPicPr>
          <p:cNvPr id="5529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8" y="1830388"/>
            <a:ext cx="6567487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8266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23825"/>
            <a:ext cx="8229600" cy="576263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Communications in Client-Server Systems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233488"/>
            <a:ext cx="6794500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Sockets</a:t>
            </a:r>
          </a:p>
          <a:p>
            <a:r>
              <a:rPr lang="en-US">
                <a:latin typeface="Helvetica" charset="0"/>
                <a:ea typeface="MS PGothic" charset="0"/>
              </a:rPr>
              <a:t>Remote Procedure Calls</a:t>
            </a:r>
          </a:p>
          <a:p>
            <a:r>
              <a:rPr lang="en-US">
                <a:latin typeface="Helvetica" charset="0"/>
                <a:ea typeface="MS PGothic" charset="0"/>
              </a:rPr>
              <a:t>Pipes</a:t>
            </a:r>
          </a:p>
          <a:p>
            <a:r>
              <a:rPr lang="en-US">
                <a:latin typeface="Helvetica" charset="0"/>
                <a:ea typeface="MS PGothic" charset="0"/>
              </a:rPr>
              <a:t>Remote Method Invocation (Java)</a:t>
            </a:r>
          </a:p>
        </p:txBody>
      </p:sp>
    </p:spTree>
    <p:extLst>
      <p:ext uri="{BB962C8B-B14F-4D97-AF65-F5344CB8AC3E}">
        <p14:creationId xmlns:p14="http://schemas.microsoft.com/office/powerpoint/2010/main" val="22391892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0537"/>
            <a:ext cx="8229600" cy="576263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Sockets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600200"/>
            <a:ext cx="8321675" cy="4530725"/>
          </a:xfrm>
        </p:spPr>
        <p:txBody>
          <a:bodyPr/>
          <a:lstStyle/>
          <a:p>
            <a:r>
              <a:rPr lang="en-US" sz="2400" dirty="0">
                <a:latin typeface="Helvetica" charset="0"/>
                <a:ea typeface="MS PGothic" charset="0"/>
              </a:rPr>
              <a:t>A </a:t>
            </a:r>
            <a:r>
              <a:rPr lang="en-US" sz="2400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socket </a:t>
            </a:r>
            <a:r>
              <a:rPr lang="en-US" sz="2400" dirty="0">
                <a:latin typeface="Helvetica" charset="0"/>
                <a:ea typeface="MS PGothic" charset="0"/>
              </a:rPr>
              <a:t>is defined as an endpoint for communication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Concatenation of IP address and </a:t>
            </a:r>
            <a:r>
              <a:rPr lang="en-US" sz="2400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port</a:t>
            </a:r>
            <a:r>
              <a:rPr lang="en-US" sz="2400" dirty="0">
                <a:latin typeface="Helvetica" charset="0"/>
                <a:ea typeface="MS PGothic" charset="0"/>
              </a:rPr>
              <a:t> – a number included at start of message packet to differentiate network services on a host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The socket </a:t>
            </a:r>
            <a:r>
              <a:rPr lang="en-US" sz="2400" b="1" dirty="0">
                <a:latin typeface="Helvetica" charset="0"/>
                <a:ea typeface="MS PGothic" charset="0"/>
              </a:rPr>
              <a:t>161.25.19.8:1625</a:t>
            </a:r>
            <a:r>
              <a:rPr lang="en-US" sz="2400" dirty="0">
                <a:latin typeface="Helvetica" charset="0"/>
                <a:ea typeface="MS PGothic" charset="0"/>
              </a:rPr>
              <a:t> refers to port </a:t>
            </a:r>
            <a:r>
              <a:rPr lang="en-US" sz="2400" b="1" dirty="0">
                <a:latin typeface="Helvetica" charset="0"/>
                <a:ea typeface="MS PGothic" charset="0"/>
              </a:rPr>
              <a:t>1625</a:t>
            </a:r>
            <a:r>
              <a:rPr lang="en-US" sz="2400" dirty="0">
                <a:latin typeface="Helvetica" charset="0"/>
                <a:ea typeface="MS PGothic" charset="0"/>
              </a:rPr>
              <a:t> on host </a:t>
            </a:r>
            <a:r>
              <a:rPr lang="en-US" sz="2400" b="1" dirty="0">
                <a:latin typeface="Helvetica" charset="0"/>
                <a:ea typeface="MS PGothic" charset="0"/>
              </a:rPr>
              <a:t>161.25.19.8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Communication consists between a pair of sockets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All ports below 1024 are </a:t>
            </a:r>
            <a:r>
              <a:rPr lang="en-US" sz="2400" b="1" i="1" dirty="0">
                <a:latin typeface="Helvetica" charset="0"/>
                <a:ea typeface="MS PGothic" charset="0"/>
              </a:rPr>
              <a:t>well known</a:t>
            </a:r>
            <a:r>
              <a:rPr lang="en-US" sz="2400" dirty="0">
                <a:latin typeface="Helvetica" charset="0"/>
                <a:ea typeface="MS PGothic" charset="0"/>
              </a:rPr>
              <a:t>, used for standard services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Special IP address 127.0.0.1 (</a:t>
            </a:r>
            <a:r>
              <a:rPr lang="en-US" sz="2400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loopback</a:t>
            </a:r>
            <a:r>
              <a:rPr lang="en-US" sz="2400" dirty="0">
                <a:latin typeface="Helvetica" charset="0"/>
                <a:ea typeface="MS PGothic" charset="0"/>
              </a:rPr>
              <a:t>) to refer to system on which process is running</a:t>
            </a:r>
          </a:p>
        </p:txBody>
      </p:sp>
    </p:spTree>
    <p:extLst>
      <p:ext uri="{BB962C8B-B14F-4D97-AF65-F5344CB8AC3E}">
        <p14:creationId xmlns:p14="http://schemas.microsoft.com/office/powerpoint/2010/main" val="7657150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Socket Communication</a:t>
            </a:r>
          </a:p>
        </p:txBody>
      </p:sp>
      <p:pic>
        <p:nvPicPr>
          <p:cNvPr id="5837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763" y="1166813"/>
            <a:ext cx="57943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45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Sockets in Java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3419475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Three types of sockets</a:t>
            </a:r>
          </a:p>
          <a:p>
            <a:pPr lvl="1"/>
            <a:r>
              <a:rPr lang="en-US" b="1">
                <a:solidFill>
                  <a:srgbClr val="0000FF"/>
                </a:solidFill>
                <a:latin typeface="Helvetica" charset="0"/>
                <a:ea typeface="MS PGothic" charset="0"/>
              </a:rPr>
              <a:t>Connection-oriented 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Helvetica" charset="0"/>
                <a:ea typeface="MS PGothic" charset="0"/>
              </a:rPr>
              <a:t>TCP</a:t>
            </a:r>
            <a:r>
              <a:rPr lang="en-US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b="1">
                <a:solidFill>
                  <a:srgbClr val="0000FF"/>
                </a:solidFill>
                <a:latin typeface="Helvetica" charset="0"/>
                <a:ea typeface="MS PGothic" charset="0"/>
              </a:rPr>
              <a:t>Connectionless</a:t>
            </a:r>
            <a:r>
              <a:rPr lang="en-US">
                <a:latin typeface="Helvetica" charset="0"/>
                <a:ea typeface="MS PGothic" charset="0"/>
              </a:rPr>
              <a:t> (</a:t>
            </a:r>
            <a:r>
              <a:rPr lang="en-US" b="1">
                <a:solidFill>
                  <a:srgbClr val="0000FF"/>
                </a:solidFill>
                <a:latin typeface="Helvetica" charset="0"/>
                <a:ea typeface="MS PGothic" charset="0"/>
              </a:rPr>
              <a:t>UDP</a:t>
            </a:r>
            <a:r>
              <a:rPr lang="en-US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b="1">
                <a:latin typeface="Courier New" charset="0"/>
                <a:ea typeface="ＭＳ Ｐゴシック" charset="0"/>
                <a:cs typeface="Courier New" charset="0"/>
              </a:rPr>
              <a:t>MulticastSocket</a:t>
            </a:r>
            <a:r>
              <a:rPr lang="en-US">
                <a:latin typeface="Helvetica" charset="0"/>
                <a:ea typeface="MS PGothic" charset="0"/>
              </a:rPr>
              <a:t> class– data can be sent to multiple recipients</a:t>
            </a:r>
          </a:p>
          <a:p>
            <a:pPr>
              <a:buFont typeface="Monotype Sorts" charset="0"/>
              <a:buNone/>
            </a:pPr>
            <a:endParaRPr lang="en-US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Consider this “Date” server:</a:t>
            </a:r>
          </a:p>
          <a:p>
            <a:pPr lvl="1"/>
            <a:endParaRPr lang="en-US">
              <a:latin typeface="Helvetica" charset="0"/>
              <a:ea typeface="MS PGothic" charset="0"/>
            </a:endParaRPr>
          </a:p>
          <a:p>
            <a:endParaRPr lang="en-US">
              <a:latin typeface="Helvetica" charset="0"/>
              <a:ea typeface="MS PGothic" charset="0"/>
            </a:endParaRPr>
          </a:p>
        </p:txBody>
      </p:sp>
      <p:pic>
        <p:nvPicPr>
          <p:cNvPr id="59396" name="Picture 1" descr="Screen Shot 2012-12-04 at 1.11.2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13" y="1125538"/>
            <a:ext cx="4967287" cy="509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833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Remote Procedure Calls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138238"/>
            <a:ext cx="7785100" cy="4867275"/>
          </a:xfrm>
        </p:spPr>
        <p:txBody>
          <a:bodyPr/>
          <a:lstStyle/>
          <a:p>
            <a:r>
              <a:rPr lang="en-US" sz="2400" dirty="0">
                <a:latin typeface="Helvetica" charset="0"/>
                <a:ea typeface="MS PGothic" charset="0"/>
              </a:rPr>
              <a:t>Remote procedure call (RPC) abstracts procedure calls between processes on networked systems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Again uses ports for service differentiation</a:t>
            </a:r>
          </a:p>
          <a:p>
            <a:r>
              <a:rPr lang="en-US" sz="2400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Stubs</a:t>
            </a:r>
            <a:r>
              <a:rPr lang="en-US" sz="2400" dirty="0">
                <a:latin typeface="Helvetica" charset="0"/>
                <a:ea typeface="MS PGothic" charset="0"/>
              </a:rPr>
              <a:t> – client-side proxy for the actual procedure on the server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The client-side stub locates the server and </a:t>
            </a:r>
            <a:r>
              <a:rPr lang="en-US" sz="2400" b="1" dirty="0" err="1">
                <a:solidFill>
                  <a:srgbClr val="0000FF"/>
                </a:solidFill>
                <a:latin typeface="Helvetica" charset="0"/>
                <a:ea typeface="MS PGothic" charset="0"/>
              </a:rPr>
              <a:t>marshalls</a:t>
            </a:r>
            <a:r>
              <a:rPr lang="en-US" sz="2400" dirty="0">
                <a:latin typeface="Helvetica" charset="0"/>
                <a:ea typeface="MS PGothic" charset="0"/>
              </a:rPr>
              <a:t> the parameters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The server-side stub receives this message, unpacks the </a:t>
            </a:r>
            <a:r>
              <a:rPr lang="en-US" sz="2400" dirty="0" err="1">
                <a:latin typeface="Helvetica" charset="0"/>
                <a:ea typeface="MS PGothic" charset="0"/>
              </a:rPr>
              <a:t>marshalled</a:t>
            </a:r>
            <a:r>
              <a:rPr lang="en-US" sz="2400" dirty="0">
                <a:latin typeface="Helvetica" charset="0"/>
                <a:ea typeface="MS PGothic" charset="0"/>
              </a:rPr>
              <a:t> parameters, and performs the procedure on the server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On Windows, stub code compile from specification written in </a:t>
            </a:r>
            <a:r>
              <a:rPr lang="en-US" sz="2400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Microsoft Interface Definition Language </a:t>
            </a:r>
            <a:r>
              <a:rPr lang="en-US" sz="2400" dirty="0">
                <a:latin typeface="Helvetica" charset="0"/>
                <a:ea typeface="MS PGothic" charset="0"/>
              </a:rPr>
              <a:t>(</a:t>
            </a:r>
            <a:r>
              <a:rPr lang="en-US" sz="2400" b="1" dirty="0">
                <a:solidFill>
                  <a:srgbClr val="0000FF"/>
                </a:solidFill>
                <a:latin typeface="Helvetica" charset="0"/>
                <a:ea typeface="MS PGothic" charset="0"/>
              </a:rPr>
              <a:t>MIDL</a:t>
            </a:r>
            <a:r>
              <a:rPr lang="en-US" sz="2400" dirty="0">
                <a:latin typeface="Helvetica" charset="0"/>
                <a:ea typeface="MS PGothic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15412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30275" y="230188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Remote Procedure Calls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777875"/>
            <a:ext cx="6818312" cy="4867275"/>
          </a:xfrm>
        </p:spPr>
        <p:txBody>
          <a:bodyPr/>
          <a:lstStyle/>
          <a:p>
            <a:pPr>
              <a:buFont typeface="Monotype Sorts" charset="0"/>
              <a:buNone/>
            </a:pPr>
            <a:endParaRPr lang="en-US" sz="1600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Data representation handled via </a:t>
            </a:r>
            <a:r>
              <a:rPr lang="en-US" b="1">
                <a:solidFill>
                  <a:srgbClr val="0000FF"/>
                </a:solidFill>
                <a:latin typeface="Helvetica" charset="0"/>
                <a:ea typeface="MS PGothic" charset="0"/>
              </a:rPr>
              <a:t>External Data Representation 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b="1">
                <a:solidFill>
                  <a:srgbClr val="0000FF"/>
                </a:solidFill>
                <a:latin typeface="Helvetica" charset="0"/>
                <a:ea typeface="MS PGothic" charset="0"/>
              </a:rPr>
              <a:t>XDL</a:t>
            </a:r>
            <a:r>
              <a:rPr lang="en-US">
                <a:latin typeface="Helvetica" charset="0"/>
                <a:ea typeface="MS PGothic" charset="0"/>
              </a:rPr>
              <a:t>) format to account for different architectures</a:t>
            </a:r>
          </a:p>
          <a:p>
            <a:pPr lvl="1"/>
            <a:r>
              <a:rPr lang="en-US" b="1">
                <a:solidFill>
                  <a:srgbClr val="0000FF"/>
                </a:solidFill>
                <a:latin typeface="Helvetica" charset="0"/>
                <a:ea typeface="MS PGothic" charset="0"/>
              </a:rPr>
              <a:t>Big-endian </a:t>
            </a:r>
            <a:r>
              <a:rPr lang="en-US">
                <a:latin typeface="Helvetica" charset="0"/>
                <a:ea typeface="MS PGothic" charset="0"/>
              </a:rPr>
              <a:t>and </a:t>
            </a:r>
            <a:r>
              <a:rPr lang="en-US" b="1">
                <a:solidFill>
                  <a:srgbClr val="0000FF"/>
                </a:solidFill>
                <a:latin typeface="Helvetica" charset="0"/>
                <a:ea typeface="MS PGothic" charset="0"/>
              </a:rPr>
              <a:t>little-endian</a:t>
            </a:r>
          </a:p>
          <a:p>
            <a:r>
              <a:rPr lang="en-US">
                <a:latin typeface="Helvetica" charset="0"/>
                <a:ea typeface="MS PGothic" charset="0"/>
              </a:rPr>
              <a:t>Remote communication has more failure scenarios than local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Messages can be delivered </a:t>
            </a:r>
            <a:r>
              <a:rPr lang="en-US" b="1" i="1">
                <a:latin typeface="Helvetica" charset="0"/>
                <a:ea typeface="MS PGothic" charset="0"/>
              </a:rPr>
              <a:t>exactly once </a:t>
            </a:r>
            <a:r>
              <a:rPr lang="en-US">
                <a:latin typeface="Helvetica" charset="0"/>
                <a:ea typeface="MS PGothic" charset="0"/>
              </a:rPr>
              <a:t>rather than </a:t>
            </a:r>
            <a:r>
              <a:rPr lang="en-US" b="1" i="1">
                <a:latin typeface="Helvetica" charset="0"/>
                <a:ea typeface="MS PGothic" charset="0"/>
              </a:rPr>
              <a:t>at most once</a:t>
            </a:r>
          </a:p>
          <a:p>
            <a:r>
              <a:rPr lang="en-US">
                <a:latin typeface="Helvetica" charset="0"/>
                <a:ea typeface="MS PGothic" charset="0"/>
              </a:rPr>
              <a:t>OS typically provides a rendezvous (or </a:t>
            </a:r>
            <a:r>
              <a:rPr lang="en-US" b="1">
                <a:solidFill>
                  <a:srgbClr val="0000FF"/>
                </a:solidFill>
                <a:latin typeface="Helvetica" charset="0"/>
                <a:ea typeface="MS PGothic" charset="0"/>
              </a:rPr>
              <a:t>matchmaker</a:t>
            </a:r>
            <a:r>
              <a:rPr lang="en-US">
                <a:latin typeface="Helvetica" charset="0"/>
                <a:ea typeface="MS PGothic" charset="0"/>
              </a:rPr>
              <a:t>) service to connect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15617875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Execution of RPC</a:t>
            </a:r>
          </a:p>
        </p:txBody>
      </p:sp>
      <p:pic>
        <p:nvPicPr>
          <p:cNvPr id="62467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016000"/>
            <a:ext cx="4421187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69693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Pipes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2" y="762000"/>
            <a:ext cx="8116887" cy="4530725"/>
          </a:xfrm>
        </p:spPr>
        <p:txBody>
          <a:bodyPr/>
          <a:lstStyle/>
          <a:p>
            <a:r>
              <a:rPr lang="en-US" sz="2400" dirty="0">
                <a:latin typeface="Helvetica" charset="0"/>
                <a:ea typeface="MS PGothic" charset="0"/>
              </a:rPr>
              <a:t>Acts as a conduit allowing two processes to communicate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Issues: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Is communication unidirectional or bidirectional?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In the case of two-way communication, is it half or full-duplex?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Must there exist a relationship (i.e., </a:t>
            </a:r>
            <a:r>
              <a:rPr lang="en-US" b="1" i="1" dirty="0">
                <a:latin typeface="Helvetica" charset="0"/>
                <a:ea typeface="MS PGothic" charset="0"/>
              </a:rPr>
              <a:t>parent-child</a:t>
            </a:r>
            <a:r>
              <a:rPr lang="en-US" dirty="0">
                <a:latin typeface="Helvetica" charset="0"/>
                <a:ea typeface="MS PGothic" charset="0"/>
              </a:rPr>
              <a:t>) between the communicating processes?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Can the pipes be used over a network?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Ordinary pipes – cannot be accessed  from outside the process that created it. Typically, a parent process creates a pipe and uses it to communicate with a child process that it created. 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Named pipes – can be accessed without a parent-child relationship.</a:t>
            </a:r>
          </a:p>
          <a:p>
            <a:pPr>
              <a:buFont typeface="Monotype Sorts" charset="0"/>
              <a:buNone/>
            </a:pPr>
            <a:endParaRPr lang="en-US" sz="2400" dirty="0">
              <a:latin typeface="Helvetica" charset="0"/>
              <a:ea typeface="MS PGothic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6693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6"/>
          <p:cNvSpPr>
            <a:spLocks noGrp="1"/>
          </p:cNvSpPr>
          <p:nvPr>
            <p:ph type="title"/>
          </p:nvPr>
        </p:nvSpPr>
        <p:spPr>
          <a:xfrm>
            <a:off x="457200" y="130175"/>
            <a:ext cx="8229600" cy="576263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Ordinary Pipes</a:t>
            </a:r>
          </a:p>
        </p:txBody>
      </p:sp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685800" y="631825"/>
            <a:ext cx="7612063" cy="49307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allow communication in standard producer-consumer style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Producer writes to one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write-end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pipe)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Consumer reads from the other end (the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read-end</a:t>
            </a:r>
            <a:r>
              <a:rPr lang="en-US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pipe)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Ordinary pipes are therefore unidirectional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Require parent-child relationship between communicating processes</a:t>
            </a: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Font typeface="Monotype Sorts" pitchFamily="-84" charset="2"/>
              <a:buNone/>
              <a:defRPr/>
            </a:pPr>
            <a:endParaRPr lang="en-US" sz="800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Windows calls these </a:t>
            </a:r>
            <a:r>
              <a:rPr lang="en-US" b="1" dirty="0">
                <a:solidFill>
                  <a:srgbClr val="0000FF"/>
                </a:solidFill>
                <a:ea typeface="ＭＳ Ｐゴシック" charset="0"/>
                <a:cs typeface="ＭＳ Ｐゴシック" charset="0"/>
              </a:rPr>
              <a:t>anonymous pipes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See Unix and Windows code samples in textbook</a:t>
            </a: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64516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105400"/>
            <a:ext cx="5592762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024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5" y="685800"/>
            <a:ext cx="7947025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2078037"/>
            <a:ext cx="6635750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30141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6"/>
          <p:cNvSpPr>
            <a:spLocks noGrp="1"/>
          </p:cNvSpPr>
          <p:nvPr>
            <p:ph type="title"/>
          </p:nvPr>
        </p:nvSpPr>
        <p:spPr>
          <a:xfrm>
            <a:off x="473075" y="414337"/>
            <a:ext cx="8229600" cy="576263"/>
          </a:xfrm>
        </p:spPr>
        <p:txBody>
          <a:bodyPr/>
          <a:lstStyle/>
          <a:p>
            <a:r>
              <a:rPr lang="en-US" dirty="0">
                <a:latin typeface="Arial" charset="0"/>
                <a:ea typeface="MS PGothic" charset="0"/>
              </a:rPr>
              <a:t>Named Pipes</a:t>
            </a:r>
          </a:p>
        </p:txBody>
      </p:sp>
      <p:sp>
        <p:nvSpPr>
          <p:cNvPr id="65539" name="Content Placeholder 7"/>
          <p:cNvSpPr>
            <a:spLocks noGrp="1"/>
          </p:cNvSpPr>
          <p:nvPr>
            <p:ph idx="1"/>
          </p:nvPr>
        </p:nvSpPr>
        <p:spPr>
          <a:xfrm>
            <a:off x="806450" y="1565275"/>
            <a:ext cx="7061200" cy="4530725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Named Pipes are more powerful than ordinary pipes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Communication is bidirectional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No parent-child relationship is necessary between the communicating processes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Several processes can use the named pipe for communication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Provided on both UNIX and Windows systems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13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6813" y="136525"/>
            <a:ext cx="7519987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Process Control Block (PCB)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41400"/>
            <a:ext cx="5435600" cy="4772025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sz="2400" dirty="0">
                <a:latin typeface="Helvetica" charset="0"/>
                <a:ea typeface="MS PGothic" charset="0"/>
              </a:rPr>
              <a:t>Information associated with each process </a:t>
            </a:r>
          </a:p>
          <a:p>
            <a:pPr>
              <a:buFont typeface="Monotype Sorts" charset="0"/>
              <a:buNone/>
            </a:pPr>
            <a:r>
              <a:rPr lang="en-US" sz="2400" dirty="0">
                <a:latin typeface="Helvetica" charset="0"/>
                <a:ea typeface="MS PGothic" charset="0"/>
              </a:rPr>
              <a:t>(also called </a:t>
            </a:r>
            <a:r>
              <a:rPr lang="en-US" sz="24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task control block</a:t>
            </a:r>
            <a:r>
              <a:rPr lang="en-US" sz="2400" dirty="0">
                <a:latin typeface="Helvetica" charset="0"/>
                <a:ea typeface="MS PGothic" charset="0"/>
              </a:rPr>
              <a:t>)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Process state – running, waiting, etc.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Program counter – location of instruction to next execute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CPU registers – contents of all process-centric registers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CPU scheduling information- priorities, scheduling queue pointers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Memory-management information – memory allocated to the process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Accounting information – CPU used, clock time elapsed since start, time limits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I/O status information – I/O devices allocated to process, list of open files</a:t>
            </a:r>
          </a:p>
          <a:p>
            <a:endParaRPr lang="en-US" sz="2400" dirty="0">
              <a:latin typeface="Helvetica" charset="0"/>
              <a:ea typeface="MS PGothic" charset="0"/>
            </a:endParaRP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012" y="1393825"/>
            <a:ext cx="2795588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18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19138"/>
            <a:ext cx="9144000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CPU Switch From Process to Process</a:t>
            </a:r>
          </a:p>
        </p:txBody>
      </p:sp>
      <p:pic>
        <p:nvPicPr>
          <p:cNvPr id="122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300" y="1568450"/>
            <a:ext cx="696912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059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36525"/>
            <a:ext cx="76454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Threads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7425" y="1093788"/>
            <a:ext cx="6975475" cy="3983037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So far, process has a single thread of execution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Consider having multiple program counters per process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Multiple locations can execute at once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Multiple threads of control -&gt;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threads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Must then have storage for thread details, multiple program counters in PCB</a:t>
            </a:r>
          </a:p>
        </p:txBody>
      </p:sp>
    </p:spTree>
    <p:extLst>
      <p:ext uri="{BB962C8B-B14F-4D97-AF65-F5344CB8AC3E}">
        <p14:creationId xmlns:p14="http://schemas.microsoft.com/office/powerpoint/2010/main" val="4050624733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71894</TotalTime>
  <Words>3161</Words>
  <Application>Microsoft Office PowerPoint</Application>
  <PresentationFormat>全屏显示(4:3)</PresentationFormat>
  <Paragraphs>401</Paragraphs>
  <Slides>60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9" baseType="lpstr">
      <vt:lpstr>Monaco</vt:lpstr>
      <vt:lpstr>Monotype Sorts</vt:lpstr>
      <vt:lpstr>Arial</vt:lpstr>
      <vt:lpstr>Courier New</vt:lpstr>
      <vt:lpstr>Helvetica</vt:lpstr>
      <vt:lpstr>Tahoma</vt:lpstr>
      <vt:lpstr>Times New Roman</vt:lpstr>
      <vt:lpstr>Wingdings</vt:lpstr>
      <vt:lpstr>Blueprint</vt:lpstr>
      <vt:lpstr>Process</vt:lpstr>
      <vt:lpstr>Process Concept</vt:lpstr>
      <vt:lpstr>Process Concept (Cont.)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Threads</vt:lpstr>
      <vt:lpstr>Process Representation in Linux</vt:lpstr>
      <vt:lpstr>Process Scheduling</vt:lpstr>
      <vt:lpstr>Ready Queue And Various I/O Device Queues</vt:lpstr>
      <vt:lpstr>Representation of Process Scheduling</vt:lpstr>
      <vt:lpstr>Schedulers</vt:lpstr>
      <vt:lpstr>Addition of Medium Term Scheduling</vt:lpstr>
      <vt:lpstr>Multitasking in Mobile Systems</vt:lpstr>
      <vt:lpstr>Context Switch</vt:lpstr>
      <vt:lpstr>Operations on Processes</vt:lpstr>
      <vt:lpstr>Process Creation</vt:lpstr>
      <vt:lpstr>A Tree of Processes in Linux</vt:lpstr>
      <vt:lpstr>Process Creation (Cont.)</vt:lpstr>
      <vt:lpstr>C Program Forking Separate Process</vt:lpstr>
      <vt:lpstr>Creating a Separate Process via Windows API</vt:lpstr>
      <vt:lpstr>Process Termination</vt:lpstr>
      <vt:lpstr>Process Termination</vt:lpstr>
      <vt:lpstr>Multiprocess Architecture – Chrome Browser</vt:lpstr>
      <vt:lpstr>Interprocess Communication</vt:lpstr>
      <vt:lpstr>Communications Models </vt:lpstr>
      <vt:lpstr>Cooperating Processes</vt:lpstr>
      <vt:lpstr>Producer-Consumer Problem</vt:lpstr>
      <vt:lpstr>Bounded-Buffer – Shared-Memory Solution</vt:lpstr>
      <vt:lpstr>Bounded-Buffer – Producer</vt:lpstr>
      <vt:lpstr>Bounded Buffer – Consumer</vt:lpstr>
      <vt:lpstr>Interprocess Communication –  Shared Memory</vt:lpstr>
      <vt:lpstr>Interprocess Communication – Message Passing</vt:lpstr>
      <vt:lpstr>Message Passing (Cont.)</vt:lpstr>
      <vt:lpstr>Message Passing (Cont.)</vt:lpstr>
      <vt:lpstr>Direct Communication</vt:lpstr>
      <vt:lpstr>Indirect Communication</vt:lpstr>
      <vt:lpstr>Indirect Communication</vt:lpstr>
      <vt:lpstr>Indirect Communication</vt:lpstr>
      <vt:lpstr>Synchronization</vt:lpstr>
      <vt:lpstr>Synchronization (Cont.)</vt:lpstr>
      <vt:lpstr>Buffering</vt:lpstr>
      <vt:lpstr>Examples of IPC Systems - POSIX</vt:lpstr>
      <vt:lpstr>IPC POSIX Producer</vt:lpstr>
      <vt:lpstr>IPC POSIX Consumer</vt:lpstr>
      <vt:lpstr>Examples of IPC Systems - Mach</vt:lpstr>
      <vt:lpstr>Examples of IPC Systems – Windows</vt:lpstr>
      <vt:lpstr>Local Procedure Calls in Windows</vt:lpstr>
      <vt:lpstr>Communications in Client-Server Systems</vt:lpstr>
      <vt:lpstr>Sockets</vt:lpstr>
      <vt:lpstr>Socket Communication</vt:lpstr>
      <vt:lpstr>Sockets in Java</vt:lpstr>
      <vt:lpstr>Remote Procedure Calls</vt:lpstr>
      <vt:lpstr>Remote Procedure Calls (Cont.)</vt:lpstr>
      <vt:lpstr>Execution of RPC</vt:lpstr>
      <vt:lpstr>Pipes</vt:lpstr>
      <vt:lpstr>Ordinary Pipes</vt:lpstr>
      <vt:lpstr>Named Pipes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and the Impossibility of Realizable Ideal Functionality</dc:title>
  <dc:creator>Ante Derek</dc:creator>
  <cp:lastModifiedBy>Song Li</cp:lastModifiedBy>
  <cp:revision>6981</cp:revision>
  <cp:lastPrinted>1998-03-10T18:42:22Z</cp:lastPrinted>
  <dcterms:created xsi:type="dcterms:W3CDTF">1997-09-07T20:51:32Z</dcterms:created>
  <dcterms:modified xsi:type="dcterms:W3CDTF">2023-11-12T06:37:23Z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true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true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