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27" autoAdjust="0"/>
  </p:normalViewPr>
  <p:slideViewPr>
    <p:cSldViewPr snapToObjects="1">
      <p:cViewPr varScale="1">
        <p:scale>
          <a:sx n="153" d="100"/>
          <a:sy n="153" d="100"/>
        </p:scale>
        <p:origin x="1926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44A947C-5F8C-CB4D-960F-3DCD1949DCE3}" type="slidenum">
              <a:rPr lang="en-US">
                <a:latin typeface="Helvetica" charset="0"/>
              </a:rPr>
              <a:pPr/>
              <a:t>3</a:t>
            </a:fld>
            <a:endParaRPr lang="en-US">
              <a:latin typeface="Helvetic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3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F50DCDB-0B9B-8B45-821D-CA7B3AF671A7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22B457D-E192-E340-A8D7-80E55FB4F2FA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9E5FB28-AC0B-FF48-9D8E-248422896ADC}" type="slidenum">
              <a:rPr lang="en-US">
                <a:latin typeface="Helvetica" charset="0"/>
              </a:rPr>
              <a:pPr/>
              <a:t>16</a:t>
            </a:fld>
            <a:endParaRPr lang="en-US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6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EBC462A-F2F9-F841-A751-A1A59AB7282C}" type="slidenum">
              <a:rPr lang="en-US">
                <a:latin typeface="Helvetica" charset="0"/>
              </a:rPr>
              <a:pPr/>
              <a:t>18</a:t>
            </a:fld>
            <a:endParaRPr lang="en-US">
              <a:latin typeface="Helvetic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6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43B7A54-477E-7E4A-A6F6-8C34599AB5B0}" type="slidenum">
              <a:rPr lang="en-US">
                <a:latin typeface="Helvetica" charset="0"/>
              </a:rPr>
              <a:pPr/>
              <a:t>19</a:t>
            </a:fld>
            <a:endParaRPr lang="en-US">
              <a:latin typeface="Helvetic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4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FEA3247-A419-2B4A-815E-FBA6728D2879}" type="slidenum">
              <a:rPr lang="en-US">
                <a:latin typeface="Helvetica" charset="0"/>
              </a:rPr>
              <a:pPr/>
              <a:t>20</a:t>
            </a:fld>
            <a:endParaRPr lang="en-US">
              <a:latin typeface="Helvetic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3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FDD829E-6D3F-EE4F-84BE-3B4FD1B885C9}" type="slidenum">
              <a:rPr lang="en-US">
                <a:latin typeface="Helvetica" charset="0"/>
              </a:rPr>
              <a:pPr/>
              <a:t>21</a:t>
            </a:fld>
            <a:endParaRPr lang="en-US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3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8B4DEA-53EB-A346-877D-A674AC2F21E1}" type="slidenum">
              <a:rPr lang="en-US">
                <a:latin typeface="Helvetica" charset="0"/>
              </a:rPr>
              <a:pPr/>
              <a:t>22</a:t>
            </a:fld>
            <a:endParaRPr lang="en-US">
              <a:latin typeface="Helvetic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3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7DC2180-5F3C-6E4A-AB1C-FEE8212D4920}" type="slidenum">
              <a:rPr lang="en-US">
                <a:latin typeface="Helvetica" charset="0"/>
              </a:rPr>
              <a:pPr/>
              <a:t>23</a:t>
            </a:fld>
            <a:endParaRPr lang="en-US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97F552-FA2A-554E-8EF9-EDF65EE4FE55}" type="slidenum">
              <a:rPr lang="en-US">
                <a:latin typeface="Helvetica" charset="0"/>
              </a:rPr>
              <a:pPr/>
              <a:t>24</a:t>
            </a:fld>
            <a:endParaRPr lang="en-US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EAA49AD-664C-044A-8EEC-42DA74550259}" type="slidenum">
              <a:rPr lang="en-US">
                <a:latin typeface="Helvetica" charset="0"/>
              </a:rPr>
              <a:pPr/>
              <a:t>4</a:t>
            </a:fld>
            <a:endParaRPr lang="en-US">
              <a:latin typeface="Helvetic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1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A44297F-47FA-5C4C-9CDD-83EDB48F123C}" type="slidenum">
              <a:rPr lang="en-US">
                <a:latin typeface="Helvetica" charset="0"/>
              </a:rPr>
              <a:pPr/>
              <a:t>25</a:t>
            </a:fld>
            <a:endParaRPr lang="en-US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81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F6D0AD-9DAA-B349-8E04-E51EE1E42023}" type="slidenum">
              <a:rPr lang="en-US">
                <a:latin typeface="Helvetica" charset="0"/>
              </a:rPr>
              <a:pPr/>
              <a:t>26</a:t>
            </a:fld>
            <a:endParaRPr lang="en-US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5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23FF326-12CA-7F4E-AD43-701DE64960C9}" type="slidenum">
              <a:rPr lang="en-US">
                <a:latin typeface="Helvetica" charset="0"/>
              </a:rPr>
              <a:pPr/>
              <a:t>27</a:t>
            </a:fld>
            <a:endParaRPr lang="en-US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C332674-73CE-E64A-9D36-8064B8A59CDF}" type="slidenum">
              <a:rPr lang="en-US">
                <a:latin typeface="Helvetica" charset="0"/>
              </a:rPr>
              <a:pPr/>
              <a:t>28</a:t>
            </a:fld>
            <a:endParaRPr lang="en-US">
              <a:latin typeface="Helvetic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3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C2FC2A7-6CE9-684A-833C-9F93B806ED4D}" type="slidenum">
              <a:rPr lang="en-US">
                <a:latin typeface="Helvetica" charset="0"/>
              </a:rPr>
              <a:pPr/>
              <a:t>29</a:t>
            </a:fld>
            <a:endParaRPr lang="en-US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9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199E58E-7864-CE43-89D1-28FBB6D49864}" type="slidenum">
              <a:rPr lang="en-US">
                <a:latin typeface="Helvetica" charset="0"/>
              </a:rPr>
              <a:pPr/>
              <a:t>30</a:t>
            </a:fld>
            <a:endParaRPr lang="en-US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65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AEB177C-97EF-414D-A027-82AFB961A61F}" type="slidenum">
              <a:rPr lang="en-US">
                <a:latin typeface="Helvetica" charset="0"/>
              </a:rPr>
              <a:pPr/>
              <a:t>31</a:t>
            </a:fld>
            <a:endParaRPr lang="en-US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6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A175C5F-9218-BC47-BDAF-91D2D7399F69}" type="slidenum">
              <a:rPr lang="en-US">
                <a:latin typeface="Helvetica" charset="0"/>
              </a:rPr>
              <a:pPr/>
              <a:t>32</a:t>
            </a:fld>
            <a:endParaRPr lang="en-US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2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A4AF7E3-315B-784E-A225-DF6C48730389}" type="slidenum">
              <a:rPr lang="en-US">
                <a:latin typeface="Helvetica" charset="0"/>
              </a:rPr>
              <a:pPr/>
              <a:t>33</a:t>
            </a:fld>
            <a:endParaRPr lang="en-US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72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7F0F96D-C409-6B4A-B33C-5D814A9D0DCB}" type="slidenum">
              <a:rPr lang="en-US">
                <a:latin typeface="Helvetica" charset="0"/>
              </a:rPr>
              <a:pPr/>
              <a:t>34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5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8DC44BB-A173-7F4C-B267-9BAD1CB8EC3A}" type="slidenum">
              <a:rPr lang="en-US">
                <a:latin typeface="Helvetica" charset="0"/>
              </a:rPr>
              <a:pPr/>
              <a:t>6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2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82C5FAE-B3DE-DD4B-AD55-F43436B777A2}" type="slidenum">
              <a:rPr lang="en-US">
                <a:latin typeface="Helvetica" charset="0"/>
              </a:rPr>
              <a:pPr/>
              <a:t>35</a:t>
            </a:fld>
            <a:endParaRPr lang="en-US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75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93A3ADB-4CC3-A044-97FC-93AF6327BB0F}" type="slidenum">
              <a:rPr lang="en-US">
                <a:latin typeface="Helvetica" charset="0"/>
              </a:rPr>
              <a:pPr/>
              <a:t>36</a:t>
            </a:fld>
            <a:endParaRPr lang="en-US">
              <a:latin typeface="Helvetic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5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4196B0A-9236-6C42-B883-F1D6518E0BF6}" type="slidenum">
              <a:rPr lang="en-US">
                <a:latin typeface="Helvetica" charset="0"/>
              </a:rPr>
              <a:pPr/>
              <a:t>37</a:t>
            </a:fld>
            <a:endParaRPr lang="en-US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90A7543-4CCA-DF48-BD84-D4E10FF783BD}" type="slidenum">
              <a:rPr lang="en-US">
                <a:latin typeface="Helvetica" charset="0"/>
              </a:rPr>
              <a:pPr/>
              <a:t>38</a:t>
            </a:fld>
            <a:endParaRPr lang="en-US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00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676A672-F294-094D-B424-F272DD051D05}" type="slidenum">
              <a:rPr lang="en-US">
                <a:latin typeface="Helvetica" charset="0"/>
              </a:rPr>
              <a:pPr/>
              <a:t>39</a:t>
            </a:fld>
            <a:endParaRPr lang="en-US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57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54515C-19BD-364D-85C9-8D8E2EC92D66}" type="slidenum">
              <a:rPr lang="en-US">
                <a:latin typeface="Helvetica" charset="0"/>
              </a:rPr>
              <a:pPr/>
              <a:t>40</a:t>
            </a:fld>
            <a:endParaRPr lang="en-US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38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FA81D90-ABA6-B547-86B4-3943E95BDF22}" type="slidenum">
              <a:rPr lang="en-US">
                <a:latin typeface="Helvetica" charset="0"/>
              </a:rPr>
              <a:pPr/>
              <a:t>41</a:t>
            </a:fld>
            <a:endParaRPr lang="en-US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8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E06B375-EE3A-C246-BD95-94B49AB8A3F3}" type="slidenum">
              <a:rPr lang="en-US">
                <a:latin typeface="Helvetica" charset="0"/>
              </a:rPr>
              <a:pPr/>
              <a:t>42</a:t>
            </a:fld>
            <a:endParaRPr lang="en-US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2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C1CF4D7-8BCB-7C4C-A79D-9672ADDB0D72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8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23531B-5EAD-5842-89D5-4A21E9FFB805}" type="slidenum">
              <a:rPr lang="en-US">
                <a:latin typeface="Helvetica" charset="0"/>
              </a:rPr>
              <a:pPr/>
              <a:t>8</a:t>
            </a:fld>
            <a:endParaRPr lang="en-US">
              <a:latin typeface="Helvetic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9CB0F96-DC10-2A41-A10B-E2FE94DC52A6}" type="slidenum">
              <a:rPr lang="en-US">
                <a:latin typeface="Helvetica" charset="0"/>
              </a:rPr>
              <a:pPr/>
              <a:t>9</a:t>
            </a:fld>
            <a:endParaRPr lang="en-US">
              <a:latin typeface="Helvetic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0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9DEB187-21BA-894D-9825-DFAEAB9C46DB}" type="slidenum">
              <a:rPr lang="en-US">
                <a:latin typeface="Helvetica" charset="0"/>
              </a:rPr>
              <a:pPr/>
              <a:t>10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8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BDE7D4-34FF-0243-A0CB-7C67EB0AB3FB}" type="slidenum">
              <a:rPr lang="en-US">
                <a:latin typeface="Helvetica" charset="0"/>
              </a:rPr>
              <a:pPr/>
              <a:t>12</a:t>
            </a:fld>
            <a:endParaRPr lang="en-US">
              <a:latin typeface="Helvetic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5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6185A67-33B7-CC4A-B238-A442C4BE5F5F}" type="slidenum">
              <a:rPr lang="en-US">
                <a:latin typeface="Helvetica" charset="0"/>
              </a:rPr>
              <a:pPr/>
              <a:t>13</a:t>
            </a:fld>
            <a:endParaRPr lang="en-US">
              <a:latin typeface="Helvetic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Song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150813"/>
            <a:ext cx="7661275" cy="56038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Intel Pentium Processor Event-Vector Table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160463"/>
            <a:ext cx="5859463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47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Interrupts (Cont.)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165225"/>
            <a:ext cx="868680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Interrupt mechanism also used for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exceptions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Terminate process, crash system due to hardware error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Page fault executes when memory access error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System call executes via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trap</a:t>
            </a:r>
            <a:r>
              <a:rPr lang="en-US" dirty="0">
                <a:latin typeface="Helvetica" charset="0"/>
                <a:ea typeface="MS PGothic" charset="0"/>
              </a:rPr>
              <a:t> to trigger kernel to execute request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Multi-CPU systems can process interrupts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operating system designed to handle it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Used for time-sensitive processing, frequent, must be fast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4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Direct Memory Access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534400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Used to avoid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programmed I/O</a:t>
            </a:r>
            <a:r>
              <a:rPr lang="en-US" dirty="0">
                <a:latin typeface="Helvetica" charset="0"/>
                <a:ea typeface="MS PGothic" charset="0"/>
              </a:rPr>
              <a:t> (one byte at a time) for large data movement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Requires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DMA</a:t>
            </a:r>
            <a:r>
              <a:rPr lang="en-US" dirty="0">
                <a:latin typeface="Helvetica" charset="0"/>
                <a:ea typeface="MS PGothic" charset="0"/>
              </a:rPr>
              <a:t> controller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Bypasses CPU to transfer data directly between I/O device and memory 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OS writes DMA command block into memory 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Source and destination addresses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Read or write mode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Count of bytes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Writes location of command block to DMA controller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Bus mastering of DMA controller – grabs bus from CPU</a:t>
            </a:r>
          </a:p>
          <a:p>
            <a:pPr lvl="2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Cycle stealing </a:t>
            </a:r>
            <a:r>
              <a:rPr lang="en-US" sz="1800" dirty="0">
                <a:latin typeface="Helvetica" charset="0"/>
                <a:ea typeface="MS PGothic" charset="0"/>
              </a:rPr>
              <a:t>from CPU but still much more efficient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When done, interrupts to signal completion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Version that is aware of virtual addresses can be even more efficient -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DVMA</a:t>
            </a:r>
          </a:p>
        </p:txBody>
      </p:sp>
    </p:spTree>
    <p:extLst>
      <p:ext uri="{BB962C8B-B14F-4D97-AF65-F5344CB8AC3E}">
        <p14:creationId xmlns:p14="http://schemas.microsoft.com/office/powerpoint/2010/main" val="397026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236538"/>
            <a:ext cx="7712075" cy="457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Six Step Process to Perform DMA Transfer</a:t>
            </a:r>
          </a:p>
        </p:txBody>
      </p:sp>
      <p:pic>
        <p:nvPicPr>
          <p:cNvPr id="17411" name="Picture 1" descr="13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179513"/>
            <a:ext cx="6129337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127000"/>
            <a:ext cx="7751762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Application I/O Interface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I/O system calls encapsulate device behaviors in generic classes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Device-driver layer hides differences among I/O controllers from kernel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New devices talking already-implemented protocols need no extra work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Each OS has its own I/O subsystem structures and device driver frameworks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Devices vary in many dimensions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Character-stream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or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block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Sequential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random-access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Synchronous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or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asynchronous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(or both)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Sharable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or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dedicated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Speed of operation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read-write</a:t>
            </a:r>
            <a:r>
              <a:rPr lang="en-US" b="1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 only</a:t>
            </a:r>
            <a:r>
              <a:rPr lang="en-US" b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or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write only</a:t>
            </a:r>
          </a:p>
        </p:txBody>
      </p:sp>
    </p:spTree>
    <p:extLst>
      <p:ext uri="{BB962C8B-B14F-4D97-AF65-F5344CB8AC3E}">
        <p14:creationId xmlns:p14="http://schemas.microsoft.com/office/powerpoint/2010/main" val="154559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 Kernel I/O Structure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270000"/>
            <a:ext cx="5738812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71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163513"/>
            <a:ext cx="7772400" cy="5984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Characteristics of I/O Devices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206500"/>
            <a:ext cx="5938837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4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168275"/>
            <a:ext cx="8704263" cy="57626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Characteristics of I/O Devices (Cont.)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999288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Subtleties of devices handled by device drivers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Broadly I/O devices can be grouped by the OS into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Block I/O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Character I/O (Stream)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Memory-mapped file access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Network sockets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For direct manipulation of I/O device specific characteristics, usually an escape / back door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Unix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ioctl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call to send arbitrary bits to a device control register and data to device data register</a:t>
            </a:r>
          </a:p>
        </p:txBody>
      </p:sp>
    </p:spTree>
    <p:extLst>
      <p:ext uri="{BB962C8B-B14F-4D97-AF65-F5344CB8AC3E}">
        <p14:creationId xmlns:p14="http://schemas.microsoft.com/office/powerpoint/2010/main" val="409127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55575"/>
            <a:ext cx="7840662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Block and Character Devices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150938"/>
            <a:ext cx="68643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Block devices include disk drives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Commands include read, write, seek 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Raw I/O</a:t>
            </a:r>
            <a:r>
              <a:rPr lang="en-US">
                <a:latin typeface="Helvetica" charset="0"/>
                <a:ea typeface="MS PGothic" charset="0"/>
              </a:rPr>
              <a:t>,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 direct I/O</a:t>
            </a:r>
            <a:r>
              <a:rPr lang="en-US">
                <a:latin typeface="Helvetica" charset="0"/>
                <a:ea typeface="MS PGothic" charset="0"/>
              </a:rPr>
              <a:t>,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or file-system access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Memory-mapped file access possible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File mapped to virtual memory and clusters brought via demand paging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DMA</a:t>
            </a:r>
          </a:p>
          <a:p>
            <a:r>
              <a:rPr lang="en-US">
                <a:latin typeface="Helvetica" charset="0"/>
                <a:ea typeface="MS PGothic" charset="0"/>
              </a:rPr>
              <a:t>Character devices include keyboards, mice, serial ports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Commands include </a:t>
            </a:r>
            <a:r>
              <a:rPr lang="en-US" b="1">
                <a:latin typeface="Courier New" charset="0"/>
                <a:ea typeface="MS PGothic" charset="0"/>
              </a:rPr>
              <a:t>get()</a:t>
            </a:r>
            <a:r>
              <a:rPr lang="en-US">
                <a:latin typeface="Courier New" charset="0"/>
                <a:ea typeface="MS PGothic" charset="0"/>
              </a:rPr>
              <a:t>, </a:t>
            </a:r>
            <a:r>
              <a:rPr lang="en-US" b="1">
                <a:latin typeface="Courier New" charset="0"/>
                <a:ea typeface="MS PGothic" charset="0"/>
              </a:rPr>
              <a:t>put()</a:t>
            </a:r>
            <a:endParaRPr lang="en-US" b="1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Libraries layered on top allow line editing</a:t>
            </a:r>
          </a:p>
        </p:txBody>
      </p:sp>
    </p:spTree>
    <p:extLst>
      <p:ext uri="{BB962C8B-B14F-4D97-AF65-F5344CB8AC3E}">
        <p14:creationId xmlns:p14="http://schemas.microsoft.com/office/powerpoint/2010/main" val="350271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Network Devices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796088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Varying enough from block and character to have own interface</a:t>
            </a:r>
          </a:p>
          <a:p>
            <a:r>
              <a:rPr lang="en-US">
                <a:latin typeface="Helvetica" charset="0"/>
                <a:ea typeface="MS PGothic" charset="0"/>
              </a:rPr>
              <a:t>Linux, Unix, Windows and many others include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socket </a:t>
            </a:r>
            <a:r>
              <a:rPr lang="en-US">
                <a:latin typeface="Helvetica" charset="0"/>
                <a:ea typeface="MS PGothic" charset="0"/>
              </a:rPr>
              <a:t>interface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Separates network protocol from network 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Includes </a:t>
            </a:r>
            <a:r>
              <a:rPr lang="en-US" b="1">
                <a:latin typeface="Courier New" charset="0"/>
                <a:ea typeface="MS PGothic" charset="0"/>
              </a:rPr>
              <a:t>select()</a:t>
            </a:r>
            <a:r>
              <a:rPr lang="en-US">
                <a:latin typeface="Helvetica" charset="0"/>
                <a:ea typeface="MS PGothic" charset="0"/>
              </a:rPr>
              <a:t> functionality</a:t>
            </a:r>
          </a:p>
          <a:p>
            <a:r>
              <a:rPr lang="en-US">
                <a:latin typeface="Helvetica" charset="0"/>
                <a:ea typeface="MS PGothic" charset="0"/>
              </a:rPr>
              <a:t>Approaches vary widely (pipes, FIFOs, streams, queues, mailboxes)</a:t>
            </a:r>
          </a:p>
        </p:txBody>
      </p:sp>
    </p:spTree>
    <p:extLst>
      <p:ext uri="{BB962C8B-B14F-4D97-AF65-F5344CB8AC3E}">
        <p14:creationId xmlns:p14="http://schemas.microsoft.com/office/powerpoint/2010/main" val="19761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0738" y="1165225"/>
            <a:ext cx="72580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I/O management is a major component of operating system design and 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Important aspect of computer 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I/O devices vary greatly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Various methods to control them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Performance management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New types of devices frequent</a:t>
            </a:r>
          </a:p>
          <a:p>
            <a:r>
              <a:rPr lang="en-US">
                <a:latin typeface="Helvetica" charset="0"/>
                <a:ea typeface="MS PGothic" charset="0"/>
              </a:rPr>
              <a:t>Ports, busses, device controllers connect to various devices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Device drivers </a:t>
            </a:r>
            <a:r>
              <a:rPr lang="en-US">
                <a:latin typeface="Helvetica" charset="0"/>
                <a:ea typeface="MS PGothic" charset="0"/>
              </a:rPr>
              <a:t>encapsulate device details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Present uniform device-access interface to I/O subsystem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Clocks and Timers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150938"/>
            <a:ext cx="6548437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Provide current time, elapsed time, timer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Normal resolution about 1/60 second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Some systems provide higher-resolution timers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Programmable interval timer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used for timings, periodic interrupts</a:t>
            </a:r>
          </a:p>
          <a:p>
            <a:r>
              <a:rPr lang="en-US" b="1" dirty="0" err="1">
                <a:latin typeface="Courier New" charset="0"/>
                <a:ea typeface="MS PGothic" charset="0"/>
              </a:rPr>
              <a:t>ioctl</a:t>
            </a:r>
            <a:r>
              <a:rPr lang="en-US" b="1" dirty="0">
                <a:latin typeface="Courier New" charset="0"/>
                <a:ea typeface="MS PGothic" charset="0"/>
              </a:rPr>
              <a:t>()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(on UNIX) covers odd aspects of I/O such as clocks and timers</a:t>
            </a:r>
          </a:p>
        </p:txBody>
      </p:sp>
    </p:spTree>
    <p:extLst>
      <p:ext uri="{BB962C8B-B14F-4D97-AF65-F5344CB8AC3E}">
        <p14:creationId xmlns:p14="http://schemas.microsoft.com/office/powerpoint/2010/main" val="386623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82563"/>
            <a:ext cx="8377238" cy="576262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MS PGothic" charset="0"/>
              </a:rPr>
              <a:t>Nonblocking</a:t>
            </a:r>
            <a:r>
              <a:rPr lang="en-US" dirty="0">
                <a:latin typeface="Arial" charset="0"/>
                <a:ea typeface="MS PGothic" charset="0"/>
              </a:rPr>
              <a:t> and Asynchronous I/O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031875"/>
            <a:ext cx="8758238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Blocking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- process suspended until I/O completed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Easy to use and understand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Insufficient for some needs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Nonblocking</a:t>
            </a:r>
            <a:r>
              <a:rPr lang="en-US">
                <a:latin typeface="Helvetica" charset="0"/>
                <a:ea typeface="MS PGothic" charset="0"/>
              </a:rPr>
              <a:t> - I/O call returns as much as available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User interface, data copy (buffered I/O)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Implemented via multi-threading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Returns quickly with count of bytes read or written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select() </a:t>
            </a:r>
            <a:r>
              <a:rPr lang="en-US">
                <a:latin typeface="Helvetica" charset="0"/>
                <a:ea typeface="MS PGothic" charset="0"/>
              </a:rPr>
              <a:t>to find if data ready then </a:t>
            </a: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read()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or </a:t>
            </a: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write()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to transfer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Asynchronous</a:t>
            </a:r>
            <a:r>
              <a:rPr lang="en-US">
                <a:latin typeface="Helvetica" charset="0"/>
                <a:ea typeface="MS PGothic" charset="0"/>
              </a:rPr>
              <a:t> - process runs while I/O executes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Difficult to use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I/O subsystem signals process when I/O completed</a:t>
            </a:r>
          </a:p>
        </p:txBody>
      </p:sp>
    </p:spTree>
    <p:extLst>
      <p:ext uri="{BB962C8B-B14F-4D97-AF65-F5344CB8AC3E}">
        <p14:creationId xmlns:p14="http://schemas.microsoft.com/office/powerpoint/2010/main" val="134099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Two I/O Methods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716213" y="4981575"/>
            <a:ext cx="1735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Synchronous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429250" y="5000625"/>
            <a:ext cx="308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Asynchronous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382713"/>
            <a:ext cx="62007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68275"/>
            <a:ext cx="7800975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Vectored I/O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138238"/>
            <a:ext cx="6877050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Vectored I/O </a:t>
            </a:r>
            <a:r>
              <a:rPr lang="en-US">
                <a:latin typeface="Helvetica" charset="0"/>
                <a:ea typeface="MS PGothic" charset="0"/>
              </a:rPr>
              <a:t>allows one system call to perform multiple I/O operations</a:t>
            </a:r>
          </a:p>
          <a:p>
            <a:r>
              <a:rPr lang="en-US">
                <a:latin typeface="Helvetica" charset="0"/>
                <a:ea typeface="MS PGothic" charset="0"/>
              </a:rPr>
              <a:t>For example, Unix 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readve() </a:t>
            </a:r>
            <a:r>
              <a:rPr lang="en-US">
                <a:latin typeface="Helvetica" charset="0"/>
                <a:ea typeface="MS PGothic" charset="0"/>
              </a:rPr>
              <a:t>accepts a vector of multiple buffers to read into or write from</a:t>
            </a:r>
          </a:p>
          <a:p>
            <a:r>
              <a:rPr lang="en-US">
                <a:latin typeface="Helvetica" charset="0"/>
                <a:ea typeface="MS PGothic" charset="0"/>
              </a:rPr>
              <a:t>This scatter-gather method better than multiple individual I/O calls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Decreases context switching and system call overhead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 versions provide atomicity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Avoid for example worry about multiple threads changing data as reads / writes occurring </a:t>
            </a:r>
          </a:p>
        </p:txBody>
      </p:sp>
    </p:spTree>
    <p:extLst>
      <p:ext uri="{BB962C8B-B14F-4D97-AF65-F5344CB8AC3E}">
        <p14:creationId xmlns:p14="http://schemas.microsoft.com/office/powerpoint/2010/main" val="316688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82563"/>
            <a:ext cx="782955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Kernel I/O Subsystem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584200"/>
            <a:ext cx="7627938" cy="48260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Scheduling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I/O request ordering via per-device queue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OSs try fairness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implement Quality Of Service (i.e. IPQOS)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Buffering</a:t>
            </a:r>
            <a:r>
              <a:rPr lang="en-US" dirty="0">
                <a:latin typeface="Helvetica" charset="0"/>
                <a:ea typeface="MS PGothic" charset="0"/>
              </a:rPr>
              <a:t> - store data in memory while transferring between devices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To cope with device speed mismatch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To cope with device transfer size mismatch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To maintain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copy semantics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Double buffering </a:t>
            </a:r>
            <a:r>
              <a:rPr lang="en-US" dirty="0">
                <a:latin typeface="Helvetica" charset="0"/>
                <a:ea typeface="MS PGothic" charset="0"/>
              </a:rPr>
              <a:t>– two copies of the data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Kernel and user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Varying sizes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Full  / being processed and not-full / being used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Copy-on-write can be used for efficiency in some cases</a:t>
            </a:r>
          </a:p>
        </p:txBody>
      </p:sp>
    </p:spTree>
    <p:extLst>
      <p:ext uri="{BB962C8B-B14F-4D97-AF65-F5344CB8AC3E}">
        <p14:creationId xmlns:p14="http://schemas.microsoft.com/office/powerpoint/2010/main" val="1850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41288"/>
            <a:ext cx="776287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Device-status Table</a:t>
            </a:r>
          </a:p>
        </p:txBody>
      </p:sp>
      <p:pic>
        <p:nvPicPr>
          <p:cNvPr id="29699" name="Picture 4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93850"/>
            <a:ext cx="607536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13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33350"/>
            <a:ext cx="8018463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Sun Enterprise 6000 Device-Transfer Rates</a:t>
            </a:r>
          </a:p>
        </p:txBody>
      </p:sp>
      <p:pic>
        <p:nvPicPr>
          <p:cNvPr id="30723" name="Picture 1" descr="13_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184275"/>
            <a:ext cx="4786313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9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68275"/>
            <a:ext cx="7908925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Kernel I/O Subsystem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165225"/>
            <a:ext cx="7600950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Caching</a:t>
            </a:r>
            <a:r>
              <a:rPr lang="en-US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- faster device holding copy of data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Always just a copy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Key to performance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Sometimes combined with buffering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Spooling</a:t>
            </a:r>
            <a:r>
              <a:rPr lang="en-US">
                <a:latin typeface="Helvetica" charset="0"/>
                <a:ea typeface="MS PGothic" charset="0"/>
              </a:rPr>
              <a:t> - hold output for a device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If device can serve only one request at a time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i.e., Printing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Device reservation</a:t>
            </a:r>
            <a:r>
              <a:rPr lang="en-US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- provides exclusive access to a device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System calls for allocation and de-allocation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Watch out for deadlock</a:t>
            </a:r>
          </a:p>
        </p:txBody>
      </p:sp>
    </p:spTree>
    <p:extLst>
      <p:ext uri="{BB962C8B-B14F-4D97-AF65-F5344CB8AC3E}">
        <p14:creationId xmlns:p14="http://schemas.microsoft.com/office/powerpoint/2010/main" val="29295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Error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95960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OS can recover from disk read, device unavailable, transient write failures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Retry a read or write, for example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 systems more advanced – Solaris FMA, AIX 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Track error frequencies, stop using device with increasing frequency of retry-able errors</a:t>
            </a:r>
          </a:p>
          <a:p>
            <a:r>
              <a:rPr lang="en-US">
                <a:latin typeface="Helvetica" charset="0"/>
                <a:ea typeface="MS PGothic" charset="0"/>
              </a:rPr>
              <a:t>Most return an error number or code when I/O request fails </a:t>
            </a:r>
          </a:p>
          <a:p>
            <a:r>
              <a:rPr lang="en-US">
                <a:latin typeface="Helvetica" charset="0"/>
                <a:ea typeface="MS PGothic" charset="0"/>
              </a:rPr>
              <a:t>System error logs hold problem reports</a:t>
            </a:r>
          </a:p>
        </p:txBody>
      </p:sp>
    </p:spTree>
    <p:extLst>
      <p:ext uri="{BB962C8B-B14F-4D97-AF65-F5344CB8AC3E}">
        <p14:creationId xmlns:p14="http://schemas.microsoft.com/office/powerpoint/2010/main" val="3010145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I/O Protection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3013"/>
            <a:ext cx="683577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User process may accidentally or purposefully attempt to disrupt normal operation via illegal I/O instructions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All I/O instructions defined to be privileged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I/O must be performed via system calls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Memory-mapped and I/O port memory locations must be protected too</a:t>
            </a:r>
          </a:p>
        </p:txBody>
      </p:sp>
    </p:spTree>
    <p:extLst>
      <p:ext uri="{BB962C8B-B14F-4D97-AF65-F5344CB8AC3E}">
        <p14:creationId xmlns:p14="http://schemas.microsoft.com/office/powerpoint/2010/main" val="30523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14300"/>
            <a:ext cx="7985125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I/O Hardware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055688"/>
            <a:ext cx="8170862" cy="5018087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Incredible variety of I/O devices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Storage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Transmission</a:t>
            </a:r>
          </a:p>
          <a:p>
            <a:pPr lvl="1"/>
            <a:r>
              <a:rPr lang="en-US" sz="1800" dirty="0">
                <a:latin typeface="Helvetica" charset="0"/>
                <a:ea typeface="MS PGothic" charset="0"/>
              </a:rPr>
              <a:t>Human-interface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Common concepts – signals from I/O devices interface with computer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Port </a:t>
            </a:r>
            <a:r>
              <a:rPr lang="en-US" sz="1800" dirty="0">
                <a:latin typeface="Helvetica" charset="0"/>
                <a:ea typeface="MS PGothic" charset="0"/>
              </a:rPr>
              <a:t>– connection point for device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Bus</a:t>
            </a:r>
            <a:r>
              <a:rPr lang="en-US" sz="1800" dirty="0">
                <a:latin typeface="Helvetica" charset="0"/>
                <a:ea typeface="MS PGothic" charset="0"/>
              </a:rPr>
              <a:t> - </a:t>
            </a:r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daisy chain</a:t>
            </a:r>
            <a:r>
              <a:rPr lang="en-US" sz="18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1800" dirty="0">
                <a:latin typeface="Helvetica" charset="0"/>
                <a:ea typeface="MS PGothic" charset="0"/>
              </a:rPr>
              <a:t>or shared direct access</a:t>
            </a:r>
          </a:p>
          <a:p>
            <a:pPr lvl="2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PCI</a:t>
            </a:r>
            <a:r>
              <a:rPr lang="en-US" sz="1800" dirty="0">
                <a:latin typeface="Helvetica" charset="0"/>
                <a:ea typeface="MS PGothic" charset="0"/>
              </a:rPr>
              <a:t> bus common in PCs and servers, PCI Express (</a:t>
            </a:r>
            <a:r>
              <a:rPr lang="en-US" sz="18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PCIe</a:t>
            </a:r>
            <a:r>
              <a:rPr lang="en-US" sz="1800" dirty="0">
                <a:latin typeface="Helvetica" charset="0"/>
                <a:ea typeface="MS PGothic" charset="0"/>
              </a:rPr>
              <a:t>) </a:t>
            </a:r>
          </a:p>
          <a:p>
            <a:pPr lvl="2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expansion</a:t>
            </a:r>
            <a:r>
              <a:rPr lang="en-US" sz="1800" dirty="0">
                <a:latin typeface="Helvetica" charset="0"/>
                <a:ea typeface="MS PGothic" charset="0"/>
              </a:rPr>
              <a:t> </a:t>
            </a:r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bus</a:t>
            </a:r>
            <a:r>
              <a:rPr lang="en-US" sz="1800" dirty="0">
                <a:latin typeface="Helvetica" charset="0"/>
                <a:ea typeface="MS PGothic" charset="0"/>
              </a:rPr>
              <a:t> connects relatively slow devices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Controller</a:t>
            </a:r>
            <a:r>
              <a:rPr lang="en-US" sz="1800" dirty="0">
                <a:latin typeface="Helvetica" charset="0"/>
                <a:ea typeface="MS PGothic" charset="0"/>
              </a:rPr>
              <a:t> (</a:t>
            </a:r>
            <a:r>
              <a:rPr lang="en-US" sz="18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host adapter</a:t>
            </a:r>
            <a:r>
              <a:rPr lang="en-US" sz="1800" dirty="0">
                <a:latin typeface="Helvetica" charset="0"/>
                <a:ea typeface="MS PGothic" charset="0"/>
              </a:rPr>
              <a:t>) – electronics that operate port, bus, device</a:t>
            </a:r>
          </a:p>
          <a:p>
            <a:pPr lvl="2"/>
            <a:r>
              <a:rPr lang="en-US" sz="1800" dirty="0">
                <a:latin typeface="Helvetica" charset="0"/>
                <a:ea typeface="MS PGothic" charset="0"/>
              </a:rPr>
              <a:t>Sometimes integrated</a:t>
            </a:r>
          </a:p>
          <a:p>
            <a:pPr lvl="2"/>
            <a:r>
              <a:rPr lang="en-US" sz="1800" dirty="0">
                <a:latin typeface="Helvetica" charset="0"/>
                <a:ea typeface="MS PGothic" charset="0"/>
              </a:rPr>
              <a:t>Sometimes separate circuit board (host adapter)</a:t>
            </a:r>
          </a:p>
          <a:p>
            <a:pPr lvl="2"/>
            <a:r>
              <a:rPr lang="en-US" sz="1800" dirty="0">
                <a:latin typeface="Helvetica" charset="0"/>
                <a:ea typeface="MS PGothic" charset="0"/>
              </a:rPr>
              <a:t>Contains processor, microcode, private memory, bus controller, </a:t>
            </a:r>
            <a:r>
              <a:rPr lang="en-US" sz="1800" dirty="0" err="1">
                <a:latin typeface="Helvetica" charset="0"/>
                <a:ea typeface="MS PGothic" charset="0"/>
              </a:rPr>
              <a:t>etc</a:t>
            </a:r>
            <a:endParaRPr lang="en-US" sz="1800" dirty="0">
              <a:latin typeface="Helvetica" charset="0"/>
              <a:ea typeface="MS PGothic" charset="0"/>
            </a:endParaRPr>
          </a:p>
          <a:p>
            <a:pPr lvl="3"/>
            <a:r>
              <a:rPr lang="en-US" sz="1800" dirty="0">
                <a:latin typeface="Helvetica" charset="0"/>
                <a:ea typeface="MS PGothic" charset="0"/>
              </a:rPr>
              <a:t>Some talk to per-device controller with bus controller, microcode, memory, </a:t>
            </a:r>
            <a:r>
              <a:rPr lang="en-US" sz="1800" dirty="0" err="1">
                <a:latin typeface="Helvetica" charset="0"/>
                <a:ea typeface="MS PGothic" charset="0"/>
              </a:rPr>
              <a:t>etc</a:t>
            </a:r>
            <a:endParaRPr lang="en-US" sz="18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6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8137"/>
            <a:ext cx="9144000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Use of a System Call to Perform I/O</a:t>
            </a:r>
          </a:p>
        </p:txBody>
      </p:sp>
      <p:pic>
        <p:nvPicPr>
          <p:cNvPr id="34819" name="Picture 1" descr="13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1214438"/>
            <a:ext cx="3433762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90538"/>
            <a:ext cx="77724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Kernel Data Structures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489075"/>
            <a:ext cx="7789862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Kernel keeps state info for I/O components, including open file tables, network connections, character device state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Many, many complex data structures to track buffers, memory allocation,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dirty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blocks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Some use object-oriented methods and message passing to implement I/O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Windows uses message passing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Message with I/O information passed from user mode into kernel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Message modified as it flows through to device driver and back to process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Pros / cons?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09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68275"/>
            <a:ext cx="7878762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UNIX I/O Kernel Structure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36867" name="Picture 1" descr="1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184275"/>
            <a:ext cx="5597525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35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82563"/>
            <a:ext cx="790892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Power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42988"/>
            <a:ext cx="7110413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Not strictly domain of I/O, but much is I/O related</a:t>
            </a:r>
          </a:p>
          <a:p>
            <a:r>
              <a:rPr lang="en-US">
                <a:latin typeface="Helvetica" charset="0"/>
                <a:ea typeface="MS PGothic" charset="0"/>
              </a:rPr>
              <a:t>Computers and devices use electricity, generate heat, frequently require cooling</a:t>
            </a:r>
          </a:p>
          <a:p>
            <a:r>
              <a:rPr lang="en-US">
                <a:latin typeface="Helvetica" charset="0"/>
                <a:ea typeface="MS PGothic" charset="0"/>
              </a:rPr>
              <a:t>OSes can help manage and improve use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Cloud computing environments move virtual machines between servers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Can end up evacuating whole systems and shutting them down</a:t>
            </a:r>
          </a:p>
          <a:p>
            <a:r>
              <a:rPr lang="en-US">
                <a:latin typeface="Helvetica" charset="0"/>
                <a:ea typeface="MS PGothic" charset="0"/>
              </a:rPr>
              <a:t>Mobile computing has power management as first class OS aspect</a:t>
            </a:r>
          </a:p>
          <a:p>
            <a:pPr lvl="2"/>
            <a:endParaRPr lang="en-US" sz="140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51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82563"/>
            <a:ext cx="790892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Power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3999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For example, Android implements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Component-level power management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Understands relationship between components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Build device tree representing physical device topology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System bus -&gt; I/O subsystem -&gt; {flash, USB storage}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Device driver tracks state of device, whether in use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Unused component – turn it off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All devices in tree branch unused – turn off branch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Wake locks – like other locks but prevent sleep of device when lock is held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Power collapse – put a device into very deep sleep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Marginal power use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Only awake enough to respond to external stimuli (button press, incoming call)</a:t>
            </a:r>
          </a:p>
          <a:p>
            <a:pPr lvl="2"/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56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82563"/>
            <a:ext cx="8853488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I/O Requests to Hardware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38238"/>
            <a:ext cx="6945313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Consider reading a file from disk for a process: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Determine device holding file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Translate name to device representation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Physically read data from disk into buffer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Make data available to requesting process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Return control to process</a:t>
            </a:r>
          </a:p>
        </p:txBody>
      </p:sp>
    </p:spTree>
    <p:extLst>
      <p:ext uri="{BB962C8B-B14F-4D97-AF65-F5344CB8AC3E}">
        <p14:creationId xmlns:p14="http://schemas.microsoft.com/office/powerpoint/2010/main" val="3236338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25513" y="155575"/>
            <a:ext cx="776128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Life Cycle of An I/O Request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40963" name="Picture 4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80358"/>
            <a:ext cx="4135437" cy="59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59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114300"/>
            <a:ext cx="788828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STREAMS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9144000" cy="4530725"/>
          </a:xfrm>
        </p:spPr>
        <p:txBody>
          <a:bodyPr/>
          <a:lstStyle/>
          <a:p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STREAM</a:t>
            </a:r>
            <a:r>
              <a:rPr lang="en-US" sz="2400" dirty="0">
                <a:latin typeface="Helvetica" charset="0"/>
                <a:ea typeface="MS PGothic" charset="0"/>
              </a:rPr>
              <a:t> – a full-duplex communication channel between a user-level process and a device in Unix System V and beyond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 STREAM consists of: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STREAM head interfaces with the user process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driver end interfaces with the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zero or more STREAM modules between them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Each module contains a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</a:t>
            </a:r>
            <a:r>
              <a:rPr lang="en-US" sz="2400" b="1" dirty="0">
                <a:latin typeface="Helvetica" charset="0"/>
                <a:ea typeface="MS PGothic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queue</a:t>
            </a:r>
            <a:r>
              <a:rPr lang="en-US" sz="2400" dirty="0">
                <a:latin typeface="Helvetica" charset="0"/>
                <a:ea typeface="MS PGothic" charset="0"/>
              </a:rPr>
              <a:t> and a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write queue</a:t>
            </a:r>
          </a:p>
          <a:p>
            <a:endParaRPr lang="en-US" sz="2400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Message passing is used to communicate between queues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Flow control </a:t>
            </a:r>
            <a:r>
              <a:rPr lang="en-US" dirty="0">
                <a:latin typeface="Helvetica" charset="0"/>
                <a:ea typeface="MS PGothic" charset="0"/>
              </a:rPr>
              <a:t>option to indicate available or busy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Asynchronous internally, synchronous where user process communicates with stream head</a:t>
            </a:r>
          </a:p>
        </p:txBody>
      </p:sp>
    </p:spTree>
    <p:extLst>
      <p:ext uri="{BB962C8B-B14F-4D97-AF65-F5344CB8AC3E}">
        <p14:creationId xmlns:p14="http://schemas.microsoft.com/office/powerpoint/2010/main" val="926684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77800"/>
            <a:ext cx="7772400" cy="54451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The </a:t>
            </a:r>
            <a:r>
              <a:rPr lang="en-US" sz="2800">
                <a:latin typeface="Arial" charset="0"/>
                <a:ea typeface="MS PGothic" charset="0"/>
              </a:rPr>
              <a:t>STREAMS</a:t>
            </a:r>
            <a:r>
              <a:rPr lang="en-US">
                <a:latin typeface="Arial" charset="0"/>
                <a:ea typeface="MS PGothic" charset="0"/>
              </a:rPr>
              <a:t> Structure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201738"/>
            <a:ext cx="401955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1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Performance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28967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I/O a major factor in system performance: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Demands CPU to execute device driver, kernel I/O code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Context switches due to interrupts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Data copying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Network traffic especially stressful</a:t>
            </a:r>
          </a:p>
        </p:txBody>
      </p:sp>
    </p:spTree>
    <p:extLst>
      <p:ext uri="{BB962C8B-B14F-4D97-AF65-F5344CB8AC3E}">
        <p14:creationId xmlns:p14="http://schemas.microsoft.com/office/powerpoint/2010/main" val="34985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8825" y="127000"/>
            <a:ext cx="7927975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 Typical PC Bus Structure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819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228725"/>
            <a:ext cx="57277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41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1937"/>
            <a:ext cx="8686800" cy="576263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MS PGothic" charset="0"/>
              </a:rPr>
              <a:t>Intercomputer</a:t>
            </a:r>
            <a:r>
              <a:rPr lang="en-US" dirty="0">
                <a:latin typeface="Arial" charset="0"/>
                <a:ea typeface="MS PGothic" charset="0"/>
              </a:rPr>
              <a:t> Communications</a:t>
            </a:r>
            <a:endParaRPr lang="en-US" sz="2400" dirty="0">
              <a:latin typeface="Arial" charset="0"/>
              <a:ea typeface="MS PGothic" charset="0"/>
            </a:endParaRPr>
          </a:p>
        </p:txBody>
      </p:sp>
      <p:pic>
        <p:nvPicPr>
          <p:cNvPr id="45059" name="Picture 1" descr="13_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1150938"/>
            <a:ext cx="3803650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91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41288"/>
            <a:ext cx="7742237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Improving Performance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111250"/>
            <a:ext cx="7069137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Reduce number of context switches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Reduce data copying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Reduce interrupts by using large transfers, smart controllers, polling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Use DMA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Use smarter hardware devices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Balance CPU, memory, bus, and I/O performance for highest throughput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Move user-mode processes / daemons to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2016142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8275"/>
            <a:ext cx="8359775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Device-Functionality Progression</a:t>
            </a:r>
            <a:endParaRPr lang="en-US" sz="2400" dirty="0">
              <a:latin typeface="Arial" charset="0"/>
              <a:ea typeface="MS PGothic" charset="0"/>
            </a:endParaRPr>
          </a:p>
        </p:txBody>
      </p:sp>
      <p:pic>
        <p:nvPicPr>
          <p:cNvPr id="47107" name="Picture 1" descr="13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328738"/>
            <a:ext cx="632142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5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I/O Hardware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069975"/>
            <a:ext cx="906780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I/O instructions control devices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Devices usually have registers where device driver places commands, addresses, and data to write, or read data from registers after command execution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Data-in register, data-out register, status register, control register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Typically 1-4 bytes, or FIFO buffer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Devices have addresses, used by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Direct I/O instructions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Memory-mapped I/O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Device data and command registers mapped to processor address space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Especially for large address spaces (graphics)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127000"/>
            <a:ext cx="7620000" cy="5762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MS PGothic" charset="0"/>
              </a:rPr>
              <a:t>Device I/O Port Locations on PCs (partial)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228725"/>
            <a:ext cx="6021387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2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Polling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127625"/>
          </a:xfrm>
        </p:spPr>
        <p:txBody>
          <a:bodyPr/>
          <a:lstStyle/>
          <a:p>
            <a:pPr marL="342883" indent="-342883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For each byte of I/O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Read busy bit from status register until 0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Host sets read or write bit and if write copies data into data-out register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Host sets command-ready bit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Controller sets busy bit, executes transfer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Controller clears busy bit, error bit, command-ready bit when transfer done</a:t>
            </a:r>
          </a:p>
          <a:p>
            <a:pPr marL="342883" indent="-342883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Step 1 is </a:t>
            </a:r>
            <a:r>
              <a:rPr lang="en-US" b="1" dirty="0">
                <a:solidFill>
                  <a:srgbClr val="3366FF"/>
                </a:solidFill>
                <a:ea typeface="ＭＳ Ｐゴシック" charset="-128"/>
                <a:cs typeface="ＭＳ Ｐゴシック" charset="-128"/>
              </a:rPr>
              <a:t>busy-wait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cycle to wait for I/O from device</a:t>
            </a:r>
          </a:p>
          <a:p>
            <a:pPr marL="742913" lvl="1" indent="-285736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Reasonable if device is fast</a:t>
            </a:r>
          </a:p>
          <a:p>
            <a:pPr marL="742913" lvl="1" indent="-285736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But inefficient if device slow</a:t>
            </a:r>
          </a:p>
          <a:p>
            <a:pPr marL="742913" lvl="1" indent="-285736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CPU switches to other tasks?</a:t>
            </a:r>
          </a:p>
          <a:p>
            <a:pPr marL="1085796" lvl="2" indent="-228589">
              <a:buFont typeface="Webdings" charset="2"/>
              <a:buChar char="4"/>
              <a:defRPr/>
            </a:pPr>
            <a:r>
              <a:rPr lang="en-US" dirty="0">
                <a:ea typeface="ＭＳ Ｐゴシック" charset="-128"/>
              </a:rPr>
              <a:t>But if miss a cycle data overwritten / lost</a:t>
            </a:r>
          </a:p>
        </p:txBody>
      </p:sp>
    </p:spTree>
    <p:extLst>
      <p:ext uri="{BB962C8B-B14F-4D97-AF65-F5344CB8AC3E}">
        <p14:creationId xmlns:p14="http://schemas.microsoft.com/office/powerpoint/2010/main" val="353793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Interrupts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948238"/>
          </a:xfrm>
        </p:spPr>
        <p:txBody>
          <a:bodyPr/>
          <a:lstStyle/>
          <a:p>
            <a:r>
              <a:rPr lang="en-US" sz="2300" dirty="0">
                <a:latin typeface="Helvetica" charset="0"/>
                <a:ea typeface="MS PGothic" charset="0"/>
              </a:rPr>
              <a:t>Polling can happen in 3 instruction cycles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Read status, logical-and to extract status bit, branch if not zero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How to be more efficient if non-zero infrequently?</a:t>
            </a:r>
          </a:p>
          <a:p>
            <a:r>
              <a:rPr lang="en-US" sz="2300" dirty="0">
                <a:latin typeface="Helvetica" charset="0"/>
                <a:ea typeface="MS PGothic" charset="0"/>
              </a:rPr>
              <a:t>CPU </a:t>
            </a:r>
            <a:r>
              <a:rPr lang="en-US" sz="23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Interrupt-request line</a:t>
            </a:r>
            <a:r>
              <a:rPr lang="en-US" sz="2300" dirty="0">
                <a:latin typeface="Helvetica" charset="0"/>
                <a:ea typeface="MS PGothic" charset="0"/>
              </a:rPr>
              <a:t> triggered by I/O device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Checked by processor after each instruction</a:t>
            </a:r>
          </a:p>
          <a:p>
            <a:r>
              <a:rPr lang="en-US" sz="23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Interrupt handler</a:t>
            </a:r>
            <a:r>
              <a:rPr lang="en-US" sz="23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300" dirty="0">
                <a:latin typeface="Helvetica" charset="0"/>
                <a:ea typeface="MS PGothic" charset="0"/>
              </a:rPr>
              <a:t>receives interrupts</a:t>
            </a:r>
          </a:p>
          <a:p>
            <a:pPr lvl="1"/>
            <a:r>
              <a:rPr lang="en-US" sz="23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Maskable</a:t>
            </a:r>
            <a:r>
              <a:rPr lang="en-US" sz="2300" dirty="0">
                <a:latin typeface="Helvetica" charset="0"/>
                <a:ea typeface="MS PGothic" charset="0"/>
              </a:rPr>
              <a:t> to ignore or delay some interrupts</a:t>
            </a:r>
          </a:p>
          <a:p>
            <a:r>
              <a:rPr lang="en-US" sz="23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Interrupt vector </a:t>
            </a:r>
            <a:r>
              <a:rPr lang="en-US" sz="2300" dirty="0">
                <a:latin typeface="Helvetica" charset="0"/>
                <a:ea typeface="MS PGothic" charset="0"/>
              </a:rPr>
              <a:t>to dispatch interrupt to correct handler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Context switch at start and end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Based on priority</a:t>
            </a:r>
          </a:p>
          <a:p>
            <a:pPr lvl="1"/>
            <a:r>
              <a:rPr lang="en-US" sz="2300" dirty="0">
                <a:latin typeface="Helvetica" charset="0"/>
                <a:ea typeface="MS PGothic" charset="0"/>
              </a:rPr>
              <a:t>Some </a:t>
            </a:r>
            <a:r>
              <a:rPr lang="en-US" sz="23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nonmaskable</a:t>
            </a:r>
            <a:endParaRPr lang="en-US" sz="2300" b="1" dirty="0">
              <a:solidFill>
                <a:srgbClr val="3366FF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sz="2300" dirty="0">
                <a:solidFill>
                  <a:srgbClr val="000000"/>
                </a:solidFill>
                <a:latin typeface="Helvetica" charset="0"/>
                <a:ea typeface="MS PGothic" charset="0"/>
              </a:rPr>
              <a:t>Interrupt chaining if more than one device at same interrupt number</a:t>
            </a:r>
          </a:p>
        </p:txBody>
      </p:sp>
    </p:spTree>
    <p:extLst>
      <p:ext uri="{BB962C8B-B14F-4D97-AF65-F5344CB8AC3E}">
        <p14:creationId xmlns:p14="http://schemas.microsoft.com/office/powerpoint/2010/main" val="2128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168275"/>
            <a:ext cx="7897812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Interrupt-Driven I/O Cycle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1160463"/>
            <a:ext cx="5059362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80596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58075</TotalTime>
  <Words>1960</Words>
  <Application>Microsoft Office PowerPoint</Application>
  <PresentationFormat>全屏显示(4:3)</PresentationFormat>
  <Paragraphs>298</Paragraphs>
  <Slides>42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Monotype Sorts</vt:lpstr>
      <vt:lpstr>Arial</vt:lpstr>
      <vt:lpstr>Courier New</vt:lpstr>
      <vt:lpstr>Helvetica</vt:lpstr>
      <vt:lpstr>Tahoma</vt:lpstr>
      <vt:lpstr>Times New Roman</vt:lpstr>
      <vt:lpstr>Webdings</vt:lpstr>
      <vt:lpstr>Wingdings</vt:lpstr>
      <vt:lpstr>Blueprint</vt:lpstr>
      <vt:lpstr>I/O</vt:lpstr>
      <vt:lpstr>Overview</vt:lpstr>
      <vt:lpstr>I/O Hardware</vt:lpstr>
      <vt:lpstr>A Typical PC Bus Structure</vt:lpstr>
      <vt:lpstr>I/O Hardware (Cont.)</vt:lpstr>
      <vt:lpstr>Device I/O Port Locations on PCs (partial)</vt:lpstr>
      <vt:lpstr>Polling</vt:lpstr>
      <vt:lpstr>Interrupts</vt:lpstr>
      <vt:lpstr>Interrupt-Driven I/O Cycle</vt:lpstr>
      <vt:lpstr>Intel Pentium Processor Event-Vector Table</vt:lpstr>
      <vt:lpstr>Interrupts (Cont.)</vt:lpstr>
      <vt:lpstr>Direct Memory Access</vt:lpstr>
      <vt:lpstr>Six Step Process to Perform DMA Transfer</vt:lpstr>
      <vt:lpstr>Application I/O Interface</vt:lpstr>
      <vt:lpstr>A Kernel I/O Structure</vt:lpstr>
      <vt:lpstr>Characteristics of I/O Devices</vt:lpstr>
      <vt:lpstr>Characteristics of I/O Devices (Cont.)</vt:lpstr>
      <vt:lpstr>Block and Character Devices</vt:lpstr>
      <vt:lpstr>Network Devices</vt:lpstr>
      <vt:lpstr>Clocks and Timers</vt:lpstr>
      <vt:lpstr>Nonblocking and Asynchronous I/O</vt:lpstr>
      <vt:lpstr>Two I/O Methods</vt:lpstr>
      <vt:lpstr>Vectored I/O</vt:lpstr>
      <vt:lpstr>Kernel I/O Subsystem</vt:lpstr>
      <vt:lpstr>Device-status Table</vt:lpstr>
      <vt:lpstr>Sun Enterprise 6000 Device-Transfer Rates</vt:lpstr>
      <vt:lpstr>Kernel I/O Subsystem</vt:lpstr>
      <vt:lpstr>Error Handling</vt:lpstr>
      <vt:lpstr>I/O Protection</vt:lpstr>
      <vt:lpstr>Use of a System Call to Perform I/O</vt:lpstr>
      <vt:lpstr>Kernel Data Structures</vt:lpstr>
      <vt:lpstr>UNIX I/O Kernel Structure</vt:lpstr>
      <vt:lpstr>Power Management</vt:lpstr>
      <vt:lpstr>Power Management (Cont.)</vt:lpstr>
      <vt:lpstr>I/O Requests to Hardware Operations</vt:lpstr>
      <vt:lpstr>Life Cycle of An I/O Request</vt:lpstr>
      <vt:lpstr>STREAMS</vt:lpstr>
      <vt:lpstr>The STREAMS Structure</vt:lpstr>
      <vt:lpstr>Performance</vt:lpstr>
      <vt:lpstr>Intercomputer Communications</vt:lpstr>
      <vt:lpstr>Improving Performance</vt:lpstr>
      <vt:lpstr>Device-Functionality Progression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7084</cp:revision>
  <cp:lastPrinted>1998-03-10T18:42:22Z</cp:lastPrinted>
  <dcterms:created xsi:type="dcterms:W3CDTF">1997-09-07T20:51:32Z</dcterms:created>
  <dcterms:modified xsi:type="dcterms:W3CDTF">2023-11-12T08:11:51Z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