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61" autoAdjust="0"/>
  </p:normalViewPr>
  <p:slideViewPr>
    <p:cSldViewPr>
      <p:cViewPr varScale="1">
        <p:scale>
          <a:sx n="87" d="100"/>
          <a:sy n="87" d="100"/>
        </p:scale>
        <p:origin x="-67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0200" y="7162800"/>
            <a:ext cx="457200" cy="381000"/>
          </a:xfrm>
        </p:spPr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0200" y="7162800"/>
            <a:ext cx="373821" cy="35376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 smtClean="0">
                <a:latin typeface="Times New Roman"/>
                <a:cs typeface="Times New Roman"/>
              </a:rPr>
              <a:t>‹#›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4038600"/>
            <a:ext cx="2209800" cy="20928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1447800"/>
            <a:ext cx="8382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ctr"/>
            <a:r>
              <a:rPr lang="en-US" sz="5400" b="1" spc="-10" dirty="0" smtClean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CHAPTE</a:t>
            </a:r>
            <a:r>
              <a:rPr lang="en-US" sz="5400" b="1" spc="-15" dirty="0" smtClean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R</a:t>
            </a:r>
            <a:r>
              <a:rPr lang="en-US" sz="5400" b="1" spc="5" dirty="0" smtClean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en-US" sz="5400" b="1" spc="-10" dirty="0" smtClean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22</a:t>
            </a:r>
            <a:endParaRPr lang="en-US" sz="5400" dirty="0" smtClean="0">
              <a:effectLst>
                <a:innerShdw blurRad="114300">
                  <a:prstClr val="black"/>
                </a:innerShdw>
              </a:effectLst>
              <a:latin typeface="Times New Roman"/>
              <a:cs typeface="Times New Roman"/>
            </a:endParaRPr>
          </a:p>
          <a:p>
            <a:pPr marL="76835" algn="ctr">
              <a:lnSpc>
                <a:spcPct val="120000"/>
              </a:lnSpc>
            </a:pPr>
            <a:r>
              <a:rPr lang="en-US" sz="5400" b="1" dirty="0" smtClean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IP Datagram Forwarding</a:t>
            </a:r>
            <a:endParaRPr lang="en-US" sz="5400" dirty="0">
              <a:effectLst>
                <a:innerShdw blurRad="114300">
                  <a:prstClr val="black"/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457200"/>
            <a:ext cx="78828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CECS 474 Computer Network Interoperability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7010400"/>
            <a:ext cx="6638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Notes for Douglas E. Comer, </a:t>
            </a:r>
            <a:r>
              <a:rPr lang="en-US" sz="1600" b="1" dirty="0" smtClean="0"/>
              <a:t>Computer Networks and Internets (5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Edition) 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029200"/>
            <a:ext cx="56116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Tracy Bradley Maples, Ph.D.</a:t>
            </a:r>
          </a:p>
          <a:p>
            <a:r>
              <a:rPr lang="en-US" sz="2400" dirty="0" smtClean="0"/>
              <a:t>Computer Engineering &amp; Computer Science</a:t>
            </a:r>
          </a:p>
          <a:p>
            <a:r>
              <a:rPr lang="en-US" sz="2400" dirty="0" smtClean="0"/>
              <a:t>California </a:t>
            </a:r>
            <a:r>
              <a:rPr lang="en-US" sz="2400" dirty="0" smtClean="0"/>
              <a:t>State University, Long Beach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1629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33400"/>
            <a:ext cx="8534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Network Prefix Extraction</a:t>
            </a:r>
            <a:endParaRPr lang="en-US" sz="2400" dirty="0">
              <a:latin typeface="Times New Roman"/>
              <a:cs typeface="Times New Roman"/>
            </a:endParaRPr>
          </a:p>
          <a:p>
            <a:pPr lvl="0"/>
            <a:endParaRPr lang="en-US" sz="2000" dirty="0" smtClean="0">
              <a:latin typeface="Times New Roman"/>
              <a:cs typeface="Times New Roman"/>
            </a:endParaRP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router uses the </a:t>
            </a:r>
            <a:r>
              <a:rPr lang="en-US" sz="2000" b="1" i="1" dirty="0">
                <a:latin typeface="Times New Roman"/>
                <a:cs typeface="Times New Roman"/>
              </a:rPr>
              <a:t>forwarding table </a:t>
            </a:r>
            <a:r>
              <a:rPr lang="en-US" sz="2000" dirty="0">
                <a:latin typeface="Times New Roman"/>
                <a:cs typeface="Times New Roman"/>
              </a:rPr>
              <a:t>to select the next hop for a datagram.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This process is called </a:t>
            </a:r>
            <a:r>
              <a:rPr lang="en-US" sz="2000" b="1" i="1" dirty="0">
                <a:latin typeface="Times New Roman"/>
                <a:cs typeface="Times New Roman"/>
              </a:rPr>
              <a:t>forwarding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mask field in a forwarding table entry is used to extract the network portion of an address.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EXAMPLE: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endParaRPr lang="en-US" sz="2000" dirty="0" smtClean="0">
              <a:latin typeface="Times New Roman"/>
              <a:cs typeface="Times New Roman"/>
            </a:endParaRP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When </a:t>
            </a:r>
            <a:r>
              <a:rPr lang="en-US" sz="2000" dirty="0">
                <a:latin typeface="Times New Roman"/>
                <a:cs typeface="Times New Roman"/>
              </a:rPr>
              <a:t>a router encounters a datagram with</a:t>
            </a:r>
            <a:r>
              <a:rPr lang="en-US" sz="2000" b="1" dirty="0">
                <a:latin typeface="Times New Roman"/>
                <a:cs typeface="Times New Roman"/>
              </a:rPr>
              <a:t> destination IP address </a:t>
            </a:r>
            <a:r>
              <a:rPr lang="en-US" sz="2000" b="1" dirty="0" smtClean="0">
                <a:latin typeface="Times New Roman"/>
                <a:cs typeface="Times New Roman"/>
              </a:rPr>
              <a:t>D </a:t>
            </a:r>
            <a:r>
              <a:rPr lang="en-US" sz="2000" dirty="0">
                <a:latin typeface="Times New Roman"/>
                <a:cs typeface="Times New Roman"/>
              </a:rPr>
              <a:t>the forwarding function must find an entry in the forwarding table that specifies a next hop for </a:t>
            </a:r>
            <a:r>
              <a:rPr lang="en-US" sz="2000" dirty="0" smtClean="0">
                <a:latin typeface="Times New Roman"/>
                <a:cs typeface="Times New Roman"/>
              </a:rPr>
              <a:t>D.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software examines each entry in the table by using </a:t>
            </a:r>
            <a:r>
              <a:rPr lang="en-US" sz="2000" dirty="0" smtClean="0">
                <a:latin typeface="Times New Roman"/>
                <a:cs typeface="Times New Roman"/>
              </a:rPr>
              <a:t>the subnet </a:t>
            </a:r>
            <a:r>
              <a:rPr lang="en-US" sz="2000" dirty="0">
                <a:latin typeface="Times New Roman"/>
                <a:cs typeface="Times New Roman"/>
              </a:rPr>
              <a:t>mask in the entry to extract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prefix of address </a:t>
            </a:r>
            <a:r>
              <a:rPr lang="en-US" sz="2000" dirty="0" smtClean="0">
                <a:latin typeface="Times New Roman"/>
                <a:cs typeface="Times New Roman"/>
              </a:rPr>
              <a:t>D.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t </a:t>
            </a:r>
            <a:r>
              <a:rPr lang="en-US" sz="2000" dirty="0">
                <a:latin typeface="Times New Roman"/>
                <a:cs typeface="Times New Roman"/>
              </a:rPr>
              <a:t>compares the resulting prefix to the Destination field of the </a:t>
            </a:r>
            <a:r>
              <a:rPr lang="en-US" sz="2000" dirty="0" smtClean="0">
                <a:latin typeface="Times New Roman"/>
                <a:cs typeface="Times New Roman"/>
              </a:rPr>
              <a:t>entry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If </a:t>
            </a:r>
            <a:r>
              <a:rPr lang="en-US" sz="2000" dirty="0">
                <a:latin typeface="Times New Roman"/>
                <a:cs typeface="Times New Roman"/>
              </a:rPr>
              <a:t>the two are equal, the datagram will be forwarded to the Next Hop </a:t>
            </a:r>
          </a:p>
        </p:txBody>
      </p:sp>
    </p:spTree>
    <p:extLst>
      <p:ext uri="{BB962C8B-B14F-4D97-AF65-F5344CB8AC3E}">
        <p14:creationId xmlns:p14="http://schemas.microsoft.com/office/powerpoint/2010/main" val="24501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8839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Network Prefix </a:t>
            </a:r>
            <a:r>
              <a:rPr lang="en-US" sz="2400" b="1" dirty="0" smtClean="0">
                <a:latin typeface="Times New Roman"/>
                <a:cs typeface="Times New Roman"/>
              </a:rPr>
              <a:t>Extraction (cont’d)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bit mask representation makes extraction </a:t>
            </a:r>
            <a:r>
              <a:rPr lang="en-US" sz="2000" dirty="0" smtClean="0">
                <a:latin typeface="Times New Roman"/>
                <a:cs typeface="Times New Roman"/>
              </a:rPr>
              <a:t>efficient: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computation consists of a Boolean </a:t>
            </a:r>
            <a:r>
              <a:rPr lang="en-US" sz="2000" dirty="0" smtClean="0">
                <a:latin typeface="Times New Roman"/>
                <a:cs typeface="Times New Roman"/>
              </a:rPr>
              <a:t>&amp; between </a:t>
            </a:r>
            <a:r>
              <a:rPr lang="en-US" sz="2000" dirty="0">
                <a:latin typeface="Times New Roman"/>
                <a:cs typeface="Times New Roman"/>
              </a:rPr>
              <a:t>the mask and destination address, </a:t>
            </a:r>
            <a:r>
              <a:rPr lang="en-US" sz="2000" dirty="0" smtClean="0">
                <a:latin typeface="Times New Roman"/>
                <a:cs typeface="Times New Roman"/>
              </a:rPr>
              <a:t>D</a:t>
            </a:r>
          </a:p>
          <a:p>
            <a:pPr lvl="1"/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computation to examine the </a:t>
            </a:r>
            <a:r>
              <a:rPr lang="en-US" sz="2000" dirty="0" err="1">
                <a:latin typeface="Times New Roman"/>
                <a:cs typeface="Times New Roman"/>
              </a:rPr>
              <a:t>i</a:t>
            </a:r>
            <a:r>
              <a:rPr lang="en-US" sz="2000" baseline="30000" dirty="0" err="1">
                <a:latin typeface="Times New Roman"/>
                <a:cs typeface="Times New Roman"/>
              </a:rPr>
              <a:t>th</a:t>
            </a:r>
            <a:r>
              <a:rPr lang="en-US" sz="2000" dirty="0">
                <a:latin typeface="Times New Roman"/>
                <a:cs typeface="Times New Roman"/>
              </a:rPr>
              <a:t> entry in the table can be as: 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algn="ctr"/>
            <a:r>
              <a:rPr lang="en-US" sz="2000" b="1" i="1" dirty="0">
                <a:latin typeface="Times New Roman"/>
                <a:cs typeface="Times New Roman"/>
              </a:rPr>
              <a:t>if ( (Mask[</a:t>
            </a:r>
            <a:r>
              <a:rPr lang="en-US" sz="2000" b="1" i="1" dirty="0" err="1">
                <a:latin typeface="Times New Roman"/>
                <a:cs typeface="Times New Roman"/>
              </a:rPr>
              <a:t>i</a:t>
            </a:r>
            <a:r>
              <a:rPr lang="en-US" sz="2000" b="1" i="1" dirty="0">
                <a:latin typeface="Times New Roman"/>
                <a:cs typeface="Times New Roman"/>
              </a:rPr>
              <a:t>] &amp; D) == Destination[</a:t>
            </a:r>
            <a:r>
              <a:rPr lang="en-US" sz="2000" b="1" i="1" dirty="0" err="1">
                <a:latin typeface="Times New Roman"/>
                <a:cs typeface="Times New Roman"/>
              </a:rPr>
              <a:t>i</a:t>
            </a:r>
            <a:r>
              <a:rPr lang="en-US" sz="2000" b="1" i="1" dirty="0">
                <a:latin typeface="Times New Roman"/>
                <a:cs typeface="Times New Roman"/>
              </a:rPr>
              <a:t>] )  forward to </a:t>
            </a:r>
            <a:r>
              <a:rPr lang="en-US" sz="2000" b="1" i="1" dirty="0" err="1">
                <a:latin typeface="Times New Roman"/>
                <a:cs typeface="Times New Roman"/>
              </a:rPr>
              <a:t>NextHop</a:t>
            </a:r>
            <a:r>
              <a:rPr lang="en-US" sz="2000" b="1" i="1" dirty="0">
                <a:latin typeface="Times New Roman"/>
                <a:cs typeface="Times New Roman"/>
              </a:rPr>
              <a:t>[</a:t>
            </a:r>
            <a:r>
              <a:rPr lang="en-US" sz="2000" b="1" i="1" dirty="0" err="1">
                <a:latin typeface="Times New Roman"/>
                <a:cs typeface="Times New Roman"/>
              </a:rPr>
              <a:t>i</a:t>
            </a:r>
            <a:r>
              <a:rPr lang="en-US" sz="2000" b="1" i="1" dirty="0">
                <a:latin typeface="Times New Roman"/>
                <a:cs typeface="Times New Roman"/>
              </a:rPr>
              <a:t>]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8398675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9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9916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Forwarding Table Notes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In </a:t>
            </a:r>
            <a:r>
              <a:rPr lang="en-US" sz="2000" dirty="0">
                <a:latin typeface="Times New Roman"/>
                <a:cs typeface="Times New Roman"/>
              </a:rPr>
              <a:t>practice, Internet forwarding tables can be extremely large and the forwarding algorithm is complex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This table is a trivial example: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pPr lvl="0"/>
            <a:endParaRPr lang="en-US" sz="2000" dirty="0" smtClean="0">
              <a:latin typeface="Times New Roman"/>
              <a:cs typeface="Times New Roman"/>
            </a:endParaRPr>
          </a:p>
          <a:p>
            <a:pPr lvl="0"/>
            <a:r>
              <a:rPr lang="en-US" sz="2000" dirty="0" smtClean="0">
                <a:latin typeface="Times New Roman"/>
                <a:cs typeface="Times New Roman"/>
              </a:rPr>
              <a:t>Internet </a:t>
            </a:r>
            <a:r>
              <a:rPr lang="en-US" sz="2000" dirty="0">
                <a:latin typeface="Times New Roman"/>
                <a:cs typeface="Times New Roman"/>
              </a:rPr>
              <a:t>forwarding tables contain a </a:t>
            </a:r>
            <a:r>
              <a:rPr lang="en-US" sz="2000" u="sng" dirty="0">
                <a:latin typeface="Times New Roman"/>
                <a:cs typeface="Times New Roman"/>
              </a:rPr>
              <a:t>default entry</a:t>
            </a:r>
            <a:r>
              <a:rPr lang="en-US" sz="2000" dirty="0">
                <a:latin typeface="Times New Roman"/>
                <a:cs typeface="Times New Roman"/>
              </a:rPr>
              <a:t> that provides a path for all destinations that are not explicitly </a:t>
            </a:r>
            <a:r>
              <a:rPr lang="en-US" sz="2000" dirty="0" smtClean="0">
                <a:latin typeface="Times New Roman"/>
                <a:cs typeface="Times New Roman"/>
              </a:rPr>
              <a:t>listed.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A network manager can specify a </a:t>
            </a:r>
            <a:r>
              <a:rPr lang="en-US" sz="2000" u="sng" dirty="0">
                <a:latin typeface="Times New Roman"/>
                <a:cs typeface="Times New Roman"/>
              </a:rPr>
              <a:t>host-specific route</a:t>
            </a:r>
            <a:r>
              <a:rPr lang="en-US" sz="2000" u="sng" dirty="0" smtClean="0">
                <a:latin typeface="Times New Roman"/>
                <a:cs typeface="Times New Roman"/>
              </a:rPr>
              <a:t>.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A forwarding table can have addresses that </a:t>
            </a:r>
            <a:r>
              <a:rPr lang="en-US" sz="2000" dirty="0" smtClean="0">
                <a:latin typeface="Times New Roman"/>
                <a:cs typeface="Times New Roman"/>
              </a:rPr>
              <a:t>overlap.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706856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4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92964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Longest </a:t>
            </a:r>
            <a:r>
              <a:rPr lang="en-US" sz="2400" b="1" dirty="0">
                <a:latin typeface="Times New Roman"/>
                <a:cs typeface="Times New Roman"/>
              </a:rPr>
              <a:t>Prefix Match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Suppose a router's forwarding table contains entries for the following two network prefixes:</a:t>
            </a: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b="1" dirty="0" smtClean="0">
                <a:latin typeface="Courier"/>
                <a:cs typeface="Courier"/>
              </a:rPr>
              <a:t>128.10.0.0/16 </a:t>
            </a:r>
            <a:r>
              <a:rPr lang="en-US" sz="2000" dirty="0" smtClean="0">
                <a:latin typeface="Courier"/>
                <a:cs typeface="Courier"/>
              </a:rPr>
              <a:t> and  </a:t>
            </a:r>
            <a:r>
              <a:rPr lang="en-US" sz="2000" b="1" dirty="0" smtClean="0">
                <a:latin typeface="Courier"/>
                <a:cs typeface="Courier"/>
              </a:rPr>
              <a:t>128.10.2.0/24</a:t>
            </a:r>
            <a:endParaRPr lang="en-US" sz="2000" dirty="0">
              <a:latin typeface="Courier"/>
              <a:cs typeface="Courier"/>
            </a:endParaRPr>
          </a:p>
          <a:p>
            <a:pPr lvl="0"/>
            <a:endParaRPr lang="en-US" sz="2000" dirty="0" smtClean="0">
              <a:latin typeface="Times New Roman"/>
              <a:cs typeface="Times New Roman"/>
            </a:endParaRPr>
          </a:p>
          <a:p>
            <a:pPr lvl="0"/>
            <a:r>
              <a:rPr lang="en-US" sz="2000" dirty="0" smtClean="0">
                <a:latin typeface="Times New Roman"/>
                <a:cs typeface="Times New Roman"/>
              </a:rPr>
              <a:t>What </a:t>
            </a:r>
            <a:r>
              <a:rPr lang="en-US" sz="2000" dirty="0">
                <a:latin typeface="Times New Roman"/>
                <a:cs typeface="Times New Roman"/>
              </a:rPr>
              <a:t>happens if a datagram arrives destined to 128.10.2.3?</a:t>
            </a:r>
          </a:p>
          <a:p>
            <a:pPr lvl="0"/>
            <a:endParaRPr lang="en-US" sz="2000" dirty="0" smtClean="0">
              <a:latin typeface="Times New Roman"/>
              <a:cs typeface="Times New Roman"/>
            </a:endParaRPr>
          </a:p>
          <a:p>
            <a:pPr lvl="0"/>
            <a:r>
              <a:rPr lang="en-US" sz="2000" i="1" dirty="0" smtClean="0">
                <a:latin typeface="Times New Roman"/>
                <a:cs typeface="Times New Roman"/>
              </a:rPr>
              <a:t>Matching </a:t>
            </a:r>
            <a:r>
              <a:rPr lang="en-US" sz="2000" i="1" dirty="0">
                <a:latin typeface="Times New Roman"/>
                <a:cs typeface="Times New Roman"/>
              </a:rPr>
              <a:t>procedure succeeds for both of the </a:t>
            </a:r>
            <a:r>
              <a:rPr lang="en-US" sz="2000" i="1" dirty="0" smtClean="0">
                <a:latin typeface="Times New Roman"/>
                <a:cs typeface="Times New Roman"/>
              </a:rPr>
              <a:t>entries:</a:t>
            </a:r>
            <a:endParaRPr lang="en-US" sz="2000" i="1" dirty="0">
              <a:latin typeface="Times New Roman"/>
              <a:cs typeface="Times New Roman"/>
            </a:endParaRPr>
          </a:p>
          <a:p>
            <a:pPr lvl="1"/>
            <a:endParaRPr lang="en-US" sz="2000" dirty="0" smtClean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  </a:t>
            </a:r>
            <a:r>
              <a:rPr lang="en-US" sz="2000" dirty="0">
                <a:latin typeface="Times New Roman"/>
                <a:cs typeface="Times New Roman"/>
              </a:rPr>
              <a:t>a Boolean and of a 16-bit mask will produce </a:t>
            </a:r>
            <a:r>
              <a:rPr lang="en-US" sz="2000" dirty="0" smtClean="0">
                <a:latin typeface="Times New Roman"/>
                <a:cs typeface="Times New Roman"/>
              </a:rPr>
              <a:t>128.10.0.0</a:t>
            </a:r>
          </a:p>
          <a:p>
            <a:pPr lvl="1"/>
            <a:endParaRPr lang="en-US" sz="20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 a Boolean and with a 24-bit mask will produce 128.10.2.0</a:t>
            </a: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r>
              <a:rPr lang="en-US" sz="2000" b="1" u="sng" dirty="0" smtClean="0">
                <a:latin typeface="Times New Roman"/>
                <a:cs typeface="Times New Roman"/>
              </a:rPr>
              <a:t>Question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Which entry should be used?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r>
              <a:rPr lang="en-US" sz="2000" b="1" u="sng" dirty="0" smtClean="0">
                <a:latin typeface="Times New Roman"/>
                <a:cs typeface="Times New Roman"/>
              </a:rPr>
              <a:t>Answer</a:t>
            </a:r>
            <a:r>
              <a:rPr lang="en-US" sz="2000" b="1" dirty="0">
                <a:latin typeface="Times New Roman"/>
                <a:cs typeface="Times New Roman"/>
              </a:rPr>
              <a:t>:	</a:t>
            </a:r>
            <a:r>
              <a:rPr lang="en-US" sz="2000" dirty="0">
                <a:latin typeface="Times New Roman"/>
                <a:cs typeface="Times New Roman"/>
              </a:rPr>
              <a:t>Internet forwarding uses a longest prefix match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			In </a:t>
            </a:r>
            <a:r>
              <a:rPr lang="en-US" sz="2000" dirty="0">
                <a:latin typeface="Times New Roman"/>
                <a:cs typeface="Times New Roman"/>
              </a:rPr>
              <a:t>this example, </a:t>
            </a:r>
            <a:r>
              <a:rPr lang="en-US" sz="2000" b="1" dirty="0">
                <a:latin typeface="Times New Roman"/>
                <a:cs typeface="Times New Roman"/>
              </a:rPr>
              <a:t>128.10.2.0/24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620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9144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The IP </a:t>
            </a:r>
            <a:r>
              <a:rPr lang="en-US" sz="2400" b="1" dirty="0" smtClean="0">
                <a:latin typeface="Times New Roman"/>
                <a:cs typeface="Times New Roman"/>
              </a:rPr>
              <a:t>Protocol (Layer 3)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IP </a:t>
            </a:r>
            <a:r>
              <a:rPr lang="en-US" sz="2000" dirty="0">
                <a:latin typeface="Times New Roman"/>
                <a:cs typeface="Times New Roman"/>
              </a:rPr>
              <a:t>uses </a:t>
            </a:r>
            <a:r>
              <a:rPr lang="en-US" sz="2000" b="1" i="1" dirty="0">
                <a:latin typeface="Times New Roman"/>
                <a:cs typeface="Times New Roman"/>
              </a:rPr>
              <a:t>“Best Effort” </a:t>
            </a:r>
            <a:r>
              <a:rPr lang="en-US" sz="2000" b="1" i="1" dirty="0" smtClean="0">
                <a:latin typeface="Times New Roman"/>
                <a:cs typeface="Times New Roman"/>
              </a:rPr>
              <a:t>Service.</a:t>
            </a:r>
            <a:endParaRPr lang="en-US" sz="2000" b="1" i="1" dirty="0">
              <a:latin typeface="Times New Roman"/>
              <a:cs typeface="Times New Roman"/>
            </a:endParaRPr>
          </a:p>
          <a:p>
            <a:pPr lvl="0"/>
            <a:endParaRPr lang="en-US" sz="2000" dirty="0" smtClean="0">
              <a:latin typeface="Times New Roman"/>
              <a:cs typeface="Times New Roman"/>
            </a:endParaRPr>
          </a:p>
          <a:p>
            <a:pPr lvl="0"/>
            <a:r>
              <a:rPr lang="en-US" sz="2000" dirty="0" smtClean="0">
                <a:latin typeface="Times New Roman"/>
                <a:cs typeface="Times New Roman"/>
              </a:rPr>
              <a:t>IP </a:t>
            </a:r>
            <a:r>
              <a:rPr lang="en-US" sz="2000" dirty="0">
                <a:latin typeface="Times New Roman"/>
                <a:cs typeface="Times New Roman"/>
              </a:rPr>
              <a:t>makes the best effort it can to deliver each datagram, but it does not guarantee that it will handle all problems, such as: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Datagram duplication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Delayed or out-of-order delivery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Corruption of data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Datagram loss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IP is designed to run over any type of </a:t>
            </a:r>
            <a:r>
              <a:rPr lang="en-US" sz="2000" dirty="0" smtClean="0">
                <a:latin typeface="Times New Roman"/>
                <a:cs typeface="Times New Roman"/>
              </a:rPr>
              <a:t>network.</a:t>
            </a:r>
            <a:br>
              <a:rPr lang="en-US" sz="2000" dirty="0" smtClean="0">
                <a:latin typeface="Times New Roman"/>
                <a:cs typeface="Times New Roman"/>
              </a:rPr>
            </a:br>
            <a:endParaRPr lang="en-US" sz="2000" dirty="0" smtClean="0">
              <a:latin typeface="Times New Roman"/>
              <a:cs typeface="Times New Roman"/>
            </a:endParaRPr>
          </a:p>
          <a:p>
            <a:pPr lvl="0"/>
            <a:r>
              <a:rPr lang="en-US" sz="2000" dirty="0" smtClean="0">
                <a:latin typeface="Times New Roman"/>
                <a:cs typeface="Times New Roman"/>
              </a:rPr>
              <a:t>High</a:t>
            </a:r>
            <a:r>
              <a:rPr lang="en-US" sz="2000" dirty="0">
                <a:latin typeface="Times New Roman"/>
                <a:cs typeface="Times New Roman"/>
              </a:rPr>
              <a:t>-speed and low-speed networks can be attached together using routers.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818758"/>
              </p:ext>
            </p:extLst>
          </p:nvPr>
        </p:nvGraphicFramePr>
        <p:xfrm>
          <a:off x="2286000" y="5257800"/>
          <a:ext cx="7533122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6324600" imgH="1993900" progId="Word.Document.12">
                  <p:embed/>
                </p:oleObj>
              </mc:Choice>
              <mc:Fallback>
                <p:oleObj name="Document" r:id="rId3" imgW="6324600" imgH="1993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5257800"/>
                        <a:ext cx="7533122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53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9067800" cy="4365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Encapsulation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When IP datagram is </a:t>
            </a:r>
            <a:r>
              <a:rPr lang="en-US" sz="2000" b="1" i="1" dirty="0">
                <a:latin typeface="Times New Roman"/>
                <a:cs typeface="Times New Roman"/>
              </a:rPr>
              <a:t>encapsulated</a:t>
            </a:r>
            <a:r>
              <a:rPr lang="en-US" sz="2000" dirty="0">
                <a:latin typeface="Times New Roman"/>
                <a:cs typeface="Times New Roman"/>
              </a:rPr>
              <a:t> in a hardware frame, the entire datagram is placed in the data area of the frame.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u="sng" dirty="0">
                <a:latin typeface="Times New Roman"/>
                <a:cs typeface="Times New Roman"/>
              </a:rPr>
              <a:t>Notes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network hardware treats the IP datagram like any other frame.</a:t>
            </a:r>
          </a:p>
          <a:p>
            <a:pPr marL="800100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hardware does not examine the data area of the frame.</a:t>
            </a:r>
          </a:p>
          <a:p>
            <a:pPr marL="800100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sender and receiver must agree on the value used in the frame type field of the frame header in order to know the incoming frame contains an IP datagram.</a:t>
            </a:r>
          </a:p>
          <a:p>
            <a:pPr marL="800100" lvl="1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Encapsulation also requires the sender to supply the physical address of the next computer to which the datagram should be sent (using the ARP command).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48200"/>
            <a:ext cx="8839200" cy="29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1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2133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Transmission Across an Internet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Encapsulation applies to one transmission at a time (i.e., to one hop across the network at a time)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u="sng" dirty="0">
                <a:latin typeface="Times New Roman"/>
                <a:cs typeface="Times New Roman"/>
              </a:rPr>
              <a:t>Notes</a:t>
            </a:r>
            <a:r>
              <a:rPr lang="en-US" sz="2000" dirty="0" smtClean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Hosts and routers store a datagram in memory with no additional header.</a:t>
            </a:r>
          </a:p>
          <a:p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The Layer 2 frame </a:t>
            </a:r>
            <a:r>
              <a:rPr lang="en-US" sz="2000" dirty="0">
                <a:latin typeface="Times New Roman"/>
                <a:cs typeface="Times New Roman"/>
              </a:rPr>
              <a:t>headers are </a:t>
            </a:r>
            <a:r>
              <a:rPr lang="en-US" sz="2000" dirty="0" smtClean="0">
                <a:latin typeface="Times New Roman"/>
                <a:cs typeface="Times New Roman"/>
              </a:rPr>
              <a:t>discarded at each router.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93" t="8377" r="6682" b="3736"/>
          <a:stretch/>
        </p:blipFill>
        <p:spPr>
          <a:xfrm>
            <a:off x="2362200" y="457200"/>
            <a:ext cx="7521018" cy="67053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4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8991600" cy="372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MTU, Datagram Size, and Encapsulation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u="sng" dirty="0" err="1">
                <a:latin typeface="Times New Roman"/>
                <a:cs typeface="Times New Roman"/>
              </a:rPr>
              <a:t>Defn</a:t>
            </a:r>
            <a:r>
              <a:rPr lang="en-US" sz="2000" dirty="0">
                <a:latin typeface="Times New Roman"/>
                <a:cs typeface="Times New Roman"/>
              </a:rPr>
              <a:t>: The </a:t>
            </a:r>
            <a:r>
              <a:rPr lang="en-US" sz="2000" b="1" i="1" dirty="0">
                <a:latin typeface="Times New Roman"/>
                <a:cs typeface="Times New Roman"/>
              </a:rPr>
              <a:t>maximum transmission unit (MTU)</a:t>
            </a:r>
            <a:r>
              <a:rPr lang="en-US" sz="2000" dirty="0">
                <a:latin typeface="Times New Roman"/>
                <a:cs typeface="Times New Roman"/>
              </a:rPr>
              <a:t> is the maximum amount of data that a frame can carry.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0">
              <a:lnSpc>
                <a:spcPct val="120000"/>
              </a:lnSpc>
            </a:pPr>
            <a:r>
              <a:rPr lang="en-US" sz="2000" dirty="0">
                <a:latin typeface="Times New Roman"/>
                <a:cs typeface="Times New Roman"/>
              </a:rPr>
              <a:t>Each hardware technology specifies its own MTU.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There is no exception to the MTU limit.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datagram must be smaller or equal to the MTU in order to be transmitted.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u="sng" dirty="0">
                <a:latin typeface="Times New Roman"/>
                <a:cs typeface="Times New Roman"/>
              </a:rPr>
              <a:t>Difficulty</a:t>
            </a:r>
            <a:r>
              <a:rPr lang="en-US" sz="2000" dirty="0">
                <a:latin typeface="Times New Roman"/>
                <a:cs typeface="Times New Roman"/>
              </a:rPr>
              <a:t>: In a heterogeneous network, a router can connect networks with different MTUs.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32" t="25124" r="5982" b="28253"/>
          <a:stretch/>
        </p:blipFill>
        <p:spPr>
          <a:xfrm>
            <a:off x="914400" y="5181600"/>
            <a:ext cx="8382000" cy="12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1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8991600" cy="383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Fragmentation &amp; Reassembly</a:t>
            </a:r>
            <a:endParaRPr lang="en-US" sz="2400" b="1" i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When a datagram is larger than the MTU of the network over which it must be sent, the router divides the datagram into smaller pieces called </a:t>
            </a:r>
            <a:r>
              <a:rPr lang="en-US" sz="2000" b="1" i="1" dirty="0">
                <a:latin typeface="Times New Roman"/>
                <a:cs typeface="Times New Roman"/>
              </a:rPr>
              <a:t>fragments</a:t>
            </a:r>
            <a:r>
              <a:rPr lang="en-US" sz="2000" dirty="0">
                <a:latin typeface="Times New Roman"/>
                <a:cs typeface="Times New Roman"/>
              </a:rPr>
              <a:t>, and sends each fragment independently.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fragments have the same format as other datagrams.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FLAG field contains a bit that means the datagram is a fragment.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Other fields in the header contain information that allows the fragments to be reassembled.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Each fragment has a copy of the original header with fields modified as necessary.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2" t="18940" r="6534" b="15596"/>
          <a:stretch/>
        </p:blipFill>
        <p:spPr>
          <a:xfrm>
            <a:off x="990600" y="4572000"/>
            <a:ext cx="8001000" cy="23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9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9067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Reassembly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The process of creating the original datagram from the fragments is called </a:t>
            </a:r>
            <a:r>
              <a:rPr lang="en-US" sz="2000" i="1" dirty="0">
                <a:latin typeface="Times New Roman"/>
                <a:cs typeface="Times New Roman"/>
              </a:rPr>
              <a:t>reassembly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b="1" u="sng" dirty="0" smtClean="0">
                <a:latin typeface="Times New Roman"/>
                <a:cs typeface="Times New Roman"/>
              </a:rPr>
              <a:t>Note</a:t>
            </a:r>
            <a:r>
              <a:rPr lang="en-US" sz="2000" dirty="0" smtClean="0">
                <a:latin typeface="Times New Roman"/>
                <a:cs typeface="Times New Roman"/>
              </a:rPr>
              <a:t>:  The </a:t>
            </a:r>
            <a:r>
              <a:rPr lang="en-US" sz="2000" dirty="0">
                <a:latin typeface="Times New Roman"/>
                <a:cs typeface="Times New Roman"/>
              </a:rPr>
              <a:t>final fragment has a special bit set in the header to signal that all fragments have arrived successfully.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The Internet Protocol specifies that the </a:t>
            </a:r>
            <a:r>
              <a:rPr lang="en-US" sz="2000" b="1" i="1" dirty="0">
                <a:latin typeface="Times New Roman"/>
                <a:cs typeface="Times New Roman"/>
              </a:rPr>
              <a:t>ultimate destination host</a:t>
            </a:r>
            <a:r>
              <a:rPr lang="en-US" sz="2000" dirty="0">
                <a:latin typeface="Times New Roman"/>
                <a:cs typeface="Times New Roman"/>
              </a:rPr>
              <a:t> should reassembly the fragments.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Two advantages to reassembly at the destination: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Reduces the amount of information in each router.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It allows the routes to change dynamically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pPr marL="1257300" lvl="2" indent="-342900">
              <a:buFont typeface="Arial"/>
              <a:buChar char="•"/>
            </a:pPr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In </a:t>
            </a:r>
            <a:r>
              <a:rPr lang="en-US" sz="2000" dirty="0">
                <a:latin typeface="Times New Roman"/>
                <a:cs typeface="Times New Roman"/>
              </a:rPr>
              <a:t>the figure, H</a:t>
            </a:r>
            <a:r>
              <a:rPr lang="en-US" sz="2000" baseline="-25000" dirty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 will perform reassembly. R</a:t>
            </a:r>
            <a:r>
              <a:rPr lang="en-US" sz="2000" baseline="-25000" dirty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 will simply forward the fragments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16" t="29616" r="7007" b="19411"/>
          <a:stretch/>
        </p:blipFill>
        <p:spPr>
          <a:xfrm>
            <a:off x="990600" y="5638800"/>
            <a:ext cx="8077200" cy="14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1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87630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TCP/IP </a:t>
            </a:r>
          </a:p>
          <a:p>
            <a:endParaRPr lang="en-US" sz="2000" b="1" dirty="0" smtClean="0">
              <a:latin typeface="Times New Roman"/>
              <a:cs typeface="Times New Roman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TCP</a:t>
            </a:r>
            <a:r>
              <a:rPr lang="en-US" sz="2000" b="1" dirty="0">
                <a:latin typeface="Times New Roman"/>
                <a:cs typeface="Times New Roman"/>
              </a:rPr>
              <a:t>/IP forms the </a:t>
            </a:r>
            <a:r>
              <a:rPr lang="en-US" sz="2000" b="1" dirty="0" smtClean="0">
                <a:latin typeface="Times New Roman"/>
                <a:cs typeface="Times New Roman"/>
              </a:rPr>
              <a:t>basis </a:t>
            </a:r>
            <a:r>
              <a:rPr lang="en-US" sz="2000" b="1" dirty="0">
                <a:latin typeface="Times New Roman"/>
                <a:cs typeface="Times New Roman"/>
              </a:rPr>
              <a:t>for all Internet communication.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TCP/IP includes protocols for both</a:t>
            </a:r>
            <a:r>
              <a:rPr lang="en-US" sz="2000" b="1" dirty="0" smtClean="0">
                <a:latin typeface="Times New Roman"/>
                <a:cs typeface="Times New Roman"/>
              </a:rPr>
              <a:t>: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An </a:t>
            </a:r>
            <a:r>
              <a:rPr lang="en-US" sz="2000" u="sng" dirty="0">
                <a:latin typeface="Times New Roman"/>
                <a:cs typeface="Times New Roman"/>
              </a:rPr>
              <a:t>unreliable connectionless delivery</a:t>
            </a:r>
            <a:r>
              <a:rPr lang="en-US" sz="2000" dirty="0">
                <a:latin typeface="Times New Roman"/>
                <a:cs typeface="Times New Roman"/>
              </a:rPr>
              <a:t> service</a:t>
            </a:r>
            <a:r>
              <a:rPr lang="en-US" sz="2000" b="1" dirty="0">
                <a:latin typeface="Times New Roman"/>
                <a:cs typeface="Times New Roman"/>
              </a:rPr>
              <a:t> (UDP</a:t>
            </a:r>
            <a:r>
              <a:rPr lang="en-US" sz="2000" b="1" dirty="0" smtClean="0">
                <a:latin typeface="Times New Roman"/>
                <a:cs typeface="Times New Roman"/>
              </a:rPr>
              <a:t>)</a:t>
            </a:r>
          </a:p>
          <a:p>
            <a:pPr lvl="1"/>
            <a:endParaRPr lang="en-US" sz="20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u="sng" dirty="0">
                <a:latin typeface="Times New Roman"/>
                <a:cs typeface="Times New Roman"/>
              </a:rPr>
              <a:t>reliable connection-oriented</a:t>
            </a:r>
            <a:r>
              <a:rPr lang="en-US" sz="2000" dirty="0">
                <a:latin typeface="Times New Roman"/>
                <a:cs typeface="Times New Roman"/>
              </a:rPr>
              <a:t> service</a:t>
            </a:r>
            <a:r>
              <a:rPr lang="en-US" sz="2000" b="1" dirty="0">
                <a:latin typeface="Times New Roman"/>
                <a:cs typeface="Times New Roman"/>
              </a:rPr>
              <a:t> (TCP</a:t>
            </a:r>
            <a:r>
              <a:rPr lang="en-US" sz="2000" b="1" dirty="0" smtClean="0">
                <a:latin typeface="Times New Roman"/>
                <a:cs typeface="Times New Roman"/>
              </a:rPr>
              <a:t>)</a:t>
            </a:r>
          </a:p>
          <a:p>
            <a:pPr lvl="1"/>
            <a:endParaRPr lang="en-US" sz="2000" b="1" dirty="0" smtClean="0">
              <a:latin typeface="Times New Roman"/>
              <a:cs typeface="Times New Roman"/>
            </a:endParaRPr>
          </a:p>
          <a:p>
            <a:pPr lvl="1"/>
            <a:endParaRPr lang="en-US" sz="2000" b="1" dirty="0" smtClean="0">
              <a:latin typeface="Times New Roman"/>
              <a:cs typeface="Times New Roman"/>
            </a:endParaRPr>
          </a:p>
          <a:p>
            <a:r>
              <a:rPr lang="en-US" sz="2000" dirty="0" smtClean="0">
                <a:latin typeface="Times New Roman"/>
                <a:cs typeface="Times New Roman"/>
              </a:rPr>
              <a:t>Both </a:t>
            </a:r>
            <a:r>
              <a:rPr lang="en-US" sz="2000" dirty="0">
                <a:latin typeface="Times New Roman"/>
                <a:cs typeface="Times New Roman"/>
              </a:rPr>
              <a:t>UDP and TCP run at </a:t>
            </a:r>
            <a:r>
              <a:rPr lang="en-US" sz="2000" dirty="0" smtClean="0">
                <a:latin typeface="Times New Roman"/>
                <a:cs typeface="Times New Roman"/>
              </a:rPr>
              <a:t>Layer </a:t>
            </a:r>
            <a:r>
              <a:rPr lang="en-US" sz="2000" dirty="0">
                <a:latin typeface="Times New Roman"/>
                <a:cs typeface="Times New Roman"/>
              </a:rPr>
              <a:t>4 on top of the IP Protocol.</a:t>
            </a:r>
          </a:p>
          <a:p>
            <a:pPr marL="800100" lvl="1" indent="-34290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16037"/>
              </p:ext>
            </p:extLst>
          </p:nvPr>
        </p:nvGraphicFramePr>
        <p:xfrm>
          <a:off x="26653" y="4648200"/>
          <a:ext cx="8983349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3" imgW="6324600" imgH="1993900" progId="Word.Document.12">
                  <p:embed/>
                </p:oleObj>
              </mc:Choice>
              <mc:Fallback>
                <p:oleObj name="Document" r:id="rId3" imgW="6324600" imgH="1993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53" y="4648200"/>
                        <a:ext cx="8983349" cy="283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08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68221"/>
            <a:ext cx="9067800" cy="686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Identifying a Datagram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Each datagram has a unique identification number placed in the </a:t>
            </a:r>
            <a:r>
              <a:rPr lang="en-US" sz="2000" b="1" dirty="0">
                <a:latin typeface="Times New Roman"/>
                <a:cs typeface="Times New Roman"/>
              </a:rPr>
              <a:t>IDENTIFICATION</a:t>
            </a:r>
            <a:r>
              <a:rPr lang="en-US" sz="2000" dirty="0">
                <a:latin typeface="Times New Roman"/>
                <a:cs typeface="Times New Roman"/>
              </a:rPr>
              <a:t> field.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This datagram </a:t>
            </a:r>
            <a:r>
              <a:rPr lang="en-US" sz="2000" b="1" dirty="0">
                <a:latin typeface="Times New Roman"/>
                <a:cs typeface="Times New Roman"/>
              </a:rPr>
              <a:t>IDENTIFICATION</a:t>
            </a:r>
            <a:r>
              <a:rPr lang="en-US" sz="2000" dirty="0">
                <a:latin typeface="Times New Roman"/>
                <a:cs typeface="Times New Roman"/>
              </a:rPr>
              <a:t> field is also copied into each fragment.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Thus, the </a:t>
            </a:r>
            <a:r>
              <a:rPr lang="en-US" sz="2000" b="1" dirty="0">
                <a:latin typeface="Times New Roman"/>
                <a:cs typeface="Times New Roman"/>
              </a:rPr>
              <a:t>IDENTIFICATION</a:t>
            </a:r>
            <a:r>
              <a:rPr lang="en-US" sz="2000" dirty="0">
                <a:latin typeface="Times New Roman"/>
                <a:cs typeface="Times New Roman"/>
              </a:rPr>
              <a:t> field plus the IP source address to determine to which datagram a fragment belongs.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For fragment ordering, the </a:t>
            </a:r>
            <a:r>
              <a:rPr lang="en-US" sz="2000" b="1" dirty="0">
                <a:latin typeface="Times New Roman"/>
                <a:cs typeface="Times New Roman"/>
              </a:rPr>
              <a:t>FRAGMENT OFFSET</a:t>
            </a:r>
            <a:r>
              <a:rPr lang="en-US" sz="2000" dirty="0">
                <a:latin typeface="Times New Roman"/>
                <a:cs typeface="Times New Roman"/>
              </a:rPr>
              <a:t> field specifies where in the original datagram the fragment belongs.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400" dirty="0">
              <a:latin typeface="Times New Roman"/>
              <a:cs typeface="Times New Roman"/>
            </a:endParaRP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Fragment Loss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Since IP does not guarantee delivery, fragments may be lost or delayed.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IP holds fragments for a limited time (a timer is set) to see whether all of the fragments arrive. 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If they do, the datagram is reassembled completely. 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If all the fragments do not arrive, the datagram is discarded.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Fragments are not retransmitted.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smtClean="0">
                <a:latin typeface="Times New Roman"/>
                <a:cs typeface="Times New Roman"/>
              </a:rPr>
              <a:t>. 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7210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68221"/>
            <a:ext cx="9067800" cy="297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Fragmenting </a:t>
            </a:r>
            <a:r>
              <a:rPr lang="en-US" sz="2400" b="1" dirty="0">
                <a:latin typeface="Times New Roman"/>
                <a:cs typeface="Times New Roman"/>
              </a:rPr>
              <a:t>a Fragment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lvl="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If the MTU of a subsequent network is smaller than the one that caused fragmentation, the fragments must be fragmented further.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IP fragmentation scheme allows this fragmentation with all fragments still being treated in exactly the same way.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2000" b="1" u="sng" dirty="0" smtClean="0">
                <a:latin typeface="Times New Roman"/>
                <a:cs typeface="Times New Roman"/>
              </a:rPr>
              <a:t>Example</a:t>
            </a:r>
            <a:r>
              <a:rPr lang="en-US" sz="2000" dirty="0" smtClean="0">
                <a:latin typeface="Times New Roman"/>
                <a:cs typeface="Times New Roman"/>
              </a:rPr>
              <a:t>: 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16" t="29616" r="7007" b="19411"/>
          <a:stretch/>
        </p:blipFill>
        <p:spPr>
          <a:xfrm>
            <a:off x="990600" y="3810000"/>
            <a:ext cx="8077200" cy="14138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53400" y="4419600"/>
            <a:ext cx="533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532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90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8839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IP Datagrams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How </a:t>
            </a:r>
            <a:r>
              <a:rPr lang="en-US" sz="2000" b="1" dirty="0">
                <a:latin typeface="Times New Roman"/>
                <a:cs typeface="Times New Roman"/>
              </a:rPr>
              <a:t>does a packet (IP Datagram) travel across the Internet?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endParaRPr lang="en-US" sz="2000" dirty="0" smtClean="0">
              <a:latin typeface="Times New Roman"/>
              <a:cs typeface="Times New Roman"/>
            </a:endParaRPr>
          </a:p>
          <a:p>
            <a:pPr lvl="1"/>
            <a:r>
              <a:rPr lang="en-US" sz="2000" b="1" i="1" dirty="0" smtClean="0">
                <a:latin typeface="Times New Roman"/>
                <a:cs typeface="Times New Roman"/>
              </a:rPr>
              <a:t>A host:</a:t>
            </a:r>
            <a:endParaRPr lang="en-US" sz="2000" b="1" i="1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creates a packet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places the destination address in the packet header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sends </a:t>
            </a:r>
            <a:r>
              <a:rPr lang="en-US" sz="2000" dirty="0">
                <a:latin typeface="Times New Roman"/>
                <a:cs typeface="Times New Roman"/>
              </a:rPr>
              <a:t>the packet to a nearby </a:t>
            </a:r>
            <a:r>
              <a:rPr lang="en-US" sz="2000" dirty="0" smtClean="0">
                <a:latin typeface="Times New Roman"/>
                <a:cs typeface="Times New Roman"/>
              </a:rPr>
              <a:t>router</a:t>
            </a:r>
          </a:p>
          <a:p>
            <a:pPr lvl="2"/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b="1" i="1" dirty="0">
                <a:latin typeface="Times New Roman"/>
                <a:cs typeface="Times New Roman"/>
              </a:rPr>
              <a:t>A router 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receives a packet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uses the destination address to select the next router on the path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forwards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dirty="0" smtClean="0">
                <a:latin typeface="Times New Roman"/>
                <a:cs typeface="Times New Roman"/>
              </a:rPr>
              <a:t>packet</a:t>
            </a:r>
          </a:p>
          <a:p>
            <a:pPr lvl="2"/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Eventually, the packet reaches a router that can deliver the packet to its final destination</a:t>
            </a:r>
          </a:p>
        </p:txBody>
      </p:sp>
    </p:spTree>
    <p:extLst>
      <p:ext uri="{BB962C8B-B14F-4D97-AF65-F5344CB8AC3E}">
        <p14:creationId xmlns:p14="http://schemas.microsoft.com/office/powerpoint/2010/main" val="115370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9067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IP </a:t>
            </a:r>
            <a:r>
              <a:rPr lang="en-US" sz="2400" b="1" dirty="0" smtClean="0">
                <a:latin typeface="Times New Roman"/>
                <a:cs typeface="Times New Roman"/>
              </a:rPr>
              <a:t>Datagrams (cont’d)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IP defines a packet format </a:t>
            </a:r>
            <a:r>
              <a:rPr lang="en-US" sz="2000" dirty="0" smtClean="0">
                <a:latin typeface="Times New Roman"/>
                <a:cs typeface="Times New Roman"/>
              </a:rPr>
              <a:t>that </a:t>
            </a:r>
            <a:r>
              <a:rPr lang="en-US" sz="2000" dirty="0">
                <a:latin typeface="Times New Roman"/>
                <a:cs typeface="Times New Roman"/>
              </a:rPr>
              <a:t>is independent of the </a:t>
            </a:r>
            <a:r>
              <a:rPr lang="en-US" sz="2000" dirty="0" smtClean="0">
                <a:latin typeface="Times New Roman"/>
                <a:cs typeface="Times New Roman"/>
              </a:rPr>
              <a:t>hardware.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The result is a universal, virtual </a:t>
            </a:r>
            <a:r>
              <a:rPr lang="en-US" sz="2000" dirty="0" smtClean="0">
                <a:latin typeface="Times New Roman"/>
                <a:cs typeface="Times New Roman"/>
              </a:rPr>
              <a:t>packet </a:t>
            </a:r>
            <a:r>
              <a:rPr lang="en-US" sz="2000" dirty="0">
                <a:latin typeface="Times New Roman"/>
                <a:cs typeface="Times New Roman"/>
              </a:rPr>
              <a:t>called an </a:t>
            </a:r>
            <a:r>
              <a:rPr lang="en-US" sz="2000" b="1" u="sng" dirty="0">
                <a:latin typeface="Times New Roman"/>
                <a:cs typeface="Times New Roman"/>
              </a:rPr>
              <a:t>IP </a:t>
            </a:r>
            <a:r>
              <a:rPr lang="en-US" sz="2000" b="1" u="sng" dirty="0" smtClean="0">
                <a:latin typeface="Times New Roman"/>
                <a:cs typeface="Times New Roman"/>
              </a:rPr>
              <a:t>datagram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i="1" dirty="0">
                <a:latin typeface="Times New Roman"/>
                <a:cs typeface="Times New Roman"/>
              </a:rPr>
              <a:t>As the term virtual implies</a:t>
            </a:r>
            <a:r>
              <a:rPr lang="en-US" sz="2000" b="1" i="1" dirty="0" smtClean="0">
                <a:latin typeface="Times New Roman"/>
                <a:cs typeface="Times New Roman"/>
              </a:rPr>
              <a:t>: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IP Datagram format is not tied directly to any hardware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underlying hardware does not understand or recognize </a:t>
            </a:r>
            <a:r>
              <a:rPr lang="en-US" sz="2000" dirty="0" smtClean="0">
                <a:latin typeface="Times New Roman"/>
                <a:cs typeface="Times New Roman"/>
              </a:rPr>
              <a:t>an IP datagram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Instead, each </a:t>
            </a:r>
            <a:r>
              <a:rPr lang="en-US" sz="2000" dirty="0">
                <a:latin typeface="Times New Roman"/>
                <a:cs typeface="Times New Roman"/>
              </a:rPr>
              <a:t>host or router in the Internet contains protocol software that recognizes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IP </a:t>
            </a:r>
            <a:r>
              <a:rPr lang="en-US" sz="2000" dirty="0" smtClean="0">
                <a:latin typeface="Times New Roman"/>
                <a:cs typeface="Times New Roman"/>
              </a:rPr>
              <a:t>datagrams.</a:t>
            </a:r>
          </a:p>
          <a:p>
            <a:pPr lvl="1"/>
            <a:endParaRPr lang="en-US" sz="2000" b="1" i="1" dirty="0">
              <a:latin typeface="Times New Roman"/>
              <a:cs typeface="Times New Roman"/>
            </a:endParaRPr>
          </a:p>
          <a:p>
            <a:pPr lvl="0"/>
            <a:r>
              <a:rPr lang="en-US" sz="2000" b="1" i="1" dirty="0">
                <a:latin typeface="Times New Roman"/>
                <a:cs typeface="Times New Roman"/>
              </a:rPr>
              <a:t>Each datagram consists of a header followed by data area (payload</a:t>
            </a:r>
            <a:r>
              <a:rPr lang="en-US" sz="2000" b="1" i="1" dirty="0" smtClean="0">
                <a:latin typeface="Times New Roman"/>
                <a:cs typeface="Times New Roman"/>
              </a:rPr>
              <a:t>):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amount of data carried in a datagram is not fixed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size of a datagram is determined by the application that sends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datagram can contain as little as a single octet of data or at most </a:t>
            </a:r>
            <a:r>
              <a:rPr lang="en-US" sz="2000" dirty="0" smtClean="0">
                <a:latin typeface="Times New Roman"/>
                <a:cs typeface="Times New Roman"/>
              </a:rPr>
              <a:t>64K octets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834"/>
          <a:stretch/>
        </p:blipFill>
        <p:spPr>
          <a:xfrm>
            <a:off x="990600" y="6400800"/>
            <a:ext cx="8145908" cy="12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8686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IP </a:t>
            </a:r>
            <a:r>
              <a:rPr lang="en-US" sz="2400" b="1" dirty="0" smtClean="0">
                <a:latin typeface="Times New Roman"/>
                <a:cs typeface="Times New Roman"/>
              </a:rPr>
              <a:t>Datagram Header (Version 4)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000" b="1" i="1" dirty="0">
                <a:latin typeface="Times New Roman"/>
                <a:cs typeface="Times New Roman"/>
              </a:rPr>
              <a:t>What does a datagram header contain?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It contains the IP address of the destination (the ultimate recipient) which is used to forward the </a:t>
            </a:r>
            <a:r>
              <a:rPr lang="en-US" sz="2000" dirty="0" smtClean="0">
                <a:latin typeface="Times New Roman"/>
                <a:cs typeface="Times New Roman"/>
              </a:rPr>
              <a:t>datagram</a:t>
            </a:r>
          </a:p>
          <a:p>
            <a:pPr lvl="1"/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i="1" dirty="0" smtClean="0">
                <a:latin typeface="Times New Roman"/>
                <a:cs typeface="Times New Roman"/>
              </a:rPr>
              <a:t>The datagram header also contains information, such as: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IP address of the source (the original sender)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and a field that specifies the type of data being carried in the </a:t>
            </a:r>
            <a:r>
              <a:rPr lang="en-US" sz="2000" dirty="0" smtClean="0">
                <a:latin typeface="Times New Roman"/>
                <a:cs typeface="Times New Roman"/>
              </a:rPr>
              <a:t>payload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072"/>
          <a:stretch/>
        </p:blipFill>
        <p:spPr>
          <a:xfrm>
            <a:off x="3352800" y="4052472"/>
            <a:ext cx="6553200" cy="29789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3678972"/>
            <a:ext cx="3124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>
                <a:latin typeface="Times New Roman"/>
                <a:cs typeface="Times New Roman"/>
              </a:rPr>
              <a:t>Importan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: each address in the datagram header is an IP </a:t>
            </a:r>
            <a:r>
              <a:rPr lang="en-US" sz="2000" dirty="0" smtClean="0">
                <a:latin typeface="Times New Roman"/>
                <a:cs typeface="Times New Roman"/>
              </a:rPr>
              <a:t>address.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b="1" i="1" dirty="0">
                <a:latin typeface="Times New Roman"/>
                <a:cs typeface="Times New Roman"/>
              </a:rPr>
              <a:t>MAC addresses for the sender and recipient do not appear</a:t>
            </a:r>
          </a:p>
          <a:p>
            <a:endParaRPr lang="en-US" sz="2000" b="1" i="1" dirty="0" smtClean="0">
              <a:latin typeface="Times New Roman"/>
              <a:cs typeface="Times New Roman"/>
            </a:endParaRPr>
          </a:p>
          <a:p>
            <a:r>
              <a:rPr lang="en-US" sz="2000" b="1" i="1" u="sng" dirty="0" smtClean="0">
                <a:latin typeface="Times New Roman"/>
                <a:cs typeface="Times New Roman"/>
              </a:rPr>
              <a:t>Note</a:t>
            </a:r>
            <a:r>
              <a:rPr lang="en-US" sz="2000" b="1" i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Each field in an IP datagram header has a fixed size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This makes </a:t>
            </a:r>
            <a:r>
              <a:rPr lang="en-US" sz="2000" dirty="0">
                <a:latin typeface="Times New Roman"/>
                <a:cs typeface="Times New Roman"/>
              </a:rPr>
              <a:t>header processing </a:t>
            </a:r>
            <a:r>
              <a:rPr lang="en-US" sz="2000" dirty="0" smtClean="0">
                <a:latin typeface="Times New Roman"/>
                <a:cs typeface="Times New Roman"/>
              </a:rPr>
              <a:t>efficient.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035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78095"/>
            <a:ext cx="92964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IP </a:t>
            </a:r>
            <a:r>
              <a:rPr lang="en-US" sz="2400" b="1" dirty="0">
                <a:latin typeface="Times New Roman"/>
                <a:cs typeface="Times New Roman"/>
              </a:rPr>
              <a:t>Datagram Fields 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algn="ctr"/>
            <a:endParaRPr lang="en-US" sz="24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VERS </a:t>
            </a:r>
            <a:r>
              <a:rPr lang="en-US" sz="2000" dirty="0">
                <a:latin typeface="Times New Roman"/>
                <a:cs typeface="Times New Roman"/>
              </a:rPr>
              <a:t>-- Each datagram begins with a 4-bit protocol version number (the figure shows a version 4 header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H.LEN</a:t>
            </a:r>
            <a:r>
              <a:rPr lang="en-US" sz="2000" dirty="0">
                <a:latin typeface="Times New Roman"/>
                <a:cs typeface="Times New Roman"/>
              </a:rPr>
              <a:t> -- 4-bit header specifies the number of 32-bit quantities in the header (If no options, the value is 5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SERVICE TYPE</a:t>
            </a:r>
            <a:r>
              <a:rPr lang="en-US" sz="2000" dirty="0">
                <a:latin typeface="Times New Roman"/>
                <a:cs typeface="Times New Roman"/>
              </a:rPr>
              <a:t> -- 8-bit field that carries a class of service for the datagram (seldom used in practice)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TOTAL LENGTH</a:t>
            </a:r>
            <a:r>
              <a:rPr lang="en-US" sz="2000" dirty="0">
                <a:latin typeface="Times New Roman"/>
                <a:cs typeface="Times New Roman"/>
              </a:rPr>
              <a:t> -- 16-bit integer that specifies the total number of bytes in the datagram (both header and data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IDENTIFICATION</a:t>
            </a:r>
            <a:r>
              <a:rPr lang="en-US" sz="2000" dirty="0">
                <a:latin typeface="Times New Roman"/>
                <a:cs typeface="Times New Roman"/>
              </a:rPr>
              <a:t> -- 16-bit number (usually sequential) assigned to the datagram (used  in fragments, too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FLAGS</a:t>
            </a:r>
            <a:r>
              <a:rPr lang="en-US" sz="2000" dirty="0">
                <a:latin typeface="Times New Roman"/>
                <a:cs typeface="Times New Roman"/>
              </a:rPr>
              <a:t> -- 3-bit field with individual bits specifying whether the datagram is a </a:t>
            </a:r>
            <a:r>
              <a:rPr lang="en-US" sz="2000" dirty="0" smtClean="0">
                <a:latin typeface="Times New Roman"/>
                <a:cs typeface="Times New Roman"/>
              </a:rPr>
              <a:t>fragment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FRAGMENT OFFSET</a:t>
            </a:r>
            <a:r>
              <a:rPr lang="en-US" sz="2000" dirty="0">
                <a:latin typeface="Times New Roman"/>
                <a:cs typeface="Times New Roman"/>
              </a:rPr>
              <a:t> -- 13-bit field that specifies where in the original datagram the data in this fragment belongs (the value of the field is multiplied by 8 to obtain an offset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01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78095"/>
            <a:ext cx="93726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/>
                <a:cs typeface="Times New Roman"/>
              </a:rPr>
              <a:t>IP </a:t>
            </a:r>
            <a:r>
              <a:rPr lang="en-US" sz="2400" b="1" dirty="0">
                <a:latin typeface="Times New Roman"/>
                <a:cs typeface="Times New Roman"/>
              </a:rPr>
              <a:t>Datagram Fields </a:t>
            </a:r>
            <a:r>
              <a:rPr lang="en-US" sz="2400" b="1" dirty="0" smtClean="0">
                <a:latin typeface="Times New Roman"/>
                <a:cs typeface="Times New Roman"/>
              </a:rPr>
              <a:t>(cont’d)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TIME TO LIVE</a:t>
            </a:r>
            <a:r>
              <a:rPr lang="en-US" sz="2000" dirty="0">
                <a:latin typeface="Times New Roman"/>
                <a:cs typeface="Times New Roman"/>
              </a:rPr>
              <a:t> -- 8-bit integer initialized by the original sender; decremented by each router that processes the datagram; if the value reaches zero (0), the datagram is discarded and an error message is sent back to the source 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TYPE</a:t>
            </a:r>
            <a:r>
              <a:rPr lang="en-US" sz="2000" dirty="0">
                <a:latin typeface="Times New Roman"/>
                <a:cs typeface="Times New Roman"/>
              </a:rPr>
              <a:t> -- 8-bit field that specifies the type of the </a:t>
            </a:r>
            <a:r>
              <a:rPr lang="en-US" sz="2000" dirty="0" smtClean="0">
                <a:latin typeface="Times New Roman"/>
                <a:cs typeface="Times New Roman"/>
              </a:rPr>
              <a:t>payload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 smtClean="0">
                <a:latin typeface="Times New Roman"/>
                <a:cs typeface="Times New Roman"/>
              </a:rPr>
              <a:t>HEADER </a:t>
            </a:r>
            <a:r>
              <a:rPr lang="en-US" sz="2000" b="1" dirty="0">
                <a:latin typeface="Times New Roman"/>
                <a:cs typeface="Times New Roman"/>
              </a:rPr>
              <a:t>CHECKSUM</a:t>
            </a:r>
            <a:r>
              <a:rPr lang="en-US" sz="2000" dirty="0">
                <a:latin typeface="Times New Roman"/>
                <a:cs typeface="Times New Roman"/>
              </a:rPr>
              <a:t> -- 16-bit ones-complement checksum of header fields </a:t>
            </a:r>
          </a:p>
          <a:p>
            <a:pPr lvl="0"/>
            <a:endParaRPr lang="en-US" sz="2000" b="1" dirty="0" smtClean="0">
              <a:latin typeface="Times New Roman"/>
              <a:cs typeface="Times New Roman"/>
            </a:endParaRPr>
          </a:p>
          <a:p>
            <a:pPr lvl="0"/>
            <a:r>
              <a:rPr lang="en-US" sz="2000" b="1" dirty="0" smtClean="0">
                <a:latin typeface="Times New Roman"/>
                <a:cs typeface="Times New Roman"/>
              </a:rPr>
              <a:t>SOURCE </a:t>
            </a:r>
            <a:r>
              <a:rPr lang="en-US" sz="2000" b="1" dirty="0">
                <a:latin typeface="Times New Roman"/>
                <a:cs typeface="Times New Roman"/>
              </a:rPr>
              <a:t>IP ADDRESS</a:t>
            </a:r>
            <a:r>
              <a:rPr lang="en-US" sz="2000" dirty="0">
                <a:latin typeface="Times New Roman"/>
                <a:cs typeface="Times New Roman"/>
              </a:rPr>
              <a:t> -- 32-bit Internet address of the original sender  (the addresses of intermediate routers are not in the header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DESTINATION IP ADDRESS</a:t>
            </a:r>
            <a:r>
              <a:rPr lang="en-US" sz="2000" dirty="0">
                <a:latin typeface="Times New Roman"/>
                <a:cs typeface="Times New Roman"/>
              </a:rPr>
              <a:t> -- 32-bit Internet address of the ultimate destination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IP OPTIONS</a:t>
            </a:r>
            <a:r>
              <a:rPr lang="en-US" sz="2000" dirty="0">
                <a:latin typeface="Times New Roman"/>
                <a:cs typeface="Times New Roman"/>
              </a:rPr>
              <a:t> -- Optional header fields used to control routing and datagram processing (seldom used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b="1" dirty="0">
                <a:latin typeface="Times New Roman"/>
                <a:cs typeface="Times New Roman"/>
              </a:rPr>
              <a:t>PADDING</a:t>
            </a:r>
            <a:r>
              <a:rPr lang="en-US" sz="2000" dirty="0">
                <a:latin typeface="Times New Roman"/>
                <a:cs typeface="Times New Roman"/>
              </a:rPr>
              <a:t> -- If options do not end on a 32-bit boundary, zero bits of padding are added to make the header a multiple of 32 bits</a:t>
            </a:r>
          </a:p>
        </p:txBody>
      </p:sp>
    </p:spTree>
    <p:extLst>
      <p:ext uri="{BB962C8B-B14F-4D97-AF65-F5344CB8AC3E}">
        <p14:creationId xmlns:p14="http://schemas.microsoft.com/office/powerpoint/2010/main" val="174831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9220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Forwarding an IP </a:t>
            </a:r>
            <a:r>
              <a:rPr lang="en-US" sz="2400" b="1" dirty="0" smtClean="0">
                <a:latin typeface="Times New Roman"/>
                <a:cs typeface="Times New Roman"/>
              </a:rPr>
              <a:t>Datagram</a:t>
            </a:r>
          </a:p>
          <a:p>
            <a:pPr algn="ctr"/>
            <a:endParaRPr lang="en-US" sz="2400" dirty="0">
              <a:latin typeface="Times New Roman"/>
              <a:cs typeface="Times New Roman"/>
            </a:endParaRP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The Internet uses </a:t>
            </a:r>
            <a:r>
              <a:rPr lang="en-US" sz="2000" u="sng" dirty="0">
                <a:latin typeface="Times New Roman"/>
                <a:cs typeface="Times New Roman"/>
              </a:rPr>
              <a:t>next-hop forwarding</a:t>
            </a:r>
            <a:r>
              <a:rPr lang="en-US" sz="2000" u="sng" dirty="0" smtClean="0">
                <a:latin typeface="Times New Roman"/>
                <a:cs typeface="Times New Roman"/>
              </a:rPr>
              <a:t>.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Each router along the path</a:t>
            </a:r>
            <a:r>
              <a:rPr lang="en-US" sz="2000" dirty="0" smtClean="0">
                <a:latin typeface="Times New Roman"/>
                <a:cs typeface="Times New Roman"/>
              </a:rPr>
              <a:t>: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receives the datagram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extracts the destination address from the header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uses the destination address  &amp; forwarding Table to determine the next hop to which the datagram should be sent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then the router forwards the datagram to the next hop (either the final destination or another router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u="sng" dirty="0">
                <a:latin typeface="Times New Roman"/>
                <a:cs typeface="Times New Roman"/>
              </a:rPr>
              <a:t>forwarding table</a:t>
            </a:r>
            <a:r>
              <a:rPr lang="en-US" sz="2000" dirty="0">
                <a:latin typeface="Times New Roman"/>
                <a:cs typeface="Times New Roman"/>
              </a:rPr>
              <a:t> is filled with entries by the routing algorithm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pPr lvl="0"/>
            <a:endParaRPr lang="en-US" sz="2000" dirty="0">
              <a:latin typeface="Times New Roman"/>
              <a:cs typeface="Times New Roman"/>
            </a:endParaRP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u="sng" dirty="0">
                <a:latin typeface="Times New Roman"/>
                <a:cs typeface="Times New Roman"/>
              </a:rPr>
              <a:t>forwarding table</a:t>
            </a:r>
            <a:r>
              <a:rPr lang="en-US" sz="2000" dirty="0">
                <a:latin typeface="Times New Roman"/>
                <a:cs typeface="Times New Roman"/>
              </a:rPr>
              <a:t> is initialized when the router boots and must be updated if the topology changes or hardware fails</a:t>
            </a:r>
            <a:r>
              <a:rPr lang="en-US" sz="2000" dirty="0" smtClean="0">
                <a:latin typeface="Times New Roman"/>
                <a:cs typeface="Times New Roman"/>
              </a:rPr>
              <a:t>. 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051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839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Forwarding an IP Datagram</a:t>
            </a:r>
          </a:p>
          <a:p>
            <a:endParaRPr lang="en-US" b="1" dirty="0" smtClean="0"/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Figure </a:t>
            </a:r>
            <a:r>
              <a:rPr lang="en-US" sz="2000" b="1" dirty="0">
                <a:latin typeface="Times New Roman"/>
                <a:cs typeface="Times New Roman"/>
              </a:rPr>
              <a:t>22.3</a:t>
            </a:r>
            <a:r>
              <a:rPr lang="en-US" sz="2000" dirty="0">
                <a:latin typeface="Times New Roman"/>
                <a:cs typeface="Times New Roman"/>
              </a:rPr>
              <a:t> shows an example internet and the contents of a forwarding </a:t>
            </a:r>
            <a:r>
              <a:rPr lang="en-US" sz="2000" dirty="0" smtClean="0">
                <a:latin typeface="Times New Roman"/>
                <a:cs typeface="Times New Roman"/>
              </a:rPr>
              <a:t>table for router R</a:t>
            </a:r>
            <a:r>
              <a:rPr lang="en-US" sz="2000" baseline="-25000" dirty="0" smtClean="0">
                <a:latin typeface="Times New Roman"/>
                <a:cs typeface="Times New Roman"/>
              </a:rPr>
              <a:t>2</a:t>
            </a:r>
            <a:r>
              <a:rPr lang="en-US" sz="2000" dirty="0" smtClean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8261"/>
            <a:ext cx="9525000" cy="53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2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914</Words>
  <Application>Microsoft Macintosh PowerPoint</Application>
  <PresentationFormat>Custom</PresentationFormat>
  <Paragraphs>256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Tracy Maples</cp:lastModifiedBy>
  <cp:revision>54</cp:revision>
  <dcterms:created xsi:type="dcterms:W3CDTF">2013-07-30T09:49:45Z</dcterms:created>
  <dcterms:modified xsi:type="dcterms:W3CDTF">2013-12-01T03:39:57Z</dcterms:modified>
</cp:coreProperties>
</file>