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71" r:id="rId5"/>
    <p:sldId id="259" r:id="rId6"/>
    <p:sldId id="266" r:id="rId7"/>
    <p:sldId id="260" r:id="rId8"/>
    <p:sldId id="270" r:id="rId9"/>
    <p:sldId id="264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9BE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>
        <p:scale>
          <a:sx n="100" d="100"/>
          <a:sy n="100" d="100"/>
        </p:scale>
        <p:origin x="-55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3177-5340-41AA-A231-06B4244B5B4A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1F29C-C3D5-4748-907C-52554F0D3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288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Machine Learning</a:t>
            </a:r>
            <a:r>
              <a:rPr lang="ko-KR" altLang="en-US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활용한</a:t>
            </a:r>
            <a:r>
              <a:rPr lang="en-US" altLang="ko-KR" sz="28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</a:p>
          <a:p>
            <a:pPr algn="ctr"/>
            <a:r>
              <a:rPr lang="en-US" altLang="ko-KR" sz="28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Melbourne</a:t>
            </a:r>
            <a:r>
              <a:rPr lang="ko-KR" altLang="en-US" sz="28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28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Housing </a:t>
            </a:r>
            <a:r>
              <a:rPr lang="en-US" altLang="ko-KR" sz="28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Market Data</a:t>
            </a:r>
            <a:r>
              <a:rPr lang="ko-KR" altLang="en-US" sz="28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28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분석</a:t>
            </a:r>
            <a:endParaRPr lang="ko-KR" altLang="en-US" b="1" dirty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50912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데이터인텔리전스</a:t>
            </a:r>
            <a:r>
              <a:rPr lang="ko-KR" altLang="en-US" b="1" dirty="0" smtClean="0"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팀</a:t>
            </a:r>
            <a:endParaRPr lang="en-US" altLang="ko-KR" b="1" dirty="0" smtClean="0">
              <a:latin typeface="HY그래픽M" pitchFamily="18" charset="-127"/>
              <a:ea typeface="HY그래픽M" pitchFamily="18" charset="-127"/>
              <a:cs typeface="Arial Unicode MS" pitchFamily="50" charset="-127"/>
            </a:endParaRPr>
          </a:p>
          <a:p>
            <a:pPr algn="ctr"/>
            <a:r>
              <a:rPr lang="ko-KR" altLang="en-US" b="1" dirty="0" smtClean="0"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정상교</a:t>
            </a:r>
            <a:r>
              <a:rPr lang="en-US" altLang="ko-KR" b="1" dirty="0" smtClean="0"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</a:t>
            </a:r>
            <a:r>
              <a:rPr lang="ko-KR" altLang="en-US" b="1" dirty="0" err="1" smtClean="0"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송하규</a:t>
            </a:r>
            <a:r>
              <a:rPr lang="ko-KR" altLang="en-US" b="1" dirty="0" smtClean="0"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</a:t>
            </a:r>
            <a:r>
              <a:rPr lang="ko-KR" altLang="en-US" b="1" dirty="0" err="1" smtClean="0"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박범선</a:t>
            </a:r>
            <a:endParaRPr lang="en-US" altLang="ko-KR" b="1" dirty="0" smtClean="0">
              <a:latin typeface="HY그래픽M" pitchFamily="18" charset="-127"/>
              <a:ea typeface="HY그래픽M" pitchFamily="18" charset="-127"/>
              <a:cs typeface="Arial Unicode MS" pitchFamily="50" charset="-127"/>
            </a:endParaRPr>
          </a:p>
          <a:p>
            <a:pPr algn="ctr"/>
            <a:endParaRPr lang="en-US" altLang="ko-KR" b="1" dirty="0" smtClean="0">
              <a:latin typeface="HY그래픽M" pitchFamily="18" charset="-127"/>
              <a:ea typeface="HY그래픽M" pitchFamily="18" charset="-127"/>
              <a:cs typeface="Arial Unicode MS" pitchFamily="50" charset="-127"/>
            </a:endParaRPr>
          </a:p>
          <a:p>
            <a:pPr algn="ctr"/>
            <a:r>
              <a:rPr lang="en-US" altLang="ko-KR" b="1" dirty="0" smtClean="0"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2017. 09. 08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502960"/>
            <a:ext cx="8460432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6414698"/>
            <a:ext cx="1547664" cy="4433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17934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ICS-Tech.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BigData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Path Team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Project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403648" y="2708920"/>
            <a:ext cx="648072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502960"/>
            <a:ext cx="8460432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6414698"/>
            <a:ext cx="1547664" cy="4433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5536" y="4005064"/>
            <a:ext cx="8424936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 </a:t>
            </a:r>
            <a:r>
              <a:rPr lang="ko-KR" altLang="en-US" sz="14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결측치가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많은 변수 및 </a:t>
            </a:r>
            <a:r>
              <a:rPr lang="ko-KR" altLang="en-US" sz="14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결측치를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포함한 데이터 처리 방법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(imputation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등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)</a:t>
            </a:r>
          </a:p>
          <a:p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유의미한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파생변수의 생성 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 SVM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에서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다양한 커널 사용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다양한 회귀분석 모델의 적용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11560" y="1412776"/>
          <a:ext cx="3312368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278"/>
                <a:gridCol w="1194045"/>
                <a:gridCol w="1194045"/>
              </a:tblGrid>
              <a:tr h="631418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HY그래픽M" pitchFamily="18" charset="-127"/>
                          <a:ea typeface="HY그래픽M" pitchFamily="18" charset="-127"/>
                        </a:rPr>
                        <a:t>Random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HY그래픽M" pitchFamily="18" charset="-127"/>
                          <a:ea typeface="HY그래픽M" pitchFamily="18" charset="-127"/>
                        </a:rPr>
                        <a:t>Forest</a:t>
                      </a:r>
                      <a:endParaRPr lang="ko-KR" altLang="en-US" sz="13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그래픽M" pitchFamily="18" charset="-127"/>
                          <a:ea typeface="HY그래픽M" pitchFamily="18" charset="-127"/>
                        </a:rPr>
                        <a:t>SVM</a:t>
                      </a:r>
                      <a:endParaRPr lang="ko-KR" altLang="en-US" sz="12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81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HY그래픽M" pitchFamily="18" charset="-127"/>
                          <a:ea typeface="HY그래픽M" pitchFamily="18" charset="-127"/>
                        </a:rPr>
                        <a:t>RMSE</a:t>
                      </a:r>
                      <a:endParaRPr lang="ko-KR" altLang="en-US" sz="1300" b="1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HY그래픽M" pitchFamily="18" charset="-127"/>
                          <a:ea typeface="HY그래픽M" pitchFamily="18" charset="-127"/>
                        </a:rPr>
                        <a:t>576,756</a:t>
                      </a:r>
                      <a:endParaRPr lang="ko-KR" altLang="en-US" sz="13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그래픽M" pitchFamily="18" charset="-127"/>
                          <a:ea typeface="HY그래픽M" pitchFamily="18" charset="-127"/>
                        </a:rPr>
                        <a:t>395,452</a:t>
                      </a:r>
                      <a:endParaRPr lang="ko-KR" altLang="en-US" sz="12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5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HY그래픽M" pitchFamily="18" charset="-127"/>
                          <a:ea typeface="HY그래픽M" pitchFamily="18" charset="-127"/>
                        </a:rPr>
                        <a:t>Prediction</a:t>
                      </a:r>
                      <a:r>
                        <a:rPr lang="en-US" altLang="ko-KR" sz="1300" b="1" baseline="0" dirty="0" smtClean="0">
                          <a:latin typeface="HY그래픽M" pitchFamily="18" charset="-127"/>
                          <a:ea typeface="HY그래픽M" pitchFamily="18" charset="-127"/>
                        </a:rPr>
                        <a:t> Error</a:t>
                      </a:r>
                      <a:endParaRPr lang="ko-KR" altLang="en-US" sz="1300" b="1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HY그래픽M" pitchFamily="18" charset="-127"/>
                          <a:ea typeface="HY그래픽M" pitchFamily="18" charset="-127"/>
                        </a:rPr>
                        <a:t>0.269</a:t>
                      </a:r>
                      <a:endParaRPr lang="ko-KR" altLang="en-US" sz="13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그래픽M" pitchFamily="18" charset="-127"/>
                          <a:ea typeface="HY그래픽M" pitchFamily="18" charset="-127"/>
                        </a:rPr>
                        <a:t>0.187</a:t>
                      </a:r>
                      <a:endParaRPr lang="ko-KR" altLang="en-US" sz="12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520" y="44624"/>
            <a:ext cx="8568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Summary 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139952" y="1412777"/>
          <a:ext cx="4176462" cy="170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086"/>
                <a:gridCol w="848344"/>
                <a:gridCol w="848344"/>
                <a:gridCol w="848344"/>
                <a:gridCol w="848344"/>
              </a:tblGrid>
              <a:tr h="393837"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HY그래픽M" pitchFamily="18" charset="-127"/>
                          <a:ea typeface="HY그래픽M" pitchFamily="18" charset="-127"/>
                        </a:rPr>
                        <a:t>Decision</a:t>
                      </a:r>
                      <a:r>
                        <a:rPr lang="en-US" altLang="ko-KR" sz="1200" b="1" baseline="0" dirty="0" smtClean="0">
                          <a:latin typeface="HY그래픽M" pitchFamily="18" charset="-127"/>
                          <a:ea typeface="HY그래픽M" pitchFamily="18" charset="-127"/>
                        </a:rPr>
                        <a:t> Tree + Regression</a:t>
                      </a:r>
                      <a:endParaRPr lang="ko-KR" altLang="en-US" sz="1200" b="1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latinLnBrk="1"/>
                      <a:endParaRPr lang="ko-KR" altLang="en-US" sz="1100" b="1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901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Group</a:t>
                      </a:r>
                      <a:r>
                        <a:rPr lang="en-US" altLang="ko-KR" sz="1100" b="1" baseline="0" dirty="0" smtClean="0">
                          <a:solidFill>
                            <a:schemeClr val="bg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A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Group B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Group C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Group D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RMSE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HY그래픽M" pitchFamily="18" charset="-127"/>
                          <a:ea typeface="HY그래픽M" pitchFamily="18" charset="-127"/>
                        </a:rPr>
                        <a:t>416,445</a:t>
                      </a:r>
                      <a:endParaRPr lang="ko-KR" altLang="en-US" sz="13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HY그래픽M" pitchFamily="18" charset="-127"/>
                          <a:ea typeface="HY그래픽M" pitchFamily="18" charset="-127"/>
                        </a:rPr>
                        <a:t>156,822</a:t>
                      </a:r>
                      <a:endParaRPr lang="ko-KR" altLang="en-US" sz="13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HY그래픽M" pitchFamily="18" charset="-127"/>
                          <a:ea typeface="HY그래픽M" pitchFamily="18" charset="-127"/>
                        </a:rPr>
                        <a:t>625,174</a:t>
                      </a:r>
                      <a:endParaRPr lang="ko-KR" altLang="en-US" sz="13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latinLnBrk="1"/>
                      <a:endParaRPr lang="ko-KR" altLang="en-US" sz="13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HY그래픽M" pitchFamily="18" charset="-127"/>
                          <a:ea typeface="HY그래픽M" pitchFamily="18" charset="-127"/>
                        </a:rPr>
                        <a:t>403,731</a:t>
                      </a:r>
                      <a:endParaRPr lang="ko-KR" altLang="en-US" sz="13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latinLnBrk="1"/>
                      <a:endParaRPr lang="ko-KR" altLang="en-US" sz="13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Prediction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 Error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HY그래픽M" pitchFamily="18" charset="-127"/>
                          <a:ea typeface="HY그래픽M" pitchFamily="18" charset="-127"/>
                        </a:rPr>
                        <a:t>0.255</a:t>
                      </a:r>
                      <a:endParaRPr lang="ko-KR" altLang="en-US" sz="13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latinLnBrk="1"/>
                      <a:endParaRPr lang="ko-KR" altLang="en-US" sz="13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HY그래픽M" pitchFamily="18" charset="-127"/>
                          <a:ea typeface="HY그래픽M" pitchFamily="18" charset="-127"/>
                        </a:rPr>
                        <a:t>0.202</a:t>
                      </a:r>
                      <a:endParaRPr lang="ko-KR" altLang="en-US" sz="13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HY그래픽M" pitchFamily="18" charset="-127"/>
                          <a:ea typeface="HY그래픽M" pitchFamily="18" charset="-127"/>
                        </a:rPr>
                        <a:t>0.308</a:t>
                      </a:r>
                      <a:endParaRPr lang="ko-KR" altLang="en-US" sz="13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HY그래픽M" pitchFamily="18" charset="-127"/>
                          <a:ea typeface="HY그래픽M" pitchFamily="18" charset="-127"/>
                        </a:rPr>
                        <a:t>0.277</a:t>
                      </a:r>
                      <a:endParaRPr lang="ko-KR" altLang="en-US" sz="13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5536" y="3501008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모델 개선 가능성 </a:t>
            </a:r>
            <a:endParaRPr lang="ko-KR" altLang="en-US" sz="1600" b="1" dirty="0">
              <a:latin typeface="HY그래픽M" pitchFamily="18" charset="-127"/>
              <a:ea typeface="HY그래픽M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95536" y="3861048"/>
            <a:ext cx="835292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7544" y="1268760"/>
            <a:ext cx="813690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7544" y="908720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모델 별 결과 비교</a:t>
            </a:r>
            <a:endParaRPr lang="ko-KR" altLang="en-US" sz="1600" b="1" dirty="0">
              <a:latin typeface="HY그래픽M" pitchFamily="18" charset="-127"/>
              <a:ea typeface="HY그래픽M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44624"/>
            <a:ext cx="676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분석 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목적</a:t>
            </a:r>
            <a:endParaRPr lang="ko-KR" altLang="en-US" sz="2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502960"/>
            <a:ext cx="8460432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6414698"/>
            <a:ext cx="1547664" cy="4433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5536" y="2132856"/>
            <a:ext cx="4392488" cy="3724096"/>
          </a:xfrm>
          <a:prstGeom prst="rect">
            <a:avLst/>
          </a:prstGeom>
          <a:solidFill>
            <a:schemeClr val="bg1">
              <a:lumMod val="95000"/>
              <a:alpha val="33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2000" b="1" dirty="0" smtClean="0">
              <a:latin typeface="HY그래픽M" pitchFamily="18" charset="-127"/>
              <a:ea typeface="HY그래픽M" pitchFamily="18" charset="-127"/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latin typeface="HY그래픽M" pitchFamily="18" charset="-127"/>
              <a:ea typeface="HY그래픽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latin typeface="HY그래픽M" pitchFamily="18" charset="-127"/>
                <a:ea typeface="HY그래픽M" pitchFamily="18" charset="-127"/>
              </a:rPr>
              <a:t>데이터 </a:t>
            </a:r>
            <a:r>
              <a:rPr lang="ko-KR" altLang="en-US" b="1" dirty="0" smtClean="0">
                <a:latin typeface="HY그래픽M" pitchFamily="18" charset="-127"/>
                <a:ea typeface="HY그래픽M" pitchFamily="18" charset="-127"/>
              </a:rPr>
              <a:t>전처리 및 </a:t>
            </a:r>
            <a:r>
              <a:rPr lang="en-US" altLang="ko-KR" b="1" dirty="0" smtClean="0">
                <a:latin typeface="HY그래픽M" pitchFamily="18" charset="-127"/>
                <a:ea typeface="HY그래픽M" pitchFamily="18" charset="-127"/>
              </a:rPr>
              <a:t>EDA</a:t>
            </a:r>
          </a:p>
          <a:p>
            <a:pPr marL="342900" indent="-342900">
              <a:buAutoNum type="arabicPeriod"/>
            </a:pPr>
            <a:endParaRPr lang="en-US" altLang="ko-KR" b="1" dirty="0" smtClean="0">
              <a:latin typeface="HY그래픽M" pitchFamily="18" charset="-127"/>
              <a:ea typeface="HY그래픽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latin typeface="HY그래픽M" pitchFamily="18" charset="-127"/>
                <a:ea typeface="HY그래픽M" pitchFamily="18" charset="-127"/>
              </a:rPr>
              <a:t>모델 적용 및 </a:t>
            </a:r>
            <a:r>
              <a:rPr lang="ko-KR" altLang="en-US" b="1" dirty="0" smtClean="0">
                <a:latin typeface="HY그래픽M" pitchFamily="18" charset="-127"/>
                <a:ea typeface="HY그래픽M" pitchFamily="18" charset="-127"/>
              </a:rPr>
              <a:t>분석 </a:t>
            </a:r>
            <a:endParaRPr lang="en-US" altLang="ko-KR" b="1" dirty="0" smtClean="0">
              <a:latin typeface="HY그래픽M" pitchFamily="18" charset="-127"/>
              <a:ea typeface="HY그래픽M" pitchFamily="18" charset="-127"/>
            </a:endParaRPr>
          </a:p>
          <a:p>
            <a:pPr marL="342900" indent="-342900"/>
            <a:r>
              <a:rPr lang="en-US" altLang="ko-KR" b="1" dirty="0" smtClean="0">
                <a:latin typeface="HY그래픽M" pitchFamily="18" charset="-127"/>
                <a:ea typeface="HY그래픽M" pitchFamily="18" charset="-127"/>
              </a:rPr>
              <a:t>     1)  Random Forest</a:t>
            </a:r>
          </a:p>
          <a:p>
            <a:pPr marL="342900" indent="-342900"/>
            <a:r>
              <a:rPr lang="en-US" altLang="ko-KR" b="1" dirty="0" smtClean="0">
                <a:latin typeface="HY그래픽M" pitchFamily="18" charset="-127"/>
                <a:ea typeface="HY그래픽M" pitchFamily="18" charset="-127"/>
              </a:rPr>
              <a:t>     2)  Support Vector Machine</a:t>
            </a:r>
          </a:p>
          <a:p>
            <a:pPr marL="342900" indent="-342900"/>
            <a:r>
              <a:rPr lang="en-US" altLang="ko-KR" b="1" dirty="0" smtClean="0">
                <a:latin typeface="HY그래픽M" pitchFamily="18" charset="-127"/>
                <a:ea typeface="HY그래픽M" pitchFamily="18" charset="-127"/>
              </a:rPr>
              <a:t>     3)  Decision Tree + Regression</a:t>
            </a:r>
          </a:p>
          <a:p>
            <a:pPr marL="342900" indent="-342900"/>
            <a:endParaRPr lang="en-US" altLang="ko-KR" b="1" dirty="0" smtClean="0">
              <a:latin typeface="HY그래픽M" pitchFamily="18" charset="-127"/>
              <a:ea typeface="HY그래픽M" pitchFamily="18" charset="-127"/>
            </a:endParaRPr>
          </a:p>
          <a:p>
            <a:pPr marL="342900" indent="-342900"/>
            <a:r>
              <a:rPr lang="en-US" altLang="ko-KR" b="1" dirty="0" smtClean="0">
                <a:latin typeface="HY그래픽M" pitchFamily="18" charset="-127"/>
                <a:ea typeface="HY그래픽M" pitchFamily="18" charset="-127"/>
              </a:rPr>
              <a:t>3.  Summary   </a:t>
            </a:r>
          </a:p>
          <a:p>
            <a:pPr marL="342900" indent="-342900"/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982469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그래픽M" pitchFamily="18" charset="-127"/>
                <a:ea typeface="HY그래픽M" pitchFamily="18" charset="-127"/>
              </a:rPr>
              <a:t>Melbourne</a:t>
            </a:r>
            <a:r>
              <a:rPr lang="ko-KR" altLang="en-US" b="1" dirty="0" smtClean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b="1" dirty="0" smtClean="0">
                <a:latin typeface="HY그래픽M" pitchFamily="18" charset="-127"/>
                <a:ea typeface="HY그래픽M" pitchFamily="18" charset="-127"/>
              </a:rPr>
              <a:t>Housing Market </a:t>
            </a:r>
            <a:r>
              <a:rPr lang="ko-KR" altLang="en-US" b="1" dirty="0" smtClean="0">
                <a:latin typeface="HY그래픽M" pitchFamily="18" charset="-127"/>
                <a:ea typeface="HY그래픽M" pitchFamily="18" charset="-127"/>
              </a:rPr>
              <a:t>데이터를 </a:t>
            </a:r>
            <a:r>
              <a:rPr lang="en-US" altLang="ko-KR" b="1" dirty="0" smtClean="0">
                <a:latin typeface="HY그래픽M" pitchFamily="18" charset="-127"/>
                <a:ea typeface="HY그래픽M" pitchFamily="18" charset="-127"/>
              </a:rPr>
              <a:t>Data Mining </a:t>
            </a:r>
            <a:r>
              <a:rPr lang="ko-KR" altLang="en-US" b="1" dirty="0" smtClean="0">
                <a:latin typeface="HY그래픽M" pitchFamily="18" charset="-127"/>
                <a:ea typeface="HY그래픽M" pitchFamily="18" charset="-127"/>
              </a:rPr>
              <a:t>및 </a:t>
            </a:r>
            <a:r>
              <a:rPr lang="en-US" altLang="ko-KR" b="1" dirty="0" smtClean="0">
                <a:latin typeface="HY그래픽M" pitchFamily="18" charset="-127"/>
                <a:ea typeface="HY그래픽M" pitchFamily="18" charset="-127"/>
              </a:rPr>
              <a:t>Machine Learning</a:t>
            </a:r>
            <a:r>
              <a:rPr lang="ko-KR" altLang="en-US" b="1" dirty="0" smtClean="0">
                <a:latin typeface="HY그래픽M" pitchFamily="18" charset="-127"/>
                <a:ea typeface="HY그래픽M" pitchFamily="18" charset="-127"/>
              </a:rPr>
              <a:t> 기법을 활용하여 </a:t>
            </a:r>
            <a:r>
              <a:rPr lang="en-US" altLang="ko-KR" b="1" dirty="0" smtClean="0">
                <a:latin typeface="HY그래픽M" pitchFamily="18" charset="-127"/>
                <a:ea typeface="HY그래픽M" pitchFamily="18" charset="-127"/>
              </a:rPr>
              <a:t>Price</a:t>
            </a:r>
            <a:r>
              <a:rPr lang="ko-KR" altLang="en-US" b="1" dirty="0" smtClean="0">
                <a:latin typeface="HY그래픽M" pitchFamily="18" charset="-127"/>
                <a:ea typeface="HY그래픽M" pitchFamily="18" charset="-127"/>
              </a:rPr>
              <a:t>를 예측하는 모델을 만들어 분석함 </a:t>
            </a:r>
            <a:r>
              <a:rPr lang="ko-KR" altLang="en-US" b="1" dirty="0" smtClean="0">
                <a:latin typeface="HY그래픽M" pitchFamily="18" charset="-127"/>
                <a:ea typeface="HY그래픽M" pitchFamily="18" charset="-127"/>
              </a:rPr>
              <a:t> </a:t>
            </a:r>
            <a:endParaRPr lang="en-US" altLang="ko-KR" b="1" dirty="0" smtClean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364088" y="3284984"/>
            <a:ext cx="1152128" cy="1152128"/>
          </a:xfrm>
          <a:prstGeom prst="ellipse">
            <a:avLst/>
          </a:prstGeom>
          <a:solidFill>
            <a:schemeClr val="tx2">
              <a:lumMod val="40000"/>
              <a:lumOff val="6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Bath-</a:t>
            </a:r>
            <a:endParaRPr lang="en-US" altLang="ko-KR" sz="14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r>
              <a:rPr lang="en-US" altLang="ko-KR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room</a:t>
            </a:r>
            <a:endParaRPr lang="ko-KR" altLang="en-US" sz="1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732240" y="5157192"/>
            <a:ext cx="1152128" cy="1152128"/>
          </a:xfrm>
          <a:prstGeom prst="ellipse">
            <a:avLst/>
          </a:prstGeom>
          <a:solidFill>
            <a:schemeClr val="tx2">
              <a:lumMod val="40000"/>
              <a:lumOff val="6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Land</a:t>
            </a:r>
          </a:p>
          <a:p>
            <a:pPr algn="ctr"/>
            <a:r>
              <a:rPr lang="en-US" altLang="ko-KR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size</a:t>
            </a:r>
            <a:endParaRPr lang="ko-KR" altLang="en-US" sz="1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164288" y="4293096"/>
            <a:ext cx="1152128" cy="1152128"/>
          </a:xfrm>
          <a:prstGeom prst="ellipse">
            <a:avLst/>
          </a:prstGeom>
          <a:solidFill>
            <a:schemeClr val="tx2">
              <a:lumMod val="40000"/>
              <a:lumOff val="6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Car</a:t>
            </a:r>
            <a:endParaRPr lang="ko-KR" altLang="en-US" sz="1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28184" y="2780928"/>
            <a:ext cx="1152128" cy="1152128"/>
          </a:xfrm>
          <a:prstGeom prst="ellipse">
            <a:avLst/>
          </a:prstGeom>
          <a:solidFill>
            <a:schemeClr val="tx2">
              <a:lumMod val="40000"/>
              <a:lumOff val="6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Method</a:t>
            </a:r>
            <a:endParaRPr lang="ko-KR" altLang="en-US" sz="1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228184" y="4077072"/>
            <a:ext cx="1152128" cy="1152128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Price</a:t>
            </a:r>
            <a:endParaRPr lang="ko-KR" altLang="en-US" sz="1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220072" y="4797152"/>
            <a:ext cx="1152128" cy="1152128"/>
          </a:xfrm>
          <a:prstGeom prst="ellipse">
            <a:avLst/>
          </a:prstGeom>
          <a:solidFill>
            <a:schemeClr val="tx2">
              <a:lumMod val="40000"/>
              <a:lumOff val="6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Type</a:t>
            </a:r>
            <a:endParaRPr lang="ko-KR" altLang="en-US" sz="1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740352" y="3212976"/>
            <a:ext cx="1152128" cy="1152128"/>
          </a:xfrm>
          <a:prstGeom prst="ellipse">
            <a:avLst/>
          </a:prstGeom>
          <a:solidFill>
            <a:schemeClr val="tx2">
              <a:lumMod val="40000"/>
              <a:lumOff val="6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Lattitu</a:t>
            </a:r>
            <a:r>
              <a:rPr lang="en-US" altLang="ko-KR" sz="15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</a:p>
          <a:p>
            <a:pPr algn="ctr"/>
            <a:r>
              <a:rPr lang="en-US" altLang="ko-KR" sz="15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de</a:t>
            </a:r>
            <a:endParaRPr lang="ko-KR" altLang="en-US" sz="15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539552" y="1700808"/>
            <a:ext cx="77048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502960"/>
            <a:ext cx="8460432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4624"/>
            <a:ext cx="676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데이터 전처리 및 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EDA</a:t>
            </a:r>
            <a:endParaRPr lang="ko-KR" altLang="en-US" sz="2200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716016" y="1178753"/>
          <a:ext cx="3600400" cy="3474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</a:tblGrid>
              <a:tr h="3158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Variables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585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Price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Suburb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Distance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Address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Bedroom2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Rooms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Bathroom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Type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Car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Method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>
                          <a:latin typeface="+mj-lt"/>
                          <a:ea typeface="HY그래픽M" pitchFamily="18" charset="-127"/>
                        </a:rPr>
                        <a:t>Landsize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>
                          <a:latin typeface="+mj-lt"/>
                          <a:ea typeface="HY그래픽M" pitchFamily="18" charset="-127"/>
                        </a:rPr>
                        <a:t>SellerG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>
                          <a:latin typeface="+mj-lt"/>
                          <a:ea typeface="HY그래픽M" pitchFamily="18" charset="-127"/>
                        </a:rPr>
                        <a:t>BuildingArea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+mj-lt"/>
                          <a:ea typeface="HY그래픽M" pitchFamily="18" charset="-127"/>
                        </a:rPr>
                        <a:t>Date</a:t>
                      </a:r>
                      <a:endParaRPr lang="ko-KR" altLang="en-US" sz="1300" dirty="0" smtClean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err="1" smtClean="0">
                          <a:latin typeface="+mj-lt"/>
                          <a:ea typeface="HY그래픽M" pitchFamily="18" charset="-127"/>
                        </a:rPr>
                        <a:t>CouncilArea</a:t>
                      </a:r>
                      <a:endParaRPr lang="ko-KR" altLang="en-US" sz="1300" dirty="0" smtClean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>
                          <a:latin typeface="+mj-lt"/>
                          <a:ea typeface="HY그래픽M" pitchFamily="18" charset="-127"/>
                        </a:rPr>
                        <a:t>YearBuilt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>
                          <a:latin typeface="+mj-lt"/>
                          <a:ea typeface="HY그래픽M" pitchFamily="18" charset="-127"/>
                        </a:rPr>
                        <a:t>Lattitude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err="1" smtClean="0">
                          <a:latin typeface="+mj-lt"/>
                          <a:ea typeface="HY그래픽M" pitchFamily="18" charset="-127"/>
                        </a:rPr>
                        <a:t>Regionname</a:t>
                      </a:r>
                      <a:endParaRPr lang="ko-KR" altLang="en-US" sz="1300" dirty="0" smtClean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>
                          <a:latin typeface="+mj-lt"/>
                          <a:ea typeface="HY그래픽M" pitchFamily="18" charset="-127"/>
                        </a:rPr>
                        <a:t>Longtitude</a:t>
                      </a:r>
                      <a:endParaRPr lang="ko-KR" altLang="en-US" sz="1300" dirty="0">
                        <a:latin typeface="+mj-lt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11560" y="4941168"/>
            <a:ext cx="7920880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  </a:t>
            </a:r>
            <a:r>
              <a:rPr lang="ko-KR" altLang="en-US" sz="1300" b="1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유사한 변수 고려 </a:t>
            </a:r>
            <a:r>
              <a:rPr lang="en-US" altLang="ko-KR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:</a:t>
            </a:r>
            <a:r>
              <a:rPr lang="ko-KR" altLang="en-US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Suburb (Postcode / </a:t>
            </a:r>
            <a:r>
              <a:rPr lang="en-US" altLang="ko-KR" sz="13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Regionname</a:t>
            </a:r>
            <a:r>
              <a:rPr lang="en-US" altLang="ko-KR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), Rooms (Bedroom2)</a:t>
            </a:r>
          </a:p>
          <a:p>
            <a:endParaRPr lang="en-US" altLang="ko-KR" sz="13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  </a:t>
            </a:r>
            <a:r>
              <a:rPr lang="ko-KR" altLang="en-US" sz="1300" b="1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분석에서 제외된 변수 </a:t>
            </a:r>
            <a:r>
              <a:rPr lang="en-US" altLang="ko-KR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:</a:t>
            </a:r>
            <a:r>
              <a:rPr lang="ko-KR" altLang="en-US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3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BuildingArea</a:t>
            </a:r>
            <a:r>
              <a:rPr lang="en-US" altLang="ko-KR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(57.9%), </a:t>
            </a:r>
            <a:r>
              <a:rPr lang="en-US" altLang="ko-KR" sz="13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YearBuilt</a:t>
            </a:r>
            <a:r>
              <a:rPr lang="en-US" altLang="ko-KR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(51.6%), Address, Date </a:t>
            </a:r>
          </a:p>
          <a:p>
            <a:endParaRPr lang="en-US" altLang="ko-KR" sz="13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 </a:t>
            </a:r>
            <a:r>
              <a:rPr lang="ko-KR" altLang="en-US" sz="1300" b="1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분석에 포함된 변수 개수 </a:t>
            </a:r>
            <a:r>
              <a:rPr lang="en-US" altLang="ko-KR" sz="1300" b="1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:</a:t>
            </a:r>
            <a:r>
              <a:rPr lang="ko-KR" altLang="en-US" sz="1300" b="1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10,272</a:t>
            </a:r>
            <a:r>
              <a:rPr lang="ko-KR" altLang="en-US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개 </a:t>
            </a:r>
            <a:r>
              <a:rPr lang="en-US" altLang="ko-KR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( Train : 8,217</a:t>
            </a:r>
            <a:r>
              <a:rPr lang="ko-KR" altLang="en-US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개 </a:t>
            </a:r>
            <a:r>
              <a:rPr lang="en-US" altLang="ko-KR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/ Test : 2,055</a:t>
            </a:r>
            <a:r>
              <a:rPr lang="ko-KR" altLang="en-US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개 </a:t>
            </a:r>
            <a:r>
              <a:rPr lang="en-US" altLang="ko-KR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)</a:t>
            </a:r>
            <a:r>
              <a:rPr lang="ko-KR" altLang="en-US" sz="13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endParaRPr lang="en-US" altLang="ko-KR" sz="13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endParaRPr lang="ko-KR" altLang="en-US" sz="1300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Co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980728"/>
            <a:ext cx="3545416" cy="3744416"/>
          </a:xfrm>
          <a:prstGeom prst="rect">
            <a:avLst/>
          </a:prstGeom>
        </p:spPr>
      </p:pic>
      <p:pic>
        <p:nvPicPr>
          <p:cNvPr id="8" name="그림 7" descr="캡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6336" y="6414698"/>
            <a:ext cx="1547664" cy="4433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54868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변수간의 상관관계를 분석하고 데이터 </a:t>
            </a:r>
            <a:r>
              <a:rPr lang="ko-KR" altLang="en-US" sz="1600" b="1" dirty="0" err="1" smtClean="0">
                <a:latin typeface="HY그래픽M" pitchFamily="18" charset="-127"/>
                <a:ea typeface="HY그래픽M" pitchFamily="18" charset="-127"/>
              </a:rPr>
              <a:t>마트를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 완성함</a:t>
            </a:r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124744"/>
            <a:ext cx="6441244" cy="415102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1520" y="502960"/>
            <a:ext cx="8460432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3528" y="5373216"/>
            <a:ext cx="842493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Train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데이터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중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200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sample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을 위도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경도 값을 이용하여 지도에 시각화함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cs typeface="Arial Unicode MS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북서쪽은 남동쪽에 비해 상대적으로 저렴한 가격대를 형성하고 있음을 확인함</a:t>
            </a:r>
            <a:endParaRPr lang="ko-KR" altLang="en-US" sz="1400" dirty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cs typeface="Arial Unicode MS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76256" y="1943254"/>
          <a:ext cx="2016224" cy="190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576064"/>
              </a:tblGrid>
              <a:tr h="381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HY그래픽M" pitchFamily="18" charset="-127"/>
                          <a:ea typeface="HY그래픽M" pitchFamily="18" charset="-127"/>
                        </a:rPr>
                        <a:t>Price </a:t>
                      </a:r>
                      <a:r>
                        <a:rPr lang="ko-KR" altLang="en-US" sz="1100" dirty="0" smtClean="0">
                          <a:latin typeface="HY그래픽M" pitchFamily="18" charset="-127"/>
                          <a:ea typeface="HY그래픽M" pitchFamily="18" charset="-127"/>
                        </a:rPr>
                        <a:t>범위</a:t>
                      </a:r>
                      <a:endParaRPr lang="ko-KR" altLang="en-US" sz="11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HY그래픽M" pitchFamily="18" charset="-127"/>
                          <a:ea typeface="HY그래픽M" pitchFamily="18" charset="-127"/>
                        </a:rPr>
                        <a:t>색</a:t>
                      </a:r>
                      <a:endParaRPr lang="ko-KR" altLang="en-US" sz="11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1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HY그래픽M" pitchFamily="18" charset="-127"/>
                          <a:ea typeface="HY그래픽M" pitchFamily="18" charset="-127"/>
                        </a:rPr>
                        <a:t>1,400,000~</a:t>
                      </a:r>
                      <a:endParaRPr lang="ko-KR" altLang="en-US" sz="1100" b="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빨강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atin typeface="HY그래픽M" pitchFamily="18" charset="-127"/>
                          <a:ea typeface="HY그래픽M" pitchFamily="18" charset="-127"/>
                        </a:rPr>
                        <a:t>967,500~1,400,000</a:t>
                      </a:r>
                      <a:endParaRPr lang="ko-KR" altLang="en-US" sz="1100" b="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rgbClr val="FFFF00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노랑</a:t>
                      </a:r>
                      <a:endParaRPr lang="ko-KR" altLang="en-US" sz="1100" b="1" dirty="0">
                        <a:solidFill>
                          <a:srgbClr val="FFFF00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atin typeface="HY그래픽M" pitchFamily="18" charset="-127"/>
                          <a:ea typeface="HY그래픽M" pitchFamily="18" charset="-127"/>
                        </a:rPr>
                        <a:t>710,000 ~ 967,500</a:t>
                      </a:r>
                      <a:endParaRPr lang="ko-KR" altLang="en-US" sz="1100" b="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rgbClr val="00B050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초록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atin typeface="HY그래픽M" pitchFamily="18" charset="-127"/>
                          <a:ea typeface="HY그래픽M" pitchFamily="18" charset="-127"/>
                        </a:rPr>
                        <a:t>0 ~ 710,000 </a:t>
                      </a:r>
                      <a:endParaRPr lang="ko-KR" altLang="en-US" sz="1100" b="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rgbClr val="0070C0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파랑</a:t>
                      </a:r>
                      <a:endParaRPr lang="ko-KR" altLang="en-US" sz="1100" b="1" dirty="0">
                        <a:solidFill>
                          <a:srgbClr val="0070C0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그림 11" descr="캡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6336" y="6414698"/>
            <a:ext cx="1547664" cy="4433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76256" y="3933056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HY그래픽M" pitchFamily="18" charset="-127"/>
                <a:ea typeface="HY그래픽M" pitchFamily="18" charset="-127"/>
              </a:rPr>
              <a:t>Price</a:t>
            </a:r>
            <a:r>
              <a:rPr lang="ko-KR" altLang="en-US" sz="1100" dirty="0" smtClean="0">
                <a:latin typeface="HY그래픽M" pitchFamily="18" charset="-127"/>
                <a:ea typeface="HY그래픽M" pitchFamily="18" charset="-127"/>
              </a:rPr>
              <a:t>의 범위는 사분위 값을 기준으로 나누었음</a:t>
            </a:r>
            <a:endParaRPr lang="ko-KR" altLang="en-US" sz="1100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44624"/>
            <a:ext cx="676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데이터 전처리 및 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EDA</a:t>
            </a:r>
            <a:endParaRPr lang="ko-KR" altLang="en-US" sz="2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54868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Price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를 기준으로 공간시각화를 통한 </a:t>
            </a:r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EDA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를 진행함</a:t>
            </a:r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44624"/>
            <a:ext cx="676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모델 적용 및 분석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- 1)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RandomForest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2924944"/>
            <a:ext cx="8352928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 Random Forest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로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Price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를 예측하는 모델링을 하였음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 Random Forest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에 사용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된 변수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: Suburb, Rooms, Type, Method, </a:t>
            </a:r>
            <a:r>
              <a:rPr lang="en-US" altLang="ko-KR" sz="14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SellerG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, Distance, Bathroom, Car, </a:t>
            </a:r>
            <a:r>
              <a:rPr lang="en-US" altLang="ko-KR" sz="14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Landsize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CouncilArea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Regionname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sym typeface="Wingdings" pitchFamily="2" charset="2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범주형 변수는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encoding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을 한 후에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Random Forest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에 적용함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  Random Forest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모델의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RMSE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와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Prediction Error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값을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sym typeface="Wingdings" pitchFamily="2" charset="2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확인하였음 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sym typeface="Wingdings" pitchFamily="2" charset="2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sym typeface="Wingdings" pitchFamily="2" charset="2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502960"/>
            <a:ext cx="8460432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555776" y="1052736"/>
          <a:ext cx="3960440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</a:tblGrid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분석에 사용한 모델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50000"/>
                        <a:alpha val="80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1) </a:t>
                      </a:r>
                      <a:r>
                        <a:rPr lang="en-US" altLang="ko-KR" sz="1400" dirty="0" err="1" smtClean="0"/>
                        <a:t>RandomForest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  <a:alpha val="72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Support Vector</a:t>
                      </a:r>
                      <a:r>
                        <a:rPr lang="en-US" altLang="ko-KR" sz="1400" baseline="0" dirty="0" smtClean="0"/>
                        <a:t> Machine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  <a:alpha val="72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3)</a:t>
                      </a:r>
                      <a:r>
                        <a:rPr lang="en-US" altLang="ko-KR" sz="1400" baseline="0" dirty="0" smtClean="0"/>
                        <a:t> Decision Tree + Regression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  <a:alpha val="72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292080" y="4869160"/>
          <a:ext cx="3240360" cy="114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187"/>
                <a:gridCol w="1560173"/>
              </a:tblGrid>
              <a:tr h="381565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RandomForest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1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RMSE</a:t>
                      </a:r>
                      <a:endParaRPr lang="ko-KR" altLang="en-US" sz="13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576,756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Prediction</a:t>
                      </a:r>
                      <a:r>
                        <a:rPr lang="en-US" altLang="ko-KR" sz="1300" b="1" baseline="0" dirty="0" smtClean="0"/>
                        <a:t> Error</a:t>
                      </a:r>
                      <a:endParaRPr lang="ko-KR" altLang="en-US" sz="13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0.269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그림 11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6414698"/>
            <a:ext cx="1547664" cy="4433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528" y="54868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Random Forest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로 </a:t>
            </a:r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Price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예측을 하는 모델링을 수행함</a:t>
            </a:r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44624"/>
            <a:ext cx="676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모델 적용 및 분석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- 2)SVM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22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 descr="SVM寃곌낵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196752"/>
            <a:ext cx="5161995" cy="39296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40152" y="1268760"/>
            <a:ext cx="2808312" cy="475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Support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Vector Machine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을 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사용하여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Price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값을 예측함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SVM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에 독립변수로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Bathroom, Distance, Car, </a:t>
            </a:r>
            <a:r>
              <a:rPr lang="en-US" altLang="ko-KR" sz="14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Landsize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, Long, </a:t>
            </a:r>
            <a:r>
              <a:rPr lang="en-US" altLang="ko-KR" sz="14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Latt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, Type(one hot encoding)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을 사용함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모든 범주형 변수에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one hot encoding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을 적용하게 될 경우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,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차원이 많이 늘어나기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때문에 다른 모델을 고민하게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sym typeface="Wingdings" pitchFamily="2" charset="2"/>
              </a:rPr>
              <a:t>되었음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endParaRPr lang="ko-KR" altLang="en-US" sz="1400" b="1" dirty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502960"/>
            <a:ext cx="8460432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043608" y="5229200"/>
          <a:ext cx="4104457" cy="116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7"/>
                <a:gridCol w="1262910"/>
                <a:gridCol w="1262910"/>
              </a:tblGrid>
              <a:tr h="29155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SVM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One hot encoding(Type)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91555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후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9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RMSE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426,227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395,452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Prediction</a:t>
                      </a:r>
                      <a:r>
                        <a:rPr lang="en-US" altLang="ko-KR" sz="1200" b="1" baseline="0" dirty="0" smtClean="0"/>
                        <a:t> Error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0.201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0.187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 flipV="1">
            <a:off x="1187624" y="2420888"/>
            <a:ext cx="4176464" cy="2160240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캡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6336" y="6414698"/>
            <a:ext cx="1547664" cy="44330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3528" y="54868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SVM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을 통하여 모델링하여 </a:t>
            </a:r>
            <a:r>
              <a:rPr lang="ko-KR" altLang="en-US" sz="1600" b="1" dirty="0" err="1" smtClean="0">
                <a:latin typeface="HY그래픽M" pitchFamily="18" charset="-127"/>
                <a:ea typeface="HY그래픽M" pitchFamily="18" charset="-127"/>
              </a:rPr>
              <a:t>예측률을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 비교함</a:t>
            </a:r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71800" y="4797152"/>
            <a:ext cx="1008112" cy="29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latin typeface="HY그래픽M" pitchFamily="18" charset="-127"/>
                <a:ea typeface="HY그래픽M" pitchFamily="18" charset="-127"/>
              </a:rPr>
              <a:t>  예 측 치</a:t>
            </a:r>
            <a:endParaRPr lang="ko-KR" altLang="en-US" sz="1300" b="1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539552" y="2708920"/>
            <a:ext cx="144016" cy="6924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300" b="1" dirty="0" smtClean="0">
              <a:latin typeface="HY그래픽M" pitchFamily="18" charset="-127"/>
              <a:ea typeface="HY그래픽M" pitchFamily="18" charset="-127"/>
            </a:endParaRPr>
          </a:p>
          <a:p>
            <a:endParaRPr lang="en-US" altLang="ko-KR" sz="1300" b="1" dirty="0" smtClean="0">
              <a:latin typeface="HY그래픽M" pitchFamily="18" charset="-127"/>
              <a:ea typeface="HY그래픽M" pitchFamily="18" charset="-127"/>
            </a:endParaRPr>
          </a:p>
          <a:p>
            <a:endParaRPr lang="ko-KR" altLang="en-US" sz="1300" b="1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2" y="2492896"/>
            <a:ext cx="323528" cy="10926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latin typeface="HY그래픽M" pitchFamily="18" charset="-127"/>
                <a:ea typeface="HY그래픽M" pitchFamily="18" charset="-127"/>
              </a:rPr>
              <a:t>실</a:t>
            </a:r>
            <a:endParaRPr lang="en-US" altLang="ko-KR" sz="1300" b="1" dirty="0" smtClean="0">
              <a:latin typeface="HY그래픽M" pitchFamily="18" charset="-127"/>
              <a:ea typeface="HY그래픽M" pitchFamily="18" charset="-127"/>
            </a:endParaRPr>
          </a:p>
          <a:p>
            <a:endParaRPr lang="en-US" altLang="ko-KR" sz="1300" b="1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1300" b="1" dirty="0" smtClean="0">
                <a:latin typeface="HY그래픽M" pitchFamily="18" charset="-127"/>
                <a:ea typeface="HY그래픽M" pitchFamily="18" charset="-127"/>
              </a:rPr>
              <a:t>측</a:t>
            </a:r>
            <a:endParaRPr lang="en-US" altLang="ko-KR" sz="1300" b="1" dirty="0" smtClean="0">
              <a:latin typeface="HY그래픽M" pitchFamily="18" charset="-127"/>
              <a:ea typeface="HY그래픽M" pitchFamily="18" charset="-127"/>
            </a:endParaRPr>
          </a:p>
          <a:p>
            <a:endParaRPr lang="en-US" altLang="ko-KR" sz="1300" b="1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1300" b="1" dirty="0" smtClean="0">
                <a:latin typeface="HY그래픽M" pitchFamily="18" charset="-127"/>
                <a:ea typeface="HY그래픽M" pitchFamily="18" charset="-127"/>
              </a:rPr>
              <a:t>치</a:t>
            </a:r>
            <a:endParaRPr lang="ko-KR" altLang="en-US" sz="1300" b="1" dirty="0">
              <a:latin typeface="HY그래픽M" pitchFamily="18" charset="-127"/>
              <a:ea typeface="HY그래픽M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44624"/>
            <a:ext cx="7704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모델 적용 및 분석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- 3) Decision Tree / Regression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22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 descr="DT_2_s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484784"/>
            <a:ext cx="7486225" cy="280831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9552" y="4725144"/>
            <a:ext cx="8136904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Train data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를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Decision Tree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를 이용하여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개의 그룹으로 나누었음 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cs typeface="Arial Unicode MS" pitchFamily="50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(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Sample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의 개수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group A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: 3320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개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, </a:t>
            </a:r>
            <a:r>
              <a:rPr lang="en-US" altLang="ko-KR" sz="1400" b="1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group </a:t>
            </a:r>
            <a:r>
              <a:rPr lang="en-US" altLang="ko-KR" sz="1400" b="1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: 1058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개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, </a:t>
            </a:r>
            <a:r>
              <a:rPr lang="en-US" altLang="ko-KR" sz="1400" b="1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group C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: 2026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개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, </a:t>
            </a:r>
            <a:r>
              <a:rPr lang="en-US" altLang="ko-KR" sz="1400" b="1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group D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: 1813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개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)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cs typeface="Arial Unicode MS" pitchFamily="50" charset="-127"/>
            </a:endParaRPr>
          </a:p>
          <a:p>
            <a:pPr algn="ctr"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cs typeface="Arial Unicode MS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변수 중에서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Bathroom, Type, </a:t>
            </a:r>
            <a:r>
              <a:rPr lang="en-US" altLang="ko-KR" sz="1400" dirty="0" err="1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Lattitude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가 그룹을 나누는 것에 유의미한 변수로 결정됨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cs typeface="Arial Unicode MS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HY그래픽M" pitchFamily="18" charset="-127"/>
              <a:ea typeface="HY그래픽M" pitchFamily="18" charset="-127"/>
              <a:cs typeface="Arial Unicode MS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각 그룹별로 별도의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Regression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모델을 적용하여 분석을 하였음 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</a:t>
            </a:r>
            <a:endParaRPr lang="ko-KR" altLang="en-US" sz="14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20072" y="1340768"/>
            <a:ext cx="1008112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j-lt"/>
              </a:rPr>
              <a:t> Bathroom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076056" y="119675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endParaRPr lang="ko-KR" altLang="en-US" sz="1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2420888"/>
            <a:ext cx="1008112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j-lt"/>
              </a:rPr>
              <a:t>Type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07704" y="227687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</a:t>
            </a:r>
            <a:endParaRPr lang="ko-KR" altLang="en-US" sz="1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56176" y="2420888"/>
            <a:ext cx="1008112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+mj-lt"/>
              </a:rPr>
              <a:t>Lattitude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012160" y="227687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</a:t>
            </a:r>
            <a:endParaRPr lang="ko-KR" altLang="en-US" sz="1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3568" y="350100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</a:t>
            </a:r>
            <a:endParaRPr lang="ko-KR" altLang="en-US" sz="1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555776" y="350100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</a:t>
            </a:r>
            <a:endParaRPr lang="ko-KR" altLang="en-US" sz="1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499992" y="350100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</a:t>
            </a:r>
            <a:endParaRPr lang="ko-KR" altLang="en-US" sz="1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28384" y="350100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</a:t>
            </a:r>
            <a:endParaRPr lang="ko-KR" altLang="en-US" sz="1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502960"/>
            <a:ext cx="8460432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캡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6336" y="6414698"/>
            <a:ext cx="1547664" cy="44330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3528" y="54868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Decision Tree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를 기반으로 데이터를 그룹화하여 그룹별 예측 회귀분석을 진행함 </a:t>
            </a:r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6414698"/>
            <a:ext cx="1547664" cy="4433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44624"/>
            <a:ext cx="8568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모델 적용 및 분석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- 3) Decision Tree / Regression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 descr="ma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3" y="769016"/>
            <a:ext cx="6236976" cy="450675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1520" y="502960"/>
            <a:ext cx="8460432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3528" y="5373216"/>
            <a:ext cx="8424936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Test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데이터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2055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sample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을 가격의 사분위 값을 기준으로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지도에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시각화함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endParaRPr lang="ko-KR" altLang="en-US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 Decisio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n Tree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에서 분류된 기준대로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위도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-37.8007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Arial Unicode MS" pitchFamily="50" charset="-127"/>
              </a:rPr>
              <a:t>을 중심으로 가격이 나뉘는 것을 볼 수 있음</a:t>
            </a:r>
            <a:endParaRPr lang="ko-KR" altLang="en-US" sz="14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660232" y="3249367"/>
          <a:ext cx="2016224" cy="190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576064"/>
              </a:tblGrid>
              <a:tr h="381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HY그래픽M" pitchFamily="18" charset="-127"/>
                          <a:ea typeface="HY그래픽M" pitchFamily="18" charset="-127"/>
                        </a:rPr>
                        <a:t>Price </a:t>
                      </a:r>
                      <a:r>
                        <a:rPr lang="ko-KR" altLang="en-US" sz="1100" dirty="0" smtClean="0">
                          <a:latin typeface="HY그래픽M" pitchFamily="18" charset="-127"/>
                          <a:ea typeface="HY그래픽M" pitchFamily="18" charset="-127"/>
                        </a:rPr>
                        <a:t>범위</a:t>
                      </a:r>
                      <a:endParaRPr lang="ko-KR" altLang="en-US" sz="11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HY그래픽M" pitchFamily="18" charset="-127"/>
                          <a:ea typeface="HY그래픽M" pitchFamily="18" charset="-127"/>
                        </a:rPr>
                        <a:t>색</a:t>
                      </a:r>
                      <a:endParaRPr lang="ko-KR" altLang="en-US" sz="11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1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HY그래픽M" pitchFamily="18" charset="-127"/>
                          <a:ea typeface="HY그래픽M" pitchFamily="18" charset="-127"/>
                        </a:rPr>
                        <a:t>1,400,000~</a:t>
                      </a:r>
                      <a:endParaRPr lang="ko-KR" altLang="en-US" sz="1100" b="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빨강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atin typeface="HY그래픽M" pitchFamily="18" charset="-127"/>
                          <a:ea typeface="HY그래픽M" pitchFamily="18" charset="-127"/>
                        </a:rPr>
                        <a:t>967,500~1,400,000</a:t>
                      </a:r>
                      <a:endParaRPr lang="ko-KR" altLang="en-US" sz="1100" b="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rgbClr val="FFFF00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노랑</a:t>
                      </a:r>
                      <a:endParaRPr lang="ko-KR" altLang="en-US" sz="1100" b="1" dirty="0">
                        <a:solidFill>
                          <a:srgbClr val="FFFF00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atin typeface="HY그래픽M" pitchFamily="18" charset="-127"/>
                          <a:ea typeface="HY그래픽M" pitchFamily="18" charset="-127"/>
                        </a:rPr>
                        <a:t>710,000 ~ 967,500</a:t>
                      </a:r>
                      <a:endParaRPr lang="ko-KR" altLang="en-US" sz="1100" b="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rgbClr val="00B050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초록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atin typeface="HY그래픽M" pitchFamily="18" charset="-127"/>
                          <a:ea typeface="HY그래픽M" pitchFamily="18" charset="-127"/>
                        </a:rPr>
                        <a:t>0 ~ 710,000 </a:t>
                      </a:r>
                      <a:endParaRPr lang="ko-KR" altLang="en-US" sz="1100" b="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rgbClr val="0070C0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파랑</a:t>
                      </a:r>
                      <a:endParaRPr lang="ko-KR" altLang="en-US" sz="1100" b="1" dirty="0">
                        <a:solidFill>
                          <a:srgbClr val="0070C0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44208" y="2852936"/>
            <a:ext cx="187220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Lattitude</a:t>
            </a:r>
            <a:r>
              <a:rPr lang="en-US" altLang="ko-KR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:  -37.8007</a:t>
            </a:r>
            <a:endParaRPr lang="ko-KR" altLang="en-US" sz="1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11560" y="2996952"/>
            <a:ext cx="58326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3528" y="54868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Decision Tree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의 결과 변수 중 위도를 시각화를 통해 확인함</a:t>
            </a:r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44624"/>
            <a:ext cx="8568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모델 적용 및 분석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- 3) Decision Tree / Regression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96136" y="1196752"/>
            <a:ext cx="3024336" cy="5040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Decision Tree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를 통해 구분된 그룹별로 각각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Regression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을 이용하여 분석을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함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상대적으로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Price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가 낮은 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변수들이 포함 된 </a:t>
            </a:r>
            <a:r>
              <a:rPr lang="en-US" altLang="ko-KR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group B</a:t>
            </a:r>
            <a:r>
              <a:rPr lang="ko-KR" altLang="en-US" sz="1400" dirty="0" smtClean="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</a:rPr>
              <a:t>의 경우 예측률이 가장 높았음</a:t>
            </a: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 descr="Adata_reg_scat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638" y="1268760"/>
            <a:ext cx="2633404" cy="2376264"/>
          </a:xfrm>
          <a:prstGeom prst="rect">
            <a:avLst/>
          </a:prstGeom>
        </p:spPr>
      </p:pic>
      <p:pic>
        <p:nvPicPr>
          <p:cNvPr id="15" name="그림 14" descr="Adata_reg_scat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6942" y="1268760"/>
            <a:ext cx="2633404" cy="2376264"/>
          </a:xfrm>
          <a:prstGeom prst="rect">
            <a:avLst/>
          </a:prstGeom>
        </p:spPr>
      </p:pic>
      <p:pic>
        <p:nvPicPr>
          <p:cNvPr id="16" name="그림 15" descr="Adata_reg_scat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0638" y="3861048"/>
            <a:ext cx="2633404" cy="2376264"/>
          </a:xfrm>
          <a:prstGeom prst="rect">
            <a:avLst/>
          </a:prstGeom>
        </p:spPr>
      </p:pic>
      <p:pic>
        <p:nvPicPr>
          <p:cNvPr id="17" name="그림 16" descr="Adata_reg_scat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09597" y="3861048"/>
            <a:ext cx="2633404" cy="237626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51520" y="502960"/>
            <a:ext cx="8460432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555776" y="119675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</a:t>
            </a:r>
            <a:endParaRPr lang="ko-KR" altLang="en-US" sz="1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364088" y="119675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</a:t>
            </a:r>
            <a:endParaRPr lang="ko-KR" altLang="en-US" sz="1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156176" y="4077072"/>
          <a:ext cx="2376264" cy="1966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936104"/>
                <a:gridCol w="936104"/>
              </a:tblGrid>
              <a:tr h="388843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HY그래픽M" pitchFamily="18" charset="-127"/>
                          <a:ea typeface="HY그래픽M" pitchFamily="18" charset="-127"/>
                        </a:rPr>
                        <a:t>RMSE</a:t>
                      </a:r>
                      <a:endParaRPr lang="ko-KR" altLang="en-US" sz="11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latin typeface="HY그래픽M" pitchFamily="18" charset="-127"/>
                          <a:ea typeface="HY그래픽M" pitchFamily="18" charset="-127"/>
                        </a:rPr>
                        <a:t>Pred.Error</a:t>
                      </a:r>
                      <a:endParaRPr lang="ko-KR" altLang="en-US" sz="11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416,445</a:t>
                      </a:r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0.255</a:t>
                      </a:r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156,822</a:t>
                      </a:r>
                      <a:endParaRPr lang="ko-KR" altLang="en-US" sz="10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0.202</a:t>
                      </a:r>
                      <a:endParaRPr lang="ko-KR" altLang="en-US" sz="10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C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625,174</a:t>
                      </a:r>
                      <a:endParaRPr lang="ko-KR" altLang="en-US" sz="10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0.308</a:t>
                      </a:r>
                      <a:endParaRPr lang="ko-KR" altLang="en-US" sz="10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</a:rPr>
                        <a:t>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403,731</a:t>
                      </a:r>
                      <a:endParaRPr lang="ko-KR" altLang="en-US" sz="10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그래픽M" pitchFamily="18" charset="-127"/>
                          <a:ea typeface="HY그래픽M" pitchFamily="18" charset="-127"/>
                        </a:rPr>
                        <a:t>0.277</a:t>
                      </a:r>
                      <a:endParaRPr lang="ko-KR" altLang="en-US" sz="1000" dirty="0" smtClean="0">
                        <a:latin typeface="HY그래픽M" pitchFamily="18" charset="-127"/>
                        <a:ea typeface="HY그래픽M" pitchFamily="18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" name="직선 연결선 26"/>
          <p:cNvCxnSpPr/>
          <p:nvPr/>
        </p:nvCxnSpPr>
        <p:spPr>
          <a:xfrm flipV="1">
            <a:off x="539552" y="1442603"/>
            <a:ext cx="2058405" cy="2058405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20" idx="3"/>
          </p:cNvCxnSpPr>
          <p:nvPr/>
        </p:nvCxnSpPr>
        <p:spPr>
          <a:xfrm flipV="1">
            <a:off x="3275856" y="1442603"/>
            <a:ext cx="2130413" cy="2100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539552" y="4005064"/>
            <a:ext cx="2130413" cy="2100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2555776" y="378904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</a:t>
            </a:r>
            <a:endParaRPr lang="ko-KR" altLang="en-US" sz="1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3275856" y="4005064"/>
            <a:ext cx="2130413" cy="2100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5292080" y="378904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</a:t>
            </a:r>
            <a:endParaRPr lang="ko-KR" altLang="en-US" sz="1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34" name="그림 33" descr="캡처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96336" y="6414698"/>
            <a:ext cx="1547664" cy="44330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23528" y="54868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그룹별 </a:t>
            </a:r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regression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모델의 </a:t>
            </a:r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Price 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예측 결과를 비교 분석함</a:t>
            </a:r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0" y="3140968"/>
            <a:ext cx="251520" cy="10926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latin typeface="HY그래픽M" pitchFamily="18" charset="-127"/>
                <a:ea typeface="HY그래픽M" pitchFamily="18" charset="-127"/>
              </a:rPr>
              <a:t>예</a:t>
            </a:r>
            <a:endParaRPr lang="en-US" altLang="ko-KR" sz="1300" b="1" dirty="0" smtClean="0">
              <a:latin typeface="HY그래픽M" pitchFamily="18" charset="-127"/>
              <a:ea typeface="HY그래픽M" pitchFamily="18" charset="-127"/>
            </a:endParaRPr>
          </a:p>
          <a:p>
            <a:endParaRPr lang="en-US" altLang="ko-KR" sz="1300" b="1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1300" b="1" dirty="0" smtClean="0">
                <a:latin typeface="HY그래픽M" pitchFamily="18" charset="-127"/>
                <a:ea typeface="HY그래픽M" pitchFamily="18" charset="-127"/>
              </a:rPr>
              <a:t>측</a:t>
            </a:r>
            <a:endParaRPr lang="en-US" altLang="ko-KR" sz="1300" b="1" dirty="0" smtClean="0">
              <a:latin typeface="HY그래픽M" pitchFamily="18" charset="-127"/>
              <a:ea typeface="HY그래픽M" pitchFamily="18" charset="-127"/>
            </a:endParaRPr>
          </a:p>
          <a:p>
            <a:endParaRPr lang="en-US" altLang="ko-KR" sz="1300" b="1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1300" b="1" dirty="0" smtClean="0">
                <a:latin typeface="HY그래픽M" pitchFamily="18" charset="-127"/>
                <a:ea typeface="HY그래픽M" pitchFamily="18" charset="-127"/>
              </a:rPr>
              <a:t>치</a:t>
            </a:r>
            <a:endParaRPr lang="ko-KR" altLang="en-US" sz="1300" b="1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27784" y="6309320"/>
            <a:ext cx="1008112" cy="29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latin typeface="HY그래픽M" pitchFamily="18" charset="-127"/>
                <a:ea typeface="HY그래픽M" pitchFamily="18" charset="-127"/>
              </a:rPr>
              <a:t>  실 측 치</a:t>
            </a:r>
            <a:endParaRPr lang="ko-KR" altLang="en-US" sz="1300" b="1" dirty="0">
              <a:latin typeface="HY그래픽M" pitchFamily="18" charset="-127"/>
              <a:ea typeface="HY그래픽M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729</Words>
  <Application>Microsoft Office PowerPoint</Application>
  <PresentationFormat>화면 슬라이드 쇼(4:3)</PresentationFormat>
  <Paragraphs>226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cmo</dc:creator>
  <cp:lastModifiedBy>cmo</cp:lastModifiedBy>
  <cp:revision>65</cp:revision>
  <dcterms:created xsi:type="dcterms:W3CDTF">2017-09-07T09:14:46Z</dcterms:created>
  <dcterms:modified xsi:type="dcterms:W3CDTF">2017-09-08T03:54:24Z</dcterms:modified>
</cp:coreProperties>
</file>