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1" r:id="rId5"/>
    <p:sldId id="259" r:id="rId6"/>
    <p:sldId id="266" r:id="rId7"/>
    <p:sldId id="260" r:id="rId8"/>
    <p:sldId id="270" r:id="rId9"/>
    <p:sldId id="264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9BE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55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28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Python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0912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데이터인텔리전스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팀</a:t>
            </a:r>
            <a:endParaRPr lang="en-US" altLang="ko-KR" b="1" dirty="0" smtClean="0"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 algn="ctr"/>
            <a:r>
              <a:rPr lang="ko-KR" altLang="en-US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정상교</a:t>
            </a:r>
            <a:r>
              <a:rPr lang="en-US" altLang="ko-KR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ko-KR" altLang="en-US" b="1" dirty="0" err="1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송하규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ko-KR" altLang="en-US" b="1" dirty="0" err="1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박범선</a:t>
            </a:r>
            <a:endParaRPr lang="en-US" altLang="ko-KR" b="1" dirty="0" smtClean="0"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 algn="ctr"/>
            <a:endParaRPr lang="en-US" altLang="ko-KR" b="1" dirty="0" smtClean="0"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 algn="ctr"/>
            <a:r>
              <a:rPr lang="en-US" altLang="ko-KR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2017. 09. 08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7934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ICS-Tech.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BigData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Path Team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1520" y="3933056"/>
            <a:ext cx="8568952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Decision Tree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를 통해 구분된 그룹별로 각각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Regression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이용하여 분석을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상대적으로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가 낮은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변수들이 포함 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group B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의 경우 예측률이 가장 높았음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588224" y="1916832"/>
          <a:ext cx="2376264" cy="1966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936104"/>
                <a:gridCol w="936104"/>
              </a:tblGrid>
              <a:tr h="388843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RMSE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HY그래픽M" pitchFamily="18" charset="-127"/>
                          <a:ea typeface="HY그래픽M" pitchFamily="18" charset="-127"/>
                        </a:rPr>
                        <a:t>Pred.Error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416,445</a:t>
                      </a:r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0.255</a:t>
                      </a:r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156,822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0.202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625,174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0.308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403,731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0.277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059832" y="2276872"/>
          <a:ext cx="3240360" cy="114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87"/>
                <a:gridCol w="1560173"/>
              </a:tblGrid>
              <a:tr h="381565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RandomForest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RMSE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576,756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Prediction</a:t>
                      </a:r>
                      <a:r>
                        <a:rPr lang="en-US" altLang="ko-KR" sz="1300" b="1" baseline="0" dirty="0" smtClean="0"/>
                        <a:t> Error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0.269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059832" y="620688"/>
          <a:ext cx="4104457" cy="116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7"/>
                <a:gridCol w="1262910"/>
                <a:gridCol w="1262910"/>
              </a:tblGrid>
              <a:tr h="29155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SVM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One hot encoding(Type)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1555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RMSE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426,227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395,452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Prediction</a:t>
                      </a:r>
                      <a:r>
                        <a:rPr lang="en-US" altLang="ko-KR" sz="1200" b="1" baseline="0" dirty="0" smtClean="0"/>
                        <a:t> Error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0.201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0.187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1052736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결과 비교 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개선점 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44624"/>
            <a:ext cx="8568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Summary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분석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544" y="1873855"/>
            <a:ext cx="5040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데이터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전처리 및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EDA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모델 적용 및 분석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 1)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RandomForest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 2) Support Vector Machine</a:t>
            </a:r>
          </a:p>
          <a:p>
            <a:pPr marL="342900" indent="-342900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 3) Decision Tree + Regression</a:t>
            </a:r>
          </a:p>
          <a:p>
            <a:pPr marL="342900" indent="-342900"/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3. Summary   </a:t>
            </a:r>
          </a:p>
          <a:p>
            <a:pPr marL="342900" indent="-342900"/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Melbourne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Housing Market 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데이터를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Data Mining 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및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Machine Learning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 기법을 활용하여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를 예측하는 모델을 만들어 분석함 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 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72000" y="3861048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>
            <a:solidFill>
              <a:srgbClr val="5E89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Bath</a:t>
            </a:r>
          </a:p>
          <a:p>
            <a:pPr algn="ctr"/>
            <a:r>
              <a:rPr lang="en-US" altLang="ko-KR" dirty="0" smtClean="0"/>
              <a:t>room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092280" y="5085184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>
            <a:solidFill>
              <a:srgbClr val="5E89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Land</a:t>
            </a:r>
          </a:p>
          <a:p>
            <a:pPr algn="ctr"/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596336" y="3861048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>
            <a:solidFill>
              <a:srgbClr val="5E89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12160" y="2636912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>
            <a:solidFill>
              <a:srgbClr val="5E89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012160" y="4005064"/>
            <a:ext cx="1152128" cy="1152128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Price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5" idx="6"/>
          </p:cNvCxnSpPr>
          <p:nvPr/>
        </p:nvCxnSpPr>
        <p:spPr>
          <a:xfrm>
            <a:off x="5724128" y="44371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6084168" y="5013176"/>
            <a:ext cx="193434" cy="337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4"/>
            <a:endCxn id="20" idx="0"/>
          </p:cNvCxnSpPr>
          <p:nvPr/>
        </p:nvCxnSpPr>
        <p:spPr>
          <a:xfrm>
            <a:off x="6588224" y="37890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8" idx="2"/>
            <a:endCxn id="20" idx="6"/>
          </p:cNvCxnSpPr>
          <p:nvPr/>
        </p:nvCxnSpPr>
        <p:spPr>
          <a:xfrm flipH="1">
            <a:off x="7164288" y="4437112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1"/>
            <a:endCxn id="20" idx="5"/>
          </p:cNvCxnSpPr>
          <p:nvPr/>
        </p:nvCxnSpPr>
        <p:spPr>
          <a:xfrm flipH="1" flipV="1">
            <a:off x="6995563" y="4988467"/>
            <a:ext cx="265442" cy="265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200" y="5805264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16" name="타원 15"/>
          <p:cNvSpPr/>
          <p:nvPr/>
        </p:nvSpPr>
        <p:spPr>
          <a:xfrm>
            <a:off x="5220072" y="5157192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>
            <a:solidFill>
              <a:srgbClr val="5E89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데이터 전처리 및 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EDA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716016" y="1178753"/>
          <a:ext cx="3600400" cy="347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</a:tblGrid>
              <a:tr h="3158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Variables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585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Price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Suburb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Distance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Address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Bedroom2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Rooms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Bathroom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Type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Car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Method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Landsize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SellerG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BuildingArea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Date</a:t>
                      </a:r>
                      <a:endParaRPr lang="ko-KR" altLang="en-US" sz="1300" dirty="0" smtClean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CouncilArea</a:t>
                      </a:r>
                      <a:endParaRPr lang="ko-KR" altLang="en-US" sz="1300" dirty="0" smtClean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YearBuilt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Lattitude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Regionname</a:t>
                      </a:r>
                      <a:endParaRPr lang="ko-KR" altLang="en-US" sz="1300" dirty="0" smtClean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Longtitude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11560" y="4941168"/>
            <a:ext cx="792088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 </a:t>
            </a:r>
            <a:r>
              <a:rPr lang="ko-KR" altLang="en-US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유사한 변수 고려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Suburb (Postcode / </a:t>
            </a:r>
            <a:r>
              <a:rPr lang="en-US" altLang="ko-KR" sz="13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Regionname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), Rooms (Bedroom2)</a:t>
            </a:r>
          </a:p>
          <a:p>
            <a:endParaRPr lang="en-US" altLang="ko-KR" sz="13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 </a:t>
            </a:r>
            <a:r>
              <a:rPr lang="ko-KR" altLang="en-US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분석에서 제외된 변수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3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BuildingArea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(57.9%), </a:t>
            </a:r>
            <a:r>
              <a:rPr lang="en-US" altLang="ko-KR" sz="13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YearBuilt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(51.6%), Address, Date </a:t>
            </a:r>
          </a:p>
          <a:p>
            <a:endParaRPr lang="en-US" altLang="ko-KR" sz="13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</a:t>
            </a:r>
            <a:r>
              <a:rPr lang="ko-KR" altLang="en-US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분석에 포함된 변수 개수 </a:t>
            </a:r>
            <a:r>
              <a:rPr lang="en-US" altLang="ko-KR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:</a:t>
            </a:r>
            <a:r>
              <a:rPr lang="ko-KR" altLang="en-US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10,272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( Train : 8,217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/ Test : 2,055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Co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980728"/>
            <a:ext cx="3545416" cy="3744416"/>
          </a:xfrm>
          <a:prstGeom prst="rect">
            <a:avLst/>
          </a:prstGeom>
        </p:spPr>
      </p:pic>
      <p:pic>
        <p:nvPicPr>
          <p:cNvPr id="8" name="그림 7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변수간의 상관관계를 분석하고 데이터 </a:t>
            </a:r>
            <a:r>
              <a:rPr lang="ko-KR" altLang="en-US" sz="1600" b="1" dirty="0" err="1" smtClean="0">
                <a:latin typeface="HY그래픽M" pitchFamily="18" charset="-127"/>
                <a:ea typeface="HY그래픽M" pitchFamily="18" charset="-127"/>
              </a:rPr>
              <a:t>마트를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 완성함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24744"/>
            <a:ext cx="6441244" cy="415102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528" y="5373216"/>
            <a:ext cx="842493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Train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데이터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중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200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sample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위도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경도 값을 이용하여 지도에 시각화함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북서쪽은 남동쪽에 비해 상대적으로 저렴한 가격대를 형성하고 있음을 확인함</a:t>
            </a:r>
            <a:endParaRPr lang="ko-KR" altLang="en-US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76256" y="1943254"/>
          <a:ext cx="2016224" cy="190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76064"/>
              </a:tblGrid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Price </a:t>
                      </a:r>
                      <a:r>
                        <a:rPr lang="ko-KR" altLang="en-US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범위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색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1,400,000~</a:t>
                      </a:r>
                      <a:endParaRPr lang="ko-KR" altLang="en-US" sz="1100" b="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빨강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967,500~1,400,000</a:t>
                      </a:r>
                      <a:endParaRPr lang="ko-KR" altLang="en-US" sz="1100" b="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FFFF0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노랑</a:t>
                      </a:r>
                      <a:endParaRPr lang="ko-KR" altLang="en-US" sz="1100" b="1" dirty="0">
                        <a:solidFill>
                          <a:srgbClr val="FFFF0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710,000 ~ 967,500</a:t>
                      </a:r>
                      <a:endParaRPr lang="ko-KR" altLang="en-US" sz="1100" b="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00B05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초록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0 ~ 710,000 </a:t>
                      </a:r>
                      <a:endParaRPr lang="ko-KR" altLang="en-US" sz="1100" b="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0070C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파랑</a:t>
                      </a:r>
                      <a:endParaRPr lang="ko-KR" altLang="en-US" sz="1100" b="1" dirty="0">
                        <a:solidFill>
                          <a:srgbClr val="0070C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그림 11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76256" y="3933056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100" dirty="0" smtClean="0">
                <a:latin typeface="HY그래픽M" pitchFamily="18" charset="-127"/>
                <a:ea typeface="HY그래픽M" pitchFamily="18" charset="-127"/>
              </a:rPr>
              <a:t>의 범위는 사분위 값을 기준으로 나누었음</a:t>
            </a:r>
            <a:endParaRPr lang="ko-KR" altLang="en-US" sz="110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데이터 전처리 및 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EDA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를 기준으로 공간시각화를 통한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EDA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를 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- 1)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RandomForest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080" y="2780928"/>
            <a:ext cx="3456384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처음으로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RandomForest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를 예측하는 모델링을 하였음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RandomForest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에 사용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된 변수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: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Suburb, Rooms, Type, Method,    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SellerG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, Distance, Bathroom, Car,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Landsize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CouncilArea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Regionname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범주형 변수는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encoding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을 한 후에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RandomForest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에 적용하였음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RandomForest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의 예측률을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67544" y="1124744"/>
          <a:ext cx="4608512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</a:tblGrid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분석에 사용한 모델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1) </a:t>
                      </a:r>
                      <a:r>
                        <a:rPr lang="en-US" altLang="ko-KR" sz="1400" dirty="0" err="1" smtClean="0"/>
                        <a:t>RandomForest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Support Vector</a:t>
                      </a:r>
                      <a:r>
                        <a:rPr lang="en-US" altLang="ko-KR" sz="1400" baseline="0" dirty="0" smtClean="0"/>
                        <a:t> Machine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3)</a:t>
                      </a:r>
                      <a:r>
                        <a:rPr lang="en-US" altLang="ko-KR" sz="1400" baseline="0" dirty="0" smtClean="0"/>
                        <a:t> Decision Tree + Regression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35696" y="4941168"/>
          <a:ext cx="3240360" cy="114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87"/>
                <a:gridCol w="1560173"/>
              </a:tblGrid>
              <a:tr h="381565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RandomForest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RMSE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576,756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Prediction</a:t>
                      </a:r>
                      <a:r>
                        <a:rPr lang="en-US" altLang="ko-KR" sz="1300" b="1" baseline="0" dirty="0" smtClean="0"/>
                        <a:t> Error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0.269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그림 11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HY그래픽M" pitchFamily="18" charset="-127"/>
                <a:ea typeface="HY그래픽M" pitchFamily="18" charset="-127"/>
              </a:rPr>
              <a:t>RandomForest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로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예측을 하는 모델링을 수행함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- 2)SVM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SVM寃곌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5161995" cy="39296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40152" y="1268760"/>
            <a:ext cx="2808312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Support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Vector Machine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사용하여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Price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값을 예측함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SVM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에 독립변수로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Bathroom, Distance, Car,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Landsize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, Long,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Latt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, Type(one hot encoding)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사용함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모든 범주형 변수에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one hot encoding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을 적용하기에는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차원이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많이 늘어나기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때문에 다른 모델을 고민하게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되었음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endParaRPr lang="ko-KR" altLang="en-US" sz="1400" b="1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43608" y="5229200"/>
          <a:ext cx="4104457" cy="116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7"/>
                <a:gridCol w="1262910"/>
                <a:gridCol w="1262910"/>
              </a:tblGrid>
              <a:tr h="29155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SVM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One hot encoding(Type)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1555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RMSE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426,227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395,452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Prediction</a:t>
                      </a:r>
                      <a:r>
                        <a:rPr lang="en-US" altLang="ko-KR" sz="1200" b="1" baseline="0" dirty="0" smtClean="0"/>
                        <a:t> Error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0.201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0.187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 flipV="1">
            <a:off x="1187624" y="2492896"/>
            <a:ext cx="4176464" cy="216024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SVM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을 통하여 모델링하여 </a:t>
            </a:r>
            <a:r>
              <a:rPr lang="ko-KR" altLang="en-US" sz="1600" b="1" dirty="0" err="1" smtClean="0">
                <a:latin typeface="HY그래픽M" pitchFamily="18" charset="-127"/>
                <a:ea typeface="HY그래픽M" pitchFamily="18" charset="-127"/>
              </a:rPr>
              <a:t>예측률을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 비교함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4624"/>
            <a:ext cx="7704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- 3) Decision Tree / Regression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DT_2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7486225" cy="28083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9552" y="4725144"/>
            <a:ext cx="8136904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Train data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Decision Tree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를 이용하여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개의 그룹으로 나누었음 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(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Sample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의 개수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group A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: 3320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group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: 1058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group C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: 2026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group D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: 1813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 algn="ctr"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변수 중에서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Bathroom, Type,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Lattitude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가 그룹을 나누는 것에 유의미한 변수로 결정됨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각 그룹별로 별도의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Regression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모델을 적용하여 분석을 하였음 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1340768"/>
            <a:ext cx="100811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 Bathroom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76056" y="119675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2420888"/>
            <a:ext cx="100811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Type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07704" y="227687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56176" y="2420888"/>
            <a:ext cx="100811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j-lt"/>
              </a:rPr>
              <a:t>Lattitude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12160" y="227687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568" y="350100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555776" y="350100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99992" y="350100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28384" y="350100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52320" y="206084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Decision Tree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를 기반으로 데이터를 그룹화하여 그룹별 예측 회귀분석을 진행함 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44624"/>
            <a:ext cx="8568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- 3) Decision Tree / Regression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m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3" y="769016"/>
            <a:ext cx="6236976" cy="450675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528" y="5373216"/>
            <a:ext cx="8424936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Test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데이터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2055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sample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가격의 사분위 값을 기준으로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지도에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시각화함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endParaRPr lang="ko-KR" altLang="en-US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 Decisio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n Tree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에서 분류된 기준대로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위도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-37.8007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을 중심으로 가격이 나뉘는 것을 볼 수 있음</a:t>
            </a: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60232" y="3249367"/>
          <a:ext cx="2016224" cy="190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76064"/>
              </a:tblGrid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Price </a:t>
                      </a:r>
                      <a:r>
                        <a:rPr lang="ko-KR" altLang="en-US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범위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색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1,400,000~</a:t>
                      </a:r>
                      <a:endParaRPr lang="ko-KR" altLang="en-US" sz="1100" b="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빨강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967,500~1,400,000</a:t>
                      </a:r>
                      <a:endParaRPr lang="ko-KR" altLang="en-US" sz="1100" b="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FFFF0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노랑</a:t>
                      </a:r>
                      <a:endParaRPr lang="ko-KR" altLang="en-US" sz="1100" b="1" dirty="0">
                        <a:solidFill>
                          <a:srgbClr val="FFFF0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710,000 ~ 967,500</a:t>
                      </a:r>
                      <a:endParaRPr lang="ko-KR" altLang="en-US" sz="1100" b="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00B05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초록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0 ~ 710,000 </a:t>
                      </a:r>
                      <a:endParaRPr lang="ko-KR" altLang="en-US" sz="1100" b="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0070C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파랑</a:t>
                      </a:r>
                      <a:endParaRPr lang="ko-KR" altLang="en-US" sz="1100" b="1" dirty="0">
                        <a:solidFill>
                          <a:srgbClr val="0070C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44208" y="2852936"/>
            <a:ext cx="187220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Lattitude</a:t>
            </a:r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:  -37.8007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39552" y="2987079"/>
            <a:ext cx="5904656" cy="98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Decision Tree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의 결과를 확인함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4624"/>
            <a:ext cx="8568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- 3) Decision Tree / Regression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6136" y="1196752"/>
            <a:ext cx="302433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Decision Tree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를 통해 구분된 그룹별로 각각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Regression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이용하여 분석을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상대적으로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가 낮은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변수들이 포함 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group B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의 경우 예측률이 가장 높았음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 descr="Adata_reg_scat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638" y="1268760"/>
            <a:ext cx="2633404" cy="2376264"/>
          </a:xfrm>
          <a:prstGeom prst="rect">
            <a:avLst/>
          </a:prstGeom>
        </p:spPr>
      </p:pic>
      <p:pic>
        <p:nvPicPr>
          <p:cNvPr id="15" name="그림 14" descr="Adata_reg_scat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6942" y="1268760"/>
            <a:ext cx="2633404" cy="2376264"/>
          </a:xfrm>
          <a:prstGeom prst="rect">
            <a:avLst/>
          </a:prstGeom>
        </p:spPr>
      </p:pic>
      <p:pic>
        <p:nvPicPr>
          <p:cNvPr id="16" name="그림 15" descr="Adata_reg_scat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638" y="3861048"/>
            <a:ext cx="2633404" cy="2376264"/>
          </a:xfrm>
          <a:prstGeom prst="rect">
            <a:avLst/>
          </a:prstGeom>
        </p:spPr>
      </p:pic>
      <p:pic>
        <p:nvPicPr>
          <p:cNvPr id="17" name="그림 16" descr="Adata_reg_scat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9597" y="3861048"/>
            <a:ext cx="2633404" cy="237626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55776" y="11967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64088" y="11967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156176" y="4077072"/>
          <a:ext cx="2376264" cy="1966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936104"/>
                <a:gridCol w="936104"/>
              </a:tblGrid>
              <a:tr h="388843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RMSE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HY그래픽M" pitchFamily="18" charset="-127"/>
                          <a:ea typeface="HY그래픽M" pitchFamily="18" charset="-127"/>
                        </a:rPr>
                        <a:t>Pred.Error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416,445</a:t>
                      </a:r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0.255</a:t>
                      </a:r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156,822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0.202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625,174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0.308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403,731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0.277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 flipV="1">
            <a:off x="539552" y="1442603"/>
            <a:ext cx="2058405" cy="2058405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0" idx="3"/>
          </p:cNvCxnSpPr>
          <p:nvPr/>
        </p:nvCxnSpPr>
        <p:spPr>
          <a:xfrm flipV="1">
            <a:off x="3275856" y="1442603"/>
            <a:ext cx="2130413" cy="2100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39552" y="4005064"/>
            <a:ext cx="2130413" cy="2100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555776" y="37890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275856" y="4005064"/>
            <a:ext cx="2130413" cy="2100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292080" y="37890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4" name="그림 33" descr="캡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그룹별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regression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모델의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Price 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예측 결과를 비교 분석함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688</Words>
  <Application>Microsoft Office PowerPoint</Application>
  <PresentationFormat>화면 슬라이드 쇼(4:3)</PresentationFormat>
  <Paragraphs>224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cmo</dc:creator>
  <cp:lastModifiedBy>cmo</cp:lastModifiedBy>
  <cp:revision>44</cp:revision>
  <dcterms:created xsi:type="dcterms:W3CDTF">2017-09-07T09:14:46Z</dcterms:created>
  <dcterms:modified xsi:type="dcterms:W3CDTF">2017-09-08T01:53:26Z</dcterms:modified>
</cp:coreProperties>
</file>