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9" r:id="rId2"/>
    <p:sldId id="427" r:id="rId3"/>
    <p:sldId id="324" r:id="rId4"/>
    <p:sldId id="421" r:id="rId5"/>
    <p:sldId id="433" r:id="rId6"/>
    <p:sldId id="435" r:id="rId7"/>
    <p:sldId id="431" r:id="rId8"/>
    <p:sldId id="432" r:id="rId9"/>
    <p:sldId id="430" r:id="rId10"/>
    <p:sldId id="436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5BA05E-79CA-4EFB-8C6A-698A09FB5364}">
          <p14:sldIdLst>
            <p14:sldId id="419"/>
            <p14:sldId id="427"/>
            <p14:sldId id="324"/>
          </p14:sldIdLst>
        </p14:section>
        <p14:section name="제목 없는 구역" id="{AEE71CBF-E8D5-4DB6-A1C2-26C4C5310C05}">
          <p14:sldIdLst>
            <p14:sldId id="421"/>
            <p14:sldId id="433"/>
            <p14:sldId id="435"/>
            <p14:sldId id="431"/>
            <p14:sldId id="432"/>
            <p14:sldId id="430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9" autoAdjust="0"/>
    <p:restoredTop sz="92794" autoAdjust="0"/>
  </p:normalViewPr>
  <p:slideViewPr>
    <p:cSldViewPr snapToGrid="0">
      <p:cViewPr>
        <p:scale>
          <a:sx n="74" d="100"/>
          <a:sy n="74" d="100"/>
        </p:scale>
        <p:origin x="-111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1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06/10/2015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1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06/10/2015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79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86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35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 smtClean="0"/>
              <a:t>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2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06/10/2015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06/10/2015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06/10/2015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06/10/2015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06/10/2015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06/10/2015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06/10/2015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971031" y="2572719"/>
            <a:ext cx="6816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2D</a:t>
            </a:r>
            <a:r>
              <a:rPr lang="ko-KR" altLang="en-US" sz="9600" dirty="0" smtClean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게임</a:t>
            </a:r>
            <a:endParaRPr lang="en-US" altLang="ko-KR" sz="9600" dirty="0" smtClean="0">
              <a:solidFill>
                <a:schemeClr val="accent3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ko-KR" altLang="en-US" sz="9600" dirty="0" smtClean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프로그래밍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141921" y="5537482"/>
            <a:ext cx="6474708" cy="646331"/>
          </a:xfrm>
        </p:spPr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2011180026 </a:t>
            </a:r>
            <a:r>
              <a:rPr lang="ko-KR" altLang="en-US" sz="400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송형종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489674" y="5340451"/>
            <a:ext cx="6053071" cy="63811"/>
            <a:chOff x="2059922" y="1463669"/>
            <a:chExt cx="2299364" cy="544908"/>
          </a:xfrm>
        </p:grpSpPr>
        <p:sp>
          <p:nvSpPr>
            <p:cNvPr id="7" name="Rectangle 6"/>
            <p:cNvSpPr/>
            <p:nvPr/>
          </p:nvSpPr>
          <p:spPr>
            <a:xfrm>
              <a:off x="20599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5986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685027">
            <a:off x="1150299" y="1321322"/>
            <a:ext cx="428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C00000"/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Jump!</a:t>
            </a:r>
            <a:endParaRPr lang="id-ID" sz="9600" dirty="0">
              <a:solidFill>
                <a:srgbClr val="C00000"/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025811">
            <a:off x="916333" y="3311383"/>
            <a:ext cx="428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Jump!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build="p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2086707" y="1831284"/>
            <a:ext cx="8018585" cy="4827287"/>
            <a:chOff x="3852164" y="2006864"/>
            <a:chExt cx="4560088" cy="5313419"/>
          </a:xfrm>
        </p:grpSpPr>
        <p:sp>
          <p:nvSpPr>
            <p:cNvPr id="19" name="TextBox 18"/>
            <p:cNvSpPr txBox="1"/>
            <p:nvPr/>
          </p:nvSpPr>
          <p:spPr>
            <a:xfrm>
              <a:off x="4113421" y="2006864"/>
              <a:ext cx="4037574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Thanks</a:t>
              </a:r>
              <a:endParaRPr lang="id-ID" sz="125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9470" y="3741633"/>
              <a:ext cx="2125476" cy="196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10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for</a:t>
              </a:r>
              <a:endParaRPr lang="id-ID" sz="110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2164" y="5101332"/>
              <a:ext cx="4560088" cy="221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500" b="1" spc="-150" dirty="0" smtClean="0">
                  <a:ln w="28575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  <a:noFill/>
                  <a:latin typeface="Open Sans"/>
                </a:rPr>
                <a:t>Watching</a:t>
              </a:r>
              <a:endParaRPr lang="id-ID" sz="12500" b="1" spc="-150" dirty="0">
                <a:ln w="28575">
                  <a:solidFill>
                    <a:schemeClr val="bg2">
                      <a:lumMod val="90000"/>
                    </a:schemeClr>
                  </a:solidFill>
                  <a:prstDash val="sysDot"/>
                </a:ln>
                <a:noFill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7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2</a:t>
            </a:fld>
            <a:endParaRPr lang="id-ID" sz="11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316779" y="2246217"/>
            <a:ext cx="272857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2318" y="2927100"/>
            <a:ext cx="16530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8836" y="3616993"/>
            <a:ext cx="223651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9518" y="4297139"/>
            <a:ext cx="11958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77046" y="5091005"/>
            <a:ext cx="176830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689020" y="321972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INDEX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1688" y="1946121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Game Concept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91688" y="263624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Game Play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11170" y="3344862"/>
            <a:ext cx="3607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Development Scope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86630" y="4053478"/>
            <a:ext cx="331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Development Plan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11170" y="477397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Self Evaluation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0238" y="1855634"/>
            <a:ext cx="4298000" cy="4113321"/>
            <a:chOff x="689020" y="2087454"/>
            <a:chExt cx="4298000" cy="4113321"/>
          </a:xfrm>
        </p:grpSpPr>
        <p:sp>
          <p:nvSpPr>
            <p:cNvPr id="7" name="Freeform 54"/>
            <p:cNvSpPr>
              <a:spLocks/>
            </p:cNvSpPr>
            <p:nvPr/>
          </p:nvSpPr>
          <p:spPr bwMode="auto">
            <a:xfrm>
              <a:off x="2128187" y="2260442"/>
              <a:ext cx="1045483" cy="1386941"/>
            </a:xfrm>
            <a:custGeom>
              <a:avLst/>
              <a:gdLst>
                <a:gd name="T0" fmla="*/ 0 w 163"/>
                <a:gd name="T1" fmla="*/ 0 h 164"/>
                <a:gd name="T2" fmla="*/ 45 w 163"/>
                <a:gd name="T3" fmla="*/ 164 h 164"/>
                <a:gd name="T4" fmla="*/ 96 w 163"/>
                <a:gd name="T5" fmla="*/ 71 h 164"/>
                <a:gd name="T6" fmla="*/ 163 w 163"/>
                <a:gd name="T7" fmla="*/ 0 h 164"/>
                <a:gd name="T8" fmla="*/ 0 w 16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4">
                  <a:moveTo>
                    <a:pt x="0" y="0"/>
                  </a:moveTo>
                  <a:cubicBezTo>
                    <a:pt x="45" y="164"/>
                    <a:pt x="45" y="164"/>
                    <a:pt x="45" y="164"/>
                  </a:cubicBezTo>
                  <a:cubicBezTo>
                    <a:pt x="52" y="145"/>
                    <a:pt x="87" y="87"/>
                    <a:pt x="96" y="71"/>
                  </a:cubicBezTo>
                  <a:cubicBezTo>
                    <a:pt x="126" y="16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531154" y="2776100"/>
              <a:ext cx="2525311" cy="1081102"/>
            </a:xfrm>
            <a:custGeom>
              <a:avLst/>
              <a:gdLst>
                <a:gd name="connsiteX0" fmla="*/ 627128 w 3918640"/>
                <a:gd name="connsiteY0" fmla="*/ 0 h 1274382"/>
                <a:gd name="connsiteX1" fmla="*/ 2311115 w 3918640"/>
                <a:gd name="connsiteY1" fmla="*/ 0 h 1274382"/>
                <a:gd name="connsiteX2" fmla="*/ 2343852 w 3918640"/>
                <a:gd name="connsiteY2" fmla="*/ 0 h 1274382"/>
                <a:gd name="connsiteX3" fmla="*/ 2510711 w 3918640"/>
                <a:gd name="connsiteY3" fmla="*/ 0 h 1274382"/>
                <a:gd name="connsiteX4" fmla="*/ 2689091 w 3918640"/>
                <a:gd name="connsiteY4" fmla="*/ 0 h 1274382"/>
                <a:gd name="connsiteX5" fmla="*/ 2839532 w 3918640"/>
                <a:gd name="connsiteY5" fmla="*/ 0 h 1274382"/>
                <a:gd name="connsiteX6" fmla="*/ 2955313 w 3918640"/>
                <a:gd name="connsiteY6" fmla="*/ 0 h 1274382"/>
                <a:gd name="connsiteX7" fmla="*/ 3029711 w 3918640"/>
                <a:gd name="connsiteY7" fmla="*/ 0 h 1274382"/>
                <a:gd name="connsiteX8" fmla="*/ 3056004 w 3918640"/>
                <a:gd name="connsiteY8" fmla="*/ 0 h 1274382"/>
                <a:gd name="connsiteX9" fmla="*/ 3918640 w 3918640"/>
                <a:gd name="connsiteY9" fmla="*/ 0 h 1274382"/>
                <a:gd name="connsiteX10" fmla="*/ 3918640 w 3918640"/>
                <a:gd name="connsiteY10" fmla="*/ 817544 h 1274382"/>
                <a:gd name="connsiteX11" fmla="*/ 2343852 w 3918640"/>
                <a:gd name="connsiteY11" fmla="*/ 817544 h 1274382"/>
                <a:gd name="connsiteX12" fmla="*/ 2343852 w 3918640"/>
                <a:gd name="connsiteY12" fmla="*/ 805669 h 1274382"/>
                <a:gd name="connsiteX13" fmla="*/ 2259651 w 3918640"/>
                <a:gd name="connsiteY13" fmla="*/ 975699 h 1274382"/>
                <a:gd name="connsiteX14" fmla="*/ 0 w 3918640"/>
                <a:gd name="connsiteY14" fmla="*/ 1274382 h 1274382"/>
                <a:gd name="connsiteX15" fmla="*/ 507675 w 3918640"/>
                <a:gd name="connsiteY15" fmla="*/ 59737 h 1274382"/>
                <a:gd name="connsiteX16" fmla="*/ 627128 w 3918640"/>
                <a:gd name="connsiteY16" fmla="*/ 0 h 127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18640" h="1274382">
                  <a:moveTo>
                    <a:pt x="627128" y="0"/>
                  </a:moveTo>
                  <a:cubicBezTo>
                    <a:pt x="683121" y="0"/>
                    <a:pt x="1617903" y="0"/>
                    <a:pt x="2311115" y="0"/>
                  </a:cubicBezTo>
                  <a:lnTo>
                    <a:pt x="2343852" y="0"/>
                  </a:lnTo>
                  <a:lnTo>
                    <a:pt x="2510711" y="0"/>
                  </a:lnTo>
                  <a:lnTo>
                    <a:pt x="2689091" y="0"/>
                  </a:lnTo>
                  <a:lnTo>
                    <a:pt x="2839532" y="0"/>
                  </a:lnTo>
                  <a:lnTo>
                    <a:pt x="2955313" y="0"/>
                  </a:lnTo>
                  <a:lnTo>
                    <a:pt x="3029711" y="0"/>
                  </a:lnTo>
                  <a:lnTo>
                    <a:pt x="3056004" y="0"/>
                  </a:lnTo>
                  <a:lnTo>
                    <a:pt x="3918640" y="0"/>
                  </a:lnTo>
                  <a:lnTo>
                    <a:pt x="3918640" y="817544"/>
                  </a:lnTo>
                  <a:lnTo>
                    <a:pt x="2343852" y="817544"/>
                  </a:lnTo>
                  <a:lnTo>
                    <a:pt x="2343852" y="805669"/>
                  </a:lnTo>
                  <a:lnTo>
                    <a:pt x="2259651" y="975699"/>
                  </a:lnTo>
                  <a:cubicBezTo>
                    <a:pt x="2170061" y="1194733"/>
                    <a:pt x="89589" y="1025479"/>
                    <a:pt x="0" y="1274382"/>
                  </a:cubicBezTo>
                  <a:cubicBezTo>
                    <a:pt x="0" y="1274382"/>
                    <a:pt x="0" y="1274382"/>
                    <a:pt x="507675" y="59737"/>
                  </a:cubicBezTo>
                  <a:cubicBezTo>
                    <a:pt x="507675" y="59737"/>
                    <a:pt x="537538" y="0"/>
                    <a:pt x="627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>
                <a:latin typeface="Open Sans"/>
              </a:endParaRPr>
            </a:p>
          </p:txBody>
        </p:sp>
        <p:sp>
          <p:nvSpPr>
            <p:cNvPr id="9" name="Freeform 56"/>
            <p:cNvSpPr>
              <a:spLocks/>
            </p:cNvSpPr>
            <p:nvPr/>
          </p:nvSpPr>
          <p:spPr bwMode="auto">
            <a:xfrm>
              <a:off x="1215079" y="3469652"/>
              <a:ext cx="2569131" cy="1073989"/>
            </a:xfrm>
            <a:custGeom>
              <a:avLst/>
              <a:gdLst>
                <a:gd name="T0" fmla="*/ 51 w 400"/>
                <a:gd name="T1" fmla="*/ 6 h 127"/>
                <a:gd name="T2" fmla="*/ 0 w 400"/>
                <a:gd name="T3" fmla="*/ 127 h 127"/>
                <a:gd name="T4" fmla="*/ 320 w 400"/>
                <a:gd name="T5" fmla="*/ 98 h 127"/>
                <a:gd name="T6" fmla="*/ 400 w 400"/>
                <a:gd name="T7" fmla="*/ 0 h 127"/>
                <a:gd name="T8" fmla="*/ 63 w 400"/>
                <a:gd name="T9" fmla="*/ 0 h 127"/>
                <a:gd name="T10" fmla="*/ 51 w 400"/>
                <a:gd name="T11" fmla="*/ 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27">
                  <a:moveTo>
                    <a:pt x="51" y="6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9" y="102"/>
                    <a:pt x="311" y="119"/>
                    <a:pt x="320" y="98"/>
                  </a:cubicBezTo>
                  <a:cubicBezTo>
                    <a:pt x="347" y="35"/>
                    <a:pt x="400" y="0"/>
                    <a:pt x="400" y="0"/>
                  </a:cubicBezTo>
                  <a:cubicBezTo>
                    <a:pt x="400" y="0"/>
                    <a:pt x="72" y="0"/>
                    <a:pt x="63" y="0"/>
                  </a:cubicBezTo>
                  <a:cubicBezTo>
                    <a:pt x="53" y="0"/>
                    <a:pt x="51" y="6"/>
                    <a:pt x="5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7108" y="4187494"/>
              <a:ext cx="3571137" cy="1092208"/>
            </a:xfrm>
            <a:custGeom>
              <a:avLst/>
              <a:gdLst>
                <a:gd name="connsiteX0" fmla="*/ 4015982 w 5541497"/>
                <a:gd name="connsiteY0" fmla="*/ 0 h 1287474"/>
                <a:gd name="connsiteX1" fmla="*/ 5541497 w 5541497"/>
                <a:gd name="connsiteY1" fmla="*/ 0 h 1287474"/>
                <a:gd name="connsiteX2" fmla="*/ 5541497 w 5541497"/>
                <a:gd name="connsiteY2" fmla="*/ 809583 h 1287474"/>
                <a:gd name="connsiteX3" fmla="*/ 4162274 w 5541497"/>
                <a:gd name="connsiteY3" fmla="*/ 809583 h 1287474"/>
                <a:gd name="connsiteX4" fmla="*/ 4074241 w 5541497"/>
                <a:gd name="connsiteY4" fmla="*/ 987809 h 1287474"/>
                <a:gd name="connsiteX5" fmla="*/ 0 w 5541497"/>
                <a:gd name="connsiteY5" fmla="*/ 1287474 h 1287474"/>
                <a:gd name="connsiteX6" fmla="*/ 508035 w 5541497"/>
                <a:gd name="connsiteY6" fmla="*/ 68834 h 1287474"/>
                <a:gd name="connsiteX7" fmla="*/ 627573 w 5541497"/>
                <a:gd name="connsiteY7" fmla="*/ 8901 h 1287474"/>
                <a:gd name="connsiteX8" fmla="*/ 3904986 w 5541497"/>
                <a:gd name="connsiteY8" fmla="*/ 8901 h 1287474"/>
                <a:gd name="connsiteX9" fmla="*/ 4015982 w 5541497"/>
                <a:gd name="connsiteY9" fmla="*/ 8901 h 128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1497" h="1287474">
                  <a:moveTo>
                    <a:pt x="4015982" y="0"/>
                  </a:moveTo>
                  <a:lnTo>
                    <a:pt x="5541497" y="0"/>
                  </a:lnTo>
                  <a:lnTo>
                    <a:pt x="5541497" y="809583"/>
                  </a:lnTo>
                  <a:lnTo>
                    <a:pt x="4162274" y="809583"/>
                  </a:lnTo>
                  <a:lnTo>
                    <a:pt x="4074241" y="987809"/>
                  </a:lnTo>
                  <a:cubicBezTo>
                    <a:pt x="3984588" y="1207563"/>
                    <a:pt x="89653" y="1037753"/>
                    <a:pt x="0" y="1287474"/>
                  </a:cubicBezTo>
                  <a:cubicBezTo>
                    <a:pt x="0" y="1287474"/>
                    <a:pt x="0" y="1287474"/>
                    <a:pt x="508035" y="68834"/>
                  </a:cubicBezTo>
                  <a:cubicBezTo>
                    <a:pt x="508035" y="68834"/>
                    <a:pt x="527958" y="8901"/>
                    <a:pt x="627573" y="8901"/>
                  </a:cubicBezTo>
                  <a:cubicBezTo>
                    <a:pt x="689210" y="8901"/>
                    <a:pt x="2671853" y="8901"/>
                    <a:pt x="3904986" y="8901"/>
                  </a:cubicBezTo>
                  <a:lnTo>
                    <a:pt x="4015982" y="8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1" name="Freeform 58"/>
            <p:cNvSpPr>
              <a:spLocks/>
            </p:cNvSpPr>
            <p:nvPr/>
          </p:nvSpPr>
          <p:spPr bwMode="auto">
            <a:xfrm>
              <a:off x="720704" y="4874291"/>
              <a:ext cx="3563284" cy="775264"/>
            </a:xfrm>
            <a:custGeom>
              <a:avLst/>
              <a:gdLst>
                <a:gd name="T0" fmla="*/ 46 w 555"/>
                <a:gd name="T1" fmla="*/ 0 h 92"/>
                <a:gd name="T2" fmla="*/ 34 w 555"/>
                <a:gd name="T3" fmla="*/ 6 h 92"/>
                <a:gd name="T4" fmla="*/ 0 w 555"/>
                <a:gd name="T5" fmla="*/ 84 h 92"/>
                <a:gd name="T6" fmla="*/ 238 w 555"/>
                <a:gd name="T7" fmla="*/ 92 h 92"/>
                <a:gd name="T8" fmla="*/ 478 w 555"/>
                <a:gd name="T9" fmla="*/ 92 h 92"/>
                <a:gd name="T10" fmla="*/ 555 w 555"/>
                <a:gd name="T11" fmla="*/ 0 h 92"/>
                <a:gd name="T12" fmla="*/ 46 w 555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92">
                  <a:moveTo>
                    <a:pt x="46" y="0"/>
                  </a:moveTo>
                  <a:cubicBezTo>
                    <a:pt x="36" y="0"/>
                    <a:pt x="34" y="6"/>
                    <a:pt x="34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72"/>
                    <a:pt x="151" y="84"/>
                    <a:pt x="238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505" y="33"/>
                    <a:pt x="555" y="0"/>
                    <a:pt x="555" y="0"/>
                  </a:cubicBezTo>
                  <a:cubicBezTo>
                    <a:pt x="555" y="0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2" name="Freeform 60"/>
            <p:cNvSpPr>
              <a:spLocks/>
            </p:cNvSpPr>
            <p:nvPr/>
          </p:nvSpPr>
          <p:spPr bwMode="auto">
            <a:xfrm>
              <a:off x="2571234" y="3501577"/>
              <a:ext cx="1204871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4" name="Freeform 62"/>
            <p:cNvSpPr>
              <a:spLocks/>
            </p:cNvSpPr>
            <p:nvPr/>
          </p:nvSpPr>
          <p:spPr bwMode="auto">
            <a:xfrm>
              <a:off x="3076415" y="4881404"/>
              <a:ext cx="1207573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7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2128187" y="2260442"/>
              <a:ext cx="1045483" cy="0"/>
            </a:xfrm>
            <a:custGeom>
              <a:avLst/>
              <a:gdLst>
                <a:gd name="T0" fmla="*/ 162 w 163"/>
                <a:gd name="T1" fmla="*/ 163 w 163"/>
                <a:gd name="T2" fmla="*/ 0 w 163"/>
                <a:gd name="T3" fmla="*/ 0 w 163"/>
                <a:gd name="T4" fmla="*/ 162 w 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3">
                  <a:moveTo>
                    <a:pt x="162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6" name="Freeform 61"/>
            <p:cNvSpPr>
              <a:spLocks/>
            </p:cNvSpPr>
            <p:nvPr/>
          </p:nvSpPr>
          <p:spPr bwMode="auto">
            <a:xfrm>
              <a:off x="2819772" y="4189362"/>
              <a:ext cx="1616137" cy="7113"/>
            </a:xfrm>
            <a:custGeom>
              <a:avLst/>
              <a:gdLst>
                <a:gd name="T0" fmla="*/ 187 w 188"/>
                <a:gd name="T1" fmla="*/ 1 h 1"/>
                <a:gd name="T2" fmla="*/ 188 w 188"/>
                <a:gd name="T3" fmla="*/ 0 h 1"/>
                <a:gd name="T4" fmla="*/ 0 w 188"/>
                <a:gd name="T5" fmla="*/ 0 h 1"/>
                <a:gd name="T6" fmla="*/ 0 w 188"/>
                <a:gd name="T7" fmla="*/ 1 h 1"/>
                <a:gd name="T8" fmla="*/ 187 w 18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">
                  <a:moveTo>
                    <a:pt x="187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2306487" y="2777734"/>
              <a:ext cx="1862408" cy="10668"/>
            </a:xfrm>
            <a:custGeom>
              <a:avLst/>
              <a:gdLst>
                <a:gd name="T0" fmla="*/ 185 w 185"/>
                <a:gd name="T1" fmla="*/ 0 h 1"/>
                <a:gd name="T2" fmla="*/ 0 w 185"/>
                <a:gd name="T3" fmla="*/ 0 h 1"/>
                <a:gd name="T4" fmla="*/ 0 w 185"/>
                <a:gd name="T5" fmla="*/ 1 h 1"/>
                <a:gd name="T6" fmla="*/ 184 w 185"/>
                <a:gd name="T7" fmla="*/ 1 h 1"/>
                <a:gd name="T8" fmla="*/ 185 w 18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">
                  <a:moveTo>
                    <a:pt x="1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0"/>
                    <a:pt x="185" y="0"/>
                    <a:pt x="185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31264" y="2087454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1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837870" y="2671882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2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06088" y="3358895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3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269061" y="4056400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4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697485" y="4807143"/>
              <a:ext cx="717959" cy="945120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5</a:t>
              </a:r>
              <a:endParaRPr lang="id-ID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endParaRPr>
            </a:p>
          </p:txBody>
        </p:sp>
        <p:sp>
          <p:nvSpPr>
            <p:cNvPr id="23" name="Freeform 64"/>
            <p:cNvSpPr>
              <a:spLocks/>
            </p:cNvSpPr>
            <p:nvPr/>
          </p:nvSpPr>
          <p:spPr bwMode="auto">
            <a:xfrm>
              <a:off x="1717559" y="2249775"/>
              <a:ext cx="1680335" cy="3773187"/>
            </a:xfrm>
            <a:custGeom>
              <a:avLst/>
              <a:gdLst>
                <a:gd name="T0" fmla="*/ 262 w 262"/>
                <a:gd name="T1" fmla="*/ 405 h 446"/>
                <a:gd name="T2" fmla="*/ 64 w 262"/>
                <a:gd name="T3" fmla="*/ 0 h 446"/>
                <a:gd name="T4" fmla="*/ 26 w 262"/>
                <a:gd name="T5" fmla="*/ 78 h 446"/>
                <a:gd name="T6" fmla="*/ 207 w 262"/>
                <a:gd name="T7" fmla="*/ 446 h 446"/>
                <a:gd name="T8" fmla="*/ 262 w 262"/>
                <a:gd name="T9" fmla="*/ 406 h 446"/>
                <a:gd name="T10" fmla="*/ 262 w 262"/>
                <a:gd name="T11" fmla="*/ 406 h 446"/>
                <a:gd name="T12" fmla="*/ 262 w 262"/>
                <a:gd name="T13" fmla="*/ 406 h 446"/>
                <a:gd name="T14" fmla="*/ 262 w 262"/>
                <a:gd name="T15" fmla="*/ 40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46">
                  <a:moveTo>
                    <a:pt x="262" y="405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17" y="96"/>
                    <a:pt x="0" y="151"/>
                    <a:pt x="207" y="446"/>
                  </a:cubicBezTo>
                  <a:cubicBezTo>
                    <a:pt x="240" y="434"/>
                    <a:pt x="261" y="419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1377169" y="2825888"/>
              <a:ext cx="1666829" cy="3339325"/>
            </a:xfrm>
            <a:custGeom>
              <a:avLst/>
              <a:gdLst>
                <a:gd name="T0" fmla="*/ 30 w 260"/>
                <a:gd name="T1" fmla="*/ 92 h 395"/>
                <a:gd name="T2" fmla="*/ 184 w 260"/>
                <a:gd name="T3" fmla="*/ 395 h 395"/>
                <a:gd name="T4" fmla="*/ 260 w 260"/>
                <a:gd name="T5" fmla="*/ 377 h 395"/>
                <a:gd name="T6" fmla="*/ 75 w 260"/>
                <a:gd name="T7" fmla="*/ 0 h 395"/>
                <a:gd name="T8" fmla="*/ 30 w 260"/>
                <a:gd name="T9" fmla="*/ 9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395">
                  <a:moveTo>
                    <a:pt x="30" y="92"/>
                  </a:moveTo>
                  <a:cubicBezTo>
                    <a:pt x="0" y="151"/>
                    <a:pt x="111" y="294"/>
                    <a:pt x="184" y="395"/>
                  </a:cubicBezTo>
                  <a:cubicBezTo>
                    <a:pt x="213" y="391"/>
                    <a:pt x="239" y="384"/>
                    <a:pt x="260" y="377"/>
                  </a:cubicBezTo>
                  <a:cubicBezTo>
                    <a:pt x="108" y="98"/>
                    <a:pt x="65" y="20"/>
                    <a:pt x="75" y="0"/>
                  </a:cubicBezTo>
                  <a:lnTo>
                    <a:pt x="30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1215079" y="3544252"/>
              <a:ext cx="1342649" cy="2656523"/>
            </a:xfrm>
            <a:custGeom>
              <a:avLst/>
              <a:gdLst>
                <a:gd name="T0" fmla="*/ 0 w 209"/>
                <a:gd name="T1" fmla="*/ 103 h 314"/>
                <a:gd name="T2" fmla="*/ 126 w 209"/>
                <a:gd name="T3" fmla="*/ 314 h 314"/>
                <a:gd name="T4" fmla="*/ 137 w 209"/>
                <a:gd name="T5" fmla="*/ 314 h 314"/>
                <a:gd name="T6" fmla="*/ 209 w 209"/>
                <a:gd name="T7" fmla="*/ 309 h 314"/>
                <a:gd name="T8" fmla="*/ 51 w 209"/>
                <a:gd name="T9" fmla="*/ 0 h 314"/>
                <a:gd name="T10" fmla="*/ 0 w 209"/>
                <a:gd name="T11" fmla="*/ 10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314">
                  <a:moveTo>
                    <a:pt x="0" y="103"/>
                  </a:moveTo>
                  <a:cubicBezTo>
                    <a:pt x="31" y="168"/>
                    <a:pt x="78" y="231"/>
                    <a:pt x="126" y="314"/>
                  </a:cubicBezTo>
                  <a:cubicBezTo>
                    <a:pt x="129" y="314"/>
                    <a:pt x="133" y="314"/>
                    <a:pt x="137" y="314"/>
                  </a:cubicBezTo>
                  <a:cubicBezTo>
                    <a:pt x="162" y="314"/>
                    <a:pt x="187" y="313"/>
                    <a:pt x="209" y="309"/>
                  </a:cubicBezTo>
                  <a:cubicBezTo>
                    <a:pt x="88" y="101"/>
                    <a:pt x="43" y="21"/>
                    <a:pt x="51" y="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920614" y="4237722"/>
              <a:ext cx="1104917" cy="1963053"/>
            </a:xfrm>
            <a:custGeom>
              <a:avLst/>
              <a:gdLst>
                <a:gd name="T0" fmla="*/ 0 w 172"/>
                <a:gd name="T1" fmla="*/ 100 h 232"/>
                <a:gd name="T2" fmla="*/ 78 w 172"/>
                <a:gd name="T3" fmla="*/ 222 h 232"/>
                <a:gd name="T4" fmla="*/ 172 w 172"/>
                <a:gd name="T5" fmla="*/ 232 h 232"/>
                <a:gd name="T6" fmla="*/ 49 w 172"/>
                <a:gd name="T7" fmla="*/ 0 h 232"/>
                <a:gd name="T8" fmla="*/ 0 w 172"/>
                <a:gd name="T9" fmla="*/ 10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32">
                  <a:moveTo>
                    <a:pt x="0" y="100"/>
                  </a:moveTo>
                  <a:cubicBezTo>
                    <a:pt x="22" y="142"/>
                    <a:pt x="51" y="175"/>
                    <a:pt x="78" y="222"/>
                  </a:cubicBezTo>
                  <a:cubicBezTo>
                    <a:pt x="106" y="228"/>
                    <a:pt x="138" y="232"/>
                    <a:pt x="172" y="232"/>
                  </a:cubicBezTo>
                  <a:cubicBezTo>
                    <a:pt x="68" y="54"/>
                    <a:pt x="43" y="13"/>
                    <a:pt x="49" y="0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7" name="Freeform 68"/>
            <p:cNvSpPr>
              <a:spLocks/>
            </p:cNvSpPr>
            <p:nvPr/>
          </p:nvSpPr>
          <p:spPr bwMode="auto">
            <a:xfrm>
              <a:off x="689020" y="4941859"/>
              <a:ext cx="737511" cy="1173566"/>
            </a:xfrm>
            <a:custGeom>
              <a:avLst/>
              <a:gdLst>
                <a:gd name="T0" fmla="*/ 0 w 115"/>
                <a:gd name="T1" fmla="*/ 79 h 139"/>
                <a:gd name="T2" fmla="*/ 0 w 115"/>
                <a:gd name="T3" fmla="*/ 81 h 139"/>
                <a:gd name="T4" fmla="*/ 0 w 115"/>
                <a:gd name="T5" fmla="*/ 81 h 139"/>
                <a:gd name="T6" fmla="*/ 0 w 115"/>
                <a:gd name="T7" fmla="*/ 81 h 139"/>
                <a:gd name="T8" fmla="*/ 115 w 115"/>
                <a:gd name="T9" fmla="*/ 139 h 139"/>
                <a:gd name="T10" fmla="*/ 39 w 115"/>
                <a:gd name="T11" fmla="*/ 0 h 139"/>
                <a:gd name="T12" fmla="*/ 0 w 115"/>
                <a:gd name="T1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39">
                  <a:moveTo>
                    <a:pt x="0" y="79"/>
                  </a:moveTo>
                  <a:cubicBezTo>
                    <a:pt x="0" y="80"/>
                    <a:pt x="0" y="80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101"/>
                    <a:pt x="48" y="125"/>
                    <a:pt x="115" y="139"/>
                  </a:cubicBezTo>
                  <a:cubicBezTo>
                    <a:pt x="48" y="36"/>
                    <a:pt x="36" y="7"/>
                    <a:pt x="39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8" name="Freeform 69"/>
            <p:cNvSpPr>
              <a:spLocks/>
            </p:cNvSpPr>
            <p:nvPr/>
          </p:nvSpPr>
          <p:spPr bwMode="auto">
            <a:xfrm>
              <a:off x="1793201" y="2825888"/>
              <a:ext cx="1250797" cy="3189962"/>
            </a:xfrm>
            <a:custGeom>
              <a:avLst/>
              <a:gdLst>
                <a:gd name="T0" fmla="*/ 9 w 195"/>
                <a:gd name="T1" fmla="*/ 2 h 377"/>
                <a:gd name="T2" fmla="*/ 194 w 195"/>
                <a:gd name="T3" fmla="*/ 377 h 377"/>
                <a:gd name="T4" fmla="*/ 195 w 195"/>
                <a:gd name="T5" fmla="*/ 377 h 377"/>
                <a:gd name="T6" fmla="*/ 10 w 195"/>
                <a:gd name="T7" fmla="*/ 0 h 377"/>
                <a:gd name="T8" fmla="*/ 9 w 195"/>
                <a:gd name="T9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77">
                  <a:moveTo>
                    <a:pt x="9" y="2"/>
                  </a:moveTo>
                  <a:cubicBezTo>
                    <a:pt x="0" y="21"/>
                    <a:pt x="43" y="99"/>
                    <a:pt x="194" y="377"/>
                  </a:cubicBezTo>
                  <a:cubicBezTo>
                    <a:pt x="195" y="377"/>
                    <a:pt x="195" y="377"/>
                    <a:pt x="195" y="377"/>
                  </a:cubicBezTo>
                  <a:cubicBezTo>
                    <a:pt x="43" y="98"/>
                    <a:pt x="0" y="20"/>
                    <a:pt x="10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29" name="Freeform 70"/>
            <p:cNvSpPr>
              <a:spLocks/>
            </p:cNvSpPr>
            <p:nvPr/>
          </p:nvSpPr>
          <p:spPr bwMode="auto">
            <a:xfrm>
              <a:off x="1490633" y="3544252"/>
              <a:ext cx="1067095" cy="2620959"/>
            </a:xfrm>
            <a:custGeom>
              <a:avLst/>
              <a:gdLst>
                <a:gd name="T0" fmla="*/ 7 w 166"/>
                <a:gd name="T1" fmla="*/ 1 h 310"/>
                <a:gd name="T2" fmla="*/ 166 w 166"/>
                <a:gd name="T3" fmla="*/ 310 h 310"/>
                <a:gd name="T4" fmla="*/ 166 w 166"/>
                <a:gd name="T5" fmla="*/ 309 h 310"/>
                <a:gd name="T6" fmla="*/ 8 w 166"/>
                <a:gd name="T7" fmla="*/ 0 h 310"/>
                <a:gd name="T8" fmla="*/ 7 w 166"/>
                <a:gd name="T9" fmla="*/ 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10">
                  <a:moveTo>
                    <a:pt x="7" y="1"/>
                  </a:moveTo>
                  <a:cubicBezTo>
                    <a:pt x="1" y="25"/>
                    <a:pt x="47" y="105"/>
                    <a:pt x="166" y="310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45" y="101"/>
                    <a:pt x="0" y="21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30" name="Freeform 71"/>
            <p:cNvSpPr>
              <a:spLocks/>
            </p:cNvSpPr>
            <p:nvPr/>
          </p:nvSpPr>
          <p:spPr bwMode="auto">
            <a:xfrm>
              <a:off x="1196168" y="4237722"/>
              <a:ext cx="829363" cy="1963053"/>
            </a:xfrm>
            <a:custGeom>
              <a:avLst/>
              <a:gdLst>
                <a:gd name="T0" fmla="*/ 6 w 129"/>
                <a:gd name="T1" fmla="*/ 1 h 232"/>
                <a:gd name="T2" fmla="*/ 128 w 129"/>
                <a:gd name="T3" fmla="*/ 232 h 232"/>
                <a:gd name="T4" fmla="*/ 129 w 129"/>
                <a:gd name="T5" fmla="*/ 232 h 232"/>
                <a:gd name="T6" fmla="*/ 6 w 129"/>
                <a:gd name="T7" fmla="*/ 0 h 232"/>
                <a:gd name="T8" fmla="*/ 6 w 129"/>
                <a:gd name="T9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32">
                  <a:moveTo>
                    <a:pt x="6" y="1"/>
                  </a:moveTo>
                  <a:cubicBezTo>
                    <a:pt x="0" y="14"/>
                    <a:pt x="25" y="55"/>
                    <a:pt x="128" y="232"/>
                  </a:cubicBezTo>
                  <a:cubicBezTo>
                    <a:pt x="129" y="232"/>
                    <a:pt x="129" y="232"/>
                    <a:pt x="129" y="232"/>
                  </a:cubicBezTo>
                  <a:cubicBezTo>
                    <a:pt x="25" y="54"/>
                    <a:pt x="0" y="13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sp>
          <p:nvSpPr>
            <p:cNvPr id="31" name="Freeform 72"/>
            <p:cNvSpPr>
              <a:spLocks/>
            </p:cNvSpPr>
            <p:nvPr/>
          </p:nvSpPr>
          <p:spPr bwMode="auto">
            <a:xfrm>
              <a:off x="918280" y="4941859"/>
              <a:ext cx="505182" cy="1173566"/>
            </a:xfrm>
            <a:custGeom>
              <a:avLst/>
              <a:gdLst>
                <a:gd name="T0" fmla="*/ 3 w 79"/>
                <a:gd name="T1" fmla="*/ 1 h 139"/>
                <a:gd name="T2" fmla="*/ 78 w 79"/>
                <a:gd name="T3" fmla="*/ 139 h 139"/>
                <a:gd name="T4" fmla="*/ 79 w 79"/>
                <a:gd name="T5" fmla="*/ 139 h 139"/>
                <a:gd name="T6" fmla="*/ 3 w 79"/>
                <a:gd name="T7" fmla="*/ 0 h 139"/>
                <a:gd name="T8" fmla="*/ 3 w 79"/>
                <a:gd name="T9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9">
                  <a:moveTo>
                    <a:pt x="3" y="1"/>
                  </a:moveTo>
                  <a:cubicBezTo>
                    <a:pt x="0" y="8"/>
                    <a:pt x="12" y="37"/>
                    <a:pt x="78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12" y="36"/>
                    <a:pt x="0" y="7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3200">
                <a:latin typeface="Open San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12419" y="5202134"/>
              <a:ext cx="207169" cy="257044"/>
              <a:chOff x="7408863" y="3536950"/>
              <a:chExt cx="276225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Oval 36"/>
              <p:cNvSpPr>
                <a:spLocks noChangeArrowheads="1"/>
              </p:cNvSpPr>
              <p:nvPr/>
            </p:nvSpPr>
            <p:spPr bwMode="auto">
              <a:xfrm>
                <a:off x="7408863" y="3767138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>
                  <a:latin typeface="Open Sans"/>
                </a:endParaRPr>
              </a:p>
            </p:txBody>
          </p:sp>
          <p:sp>
            <p:nvSpPr>
              <p:cNvPr id="62" name="Oval 37"/>
              <p:cNvSpPr>
                <a:spLocks noChangeArrowheads="1"/>
              </p:cNvSpPr>
              <p:nvPr/>
            </p:nvSpPr>
            <p:spPr bwMode="auto">
              <a:xfrm>
                <a:off x="7653338" y="3536950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>
                  <a:latin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7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Concept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943" y="1977314"/>
            <a:ext cx="11082271" cy="3960503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높이 더 높이 뛰어라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 smtClean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간단한 좌우 방향키 조작과 스페이스로 물을 피해 멀리 달아나라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  <a:endParaRPr lang="en-US" sz="2800" b="1" dirty="0">
              <a:latin typeface="Signika Negative" pitchFamily="2" charset="0"/>
            </a:endParaRP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더 높이 점프해서 더 높은 점수를 획득해라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altLang="ko-KR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올라가면서 많은 동전을 모아 점수를 획득해라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  <a:p>
            <a:pPr algn="just"/>
            <a:endParaRPr lang="en-US" sz="2800" b="1" dirty="0">
              <a:latin typeface="Signika Negative" pitchFamily="2" charset="0"/>
            </a:endParaRPr>
          </a:p>
          <a:p>
            <a:pPr algn="just"/>
            <a:r>
              <a:rPr lang="ko-KR" altLang="en-US" sz="2800" b="1" dirty="0" smtClean="0">
                <a:latin typeface="Signika Negative" pitchFamily="2" charset="0"/>
              </a:rPr>
              <a:t>기울여진 땅을 조심하고 가시가 박힌 발판을 피해라</a:t>
            </a:r>
            <a:r>
              <a:rPr lang="en-US" altLang="ko-KR" sz="2800" b="1" dirty="0" smtClean="0">
                <a:latin typeface="Signika Negativ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62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Play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pic>
        <p:nvPicPr>
          <p:cNvPr id="1026" name="Picture 2" descr="C:\Users\Song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5" y="1809691"/>
            <a:ext cx="2470838" cy="329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ng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9" y="1790376"/>
            <a:ext cx="2481397" cy="33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ng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50" y="1768595"/>
            <a:ext cx="2480365" cy="33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5147" y="5267865"/>
            <a:ext cx="3509494" cy="636516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 smtClean="0">
                <a:latin typeface="Signika Negative" pitchFamily="2" charset="0"/>
              </a:rPr>
              <a:t>처음에는 발판도 많고 쉽게 시작</a:t>
            </a:r>
            <a:endParaRPr lang="en-US" altLang="ko-KR" b="1" dirty="0" smtClean="0">
              <a:latin typeface="Signika Negative" pitchFamily="2" charset="0"/>
            </a:endParaRPr>
          </a:p>
          <a:p>
            <a:pPr algn="ctr"/>
            <a:r>
              <a:rPr lang="ko-KR" altLang="en-US" b="1" dirty="0" smtClean="0">
                <a:latin typeface="Signika Negative" pitchFamily="2" charset="0"/>
              </a:rPr>
              <a:t>장애물도 많지 않음</a:t>
            </a:r>
            <a:endParaRPr lang="en-US" altLang="ko-KR" b="1" dirty="0" smtClean="0">
              <a:latin typeface="Signika Negativ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1253" y="5267865"/>
            <a:ext cx="3509494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 smtClean="0">
                <a:latin typeface="Signika Negative" pitchFamily="2" charset="0"/>
              </a:rPr>
              <a:t>중간에는 발판이 조금 사라지고</a:t>
            </a:r>
            <a:endParaRPr lang="en-US" altLang="ko-KR" b="1" dirty="0" smtClean="0">
              <a:latin typeface="Signika Negative" pitchFamily="2" charset="0"/>
            </a:endParaRPr>
          </a:p>
          <a:p>
            <a:pPr algn="ctr"/>
            <a:r>
              <a:rPr lang="ko-KR" altLang="en-US" b="1" dirty="0" smtClean="0">
                <a:latin typeface="Signika Negative" pitchFamily="2" charset="0"/>
              </a:rPr>
              <a:t>속도가 빨라짐 </a:t>
            </a:r>
            <a:endParaRPr lang="en-US" altLang="ko-KR" b="1" dirty="0" smtClean="0">
              <a:latin typeface="Signika Negative" pitchFamily="2" charset="0"/>
            </a:endParaRPr>
          </a:p>
          <a:p>
            <a:pPr algn="ctr"/>
            <a:r>
              <a:rPr lang="ko-KR" altLang="en-US" b="1" dirty="0" smtClean="0">
                <a:latin typeface="Signika Negative" pitchFamily="2" charset="0"/>
              </a:rPr>
              <a:t>장애물도 많이 등장</a:t>
            </a:r>
            <a:endParaRPr lang="en-US" altLang="ko-KR" b="1" dirty="0" smtClean="0">
              <a:latin typeface="Signika Negativ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6785" y="5267864"/>
            <a:ext cx="3509494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ctr"/>
            <a:r>
              <a:rPr lang="ko-KR" altLang="en-US" b="1" dirty="0" smtClean="0">
                <a:latin typeface="Signika Negative" pitchFamily="2" charset="0"/>
              </a:rPr>
              <a:t>뒤로 갈수록 발판은 거의 없고</a:t>
            </a:r>
            <a:endParaRPr lang="en-US" altLang="ko-KR" b="1" dirty="0" smtClean="0">
              <a:latin typeface="Signika Negative" pitchFamily="2" charset="0"/>
            </a:endParaRPr>
          </a:p>
          <a:p>
            <a:pPr algn="ctr"/>
            <a:r>
              <a:rPr lang="ko-KR" altLang="en-US" b="1" dirty="0" smtClean="0">
                <a:latin typeface="Signika Negative" pitchFamily="2" charset="0"/>
              </a:rPr>
              <a:t>여러 가지 </a:t>
            </a:r>
            <a:r>
              <a:rPr lang="ko-KR" altLang="en-US" b="1" dirty="0" err="1" smtClean="0">
                <a:latin typeface="Signika Negative" pitchFamily="2" charset="0"/>
              </a:rPr>
              <a:t>스킬에</a:t>
            </a:r>
            <a:r>
              <a:rPr lang="ko-KR" altLang="en-US" b="1" dirty="0" smtClean="0">
                <a:latin typeface="Signika Negative" pitchFamily="2" charset="0"/>
              </a:rPr>
              <a:t> 의존해</a:t>
            </a:r>
            <a:endParaRPr lang="en-US" altLang="ko-KR" b="1" dirty="0" smtClean="0">
              <a:latin typeface="Signika Negative" pitchFamily="2" charset="0"/>
            </a:endParaRPr>
          </a:p>
          <a:p>
            <a:pPr algn="ctr"/>
            <a:r>
              <a:rPr lang="ko-KR" altLang="en-US" b="1" dirty="0" smtClean="0">
                <a:latin typeface="Signika Negative" pitchFamily="2" charset="0"/>
              </a:rPr>
              <a:t>위로 올라가야 함</a:t>
            </a:r>
            <a:endParaRPr lang="en-US" altLang="ko-KR" b="1" dirty="0" smtClean="0">
              <a:latin typeface="Signika Negative" pitchFamily="2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850783" y="3226158"/>
            <a:ext cx="766293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718738" y="3226158"/>
            <a:ext cx="766293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Play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sp>
        <p:nvSpPr>
          <p:cNvPr id="3" name="타원 2"/>
          <p:cNvSpPr/>
          <p:nvPr/>
        </p:nvSpPr>
        <p:spPr>
          <a:xfrm>
            <a:off x="128789" y="2649825"/>
            <a:ext cx="1944709" cy="196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Jump!</a:t>
            </a:r>
            <a:endParaRPr lang="ko-KR" altLang="en-US" sz="3200" b="1" dirty="0"/>
          </a:p>
        </p:txBody>
      </p:sp>
      <p:sp>
        <p:nvSpPr>
          <p:cNvPr id="19" name="타원 18"/>
          <p:cNvSpPr/>
          <p:nvPr/>
        </p:nvSpPr>
        <p:spPr>
          <a:xfrm>
            <a:off x="5565820" y="1944709"/>
            <a:ext cx="1745087" cy="156478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장애물을 밟는다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6"/>
            <a:endCxn id="49" idx="1"/>
          </p:cNvCxnSpPr>
          <p:nvPr/>
        </p:nvCxnSpPr>
        <p:spPr>
          <a:xfrm flipV="1">
            <a:off x="2073498" y="3631839"/>
            <a:ext cx="72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9" idx="5"/>
            <a:endCxn id="19" idx="2"/>
          </p:cNvCxnSpPr>
          <p:nvPr/>
        </p:nvCxnSpPr>
        <p:spPr>
          <a:xfrm flipV="1">
            <a:off x="4003667" y="2727101"/>
            <a:ext cx="1562153" cy="90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565820" y="3964546"/>
            <a:ext cx="1745087" cy="156478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못 밟는다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49" idx="5"/>
            <a:endCxn id="25" idx="2"/>
          </p:cNvCxnSpPr>
          <p:nvPr/>
        </p:nvCxnSpPr>
        <p:spPr>
          <a:xfrm>
            <a:off x="4003667" y="3631839"/>
            <a:ext cx="1562153" cy="1115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738315" y="1341548"/>
            <a:ext cx="1745087" cy="15647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미끄러지는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장애</a:t>
            </a:r>
            <a:r>
              <a:rPr lang="ko-KR" altLang="en-US" dirty="0"/>
              <a:t>물</a:t>
            </a:r>
          </a:p>
        </p:txBody>
      </p:sp>
      <p:sp>
        <p:nvSpPr>
          <p:cNvPr id="31" name="타원 30"/>
          <p:cNvSpPr/>
          <p:nvPr/>
        </p:nvSpPr>
        <p:spPr>
          <a:xfrm>
            <a:off x="8738315" y="3182155"/>
            <a:ext cx="1745087" cy="15647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장애물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8738315" y="5012026"/>
            <a:ext cx="1745087" cy="15647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떨어진</a:t>
            </a:r>
            <a:r>
              <a:rPr lang="ko-KR" altLang="en-US" dirty="0"/>
              <a:t>다</a:t>
            </a:r>
          </a:p>
        </p:txBody>
      </p:sp>
      <p:cxnSp>
        <p:nvCxnSpPr>
          <p:cNvPr id="33" name="직선 화살표 연결선 32"/>
          <p:cNvCxnSpPr>
            <a:stCxn id="19" idx="6"/>
            <a:endCxn id="30" idx="2"/>
          </p:cNvCxnSpPr>
          <p:nvPr/>
        </p:nvCxnSpPr>
        <p:spPr>
          <a:xfrm flipV="1">
            <a:off x="7310907" y="2123940"/>
            <a:ext cx="1427408" cy="60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6"/>
            <a:endCxn id="31" idx="2"/>
          </p:cNvCxnSpPr>
          <p:nvPr/>
        </p:nvCxnSpPr>
        <p:spPr>
          <a:xfrm>
            <a:off x="7310907" y="2727101"/>
            <a:ext cx="1427408" cy="123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6"/>
            <a:endCxn id="32" idx="2"/>
          </p:cNvCxnSpPr>
          <p:nvPr/>
        </p:nvCxnSpPr>
        <p:spPr>
          <a:xfrm>
            <a:off x="7310907" y="4746938"/>
            <a:ext cx="1427408" cy="104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50340" y="408582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이등변 삼각형 48"/>
          <p:cNvSpPr/>
          <p:nvPr/>
        </p:nvSpPr>
        <p:spPr>
          <a:xfrm>
            <a:off x="2199819" y="2727098"/>
            <a:ext cx="2405130" cy="180948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정상적인 발판을 밟는다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84743" y="282040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46537" y="297649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49" idx="0"/>
            <a:endCxn id="3" idx="6"/>
          </p:cNvCxnSpPr>
          <p:nvPr/>
        </p:nvCxnSpPr>
        <p:spPr>
          <a:xfrm flipH="1">
            <a:off x="2073498" y="2727098"/>
            <a:ext cx="1328886" cy="904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7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Play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03</a:t>
            </a:r>
            <a:endParaRPr lang="id-ID" sz="1100" dirty="0"/>
          </a:p>
        </p:txBody>
      </p:sp>
      <p:pic>
        <p:nvPicPr>
          <p:cNvPr id="1027" name="Picture 3" descr="C:\Users\Song\Desktop\구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84" y="3188905"/>
            <a:ext cx="1612140" cy="8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ong\Desktop\스프링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63" y="2888467"/>
            <a:ext cx="1639977" cy="13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ong\Desktop\경사진발판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5" y="3054674"/>
            <a:ext cx="2478051" cy="12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ong\Desktop\가시발판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81" y="2940636"/>
            <a:ext cx="2414587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6537" y="1763622"/>
            <a:ext cx="7345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2">
                    <a:lumMod val="25000"/>
                  </a:schemeClr>
                </a:solidFill>
              </a:rPr>
              <a:t>장애물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</a:rPr>
              <a:t>및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4400" dirty="0" smtClean="0">
                <a:solidFill>
                  <a:schemeClr val="bg2">
                    <a:lumMod val="25000"/>
                  </a:schemeClr>
                </a:solidFill>
              </a:rPr>
              <a:t>도움을 주는 아이템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0632" y="4355580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경사진 발판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272" y="5024123"/>
            <a:ext cx="276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플레이어를 발판에서 미끄러지게 만드는 장애물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9119" y="4355579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가시 발판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8544" y="5073492"/>
            <a:ext cx="276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플레이어를 발판에서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즉사시키는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한방 장애물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90607" y="4350674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25000"/>
                  </a:schemeClr>
                </a:solidFill>
              </a:rPr>
              <a:t>구름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8930" y="5073492"/>
            <a:ext cx="276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플레이어를 헛디디게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만들어 아래로 떨어지게 만드는 장애물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23221" y="4345221"/>
            <a:ext cx="21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25000"/>
                  </a:schemeClr>
                </a:solidFill>
              </a:rPr>
              <a:t>스프링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09624" y="5019046"/>
            <a:ext cx="276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플레이어를 높이 점프시켜 위로 올라가는데 도움이 되는 아이템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7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Scope</a:t>
            </a:r>
            <a:endParaRPr lang="en-US" sz="40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27685"/>
              </p:ext>
            </p:extLst>
          </p:nvPr>
        </p:nvGraphicFramePr>
        <p:xfrm>
          <a:off x="0" y="1595789"/>
          <a:ext cx="12192000" cy="470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941241"/>
                <a:gridCol w="4994479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추가범위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3383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방향키로 좌 우 움직임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스페이스로 점프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63383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위로 올라갈수록 발판이 없어지고 장애물 많아짐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83984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게임코어 가능</a:t>
                      </a:r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위로 올라갈수록 높은 점수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코인을 통해서도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점수획득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94476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발판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더 많은 장애물 추가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694742">
                <a:tc>
                  <a:txBody>
                    <a:bodyPr/>
                    <a:lstStyle/>
                    <a:p>
                      <a:pPr algn="ctr"/>
                      <a:endParaRPr lang="id-ID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높이 올라갈수록 빨라지고 발판이 없어짐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516849">
                <a:tc>
                  <a:txBody>
                    <a:bodyPr/>
                    <a:lstStyle/>
                    <a:p>
                      <a:pPr algn="ctr"/>
                      <a:endParaRPr lang="en-US" altLang="ko-KR" sz="15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배경 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장애물과 충돌 시 효과음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오버 효과음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동전 습득 시 효과음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 우 이동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시 효과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동전 습득 시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효과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8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Plan</a:t>
            </a:r>
            <a:endParaRPr lang="en-US" sz="40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78085"/>
              </p:ext>
            </p:extLst>
          </p:nvPr>
        </p:nvGraphicFramePr>
        <p:xfrm>
          <a:off x="0" y="1778956"/>
          <a:ext cx="12192000" cy="410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872744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 smtClean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93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(9/28~10/4)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리소스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수집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장애물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(10/5~10/11)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장애물과 이로운 아이템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정의 및 효과 적용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(10/12~10/18)</a:t>
                      </a:r>
                      <a:endParaRPr lang="id-ID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종 스크롤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96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(10/19~10/25) 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점프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아이템 효과 애니메이션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(10/26~11/1)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발판과 닿을 때 충돌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52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(11/2~11/8)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올라 갈 때마다 증가하는 점수제도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39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(11/9~11/15)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올라 갈 때마다 난이도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조절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8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(11/16~11/22)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배경 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효과음 사운드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(11/23~11/29)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밸런스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61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(11/30~12/6)</a:t>
                      </a:r>
                      <a:endParaRPr lang="id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최종 점검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9</a:t>
            </a:fld>
            <a:endParaRPr lang="id-ID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b="1" spc="-15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 Evaluation</a:t>
            </a:r>
            <a:endParaRPr lang="id-ID" altLang="ko-KR" sz="4000" b="1" spc="-15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49" y="2630267"/>
            <a:ext cx="7560000" cy="2630663"/>
            <a:chOff x="750790" y="1941892"/>
            <a:chExt cx="7560000" cy="2267962"/>
          </a:xfrm>
        </p:grpSpPr>
        <p:sp>
          <p:nvSpPr>
            <p:cNvPr id="8" name="Rectangle 7"/>
            <p:cNvSpPr/>
            <p:nvPr/>
          </p:nvSpPr>
          <p:spPr>
            <a:xfrm>
              <a:off x="750790" y="3849814"/>
              <a:ext cx="7560000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0790" y="2978570"/>
              <a:ext cx="75600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790" y="2114474"/>
              <a:ext cx="7560000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0790" y="194189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0790" y="197115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6227" y="2158785"/>
            <a:ext cx="5436921" cy="3713929"/>
            <a:chOff x="961069" y="1495183"/>
            <a:chExt cx="1475474" cy="2477457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61069" y="1829214"/>
              <a:ext cx="1475474" cy="2143426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발표자료에 포함할 내용을 다 포함 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 smtClean="0">
                  <a:solidFill>
                    <a:schemeClr val="tx1"/>
                  </a:solidFill>
                </a:rPr>
                <a:t> </a:t>
              </a:r>
              <a:br>
                <a:rPr lang="en-US" sz="1300" b="1" dirty="0" smtClean="0">
                  <a:solidFill>
                    <a:schemeClr val="tx1"/>
                  </a:solidFill>
                </a:rPr>
              </a:br>
              <a:r>
                <a:rPr lang="ko-KR" altLang="en-US" sz="1300" b="1" dirty="0" smtClean="0">
                  <a:solidFill>
                    <a:schemeClr val="tx1"/>
                  </a:solidFill>
                </a:rPr>
                <a:t>게임 </a:t>
              </a:r>
              <a:r>
                <a:rPr lang="ko-KR" altLang="en-US" sz="1300" b="1" dirty="0" err="1" smtClean="0">
                  <a:solidFill>
                    <a:schemeClr val="tx1"/>
                  </a:solidFill>
                </a:rPr>
                <a:t>컨셉이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 잘 표현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>
                  <a:solidFill>
                    <a:schemeClr val="tx1"/>
                  </a:solidFill>
                </a:rPr>
                <a:t/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 smtClean="0">
                  <a:solidFill>
                    <a:schemeClr val="tx1"/>
                  </a:solidFill>
                </a:rPr>
                <a:t>게임 핵심 </a:t>
              </a:r>
              <a:r>
                <a:rPr lang="ko-KR" altLang="en-US" sz="1300" b="1" dirty="0" err="1" smtClean="0">
                  <a:solidFill>
                    <a:schemeClr val="tx1"/>
                  </a:solidFill>
                </a:rPr>
                <a:t>메카닉의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 제시가 잘 되었는가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게임 실행 흐름이 잘 표현 되었는가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  <a:endParaRPr lang="en-US" altLang="ko-KR" sz="1300" b="1" dirty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개발 범위가 구체적이며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300" b="1" dirty="0" smtClean="0">
                  <a:solidFill>
                    <a:schemeClr val="tx1"/>
                  </a:solidFill>
                </a:rPr>
                <a:t>측정 가능한가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  <a:endParaRPr lang="id-ID" sz="1300" b="1" dirty="0" smtClean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 smtClean="0">
                  <a:solidFill>
                    <a:schemeClr val="tx1"/>
                  </a:solidFill>
                </a:rPr>
                <a:t>개발 계획이 구체적이며 실행 가능한가</a:t>
              </a:r>
              <a:r>
                <a:rPr lang="en-US" altLang="ko-KR" sz="1300" b="1" dirty="0" smtClean="0">
                  <a:solidFill>
                    <a:schemeClr val="tx1"/>
                  </a:solidFill>
                </a:rPr>
                <a:t>?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itle 13"/>
            <p:cNvSpPr txBox="1">
              <a:spLocks/>
            </p:cNvSpPr>
            <p:nvPr/>
          </p:nvSpPr>
          <p:spPr>
            <a:xfrm>
              <a:off x="1014373" y="1495183"/>
              <a:ext cx="1422170" cy="34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ko-KR" altLang="en-US" sz="2800" b="1" dirty="0" smtClean="0">
                  <a:solidFill>
                    <a:schemeClr val="accent1"/>
                  </a:solidFill>
                  <a:latin typeface="+mn-lt"/>
                </a:rPr>
                <a:t>평가 항목</a:t>
              </a:r>
              <a:endParaRPr lang="en-US" sz="28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87661" y="2147243"/>
            <a:ext cx="1748288" cy="3667016"/>
            <a:chOff x="2931937" y="1524938"/>
            <a:chExt cx="1475474" cy="2651441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931937" y="1853080"/>
              <a:ext cx="1475474" cy="2323299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 smtClean="0">
                  <a:solidFill>
                    <a:schemeClr val="tx1"/>
                  </a:solidFill>
                </a:rPr>
                <a:t>B </a:t>
              </a:r>
              <a:r>
                <a:rPr lang="en-US" sz="1300" b="1" dirty="0">
                  <a:solidFill>
                    <a:schemeClr val="tx1"/>
                  </a:solidFill>
                </a:rPr>
                <a:t/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 err="1">
                  <a:solidFill>
                    <a:schemeClr val="tx1"/>
                  </a:solidFill>
                </a:rPr>
                <a:t>B</a:t>
              </a:r>
              <a:endParaRPr lang="en-US" sz="1300" b="1" dirty="0" smtClean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  <a:endParaRPr lang="en-US" sz="1300" b="1" dirty="0" smtClean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C</a:t>
              </a:r>
              <a:endParaRPr lang="en-US" sz="1300" b="1" dirty="0" smtClean="0">
                <a:solidFill>
                  <a:schemeClr val="tx1"/>
                </a:solidFill>
              </a:endParaRP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931937" y="1524938"/>
              <a:ext cx="1422170" cy="37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b="1" dirty="0" smtClean="0">
                  <a:solidFill>
                    <a:schemeClr val="accent4"/>
                  </a:solidFill>
                  <a:latin typeface="+mn-lt"/>
                </a:rPr>
                <a:t>평가</a:t>
              </a:r>
              <a:endParaRPr lang="en-US" sz="2800" b="1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902362" y="4339580"/>
            <a:ext cx="23834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*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평가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B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C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보통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D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 </a:t>
            </a:r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</a:t>
            </a:r>
            <a:r>
              <a:rPr lang="ko-KR" altLang="en-US" sz="1300" b="1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endParaRPr lang="en-US" sz="13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392</Words>
  <Application>Microsoft Office PowerPoint</Application>
  <PresentationFormat>사용자 지정</PresentationFormat>
  <Paragraphs>155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Song</cp:lastModifiedBy>
  <cp:revision>1171</cp:revision>
  <dcterms:created xsi:type="dcterms:W3CDTF">2015-03-17T06:15:17Z</dcterms:created>
  <dcterms:modified xsi:type="dcterms:W3CDTF">2015-10-06T08:39:34Z</dcterms:modified>
</cp:coreProperties>
</file>