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19" r:id="rId2"/>
    <p:sldId id="324" r:id="rId3"/>
    <p:sldId id="431" r:id="rId4"/>
    <p:sldId id="432" r:id="rId5"/>
    <p:sldId id="437" r:id="rId6"/>
    <p:sldId id="436" r:id="rId7"/>
    <p:sldId id="430" r:id="rId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85BA05E-79CA-4EFB-8C6A-698A09FB5364}">
          <p14:sldIdLst>
            <p14:sldId id="419"/>
            <p14:sldId id="324"/>
          </p14:sldIdLst>
        </p14:section>
        <p14:section name="제목 없는 구역" id="{AEE71CBF-E8D5-4DB6-A1C2-26C4C5310C05}">
          <p14:sldIdLst>
            <p14:sldId id="431"/>
            <p14:sldId id="432"/>
            <p14:sldId id="437"/>
            <p14:sldId id="436"/>
            <p14:sldId id="430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59" autoAdjust="0"/>
    <p:restoredTop sz="92201" autoAdjust="0"/>
  </p:normalViewPr>
  <p:slideViewPr>
    <p:cSldViewPr snapToGrid="0">
      <p:cViewPr>
        <p:scale>
          <a:sx n="66" d="100"/>
          <a:sy n="66" d="100"/>
        </p:scale>
        <p:origin x="-363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d-ID" smtClean="0"/>
              <a:t>1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55D5A-2BDD-44C5-A491-4256F0B511E6}" type="datetimeFigureOut">
              <a:rPr lang="id-ID" smtClean="0"/>
              <a:t>26/10/2015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AD7AC-7284-41AF-8380-81C21FC627F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526431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d-ID" smtClean="0"/>
              <a:t>1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A22E8-CBF0-4448-8B42-6862E56D679F}" type="datetimeFigureOut">
              <a:rPr lang="id-ID" smtClean="0"/>
              <a:t>26/10/2015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D5237-A530-4D89-B105-EFEB10D6666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371498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id-ID" smtClean="0"/>
              <a:t>1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6791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id-ID" smtClean="0"/>
              <a:t>1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5234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id-ID" smtClean="0"/>
              <a:t>1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661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id-ID" smtClean="0"/>
              <a:t>1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661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id-ID" smtClean="0"/>
              <a:t>1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5234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id-ID" smtClean="0"/>
              <a:t>1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38867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id-ID" smtClean="0"/>
              <a:t>1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2274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606FC-3B51-4C6B-9EC3-451226C01BCA}" type="datetime1">
              <a:rPr lang="id-ID" smtClean="0"/>
              <a:t>26/10/2015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188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E453-5779-4FFF-971C-E8CACE53930D}" type="datetime1">
              <a:rPr lang="id-ID" smtClean="0"/>
              <a:t>26/10/2015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607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8251-5AB8-4CC1-B6C7-04C7243E2765}" type="datetime1">
              <a:rPr lang="id-ID" smtClean="0"/>
              <a:t>26/10/2015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943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49FB-5FBD-44F5-84D6-EDB7DA17DC38}" type="datetime1">
              <a:rPr lang="id-ID" smtClean="0"/>
              <a:t>26/10/2015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046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AD43-8A2E-4F50-B732-B50E202AF712}" type="datetime1">
              <a:rPr lang="id-ID" smtClean="0"/>
              <a:t>26/10/2015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998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C9F3-64CF-45FD-B135-82DC337A0290}" type="datetime1">
              <a:rPr lang="id-ID" smtClean="0"/>
              <a:t>26/10/2015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162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E695-E9CF-49B5-AD19-203306221E32}" type="datetime1">
              <a:rPr lang="id-ID" smtClean="0"/>
              <a:t>26/10/2015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775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37E6-37F1-407C-B1C9-064981DEA3C0}" type="datetime1">
              <a:rPr lang="id-ID" smtClean="0"/>
              <a:t>26/10/2015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065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5832-2742-4CA2-BDAA-A8A44F360881}" type="datetime1">
              <a:rPr lang="id-ID" smtClean="0"/>
              <a:t>26/10/2015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670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BEB2-47C0-4B62-8D8E-FCA416BE6D54}" type="datetime1">
              <a:rPr lang="id-ID" smtClean="0"/>
              <a:t>26/10/2015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674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6E19-DB5F-4A0C-A555-B56B3960BA9F}" type="datetime1">
              <a:rPr lang="id-ID" smtClean="0"/>
              <a:t>26/10/2015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497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8BEE6-6550-49D3-8330-328C8D276A62}" type="datetime1">
              <a:rPr lang="id-ID" smtClean="0"/>
              <a:t>26/10/2015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031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4971031" y="2572719"/>
            <a:ext cx="68164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  <a:ea typeface="Segoe UI Black" panose="020B0A02040204020203" pitchFamily="34" charset="0"/>
                <a:cs typeface="Segoe UI Black" panose="020B0A02040204020203" pitchFamily="34" charset="0"/>
              </a:rPr>
              <a:t>2D</a:t>
            </a:r>
            <a:r>
              <a:rPr lang="ko-KR" altLang="en-US" sz="9600" dirty="0" smtClean="0">
                <a:solidFill>
                  <a:schemeClr val="accent3">
                    <a:lumMod val="75000"/>
                  </a:schemeClr>
                </a:solidFill>
                <a:latin typeface="Baskerville Old Face" panose="02020602080505020303" pitchFamily="18" charset="0"/>
                <a:ea typeface="Segoe UI Black" panose="020B0A02040204020203" pitchFamily="34" charset="0"/>
                <a:cs typeface="Segoe UI Black" panose="020B0A02040204020203" pitchFamily="34" charset="0"/>
              </a:rPr>
              <a:t>게임</a:t>
            </a:r>
            <a:endParaRPr lang="en-US" altLang="ko-KR" sz="9600" dirty="0" smtClean="0">
              <a:solidFill>
                <a:schemeClr val="accent3">
                  <a:lumMod val="75000"/>
                </a:schemeClr>
              </a:solidFill>
              <a:latin typeface="Baskerville Old Face" panose="02020602080505020303" pitchFamily="18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algn="ctr"/>
            <a:r>
              <a:rPr lang="ko-KR" altLang="en-US" sz="9600" dirty="0" smtClean="0">
                <a:solidFill>
                  <a:schemeClr val="accent4">
                    <a:lumMod val="75000"/>
                  </a:schemeClr>
                </a:solidFill>
                <a:latin typeface="Baskerville Old Face" panose="02020602080505020303" pitchFamily="18" charset="0"/>
                <a:ea typeface="Segoe UI Black" panose="020B0A02040204020203" pitchFamily="34" charset="0"/>
                <a:cs typeface="Segoe UI Black" panose="020B0A02040204020203" pitchFamily="34" charset="0"/>
              </a:rPr>
              <a:t>프로그래밍</a:t>
            </a:r>
            <a:endParaRPr lang="id-ID" sz="9600" dirty="0">
              <a:solidFill>
                <a:schemeClr val="accent4">
                  <a:lumMod val="75000"/>
                </a:schemeClr>
              </a:solidFill>
              <a:latin typeface="Baskerville Old Face" panose="02020602080505020303" pitchFamily="18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141921" y="5537482"/>
            <a:ext cx="6474708" cy="646331"/>
          </a:xfrm>
        </p:spPr>
        <p:txBody>
          <a:bodyPr wrap="square">
            <a:spAutoFit/>
          </a:bodyPr>
          <a:lstStyle/>
          <a:p>
            <a:r>
              <a:rPr lang="en-US" sz="400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2011180026 </a:t>
            </a:r>
            <a:r>
              <a:rPr lang="ko-KR" altLang="en-US" sz="400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송형종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 flipV="1">
            <a:off x="5489674" y="5340451"/>
            <a:ext cx="6053071" cy="63811"/>
            <a:chOff x="2059922" y="1463669"/>
            <a:chExt cx="2299364" cy="544908"/>
          </a:xfrm>
        </p:grpSpPr>
        <p:sp>
          <p:nvSpPr>
            <p:cNvPr id="7" name="Rectangle 6"/>
            <p:cNvSpPr/>
            <p:nvPr/>
          </p:nvSpPr>
          <p:spPr>
            <a:xfrm>
              <a:off x="2059922" y="1463669"/>
              <a:ext cx="576064" cy="544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5986" y="1463669"/>
              <a:ext cx="576064" cy="544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 rot="685027">
            <a:off x="1150299" y="1321322"/>
            <a:ext cx="42845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C00000"/>
                </a:solidFill>
                <a:latin typeface="Baskerville Old Face" panose="02020602080505020303" pitchFamily="18" charset="0"/>
                <a:ea typeface="Segoe UI Black" panose="020B0A02040204020203" pitchFamily="34" charset="0"/>
                <a:cs typeface="Segoe UI Black" panose="020B0A02040204020203" pitchFamily="34" charset="0"/>
              </a:rPr>
              <a:t>Jump!</a:t>
            </a:r>
            <a:endParaRPr lang="id-ID" sz="9600" dirty="0">
              <a:solidFill>
                <a:srgbClr val="C00000"/>
              </a:solidFill>
              <a:latin typeface="Baskerville Old Face" panose="02020602080505020303" pitchFamily="18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1025811">
            <a:off x="916333" y="3311383"/>
            <a:ext cx="42845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accent4">
                    <a:lumMod val="75000"/>
                  </a:schemeClr>
                </a:solidFill>
                <a:latin typeface="Baskerville Old Face" panose="02020602080505020303" pitchFamily="18" charset="0"/>
                <a:ea typeface="Segoe UI Black" panose="020B0A02040204020203" pitchFamily="34" charset="0"/>
                <a:cs typeface="Segoe UI Black" panose="020B0A02040204020203" pitchFamily="34" charset="0"/>
              </a:rPr>
              <a:t>Jump!</a:t>
            </a:r>
            <a:endParaRPr lang="id-ID" sz="9600" dirty="0">
              <a:solidFill>
                <a:schemeClr val="accent4">
                  <a:lumMod val="75000"/>
                </a:schemeClr>
              </a:solidFill>
              <a:latin typeface="Baskerville Old Face" panose="02020602080505020303" pitchFamily="18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9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build="p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4890" y="321972"/>
            <a:ext cx="2303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b="1" spc="-150" dirty="0" smtClean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Opening</a:t>
            </a:r>
            <a:endParaRPr lang="id-ID" sz="4000" b="1" spc="-150" dirty="0">
              <a:solidFill>
                <a:schemeClr val="bg1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63132" y="-31345"/>
            <a:ext cx="12518264" cy="1313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8989" y="250924"/>
            <a:ext cx="3084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-150" dirty="0" smtClean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Game Concept</a:t>
            </a:r>
            <a:endParaRPr lang="id-ID" sz="4000" b="1" spc="-150" dirty="0">
              <a:solidFill>
                <a:schemeClr val="bg1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4" name="Flowchart: Off-page Connector 13"/>
          <p:cNvSpPr/>
          <p:nvPr/>
        </p:nvSpPr>
        <p:spPr>
          <a:xfrm>
            <a:off x="11552349" y="321972"/>
            <a:ext cx="347730" cy="476518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03</a:t>
            </a:r>
            <a:endParaRPr lang="id-ID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643943" y="1977314"/>
            <a:ext cx="11082271" cy="3960503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/>
            <a:r>
              <a:rPr lang="ko-KR" altLang="en-US" sz="2800" b="1" dirty="0" smtClean="0">
                <a:latin typeface="Signika Negative" pitchFamily="2" charset="0"/>
              </a:rPr>
              <a:t>높이 더 높이 뛰어라</a:t>
            </a:r>
            <a:r>
              <a:rPr lang="en-US" altLang="ko-KR" sz="2800" b="1" dirty="0" smtClean="0">
                <a:latin typeface="Signika Negative" pitchFamily="2" charset="0"/>
              </a:rPr>
              <a:t>!</a:t>
            </a:r>
          </a:p>
          <a:p>
            <a:pPr algn="just"/>
            <a:endParaRPr lang="en-US" sz="2800" b="1" dirty="0" smtClean="0">
              <a:latin typeface="Signika Negative" pitchFamily="2" charset="0"/>
            </a:endParaRPr>
          </a:p>
          <a:p>
            <a:pPr algn="just"/>
            <a:r>
              <a:rPr lang="ko-KR" altLang="en-US" sz="2800" b="1" dirty="0" smtClean="0">
                <a:latin typeface="Signika Negative" pitchFamily="2" charset="0"/>
              </a:rPr>
              <a:t>간단한 좌우 방향키 조작과 스페이스로 물을 피해 멀리 달아나라</a:t>
            </a:r>
            <a:r>
              <a:rPr lang="en-US" altLang="ko-KR" sz="2800" b="1" dirty="0" smtClean="0">
                <a:latin typeface="Signika Negative" pitchFamily="2" charset="0"/>
              </a:rPr>
              <a:t>!</a:t>
            </a:r>
            <a:endParaRPr lang="en-US" sz="2800" b="1" dirty="0">
              <a:latin typeface="Signika Negative" pitchFamily="2" charset="0"/>
            </a:endParaRPr>
          </a:p>
          <a:p>
            <a:pPr algn="just"/>
            <a:endParaRPr lang="en-US" sz="2800" b="1" dirty="0">
              <a:latin typeface="Signika Negative" pitchFamily="2" charset="0"/>
            </a:endParaRPr>
          </a:p>
          <a:p>
            <a:pPr algn="just"/>
            <a:r>
              <a:rPr lang="ko-KR" altLang="en-US" sz="2800" b="1" dirty="0" smtClean="0">
                <a:latin typeface="Signika Negative" pitchFamily="2" charset="0"/>
              </a:rPr>
              <a:t>더 높이 점프해서 더 높은 점수를 획득해라</a:t>
            </a:r>
            <a:r>
              <a:rPr lang="en-US" altLang="ko-KR" sz="2800" b="1" dirty="0" smtClean="0">
                <a:latin typeface="Signika Negative" pitchFamily="2" charset="0"/>
              </a:rPr>
              <a:t>!</a:t>
            </a:r>
          </a:p>
          <a:p>
            <a:pPr algn="just"/>
            <a:endParaRPr lang="en-US" altLang="ko-KR" sz="2800" b="1" dirty="0">
              <a:latin typeface="Signika Negative" pitchFamily="2" charset="0"/>
            </a:endParaRPr>
          </a:p>
          <a:p>
            <a:pPr algn="just"/>
            <a:r>
              <a:rPr lang="ko-KR" altLang="en-US" sz="2800" b="1" dirty="0" smtClean="0">
                <a:latin typeface="Signika Negative" pitchFamily="2" charset="0"/>
              </a:rPr>
              <a:t>올라가면서 많은 동전을 모아 점수를 획득해라</a:t>
            </a:r>
            <a:r>
              <a:rPr lang="en-US" altLang="ko-KR" sz="2800" b="1" dirty="0" smtClean="0">
                <a:latin typeface="Signika Negative" pitchFamily="2" charset="0"/>
              </a:rPr>
              <a:t>!</a:t>
            </a:r>
          </a:p>
          <a:p>
            <a:pPr algn="just"/>
            <a:endParaRPr lang="en-US" sz="2800" b="1" dirty="0">
              <a:latin typeface="Signika Negative" pitchFamily="2" charset="0"/>
            </a:endParaRPr>
          </a:p>
          <a:p>
            <a:pPr algn="just"/>
            <a:r>
              <a:rPr lang="ko-KR" altLang="en-US" sz="2800" b="1" dirty="0" smtClean="0">
                <a:latin typeface="Signika Negative" pitchFamily="2" charset="0"/>
              </a:rPr>
              <a:t>기울여진 땅을 조심하고 가시가 박힌 발판을 피해라</a:t>
            </a:r>
            <a:r>
              <a:rPr lang="en-US" altLang="ko-KR" sz="2800" b="1" dirty="0" smtClean="0">
                <a:latin typeface="Signika Negative" pitchFamily="2" charset="0"/>
              </a:rPr>
              <a:t>!</a:t>
            </a:r>
          </a:p>
        </p:txBody>
      </p:sp>
      <p:pic>
        <p:nvPicPr>
          <p:cNvPr id="7" name="Picture 2" descr="C:\Users\Song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875" y="3454878"/>
            <a:ext cx="2470838" cy="329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21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/>
      <p:bldP spid="14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59146" y="-33388"/>
            <a:ext cx="12518264" cy="1313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3" name="Flowchart: Off-page Connector 2"/>
          <p:cNvSpPr/>
          <p:nvPr/>
        </p:nvSpPr>
        <p:spPr>
          <a:xfrm>
            <a:off x="11552349" y="321972"/>
            <a:ext cx="347730" cy="476518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89CC016-E24E-4FD8-A898-6FC65FBA5ED9}" type="slidenum">
              <a:rPr lang="id-ID" sz="1100" smtClean="0"/>
              <a:t>3</a:t>
            </a:fld>
            <a:endParaRPr lang="id-ID" sz="1100" dirty="0"/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826034" y="196998"/>
            <a:ext cx="8395239" cy="726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Development Scope</a:t>
            </a:r>
            <a:endParaRPr lang="en-US" sz="4000" b="1" dirty="0">
              <a:solidFill>
                <a:schemeClr val="bg1"/>
              </a:solidFill>
              <a:latin typeface="+mj-lt"/>
              <a:ea typeface="Roboto" panose="02000000000000000000" pitchFamily="2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627685"/>
              </p:ext>
            </p:extLst>
          </p:nvPr>
        </p:nvGraphicFramePr>
        <p:xfrm>
          <a:off x="0" y="1595789"/>
          <a:ext cx="12192000" cy="4701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941241"/>
                <a:gridCol w="4994479"/>
                <a:gridCol w="2082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dirty="0" smtClean="0"/>
                        <a:t>내용</a:t>
                      </a:r>
                      <a:endParaRPr lang="id-ID" sz="19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dirty="0" smtClean="0"/>
                        <a:t>최소범위</a:t>
                      </a:r>
                      <a:endParaRPr lang="id-ID" sz="19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dirty="0" smtClean="0"/>
                        <a:t>추가범위</a:t>
                      </a:r>
                      <a:endParaRPr lang="id-ID" sz="19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9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633834">
                <a:tc>
                  <a:txBody>
                    <a:bodyPr/>
                    <a:lstStyle/>
                    <a:p>
                      <a:pPr algn="ctr"/>
                      <a:endParaRPr lang="id-ID" sz="1500" b="1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컨트롤</a:t>
                      </a:r>
                      <a:endParaRPr lang="id-ID" sz="15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방향키로 좌 우 움직임</a:t>
                      </a:r>
                      <a:endParaRPr lang="en-US" altLang="ko-KR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스페이스로 점프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/>
                      <a:endParaRPr lang="id-ID" sz="17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633834">
                <a:tc>
                  <a:txBody>
                    <a:bodyPr/>
                    <a:lstStyle/>
                    <a:p>
                      <a:pPr algn="ctr"/>
                      <a:endParaRPr lang="id-ID" sz="1500" b="1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500" b="1" dirty="0" err="1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맵</a:t>
                      </a:r>
                      <a:endParaRPr lang="id-ID" sz="15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위로 올라갈수록 발판이 없어지고 장애물 많아짐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583984">
                <a:tc>
                  <a:txBody>
                    <a:bodyPr/>
                    <a:lstStyle/>
                    <a:p>
                      <a:pPr algn="ctr"/>
                      <a:endParaRPr lang="id-ID" sz="1500" b="1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게임코어 가능</a:t>
                      </a:r>
                      <a:endParaRPr lang="id-ID" sz="1500" b="1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위로 올라갈수록 높은 점수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코인을 통해서도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점수획득</a:t>
                      </a:r>
                      <a:endParaRPr lang="en-US" altLang="ko-KR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494476">
                <a:tc>
                  <a:txBody>
                    <a:bodyPr/>
                    <a:lstStyle/>
                    <a:p>
                      <a:pPr algn="ctr"/>
                      <a:endParaRPr lang="id-ID" sz="1500" b="1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모델링</a:t>
                      </a:r>
                      <a:endParaRPr lang="id-ID" sz="15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캐릭터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발판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장애물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동전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더 많은 장애물 추가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694742">
                <a:tc>
                  <a:txBody>
                    <a:bodyPr/>
                    <a:lstStyle/>
                    <a:p>
                      <a:pPr algn="ctr"/>
                      <a:endParaRPr lang="id-ID" sz="1500" b="1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난이도</a:t>
                      </a:r>
                      <a:endParaRPr lang="id-ID" sz="15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높이 올라갈수록 빨라지고 발판이 없어짐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516849">
                <a:tc>
                  <a:txBody>
                    <a:bodyPr/>
                    <a:lstStyle/>
                    <a:p>
                      <a:pPr algn="ctr"/>
                      <a:endParaRPr lang="en-US" altLang="ko-KR" sz="1500" b="1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사운드</a:t>
                      </a:r>
                      <a:endParaRPr lang="id-ID" sz="15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배경 음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장애물과 충돌 시 효과음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게임 오버 효과음</a:t>
                      </a:r>
                      <a:endParaRPr lang="ko-KR" altLang="en-US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baseline="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동전 습득 시 효과음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684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애니메이션</a:t>
                      </a:r>
                      <a:endParaRPr lang="id-ID" sz="15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좌 우 이동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점프 시 효과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동전 습득 시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</a:rPr>
                        <a:t> 효과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65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59146" y="-33388"/>
            <a:ext cx="12518264" cy="1313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3" name="Flowchart: Off-page Connector 2"/>
          <p:cNvSpPr/>
          <p:nvPr/>
        </p:nvSpPr>
        <p:spPr>
          <a:xfrm>
            <a:off x="11552349" y="321972"/>
            <a:ext cx="347730" cy="476518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89CC016-E24E-4FD8-A898-6FC65FBA5ED9}" type="slidenum">
              <a:rPr lang="id-ID" sz="1100" smtClean="0"/>
              <a:t>4</a:t>
            </a:fld>
            <a:endParaRPr lang="id-ID" sz="1100" dirty="0"/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826034" y="196998"/>
            <a:ext cx="8395239" cy="726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Development Plan Evaluation</a:t>
            </a:r>
            <a:endParaRPr lang="en-US" sz="4000" b="1" dirty="0">
              <a:solidFill>
                <a:schemeClr val="bg1"/>
              </a:solidFill>
              <a:latin typeface="+mj-lt"/>
              <a:ea typeface="Roboto" panose="02000000000000000000" pitchFamily="2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921816"/>
              </p:ext>
            </p:extLst>
          </p:nvPr>
        </p:nvGraphicFramePr>
        <p:xfrm>
          <a:off x="3986" y="1508500"/>
          <a:ext cx="12191999" cy="513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949"/>
                <a:gridCol w="4800174"/>
                <a:gridCol w="1173170"/>
                <a:gridCol w="4359426"/>
                <a:gridCol w="2082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dirty="0" smtClean="0"/>
                        <a:t>내용</a:t>
                      </a:r>
                      <a:endParaRPr lang="id-ID" sz="19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dirty="0" smtClean="0"/>
                        <a:t>최소범위</a:t>
                      </a:r>
                      <a:endParaRPr lang="id-ID" sz="19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dirty="0" smtClean="0"/>
                        <a:t>평가</a:t>
                      </a:r>
                      <a:endParaRPr lang="id-ID" sz="19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dirty="0" smtClean="0"/>
                        <a:t>결과</a:t>
                      </a:r>
                      <a:endParaRPr lang="id-ID" sz="19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9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993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id-ID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리소스 수집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40%</a:t>
                      </a:r>
                      <a:endParaRPr lang="ko-KR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주차 까지의 리소스는 충분히 수집된 것 같다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/>
                      <a:endParaRPr lang="id-ID" sz="17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id-ID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장애물과 이로운 아이템 정의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50%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이미  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차 프로젝트 발표 때 효과 아이템들의 정의가 어느 정도 되어있었기 때문에 크게 문제되지 않았다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05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id-ID" sz="15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맵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 구현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40%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맵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 구현이 어렵지는 않았지만 </a:t>
                      </a:r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종스크롤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 방식이니 만큼 더 보완할 필요가 있다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962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id-ID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애니메이션 구현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30%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캐릭터가 상하좌우로 움직이는 정도 구현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3613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id-ID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발판과 닿을 때 충돌 구현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0%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중간고사로 인해 충돌구현은 하지 못했다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..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052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id-ID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점수제도 구현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9396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id-ID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</a:rPr>
                        <a:t>난이도 조절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068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id-ID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사운드 구현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9093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id-ID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밸런스 조정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613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id-ID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최종 점검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02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4890" y="321972"/>
            <a:ext cx="2303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b="1" spc="-150" dirty="0" smtClean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Opening</a:t>
            </a:r>
            <a:endParaRPr lang="id-ID" sz="4000" b="1" spc="-150" dirty="0">
              <a:solidFill>
                <a:schemeClr val="bg1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63132" y="-31345"/>
            <a:ext cx="12518264" cy="1313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8989" y="250924"/>
            <a:ext cx="3084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-150" dirty="0" err="1" smtClean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Git</a:t>
            </a:r>
            <a:r>
              <a:rPr lang="en-US" sz="4000" b="1" spc="-150" dirty="0" smtClean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 Hub</a:t>
            </a:r>
            <a:endParaRPr lang="id-ID" sz="4000" b="1" spc="-150" dirty="0">
              <a:solidFill>
                <a:schemeClr val="bg1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4" name="Flowchart: Off-page Connector 13"/>
          <p:cNvSpPr/>
          <p:nvPr/>
        </p:nvSpPr>
        <p:spPr>
          <a:xfrm>
            <a:off x="11552349" y="321972"/>
            <a:ext cx="347730" cy="476518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03</a:t>
            </a:r>
            <a:endParaRPr lang="id-ID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617" y="1412925"/>
            <a:ext cx="8374765" cy="533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06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2" name="Group 21"/>
          <p:cNvGrpSpPr/>
          <p:nvPr/>
        </p:nvGrpSpPr>
        <p:grpSpPr>
          <a:xfrm>
            <a:off x="2086707" y="1831284"/>
            <a:ext cx="8018585" cy="4827287"/>
            <a:chOff x="3852164" y="2006864"/>
            <a:chExt cx="4560088" cy="5313419"/>
          </a:xfrm>
        </p:grpSpPr>
        <p:sp>
          <p:nvSpPr>
            <p:cNvPr id="19" name="TextBox 18"/>
            <p:cNvSpPr txBox="1"/>
            <p:nvPr/>
          </p:nvSpPr>
          <p:spPr>
            <a:xfrm>
              <a:off x="4113421" y="2006864"/>
              <a:ext cx="4037574" cy="2218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500" b="1" spc="-150" dirty="0" smtClean="0">
                  <a:ln w="28575">
                    <a:solidFill>
                      <a:schemeClr val="bg2">
                        <a:lumMod val="90000"/>
                      </a:schemeClr>
                    </a:solidFill>
                    <a:prstDash val="sysDot"/>
                  </a:ln>
                  <a:noFill/>
                  <a:latin typeface="Open Sans"/>
                </a:rPr>
                <a:t>Thanks</a:t>
              </a:r>
              <a:endParaRPr lang="id-ID" sz="12500" b="1" spc="-150" dirty="0">
                <a:ln w="28575">
                  <a:solidFill>
                    <a:schemeClr val="bg2">
                      <a:lumMod val="90000"/>
                    </a:schemeClr>
                  </a:solidFill>
                  <a:prstDash val="sysDot"/>
                </a:ln>
                <a:noFill/>
                <a:latin typeface="Open San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69470" y="3741633"/>
              <a:ext cx="2125476" cy="1964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1000" b="1" spc="-150" dirty="0" smtClean="0">
                  <a:ln w="28575">
                    <a:solidFill>
                      <a:schemeClr val="bg2">
                        <a:lumMod val="90000"/>
                      </a:schemeClr>
                    </a:solidFill>
                    <a:prstDash val="sysDot"/>
                  </a:ln>
                  <a:noFill/>
                  <a:latin typeface="Open Sans"/>
                </a:rPr>
                <a:t>for</a:t>
              </a:r>
              <a:endParaRPr lang="id-ID" sz="11000" b="1" spc="-150" dirty="0">
                <a:ln w="28575">
                  <a:solidFill>
                    <a:schemeClr val="bg2">
                      <a:lumMod val="90000"/>
                    </a:schemeClr>
                  </a:solidFill>
                  <a:prstDash val="sysDot"/>
                </a:ln>
                <a:noFill/>
                <a:latin typeface="Open San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52164" y="5101332"/>
              <a:ext cx="4560088" cy="2218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500" b="1" spc="-150" dirty="0" smtClean="0">
                  <a:ln w="28575">
                    <a:solidFill>
                      <a:schemeClr val="bg2">
                        <a:lumMod val="90000"/>
                      </a:schemeClr>
                    </a:solidFill>
                    <a:prstDash val="sysDot"/>
                  </a:ln>
                  <a:noFill/>
                  <a:latin typeface="Open Sans"/>
                </a:rPr>
                <a:t>Watching</a:t>
              </a:r>
              <a:endParaRPr lang="id-ID" sz="12500" b="1" spc="-150" dirty="0">
                <a:ln w="28575">
                  <a:solidFill>
                    <a:schemeClr val="bg2">
                      <a:lumMod val="90000"/>
                    </a:schemeClr>
                  </a:solidFill>
                  <a:prstDash val="sysDot"/>
                </a:ln>
                <a:noFill/>
                <a:latin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70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59146" y="-33388"/>
            <a:ext cx="12518264" cy="1313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3" name="Flowchart: Off-page Connector 2"/>
          <p:cNvSpPr/>
          <p:nvPr/>
        </p:nvSpPr>
        <p:spPr>
          <a:xfrm>
            <a:off x="11552349" y="321972"/>
            <a:ext cx="347730" cy="476518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89CC016-E24E-4FD8-A898-6FC65FBA5ED9}" type="slidenum">
              <a:rPr lang="id-ID" sz="1100" smtClean="0"/>
              <a:t>7</a:t>
            </a:fld>
            <a:endParaRPr lang="id-ID" sz="11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26034" y="196998"/>
            <a:ext cx="8395239" cy="726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4000" b="1" spc="-150" dirty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Self Evaluation</a:t>
            </a:r>
            <a:endParaRPr lang="id-ID" altLang="ko-KR" sz="4000" b="1" spc="-150" dirty="0">
              <a:solidFill>
                <a:schemeClr val="bg1"/>
              </a:solidFill>
              <a:latin typeface="Calibri Light" panose="020F0302020204030204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75949" y="2601071"/>
            <a:ext cx="7560000" cy="1620086"/>
            <a:chOff x="750790" y="1941892"/>
            <a:chExt cx="7560000" cy="1396718"/>
          </a:xfrm>
        </p:grpSpPr>
        <p:sp>
          <p:nvSpPr>
            <p:cNvPr id="9" name="Rectangle 8"/>
            <p:cNvSpPr/>
            <p:nvPr/>
          </p:nvSpPr>
          <p:spPr>
            <a:xfrm>
              <a:off x="750790" y="2978570"/>
              <a:ext cx="7560000" cy="360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50790" y="2114474"/>
              <a:ext cx="7560000" cy="36004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750790" y="1941892"/>
              <a:ext cx="7560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50790" y="1971152"/>
              <a:ext cx="7560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086227" y="2158785"/>
            <a:ext cx="5436921" cy="2633635"/>
            <a:chOff x="961069" y="1495183"/>
            <a:chExt cx="1475474" cy="1756823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961069" y="1829214"/>
              <a:ext cx="1475474" cy="1422792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250000"/>
                </a:lnSpc>
                <a:buNone/>
              </a:pPr>
              <a:r>
                <a:rPr lang="ko-KR" altLang="en-US" sz="1300" b="1" dirty="0" smtClean="0">
                  <a:solidFill>
                    <a:schemeClr val="tx1"/>
                  </a:solidFill>
                </a:rPr>
                <a:t>발표자료에 포함할 내용을 다 포함 했는가</a:t>
              </a:r>
              <a:r>
                <a:rPr lang="en-US" altLang="ko-KR" sz="1300" b="1" dirty="0">
                  <a:solidFill>
                    <a:schemeClr val="tx1"/>
                  </a:solidFill>
                </a:rPr>
                <a:t>?</a:t>
              </a:r>
              <a:r>
                <a:rPr lang="en-US" sz="1300" b="1" dirty="0" smtClean="0">
                  <a:solidFill>
                    <a:schemeClr val="tx1"/>
                  </a:solidFill>
                </a:rPr>
                <a:t> </a:t>
              </a:r>
              <a:br>
                <a:rPr lang="en-US" sz="1300" b="1" dirty="0" smtClean="0">
                  <a:solidFill>
                    <a:schemeClr val="tx1"/>
                  </a:solidFill>
                </a:rPr>
              </a:br>
              <a:r>
                <a:rPr lang="ko-KR" altLang="en-US" sz="1300" b="1" dirty="0" smtClean="0">
                  <a:solidFill>
                    <a:schemeClr val="tx1"/>
                  </a:solidFill>
                </a:rPr>
                <a:t>계획 대비 일정은 잘 지켰는가</a:t>
              </a:r>
              <a:r>
                <a:rPr lang="en-US" sz="1300" b="1" dirty="0">
                  <a:solidFill>
                    <a:schemeClr val="tx1"/>
                  </a:solidFill>
                </a:rPr>
                <a:t/>
              </a:r>
              <a:br>
                <a:rPr lang="en-US" sz="1300" b="1" dirty="0">
                  <a:solidFill>
                    <a:schemeClr val="tx1"/>
                  </a:solidFill>
                </a:rPr>
              </a:br>
              <a:r>
                <a:rPr lang="ko-KR" altLang="en-US" sz="1300" b="1" dirty="0" smtClean="0">
                  <a:solidFill>
                    <a:schemeClr val="tx1"/>
                  </a:solidFill>
                </a:rPr>
                <a:t>게임 </a:t>
              </a:r>
              <a:r>
                <a:rPr lang="ko-KR" altLang="en-US" sz="1300" b="1" dirty="0" err="1" smtClean="0">
                  <a:solidFill>
                    <a:schemeClr val="tx1"/>
                  </a:solidFill>
                </a:rPr>
                <a:t>프로토</a:t>
              </a:r>
              <a:r>
                <a:rPr lang="ko-KR" altLang="en-US" sz="13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300" b="1" dirty="0" smtClean="0">
                  <a:solidFill>
                    <a:schemeClr val="tx1"/>
                  </a:solidFill>
                </a:rPr>
                <a:t>타입은 실행이 잘 되는가</a:t>
              </a:r>
              <a:r>
                <a:rPr lang="en-US" altLang="ko-KR" sz="1300" b="1" dirty="0" smtClean="0">
                  <a:solidFill>
                    <a:schemeClr val="tx1"/>
                  </a:solidFill>
                </a:rPr>
                <a:t>?</a:t>
              </a:r>
              <a:r>
                <a:rPr lang="ko-KR" altLang="en-US" sz="1300" b="1" dirty="0" smtClean="0">
                  <a:solidFill>
                    <a:schemeClr val="tx1"/>
                  </a:solidFill>
                </a:rPr>
                <a:t> 가능한가</a:t>
              </a:r>
              <a:r>
                <a:rPr lang="en-US" altLang="ko-KR" sz="1300" b="1" dirty="0" smtClean="0">
                  <a:solidFill>
                    <a:schemeClr val="tx1"/>
                  </a:solidFill>
                </a:rPr>
                <a:t>?</a:t>
              </a:r>
              <a:endParaRPr lang="id-ID" sz="1300" b="1" dirty="0" smtClean="0">
                <a:solidFill>
                  <a:schemeClr val="tx1"/>
                </a:solidFill>
              </a:endParaRPr>
            </a:p>
            <a:p>
              <a:pPr marL="0" indent="0">
                <a:lnSpc>
                  <a:spcPct val="250000"/>
                </a:lnSpc>
                <a:buNone/>
              </a:pPr>
              <a:r>
                <a:rPr lang="ko-KR" altLang="en-US" sz="1300" b="1" dirty="0" smtClean="0">
                  <a:solidFill>
                    <a:schemeClr val="tx1"/>
                  </a:solidFill>
                </a:rPr>
                <a:t>동영상 화면의 소리 상태는 양호한가</a:t>
              </a:r>
              <a:r>
                <a:rPr lang="en-US" altLang="ko-KR" sz="1300" b="1" dirty="0">
                  <a:solidFill>
                    <a:schemeClr val="tx1"/>
                  </a:solidFill>
                </a:rPr>
                <a:t>?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Title 13"/>
            <p:cNvSpPr txBox="1">
              <a:spLocks/>
            </p:cNvSpPr>
            <p:nvPr/>
          </p:nvSpPr>
          <p:spPr>
            <a:xfrm>
              <a:off x="1014373" y="1495183"/>
              <a:ext cx="1422170" cy="3490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ko-KR" altLang="en-US" sz="2800" b="1" dirty="0" smtClean="0">
                  <a:solidFill>
                    <a:schemeClr val="accent1"/>
                  </a:solidFill>
                  <a:latin typeface="+mn-lt"/>
                </a:rPr>
                <a:t>평가 항목</a:t>
              </a:r>
              <a:endParaRPr lang="en-US" sz="2800" b="1" dirty="0">
                <a:solidFill>
                  <a:schemeClr val="accent1"/>
                </a:solidFill>
                <a:latin typeface="+mn-lt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687661" y="2147243"/>
            <a:ext cx="1748288" cy="3667016"/>
            <a:chOff x="2931937" y="1524938"/>
            <a:chExt cx="1475474" cy="2651441"/>
          </a:xfrm>
        </p:grpSpPr>
        <p:sp>
          <p:nvSpPr>
            <p:cNvPr id="42" name="Content Placeholder 2"/>
            <p:cNvSpPr txBox="1">
              <a:spLocks/>
            </p:cNvSpPr>
            <p:nvPr/>
          </p:nvSpPr>
          <p:spPr>
            <a:xfrm>
              <a:off x="2931937" y="1853080"/>
              <a:ext cx="1475474" cy="2323299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250000"/>
                </a:lnSpc>
                <a:buNone/>
              </a:pPr>
              <a:r>
                <a:rPr lang="en-US" sz="1300" b="1" dirty="0">
                  <a:solidFill>
                    <a:schemeClr val="tx1"/>
                  </a:solidFill>
                </a:rPr>
                <a:t>D </a:t>
              </a:r>
              <a:br>
                <a:rPr lang="en-US" sz="1300" b="1" dirty="0">
                  <a:solidFill>
                    <a:schemeClr val="tx1"/>
                  </a:solidFill>
                </a:rPr>
              </a:br>
              <a:r>
                <a:rPr lang="en-US" sz="1300" b="1" dirty="0">
                  <a:solidFill>
                    <a:schemeClr val="tx1"/>
                  </a:solidFill>
                </a:rPr>
                <a:t>C</a:t>
              </a:r>
              <a:r>
                <a:rPr lang="en-US" sz="1300" b="1" dirty="0" smtClean="0">
                  <a:solidFill>
                    <a:schemeClr val="tx1"/>
                  </a:solidFill>
                </a:rPr>
                <a:t> </a:t>
              </a:r>
              <a:r>
                <a:rPr lang="en-US" sz="1300" b="1" dirty="0">
                  <a:solidFill>
                    <a:schemeClr val="tx1"/>
                  </a:solidFill>
                </a:rPr>
                <a:t/>
              </a:r>
              <a:br>
                <a:rPr lang="en-US" sz="1300" b="1" dirty="0">
                  <a:solidFill>
                    <a:schemeClr val="tx1"/>
                  </a:solidFill>
                </a:rPr>
              </a:br>
              <a:r>
                <a:rPr lang="en-US" sz="1300" b="1" dirty="0" err="1">
                  <a:solidFill>
                    <a:schemeClr val="tx1"/>
                  </a:solidFill>
                </a:rPr>
                <a:t>C</a:t>
              </a:r>
              <a:endParaRPr lang="en-US" sz="1300" b="1" dirty="0" smtClean="0">
                <a:solidFill>
                  <a:schemeClr val="tx1"/>
                </a:solidFill>
              </a:endParaRPr>
            </a:p>
            <a:p>
              <a:pPr marL="0" indent="0" algn="ctr">
                <a:lnSpc>
                  <a:spcPct val="250000"/>
                </a:lnSpc>
                <a:buNone/>
              </a:pPr>
              <a:r>
                <a:rPr lang="en-US" sz="1300" b="1" dirty="0" smtClean="0">
                  <a:solidFill>
                    <a:schemeClr val="tx1"/>
                  </a:solidFill>
                </a:rPr>
                <a:t>C</a:t>
              </a:r>
            </a:p>
            <a:p>
              <a:pPr marL="0" indent="0" algn="ctr">
                <a:lnSpc>
                  <a:spcPct val="250000"/>
                </a:lnSpc>
                <a:buNone/>
              </a:pPr>
              <a:endParaRPr lang="en-US" sz="1300" b="1" dirty="0" smtClean="0">
                <a:solidFill>
                  <a:schemeClr val="tx1"/>
                </a:solidFill>
              </a:endParaRPr>
            </a:p>
            <a:p>
              <a:pPr marL="0" indent="0" algn="ctr">
                <a:lnSpc>
                  <a:spcPct val="250000"/>
                </a:lnSpc>
                <a:buNone/>
              </a:pPr>
              <a:endParaRPr 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Title 13"/>
            <p:cNvSpPr txBox="1">
              <a:spLocks/>
            </p:cNvSpPr>
            <p:nvPr/>
          </p:nvSpPr>
          <p:spPr>
            <a:xfrm>
              <a:off x="2931937" y="1524938"/>
              <a:ext cx="1422170" cy="37831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2800" b="1" dirty="0" smtClean="0">
                  <a:solidFill>
                    <a:schemeClr val="accent4"/>
                  </a:solidFill>
                  <a:latin typeface="+mn-lt"/>
                </a:rPr>
                <a:t>평가</a:t>
              </a:r>
              <a:endParaRPr lang="en-US" sz="2800" b="1" dirty="0">
                <a:solidFill>
                  <a:schemeClr val="accent4"/>
                </a:solidFill>
                <a:latin typeface="+mn-lt"/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9902362" y="4339580"/>
            <a:ext cx="2383491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300" b="1" dirty="0" smtClean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* </a:t>
            </a:r>
            <a:r>
              <a:rPr lang="ko-KR" altLang="en-US" sz="1300" b="1" dirty="0" smtClean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평가</a:t>
            </a:r>
            <a:endParaRPr lang="en-US" sz="1300" b="1" dirty="0" smtClean="0">
              <a:solidFill>
                <a:schemeClr val="bg1">
                  <a:lumMod val="65000"/>
                </a:schemeClr>
              </a:solidFill>
              <a:ea typeface="Roboto" panose="02000000000000000000" pitchFamily="2" charset="0"/>
            </a:endParaRPr>
          </a:p>
          <a:p>
            <a:pPr algn="just"/>
            <a:r>
              <a:rPr lang="en-US" altLang="ko-KR" sz="1300" b="1" dirty="0" smtClean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A </a:t>
            </a:r>
            <a:r>
              <a:rPr lang="en-US" altLang="ko-KR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: </a:t>
            </a:r>
            <a:r>
              <a:rPr lang="ko-KR" altLang="en-US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매우 </a:t>
            </a:r>
            <a:r>
              <a:rPr lang="ko-KR" altLang="en-US" sz="1300" b="1" dirty="0" smtClean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잘함</a:t>
            </a:r>
            <a:endParaRPr lang="en-US" altLang="ko-KR" sz="1300" b="1" dirty="0" smtClean="0">
              <a:solidFill>
                <a:schemeClr val="bg1">
                  <a:lumMod val="65000"/>
                </a:schemeClr>
              </a:solidFill>
              <a:ea typeface="Roboto" panose="02000000000000000000" pitchFamily="2" charset="0"/>
            </a:endParaRPr>
          </a:p>
          <a:p>
            <a:pPr algn="just"/>
            <a:r>
              <a:rPr lang="en-US" altLang="ko-KR" sz="1300" b="1" dirty="0" smtClean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B </a:t>
            </a:r>
            <a:r>
              <a:rPr lang="en-US" altLang="ko-KR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: </a:t>
            </a:r>
            <a:r>
              <a:rPr lang="ko-KR" altLang="en-US" sz="1300" b="1" dirty="0" smtClean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잘함</a:t>
            </a:r>
            <a:endParaRPr lang="en-US" altLang="ko-KR" sz="1300" b="1" dirty="0">
              <a:solidFill>
                <a:schemeClr val="bg1">
                  <a:lumMod val="65000"/>
                </a:schemeClr>
              </a:solidFill>
              <a:ea typeface="Roboto" panose="02000000000000000000" pitchFamily="2" charset="0"/>
            </a:endParaRPr>
          </a:p>
          <a:p>
            <a:pPr algn="just"/>
            <a:r>
              <a:rPr lang="en-US" altLang="ko-KR" sz="1300" b="1" dirty="0" smtClean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C </a:t>
            </a:r>
            <a:r>
              <a:rPr lang="en-US" altLang="ko-KR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: </a:t>
            </a:r>
            <a:r>
              <a:rPr lang="ko-KR" altLang="en-US" sz="1300" b="1" dirty="0" smtClean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보통</a:t>
            </a:r>
            <a:endParaRPr lang="en-US" altLang="ko-KR" sz="1300" b="1" dirty="0">
              <a:solidFill>
                <a:schemeClr val="bg1">
                  <a:lumMod val="65000"/>
                </a:schemeClr>
              </a:solidFill>
              <a:ea typeface="Roboto" panose="02000000000000000000" pitchFamily="2" charset="0"/>
            </a:endParaRPr>
          </a:p>
          <a:p>
            <a:pPr algn="just"/>
            <a:r>
              <a:rPr lang="en-US" altLang="ko-KR" sz="1300" b="1" dirty="0" smtClean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D </a:t>
            </a:r>
            <a:r>
              <a:rPr lang="en-US" altLang="ko-KR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: </a:t>
            </a:r>
            <a:r>
              <a:rPr lang="ko-KR" altLang="en-US" sz="1300" b="1" dirty="0" smtClean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못함</a:t>
            </a:r>
            <a:endParaRPr lang="en-US" altLang="ko-KR" sz="1300" b="1" dirty="0">
              <a:solidFill>
                <a:schemeClr val="bg1">
                  <a:lumMod val="65000"/>
                </a:schemeClr>
              </a:solidFill>
              <a:ea typeface="Roboto" panose="02000000000000000000" pitchFamily="2" charset="0"/>
            </a:endParaRPr>
          </a:p>
          <a:p>
            <a:pPr algn="just"/>
            <a:r>
              <a:rPr lang="en-US" altLang="ko-KR" sz="1300" b="1" dirty="0" smtClean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E </a:t>
            </a:r>
            <a:r>
              <a:rPr lang="en-US" altLang="ko-KR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: </a:t>
            </a:r>
            <a:r>
              <a:rPr lang="ko-KR" altLang="en-US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매우 </a:t>
            </a:r>
            <a:r>
              <a:rPr lang="ko-KR" altLang="en-US" sz="1300" b="1" dirty="0" smtClean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못함</a:t>
            </a:r>
            <a:endParaRPr lang="en-US" altLang="ko-KR" sz="1300" b="1" dirty="0">
              <a:solidFill>
                <a:schemeClr val="bg1">
                  <a:lumMod val="65000"/>
                </a:schemeClr>
              </a:solidFill>
              <a:ea typeface="Roboto" panose="02000000000000000000" pitchFamily="2" charset="0"/>
            </a:endParaRPr>
          </a:p>
          <a:p>
            <a:pPr algn="just"/>
            <a:endParaRPr lang="en-US" sz="1300" dirty="0">
              <a:solidFill>
                <a:schemeClr val="bg1">
                  <a:lumMod val="65000"/>
                </a:schemeClr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17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/>
      <p:bldP spid="46" grpId="0"/>
    </p:bld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7496</TotalTime>
  <Words>284</Words>
  <Application>Microsoft Office PowerPoint</Application>
  <PresentationFormat>사용자 지정</PresentationFormat>
  <Paragraphs>110</Paragraphs>
  <Slides>7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Adien</dc:creator>
  <cp:lastModifiedBy>Song</cp:lastModifiedBy>
  <cp:revision>1173</cp:revision>
  <dcterms:created xsi:type="dcterms:W3CDTF">2015-03-17T06:15:17Z</dcterms:created>
  <dcterms:modified xsi:type="dcterms:W3CDTF">2015-10-26T13:19:23Z</dcterms:modified>
</cp:coreProperties>
</file>