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75" r:id="rId2"/>
    <p:sldId id="260" r:id="rId3"/>
    <p:sldId id="277" r:id="rId4"/>
    <p:sldId id="288" r:id="rId5"/>
    <p:sldId id="272" r:id="rId6"/>
    <p:sldId id="262" r:id="rId7"/>
    <p:sldId id="268" r:id="rId8"/>
    <p:sldId id="278" r:id="rId9"/>
    <p:sldId id="284" r:id="rId10"/>
    <p:sldId id="286" r:id="rId11"/>
    <p:sldId id="291" r:id="rId12"/>
    <p:sldId id="285" r:id="rId13"/>
    <p:sldId id="293" r:id="rId14"/>
    <p:sldId id="292" r:id="rId15"/>
    <p:sldId id="294" r:id="rId16"/>
    <p:sldId id="287" r:id="rId17"/>
    <p:sldId id="280" r:id="rId18"/>
    <p:sldId id="289" r:id="rId19"/>
    <p:sldId id="281" r:id="rId20"/>
    <p:sldId id="282" r:id="rId21"/>
    <p:sldId id="283" r:id="rId22"/>
    <p:sldId id="276" r:id="rId23"/>
    <p:sldId id="273" r:id="rId24"/>
    <p:sldId id="274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휴먼엑스포" panose="0203050400010101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EF"/>
    <a:srgbClr val="F8F8F8"/>
    <a:srgbClr val="6861EF"/>
    <a:srgbClr val="24D3DC"/>
    <a:srgbClr val="FF5050"/>
    <a:srgbClr val="FBBB97"/>
    <a:srgbClr val="A6CAEC"/>
    <a:srgbClr val="AFB5C9"/>
    <a:srgbClr val="6F7A9D"/>
    <a:srgbClr val="617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664566061106942"/>
          <c:y val="6.7782507542746229E-2"/>
          <c:w val="0.65992300529196668"/>
          <c:h val="0.82631491762276055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   mAP50(B)</c:v>
                </c:pt>
              </c:strCache>
            </c:strRef>
          </c:tx>
          <c:spPr>
            <a:gradFill>
              <a:gsLst>
                <a:gs pos="100000">
                  <a:schemeClr val="accent2">
                    <a:lumMod val="20000"/>
                    <a:lumOff val="80000"/>
                  </a:schemeClr>
                </a:gs>
                <a:gs pos="0">
                  <a:schemeClr val="accent2">
                    <a:lumMod val="40000"/>
                    <a:lumOff val="60000"/>
                  </a:schemeClr>
                </a:gs>
              </a:gsLst>
              <a:lin ang="5400000" scaled="0"/>
            </a:gradFill>
          </c:spPr>
          <c:invertIfNegative val="0"/>
          <c:dPt>
            <c:idx val="10"/>
            <c:invertIfNegative val="0"/>
            <c:bubble3D val="0"/>
            <c:spPr>
              <a:gradFill>
                <a:gsLst>
                  <a:gs pos="100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</c:spPr>
            <c:extLst>
              <c:ext xmlns:c16="http://schemas.microsoft.com/office/drawing/2014/chart" uri="{C3380CC4-5D6E-409C-BE32-E72D297353CC}">
                <c16:uniqueId val="{00000001-C21A-4E35-9C40-FE0A5D59713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pPr>
                      <a:defRPr sz="1200" 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defRPr>
                    </a:pPr>
                    <a:r>
                      <a:rPr lang="en-US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0.916 </a:t>
                    </a:r>
                  </a:p>
                </c:rich>
              </c:tx>
              <c:numFmt formatCode="#,##0.000_);[Red]\(#,##0.000\)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21A-4E35-9C40-FE0A5D59713A}"/>
                </c:ext>
              </c:extLst>
            </c:dLbl>
            <c:dLbl>
              <c:idx val="10"/>
              <c:layout>
                <c:manualLayout>
                  <c:x val="0"/>
                  <c:y val="-1.7764094030205353E-2"/>
                </c:manualLayout>
              </c:layout>
              <c:tx>
                <c:rich>
                  <a:bodyPr/>
                  <a:lstStyle/>
                  <a:p>
                    <a:pPr>
                      <a:defRPr sz="1600" b="1">
                        <a:solidFill>
                          <a:schemeClr val="accent2"/>
                        </a:solidFill>
                      </a:defRPr>
                    </a:pPr>
                    <a:r>
                      <a:rPr lang="en-US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0.924 </a:t>
                    </a:r>
                  </a:p>
                </c:rich>
              </c:tx>
              <c:numFmt formatCode="#,##0.000_);[Red]\(#,##0.000\)" sourceLinked="0"/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21A-4E35-9C40-FE0A5D59713A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pPr>
                      <a:defRPr sz="1200" 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defRPr>
                    </a:pPr>
                    <a:r>
                      <a:rPr lang="en-US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0.914 </a:t>
                    </a:r>
                  </a:p>
                </c:rich>
              </c:tx>
              <c:numFmt formatCode="#,##0.000_);[Red]\(#,##0.000\)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C21A-4E35-9C40-FE0A5D59713A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pPr>
                      <a:defRPr sz="1200" 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defRPr>
                    </a:pPr>
                    <a:r>
                      <a:rPr lang="en-US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0.917 </a:t>
                    </a:r>
                  </a:p>
                </c:rich>
              </c:tx>
              <c:numFmt formatCode="#,##0.000_);[Red]\(#,##0.000\)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C21A-4E35-9C40-FE0A5D59713A}"/>
                </c:ext>
              </c:extLst>
            </c:dLbl>
            <c:numFmt formatCode="#,##0.000_);[Red]\(#,##0.00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0.91627000000000003</c:v>
                </c:pt>
                <c:pt idx="1">
                  <c:v>0.92015999999999998</c:v>
                </c:pt>
                <c:pt idx="2">
                  <c:v>0.91603999999999997</c:v>
                </c:pt>
                <c:pt idx="3">
                  <c:v>0.91876000000000002</c:v>
                </c:pt>
                <c:pt idx="4">
                  <c:v>0.91957</c:v>
                </c:pt>
                <c:pt idx="5">
                  <c:v>0.91957999999999995</c:v>
                </c:pt>
                <c:pt idx="6">
                  <c:v>0.91939000000000004</c:v>
                </c:pt>
                <c:pt idx="7">
                  <c:v>0.92049000000000003</c:v>
                </c:pt>
                <c:pt idx="8">
                  <c:v>0.92071999999999998</c:v>
                </c:pt>
                <c:pt idx="9">
                  <c:v>0.92144999999999999</c:v>
                </c:pt>
                <c:pt idx="10">
                  <c:v>0.92405000000000004</c:v>
                </c:pt>
                <c:pt idx="11">
                  <c:v>0.91893000000000002</c:v>
                </c:pt>
                <c:pt idx="12">
                  <c:v>0.91854000000000002</c:v>
                </c:pt>
                <c:pt idx="13">
                  <c:v>0.91805000000000003</c:v>
                </c:pt>
                <c:pt idx="14">
                  <c:v>0.91624000000000005</c:v>
                </c:pt>
                <c:pt idx="15">
                  <c:v>0.91447000000000001</c:v>
                </c:pt>
                <c:pt idx="16">
                  <c:v>0.91700999999999999</c:v>
                </c:pt>
                <c:pt idx="17">
                  <c:v>0.91790000000000005</c:v>
                </c:pt>
                <c:pt idx="18">
                  <c:v>0.91615999999999997</c:v>
                </c:pt>
                <c:pt idx="19">
                  <c:v>0.91725999999999996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21A-4E35-9C40-FE0A5D597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58319104"/>
        <c:axId val="2583173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경계 예측 오차 (loss)</c:v>
                </c:pt>
              </c:strCache>
            </c:strRef>
          </c:tx>
          <c:spPr>
            <a:ln>
              <a:solidFill>
                <a:srgbClr val="24D3DC"/>
              </a:solidFill>
            </a:ln>
          </c:spPr>
          <c:marker>
            <c:symbol val="circle"/>
            <c:size val="8"/>
            <c:spPr>
              <a:solidFill>
                <a:srgbClr val="24D3DC"/>
              </a:solidFill>
              <a:ln>
                <a:noFill/>
              </a:ln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0.95801999999999998</c:v>
                </c:pt>
                <c:pt idx="1">
                  <c:v>0.86633000000000004</c:v>
                </c:pt>
                <c:pt idx="2">
                  <c:v>0.85524999999999995</c:v>
                </c:pt>
                <c:pt idx="3">
                  <c:v>0.82062000000000002</c:v>
                </c:pt>
                <c:pt idx="4">
                  <c:v>0.77466999999999997</c:v>
                </c:pt>
                <c:pt idx="5">
                  <c:v>0.73555000000000004</c:v>
                </c:pt>
                <c:pt idx="6">
                  <c:v>0.70306999999999997</c:v>
                </c:pt>
                <c:pt idx="7">
                  <c:v>0.66256000000000004</c:v>
                </c:pt>
                <c:pt idx="8">
                  <c:v>0.61458000000000002</c:v>
                </c:pt>
                <c:pt idx="9">
                  <c:v>0.55378000000000005</c:v>
                </c:pt>
                <c:pt idx="10">
                  <c:v>0.53413999999999995</c:v>
                </c:pt>
                <c:pt idx="11">
                  <c:v>0.66876999999999998</c:v>
                </c:pt>
                <c:pt idx="12">
                  <c:v>0.7611</c:v>
                </c:pt>
                <c:pt idx="13">
                  <c:v>0.78269999999999995</c:v>
                </c:pt>
                <c:pt idx="14">
                  <c:v>0.74831000000000003</c:v>
                </c:pt>
                <c:pt idx="15">
                  <c:v>0.72277999999999998</c:v>
                </c:pt>
                <c:pt idx="16">
                  <c:v>0.69574000000000003</c:v>
                </c:pt>
                <c:pt idx="17">
                  <c:v>0.66566000000000003</c:v>
                </c:pt>
                <c:pt idx="18">
                  <c:v>0.63083</c:v>
                </c:pt>
                <c:pt idx="19">
                  <c:v>0.5877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21A-4E35-9C40-FE0A5D5971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  객체 예측 오차 (loss)</c:v>
                </c:pt>
              </c:strCache>
            </c:strRef>
          </c:tx>
          <c:spPr>
            <a:ln>
              <a:solidFill>
                <a:srgbClr val="6861EF"/>
              </a:solidFill>
            </a:ln>
          </c:spPr>
          <c:marker>
            <c:symbol val="circle"/>
            <c:size val="8"/>
            <c:spPr>
              <a:solidFill>
                <a:srgbClr val="6861EF"/>
              </a:solidFill>
              <a:ln w="15875">
                <a:noFill/>
              </a:ln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0.99792000000000003</c:v>
                </c:pt>
                <c:pt idx="1">
                  <c:v>0.58191999999999999</c:v>
                </c:pt>
                <c:pt idx="2">
                  <c:v>0.56186000000000003</c:v>
                </c:pt>
                <c:pt idx="3">
                  <c:v>0.52492000000000005</c:v>
                </c:pt>
                <c:pt idx="4">
                  <c:v>0.48310999999999998</c:v>
                </c:pt>
                <c:pt idx="5">
                  <c:v>0.44997999999999999</c:v>
                </c:pt>
                <c:pt idx="6">
                  <c:v>0.42275000000000001</c:v>
                </c:pt>
                <c:pt idx="7">
                  <c:v>0.39051999999999998</c:v>
                </c:pt>
                <c:pt idx="8">
                  <c:v>0.35391</c:v>
                </c:pt>
                <c:pt idx="9">
                  <c:v>0.31031999999999998</c:v>
                </c:pt>
                <c:pt idx="10">
                  <c:v>0.29651</c:v>
                </c:pt>
                <c:pt idx="11">
                  <c:v>0.39965000000000001</c:v>
                </c:pt>
                <c:pt idx="12">
                  <c:v>0.47560999999999998</c:v>
                </c:pt>
                <c:pt idx="13">
                  <c:v>0.49175000000000002</c:v>
                </c:pt>
                <c:pt idx="14">
                  <c:v>0.46046999999999999</c:v>
                </c:pt>
                <c:pt idx="15">
                  <c:v>0.43868000000000001</c:v>
                </c:pt>
                <c:pt idx="16">
                  <c:v>0.41686000000000001</c:v>
                </c:pt>
                <c:pt idx="17">
                  <c:v>0.39338000000000001</c:v>
                </c:pt>
                <c:pt idx="18">
                  <c:v>0.36728</c:v>
                </c:pt>
                <c:pt idx="19">
                  <c:v>0.33476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21A-4E35-9C40-FE0A5D597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8314240"/>
        <c:axId val="258315776"/>
      </c:lineChart>
      <c:catAx>
        <c:axId val="25831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258315776"/>
        <c:crosses val="autoZero"/>
        <c:auto val="1"/>
        <c:lblAlgn val="ctr"/>
        <c:lblOffset val="100"/>
        <c:noMultiLvlLbl val="0"/>
      </c:catAx>
      <c:valAx>
        <c:axId val="258315776"/>
        <c:scaling>
          <c:orientation val="minMax"/>
          <c:max val="1"/>
          <c:min val="0.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defRPr>
            </a:pPr>
            <a:endParaRPr lang="ko-KR"/>
          </a:p>
        </c:txPr>
        <c:crossAx val="258314240"/>
        <c:crosses val="autoZero"/>
        <c:crossBetween val="between"/>
        <c:majorUnit val="0.2"/>
      </c:valAx>
      <c:valAx>
        <c:axId val="258317312"/>
        <c:scaling>
          <c:orientation val="minMax"/>
          <c:max val="0.92449999999999999"/>
          <c:min val="0.91300000000000003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</c:spPr>
        <c:crossAx val="258319104"/>
        <c:crosses val="max"/>
        <c:crossBetween val="between"/>
      </c:valAx>
      <c:catAx>
        <c:axId val="258319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83173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l"/>
      <c:layout>
        <c:manualLayout>
          <c:xMode val="edge"/>
          <c:yMode val="edge"/>
          <c:x val="5.4377321866897088E-2"/>
          <c:y val="0.47513156719473382"/>
          <c:w val="0.15486154855643045"/>
          <c:h val="0.18423643469637288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>
          <a:latin typeface="Pretendard" panose="020B0600000101010101" charset="-127"/>
          <a:ea typeface="Pretendard" panose="020B0600000101010101" charset="-127"/>
          <a:cs typeface="Pretendard" panose="020B0600000101010101" charset="-127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75E40-DE31-47F9-9F1D-2656603F039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BBD0C-EDB8-48A5-BEBD-28BFFBC8C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2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BBD0C-EDB8-48A5-BEBD-28BFFBC8C17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19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BBD0C-EDB8-48A5-BEBD-28BFFBC8C17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1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D0A02-F140-A9BE-D997-95BEA42D2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91B39B-0165-884B-D069-603A3CBE9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D8FFD8-1848-6515-EB9E-2F8338631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04A556-ACD3-ABE6-5733-DC3B5066E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BBD0C-EDB8-48A5-BEBD-28BFFBC8C17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56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0FD9D-C737-8AD7-07C4-BC356CA94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DBA03A-F726-B9F1-857E-81A1FD269E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4CBB71-4FFC-56AD-74BF-E55A4C4EE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05D5CF-2030-9C94-6F8F-0650B7B8C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BBD0C-EDB8-48A5-BEBD-28BFFBC8C17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43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17FD5-C2C3-3766-EDF0-ABC18508B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C91F2A-18DC-352A-B6AF-D73F0971B4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2E827B-E609-3F12-24B4-E7297CDCF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90913-7461-48C3-5D31-8249C7E61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BBD0C-EDB8-48A5-BEBD-28BFFBC8C17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0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2E3A8-9438-088B-C009-710774224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C4BA35-0628-6766-C07F-50DE723AA2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5D4FD6-C39D-7EBF-6472-70228BD1E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FFE6A-BCB2-D02A-C172-55F8E3BEE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BBD0C-EDB8-48A5-BEBD-28BFFBC8C17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3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B8ACF-9D63-EE69-9203-8E18822E5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784E28-2D6B-FC57-C701-0551BC36B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27CB5D-C2F3-A9B8-8F64-89A413701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AAC84B-7125-67D3-498C-40FA5576F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BBD0C-EDB8-48A5-BEBD-28BFFBC8C17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5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B8ACF-9D63-EE69-9203-8E18822E5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784E28-2D6B-FC57-C701-0551BC36B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27CB5D-C2F3-A9B8-8F64-89A413701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AAC84B-7125-67D3-498C-40FA5576F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BBD0C-EDB8-48A5-BEBD-28BFFBC8C17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5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69909-9A08-9C36-7B81-1C1AB853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34AF7A-8C45-6F17-A520-72D1BC6025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4530CB-7EE7-A67A-3CC9-C78910F49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2A94E-CAEF-3489-AC6D-66A38867FF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BBD0C-EDB8-48A5-BEBD-28BFFBC8C17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2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69909-9A08-9C36-7B81-1C1AB853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34AF7A-8C45-6F17-A520-72D1BC6025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4530CB-7EE7-A67A-3CC9-C78910F49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2A94E-CAEF-3489-AC6D-66A38867FF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BBD0C-EDB8-48A5-BEBD-28BFFBC8C17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25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69909-9A08-9C36-7B81-1C1AB853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34AF7A-8C45-6F17-A520-72D1BC6025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4530CB-7EE7-A67A-3CC9-C78910F49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2A94E-CAEF-3489-AC6D-66A38867FF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BBD0C-EDB8-48A5-BEBD-28BFFBC8C17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2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69909-9A08-9C36-7B81-1C1AB853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34AF7A-8C45-6F17-A520-72D1BC6025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4530CB-7EE7-A67A-3CC9-C78910F49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2A94E-CAEF-3489-AC6D-66A38867FF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BBD0C-EDB8-48A5-BEBD-28BFFBC8C17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25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93729-F991-93D4-40CE-9B95FD546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5D5E24-EF2C-804E-15A5-9CAFA38B3E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618B15-BA3A-4F79-1D1E-21EF80601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A1585-3A26-D5F5-065A-5D590F78D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BBD0C-EDB8-48A5-BEBD-28BFFBC8C17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0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A15A9-A8FD-C1C4-DAB5-F28E13C67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91DEB4-6EE0-3511-82BC-88F51B949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19196-269E-65B0-3C4C-F6138EFB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5A70-EE93-46E2-9DF3-4A788772AB9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C2501-EF4F-BE48-A4D8-59EB9121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D2885-CD9A-6692-9536-015A41BF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26F-7581-4F18-9C65-2F786D02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8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FA50B-4256-64BD-0A51-EE79939F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2A1D97-97CA-42D6-E96D-B4B193B1C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F90CA-4B1A-BC72-BE8E-5A1F46B8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5A70-EE93-46E2-9DF3-4A788772AB9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8DCD0-179E-41F0-69B9-96917536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A6A2B-4C6B-EB34-8F6C-5A772F0E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26F-7581-4F18-9C65-2F786D02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6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5F76AA-322B-510F-56D2-2814030B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FB1EE4-7526-5FCF-7017-417F1C3B9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FC142-14B3-01FE-82F8-5232EF17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5A70-EE93-46E2-9DF3-4A788772AB9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A1D53-EA2E-93FE-E792-1F36A58A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94D11-32DD-3C5E-9005-AF1B9FDF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26F-7581-4F18-9C65-2F786D02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E3B8A-2757-7B5D-3294-AEB4CB85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F8C88-58AD-463C-0921-AF0203E41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59447-A76C-1310-0561-23A4A5FC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5A70-EE93-46E2-9DF3-4A788772AB9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336A9-D321-FE25-0D5C-1C1687F0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791DD-9416-EF4C-C6EE-501234A1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26F-7581-4F18-9C65-2F786D02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8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30E50-4849-F1EA-84D9-0F17480D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C0A62-38E1-4E52-D0E5-D3FD731BE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C47B8-1657-4C91-1834-EBBF2880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5A70-EE93-46E2-9DF3-4A788772AB9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A3900-539E-0FE1-1723-EFD329DD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9F32A-01DF-92C9-DAD8-9AB25626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26F-7581-4F18-9C65-2F786D02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6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06749-0EF0-D4FE-9DAF-4567B9F6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1C9F5-DCC8-D050-1E61-51B8C20C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8480DF-55CC-7900-A53E-9A2BECBF9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2B45E8-90D9-BDB3-EACD-3DEECABA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5A70-EE93-46E2-9DF3-4A788772AB9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77B5D7-FA83-3820-E951-03EC7EB7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9D4CC-1BF1-DFFF-506C-F08490EC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26F-7581-4F18-9C65-2F786D02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1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1AEAF-5721-DBCA-C5CD-9CB6E6DA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F16AB-4B93-A6C2-AD15-450FC9C9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F3CFA6-F864-BF50-068C-52BA0D607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B2263A-F705-3BAD-9D26-11206BB17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8C62BB-FA36-69A6-29F1-91EC71920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744E5E-CCEF-B604-F000-44F25862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5A70-EE93-46E2-9DF3-4A788772AB9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6BF80C-C130-A48A-387B-8F1F00B8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370A30-6C96-E42D-E73B-C9B62821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26F-7581-4F18-9C65-2F786D02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5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68A05-C6BB-005E-FACB-F1EECFA2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A47EC6-E995-B144-B65C-F87DEB8F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5A70-EE93-46E2-9DF3-4A788772AB9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AB3375-FF0B-33E5-BA65-08A354E6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3053A3-B83B-61AA-9AE2-75B4E7D5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26F-7581-4F18-9C65-2F786D02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B48C0A-80ED-24CE-7677-3D225E09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5A70-EE93-46E2-9DF3-4A788772AB9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C3BB92-5AF5-DFE3-9AB9-A09B3FC0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5AA6D7-458C-3E6C-CA16-12137552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26F-7581-4F18-9C65-2F786D02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5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AD4F0-C215-25C6-9319-11CF6DED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DDB29-61F7-04FD-9C90-59A16410C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E23B6D-F9FE-358B-A6D8-8AEFC9ED5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ECC32-9E8B-B65D-1E12-6F282E3A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5A70-EE93-46E2-9DF3-4A788772AB9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31BDA-F126-4259-4F6E-951EE87F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8C65F-EF4C-B897-BC47-EBCD7082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26F-7581-4F18-9C65-2F786D02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6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669E1-58EE-5CB1-610D-7713BF9C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315720-079F-E3F0-427A-6FBB392FC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9ED92-1F01-E6A4-E230-8B5111D16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55DB1-CF66-F5A5-85FF-3D386853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5A70-EE93-46E2-9DF3-4A788772AB9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6D2C1-CA07-CC28-2AA5-99B98774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CD850-5700-C68A-B7D4-4CCCB776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26F-7581-4F18-9C65-2F786D02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1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1A0411-B94E-D170-D2AF-B7CE4790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9AB00-D81C-B2DD-809F-7FCF56900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D21A2-C811-6A30-FE0E-2742AD5D7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05A70-EE93-46E2-9DF3-4A788772AB9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1A33A-6A0F-EC34-93EE-C96AE71FB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BCDD1-397D-971D-D55D-77489F817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E226F-7581-4F18-9C65-2F786D02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7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실내, 기계, 장난감, 레드이(가) 표시된 사진&#10;&#10;자동 생성된 설명">
            <a:extLst>
              <a:ext uri="{FF2B5EF4-FFF2-40B4-BE49-F238E27FC236}">
                <a16:creationId xmlns:a16="http://schemas.microsoft.com/office/drawing/2014/main" id="{C1BD258A-478C-1196-AC62-4E49F340F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867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1D12CF-DD3B-87FA-18C8-5C2362BDA9BF}"/>
              </a:ext>
            </a:extLst>
          </p:cNvPr>
          <p:cNvSpPr/>
          <p:nvPr/>
        </p:nvSpPr>
        <p:spPr>
          <a:xfrm>
            <a:off x="0" y="0"/>
            <a:ext cx="7886700" cy="6858000"/>
          </a:xfrm>
          <a:prstGeom prst="rect">
            <a:avLst/>
          </a:prstGeom>
          <a:gradFill>
            <a:gsLst>
              <a:gs pos="0">
                <a:srgbClr val="FFEFEF">
                  <a:alpha val="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399B2-B849-2BF6-02C0-97D4CC23C964}"/>
              </a:ext>
            </a:extLst>
          </p:cNvPr>
          <p:cNvSpPr txBox="1"/>
          <p:nvPr/>
        </p:nvSpPr>
        <p:spPr>
          <a:xfrm>
            <a:off x="7473624" y="1194289"/>
            <a:ext cx="39693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rgbClr val="FFC000"/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AI </a:t>
            </a:r>
            <a:r>
              <a:rPr lang="ko-KR" alt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rgbClr val="FFC000"/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화재 감지</a:t>
            </a:r>
            <a:endParaRPr lang="en-US" altLang="ko-KR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bl" rotWithShape="0">
                  <a:srgbClr val="FFC000"/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algn="r"/>
            <a:r>
              <a:rPr lang="ko-KR" alt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rgbClr val="FFC000"/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소방 </a:t>
            </a:r>
            <a:r>
              <a:rPr lang="en-US" altLang="ko-KR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rgbClr val="FFC000"/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RC</a:t>
            </a:r>
            <a:r>
              <a:rPr lang="ko-KR" alt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rgbClr val="FFC000"/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카</a:t>
            </a:r>
            <a:endParaRPr lang="en-US" altLang="ko-KR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bl" rotWithShape="0">
                  <a:srgbClr val="FFC000"/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28B001A-6D50-FA8E-5FD1-41467EB1EC8C}"/>
              </a:ext>
            </a:extLst>
          </p:cNvPr>
          <p:cNvGrpSpPr/>
          <p:nvPr/>
        </p:nvGrpSpPr>
        <p:grpSpPr>
          <a:xfrm>
            <a:off x="8907991" y="3529042"/>
            <a:ext cx="2534988" cy="2109068"/>
            <a:chOff x="9331127" y="3936085"/>
            <a:chExt cx="2534988" cy="210906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A49079B-1D6F-0B05-82A2-5AE3402026A8}"/>
                </a:ext>
              </a:extLst>
            </p:cNvPr>
            <p:cNvGrpSpPr/>
            <p:nvPr/>
          </p:nvGrpSpPr>
          <p:grpSpPr>
            <a:xfrm>
              <a:off x="9331127" y="4721714"/>
              <a:ext cx="2534988" cy="1323439"/>
              <a:chOff x="9446083" y="4591149"/>
              <a:chExt cx="2534988" cy="132343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137737-CF7A-8FAE-7ACF-4B2909FE6C67}"/>
                  </a:ext>
                </a:extLst>
              </p:cNvPr>
              <p:cNvSpPr txBox="1"/>
              <p:nvPr/>
            </p:nvSpPr>
            <p:spPr>
              <a:xfrm>
                <a:off x="10991698" y="4591149"/>
                <a:ext cx="9893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1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👑</a:t>
                </a:r>
                <a:r>
                  <a:rPr lang="ko-KR" altLang="en-US" sz="2000" dirty="0">
                    <a:ln w="3175">
                      <a:noFill/>
                      <a:prstDash val="solid"/>
                    </a:ln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송재헌</a:t>
                </a:r>
                <a:endParaRPr lang="en-US" altLang="ko-KR" sz="2000" u="sng" dirty="0">
                  <a:ln w="3175">
                    <a:noFill/>
                    <a:prstDash val="solid"/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algn="r"/>
                <a:r>
                  <a:rPr lang="ko-KR" altLang="en-US" sz="2000" dirty="0" err="1">
                    <a:ln w="3175">
                      <a:noFill/>
                      <a:prstDash val="solid"/>
                    </a:ln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김충효</a:t>
                </a:r>
                <a:endParaRPr lang="en-US" altLang="ko-KR" sz="2000" dirty="0">
                  <a:ln w="3175">
                    <a:noFill/>
                    <a:prstDash val="solid"/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algn="r"/>
                <a:r>
                  <a:rPr lang="ko-KR" altLang="en-US" sz="2000" dirty="0">
                    <a:ln w="3175">
                      <a:noFill/>
                      <a:prstDash val="solid"/>
                    </a:ln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김한솔</a:t>
                </a:r>
                <a:endParaRPr lang="en-US" altLang="ko-KR" sz="2000" dirty="0">
                  <a:ln w="3175">
                    <a:noFill/>
                    <a:prstDash val="solid"/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algn="r"/>
                <a:r>
                  <a:rPr lang="ko-KR" altLang="en-US" sz="2000" dirty="0">
                    <a:ln w="3175">
                      <a:noFill/>
                      <a:prstDash val="solid"/>
                    </a:ln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문준혁</a:t>
                </a:r>
                <a:endParaRPr lang="ko-KR" altLang="en-US" sz="2000" dirty="0">
                  <a:ln w="3175">
                    <a:solidFill>
                      <a:schemeClr val="tx1"/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370270-0619-0080-F730-00055F2EFFA9}"/>
                  </a:ext>
                </a:extLst>
              </p:cNvPr>
              <p:cNvSpPr txBox="1"/>
              <p:nvPr/>
            </p:nvSpPr>
            <p:spPr>
              <a:xfrm>
                <a:off x="9446083" y="4591149"/>
                <a:ext cx="164660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n w="3175">
                      <a:noFill/>
                    </a:ln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2302110391</a:t>
                </a:r>
              </a:p>
              <a:p>
                <a:r>
                  <a:rPr lang="en-US" altLang="ko-KR" sz="2000" dirty="0">
                    <a:ln w="3175">
                      <a:noFill/>
                    </a:ln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2302110377</a:t>
                </a:r>
              </a:p>
              <a:p>
                <a:r>
                  <a:rPr lang="en-US" altLang="ko-KR" sz="2000" dirty="0">
                    <a:ln w="3175">
                      <a:noFill/>
                    </a:ln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2302110379</a:t>
                </a:r>
              </a:p>
              <a:p>
                <a:r>
                  <a:rPr lang="en-US" altLang="ko-KR" sz="2000" dirty="0">
                    <a:ln w="3175">
                      <a:noFill/>
                    </a:ln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2302110383</a:t>
                </a:r>
                <a:endParaRPr lang="ko-KR" altLang="en-US" sz="2000" dirty="0">
                  <a:ln w="3175">
                    <a:noFill/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50D2AF-7614-A94E-BD46-F577D416877C}"/>
                </a:ext>
              </a:extLst>
            </p:cNvPr>
            <p:cNvSpPr txBox="1"/>
            <p:nvPr/>
          </p:nvSpPr>
          <p:spPr>
            <a:xfrm>
              <a:off x="10240350" y="3936085"/>
              <a:ext cx="1625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AI</a:t>
              </a:r>
              <a:r>
                <a:rPr lang="ko-KR" altLang="en-US" sz="16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융합소프트웨어</a:t>
              </a:r>
              <a:endPara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  <a:p>
              <a:pPr algn="r"/>
              <a:r>
                <a:rPr lang="en-US" altLang="ko-KR" sz="2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B</a:t>
              </a:r>
              <a:r>
                <a:rPr lang="ko-KR" altLang="en-US" sz="2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반 </a:t>
              </a:r>
              <a:r>
                <a:rPr lang="en-US" altLang="ko-KR" sz="2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1</a:t>
              </a:r>
              <a:r>
                <a:rPr lang="ko-KR" altLang="en-US" sz="2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조</a:t>
              </a:r>
              <a:endParaRPr lang="ko-KR" altLang="en-US" sz="4400" dirty="0">
                <a:ln w="3175">
                  <a:solidFill>
                    <a:schemeClr val="tx1"/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pic>
        <p:nvPicPr>
          <p:cNvPr id="6146" name="Picture 2" descr="한국폴리텍대학 인천캠퍼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213" y="5716151"/>
            <a:ext cx="1625765" cy="58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35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66A6F-1629-ACC4-F76C-867ED451D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771D7-CF08-9253-110D-9996ED90ABDD}"/>
              </a:ext>
            </a:extLst>
          </p:cNvPr>
          <p:cNvSpPr txBox="1"/>
          <p:nvPr/>
        </p:nvSpPr>
        <p:spPr>
          <a:xfrm>
            <a:off x="850467" y="819216"/>
            <a:ext cx="30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 학습 과정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5F4A84-5E1D-4342-57E7-895A25449C18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상세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7C3E3-D3B1-8F92-67AA-30ECABDA148A}"/>
              </a:ext>
            </a:extLst>
          </p:cNvPr>
          <p:cNvSpPr txBox="1"/>
          <p:nvPr/>
        </p:nvSpPr>
        <p:spPr>
          <a:xfrm>
            <a:off x="8593159" y="1280881"/>
            <a:ext cx="2654893" cy="827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 Hub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의 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JSON </a:t>
            </a:r>
            <a:r>
              <a:rPr lang="ko-KR" altLang="en-US" sz="20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라벨링</a:t>
            </a:r>
            <a:endParaRPr lang="en-US" altLang="ko-KR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r">
              <a:lnSpc>
                <a:spcPts val="3000"/>
              </a:lnSpc>
            </a:pP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파일 구조</a:t>
            </a:r>
            <a:endParaRPr lang="en-US" altLang="ko-KR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66" y="1404836"/>
            <a:ext cx="7035817" cy="480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79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66A6F-1629-ACC4-F76C-867ED451D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771D7-CF08-9253-110D-9996ED90ABDD}"/>
              </a:ext>
            </a:extLst>
          </p:cNvPr>
          <p:cNvSpPr txBox="1"/>
          <p:nvPr/>
        </p:nvSpPr>
        <p:spPr>
          <a:xfrm>
            <a:off x="850467" y="819216"/>
            <a:ext cx="30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 학습 과정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5F4A84-5E1D-4342-57E7-895A25449C18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상세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BFA4F7-8C96-8FA2-98E2-61EB76C86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05892"/>
              </p:ext>
            </p:extLst>
          </p:nvPr>
        </p:nvGraphicFramePr>
        <p:xfrm>
          <a:off x="475014" y="251353"/>
          <a:ext cx="11273267" cy="9083820"/>
        </p:xfrm>
        <a:graphic>
          <a:graphicData uri="http://schemas.openxmlformats.org/drawingml/2006/table">
            <a:tbl>
              <a:tblPr/>
              <a:tblGrid>
                <a:gridCol w="1282534">
                  <a:extLst>
                    <a:ext uri="{9D8B030D-6E8A-4147-A177-3AD203B41FA5}">
                      <a16:colId xmlns:a16="http://schemas.microsoft.com/office/drawing/2014/main" val="3334311019"/>
                    </a:ext>
                  </a:extLst>
                </a:gridCol>
                <a:gridCol w="2731325">
                  <a:extLst>
                    <a:ext uri="{9D8B030D-6E8A-4147-A177-3AD203B41FA5}">
                      <a16:colId xmlns:a16="http://schemas.microsoft.com/office/drawing/2014/main" val="3417299577"/>
                    </a:ext>
                  </a:extLst>
                </a:gridCol>
                <a:gridCol w="938151">
                  <a:extLst>
                    <a:ext uri="{9D8B030D-6E8A-4147-A177-3AD203B41FA5}">
                      <a16:colId xmlns:a16="http://schemas.microsoft.com/office/drawing/2014/main" val="2851041945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2114800217"/>
                    </a:ext>
                  </a:extLst>
                </a:gridCol>
                <a:gridCol w="593766">
                  <a:extLst>
                    <a:ext uri="{9D8B030D-6E8A-4147-A177-3AD203B41FA5}">
                      <a16:colId xmlns:a16="http://schemas.microsoft.com/office/drawing/2014/main" val="4182935347"/>
                    </a:ext>
                  </a:extLst>
                </a:gridCol>
                <a:gridCol w="4777465">
                  <a:extLst>
                    <a:ext uri="{9D8B030D-6E8A-4147-A177-3AD203B41FA5}">
                      <a16:colId xmlns:a16="http://schemas.microsoft.com/office/drawing/2014/main" val="2459611523"/>
                    </a:ext>
                  </a:extLst>
                </a:gridCol>
              </a:tblGrid>
              <a:tr h="868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dirty="0">
                          <a:solidFill>
                            <a:srgbClr val="4E5F70"/>
                          </a:solidFill>
                          <a:effectLst/>
                        </a:rPr>
                        <a:t>No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11" marR="10011" marT="5005" marB="5005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항목</a:t>
                      </a:r>
                      <a:endParaRPr lang="ko-KR" altLang="en-US" sz="1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11" marR="10011" marT="5005" marB="5005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타입</a:t>
                      </a:r>
                      <a:endParaRPr lang="ko-KR" altLang="en-US" sz="1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11" marR="10011" marT="5005" marB="5005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필수</a:t>
                      </a:r>
                      <a:b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</a:b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여부</a:t>
                      </a:r>
                      <a:endParaRPr lang="ko-KR" altLang="en-US" sz="1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11" marR="10011" marT="5005" marB="5005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dirty="0">
                          <a:solidFill>
                            <a:srgbClr val="4E5F70"/>
                          </a:solidFill>
                          <a:effectLst/>
                        </a:rPr>
                        <a:t>속성 설명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11" marR="10011" marT="5005" marB="5005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8498"/>
                  </a:ext>
                </a:extLst>
              </a:tr>
              <a:tr h="86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한글명</a:t>
                      </a:r>
                      <a:endParaRPr lang="ko-KR" altLang="en-US" sz="1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11" marR="10011" marT="5005" marB="5005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영문명</a:t>
                      </a:r>
                      <a:endParaRPr lang="ko-KR" altLang="en-US" sz="1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11" marR="10011" marT="5005" marB="5005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070042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1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이미지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image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object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-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-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99823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1-1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이미지 포맷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format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string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dirty="0">
                          <a:solidFill>
                            <a:srgbClr val="4E5F70"/>
                          </a:solidFill>
                          <a:effectLst/>
                        </a:rPr>
                        <a:t>“jpg”</a:t>
                      </a:r>
                      <a:endParaRPr lang="en-US" sz="1000" b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24717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1-1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이미지 가로길이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width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number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1920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59818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1-2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이미지 세로길이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height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number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1080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416143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1-3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이미지 파일 이름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filename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string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“클립넘버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클래스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건물분류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이미지넘버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.jpg”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90764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2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속성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attributes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object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-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-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26939"/>
                  </a:ext>
                </a:extLst>
              </a:tr>
              <a:tr h="9040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dirty="0">
                          <a:solidFill>
                            <a:srgbClr val="4E5F70"/>
                          </a:solidFill>
                          <a:effectLst/>
                        </a:rPr>
                        <a:t>2-1</a:t>
                      </a:r>
                      <a:endParaRPr lang="ko-KR" altLang="en-US" sz="1000" b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클래스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class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string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“FL”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불꽃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746376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“SM”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연기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24831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“NONE”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정상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035823"/>
                  </a:ext>
                </a:extLst>
              </a:tr>
              <a:tr h="9040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2-2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화재 원인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fire_reason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string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0" i="0" dirty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“cl”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부주의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07496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“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ef”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전기적 요인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77344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“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mf”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기계적 요인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346882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“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cf”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화학적 요인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499241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“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cc”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교통사고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380641"/>
                  </a:ext>
                </a:extLst>
              </a:tr>
              <a:tr h="9040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2-3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발생 시점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fire_level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string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“bg”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초기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710216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“tm”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중기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21777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“rp”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대응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27718"/>
                  </a:ext>
                </a:extLst>
              </a:tr>
              <a:tr h="904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2-4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환경값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condition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string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“no”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낮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809483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“ni”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밤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763683"/>
                  </a:ext>
                </a:extLst>
              </a:tr>
              <a:tr h="904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2-5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내부 외부 시점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inout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string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“in”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실내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414077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“out”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실외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89222"/>
                  </a:ext>
                </a:extLst>
              </a:tr>
              <a:tr h="9040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2-6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dirty="0">
                          <a:solidFill>
                            <a:srgbClr val="4E5F70"/>
                          </a:solidFill>
                          <a:effectLst/>
                        </a:rPr>
                        <a:t>건물 분류</a:t>
                      </a:r>
                      <a:endParaRPr lang="ko-KR" altLang="en-US" sz="1000" b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b="0" i="0" dirty="0">
                          <a:solidFill>
                            <a:srgbClr val="4E5F70"/>
                          </a:solidFill>
                          <a:effectLst/>
                        </a:rPr>
                        <a:t>place</a:t>
                      </a:r>
                      <a:endParaRPr lang="en-US" sz="1000" b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string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“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GAH”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공동주택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095823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“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VTSP”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차량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철도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선박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항공기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00907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“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FWW”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공장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작업장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278359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“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ENB”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음식점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노래방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주점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257334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“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ERBF”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교육연구시설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업무시설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455054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“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OLMF”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노유자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숙박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의료시설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807930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“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MS”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시장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상점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002909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“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RE” (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종교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운동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)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13152"/>
                  </a:ext>
                </a:extLst>
              </a:tr>
              <a:tr h="9040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2-7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dirty="0">
                          <a:solidFill>
                            <a:srgbClr val="4E5F70"/>
                          </a:solidFill>
                          <a:effectLst/>
                        </a:rPr>
                        <a:t>촬영 기종</a:t>
                      </a:r>
                      <a:endParaRPr lang="ko-KR" altLang="en-US" sz="1000" b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dirty="0">
                          <a:solidFill>
                            <a:srgbClr val="4E5F70"/>
                          </a:solidFill>
                          <a:effectLst/>
                        </a:rPr>
                        <a:t>device</a:t>
                      </a:r>
                      <a:endParaRPr lang="en-US" sz="1000" b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string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N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“BC”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22083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“CT”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44548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“BB”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79212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2-8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촬영 각도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angle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number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1~180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615976"/>
                  </a:ext>
                </a:extLst>
              </a:tr>
              <a:tr h="1718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2-9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영상 초당</a:t>
                      </a:r>
                      <a:b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</a:b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이미지 장수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fps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number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30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687488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2-10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촬영 일자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date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string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dirty="0">
                          <a:solidFill>
                            <a:srgbClr val="4E5F70"/>
                          </a:solidFill>
                          <a:effectLst/>
                        </a:rPr>
                        <a:t>“YYYY-MM-DD”</a:t>
                      </a:r>
                      <a:endParaRPr lang="en-US" sz="1000" b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279715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2-11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이미지 넘버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scene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string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“클립넘버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이미지넘버”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421466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2-12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수집처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source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string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“수집처이름”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84422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2-133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클립 데이터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clipname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string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“원시 데이터명”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533115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3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카테고리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categories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array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1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69791"/>
                  </a:ext>
                </a:extLst>
              </a:tr>
              <a:tr h="1444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3-1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어노테이션 라벨링 속성 값 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ID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category_index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number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1~3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72100"/>
                  </a:ext>
                </a:extLst>
              </a:tr>
              <a:tr h="9040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3-2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어노테이션 라벨링 속성 값 </a:t>
                      </a:r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ID </a:t>
                      </a:r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이름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category_name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string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“fl”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93411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“sm”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346269"/>
                  </a:ext>
                </a:extLst>
              </a:tr>
              <a:tr h="9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“none”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113769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4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어노테이션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annotaitons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array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-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759011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4-1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바운딩박스 넘버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bbox_in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number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N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1~9999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71076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4-2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이미지 넘버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image_id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number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N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1~9999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260559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4-3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라벨링 카테고리값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categories_id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number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N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1~3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850062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4-4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영역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area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number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N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-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270138"/>
                  </a:ext>
                </a:extLst>
              </a:tr>
              <a:tr h="9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4-5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rgbClr val="4E5F70"/>
                          </a:solidFill>
                          <a:effectLst/>
                        </a:rPr>
                        <a:t>바운딩박스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bbox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array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N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1~10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02510"/>
                  </a:ext>
                </a:extLst>
              </a:tr>
              <a:tr h="2499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>
                          <a:solidFill>
                            <a:srgbClr val="4E5F70"/>
                          </a:solidFill>
                          <a:effectLst/>
                        </a:rPr>
                        <a:t>4-5-1</a:t>
                      </a:r>
                      <a:endParaRPr lang="ko-KR" alt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dirty="0">
                          <a:solidFill>
                            <a:srgbClr val="4E5F70"/>
                          </a:solidFill>
                          <a:effectLst/>
                        </a:rPr>
                        <a:t>[x</a:t>
                      </a:r>
                      <a:r>
                        <a:rPr lang="ko-KR" altLang="en-US" sz="1000" b="0" i="0" dirty="0">
                          <a:solidFill>
                            <a:srgbClr val="4E5F70"/>
                          </a:solidFill>
                          <a:effectLst/>
                        </a:rPr>
                        <a:t>축 원점 좌표</a:t>
                      </a:r>
                      <a:r>
                        <a:rPr lang="en-US" altLang="ko-KR" sz="1000" b="0" i="0" dirty="0">
                          <a:solidFill>
                            <a:srgbClr val="4E5F70"/>
                          </a:solidFill>
                          <a:effectLst/>
                        </a:rPr>
                        <a:t>, y</a:t>
                      </a:r>
                      <a:r>
                        <a:rPr lang="ko-KR" altLang="en-US" sz="1000" b="0" i="0" dirty="0">
                          <a:solidFill>
                            <a:srgbClr val="4E5F70"/>
                          </a:solidFill>
                          <a:effectLst/>
                        </a:rPr>
                        <a:t>축 원점 좌표</a:t>
                      </a:r>
                      <a:r>
                        <a:rPr lang="en-US" altLang="ko-KR" sz="1000" b="0" i="0" dirty="0">
                          <a:solidFill>
                            <a:srgbClr val="4E5F70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0" i="0" dirty="0" err="1">
                          <a:solidFill>
                            <a:srgbClr val="4E5F70"/>
                          </a:solidFill>
                          <a:effectLst/>
                        </a:rPr>
                        <a:t>bbox</a:t>
                      </a:r>
                      <a:r>
                        <a:rPr lang="en-US" altLang="ko-KR" sz="1000" b="0" i="0" dirty="0">
                          <a:solidFill>
                            <a:srgbClr val="4E5F70"/>
                          </a:solidFill>
                          <a:effectLst/>
                        </a:rPr>
                        <a:t> </a:t>
                      </a:r>
                      <a:r>
                        <a:rPr lang="ko-KR" altLang="en-US" sz="1000" b="0" i="0" dirty="0">
                          <a:solidFill>
                            <a:srgbClr val="4E5F70"/>
                          </a:solidFill>
                          <a:effectLst/>
                        </a:rPr>
                        <a:t>가로 길이</a:t>
                      </a:r>
                      <a:r>
                        <a:rPr lang="en-US" altLang="ko-KR" sz="1000" b="0" i="0" dirty="0">
                          <a:solidFill>
                            <a:srgbClr val="4E5F70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0" i="0" dirty="0" err="1">
                          <a:solidFill>
                            <a:srgbClr val="4E5F70"/>
                          </a:solidFill>
                          <a:effectLst/>
                        </a:rPr>
                        <a:t>bbox</a:t>
                      </a:r>
                      <a:r>
                        <a:rPr lang="en-US" altLang="ko-KR" sz="1000" b="0" i="0" dirty="0">
                          <a:solidFill>
                            <a:srgbClr val="4E5F70"/>
                          </a:solidFill>
                          <a:effectLst/>
                        </a:rPr>
                        <a:t> </a:t>
                      </a:r>
                      <a:r>
                        <a:rPr lang="ko-KR" altLang="en-US" sz="1000" b="0" i="0" dirty="0">
                          <a:solidFill>
                            <a:srgbClr val="4E5F70"/>
                          </a:solidFill>
                          <a:effectLst/>
                        </a:rPr>
                        <a:t>세로 길이</a:t>
                      </a:r>
                      <a:r>
                        <a:rPr lang="en-US" altLang="ko-KR" sz="1000" b="0" i="0" dirty="0">
                          <a:solidFill>
                            <a:srgbClr val="4E5F70"/>
                          </a:solidFill>
                          <a:effectLst/>
                        </a:rPr>
                        <a:t>]</a:t>
                      </a:r>
                      <a:endParaRPr lang="ko-KR" altLang="en-US" sz="1000" b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>
                          <a:solidFill>
                            <a:srgbClr val="4E5F70"/>
                          </a:solidFill>
                          <a:effectLst/>
                        </a:rPr>
                        <a:t>$value$</a:t>
                      </a:r>
                      <a:endParaRPr lang="en-US" sz="1000" b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dirty="0">
                          <a:solidFill>
                            <a:srgbClr val="4E5F70"/>
                          </a:solidFill>
                          <a:effectLst/>
                        </a:rPr>
                        <a:t>number</a:t>
                      </a:r>
                      <a:endParaRPr lang="en-US" sz="1000" b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dirty="0">
                          <a:solidFill>
                            <a:srgbClr val="4E5F70"/>
                          </a:solidFill>
                          <a:effectLst/>
                        </a:rPr>
                        <a:t>N</a:t>
                      </a:r>
                      <a:endParaRPr lang="en-US" sz="1000" b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dirty="0">
                          <a:solidFill>
                            <a:srgbClr val="4E5F70"/>
                          </a:solidFill>
                          <a:effectLst/>
                        </a:rPr>
                        <a:t>0~1920</a:t>
                      </a:r>
                      <a:endParaRPr lang="ko-KR" altLang="en-US" sz="1000" b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16685" marR="16685" marT="8342" marB="8342" anchor="ctr">
                    <a:lnL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12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1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F56F1-F19A-4A63-9A28-362F4452A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8E51CA-EAE4-8181-9541-48DCBB9DB79A}"/>
              </a:ext>
            </a:extLst>
          </p:cNvPr>
          <p:cNvSpPr txBox="1"/>
          <p:nvPr/>
        </p:nvSpPr>
        <p:spPr>
          <a:xfrm>
            <a:off x="850467" y="819216"/>
            <a:ext cx="30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 학습 과정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6CCFEF-A78A-7B21-1AA7-2EB3C94CF450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상세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D7B632-9361-82D7-1BD2-848BEF87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970" y="2641928"/>
            <a:ext cx="4919198" cy="15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195714-DC3A-3C1D-FB18-FBDA3B90C079}"/>
              </a:ext>
            </a:extLst>
          </p:cNvPr>
          <p:cNvSpPr txBox="1"/>
          <p:nvPr/>
        </p:nvSpPr>
        <p:spPr>
          <a:xfrm>
            <a:off x="1233174" y="2104232"/>
            <a:ext cx="4653838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YOLOv8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객체 인식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인스턴스 분할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포즈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키포인트 감지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b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방향성 객체 감지 및 분류를 포함하여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광범위한</a:t>
            </a:r>
            <a:b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컴퓨터 비전 작업을 지원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YOLOv8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학습에 필요한 폴더 구조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89FFD8-31E3-68CE-6A80-A4E683B31AC9}"/>
              </a:ext>
            </a:extLst>
          </p:cNvPr>
          <p:cNvCxnSpPr>
            <a:cxnSpLocks/>
          </p:cNvCxnSpPr>
          <p:nvPr/>
        </p:nvCxnSpPr>
        <p:spPr>
          <a:xfrm flipV="1">
            <a:off x="966330" y="2084131"/>
            <a:ext cx="0" cy="31700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28" y="4061697"/>
            <a:ext cx="11239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52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F56F1-F19A-4A63-9A28-362F4452A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8E51CA-EAE4-8181-9541-48DCBB9DB79A}"/>
              </a:ext>
            </a:extLst>
          </p:cNvPr>
          <p:cNvSpPr txBox="1"/>
          <p:nvPr/>
        </p:nvSpPr>
        <p:spPr>
          <a:xfrm>
            <a:off x="850467" y="819216"/>
            <a:ext cx="30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 학습 과정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6CCFEF-A78A-7B21-1AA7-2EB3C94CF450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상세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95714-DC3A-3C1D-FB18-FBDA3B90C079}"/>
              </a:ext>
            </a:extLst>
          </p:cNvPr>
          <p:cNvSpPr txBox="1"/>
          <p:nvPr/>
        </p:nvSpPr>
        <p:spPr>
          <a:xfrm>
            <a:off x="1233174" y="2104232"/>
            <a:ext cx="7616188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YOLOv8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YAML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파일을 통해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데이터셋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경로 등의 지정 필요</a:t>
            </a:r>
            <a:b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JSON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파일을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YOLOv8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학습에 필요한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라벨링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파일 구조로 변경하는 작업 필요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89FFD8-31E3-68CE-6A80-A4E683B31AC9}"/>
              </a:ext>
            </a:extLst>
          </p:cNvPr>
          <p:cNvCxnSpPr>
            <a:cxnSpLocks/>
          </p:cNvCxnSpPr>
          <p:nvPr/>
        </p:nvCxnSpPr>
        <p:spPr>
          <a:xfrm flipV="1">
            <a:off x="966330" y="2084131"/>
            <a:ext cx="0" cy="31700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318" y="5254230"/>
            <a:ext cx="5210113" cy="36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319" y="2945101"/>
            <a:ext cx="46005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2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F56F1-F19A-4A63-9A28-362F4452A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1" y="660623"/>
            <a:ext cx="7272466" cy="551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644" y="660622"/>
            <a:ext cx="6490240" cy="325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07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F56F1-F19A-4A63-9A28-362F4452A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8E51CA-EAE4-8181-9541-48DCBB9DB79A}"/>
              </a:ext>
            </a:extLst>
          </p:cNvPr>
          <p:cNvSpPr txBox="1"/>
          <p:nvPr/>
        </p:nvSpPr>
        <p:spPr>
          <a:xfrm>
            <a:off x="850467" y="819216"/>
            <a:ext cx="30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 학습 과정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6CCFEF-A78A-7B21-1AA7-2EB3C94CF450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상세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95714-DC3A-3C1D-FB18-FBDA3B90C079}"/>
              </a:ext>
            </a:extLst>
          </p:cNvPr>
          <p:cNvSpPr txBox="1"/>
          <p:nvPr/>
        </p:nvSpPr>
        <p:spPr>
          <a:xfrm>
            <a:off x="1233174" y="2104232"/>
            <a:ext cx="20954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YOLOv8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간단한 학습 코드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89FFD8-31E3-68CE-6A80-A4E683B31AC9}"/>
              </a:ext>
            </a:extLst>
          </p:cNvPr>
          <p:cNvCxnSpPr>
            <a:cxnSpLocks/>
          </p:cNvCxnSpPr>
          <p:nvPr/>
        </p:nvCxnSpPr>
        <p:spPr>
          <a:xfrm flipV="1">
            <a:off x="966330" y="2084131"/>
            <a:ext cx="0" cy="31700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34" y="2998231"/>
            <a:ext cx="626903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33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72B63-6ED2-CB8A-546A-784E0DA6E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77DD3C-0DB0-C0BA-3667-80D824F08D6B}"/>
              </a:ext>
            </a:extLst>
          </p:cNvPr>
          <p:cNvSpPr txBox="1"/>
          <p:nvPr/>
        </p:nvSpPr>
        <p:spPr>
          <a:xfrm>
            <a:off x="850467" y="819216"/>
            <a:ext cx="30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 학습 과정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C72429-B1E0-8FDA-A8E3-016A8FC2BBBF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상세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DCA64-A781-D489-D61C-7BE6B88D2B03}"/>
              </a:ext>
            </a:extLst>
          </p:cNvPr>
          <p:cNvSpPr txBox="1"/>
          <p:nvPr/>
        </p:nvSpPr>
        <p:spPr>
          <a:xfrm>
            <a:off x="1233174" y="2104232"/>
            <a:ext cx="46538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YOLOv8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 학습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(epoch)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소요되는 시간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약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13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시간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1329340-6DC8-8FA3-50FC-3B72CF05637C}"/>
              </a:ext>
            </a:extLst>
          </p:cNvPr>
          <p:cNvCxnSpPr>
            <a:cxnSpLocks/>
          </p:cNvCxnSpPr>
          <p:nvPr/>
        </p:nvCxnSpPr>
        <p:spPr>
          <a:xfrm flipV="1">
            <a:off x="966330" y="2084131"/>
            <a:ext cx="0" cy="31700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학생\Desktop\KakaoTalk_20241120_0931207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24" y="2966006"/>
            <a:ext cx="8826186" cy="302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56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FC2741-3578-6CDA-20ED-C6DE27296F5D}"/>
              </a:ext>
            </a:extLst>
          </p:cNvPr>
          <p:cNvSpPr txBox="1"/>
          <p:nvPr/>
        </p:nvSpPr>
        <p:spPr>
          <a:xfrm>
            <a:off x="850467" y="819216"/>
            <a:ext cx="30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 학습 과정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506DA7-5591-94C7-0157-CA341D96048A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상세</a:t>
            </a:r>
          </a:p>
        </p:txBody>
      </p:sp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2145376508"/>
              </p:ext>
            </p:extLst>
          </p:nvPr>
        </p:nvGraphicFramePr>
        <p:xfrm>
          <a:off x="202223" y="1426781"/>
          <a:ext cx="11799772" cy="5004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7010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F6A67-6B26-FCAA-DA90-82E4F21B1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777685-96C8-6402-4D9C-C67D5DE22ECD}"/>
              </a:ext>
            </a:extLst>
          </p:cNvPr>
          <p:cNvSpPr txBox="1"/>
          <p:nvPr/>
        </p:nvSpPr>
        <p:spPr>
          <a:xfrm>
            <a:off x="850467" y="819216"/>
            <a:ext cx="30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시행착오</a:t>
            </a:r>
            <a:endParaRPr lang="ko-KR" altLang="en-US" sz="2400" dirty="0">
              <a:ln w="28575">
                <a:noFill/>
              </a:ln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FA06E6-76BE-3809-AFF7-01FAAF3EA031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상세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D20D14-3798-792D-14E1-EB7F41DB61F6}"/>
              </a:ext>
            </a:extLst>
          </p:cNvPr>
          <p:cNvSpPr/>
          <p:nvPr/>
        </p:nvSpPr>
        <p:spPr>
          <a:xfrm>
            <a:off x="1664677" y="1732084"/>
            <a:ext cx="2954215" cy="4148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Ins="144000" bIns="108000" rtlCol="0" anchor="t"/>
          <a:lstStyle/>
          <a:p>
            <a:r>
              <a:rPr lang="en-US" altLang="ko-KR" sz="2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 </a:t>
            </a:r>
            <a:r>
              <a:rPr lang="ko-KR" altLang="en-US" sz="2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 정확도</a:t>
            </a:r>
            <a:endParaRPr lang="en-US" altLang="ko-KR" sz="2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2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AI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모델의 정확도가 매우 낮아 정상적으로 화재 판독을 수행할 수 없음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8E9BAD-78B7-3837-E0F7-9697097B0729}"/>
              </a:ext>
            </a:extLst>
          </p:cNvPr>
          <p:cNvSpPr/>
          <p:nvPr/>
        </p:nvSpPr>
        <p:spPr>
          <a:xfrm>
            <a:off x="4618892" y="1732084"/>
            <a:ext cx="2954215" cy="4148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Ins="144000" bIns="108000"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이미지 촬영과 판독</a:t>
            </a:r>
            <a:br>
              <a:rPr lang="en-US" altLang="ko-KR" sz="2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</a:br>
            <a:r>
              <a:rPr lang="ko-KR" altLang="en-US" sz="2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동시 수행 불가</a:t>
            </a:r>
            <a:endParaRPr lang="en-US" altLang="ko-KR" sz="2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Raspberry PI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에 </a:t>
            </a: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GPU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가 탑재되어 있지 않아 </a:t>
            </a: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RPI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가 단독으로 복잡한 이미지 판독을 수행할 수 없음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E72DD2-80CC-9C00-3D01-45902B55EE91}"/>
              </a:ext>
            </a:extLst>
          </p:cNvPr>
          <p:cNvSpPr/>
          <p:nvPr/>
        </p:nvSpPr>
        <p:spPr>
          <a:xfrm>
            <a:off x="7573107" y="1732084"/>
            <a:ext cx="2954215" cy="4148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Ins="144000" bIns="108000"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모터의 동력 문제</a:t>
            </a:r>
            <a:endParaRPr lang="en-US" altLang="ko-KR" sz="2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2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ko-KR" altLang="en-US" dirty="0" err="1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소화구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발사기가 너무 무거워 바퀴가 헛도는 등 라인 </a:t>
            </a:r>
            <a:r>
              <a:rPr lang="ko-KR" altLang="en-US" dirty="0" err="1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트레이싱을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제대로 수행할 수 없음</a:t>
            </a:r>
          </a:p>
        </p:txBody>
      </p:sp>
    </p:spTree>
    <p:extLst>
      <p:ext uri="{BB962C8B-B14F-4D97-AF65-F5344CB8AC3E}">
        <p14:creationId xmlns:p14="http://schemas.microsoft.com/office/powerpoint/2010/main" val="272037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F395B-46BD-B56F-EC00-281ECBEB2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022DEE-8CED-5985-E41D-873BD3CE41A9}"/>
              </a:ext>
            </a:extLst>
          </p:cNvPr>
          <p:cNvSpPr txBox="1"/>
          <p:nvPr/>
        </p:nvSpPr>
        <p:spPr>
          <a:xfrm>
            <a:off x="850467" y="819216"/>
            <a:ext cx="30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시행착오</a:t>
            </a:r>
            <a:endParaRPr lang="ko-KR" altLang="en-US" sz="2400" dirty="0">
              <a:ln w="28575">
                <a:noFill/>
              </a:ln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28E4D-5F53-C224-4B54-56CDE3C78CEA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상세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1B85F-F0B7-8EFB-668E-AD26622F0A77}"/>
              </a:ext>
            </a:extLst>
          </p:cNvPr>
          <p:cNvSpPr txBox="1"/>
          <p:nvPr/>
        </p:nvSpPr>
        <p:spPr>
          <a:xfrm>
            <a:off x="1233174" y="2104232"/>
            <a:ext cx="92031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 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모델의 정확도가 매우 낮음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(mAP50(B) ±0.5)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모델 학습을 위해 사용했던 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roboFlow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데이터를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직접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라벨링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하기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때문에 정확도가 낮을 수 있다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60CC15-1FBD-F38C-49B4-E23AB81B7FAE}"/>
              </a:ext>
            </a:extLst>
          </p:cNvPr>
          <p:cNvCxnSpPr>
            <a:cxnSpLocks/>
          </p:cNvCxnSpPr>
          <p:nvPr/>
        </p:nvCxnSpPr>
        <p:spPr>
          <a:xfrm flipV="1">
            <a:off x="966330" y="2084131"/>
            <a:ext cx="0" cy="31700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049B55F-4445-4C1E-B9FC-1244191FE935}"/>
              </a:ext>
            </a:extLst>
          </p:cNvPr>
          <p:cNvSpPr txBox="1"/>
          <p:nvPr/>
        </p:nvSpPr>
        <p:spPr>
          <a:xfrm>
            <a:off x="1233174" y="3610068"/>
            <a:ext cx="64492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해결 방안</a:t>
            </a:r>
            <a:endParaRPr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YOLOv8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통해 데스크톱에서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직접 학습을 진행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NVIDIA CUDA 11.8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사용하여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GPU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활성화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객체 인식 평균 정밀도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(mAP50(B))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약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0.924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까지 상승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시켰다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187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62680AF-6710-663E-94B8-0128F0BA3306}"/>
              </a:ext>
            </a:extLst>
          </p:cNvPr>
          <p:cNvSpPr txBox="1"/>
          <p:nvPr/>
        </p:nvSpPr>
        <p:spPr>
          <a:xfrm>
            <a:off x="1052240" y="1726793"/>
            <a:ext cx="1515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ln w="28575">
                  <a:noFill/>
                  <a:prstDash val="solid"/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DD67E13-B8DD-BF9B-8C3E-D448F6366F3F}"/>
              </a:ext>
            </a:extLst>
          </p:cNvPr>
          <p:cNvCxnSpPr>
            <a:cxnSpLocks/>
          </p:cNvCxnSpPr>
          <p:nvPr/>
        </p:nvCxnSpPr>
        <p:spPr>
          <a:xfrm flipV="1">
            <a:off x="3475349" y="809809"/>
            <a:ext cx="0" cy="517621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BCA8E2-C554-65FA-763C-5BC6FD806FF0}"/>
              </a:ext>
            </a:extLst>
          </p:cNvPr>
          <p:cNvSpPr txBox="1"/>
          <p:nvPr/>
        </p:nvSpPr>
        <p:spPr>
          <a:xfrm>
            <a:off x="4183847" y="1242238"/>
            <a:ext cx="259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0"/>
            <a:r>
              <a:rPr lang="en-US" altLang="ko-KR" sz="28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01.	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개요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694D4-BCF0-C30B-C572-12C13285ED21}"/>
              </a:ext>
            </a:extLst>
          </p:cNvPr>
          <p:cNvSpPr txBox="1"/>
          <p:nvPr/>
        </p:nvSpPr>
        <p:spPr>
          <a:xfrm>
            <a:off x="7646756" y="1242238"/>
            <a:ext cx="242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0"/>
            <a:r>
              <a:rPr lang="en-US" altLang="ko-KR" sz="28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03.	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시연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7A50D-2A15-21C6-3F98-64147D234F79}"/>
              </a:ext>
            </a:extLst>
          </p:cNvPr>
          <p:cNvSpPr txBox="1"/>
          <p:nvPr/>
        </p:nvSpPr>
        <p:spPr>
          <a:xfrm>
            <a:off x="4183847" y="3122697"/>
            <a:ext cx="2389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0000"/>
            <a:r>
              <a:rPr lang="en-US" altLang="ko-KR" sz="28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02.	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상세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02388-1A85-1329-6E71-E5CD600311D5}"/>
              </a:ext>
            </a:extLst>
          </p:cNvPr>
          <p:cNvSpPr txBox="1"/>
          <p:nvPr/>
        </p:nvSpPr>
        <p:spPr>
          <a:xfrm>
            <a:off x="7646757" y="3122697"/>
            <a:ext cx="1618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0000"/>
            <a:r>
              <a:rPr lang="en-US" altLang="ko-KR" sz="28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04.	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마무리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8C53-0838-A149-1746-3670EA806935}"/>
              </a:ext>
            </a:extLst>
          </p:cNvPr>
          <p:cNvSpPr txBox="1"/>
          <p:nvPr/>
        </p:nvSpPr>
        <p:spPr>
          <a:xfrm>
            <a:off x="4910270" y="177201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01-1.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 기획 의도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A3850-8B17-A336-7A5E-17A21AE04914}"/>
              </a:ext>
            </a:extLst>
          </p:cNvPr>
          <p:cNvSpPr txBox="1"/>
          <p:nvPr/>
        </p:nvSpPr>
        <p:spPr>
          <a:xfrm>
            <a:off x="4910270" y="3652469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02-1.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 구조도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 Light" pitchFamily="50" charset="-127"/>
              <a:ea typeface="Pretendard Light" pitchFamily="50" charset="-127"/>
              <a:cs typeface="Pretendard Light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17758-A889-A4AA-27CC-3DF61F8E3A95}"/>
              </a:ext>
            </a:extLst>
          </p:cNvPr>
          <p:cNvSpPr txBox="1"/>
          <p:nvPr/>
        </p:nvSpPr>
        <p:spPr>
          <a:xfrm>
            <a:off x="4910270" y="2141342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01-2.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 개발 환경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9A7233-85B4-6262-A5FF-3B0DFBBD3FC4}"/>
              </a:ext>
            </a:extLst>
          </p:cNvPr>
          <p:cNvSpPr txBox="1"/>
          <p:nvPr/>
        </p:nvSpPr>
        <p:spPr>
          <a:xfrm>
            <a:off x="8373328" y="3652469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05-1.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 개선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·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보완점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896D5C-A72D-F4F4-55D4-62AEA8FD685D}"/>
              </a:ext>
            </a:extLst>
          </p:cNvPr>
          <p:cNvSpPr txBox="1"/>
          <p:nvPr/>
        </p:nvSpPr>
        <p:spPr>
          <a:xfrm>
            <a:off x="870297" y="2614225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n w="28575">
                  <a:noFill/>
                  <a:prstDash val="solid"/>
                </a:ln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CONTENTS</a:t>
            </a:r>
            <a:endParaRPr lang="ko-KR" altLang="en-US" sz="2400" b="1" dirty="0">
              <a:ln w="28575">
                <a:noFill/>
                <a:prstDash val="solid"/>
              </a:ln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32457F-406D-2B35-47B6-C3B7F443F3AC}"/>
              </a:ext>
            </a:extLst>
          </p:cNvPr>
          <p:cNvSpPr txBox="1"/>
          <p:nvPr/>
        </p:nvSpPr>
        <p:spPr>
          <a:xfrm>
            <a:off x="4910270" y="402180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02-2.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 프로젝트 진행 과정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B67064-1010-459F-56CD-CF8806CE92F4}"/>
              </a:ext>
            </a:extLst>
          </p:cNvPr>
          <p:cNvSpPr txBox="1"/>
          <p:nvPr/>
        </p:nvSpPr>
        <p:spPr>
          <a:xfrm>
            <a:off x="8373328" y="403251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05-2.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QnA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 Light" pitchFamily="50" charset="-127"/>
              <a:ea typeface="Pretendard Light" pitchFamily="50" charset="-127"/>
              <a:cs typeface="Pretendard Light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2C28D-5DE5-10F2-03D4-5C687AD0CEF9}"/>
              </a:ext>
            </a:extLst>
          </p:cNvPr>
          <p:cNvSpPr txBox="1"/>
          <p:nvPr/>
        </p:nvSpPr>
        <p:spPr>
          <a:xfrm>
            <a:off x="8373328" y="177201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04-1.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 시연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32457F-406D-2B35-47B6-C3B7F443F3AC}"/>
              </a:ext>
            </a:extLst>
          </p:cNvPr>
          <p:cNvSpPr txBox="1"/>
          <p:nvPr/>
        </p:nvSpPr>
        <p:spPr>
          <a:xfrm>
            <a:off x="4910270" y="440184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02-3.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 모델 학습 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2457F-406D-2B35-47B6-C3B7F443F3AC}"/>
              </a:ext>
            </a:extLst>
          </p:cNvPr>
          <p:cNvSpPr txBox="1"/>
          <p:nvPr/>
        </p:nvSpPr>
        <p:spPr>
          <a:xfrm>
            <a:off x="4910268" y="477117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02-4.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itchFamily="50" charset="-127"/>
                <a:ea typeface="Pretendard Light" pitchFamily="50" charset="-127"/>
                <a:cs typeface="Pretendard Light" pitchFamily="50" charset="-127"/>
              </a:rPr>
              <a:t> 시행착오</a:t>
            </a:r>
          </a:p>
        </p:txBody>
      </p:sp>
    </p:spTree>
    <p:extLst>
      <p:ext uri="{BB962C8B-B14F-4D97-AF65-F5344CB8AC3E}">
        <p14:creationId xmlns:p14="http://schemas.microsoft.com/office/powerpoint/2010/main" val="762262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87AAD-606C-38BF-69E4-D55CD75C0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674D27-A619-43BE-2A04-73A6F381B17E}"/>
              </a:ext>
            </a:extLst>
          </p:cNvPr>
          <p:cNvSpPr txBox="1"/>
          <p:nvPr/>
        </p:nvSpPr>
        <p:spPr>
          <a:xfrm>
            <a:off x="850467" y="819216"/>
            <a:ext cx="30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시행착오</a:t>
            </a:r>
            <a:endParaRPr lang="ko-KR" altLang="en-US" sz="2400" dirty="0">
              <a:ln w="28575">
                <a:noFill/>
              </a:ln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7B56D-1F96-3922-1779-047CDC502FEB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상세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5A000-7ACF-1467-FA16-C574AB6023EC}"/>
              </a:ext>
            </a:extLst>
          </p:cNvPr>
          <p:cNvSpPr txBox="1"/>
          <p:nvPr/>
        </p:nvSpPr>
        <p:spPr>
          <a:xfrm>
            <a:off x="1233174" y="2104232"/>
            <a:ext cx="95862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이미지 촬영과 이미지 판독 동시 수행 불가</a:t>
            </a:r>
            <a:endParaRPr lang="en-US" altLang="ko-KR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Raspberry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PI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에는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GPU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없기 때문에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복잡한 이미지 판독을 이미지 촬영과 동시에 수행할 수 없다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CF3AB8C-1C2B-4803-FFA2-373431402DC6}"/>
              </a:ext>
            </a:extLst>
          </p:cNvPr>
          <p:cNvCxnSpPr>
            <a:cxnSpLocks/>
          </p:cNvCxnSpPr>
          <p:nvPr/>
        </p:nvCxnSpPr>
        <p:spPr>
          <a:xfrm flipV="1">
            <a:off x="966330" y="2084131"/>
            <a:ext cx="0" cy="31700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7E69330-839D-AB72-C76D-3A1D371AB877}"/>
              </a:ext>
            </a:extLst>
          </p:cNvPr>
          <p:cNvSpPr txBox="1"/>
          <p:nvPr/>
        </p:nvSpPr>
        <p:spPr>
          <a:xfrm>
            <a:off x="1233174" y="3278496"/>
            <a:ext cx="69525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해결 방안</a:t>
            </a:r>
            <a:endParaRPr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RPI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카메라 영상을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HTTP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통신으로 스트리밍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데스크톱에서 학습된 모델을 통해 스트리밍 중인 영상에서 화재를 판독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화재가 인식될 때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RPI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에게 소켓 통신으로 신호를 전송하여 소방 활동 제어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데스크톱을 이용하여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실시간으로 촬영과 판독을 수행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71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A1AFD-81AF-26F9-8C72-1703D2D3D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1AE3A3-8C9C-8DAD-B221-6A67979AA9B6}"/>
              </a:ext>
            </a:extLst>
          </p:cNvPr>
          <p:cNvSpPr txBox="1"/>
          <p:nvPr/>
        </p:nvSpPr>
        <p:spPr>
          <a:xfrm>
            <a:off x="850467" y="819216"/>
            <a:ext cx="30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시행착오</a:t>
            </a:r>
            <a:endParaRPr lang="ko-KR" altLang="en-US" sz="2400" dirty="0">
              <a:ln w="28575">
                <a:noFill/>
              </a:ln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989340-7DB0-F7CC-6034-9F10B3EDA201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상세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966D5-3114-1E47-5802-E57ADAD59F83}"/>
              </a:ext>
            </a:extLst>
          </p:cNvPr>
          <p:cNvSpPr txBox="1"/>
          <p:nvPr/>
        </p:nvSpPr>
        <p:spPr>
          <a:xfrm>
            <a:off x="1233174" y="2104232"/>
            <a:ext cx="91374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모터의 동력 문제</a:t>
            </a:r>
            <a:endParaRPr lang="en-US" altLang="ko-KR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소화구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발사기가 너무 무거워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RC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 모터의 동력만으로는 라인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트레이싱을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제대로 수행할 수 없다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DF10372-5428-A1FD-9FD5-9F7BFE32FB92}"/>
              </a:ext>
            </a:extLst>
          </p:cNvPr>
          <p:cNvCxnSpPr>
            <a:cxnSpLocks/>
          </p:cNvCxnSpPr>
          <p:nvPr/>
        </p:nvCxnSpPr>
        <p:spPr>
          <a:xfrm flipV="1">
            <a:off x="966330" y="2084131"/>
            <a:ext cx="0" cy="31700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737153E-5B3F-0B52-9FBE-08D30AFF643D}"/>
              </a:ext>
            </a:extLst>
          </p:cNvPr>
          <p:cNvSpPr txBox="1"/>
          <p:nvPr/>
        </p:nvSpPr>
        <p:spPr>
          <a:xfrm>
            <a:off x="1233174" y="3278496"/>
            <a:ext cx="951574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해결 방안</a:t>
            </a:r>
            <a:endParaRPr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RC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 뒷부분의 무게 중심을 변경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뚜렷한 변화 없음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모터를 추가로 부착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출력 부족으로 모터가 제대로 동작하지 않음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보조바퀴로 모터를 제거한 바퀴와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베어링캐스터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바퀴를 사용했으나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마찰이 적은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볼캐스터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바퀴를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최대한 라인을 이탈하지 않고 잘 수행할 수 있도록 함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53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EF7AC6-CC29-0B82-3A89-88AB45EEE275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시연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32FA5-798D-5CCD-E4E2-245FE37A5AF9}"/>
              </a:ext>
            </a:extLst>
          </p:cNvPr>
          <p:cNvSpPr txBox="1"/>
          <p:nvPr/>
        </p:nvSpPr>
        <p:spPr>
          <a:xfrm>
            <a:off x="850467" y="819216"/>
            <a:ext cx="181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시연</a:t>
            </a:r>
            <a:endParaRPr lang="ko-KR" altLang="en-US" sz="2400" dirty="0">
              <a:ln w="28575">
                <a:noFill/>
              </a:ln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15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302237-BFB7-AD10-CADC-C62BBB139881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마무리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82782-EB91-E108-35F5-9E1135CB7C5F}"/>
              </a:ext>
            </a:extLst>
          </p:cNvPr>
          <p:cNvSpPr txBox="1"/>
          <p:nvPr/>
        </p:nvSpPr>
        <p:spPr>
          <a:xfrm>
            <a:off x="850466" y="819216"/>
            <a:ext cx="214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개선</a:t>
            </a:r>
            <a:r>
              <a:rPr lang="en-US" altLang="ko-KR" sz="2400" dirty="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·</a:t>
            </a:r>
            <a:r>
              <a:rPr lang="ko-KR" altLang="en-US" sz="2400" dirty="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보완점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C506F01-8948-A166-AEA2-AAD87A9BD79C}"/>
              </a:ext>
            </a:extLst>
          </p:cNvPr>
          <p:cNvCxnSpPr>
            <a:cxnSpLocks/>
          </p:cNvCxnSpPr>
          <p:nvPr/>
        </p:nvCxnSpPr>
        <p:spPr>
          <a:xfrm flipV="1">
            <a:off x="966330" y="2084131"/>
            <a:ext cx="0" cy="31700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03830" y="2276491"/>
            <a:ext cx="10187404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000"/>
              </a:lnSpc>
              <a:buAutoNum type="arabicPeriod"/>
            </a:pPr>
            <a:r>
              <a:rPr lang="en-US" altLang="ko-KR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RC</a:t>
            </a:r>
            <a:r>
              <a:rPr lang="ko-KR" altLang="en-US" sz="2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카와</a:t>
            </a:r>
            <a:r>
              <a:rPr lang="ko-KR" altLang="en-US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실제 화재가 발생한 </a:t>
            </a:r>
            <a:r>
              <a:rPr lang="ko-KR" altLang="en-US" sz="2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장소까지와의</a:t>
            </a:r>
            <a:r>
              <a:rPr lang="ko-KR" altLang="en-US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거리를 구하고 투척 </a:t>
            </a:r>
            <a:r>
              <a:rPr lang="ko-KR" altLang="en-US" sz="2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거리를 조절하는 방법 </a:t>
            </a:r>
            <a:r>
              <a:rPr lang="ko-KR" altLang="en-US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탐구</a:t>
            </a:r>
            <a:endParaRPr lang="en-US" altLang="ko-KR" sz="2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endParaRPr lang="en-US" altLang="ko-KR" sz="2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카메라와 발사기가 정면만 바라보는 단점 개선</a:t>
            </a:r>
            <a:endParaRPr lang="en-US" altLang="ko-KR" sz="2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endParaRPr lang="en-US" altLang="ko-KR" sz="2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차체</a:t>
            </a:r>
            <a:r>
              <a:rPr lang="en-US" altLang="ko-KR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발사기</a:t>
            </a:r>
            <a:r>
              <a:rPr lang="en-US" altLang="ko-KR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ko-KR" altLang="en-US" sz="2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경량화</a:t>
            </a:r>
            <a:r>
              <a:rPr lang="ko-KR" altLang="en-US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및 힘이 부족한 </a:t>
            </a:r>
            <a:r>
              <a:rPr lang="ko-KR" altLang="en-US" sz="2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모터의 보완</a:t>
            </a:r>
            <a:endParaRPr lang="en-US" altLang="ko-KR" sz="2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endParaRPr lang="en-US" altLang="ko-KR" sz="2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전력 공급 방식의 개선 </a:t>
            </a:r>
            <a:r>
              <a:rPr lang="en-US" altLang="ko-KR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(RC</a:t>
            </a:r>
            <a:r>
              <a:rPr lang="ko-KR" altLang="en-US" sz="2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카와</a:t>
            </a:r>
            <a:r>
              <a:rPr lang="ko-KR" altLang="en-US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발사기의 전력 공급이 분리되어 있는 등</a:t>
            </a:r>
            <a:r>
              <a:rPr lang="en-US" altLang="ko-KR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5680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AFF4410-517B-DA1F-8957-2A1D1080F283}"/>
              </a:ext>
            </a:extLst>
          </p:cNvPr>
          <p:cNvGrpSpPr/>
          <p:nvPr/>
        </p:nvGrpSpPr>
        <p:grpSpPr>
          <a:xfrm>
            <a:off x="2858796" y="1860509"/>
            <a:ext cx="6474408" cy="3895060"/>
            <a:chOff x="2912403" y="1785094"/>
            <a:chExt cx="6474408" cy="3895060"/>
          </a:xfrm>
        </p:grpSpPr>
        <p:sp>
          <p:nvSpPr>
            <p:cNvPr id="4" name="말풍선: 모서리가 둥근 사각형 3">
              <a:extLst>
                <a:ext uri="{FF2B5EF4-FFF2-40B4-BE49-F238E27FC236}">
                  <a16:creationId xmlns:a16="http://schemas.microsoft.com/office/drawing/2014/main" id="{EFAA68CD-0729-9D3C-B737-06222120F73D}"/>
                </a:ext>
              </a:extLst>
            </p:cNvPr>
            <p:cNvSpPr/>
            <p:nvPr/>
          </p:nvSpPr>
          <p:spPr>
            <a:xfrm>
              <a:off x="2912403" y="3937483"/>
              <a:ext cx="2154724" cy="1276539"/>
            </a:xfrm>
            <a:prstGeom prst="wedgeRoundRectCallout">
              <a:avLst>
                <a:gd name="adj1" fmla="val 73663"/>
                <a:gd name="adj2" fmla="val 870"/>
                <a:gd name="adj3" fmla="val 16667"/>
              </a:avLst>
            </a:prstGeom>
            <a:gradFill>
              <a:gsLst>
                <a:gs pos="0">
                  <a:schemeClr val="bg1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무엇이든 물어보세요</a:t>
              </a:r>
            </a:p>
          </p:txBody>
        </p:sp>
        <p:pic>
          <p:nvPicPr>
            <p:cNvPr id="5" name="그림 4" descr="패브릭, 장난감, 의류, 봉제 인형이(가) 표시된 사진&#10;&#10;자동 생성된 설명">
              <a:extLst>
                <a:ext uri="{FF2B5EF4-FFF2-40B4-BE49-F238E27FC236}">
                  <a16:creationId xmlns:a16="http://schemas.microsoft.com/office/drawing/2014/main" id="{E682D513-5333-A309-C862-64F90CB67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7374" y="1785094"/>
              <a:ext cx="3589437" cy="3895060"/>
            </a:xfrm>
            <a:prstGeom prst="rect">
              <a:avLst/>
            </a:prstGeom>
          </p:spPr>
        </p:pic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762DF406-94E4-2F38-68FA-60FB8838C739}"/>
              </a:ext>
            </a:extLst>
          </p:cNvPr>
          <p:cNvSpPr/>
          <p:nvPr/>
        </p:nvSpPr>
        <p:spPr>
          <a:xfrm rot="314288">
            <a:off x="8435550" y="1561481"/>
            <a:ext cx="1603950" cy="598055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즐겁다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06FCD-E34F-CCC6-81C0-F9CCB8990E07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마무리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0A83A-CAD8-CA29-91B1-185F574FCE66}"/>
              </a:ext>
            </a:extLst>
          </p:cNvPr>
          <p:cNvSpPr txBox="1"/>
          <p:nvPr/>
        </p:nvSpPr>
        <p:spPr>
          <a:xfrm>
            <a:off x="850466" y="819216"/>
            <a:ext cx="214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QnA</a:t>
            </a:r>
            <a:endParaRPr lang="ko-KR" altLang="en-US" sz="2400" dirty="0">
              <a:ln w="28575">
                <a:noFill/>
              </a:ln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3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2B42C-74D7-EB8B-B2DB-E9CE6C229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A450A30-E17D-8E54-A82F-78195E4AA9FC}"/>
              </a:ext>
            </a:extLst>
          </p:cNvPr>
          <p:cNvGrpSpPr/>
          <p:nvPr/>
        </p:nvGrpSpPr>
        <p:grpSpPr>
          <a:xfrm>
            <a:off x="6452523" y="1802358"/>
            <a:ext cx="4889010" cy="3253281"/>
            <a:chOff x="6452523" y="1867014"/>
            <a:chExt cx="4889010" cy="32532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139ECD3-0E63-000C-DF58-0A55BA686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4010" y="1867014"/>
              <a:ext cx="4887523" cy="325328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16FCEB-878E-C453-F464-AEF91B13E531}"/>
                </a:ext>
              </a:extLst>
            </p:cNvPr>
            <p:cNvSpPr/>
            <p:nvPr/>
          </p:nvSpPr>
          <p:spPr>
            <a:xfrm>
              <a:off x="6452523" y="1867014"/>
              <a:ext cx="4887523" cy="325328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alpha val="7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29A5557-3DEF-B4FC-3D76-2E22202D27CF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B582CC-7FA5-C44A-3E88-76132A370253}"/>
              </a:ext>
            </a:extLst>
          </p:cNvPr>
          <p:cNvSpPr txBox="1"/>
          <p:nvPr/>
        </p:nvSpPr>
        <p:spPr>
          <a:xfrm>
            <a:off x="850467" y="819216"/>
            <a:ext cx="181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기획 의도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B6CFA-DC12-7D36-6CF0-A70951DE5434}"/>
              </a:ext>
            </a:extLst>
          </p:cNvPr>
          <p:cNvSpPr txBox="1"/>
          <p:nvPr/>
        </p:nvSpPr>
        <p:spPr>
          <a:xfrm>
            <a:off x="850467" y="2505668"/>
            <a:ext cx="8850500" cy="18466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6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소방 활동의 인명피해 감소</a:t>
            </a:r>
            <a:endParaRPr lang="en-US" altLang="ko-KR" sz="36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endParaRPr lang="en-US" altLang="ko-KR" sz="16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2000" b="0" i="0" dirty="0" err="1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소방청</a:t>
            </a:r>
            <a:r>
              <a:rPr lang="ko-KR" altLang="en-US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통계</a:t>
            </a:r>
            <a:r>
              <a:rPr lang="en-US" altLang="ko-KR" sz="2000" baseline="30000" dirty="0"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1)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따르면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lang="en-US" altLang="ko-KR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12</a:t>
            </a:r>
            <a:r>
              <a:rPr lang="ko-KR" altLang="en-US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</a:t>
            </a:r>
            <a:r>
              <a:rPr lang="ko-KR" altLang="en-US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 활동을 수행하다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순직한 소방 공무원은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49</a:t>
            </a:r>
            <a:r>
              <a:rPr lang="ko-KR" altLang="en-US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lang="en-US" altLang="ko-KR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그중 화재를 진압하다 순직한 소방 공무원은 </a:t>
            </a:r>
            <a:r>
              <a:rPr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19</a:t>
            </a: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lang="ko-KR" altLang="en-US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달한다고 합니다</a:t>
            </a:r>
            <a:r>
              <a:rPr lang="en-US" altLang="ko-KR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11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1) https://www.data.go.kr/data/15131241/fileData.do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21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11CC7-9497-264C-0204-88755FC0B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2D22D2-C3F7-8CC2-A807-A9E1787ED287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3BBC5-02F8-0208-53CA-D557D6AD562A}"/>
              </a:ext>
            </a:extLst>
          </p:cNvPr>
          <p:cNvSpPr txBox="1"/>
          <p:nvPr/>
        </p:nvSpPr>
        <p:spPr>
          <a:xfrm>
            <a:off x="850467" y="819216"/>
            <a:ext cx="181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기획 의도</a:t>
            </a:r>
          </a:p>
        </p:txBody>
      </p:sp>
      <p:pic>
        <p:nvPicPr>
          <p:cNvPr id="4" name="그림 3" descr="구체, 공, 레드이(가) 표시된 사진&#10;&#10;자동 생성된 설명">
            <a:extLst>
              <a:ext uri="{FF2B5EF4-FFF2-40B4-BE49-F238E27FC236}">
                <a16:creationId xmlns:a16="http://schemas.microsoft.com/office/drawing/2014/main" id="{6CCEC1DE-89DA-63F9-6422-3688E0E9A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67" y="1981801"/>
            <a:ext cx="3385457" cy="3385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FF8618-1BB1-870E-CFF0-BC4D127303E6}"/>
              </a:ext>
            </a:extLst>
          </p:cNvPr>
          <p:cNvSpPr txBox="1"/>
          <p:nvPr/>
        </p:nvSpPr>
        <p:spPr>
          <a:xfrm>
            <a:off x="4235924" y="2920476"/>
            <a:ext cx="6955750" cy="150810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6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투척용 소화구를 사용하는 이유</a:t>
            </a:r>
            <a:endParaRPr lang="en-US" altLang="ko-KR" sz="36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endParaRPr lang="en-US" altLang="ko-KR" sz="16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화재 진압을 위해 물을 사용할 경우 다량의 물이 필요하므로</a:t>
            </a:r>
            <a:r>
              <a:rPr lang="en-US" altLang="ko-KR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endParaRPr lang="en-US" altLang="ko-KR" sz="2400" b="0" i="0" dirty="0">
              <a:solidFill>
                <a:schemeClr val="bg1">
                  <a:lumMod val="65000"/>
                </a:schemeClr>
              </a:solidFill>
              <a:effectLst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물에 비해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적은 </a:t>
            </a:r>
            <a:r>
              <a:rPr lang="ko-KR" altLang="en-US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중량으로 화재를 진압할 수 있는 투척용 소화구를 선택</a:t>
            </a:r>
            <a:endParaRPr lang="en-US" altLang="ko-KR" sz="2000" b="0" i="0" dirty="0"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33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39A45D-820F-9DF3-59A2-D9B84DD37323}"/>
              </a:ext>
            </a:extLst>
          </p:cNvPr>
          <p:cNvGrpSpPr/>
          <p:nvPr/>
        </p:nvGrpSpPr>
        <p:grpSpPr>
          <a:xfrm>
            <a:off x="1022983" y="1784010"/>
            <a:ext cx="10043285" cy="3961566"/>
            <a:chOff x="1287087" y="1760260"/>
            <a:chExt cx="10043285" cy="396156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5781284-7ADB-B68D-0269-55C632535DC3}"/>
                </a:ext>
              </a:extLst>
            </p:cNvPr>
            <p:cNvSpPr/>
            <p:nvPr/>
          </p:nvSpPr>
          <p:spPr>
            <a:xfrm>
              <a:off x="3204080" y="1760260"/>
              <a:ext cx="1866899" cy="3961566"/>
            </a:xfrm>
            <a:prstGeom prst="roundRect">
              <a:avLst>
                <a:gd name="adj" fmla="val 1455"/>
              </a:avLst>
            </a:prstGeom>
            <a:solidFill>
              <a:schemeClr val="bg1"/>
            </a:solidFill>
            <a:ln w="76200"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5400000" scaled="1"/>
              </a:gradFill>
              <a:extLst>
                <a:ext uri="{C807C97D-BFC1-408E-A445-0C87EB9F89A2}">
                  <ask:lineSketchStyleProps xmlns:ask="http://schemas.microsoft.com/office/drawing/2018/sketchyshapes" sd="1617256088">
                    <a:custGeom>
                      <a:avLst/>
                      <a:gdLst>
                        <a:gd name="connsiteX0" fmla="*/ 0 w 1866899"/>
                        <a:gd name="connsiteY0" fmla="*/ 933450 h 1866899"/>
                        <a:gd name="connsiteX1" fmla="*/ 933450 w 1866899"/>
                        <a:gd name="connsiteY1" fmla="*/ 0 h 1866899"/>
                        <a:gd name="connsiteX2" fmla="*/ 1866900 w 1866899"/>
                        <a:gd name="connsiteY2" fmla="*/ 933450 h 1866899"/>
                        <a:gd name="connsiteX3" fmla="*/ 933450 w 1866899"/>
                        <a:gd name="connsiteY3" fmla="*/ 1866900 h 1866899"/>
                        <a:gd name="connsiteX4" fmla="*/ 0 w 1866899"/>
                        <a:gd name="connsiteY4" fmla="*/ 933450 h 18668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66899" h="1866899" fill="none" extrusionOk="0">
                          <a:moveTo>
                            <a:pt x="0" y="933450"/>
                          </a:moveTo>
                          <a:cubicBezTo>
                            <a:pt x="-91510" y="380429"/>
                            <a:pt x="362577" y="100004"/>
                            <a:pt x="933450" y="0"/>
                          </a:cubicBezTo>
                          <a:cubicBezTo>
                            <a:pt x="1499509" y="58021"/>
                            <a:pt x="1948012" y="500839"/>
                            <a:pt x="1866900" y="933450"/>
                          </a:cubicBezTo>
                          <a:cubicBezTo>
                            <a:pt x="1819777" y="1434540"/>
                            <a:pt x="1462500" y="1882513"/>
                            <a:pt x="933450" y="1866900"/>
                          </a:cubicBezTo>
                          <a:cubicBezTo>
                            <a:pt x="367419" y="1935179"/>
                            <a:pt x="-35456" y="1416458"/>
                            <a:pt x="0" y="933450"/>
                          </a:cubicBezTo>
                          <a:close/>
                        </a:path>
                        <a:path w="1866899" h="1866899" stroke="0" extrusionOk="0">
                          <a:moveTo>
                            <a:pt x="0" y="933450"/>
                          </a:moveTo>
                          <a:cubicBezTo>
                            <a:pt x="58397" y="331968"/>
                            <a:pt x="467701" y="78028"/>
                            <a:pt x="933450" y="0"/>
                          </a:cubicBezTo>
                          <a:cubicBezTo>
                            <a:pt x="1436335" y="-35197"/>
                            <a:pt x="1943648" y="463827"/>
                            <a:pt x="1866900" y="933450"/>
                          </a:cubicBezTo>
                          <a:cubicBezTo>
                            <a:pt x="1860324" y="1377220"/>
                            <a:pt x="1334065" y="1918659"/>
                            <a:pt x="933450" y="1866900"/>
                          </a:cubicBezTo>
                          <a:cubicBezTo>
                            <a:pt x="409953" y="1828674"/>
                            <a:pt x="7164" y="1459310"/>
                            <a:pt x="0" y="93345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pic>
          <p:nvPicPr>
            <p:cNvPr id="8" name="그림 7" descr="텍스트, 클립아트, 그래픽, 폰트이(가) 표시된 사진&#10;&#10;자동 생성된 설명">
              <a:extLst>
                <a:ext uri="{FF2B5EF4-FFF2-40B4-BE49-F238E27FC236}">
                  <a16:creationId xmlns:a16="http://schemas.microsoft.com/office/drawing/2014/main" id="{97AC2A13-7601-C2F8-3D89-85B702DE5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278" y="2967567"/>
              <a:ext cx="2750139" cy="1546953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5975E3B-50C9-C97E-6938-EE95C3295F00}"/>
                </a:ext>
              </a:extLst>
            </p:cNvPr>
            <p:cNvSpPr/>
            <p:nvPr/>
          </p:nvSpPr>
          <p:spPr>
            <a:xfrm>
              <a:off x="5290546" y="1760260"/>
              <a:ext cx="1866899" cy="1866899"/>
            </a:xfrm>
            <a:prstGeom prst="roundRect">
              <a:avLst>
                <a:gd name="adj" fmla="val 1455"/>
              </a:avLst>
            </a:prstGeom>
            <a:solidFill>
              <a:schemeClr val="bg1"/>
            </a:solidFill>
            <a:ln w="76200">
              <a:solidFill>
                <a:schemeClr val="accent4">
                  <a:lumMod val="20000"/>
                  <a:lumOff val="8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custGeom>
                      <a:avLst/>
                      <a:gdLst>
                        <a:gd name="connsiteX0" fmla="*/ 0 w 1866899"/>
                        <a:gd name="connsiteY0" fmla="*/ 933450 h 1866899"/>
                        <a:gd name="connsiteX1" fmla="*/ 933450 w 1866899"/>
                        <a:gd name="connsiteY1" fmla="*/ 0 h 1866899"/>
                        <a:gd name="connsiteX2" fmla="*/ 1866900 w 1866899"/>
                        <a:gd name="connsiteY2" fmla="*/ 933450 h 1866899"/>
                        <a:gd name="connsiteX3" fmla="*/ 933450 w 1866899"/>
                        <a:gd name="connsiteY3" fmla="*/ 1866900 h 1866899"/>
                        <a:gd name="connsiteX4" fmla="*/ 0 w 1866899"/>
                        <a:gd name="connsiteY4" fmla="*/ 933450 h 18668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66899" h="1866899" fill="none" extrusionOk="0">
                          <a:moveTo>
                            <a:pt x="0" y="933450"/>
                          </a:moveTo>
                          <a:cubicBezTo>
                            <a:pt x="-91510" y="380429"/>
                            <a:pt x="362577" y="100004"/>
                            <a:pt x="933450" y="0"/>
                          </a:cubicBezTo>
                          <a:cubicBezTo>
                            <a:pt x="1499509" y="58021"/>
                            <a:pt x="1948012" y="500839"/>
                            <a:pt x="1866900" y="933450"/>
                          </a:cubicBezTo>
                          <a:cubicBezTo>
                            <a:pt x="1819777" y="1434540"/>
                            <a:pt x="1462500" y="1882513"/>
                            <a:pt x="933450" y="1866900"/>
                          </a:cubicBezTo>
                          <a:cubicBezTo>
                            <a:pt x="367419" y="1935179"/>
                            <a:pt x="-35456" y="1416458"/>
                            <a:pt x="0" y="933450"/>
                          </a:cubicBezTo>
                          <a:close/>
                        </a:path>
                        <a:path w="1866899" h="1866899" stroke="0" extrusionOk="0">
                          <a:moveTo>
                            <a:pt x="0" y="933450"/>
                          </a:moveTo>
                          <a:cubicBezTo>
                            <a:pt x="58397" y="331968"/>
                            <a:pt x="467701" y="78028"/>
                            <a:pt x="933450" y="0"/>
                          </a:cubicBezTo>
                          <a:cubicBezTo>
                            <a:pt x="1436335" y="-35197"/>
                            <a:pt x="1943648" y="463827"/>
                            <a:pt x="1866900" y="933450"/>
                          </a:cubicBezTo>
                          <a:cubicBezTo>
                            <a:pt x="1860324" y="1377220"/>
                            <a:pt x="1334065" y="1918659"/>
                            <a:pt x="933450" y="1866900"/>
                          </a:cubicBezTo>
                          <a:cubicBezTo>
                            <a:pt x="409953" y="1828674"/>
                            <a:pt x="7164" y="1459310"/>
                            <a:pt x="0" y="93345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pic>
          <p:nvPicPr>
            <p:cNvPr id="23" name="그림 22" descr="스크린샷, 그래픽, 상징, 라인이(가) 표시된 사진&#10;&#10;자동 생성된 설명">
              <a:extLst>
                <a:ext uri="{FF2B5EF4-FFF2-40B4-BE49-F238E27FC236}">
                  <a16:creationId xmlns:a16="http://schemas.microsoft.com/office/drawing/2014/main" id="{99477743-B04B-D3AD-3012-A9EA15F63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287" y="2192003"/>
              <a:ext cx="1003411" cy="1003411"/>
            </a:xfrm>
            <a:prstGeom prst="rect">
              <a:avLst/>
            </a:prstGeom>
          </p:spPr>
        </p:pic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404E12C-9DBA-C259-83F9-60F6040F2E79}"/>
                </a:ext>
              </a:extLst>
            </p:cNvPr>
            <p:cNvSpPr/>
            <p:nvPr/>
          </p:nvSpPr>
          <p:spPr>
            <a:xfrm>
              <a:off x="5290544" y="3854927"/>
              <a:ext cx="1866899" cy="1866899"/>
            </a:xfrm>
            <a:prstGeom prst="roundRect">
              <a:avLst>
                <a:gd name="adj" fmla="val 1455"/>
              </a:avLst>
            </a:prstGeom>
            <a:solidFill>
              <a:schemeClr val="bg1"/>
            </a:solidFill>
            <a:ln w="76200">
              <a:solidFill>
                <a:schemeClr val="accent5">
                  <a:lumMod val="20000"/>
                  <a:lumOff val="8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custGeom>
                      <a:avLst/>
                      <a:gdLst>
                        <a:gd name="connsiteX0" fmla="*/ 0 w 1866899"/>
                        <a:gd name="connsiteY0" fmla="*/ 933450 h 1866899"/>
                        <a:gd name="connsiteX1" fmla="*/ 933450 w 1866899"/>
                        <a:gd name="connsiteY1" fmla="*/ 0 h 1866899"/>
                        <a:gd name="connsiteX2" fmla="*/ 1866900 w 1866899"/>
                        <a:gd name="connsiteY2" fmla="*/ 933450 h 1866899"/>
                        <a:gd name="connsiteX3" fmla="*/ 933450 w 1866899"/>
                        <a:gd name="connsiteY3" fmla="*/ 1866900 h 1866899"/>
                        <a:gd name="connsiteX4" fmla="*/ 0 w 1866899"/>
                        <a:gd name="connsiteY4" fmla="*/ 933450 h 18668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66899" h="1866899" fill="none" extrusionOk="0">
                          <a:moveTo>
                            <a:pt x="0" y="933450"/>
                          </a:moveTo>
                          <a:cubicBezTo>
                            <a:pt x="-91510" y="380429"/>
                            <a:pt x="362577" y="100004"/>
                            <a:pt x="933450" y="0"/>
                          </a:cubicBezTo>
                          <a:cubicBezTo>
                            <a:pt x="1499509" y="58021"/>
                            <a:pt x="1948012" y="500839"/>
                            <a:pt x="1866900" y="933450"/>
                          </a:cubicBezTo>
                          <a:cubicBezTo>
                            <a:pt x="1819777" y="1434540"/>
                            <a:pt x="1462500" y="1882513"/>
                            <a:pt x="933450" y="1866900"/>
                          </a:cubicBezTo>
                          <a:cubicBezTo>
                            <a:pt x="367419" y="1935179"/>
                            <a:pt x="-35456" y="1416458"/>
                            <a:pt x="0" y="933450"/>
                          </a:cubicBezTo>
                          <a:close/>
                        </a:path>
                        <a:path w="1866899" h="1866899" stroke="0" extrusionOk="0">
                          <a:moveTo>
                            <a:pt x="0" y="933450"/>
                          </a:moveTo>
                          <a:cubicBezTo>
                            <a:pt x="58397" y="331968"/>
                            <a:pt x="467701" y="78028"/>
                            <a:pt x="933450" y="0"/>
                          </a:cubicBezTo>
                          <a:cubicBezTo>
                            <a:pt x="1436335" y="-35197"/>
                            <a:pt x="1943648" y="463827"/>
                            <a:pt x="1866900" y="933450"/>
                          </a:cubicBezTo>
                          <a:cubicBezTo>
                            <a:pt x="1860324" y="1377220"/>
                            <a:pt x="1334065" y="1918659"/>
                            <a:pt x="933450" y="1866900"/>
                          </a:cubicBezTo>
                          <a:cubicBezTo>
                            <a:pt x="409953" y="1828674"/>
                            <a:pt x="7164" y="1459310"/>
                            <a:pt x="0" y="93345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05A9DD66-CDC7-2E0D-95A4-95735ED182A1}"/>
                </a:ext>
              </a:extLst>
            </p:cNvPr>
            <p:cNvSpPr/>
            <p:nvPr/>
          </p:nvSpPr>
          <p:spPr>
            <a:xfrm>
              <a:off x="7377008" y="3854927"/>
              <a:ext cx="1866899" cy="1866899"/>
            </a:xfrm>
            <a:prstGeom prst="roundRect">
              <a:avLst>
                <a:gd name="adj" fmla="val 1940"/>
              </a:avLst>
            </a:prstGeom>
            <a:solidFill>
              <a:schemeClr val="bg1"/>
            </a:solidFill>
            <a:ln w="76200">
              <a:solidFill>
                <a:schemeClr val="accent5">
                  <a:lumMod val="20000"/>
                  <a:lumOff val="8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custGeom>
                      <a:avLst/>
                      <a:gdLst>
                        <a:gd name="connsiteX0" fmla="*/ 0 w 1866899"/>
                        <a:gd name="connsiteY0" fmla="*/ 933450 h 1866899"/>
                        <a:gd name="connsiteX1" fmla="*/ 933450 w 1866899"/>
                        <a:gd name="connsiteY1" fmla="*/ 0 h 1866899"/>
                        <a:gd name="connsiteX2" fmla="*/ 1866900 w 1866899"/>
                        <a:gd name="connsiteY2" fmla="*/ 933450 h 1866899"/>
                        <a:gd name="connsiteX3" fmla="*/ 933450 w 1866899"/>
                        <a:gd name="connsiteY3" fmla="*/ 1866900 h 1866899"/>
                        <a:gd name="connsiteX4" fmla="*/ 0 w 1866899"/>
                        <a:gd name="connsiteY4" fmla="*/ 933450 h 18668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66899" h="1866899" fill="none" extrusionOk="0">
                          <a:moveTo>
                            <a:pt x="0" y="933450"/>
                          </a:moveTo>
                          <a:cubicBezTo>
                            <a:pt x="-91510" y="380429"/>
                            <a:pt x="362577" y="100004"/>
                            <a:pt x="933450" y="0"/>
                          </a:cubicBezTo>
                          <a:cubicBezTo>
                            <a:pt x="1499509" y="58021"/>
                            <a:pt x="1948012" y="500839"/>
                            <a:pt x="1866900" y="933450"/>
                          </a:cubicBezTo>
                          <a:cubicBezTo>
                            <a:pt x="1819777" y="1434540"/>
                            <a:pt x="1462500" y="1882513"/>
                            <a:pt x="933450" y="1866900"/>
                          </a:cubicBezTo>
                          <a:cubicBezTo>
                            <a:pt x="367419" y="1935179"/>
                            <a:pt x="-35456" y="1416458"/>
                            <a:pt x="0" y="933450"/>
                          </a:cubicBezTo>
                          <a:close/>
                        </a:path>
                        <a:path w="1866899" h="1866899" stroke="0" extrusionOk="0">
                          <a:moveTo>
                            <a:pt x="0" y="933450"/>
                          </a:moveTo>
                          <a:cubicBezTo>
                            <a:pt x="58397" y="331968"/>
                            <a:pt x="467701" y="78028"/>
                            <a:pt x="933450" y="0"/>
                          </a:cubicBezTo>
                          <a:cubicBezTo>
                            <a:pt x="1436335" y="-35197"/>
                            <a:pt x="1943648" y="463827"/>
                            <a:pt x="1866900" y="933450"/>
                          </a:cubicBezTo>
                          <a:cubicBezTo>
                            <a:pt x="1860324" y="1377220"/>
                            <a:pt x="1334065" y="1918659"/>
                            <a:pt x="933450" y="1866900"/>
                          </a:cubicBezTo>
                          <a:cubicBezTo>
                            <a:pt x="409953" y="1828674"/>
                            <a:pt x="7164" y="1459310"/>
                            <a:pt x="0" y="93345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DB3689FA-B578-75C6-520F-0240FF62EE8C}"/>
                </a:ext>
              </a:extLst>
            </p:cNvPr>
            <p:cNvSpPr/>
            <p:nvPr/>
          </p:nvSpPr>
          <p:spPr>
            <a:xfrm>
              <a:off x="7373316" y="1767667"/>
              <a:ext cx="3957056" cy="1866899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76200">
              <a:solidFill>
                <a:schemeClr val="accent4">
                  <a:lumMod val="20000"/>
                  <a:lumOff val="8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custGeom>
                      <a:avLst/>
                      <a:gdLst>
                        <a:gd name="connsiteX0" fmla="*/ 0 w 1866899"/>
                        <a:gd name="connsiteY0" fmla="*/ 933450 h 1866899"/>
                        <a:gd name="connsiteX1" fmla="*/ 933450 w 1866899"/>
                        <a:gd name="connsiteY1" fmla="*/ 0 h 1866899"/>
                        <a:gd name="connsiteX2" fmla="*/ 1866900 w 1866899"/>
                        <a:gd name="connsiteY2" fmla="*/ 933450 h 1866899"/>
                        <a:gd name="connsiteX3" fmla="*/ 933450 w 1866899"/>
                        <a:gd name="connsiteY3" fmla="*/ 1866900 h 1866899"/>
                        <a:gd name="connsiteX4" fmla="*/ 0 w 1866899"/>
                        <a:gd name="connsiteY4" fmla="*/ 933450 h 18668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66899" h="1866899" fill="none" extrusionOk="0">
                          <a:moveTo>
                            <a:pt x="0" y="933450"/>
                          </a:moveTo>
                          <a:cubicBezTo>
                            <a:pt x="-91510" y="380429"/>
                            <a:pt x="362577" y="100004"/>
                            <a:pt x="933450" y="0"/>
                          </a:cubicBezTo>
                          <a:cubicBezTo>
                            <a:pt x="1499509" y="58021"/>
                            <a:pt x="1948012" y="500839"/>
                            <a:pt x="1866900" y="933450"/>
                          </a:cubicBezTo>
                          <a:cubicBezTo>
                            <a:pt x="1819777" y="1434540"/>
                            <a:pt x="1462500" y="1882513"/>
                            <a:pt x="933450" y="1866900"/>
                          </a:cubicBezTo>
                          <a:cubicBezTo>
                            <a:pt x="367419" y="1935179"/>
                            <a:pt x="-35456" y="1416458"/>
                            <a:pt x="0" y="933450"/>
                          </a:cubicBezTo>
                          <a:close/>
                        </a:path>
                        <a:path w="1866899" h="1866899" stroke="0" extrusionOk="0">
                          <a:moveTo>
                            <a:pt x="0" y="933450"/>
                          </a:moveTo>
                          <a:cubicBezTo>
                            <a:pt x="58397" y="331968"/>
                            <a:pt x="467701" y="78028"/>
                            <a:pt x="933450" y="0"/>
                          </a:cubicBezTo>
                          <a:cubicBezTo>
                            <a:pt x="1436335" y="-35197"/>
                            <a:pt x="1943648" y="463827"/>
                            <a:pt x="1866900" y="933450"/>
                          </a:cubicBezTo>
                          <a:cubicBezTo>
                            <a:pt x="1860324" y="1377220"/>
                            <a:pt x="1334065" y="1918659"/>
                            <a:pt x="933450" y="1866900"/>
                          </a:cubicBezTo>
                          <a:cubicBezTo>
                            <a:pt x="409953" y="1828674"/>
                            <a:pt x="7164" y="1459310"/>
                            <a:pt x="0" y="93345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pic>
          <p:nvPicPr>
            <p:cNvPr id="41" name="그림 40" descr="그래픽, 원, 그래픽 디자인, 폰트이(가) 표시된 사진&#10;&#10;자동 생성된 설명">
              <a:extLst>
                <a:ext uri="{FF2B5EF4-FFF2-40B4-BE49-F238E27FC236}">
                  <a16:creationId xmlns:a16="http://schemas.microsoft.com/office/drawing/2014/main" id="{F313D72F-8120-F631-B09C-7DD3E7C78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068" y="4131334"/>
              <a:ext cx="1056777" cy="1301598"/>
            </a:xfrm>
            <a:prstGeom prst="rect">
              <a:avLst/>
            </a:prstGeom>
          </p:spPr>
        </p:pic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9577210F-1E67-C6A4-9237-BFC8EE4A0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43611" y="2278810"/>
              <a:ext cx="3016466" cy="844612"/>
            </a:xfrm>
            <a:prstGeom prst="rect">
              <a:avLst/>
            </a:prstGeom>
          </p:spPr>
        </p:pic>
        <p:pic>
          <p:nvPicPr>
            <p:cNvPr id="45" name="그림 44" descr="과일, 클립아트, 그림, 베리이(가) 표시된 사진&#10;&#10;자동 생성된 설명">
              <a:extLst>
                <a:ext uri="{FF2B5EF4-FFF2-40B4-BE49-F238E27FC236}">
                  <a16:creationId xmlns:a16="http://schemas.microsoft.com/office/drawing/2014/main" id="{43CF2772-1C2C-C693-261B-BDABA203B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7981" y="4202953"/>
              <a:ext cx="1372022" cy="1158361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4B013B8-0B41-6150-894A-F22C39085D81}"/>
                </a:ext>
              </a:extLst>
            </p:cNvPr>
            <p:cNvSpPr txBox="1"/>
            <p:nvPr/>
          </p:nvSpPr>
          <p:spPr>
            <a:xfrm>
              <a:off x="1543568" y="2347173"/>
              <a:ext cx="14366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4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PC</a:t>
              </a:r>
              <a:br>
                <a:rPr lang="en-US" altLang="ko-KR" dirty="0">
                  <a:solidFill>
                    <a:schemeClr val="accent4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</a:br>
              <a:r>
                <a:rPr lang="en-US" altLang="ko-KR" sz="1600" dirty="0">
                  <a:solidFill>
                    <a:schemeClr val="accent4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(Windows</a:t>
              </a:r>
              <a:r>
                <a:rPr lang="ko-KR" altLang="en-US" sz="1600" dirty="0">
                  <a:solidFill>
                    <a:schemeClr val="accent4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en-US" altLang="ko-KR" sz="1600" dirty="0">
                  <a:solidFill>
                    <a:schemeClr val="accent4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10)</a:t>
              </a:r>
              <a:endParaRPr lang="ko-KR" altLang="en-US" dirty="0">
                <a:solidFill>
                  <a:schemeClr val="accent4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67473A-8C13-1BF3-2B9B-0C6CB10C605B}"/>
                </a:ext>
              </a:extLst>
            </p:cNvPr>
            <p:cNvSpPr txBox="1"/>
            <p:nvPr/>
          </p:nvSpPr>
          <p:spPr>
            <a:xfrm>
              <a:off x="1287087" y="4243524"/>
              <a:ext cx="169309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5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Raspberry</a:t>
              </a:r>
            </a:p>
            <a:p>
              <a:pPr algn="r"/>
              <a:r>
                <a:rPr lang="en-US" altLang="ko-KR" sz="2400" b="1" dirty="0">
                  <a:solidFill>
                    <a:schemeClr val="accent5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PI 4B</a:t>
              </a:r>
              <a:br>
                <a:rPr lang="en-US" altLang="ko-KR" dirty="0">
                  <a:solidFill>
                    <a:schemeClr val="accent5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</a:br>
              <a:r>
                <a:rPr lang="en-US" altLang="ko-KR" sz="1600" dirty="0">
                  <a:solidFill>
                    <a:schemeClr val="accent5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(</a:t>
              </a:r>
              <a:r>
                <a:rPr lang="en-US" altLang="ko-KR" sz="1600" dirty="0" err="1">
                  <a:solidFill>
                    <a:schemeClr val="accent5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Rinux</a:t>
              </a:r>
              <a:r>
                <a:rPr lang="en-US" altLang="ko-KR" sz="1600" dirty="0">
                  <a:solidFill>
                    <a:schemeClr val="accent5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Raspbian)</a:t>
              </a:r>
              <a:endParaRPr lang="ko-KR" altLang="en-US" dirty="0">
                <a:solidFill>
                  <a:schemeClr val="accent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C653620-E77E-5B59-194F-8AAFBADFD993}"/>
                </a:ext>
              </a:extLst>
            </p:cNvPr>
            <p:cNvSpPr/>
            <p:nvPr/>
          </p:nvSpPr>
          <p:spPr>
            <a:xfrm>
              <a:off x="9463472" y="3854927"/>
              <a:ext cx="1866899" cy="1866899"/>
            </a:xfrm>
            <a:prstGeom prst="roundRect">
              <a:avLst>
                <a:gd name="adj" fmla="val 1455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custGeom>
                      <a:avLst/>
                      <a:gdLst>
                        <a:gd name="connsiteX0" fmla="*/ 0 w 1866899"/>
                        <a:gd name="connsiteY0" fmla="*/ 933450 h 1866899"/>
                        <a:gd name="connsiteX1" fmla="*/ 933450 w 1866899"/>
                        <a:gd name="connsiteY1" fmla="*/ 0 h 1866899"/>
                        <a:gd name="connsiteX2" fmla="*/ 1866900 w 1866899"/>
                        <a:gd name="connsiteY2" fmla="*/ 933450 h 1866899"/>
                        <a:gd name="connsiteX3" fmla="*/ 933450 w 1866899"/>
                        <a:gd name="connsiteY3" fmla="*/ 1866900 h 1866899"/>
                        <a:gd name="connsiteX4" fmla="*/ 0 w 1866899"/>
                        <a:gd name="connsiteY4" fmla="*/ 933450 h 18668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66899" h="1866899" fill="none" extrusionOk="0">
                          <a:moveTo>
                            <a:pt x="0" y="933450"/>
                          </a:moveTo>
                          <a:cubicBezTo>
                            <a:pt x="-91510" y="380429"/>
                            <a:pt x="362577" y="100004"/>
                            <a:pt x="933450" y="0"/>
                          </a:cubicBezTo>
                          <a:cubicBezTo>
                            <a:pt x="1499509" y="58021"/>
                            <a:pt x="1948012" y="500839"/>
                            <a:pt x="1866900" y="933450"/>
                          </a:cubicBezTo>
                          <a:cubicBezTo>
                            <a:pt x="1819777" y="1434540"/>
                            <a:pt x="1462500" y="1882513"/>
                            <a:pt x="933450" y="1866900"/>
                          </a:cubicBezTo>
                          <a:cubicBezTo>
                            <a:pt x="367419" y="1935179"/>
                            <a:pt x="-35456" y="1416458"/>
                            <a:pt x="0" y="933450"/>
                          </a:cubicBezTo>
                          <a:close/>
                        </a:path>
                        <a:path w="1866899" h="1866899" stroke="0" extrusionOk="0">
                          <a:moveTo>
                            <a:pt x="0" y="933450"/>
                          </a:moveTo>
                          <a:cubicBezTo>
                            <a:pt x="58397" y="331968"/>
                            <a:pt x="467701" y="78028"/>
                            <a:pt x="933450" y="0"/>
                          </a:cubicBezTo>
                          <a:cubicBezTo>
                            <a:pt x="1436335" y="-35197"/>
                            <a:pt x="1943648" y="463827"/>
                            <a:pt x="1866900" y="933450"/>
                          </a:cubicBezTo>
                          <a:cubicBezTo>
                            <a:pt x="1860324" y="1377220"/>
                            <a:pt x="1334065" y="1918659"/>
                            <a:pt x="933450" y="1866900"/>
                          </a:cubicBezTo>
                          <a:cubicBezTo>
                            <a:pt x="409953" y="1828674"/>
                            <a:pt x="7164" y="1459310"/>
                            <a:pt x="0" y="93345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pic>
          <p:nvPicPr>
            <p:cNvPr id="52" name="그림 51" descr="원, 그래픽, 다채로움이(가) 표시된 사진&#10;&#10;자동 생성된 설명">
              <a:extLst>
                <a:ext uri="{FF2B5EF4-FFF2-40B4-BE49-F238E27FC236}">
                  <a16:creationId xmlns:a16="http://schemas.microsoft.com/office/drawing/2014/main" id="{7C8EE471-2536-7801-C3FE-0699E0834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6645" y="4171857"/>
              <a:ext cx="1220552" cy="1220552"/>
            </a:xfrm>
            <a:prstGeom prst="rect">
              <a:avLst/>
            </a:prstGeom>
          </p:spPr>
        </p:pic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F0542CE-C95A-3C27-C323-31D194195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63472" y="3854927"/>
              <a:ext cx="1866899" cy="1866899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56BC52-DEAC-904D-D33B-91BE9FB9AD5D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AD4B6-745E-AF39-80D4-224E1459826F}"/>
              </a:ext>
            </a:extLst>
          </p:cNvPr>
          <p:cNvSpPr txBox="1"/>
          <p:nvPr/>
        </p:nvSpPr>
        <p:spPr>
          <a:xfrm>
            <a:off x="850467" y="819216"/>
            <a:ext cx="181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개발 </a:t>
            </a:r>
            <a:r>
              <a:rPr lang="ko-KR" altLang="en-US" sz="2400" dirty="0">
                <a:ln w="28575">
                  <a:noFill/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환경</a:t>
            </a:r>
            <a:endParaRPr lang="ko-KR" altLang="en-US" sz="2400" dirty="0">
              <a:ln w="28575">
                <a:noFill/>
              </a:ln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44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3AF4BCD-6B86-197A-B29B-4F3E17541C40}"/>
              </a:ext>
            </a:extLst>
          </p:cNvPr>
          <p:cNvGrpSpPr/>
          <p:nvPr/>
        </p:nvGrpSpPr>
        <p:grpSpPr>
          <a:xfrm>
            <a:off x="1744109" y="1425920"/>
            <a:ext cx="8703782" cy="4422897"/>
            <a:chOff x="1744109" y="1425920"/>
            <a:chExt cx="8703782" cy="4422897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B5E9D5D7-515E-DC09-9532-308E30415EF6}"/>
                </a:ext>
              </a:extLst>
            </p:cNvPr>
            <p:cNvGrpSpPr/>
            <p:nvPr/>
          </p:nvGrpSpPr>
          <p:grpSpPr>
            <a:xfrm>
              <a:off x="1744109" y="1425920"/>
              <a:ext cx="8703782" cy="4422897"/>
              <a:chOff x="1744109" y="1473054"/>
              <a:chExt cx="8703782" cy="4422897"/>
            </a:xfrm>
          </p:grpSpPr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5A6F4500-8CE4-5543-E877-E7307224020F}"/>
                  </a:ext>
                </a:extLst>
              </p:cNvPr>
              <p:cNvGrpSpPr/>
              <p:nvPr/>
            </p:nvGrpSpPr>
            <p:grpSpPr>
              <a:xfrm>
                <a:off x="1744109" y="1473054"/>
                <a:ext cx="8703782" cy="3157747"/>
                <a:chOff x="1914110" y="1636961"/>
                <a:chExt cx="8703782" cy="315774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6817C22-D82D-95CF-B9C7-36A6CE23CF3D}"/>
                    </a:ext>
                  </a:extLst>
                </p:cNvPr>
                <p:cNvSpPr txBox="1"/>
                <p:nvPr/>
              </p:nvSpPr>
              <p:spPr>
                <a:xfrm>
                  <a:off x="4305298" y="1636961"/>
                  <a:ext cx="6094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spc="-100" dirty="0">
                      <a:solidFill>
                        <a:schemeClr val="tx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RC</a:t>
                  </a:r>
                  <a:r>
                    <a:rPr lang="ko-KR" altLang="en-US" sz="1600" spc="-100" dirty="0">
                      <a:solidFill>
                        <a:schemeClr val="tx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카</a:t>
                  </a:r>
                  <a:endParaRPr lang="en-US" altLang="ko-KR" sz="1600" spc="-1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71DCFB7C-4F54-961E-DFDB-5871992CF3FD}"/>
                    </a:ext>
                  </a:extLst>
                </p:cNvPr>
                <p:cNvGrpSpPr/>
                <p:nvPr/>
              </p:nvGrpSpPr>
              <p:grpSpPr>
                <a:xfrm>
                  <a:off x="1914110" y="2063291"/>
                  <a:ext cx="5391839" cy="2731417"/>
                  <a:chOff x="1952625" y="2521621"/>
                  <a:chExt cx="5391839" cy="2731417"/>
                </a:xfrm>
              </p:grpSpPr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1E83A82D-3315-E640-505F-B869D9A2DA2A}"/>
                      </a:ext>
                    </a:extLst>
                  </p:cNvPr>
                  <p:cNvSpPr/>
                  <p:nvPr/>
                </p:nvSpPr>
                <p:spPr>
                  <a:xfrm>
                    <a:off x="6082964" y="2521621"/>
                    <a:ext cx="1260809" cy="52982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발사기 제어</a:t>
                    </a:r>
                    <a:endParaRPr lang="en-US" altLang="ko-KR" sz="1600" spc="-100" dirty="0">
                      <a:solidFill>
                        <a:schemeClr val="tx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  <a:p>
                    <a:pPr algn="ctr"/>
                    <a:r>
                      <a:rPr lang="ko-KR" altLang="en-US" sz="1600" spc="-100" dirty="0" err="1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서보</a:t>
                    </a:r>
                    <a:r>
                      <a:rPr lang="ko-KR" altLang="en-US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 모터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6F0C3BF1-0652-5400-34DB-2A5C6CA96AA3}"/>
                      </a:ext>
                    </a:extLst>
                  </p:cNvPr>
                  <p:cNvSpPr/>
                  <p:nvPr/>
                </p:nvSpPr>
                <p:spPr>
                  <a:xfrm>
                    <a:off x="6082965" y="3181350"/>
                    <a:ext cx="1260809" cy="157864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spc="-100" dirty="0" err="1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소화구</a:t>
                    </a:r>
                    <a:endParaRPr lang="en-US" altLang="ko-KR" sz="1600" spc="-100" dirty="0">
                      <a:solidFill>
                        <a:schemeClr val="tx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  <a:p>
                    <a:pPr algn="ctr"/>
                    <a:r>
                      <a:rPr lang="ko-KR" altLang="en-US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발사기</a:t>
                    </a:r>
                  </a:p>
                </p:txBody>
              </p:sp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1B7990D0-9B55-4DD7-E1C9-AB421611BAD8}"/>
                      </a:ext>
                    </a:extLst>
                  </p:cNvPr>
                  <p:cNvSpPr/>
                  <p:nvPr/>
                </p:nvSpPr>
                <p:spPr>
                  <a:xfrm>
                    <a:off x="2890918" y="2521623"/>
                    <a:ext cx="3037703" cy="223837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spc="-100" dirty="0">
                      <a:solidFill>
                        <a:schemeClr val="tx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8B3ABE6F-F865-50A7-90BF-41CEE7374D76}"/>
                      </a:ext>
                    </a:extLst>
                  </p:cNvPr>
                  <p:cNvSpPr/>
                  <p:nvPr/>
                </p:nvSpPr>
                <p:spPr>
                  <a:xfrm>
                    <a:off x="1952625" y="2521622"/>
                    <a:ext cx="783948" cy="10596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카메라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773BA93B-D3E6-5061-559D-F9E21EE81DC7}"/>
                      </a:ext>
                    </a:extLst>
                  </p:cNvPr>
                  <p:cNvSpPr/>
                  <p:nvPr/>
                </p:nvSpPr>
                <p:spPr>
                  <a:xfrm>
                    <a:off x="1952625" y="3700342"/>
                    <a:ext cx="783948" cy="105965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적외선</a:t>
                    </a:r>
                    <a:endParaRPr lang="en-US" altLang="ko-KR" sz="1600" spc="-100" dirty="0">
                      <a:solidFill>
                        <a:schemeClr val="tx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  <a:p>
                    <a:pPr algn="ctr"/>
                    <a:r>
                      <a:rPr lang="ko-KR" altLang="en-US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센서</a:t>
                    </a:r>
                    <a:endParaRPr lang="en-US" altLang="ko-KR" sz="1600" spc="-100" dirty="0">
                      <a:solidFill>
                        <a:schemeClr val="tx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</p:txBody>
              </p: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B524E499-7CD8-59AB-FA78-EAA717EDC5B6}"/>
                      </a:ext>
                    </a:extLst>
                  </p:cNvPr>
                  <p:cNvCxnSpPr>
                    <a:cxnSpLocks/>
                    <a:stCxn id="13" idx="3"/>
                  </p:cNvCxnSpPr>
                  <p:nvPr/>
                </p:nvCxnSpPr>
                <p:spPr>
                  <a:xfrm flipV="1">
                    <a:off x="2736573" y="3051448"/>
                    <a:ext cx="154343" cy="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연결선 37">
                    <a:extLst>
                      <a:ext uri="{FF2B5EF4-FFF2-40B4-BE49-F238E27FC236}">
                        <a16:creationId xmlns:a16="http://schemas.microsoft.com/office/drawing/2014/main" id="{7CD7E103-C4F1-E045-1E35-95CB2499D9BC}"/>
                      </a:ext>
                    </a:extLst>
                  </p:cNvPr>
                  <p:cNvCxnSpPr>
                    <a:cxnSpLocks/>
                    <a:stCxn id="14" idx="3"/>
                  </p:cNvCxnSpPr>
                  <p:nvPr/>
                </p:nvCxnSpPr>
                <p:spPr>
                  <a:xfrm>
                    <a:off x="2736573" y="4230170"/>
                    <a:ext cx="15434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연결선 41">
                    <a:extLst>
                      <a:ext uri="{FF2B5EF4-FFF2-40B4-BE49-F238E27FC236}">
                        <a16:creationId xmlns:a16="http://schemas.microsoft.com/office/drawing/2014/main" id="{B729D8F3-E4D6-DD83-CEA1-F1B5B1D3B8B4}"/>
                      </a:ext>
                    </a:extLst>
                  </p:cNvPr>
                  <p:cNvCxnSpPr>
                    <a:cxnSpLocks/>
                    <a:stCxn id="7" idx="1"/>
                  </p:cNvCxnSpPr>
                  <p:nvPr/>
                </p:nvCxnSpPr>
                <p:spPr>
                  <a:xfrm flipH="1" flipV="1">
                    <a:off x="5928621" y="2786534"/>
                    <a:ext cx="154343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연결선 50">
                    <a:extLst>
                      <a:ext uri="{FF2B5EF4-FFF2-40B4-BE49-F238E27FC236}">
                        <a16:creationId xmlns:a16="http://schemas.microsoft.com/office/drawing/2014/main" id="{29559A65-FFCC-8C75-DD9E-46EB797BBA24}"/>
                      </a:ext>
                    </a:extLst>
                  </p:cNvPr>
                  <p:cNvCxnSpPr>
                    <a:stCxn id="7" idx="2"/>
                    <a:endCxn id="10" idx="0"/>
                  </p:cNvCxnSpPr>
                  <p:nvPr/>
                </p:nvCxnSpPr>
                <p:spPr>
                  <a:xfrm>
                    <a:off x="6713369" y="3051448"/>
                    <a:ext cx="1" cy="12990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9BA921F4-C8BD-BB35-098F-11A18F40E9E6}"/>
                      </a:ext>
                    </a:extLst>
                  </p:cNvPr>
                  <p:cNvSpPr/>
                  <p:nvPr/>
                </p:nvSpPr>
                <p:spPr>
                  <a:xfrm>
                    <a:off x="1952625" y="4889899"/>
                    <a:ext cx="5391839" cy="36313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아크릴로 제작한 </a:t>
                    </a:r>
                    <a:r>
                      <a:rPr lang="en-US" altLang="ko-KR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RC</a:t>
                    </a:r>
                    <a:r>
                      <a:rPr lang="ko-KR" altLang="en-US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카 </a:t>
                    </a:r>
                    <a:r>
                      <a:rPr lang="ko-KR" altLang="en-US" sz="1600" spc="-100" dirty="0" err="1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연장판</a:t>
                    </a:r>
                    <a:endParaRPr lang="ko-KR" altLang="en-US" sz="1600" spc="-100" dirty="0">
                      <a:solidFill>
                        <a:schemeClr val="tx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</p:txBody>
              </p:sp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0B8BC4DE-F118-7EFD-40E2-D8E8D57244A5}"/>
                      </a:ext>
                    </a:extLst>
                  </p:cNvPr>
                  <p:cNvCxnSpPr>
                    <a:cxnSpLocks/>
                    <a:stCxn id="8" idx="2"/>
                  </p:cNvCxnSpPr>
                  <p:nvPr/>
                </p:nvCxnSpPr>
                <p:spPr>
                  <a:xfrm>
                    <a:off x="4409770" y="4759998"/>
                    <a:ext cx="0" cy="12990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>
                    <a:extLst>
                      <a:ext uri="{FF2B5EF4-FFF2-40B4-BE49-F238E27FC236}">
                        <a16:creationId xmlns:a16="http://schemas.microsoft.com/office/drawing/2014/main" id="{4BCD863A-6703-9B1F-C94F-CAFC08899BF9}"/>
                      </a:ext>
                    </a:extLst>
                  </p:cNvPr>
                  <p:cNvCxnSpPr>
                    <a:cxnSpLocks/>
                    <a:stCxn id="10" idx="2"/>
                  </p:cNvCxnSpPr>
                  <p:nvPr/>
                </p:nvCxnSpPr>
                <p:spPr>
                  <a:xfrm flipH="1">
                    <a:off x="6713369" y="4759998"/>
                    <a:ext cx="1" cy="12990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999D9F58-C0D5-C2E9-162F-AEA8BDDF53EE}"/>
                      </a:ext>
                    </a:extLst>
                  </p:cNvPr>
                  <p:cNvSpPr/>
                  <p:nvPr/>
                </p:nvSpPr>
                <p:spPr>
                  <a:xfrm>
                    <a:off x="3199609" y="3700342"/>
                    <a:ext cx="2400498" cy="762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Raspberry PI 4B</a:t>
                    </a:r>
                    <a:endParaRPr lang="ko-KR" altLang="en-US" sz="1600" spc="-100" dirty="0">
                      <a:solidFill>
                        <a:schemeClr val="tx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20324F96-9D5B-A188-7BD5-D86F24F30F18}"/>
                      </a:ext>
                    </a:extLst>
                  </p:cNvPr>
                  <p:cNvSpPr/>
                  <p:nvPr/>
                </p:nvSpPr>
                <p:spPr>
                  <a:xfrm>
                    <a:off x="3199609" y="2819279"/>
                    <a:ext cx="540450" cy="762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바퀴 모터</a:t>
                    </a:r>
                  </a:p>
                </p:txBody>
              </p:sp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D8EBE953-A5EC-3A38-C2E5-9E956BCA8D6D}"/>
                      </a:ext>
                    </a:extLst>
                  </p:cNvPr>
                  <p:cNvSpPr/>
                  <p:nvPr/>
                </p:nvSpPr>
                <p:spPr>
                  <a:xfrm>
                    <a:off x="3819625" y="2819279"/>
                    <a:ext cx="540450" cy="762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바퀴 모터</a:t>
                    </a:r>
                  </a:p>
                </p:txBody>
              </p:sp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F3D3F306-9936-38B3-E1EB-2E9C69CC0034}"/>
                      </a:ext>
                    </a:extLst>
                  </p:cNvPr>
                  <p:cNvSpPr/>
                  <p:nvPr/>
                </p:nvSpPr>
                <p:spPr>
                  <a:xfrm>
                    <a:off x="4439641" y="2819279"/>
                    <a:ext cx="540450" cy="762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바퀴 모터</a:t>
                    </a:r>
                  </a:p>
                </p:txBody>
              </p:sp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BE7EAD03-B569-56EC-9E62-B01459AA22B3}"/>
                      </a:ext>
                    </a:extLst>
                  </p:cNvPr>
                  <p:cNvSpPr/>
                  <p:nvPr/>
                </p:nvSpPr>
                <p:spPr>
                  <a:xfrm>
                    <a:off x="5059657" y="2819279"/>
                    <a:ext cx="540450" cy="762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바퀴 모터</a:t>
                    </a:r>
                  </a:p>
                </p:txBody>
              </p:sp>
              <p:cxnSp>
                <p:nvCxnSpPr>
                  <p:cNvPr id="70" name="직선 연결선 69">
                    <a:extLst>
                      <a:ext uri="{FF2B5EF4-FFF2-40B4-BE49-F238E27FC236}">
                        <a16:creationId xmlns:a16="http://schemas.microsoft.com/office/drawing/2014/main" id="{729DF1E5-F178-6156-DE9A-8FD2284F58EF}"/>
                      </a:ext>
                    </a:extLst>
                  </p:cNvPr>
                  <p:cNvCxnSpPr>
                    <a:cxnSpLocks/>
                    <a:stCxn id="65" idx="2"/>
                  </p:cNvCxnSpPr>
                  <p:nvPr/>
                </p:nvCxnSpPr>
                <p:spPr>
                  <a:xfrm>
                    <a:off x="3469834" y="3581279"/>
                    <a:ext cx="0" cy="11906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직선 연결선 71">
                    <a:extLst>
                      <a:ext uri="{FF2B5EF4-FFF2-40B4-BE49-F238E27FC236}">
                        <a16:creationId xmlns:a16="http://schemas.microsoft.com/office/drawing/2014/main" id="{7991C0E7-0D9C-666D-C453-E8ADE541B97E}"/>
                      </a:ext>
                    </a:extLst>
                  </p:cNvPr>
                  <p:cNvCxnSpPr>
                    <a:cxnSpLocks/>
                    <a:stCxn id="66" idx="2"/>
                  </p:cNvCxnSpPr>
                  <p:nvPr/>
                </p:nvCxnSpPr>
                <p:spPr>
                  <a:xfrm>
                    <a:off x="4089850" y="3581279"/>
                    <a:ext cx="0" cy="11906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>
                    <a:extLst>
                      <a:ext uri="{FF2B5EF4-FFF2-40B4-BE49-F238E27FC236}">
                        <a16:creationId xmlns:a16="http://schemas.microsoft.com/office/drawing/2014/main" id="{EF015529-A935-B4C6-4A43-429E70E1632F}"/>
                      </a:ext>
                    </a:extLst>
                  </p:cNvPr>
                  <p:cNvCxnSpPr>
                    <a:cxnSpLocks/>
                    <a:stCxn id="67" idx="2"/>
                  </p:cNvCxnSpPr>
                  <p:nvPr/>
                </p:nvCxnSpPr>
                <p:spPr>
                  <a:xfrm>
                    <a:off x="4709866" y="3581279"/>
                    <a:ext cx="0" cy="11906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33C92522-EAEB-9853-06ED-9AED60DAE8EE}"/>
                      </a:ext>
                    </a:extLst>
                  </p:cNvPr>
                  <p:cNvCxnSpPr>
                    <a:cxnSpLocks/>
                    <a:stCxn id="68" idx="2"/>
                  </p:cNvCxnSpPr>
                  <p:nvPr/>
                </p:nvCxnSpPr>
                <p:spPr>
                  <a:xfrm>
                    <a:off x="5329882" y="3581279"/>
                    <a:ext cx="0" cy="11906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E038DD6-033A-D65E-4881-B9F4E2D1DE11}"/>
                    </a:ext>
                  </a:extLst>
                </p:cNvPr>
                <p:cNvSpPr/>
                <p:nvPr/>
              </p:nvSpPr>
              <p:spPr>
                <a:xfrm>
                  <a:off x="9357083" y="2063291"/>
                  <a:ext cx="1260809" cy="273141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pc="-100" dirty="0">
                      <a:solidFill>
                        <a:schemeClr val="tx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PC</a:t>
                  </a:r>
                  <a:endParaRPr lang="ko-KR" altLang="en-US" sz="1600" spc="-1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897C02C3-42C9-88BE-6ED7-C6412DC6E66B}"/>
                    </a:ext>
                  </a:extLst>
                </p:cNvPr>
                <p:cNvGrpSpPr/>
                <p:nvPr/>
              </p:nvGrpSpPr>
              <p:grpSpPr>
                <a:xfrm>
                  <a:off x="7507257" y="2360949"/>
                  <a:ext cx="1647827" cy="2125085"/>
                  <a:chOff x="7507257" y="2360949"/>
                  <a:chExt cx="1647827" cy="2125085"/>
                </a:xfrm>
              </p:grpSpPr>
              <p:grpSp>
                <p:nvGrpSpPr>
                  <p:cNvPr id="100" name="그룹 99">
                    <a:extLst>
                      <a:ext uri="{FF2B5EF4-FFF2-40B4-BE49-F238E27FC236}">
                        <a16:creationId xmlns:a16="http://schemas.microsoft.com/office/drawing/2014/main" id="{95398413-7CA0-BCD9-3259-0F1CE8C4C941}"/>
                      </a:ext>
                    </a:extLst>
                  </p:cNvPr>
                  <p:cNvGrpSpPr/>
                  <p:nvPr/>
                </p:nvGrpSpPr>
                <p:grpSpPr>
                  <a:xfrm>
                    <a:off x="7507257" y="3369467"/>
                    <a:ext cx="1647827" cy="119064"/>
                    <a:chOff x="6936605" y="3598879"/>
                    <a:chExt cx="1647827" cy="119064"/>
                  </a:xfrm>
                </p:grpSpPr>
                <p:cxnSp>
                  <p:nvCxnSpPr>
                    <p:cNvPr id="89" name="직선 화살표 연결선 88">
                      <a:extLst>
                        <a:ext uri="{FF2B5EF4-FFF2-40B4-BE49-F238E27FC236}">
                          <a16:creationId xmlns:a16="http://schemas.microsoft.com/office/drawing/2014/main" id="{A7ADC341-D53F-7544-37E9-476E0238C5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50894" y="3598879"/>
                      <a:ext cx="1633538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직선 화살표 연결선 89">
                      <a:extLst>
                        <a:ext uri="{FF2B5EF4-FFF2-40B4-BE49-F238E27FC236}">
                          <a16:creationId xmlns:a16="http://schemas.microsoft.com/office/drawing/2014/main" id="{8D814C6A-6558-25B8-91D1-EA01441F90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936605" y="3717943"/>
                      <a:ext cx="1633538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1" name="말풍선: 사각형 100">
                    <a:extLst>
                      <a:ext uri="{FF2B5EF4-FFF2-40B4-BE49-F238E27FC236}">
                        <a16:creationId xmlns:a16="http://schemas.microsoft.com/office/drawing/2014/main" id="{05202D04-B772-778F-8853-07F05C24C50D}"/>
                      </a:ext>
                    </a:extLst>
                  </p:cNvPr>
                  <p:cNvSpPr/>
                  <p:nvPr/>
                </p:nvSpPr>
                <p:spPr>
                  <a:xfrm>
                    <a:off x="7552747" y="2360949"/>
                    <a:ext cx="1571135" cy="746580"/>
                  </a:xfrm>
                  <a:prstGeom prst="wedgeRectCallout">
                    <a:avLst>
                      <a:gd name="adj1" fmla="val 556"/>
                      <a:gd name="adj2" fmla="val 69517"/>
                    </a:avLst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카메라</a:t>
                    </a:r>
                    <a:r>
                      <a:rPr lang="en-US" altLang="ko-KR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(CV)</a:t>
                    </a:r>
                    <a:r>
                      <a:rPr lang="ko-KR" altLang="en-US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로</a:t>
                    </a:r>
                    <a:endParaRPr lang="en-US" altLang="ko-KR" sz="1600" spc="-100" dirty="0">
                      <a:solidFill>
                        <a:schemeClr val="tx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  <a:p>
                    <a:pPr algn="ctr"/>
                    <a:r>
                      <a:rPr lang="ko-KR" altLang="en-US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얻은 이미지 전송</a:t>
                    </a:r>
                  </a:p>
                </p:txBody>
              </p:sp>
              <p:sp>
                <p:nvSpPr>
                  <p:cNvPr id="102" name="말풍선: 사각형 101">
                    <a:extLst>
                      <a:ext uri="{FF2B5EF4-FFF2-40B4-BE49-F238E27FC236}">
                        <a16:creationId xmlns:a16="http://schemas.microsoft.com/office/drawing/2014/main" id="{AFAFCB58-EEC6-1C56-8702-691CA6B01F35}"/>
                      </a:ext>
                    </a:extLst>
                  </p:cNvPr>
                  <p:cNvSpPr/>
                  <p:nvPr/>
                </p:nvSpPr>
                <p:spPr>
                  <a:xfrm>
                    <a:off x="7552747" y="3739454"/>
                    <a:ext cx="1571135" cy="746580"/>
                  </a:xfrm>
                  <a:prstGeom prst="wedgeRectCallout">
                    <a:avLst>
                      <a:gd name="adj1" fmla="val -263"/>
                      <a:gd name="adj2" fmla="val -67888"/>
                    </a:avLst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화재 판독</a:t>
                    </a:r>
                    <a:endParaRPr lang="en-US" altLang="ko-KR" sz="1600" spc="-100" dirty="0">
                      <a:solidFill>
                        <a:schemeClr val="tx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  <a:p>
                    <a:pPr algn="ctr"/>
                    <a:r>
                      <a:rPr lang="ko-KR" altLang="en-US" sz="1600" spc="-1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결과 전송</a:t>
                    </a:r>
                  </a:p>
                </p:txBody>
              </p:sp>
            </p:grp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65C6565-E758-E9C9-C295-EAB8D690ED52}"/>
                    </a:ext>
                  </a:extLst>
                </p:cNvPr>
                <p:cNvSpPr txBox="1"/>
                <p:nvPr/>
              </p:nvSpPr>
              <p:spPr>
                <a:xfrm>
                  <a:off x="7814772" y="1940750"/>
                  <a:ext cx="1047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spc="-1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HTTP </a:t>
                  </a:r>
                  <a:r>
                    <a:rPr lang="ko-KR" altLang="en-US" sz="1600" spc="-1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통신</a:t>
                  </a:r>
                  <a:endParaRPr lang="en-US" altLang="ko-KR" sz="1600" spc="-1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p:grpSp>
          <p:sp>
            <p:nvSpPr>
              <p:cNvPr id="107" name="말풍선: 사각형 106">
                <a:extLst>
                  <a:ext uri="{FF2B5EF4-FFF2-40B4-BE49-F238E27FC236}">
                    <a16:creationId xmlns:a16="http://schemas.microsoft.com/office/drawing/2014/main" id="{820359FC-6462-C2CF-0B75-1579D207F566}"/>
                  </a:ext>
                </a:extLst>
              </p:cNvPr>
              <p:cNvSpPr/>
              <p:nvPr/>
            </p:nvSpPr>
            <p:spPr>
              <a:xfrm>
                <a:off x="9187082" y="4892739"/>
                <a:ext cx="1260809" cy="999014"/>
              </a:xfrm>
              <a:prstGeom prst="wedgeRectCallout">
                <a:avLst>
                  <a:gd name="adj1" fmla="val 4223"/>
                  <a:gd name="adj2" fmla="val -66944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AI </a:t>
                </a:r>
                <a:r>
                  <a:rPr lang="ko-KR" altLang="en-US" sz="1600" spc="-1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모델을</a:t>
                </a:r>
                <a:endParaRPr lang="en-US" altLang="ko-KR" sz="1600" spc="-1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algn="ctr"/>
                <a:r>
                  <a:rPr lang="ko-KR" altLang="en-US" sz="1600" spc="-1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기반으로</a:t>
                </a:r>
                <a:endParaRPr lang="en-US" altLang="ko-KR" sz="1600" spc="-1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algn="ctr"/>
                <a:r>
                  <a:rPr lang="ko-KR" altLang="en-US" sz="1600" spc="-1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화재를 판독</a:t>
                </a:r>
              </a:p>
            </p:txBody>
          </p:sp>
          <p:sp>
            <p:nvSpPr>
              <p:cNvPr id="108" name="말풍선: 사각형 107">
                <a:extLst>
                  <a:ext uri="{FF2B5EF4-FFF2-40B4-BE49-F238E27FC236}">
                    <a16:creationId xmlns:a16="http://schemas.microsoft.com/office/drawing/2014/main" id="{4D5AA1CF-AC38-AAD2-F056-D857BBEFA90A}"/>
                  </a:ext>
                </a:extLst>
              </p:cNvPr>
              <p:cNvSpPr/>
              <p:nvPr/>
            </p:nvSpPr>
            <p:spPr>
              <a:xfrm>
                <a:off x="1744109" y="4892739"/>
                <a:ext cx="1866999" cy="999014"/>
              </a:xfrm>
              <a:prstGeom prst="wedgeRectCallout">
                <a:avLst>
                  <a:gd name="adj1" fmla="val -587"/>
                  <a:gd name="adj2" fmla="val -6788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pc="-1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적외선 센서를 통해</a:t>
                </a:r>
                <a:endParaRPr lang="en-US" altLang="ko-KR" sz="1600" spc="-1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algn="ctr"/>
                <a:r>
                  <a:rPr lang="ko-KR" altLang="en-US" sz="1600" spc="-1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라인 </a:t>
                </a:r>
                <a:r>
                  <a:rPr lang="ko-KR" altLang="en-US" sz="1600" spc="-100" dirty="0" err="1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트레이싱</a:t>
                </a:r>
                <a:endParaRPr lang="ko-KR" altLang="en-US" sz="1600" spc="-1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109" name="말풍선: 사각형 108">
                <a:extLst>
                  <a:ext uri="{FF2B5EF4-FFF2-40B4-BE49-F238E27FC236}">
                    <a16:creationId xmlns:a16="http://schemas.microsoft.com/office/drawing/2014/main" id="{C6C7B0AB-BD3D-7994-B609-99C9BB5E76E3}"/>
                  </a:ext>
                </a:extLst>
              </p:cNvPr>
              <p:cNvSpPr/>
              <p:nvPr/>
            </p:nvSpPr>
            <p:spPr>
              <a:xfrm>
                <a:off x="3705333" y="4892739"/>
                <a:ext cx="1469388" cy="999014"/>
              </a:xfrm>
              <a:prstGeom prst="wedgeRectCallout">
                <a:avLst>
                  <a:gd name="adj1" fmla="val 4223"/>
                  <a:gd name="adj2" fmla="val -66944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pc="-1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모든 작업은</a:t>
                </a:r>
                <a:endParaRPr lang="en-US" altLang="ko-KR" sz="1600" spc="-1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algn="ctr"/>
                <a:r>
                  <a:rPr lang="ko-KR" altLang="en-US" sz="1600" spc="-1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실시간으로</a:t>
                </a:r>
                <a:endParaRPr lang="en-US" altLang="ko-KR" sz="1600" spc="-1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algn="ctr"/>
                <a:r>
                  <a:rPr lang="ko-KR" altLang="en-US" sz="1600" spc="-1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동시에 프로세싱</a:t>
                </a:r>
              </a:p>
            </p:txBody>
          </p:sp>
          <p:sp>
            <p:nvSpPr>
              <p:cNvPr id="110" name="말풍선: 사각형 109">
                <a:extLst>
                  <a:ext uri="{FF2B5EF4-FFF2-40B4-BE49-F238E27FC236}">
                    <a16:creationId xmlns:a16="http://schemas.microsoft.com/office/drawing/2014/main" id="{802FD99F-6664-AA1D-D176-C98F38F2F85A}"/>
                  </a:ext>
                </a:extLst>
              </p:cNvPr>
              <p:cNvSpPr/>
              <p:nvPr/>
            </p:nvSpPr>
            <p:spPr>
              <a:xfrm>
                <a:off x="5268946" y="4896937"/>
                <a:ext cx="1866999" cy="999014"/>
              </a:xfrm>
              <a:prstGeom prst="wedgeRectCallout">
                <a:avLst>
                  <a:gd name="adj1" fmla="val 38292"/>
                  <a:gd name="adj2" fmla="val -68832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pc="-1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화재로 판독됐을 경우</a:t>
                </a:r>
                <a:endParaRPr lang="en-US" altLang="ko-KR" sz="1600" spc="-1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algn="ctr"/>
                <a:r>
                  <a:rPr lang="ko-KR" altLang="en-US" sz="1600" spc="-1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발사기 제어 모터를</a:t>
                </a:r>
                <a:endParaRPr lang="en-US" altLang="ko-KR" sz="1600" spc="-1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algn="ctr"/>
                <a:r>
                  <a:rPr lang="ko-KR" altLang="en-US" sz="1600" spc="-1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통해 </a:t>
                </a:r>
                <a:r>
                  <a:rPr lang="ko-KR" altLang="en-US" sz="1600" spc="-100" dirty="0" err="1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소화구</a:t>
                </a:r>
                <a:r>
                  <a:rPr lang="ko-KR" altLang="en-US" sz="1600" spc="-1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투척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474D3E-9F45-D890-5E80-D5407365FA01}"/>
                </a:ext>
              </a:extLst>
            </p:cNvPr>
            <p:cNvSpPr txBox="1"/>
            <p:nvPr/>
          </p:nvSpPr>
          <p:spPr>
            <a:xfrm>
              <a:off x="7727326" y="4356638"/>
              <a:ext cx="881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소켓</a:t>
              </a:r>
              <a:r>
                <a:rPr lang="en-US" altLang="ko-KR" sz="1600" spc="-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600" spc="-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통신</a:t>
              </a:r>
              <a:endParaRPr lang="en-US" altLang="ko-KR" sz="1600" spc="-1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D8FCEF0-D7A7-A615-F241-04BAED6C1821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상세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8DEF7-CC44-0E6A-29FE-8C967ADF7A70}"/>
              </a:ext>
            </a:extLst>
          </p:cNvPr>
          <p:cNvSpPr txBox="1"/>
          <p:nvPr/>
        </p:nvSpPr>
        <p:spPr>
          <a:xfrm>
            <a:off x="850467" y="819216"/>
            <a:ext cx="181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구조도</a:t>
            </a:r>
          </a:p>
        </p:txBody>
      </p:sp>
    </p:spTree>
    <p:extLst>
      <p:ext uri="{BB962C8B-B14F-4D97-AF65-F5344CB8AC3E}">
        <p14:creationId xmlns:p14="http://schemas.microsoft.com/office/powerpoint/2010/main" val="288686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79AF7AC-680D-4C83-2D99-3349CFD38B4E}"/>
              </a:ext>
            </a:extLst>
          </p:cNvPr>
          <p:cNvSpPr/>
          <p:nvPr/>
        </p:nvSpPr>
        <p:spPr>
          <a:xfrm>
            <a:off x="4447071" y="2340284"/>
            <a:ext cx="3297857" cy="15214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617256088">
                  <a:custGeom>
                    <a:avLst/>
                    <a:gdLst>
                      <a:gd name="connsiteX0" fmla="*/ 0 w 1866899"/>
                      <a:gd name="connsiteY0" fmla="*/ 933450 h 1866899"/>
                      <a:gd name="connsiteX1" fmla="*/ 933450 w 1866899"/>
                      <a:gd name="connsiteY1" fmla="*/ 0 h 1866899"/>
                      <a:gd name="connsiteX2" fmla="*/ 1866900 w 1866899"/>
                      <a:gd name="connsiteY2" fmla="*/ 933450 h 1866899"/>
                      <a:gd name="connsiteX3" fmla="*/ 933450 w 1866899"/>
                      <a:gd name="connsiteY3" fmla="*/ 1866900 h 1866899"/>
                      <a:gd name="connsiteX4" fmla="*/ 0 w 1866899"/>
                      <a:gd name="connsiteY4" fmla="*/ 933450 h 18668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66899" h="1866899" fill="none" extrusionOk="0">
                        <a:moveTo>
                          <a:pt x="0" y="933450"/>
                        </a:moveTo>
                        <a:cubicBezTo>
                          <a:pt x="-91510" y="380429"/>
                          <a:pt x="362577" y="100004"/>
                          <a:pt x="933450" y="0"/>
                        </a:cubicBezTo>
                        <a:cubicBezTo>
                          <a:pt x="1499509" y="58021"/>
                          <a:pt x="1948012" y="500839"/>
                          <a:pt x="1866900" y="933450"/>
                        </a:cubicBezTo>
                        <a:cubicBezTo>
                          <a:pt x="1819777" y="1434540"/>
                          <a:pt x="1462500" y="1882513"/>
                          <a:pt x="933450" y="1866900"/>
                        </a:cubicBezTo>
                        <a:cubicBezTo>
                          <a:pt x="367419" y="1935179"/>
                          <a:pt x="-35456" y="1416458"/>
                          <a:pt x="0" y="933450"/>
                        </a:cubicBezTo>
                        <a:close/>
                      </a:path>
                      <a:path w="1866899" h="1866899" stroke="0" extrusionOk="0">
                        <a:moveTo>
                          <a:pt x="0" y="933450"/>
                        </a:moveTo>
                        <a:cubicBezTo>
                          <a:pt x="58397" y="331968"/>
                          <a:pt x="467701" y="78028"/>
                          <a:pt x="933450" y="0"/>
                        </a:cubicBezTo>
                        <a:cubicBezTo>
                          <a:pt x="1436335" y="-35197"/>
                          <a:pt x="1943648" y="463827"/>
                          <a:pt x="1866900" y="933450"/>
                        </a:cubicBezTo>
                        <a:cubicBezTo>
                          <a:pt x="1860324" y="1377220"/>
                          <a:pt x="1334065" y="1918659"/>
                          <a:pt x="933450" y="1866900"/>
                        </a:cubicBezTo>
                        <a:cubicBezTo>
                          <a:pt x="409953" y="1828674"/>
                          <a:pt x="7164" y="1459310"/>
                          <a:pt x="0" y="93345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</a:t>
            </a:r>
            <a:r>
              <a:rPr lang="ko-KR" altLang="en-US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모델 학습 및 정확도 향상</a:t>
            </a:r>
            <a:endParaRPr lang="en-US" altLang="ko-KR" spc="-7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하드웨어</a:t>
            </a:r>
            <a:r>
              <a:rPr lang="en-US" altLang="ko-KR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소프트웨어 개발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F6540A-96F6-400D-3123-0E5C752F39EE}"/>
              </a:ext>
            </a:extLst>
          </p:cNvPr>
          <p:cNvCxnSpPr/>
          <p:nvPr/>
        </p:nvCxnSpPr>
        <p:spPr>
          <a:xfrm>
            <a:off x="1654975" y="4418468"/>
            <a:ext cx="887315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E3D6FB-1403-8CFB-DC99-2F0451DE7EF5}"/>
              </a:ext>
            </a:extLst>
          </p:cNvPr>
          <p:cNvCxnSpPr>
            <a:cxnSpLocks/>
          </p:cNvCxnSpPr>
          <p:nvPr/>
        </p:nvCxnSpPr>
        <p:spPr>
          <a:xfrm>
            <a:off x="1654975" y="4277974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8232B1-33C0-1D60-3F46-A5D9BBA91066}"/>
              </a:ext>
            </a:extLst>
          </p:cNvPr>
          <p:cNvCxnSpPr>
            <a:cxnSpLocks/>
          </p:cNvCxnSpPr>
          <p:nvPr/>
        </p:nvCxnSpPr>
        <p:spPr>
          <a:xfrm>
            <a:off x="10537037" y="4277974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1BE5E4-8AD7-260E-EBF3-41387CAE3972}"/>
              </a:ext>
            </a:extLst>
          </p:cNvPr>
          <p:cNvCxnSpPr>
            <a:cxnSpLocks/>
          </p:cNvCxnSpPr>
          <p:nvPr/>
        </p:nvCxnSpPr>
        <p:spPr>
          <a:xfrm>
            <a:off x="3431387" y="4277974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2D7298-E591-F39D-B180-1D0C58A1D6DC}"/>
              </a:ext>
            </a:extLst>
          </p:cNvPr>
          <p:cNvCxnSpPr>
            <a:cxnSpLocks/>
          </p:cNvCxnSpPr>
          <p:nvPr/>
        </p:nvCxnSpPr>
        <p:spPr>
          <a:xfrm>
            <a:off x="5207799" y="4277974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3067905-6DF2-15C4-72D7-13614746890A}"/>
              </a:ext>
            </a:extLst>
          </p:cNvPr>
          <p:cNvCxnSpPr>
            <a:cxnSpLocks/>
          </p:cNvCxnSpPr>
          <p:nvPr/>
        </p:nvCxnSpPr>
        <p:spPr>
          <a:xfrm>
            <a:off x="6984211" y="4277974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377C4617-98E4-AD10-0CBE-7813C70A9A28}"/>
              </a:ext>
            </a:extLst>
          </p:cNvPr>
          <p:cNvSpPr/>
          <p:nvPr/>
        </p:nvSpPr>
        <p:spPr>
          <a:xfrm>
            <a:off x="894249" y="2340285"/>
            <a:ext cx="1521452" cy="152145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617256088">
                  <a:custGeom>
                    <a:avLst/>
                    <a:gdLst>
                      <a:gd name="connsiteX0" fmla="*/ 0 w 1866899"/>
                      <a:gd name="connsiteY0" fmla="*/ 933450 h 1866899"/>
                      <a:gd name="connsiteX1" fmla="*/ 933450 w 1866899"/>
                      <a:gd name="connsiteY1" fmla="*/ 0 h 1866899"/>
                      <a:gd name="connsiteX2" fmla="*/ 1866900 w 1866899"/>
                      <a:gd name="connsiteY2" fmla="*/ 933450 h 1866899"/>
                      <a:gd name="connsiteX3" fmla="*/ 933450 w 1866899"/>
                      <a:gd name="connsiteY3" fmla="*/ 1866900 h 1866899"/>
                      <a:gd name="connsiteX4" fmla="*/ 0 w 1866899"/>
                      <a:gd name="connsiteY4" fmla="*/ 933450 h 18668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66899" h="1866899" fill="none" extrusionOk="0">
                        <a:moveTo>
                          <a:pt x="0" y="933450"/>
                        </a:moveTo>
                        <a:cubicBezTo>
                          <a:pt x="-91510" y="380429"/>
                          <a:pt x="362577" y="100004"/>
                          <a:pt x="933450" y="0"/>
                        </a:cubicBezTo>
                        <a:cubicBezTo>
                          <a:pt x="1499509" y="58021"/>
                          <a:pt x="1948012" y="500839"/>
                          <a:pt x="1866900" y="933450"/>
                        </a:cubicBezTo>
                        <a:cubicBezTo>
                          <a:pt x="1819777" y="1434540"/>
                          <a:pt x="1462500" y="1882513"/>
                          <a:pt x="933450" y="1866900"/>
                        </a:cubicBezTo>
                        <a:cubicBezTo>
                          <a:pt x="367419" y="1935179"/>
                          <a:pt x="-35456" y="1416458"/>
                          <a:pt x="0" y="933450"/>
                        </a:cubicBezTo>
                        <a:close/>
                      </a:path>
                      <a:path w="1866899" h="1866899" stroke="0" extrusionOk="0">
                        <a:moveTo>
                          <a:pt x="0" y="933450"/>
                        </a:moveTo>
                        <a:cubicBezTo>
                          <a:pt x="58397" y="331968"/>
                          <a:pt x="467701" y="78028"/>
                          <a:pt x="933450" y="0"/>
                        </a:cubicBezTo>
                        <a:cubicBezTo>
                          <a:pt x="1436335" y="-35197"/>
                          <a:pt x="1943648" y="463827"/>
                          <a:pt x="1866900" y="933450"/>
                        </a:cubicBezTo>
                        <a:cubicBezTo>
                          <a:pt x="1860324" y="1377220"/>
                          <a:pt x="1334065" y="1918659"/>
                          <a:pt x="933450" y="1866900"/>
                        </a:cubicBezTo>
                        <a:cubicBezTo>
                          <a:pt x="409953" y="1828674"/>
                          <a:pt x="7164" y="1459310"/>
                          <a:pt x="0" y="93345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기획</a:t>
            </a:r>
            <a:endParaRPr lang="en-US" altLang="ko-KR" spc="-7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소프트웨어 설계</a:t>
            </a:r>
            <a:endParaRPr lang="en-US" altLang="ko-KR" spc="-7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90B9F-D86E-0FC7-3E26-7104C5B7194C}"/>
              </a:ext>
            </a:extLst>
          </p:cNvPr>
          <p:cNvSpPr txBox="1"/>
          <p:nvPr/>
        </p:nvSpPr>
        <p:spPr>
          <a:xfrm>
            <a:off x="1489704" y="455896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dirty="0">
              <a:solidFill>
                <a:schemeClr val="accent2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D2328-9D62-F9BF-8740-A6CFD7B0BFEF}"/>
              </a:ext>
            </a:extLst>
          </p:cNvPr>
          <p:cNvSpPr txBox="1"/>
          <p:nvPr/>
        </p:nvSpPr>
        <p:spPr>
          <a:xfrm>
            <a:off x="3267719" y="45589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7</a:t>
            </a:r>
            <a:endParaRPr lang="ko-KR" altLang="en-US" dirty="0">
              <a:solidFill>
                <a:schemeClr val="accent2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4EA33D-BA99-2DA2-0BAA-C4898FE94798}"/>
              </a:ext>
            </a:extLst>
          </p:cNvPr>
          <p:cNvSpPr txBox="1"/>
          <p:nvPr/>
        </p:nvSpPr>
        <p:spPr>
          <a:xfrm>
            <a:off x="5040925" y="4558963"/>
            <a:ext cx="3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8</a:t>
            </a:r>
            <a:endParaRPr lang="ko-KR" altLang="en-US" dirty="0">
              <a:solidFill>
                <a:schemeClr val="accent2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EDE68E-D4DB-806D-E406-29E82C7C4C53}"/>
              </a:ext>
            </a:extLst>
          </p:cNvPr>
          <p:cNvSpPr txBox="1"/>
          <p:nvPr/>
        </p:nvSpPr>
        <p:spPr>
          <a:xfrm>
            <a:off x="6817335" y="455896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9</a:t>
            </a:r>
            <a:endParaRPr lang="ko-KR" altLang="en-US" dirty="0">
              <a:solidFill>
                <a:schemeClr val="accent2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8A9C2C-FF0F-458A-1317-267BC5B24CAC}"/>
              </a:ext>
            </a:extLst>
          </p:cNvPr>
          <p:cNvSpPr txBox="1"/>
          <p:nvPr/>
        </p:nvSpPr>
        <p:spPr>
          <a:xfrm>
            <a:off x="8541652" y="45650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10</a:t>
            </a:r>
            <a:endParaRPr lang="ko-KR" altLang="en-US" dirty="0">
              <a:solidFill>
                <a:schemeClr val="accent2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C2741-3578-6CDA-20ED-C6DE27296F5D}"/>
              </a:ext>
            </a:extLst>
          </p:cNvPr>
          <p:cNvSpPr txBox="1"/>
          <p:nvPr/>
        </p:nvSpPr>
        <p:spPr>
          <a:xfrm>
            <a:off x="850467" y="819216"/>
            <a:ext cx="30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진행 과정</a:t>
            </a:r>
            <a:endParaRPr lang="ko-KR" altLang="en-US" sz="2400" dirty="0">
              <a:ln w="28575">
                <a:noFill/>
              </a:ln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8315DBD-B40B-7BFF-5311-C2F752350EE1}"/>
              </a:ext>
            </a:extLst>
          </p:cNvPr>
          <p:cNvCxnSpPr>
            <a:cxnSpLocks/>
          </p:cNvCxnSpPr>
          <p:nvPr/>
        </p:nvCxnSpPr>
        <p:spPr>
          <a:xfrm>
            <a:off x="8760623" y="42732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B2B6843-4110-6521-736B-D4B360BC4799}"/>
              </a:ext>
            </a:extLst>
          </p:cNvPr>
          <p:cNvSpPr txBox="1"/>
          <p:nvPr/>
        </p:nvSpPr>
        <p:spPr>
          <a:xfrm>
            <a:off x="10338904" y="455896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11</a:t>
            </a:r>
            <a:endParaRPr lang="ko-KR" altLang="en-US" dirty="0">
              <a:solidFill>
                <a:schemeClr val="accent2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9433C1C-21CB-2A62-5998-19D083ED82CC}"/>
              </a:ext>
            </a:extLst>
          </p:cNvPr>
          <p:cNvSpPr/>
          <p:nvPr/>
        </p:nvSpPr>
        <p:spPr>
          <a:xfrm>
            <a:off x="2670660" y="2340285"/>
            <a:ext cx="1521452" cy="152145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617256088">
                  <a:custGeom>
                    <a:avLst/>
                    <a:gdLst>
                      <a:gd name="connsiteX0" fmla="*/ 0 w 1866899"/>
                      <a:gd name="connsiteY0" fmla="*/ 933450 h 1866899"/>
                      <a:gd name="connsiteX1" fmla="*/ 933450 w 1866899"/>
                      <a:gd name="connsiteY1" fmla="*/ 0 h 1866899"/>
                      <a:gd name="connsiteX2" fmla="*/ 1866900 w 1866899"/>
                      <a:gd name="connsiteY2" fmla="*/ 933450 h 1866899"/>
                      <a:gd name="connsiteX3" fmla="*/ 933450 w 1866899"/>
                      <a:gd name="connsiteY3" fmla="*/ 1866900 h 1866899"/>
                      <a:gd name="connsiteX4" fmla="*/ 0 w 1866899"/>
                      <a:gd name="connsiteY4" fmla="*/ 933450 h 18668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66899" h="1866899" fill="none" extrusionOk="0">
                        <a:moveTo>
                          <a:pt x="0" y="933450"/>
                        </a:moveTo>
                        <a:cubicBezTo>
                          <a:pt x="-91510" y="380429"/>
                          <a:pt x="362577" y="100004"/>
                          <a:pt x="933450" y="0"/>
                        </a:cubicBezTo>
                        <a:cubicBezTo>
                          <a:pt x="1499509" y="58021"/>
                          <a:pt x="1948012" y="500839"/>
                          <a:pt x="1866900" y="933450"/>
                        </a:cubicBezTo>
                        <a:cubicBezTo>
                          <a:pt x="1819777" y="1434540"/>
                          <a:pt x="1462500" y="1882513"/>
                          <a:pt x="933450" y="1866900"/>
                        </a:cubicBezTo>
                        <a:cubicBezTo>
                          <a:pt x="367419" y="1935179"/>
                          <a:pt x="-35456" y="1416458"/>
                          <a:pt x="0" y="933450"/>
                        </a:cubicBezTo>
                        <a:close/>
                      </a:path>
                      <a:path w="1866899" h="1866899" stroke="0" extrusionOk="0">
                        <a:moveTo>
                          <a:pt x="0" y="933450"/>
                        </a:moveTo>
                        <a:cubicBezTo>
                          <a:pt x="58397" y="331968"/>
                          <a:pt x="467701" y="78028"/>
                          <a:pt x="933450" y="0"/>
                        </a:cubicBezTo>
                        <a:cubicBezTo>
                          <a:pt x="1436335" y="-35197"/>
                          <a:pt x="1943648" y="463827"/>
                          <a:pt x="1866900" y="933450"/>
                        </a:cubicBezTo>
                        <a:cubicBezTo>
                          <a:pt x="1860324" y="1377220"/>
                          <a:pt x="1334065" y="1918659"/>
                          <a:pt x="933450" y="1866900"/>
                        </a:cubicBezTo>
                        <a:cubicBezTo>
                          <a:pt x="409953" y="1828674"/>
                          <a:pt x="7164" y="1459310"/>
                          <a:pt x="0" y="93345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 </a:t>
            </a:r>
            <a:r>
              <a:rPr lang="ko-KR" altLang="en-US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모델 설계</a:t>
            </a:r>
            <a:endParaRPr lang="en-US" altLang="ko-KR" spc="-7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하드웨어 설계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8319FA7-7198-1BF6-DC2E-84C0A03A0FE1}"/>
              </a:ext>
            </a:extLst>
          </p:cNvPr>
          <p:cNvSpPr/>
          <p:nvPr/>
        </p:nvSpPr>
        <p:spPr>
          <a:xfrm>
            <a:off x="7999896" y="2340284"/>
            <a:ext cx="1521452" cy="152145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617256088">
                  <a:custGeom>
                    <a:avLst/>
                    <a:gdLst>
                      <a:gd name="connsiteX0" fmla="*/ 0 w 1866899"/>
                      <a:gd name="connsiteY0" fmla="*/ 933450 h 1866899"/>
                      <a:gd name="connsiteX1" fmla="*/ 933450 w 1866899"/>
                      <a:gd name="connsiteY1" fmla="*/ 0 h 1866899"/>
                      <a:gd name="connsiteX2" fmla="*/ 1866900 w 1866899"/>
                      <a:gd name="connsiteY2" fmla="*/ 933450 h 1866899"/>
                      <a:gd name="connsiteX3" fmla="*/ 933450 w 1866899"/>
                      <a:gd name="connsiteY3" fmla="*/ 1866900 h 1866899"/>
                      <a:gd name="connsiteX4" fmla="*/ 0 w 1866899"/>
                      <a:gd name="connsiteY4" fmla="*/ 933450 h 18668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66899" h="1866899" fill="none" extrusionOk="0">
                        <a:moveTo>
                          <a:pt x="0" y="933450"/>
                        </a:moveTo>
                        <a:cubicBezTo>
                          <a:pt x="-91510" y="380429"/>
                          <a:pt x="362577" y="100004"/>
                          <a:pt x="933450" y="0"/>
                        </a:cubicBezTo>
                        <a:cubicBezTo>
                          <a:pt x="1499509" y="58021"/>
                          <a:pt x="1948012" y="500839"/>
                          <a:pt x="1866900" y="933450"/>
                        </a:cubicBezTo>
                        <a:cubicBezTo>
                          <a:pt x="1819777" y="1434540"/>
                          <a:pt x="1462500" y="1882513"/>
                          <a:pt x="933450" y="1866900"/>
                        </a:cubicBezTo>
                        <a:cubicBezTo>
                          <a:pt x="367419" y="1935179"/>
                          <a:pt x="-35456" y="1416458"/>
                          <a:pt x="0" y="933450"/>
                        </a:cubicBezTo>
                        <a:close/>
                      </a:path>
                      <a:path w="1866899" h="1866899" stroke="0" extrusionOk="0">
                        <a:moveTo>
                          <a:pt x="0" y="933450"/>
                        </a:moveTo>
                        <a:cubicBezTo>
                          <a:pt x="58397" y="331968"/>
                          <a:pt x="467701" y="78028"/>
                          <a:pt x="933450" y="0"/>
                        </a:cubicBezTo>
                        <a:cubicBezTo>
                          <a:pt x="1436335" y="-35197"/>
                          <a:pt x="1943648" y="463827"/>
                          <a:pt x="1866900" y="933450"/>
                        </a:cubicBezTo>
                        <a:cubicBezTo>
                          <a:pt x="1860324" y="1377220"/>
                          <a:pt x="1334065" y="1918659"/>
                          <a:pt x="933450" y="1866900"/>
                        </a:cubicBezTo>
                        <a:cubicBezTo>
                          <a:pt x="409953" y="1828674"/>
                          <a:pt x="7164" y="1459310"/>
                          <a:pt x="0" y="93345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테스트</a:t>
            </a:r>
            <a:r>
              <a:rPr lang="en-US" altLang="ko-KR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</a:t>
            </a:r>
            <a:r>
              <a:rPr lang="ko-KR" altLang="en-US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보완</a:t>
            </a:r>
            <a:endParaRPr lang="en-US" altLang="ko-KR" spc="-7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중간 발표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08D330-1C41-031B-F67F-0A5B351E9B3C}"/>
              </a:ext>
            </a:extLst>
          </p:cNvPr>
          <p:cNvSpPr/>
          <p:nvPr/>
        </p:nvSpPr>
        <p:spPr>
          <a:xfrm>
            <a:off x="9776309" y="2340284"/>
            <a:ext cx="1521452" cy="152145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617256088">
                  <a:custGeom>
                    <a:avLst/>
                    <a:gdLst>
                      <a:gd name="connsiteX0" fmla="*/ 0 w 1866899"/>
                      <a:gd name="connsiteY0" fmla="*/ 933450 h 1866899"/>
                      <a:gd name="connsiteX1" fmla="*/ 933450 w 1866899"/>
                      <a:gd name="connsiteY1" fmla="*/ 0 h 1866899"/>
                      <a:gd name="connsiteX2" fmla="*/ 1866900 w 1866899"/>
                      <a:gd name="connsiteY2" fmla="*/ 933450 h 1866899"/>
                      <a:gd name="connsiteX3" fmla="*/ 933450 w 1866899"/>
                      <a:gd name="connsiteY3" fmla="*/ 1866900 h 1866899"/>
                      <a:gd name="connsiteX4" fmla="*/ 0 w 1866899"/>
                      <a:gd name="connsiteY4" fmla="*/ 933450 h 18668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66899" h="1866899" fill="none" extrusionOk="0">
                        <a:moveTo>
                          <a:pt x="0" y="933450"/>
                        </a:moveTo>
                        <a:cubicBezTo>
                          <a:pt x="-91510" y="380429"/>
                          <a:pt x="362577" y="100004"/>
                          <a:pt x="933450" y="0"/>
                        </a:cubicBezTo>
                        <a:cubicBezTo>
                          <a:pt x="1499509" y="58021"/>
                          <a:pt x="1948012" y="500839"/>
                          <a:pt x="1866900" y="933450"/>
                        </a:cubicBezTo>
                        <a:cubicBezTo>
                          <a:pt x="1819777" y="1434540"/>
                          <a:pt x="1462500" y="1882513"/>
                          <a:pt x="933450" y="1866900"/>
                        </a:cubicBezTo>
                        <a:cubicBezTo>
                          <a:pt x="367419" y="1935179"/>
                          <a:pt x="-35456" y="1416458"/>
                          <a:pt x="0" y="933450"/>
                        </a:cubicBezTo>
                        <a:close/>
                      </a:path>
                      <a:path w="1866899" h="1866899" stroke="0" extrusionOk="0">
                        <a:moveTo>
                          <a:pt x="0" y="933450"/>
                        </a:moveTo>
                        <a:cubicBezTo>
                          <a:pt x="58397" y="331968"/>
                          <a:pt x="467701" y="78028"/>
                          <a:pt x="933450" y="0"/>
                        </a:cubicBezTo>
                        <a:cubicBezTo>
                          <a:pt x="1436335" y="-35197"/>
                          <a:pt x="1943648" y="463827"/>
                          <a:pt x="1866900" y="933450"/>
                        </a:cubicBezTo>
                        <a:cubicBezTo>
                          <a:pt x="1860324" y="1377220"/>
                          <a:pt x="1334065" y="1918659"/>
                          <a:pt x="933450" y="1866900"/>
                        </a:cubicBezTo>
                        <a:cubicBezTo>
                          <a:pt x="409953" y="1828674"/>
                          <a:pt x="7164" y="1459310"/>
                          <a:pt x="0" y="93345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테스트</a:t>
            </a:r>
            <a:r>
              <a:rPr lang="en-US" altLang="ko-KR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</a:t>
            </a:r>
            <a:r>
              <a:rPr lang="ko-KR" altLang="en-US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보완</a:t>
            </a:r>
            <a:endParaRPr lang="en-US" altLang="ko-KR" spc="-7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최종 발표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506DA7-5591-94C7-0157-CA341D96048A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상세</a:t>
            </a:r>
          </a:p>
        </p:txBody>
      </p:sp>
    </p:spTree>
    <p:extLst>
      <p:ext uri="{BB962C8B-B14F-4D97-AF65-F5344CB8AC3E}">
        <p14:creationId xmlns:p14="http://schemas.microsoft.com/office/powerpoint/2010/main" val="42296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FC2741-3578-6CDA-20ED-C6DE27296F5D}"/>
              </a:ext>
            </a:extLst>
          </p:cNvPr>
          <p:cNvSpPr txBox="1"/>
          <p:nvPr/>
        </p:nvSpPr>
        <p:spPr>
          <a:xfrm>
            <a:off x="850467" y="819216"/>
            <a:ext cx="30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 학습 과정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506DA7-5591-94C7-0157-CA341D96048A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상세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C714CA-E5EB-300A-16D1-3062FEADB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317" y="2943225"/>
            <a:ext cx="3476625" cy="971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87C3E3-D3B1-8F92-67AA-30ECABDA148A}"/>
              </a:ext>
            </a:extLst>
          </p:cNvPr>
          <p:cNvSpPr txBox="1"/>
          <p:nvPr/>
        </p:nvSpPr>
        <p:spPr>
          <a:xfrm>
            <a:off x="1233174" y="1911872"/>
            <a:ext cx="4588115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학습을 진행할 데스크톱 세팅</a:t>
            </a:r>
            <a:endParaRPr lang="en-US" altLang="ko-KR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NVIDIA CUDA Toolkit 11.8, 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cuDNN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9.2.1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Visual Studio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가상 환경 세팅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Python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3.8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TensorFlow(-GPU)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PyTorch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Torchvision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Torchaudio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Ultralytics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학습에 필요한 데이터 수집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화재 관련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라벨링된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이미지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160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 개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AE5FAB-BFD0-07F5-CBC9-6EB26319EE5A}"/>
              </a:ext>
            </a:extLst>
          </p:cNvPr>
          <p:cNvCxnSpPr>
            <a:cxnSpLocks/>
          </p:cNvCxnSpPr>
          <p:nvPr/>
        </p:nvCxnSpPr>
        <p:spPr>
          <a:xfrm flipV="1">
            <a:off x="966330" y="2084131"/>
            <a:ext cx="0" cy="31700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0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17F61-8319-F717-C430-3D091BD42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2F6E51-FD3A-B034-7AA0-F85C08585D44}"/>
              </a:ext>
            </a:extLst>
          </p:cNvPr>
          <p:cNvSpPr txBox="1"/>
          <p:nvPr/>
        </p:nvSpPr>
        <p:spPr>
          <a:xfrm>
            <a:off x="850467" y="819216"/>
            <a:ext cx="30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28575">
                  <a:noFill/>
                </a:ln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 학습 과정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234B62-784F-4DA4-16BC-4AA9E8D6E270}"/>
              </a:ext>
            </a:extLst>
          </p:cNvPr>
          <p:cNvSpPr txBox="1"/>
          <p:nvPr/>
        </p:nvSpPr>
        <p:spPr>
          <a:xfrm>
            <a:off x="850467" y="583866"/>
            <a:ext cx="1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상세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90CF59-972C-81AB-D200-BF3F2D59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67" y="1836868"/>
            <a:ext cx="3038248" cy="940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DB65F8-566F-2938-4E34-DEE263063955}"/>
              </a:ext>
            </a:extLst>
          </p:cNvPr>
          <p:cNvSpPr txBox="1"/>
          <p:nvPr/>
        </p:nvSpPr>
        <p:spPr>
          <a:xfrm>
            <a:off x="850467" y="2871113"/>
            <a:ext cx="99813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 </a:t>
            </a:r>
            <a:r>
              <a:rPr lang="ko-KR" altLang="en-US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기술 및 제품</a:t>
            </a:r>
            <a:r>
              <a:rPr lang="en-US" altLang="ko-KR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서비스 개발에 필요한 </a:t>
            </a:r>
            <a:r>
              <a:rPr lang="en-US" altLang="ko-KR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 </a:t>
            </a:r>
            <a:r>
              <a:rPr lang="ko-KR" altLang="en-US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인프라</a:t>
            </a:r>
            <a:r>
              <a:rPr lang="en-US" altLang="ko-KR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</a:t>
            </a:r>
            <a:r>
              <a:rPr lang="en-US" altLang="ko-KR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API, </a:t>
            </a:r>
            <a:r>
              <a:rPr lang="ko-KR" altLang="en-US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컴퓨팅 자원</a:t>
            </a:r>
            <a:r>
              <a:rPr lang="en-US" altLang="ko-KR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2000" b="0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지원하는 통합 플랫폼</a:t>
            </a:r>
            <a:endParaRPr lang="en-US" altLang="ko-KR" sz="2000" b="0" i="0" dirty="0"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66966-A614-9F30-CD04-A8C9679C990E}"/>
              </a:ext>
            </a:extLst>
          </p:cNvPr>
          <p:cNvSpPr/>
          <p:nvPr/>
        </p:nvSpPr>
        <p:spPr>
          <a:xfrm>
            <a:off x="4167893" y="3879727"/>
            <a:ext cx="3856213" cy="19407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617256088">
                  <a:custGeom>
                    <a:avLst/>
                    <a:gdLst>
                      <a:gd name="connsiteX0" fmla="*/ 0 w 1866899"/>
                      <a:gd name="connsiteY0" fmla="*/ 933450 h 1866899"/>
                      <a:gd name="connsiteX1" fmla="*/ 933450 w 1866899"/>
                      <a:gd name="connsiteY1" fmla="*/ 0 h 1866899"/>
                      <a:gd name="connsiteX2" fmla="*/ 1866900 w 1866899"/>
                      <a:gd name="connsiteY2" fmla="*/ 933450 h 1866899"/>
                      <a:gd name="connsiteX3" fmla="*/ 933450 w 1866899"/>
                      <a:gd name="connsiteY3" fmla="*/ 1866900 h 1866899"/>
                      <a:gd name="connsiteX4" fmla="*/ 0 w 1866899"/>
                      <a:gd name="connsiteY4" fmla="*/ 933450 h 18668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66899" h="1866899" fill="none" extrusionOk="0">
                        <a:moveTo>
                          <a:pt x="0" y="933450"/>
                        </a:moveTo>
                        <a:cubicBezTo>
                          <a:pt x="-91510" y="380429"/>
                          <a:pt x="362577" y="100004"/>
                          <a:pt x="933450" y="0"/>
                        </a:cubicBezTo>
                        <a:cubicBezTo>
                          <a:pt x="1499509" y="58021"/>
                          <a:pt x="1948012" y="500839"/>
                          <a:pt x="1866900" y="933450"/>
                        </a:cubicBezTo>
                        <a:cubicBezTo>
                          <a:pt x="1819777" y="1434540"/>
                          <a:pt x="1462500" y="1882513"/>
                          <a:pt x="933450" y="1866900"/>
                        </a:cubicBezTo>
                        <a:cubicBezTo>
                          <a:pt x="367419" y="1935179"/>
                          <a:pt x="-35456" y="1416458"/>
                          <a:pt x="0" y="933450"/>
                        </a:cubicBezTo>
                        <a:close/>
                      </a:path>
                      <a:path w="1866899" h="1866899" stroke="0" extrusionOk="0">
                        <a:moveTo>
                          <a:pt x="0" y="933450"/>
                        </a:moveTo>
                        <a:cubicBezTo>
                          <a:pt x="58397" y="331968"/>
                          <a:pt x="467701" y="78028"/>
                          <a:pt x="933450" y="0"/>
                        </a:cubicBezTo>
                        <a:cubicBezTo>
                          <a:pt x="1436335" y="-35197"/>
                          <a:pt x="1943648" y="463827"/>
                          <a:pt x="1866900" y="933450"/>
                        </a:cubicBezTo>
                        <a:cubicBezTo>
                          <a:pt x="1860324" y="1377220"/>
                          <a:pt x="1334065" y="1918659"/>
                          <a:pt x="933450" y="1866900"/>
                        </a:cubicBezTo>
                        <a:cubicBezTo>
                          <a:pt x="409953" y="1828674"/>
                          <a:pt x="7164" y="1459310"/>
                          <a:pt x="0" y="93345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000" spc="-7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화재 관련 이미지 수집</a:t>
            </a:r>
            <a:endParaRPr lang="en-US" altLang="ko-KR" sz="2000" spc="-70" dirty="0">
              <a:solidFill>
                <a:schemeClr val="tx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ctr"/>
            <a:r>
              <a:rPr lang="en-US" altLang="ko-KR" sz="2000" spc="-7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(160</a:t>
            </a:r>
            <a:r>
              <a:rPr lang="ko-KR" altLang="en-US" sz="2000" spc="-7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만 장의 </a:t>
            </a:r>
            <a:r>
              <a:rPr lang="ko-KR" altLang="en-US" sz="2000" spc="-70" dirty="0" err="1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라벨링된</a:t>
            </a:r>
            <a:r>
              <a:rPr lang="ko-KR" altLang="en-US" sz="2000" spc="-7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이미지 데이터</a:t>
            </a:r>
            <a:r>
              <a:rPr lang="en-US" altLang="ko-KR" sz="2000" spc="-7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  <a:endParaRPr lang="ko-KR" altLang="en-US" sz="2000" spc="-70" dirty="0">
              <a:solidFill>
                <a:schemeClr val="tx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CEC0543-07A4-1FC6-5C62-E831FEF3AE71}"/>
              </a:ext>
            </a:extLst>
          </p:cNvPr>
          <p:cNvSpPr/>
          <p:nvPr/>
        </p:nvSpPr>
        <p:spPr>
          <a:xfrm>
            <a:off x="2263816" y="4089387"/>
            <a:ext cx="1521452" cy="152145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617256088">
                  <a:custGeom>
                    <a:avLst/>
                    <a:gdLst>
                      <a:gd name="connsiteX0" fmla="*/ 0 w 1866899"/>
                      <a:gd name="connsiteY0" fmla="*/ 933450 h 1866899"/>
                      <a:gd name="connsiteX1" fmla="*/ 933450 w 1866899"/>
                      <a:gd name="connsiteY1" fmla="*/ 0 h 1866899"/>
                      <a:gd name="connsiteX2" fmla="*/ 1866900 w 1866899"/>
                      <a:gd name="connsiteY2" fmla="*/ 933450 h 1866899"/>
                      <a:gd name="connsiteX3" fmla="*/ 933450 w 1866899"/>
                      <a:gd name="connsiteY3" fmla="*/ 1866900 h 1866899"/>
                      <a:gd name="connsiteX4" fmla="*/ 0 w 1866899"/>
                      <a:gd name="connsiteY4" fmla="*/ 933450 h 18668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66899" h="1866899" fill="none" extrusionOk="0">
                        <a:moveTo>
                          <a:pt x="0" y="933450"/>
                        </a:moveTo>
                        <a:cubicBezTo>
                          <a:pt x="-91510" y="380429"/>
                          <a:pt x="362577" y="100004"/>
                          <a:pt x="933450" y="0"/>
                        </a:cubicBezTo>
                        <a:cubicBezTo>
                          <a:pt x="1499509" y="58021"/>
                          <a:pt x="1948012" y="500839"/>
                          <a:pt x="1866900" y="933450"/>
                        </a:cubicBezTo>
                        <a:cubicBezTo>
                          <a:pt x="1819777" y="1434540"/>
                          <a:pt x="1462500" y="1882513"/>
                          <a:pt x="933450" y="1866900"/>
                        </a:cubicBezTo>
                        <a:cubicBezTo>
                          <a:pt x="367419" y="1935179"/>
                          <a:pt x="-35456" y="1416458"/>
                          <a:pt x="0" y="933450"/>
                        </a:cubicBezTo>
                        <a:close/>
                      </a:path>
                      <a:path w="1866899" h="1866899" stroke="0" extrusionOk="0">
                        <a:moveTo>
                          <a:pt x="0" y="933450"/>
                        </a:moveTo>
                        <a:cubicBezTo>
                          <a:pt x="58397" y="331968"/>
                          <a:pt x="467701" y="78028"/>
                          <a:pt x="933450" y="0"/>
                        </a:cubicBezTo>
                        <a:cubicBezTo>
                          <a:pt x="1436335" y="-35197"/>
                          <a:pt x="1943648" y="463827"/>
                          <a:pt x="1866900" y="933450"/>
                        </a:cubicBezTo>
                        <a:cubicBezTo>
                          <a:pt x="1860324" y="1377220"/>
                          <a:pt x="1334065" y="1918659"/>
                          <a:pt x="933450" y="1866900"/>
                        </a:cubicBezTo>
                        <a:cubicBezTo>
                          <a:pt x="409953" y="1828674"/>
                          <a:pt x="7164" y="1459310"/>
                          <a:pt x="0" y="93345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JPG</a:t>
            </a:r>
          </a:p>
          <a:p>
            <a:pPr algn="ctr"/>
            <a:r>
              <a:rPr lang="ko-KR" altLang="en-US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파일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4A57446-6B58-9338-9307-E9EF3897FBDC}"/>
              </a:ext>
            </a:extLst>
          </p:cNvPr>
          <p:cNvSpPr/>
          <p:nvPr/>
        </p:nvSpPr>
        <p:spPr>
          <a:xfrm>
            <a:off x="8406732" y="4089387"/>
            <a:ext cx="1521452" cy="152145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617256088">
                  <a:custGeom>
                    <a:avLst/>
                    <a:gdLst>
                      <a:gd name="connsiteX0" fmla="*/ 0 w 1866899"/>
                      <a:gd name="connsiteY0" fmla="*/ 933450 h 1866899"/>
                      <a:gd name="connsiteX1" fmla="*/ 933450 w 1866899"/>
                      <a:gd name="connsiteY1" fmla="*/ 0 h 1866899"/>
                      <a:gd name="connsiteX2" fmla="*/ 1866900 w 1866899"/>
                      <a:gd name="connsiteY2" fmla="*/ 933450 h 1866899"/>
                      <a:gd name="connsiteX3" fmla="*/ 933450 w 1866899"/>
                      <a:gd name="connsiteY3" fmla="*/ 1866900 h 1866899"/>
                      <a:gd name="connsiteX4" fmla="*/ 0 w 1866899"/>
                      <a:gd name="connsiteY4" fmla="*/ 933450 h 18668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66899" h="1866899" fill="none" extrusionOk="0">
                        <a:moveTo>
                          <a:pt x="0" y="933450"/>
                        </a:moveTo>
                        <a:cubicBezTo>
                          <a:pt x="-91510" y="380429"/>
                          <a:pt x="362577" y="100004"/>
                          <a:pt x="933450" y="0"/>
                        </a:cubicBezTo>
                        <a:cubicBezTo>
                          <a:pt x="1499509" y="58021"/>
                          <a:pt x="1948012" y="500839"/>
                          <a:pt x="1866900" y="933450"/>
                        </a:cubicBezTo>
                        <a:cubicBezTo>
                          <a:pt x="1819777" y="1434540"/>
                          <a:pt x="1462500" y="1882513"/>
                          <a:pt x="933450" y="1866900"/>
                        </a:cubicBezTo>
                        <a:cubicBezTo>
                          <a:pt x="367419" y="1935179"/>
                          <a:pt x="-35456" y="1416458"/>
                          <a:pt x="0" y="933450"/>
                        </a:cubicBezTo>
                        <a:close/>
                      </a:path>
                      <a:path w="1866899" h="1866899" stroke="0" extrusionOk="0">
                        <a:moveTo>
                          <a:pt x="0" y="933450"/>
                        </a:moveTo>
                        <a:cubicBezTo>
                          <a:pt x="58397" y="331968"/>
                          <a:pt x="467701" y="78028"/>
                          <a:pt x="933450" y="0"/>
                        </a:cubicBezTo>
                        <a:cubicBezTo>
                          <a:pt x="1436335" y="-35197"/>
                          <a:pt x="1943648" y="463827"/>
                          <a:pt x="1866900" y="933450"/>
                        </a:cubicBezTo>
                        <a:cubicBezTo>
                          <a:pt x="1860324" y="1377220"/>
                          <a:pt x="1334065" y="1918659"/>
                          <a:pt x="933450" y="1866900"/>
                        </a:cubicBezTo>
                        <a:cubicBezTo>
                          <a:pt x="409953" y="1828674"/>
                          <a:pt x="7164" y="1459310"/>
                          <a:pt x="0" y="93345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JSON</a:t>
            </a:r>
          </a:p>
          <a:p>
            <a:pPr algn="ctr"/>
            <a:r>
              <a:rPr lang="ko-KR" altLang="en-US" spc="-7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라벨링</a:t>
            </a:r>
            <a:r>
              <a:rPr lang="ko-KR" altLang="en-US" spc="-7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8F753AD-CC0E-25D6-44B3-23F407D5F07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785268" y="4850113"/>
            <a:ext cx="382625" cy="0"/>
          </a:xfrm>
          <a:prstGeom prst="line">
            <a:avLst/>
          </a:prstGeom>
          <a:ln w="762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B8AEF6E-F082-6DB2-6C3C-558BE0F757DF}"/>
              </a:ext>
            </a:extLst>
          </p:cNvPr>
          <p:cNvCxnSpPr>
            <a:cxnSpLocks/>
          </p:cNvCxnSpPr>
          <p:nvPr/>
        </p:nvCxnSpPr>
        <p:spPr>
          <a:xfrm>
            <a:off x="8024107" y="4850113"/>
            <a:ext cx="382625" cy="0"/>
          </a:xfrm>
          <a:prstGeom prst="line">
            <a:avLst/>
          </a:prstGeom>
          <a:ln w="76200"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0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1268</Words>
  <Application>Microsoft Office PowerPoint</Application>
  <PresentationFormat>와이드스크린</PresentationFormat>
  <Paragraphs>417</Paragraphs>
  <Slides>24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Pretendard Light</vt:lpstr>
      <vt:lpstr>굴림</vt:lpstr>
      <vt:lpstr>Pretendard ExtraBold</vt:lpstr>
      <vt:lpstr>맑은 고딕</vt:lpstr>
      <vt:lpstr>Pretendard Medium</vt:lpstr>
      <vt:lpstr>휴먼엑스포</vt:lpstr>
      <vt:lpstr>Pretendard</vt:lpstr>
      <vt:lpstr>Pretendard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문준혁</dc:creator>
  <cp:lastModifiedBy>JaeHeon Song</cp:lastModifiedBy>
  <cp:revision>132</cp:revision>
  <dcterms:created xsi:type="dcterms:W3CDTF">2024-10-22T00:12:26Z</dcterms:created>
  <dcterms:modified xsi:type="dcterms:W3CDTF">2024-11-27T03:28:45Z</dcterms:modified>
</cp:coreProperties>
</file>