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iy8YUziFCTjN06zHer1wb9DCxd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4855119-FD85-43CF-9234-7F350B713B6C}">
  <a:tblStyle styleId="{14855119-FD85-43CF-9234-7F350B713B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3D479B7-5E50-42E2-A92D-66E7939800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7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125" spcFirstLastPara="1" rIns="191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125" spcFirstLastPara="1" rIns="191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7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125" spcFirstLastPara="1" rIns="191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851275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125" spcFirstLastPara="1" rIns="191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3851275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125" spcFirstLastPara="1" rIns="191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076325" y="863600"/>
            <a:ext cx="4643438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073150" y="860425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073150" y="860425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요청,확인,검증 정보 /  현재 DID 문제점 향후 어떻게 시스템 발견 , 발전방향을 더 작성해보자 ! </a:t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073150" y="860425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073150" y="860425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metamask 계정 기능 만들거나 or 전자지갑 만들기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did 대학교 정보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073150" y="860425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073150" y="860425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073150" y="860425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2:notes"/>
          <p:cNvSpPr/>
          <p:nvPr>
            <p:ph idx="2" type="sldImg"/>
          </p:nvPr>
        </p:nvSpPr>
        <p:spPr>
          <a:xfrm>
            <a:off x="1073150" y="860425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073150" y="860425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073150" y="860425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073150" y="860425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e76809e0_0_3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6ce76809e0_0_3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3048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30"/>
          <p:cNvSpPr txBox="1"/>
          <p:nvPr>
            <p:ph idx="2" type="body"/>
          </p:nvPr>
        </p:nvSpPr>
        <p:spPr>
          <a:xfrm>
            <a:off x="46863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 rot="5400000">
            <a:off x="4752975" y="2162175"/>
            <a:ext cx="61722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 rot="5400000">
            <a:off x="371475" y="85725"/>
            <a:ext cx="61722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 rot="5400000">
            <a:off x="2057400" y="-533400"/>
            <a:ext cx="51054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otumche"/>
              <a:buNone/>
              <a:defRPr b="0" i="0" sz="32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umche"/>
              <a:buNone/>
              <a:defRPr b="0" i="0" sz="28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b="0" i="0" sz="2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che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che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9pPr>
          </a:lstStyle>
          <a:p/>
        </p:txBody>
      </p:sp>
      <p:sp>
        <p:nvSpPr>
          <p:cNvPr id="70" name="Google Shape;70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1" name="Google Shape;71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9pPr>
          </a:lstStyle>
          <a:p/>
        </p:txBody>
      </p:sp>
      <p:sp>
        <p:nvSpPr>
          <p:cNvPr id="72" name="Google Shape;72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13" name="Google Shape;13;p20"/>
          <p:cNvGrpSpPr/>
          <p:nvPr/>
        </p:nvGrpSpPr>
        <p:grpSpPr>
          <a:xfrm>
            <a:off x="0" y="895350"/>
            <a:ext cx="9132887" cy="152400"/>
            <a:chOff x="0" y="564"/>
            <a:chExt cx="5753" cy="96"/>
          </a:xfrm>
        </p:grpSpPr>
        <p:sp>
          <p:nvSpPr>
            <p:cNvPr id="14" name="Google Shape;14;p20"/>
            <p:cNvSpPr txBox="1"/>
            <p:nvPr/>
          </p:nvSpPr>
          <p:spPr>
            <a:xfrm>
              <a:off x="0" y="564"/>
              <a:ext cx="5753" cy="47"/>
            </a:xfrm>
            <a:prstGeom prst="rect">
              <a:avLst/>
            </a:prstGeom>
            <a:gradFill>
              <a:gsLst>
                <a:gs pos="0">
                  <a:srgbClr val="BCBCBC"/>
                </a:gs>
                <a:gs pos="50000">
                  <a:srgbClr val="EBEBEB"/>
                </a:gs>
                <a:gs pos="100000">
                  <a:srgbClr val="BCBCB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20"/>
            <p:cNvSpPr txBox="1"/>
            <p:nvPr/>
          </p:nvSpPr>
          <p:spPr>
            <a:xfrm>
              <a:off x="0" y="636"/>
              <a:ext cx="5753" cy="24"/>
            </a:xfrm>
            <a:prstGeom prst="rect">
              <a:avLst/>
            </a:prstGeom>
            <a:gradFill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" name="Google Shape;16;p2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9pPr>
          </a:lstStyle>
          <a:p/>
        </p:txBody>
      </p:sp>
      <p:sp>
        <p:nvSpPr>
          <p:cNvPr id="18" name="Google Shape;18;p20"/>
          <p:cNvSpPr txBox="1"/>
          <p:nvPr/>
        </p:nvSpPr>
        <p:spPr>
          <a:xfrm>
            <a:off x="234950" y="1149350"/>
            <a:ext cx="8750300" cy="5245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20"/>
          <p:cNvSpPr txBox="1"/>
          <p:nvPr/>
        </p:nvSpPr>
        <p:spPr>
          <a:xfrm>
            <a:off x="7924800" y="6443662"/>
            <a:ext cx="1066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ch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0 - </a:t>
            </a:r>
            <a:fld id="{00000000-1234-1234-1234-123412341234}" type="slidenum">
              <a:rPr b="0" i="0" lang="en-US" sz="2000" u="none" cap="none" strike="noStrik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619250" y="2420937"/>
            <a:ext cx="6048375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tumch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{did 프로젝트}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700324" y="4221150"/>
            <a:ext cx="3834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최종작성일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2019-12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팀원: 서혜영, 송진우, 정재만, 송원석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API 설계</a:t>
            </a:r>
            <a:endParaRPr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137" y="1668975"/>
            <a:ext cx="7653725" cy="41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데이터베이스 설계</a:t>
            </a:r>
            <a:endParaRPr/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575" y="1980800"/>
            <a:ext cx="65532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블록체인 설계</a:t>
            </a:r>
            <a:endParaRPr/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00" y="2825825"/>
            <a:ext cx="8122900" cy="13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일정표</a:t>
            </a:r>
            <a:endParaRPr/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마일스톤</a:t>
            </a:r>
            <a:endParaRPr/>
          </a:p>
        </p:txBody>
      </p:sp>
      <p:graphicFrame>
        <p:nvGraphicFramePr>
          <p:cNvPr id="179" name="Google Shape;179;p11"/>
          <p:cNvGraphicFramePr/>
          <p:nvPr/>
        </p:nvGraphicFramePr>
        <p:xfrm>
          <a:off x="468312" y="18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{14855119-FD85-43CF-9234-7F350B713B6C}</a:tableStyleId>
              </a:tblPr>
              <a:tblGrid>
                <a:gridCol w="719125"/>
                <a:gridCol w="2736850"/>
                <a:gridCol w="1035050"/>
                <a:gridCol w="928675"/>
                <a:gridCol w="852475"/>
                <a:gridCol w="1082675"/>
                <a:gridCol w="852475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세부업무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1일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2일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3일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4일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5일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프로젝트 기획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프로젝트 요구사항 분석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설계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구현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단위 테스트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통합 테스트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개발 완료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관리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402625" y="1189825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인력구성:</a:t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서혜영:팀장(총괄)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송진우:프론트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송원석:백엔드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정재만:백엔드</a:t>
            </a:r>
            <a:endParaRPr sz="2400"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필요한 </a:t>
            </a:r>
            <a:r>
              <a:rPr lang="en-US" sz="2400"/>
              <a:t>기자재</a:t>
            </a:r>
            <a:r>
              <a:rPr b="0" i="0" lang="en-US" sz="240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:</a:t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노트북</a:t>
            </a:r>
            <a:endParaRPr sz="2400"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예시</a:t>
            </a:r>
            <a:endParaRPr/>
          </a:p>
        </p:txBody>
      </p:sp>
      <p:sp>
        <p:nvSpPr>
          <p:cNvPr id="191" name="Google Shape;19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500187"/>
            <a:ext cx="818197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4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기능정의서</a:t>
            </a:r>
            <a:endParaRPr/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1125537"/>
            <a:ext cx="7412037" cy="5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685800" y="150812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구조도</a:t>
            </a:r>
            <a:endParaRPr/>
          </a:p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37" y="314166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9925" y="3141662"/>
            <a:ext cx="6096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16"/>
          <p:cNvGrpSpPr/>
          <p:nvPr/>
        </p:nvGrpSpPr>
        <p:grpSpPr>
          <a:xfrm>
            <a:off x="5953125" y="2012950"/>
            <a:ext cx="1643062" cy="3287712"/>
            <a:chOff x="638175" y="2303174"/>
            <a:chExt cx="1643999" cy="3287999"/>
          </a:xfrm>
        </p:grpSpPr>
        <p:pic>
          <p:nvPicPr>
            <p:cNvPr id="215" name="Google Shape;21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175" y="2303174"/>
              <a:ext cx="1643999" cy="328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1675" y="3311150"/>
              <a:ext cx="1136899" cy="1803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16"/>
          <p:cNvSpPr/>
          <p:nvPr/>
        </p:nvSpPr>
        <p:spPr>
          <a:xfrm>
            <a:off x="3536950" y="3416300"/>
            <a:ext cx="2173287" cy="228600"/>
          </a:xfrm>
          <a:prstGeom prst="leftArrow">
            <a:avLst>
              <a:gd fmla="val 1135" name="adj1"/>
              <a:gd fmla="val 50000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2943225" y="4046537"/>
            <a:ext cx="2781300" cy="39052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API 설계</a:t>
            </a: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773237"/>
            <a:ext cx="8301037" cy="31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개요서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206950" y="1121375"/>
            <a:ext cx="86106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프로젝트명: </a:t>
            </a:r>
            <a:r>
              <a:rPr b="1" lang="en-US" sz="1800"/>
              <a:t>DID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 </a:t>
            </a:r>
            <a:r>
              <a:rPr b="1" lang="en-US" sz="1800"/>
              <a:t>신원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인증 프로젝트</a:t>
            </a:r>
            <a:endParaRPr b="1" sz="1800"/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개발 목표:</a:t>
            </a:r>
            <a:endParaRPr b="1" sz="18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</a:pPr>
            <a:r>
              <a:rPr b="1" lang="en-US" sz="1800"/>
              <a:t>   최소한의 정보를 가지고 신뢰가 필요한 신원인증이 필요하다. 사용자는 신원인증에 필요한 정보를 보여주고 있지만 불필요한 정보까지 노출되고 있다. 블록체인 기반의 DID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 인증시스템을 활용한 개인인증 서비스 제공</a:t>
            </a:r>
            <a:r>
              <a:rPr b="1" lang="en-US" sz="1800"/>
              <a:t>한다.</a:t>
            </a:r>
            <a:endParaRPr b="1" sz="1800"/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주요 기능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b="1" lang="en-US" sz="1800"/>
              <a:t>1)UPort App을 통해 신원인증기관에 Claim 요청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b="1" lang="en-US" sz="1800"/>
              <a:t>2)신원인증기관이 UPort 모듈을 통해 신원주 조회 및 검증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3)Verifiable claim 발급(인증기관-&gt;신원주)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4)Verifiable claim 제출(신원주-&gt;서비스 제공자)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5)서비스 제공자는 유포트 모듈을 통해 claim을 검증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6)DID, Credential 검증 완료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Claim(신원주가 제출한 주민번호,성별등의 신원정보에 대한 주장)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verifiable claim(신원인증기관에 의해 인증되어 증명가능한 신원단위)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플로우 챠트</a:t>
            </a:r>
            <a:endParaRPr/>
          </a:p>
        </p:txBody>
      </p:sp>
      <p:pic>
        <p:nvPicPr>
          <p:cNvPr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7" y="1412875"/>
            <a:ext cx="5267325" cy="471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인터페이스 설계</a:t>
            </a:r>
            <a:endParaRPr/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1965037"/>
            <a:ext cx="7518398" cy="387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177425" y="10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{14855119-FD85-43CF-9234-7F350B713B6C}</a:tableStyleId>
              </a:tblPr>
              <a:tblGrid>
                <a:gridCol w="860950"/>
                <a:gridCol w="1135375"/>
                <a:gridCol w="564725"/>
                <a:gridCol w="899475"/>
                <a:gridCol w="2847725"/>
                <a:gridCol w="2554075"/>
              </a:tblGrid>
              <a:tr h="2328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23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4227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신원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인증기관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(Issuer)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신원주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 등록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u="none" cap="none" strike="noStrike"/>
                        <a:t>등록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 유포트 모듈을 이용하여 블록체인에 신원주 정보를 암호화시켜 저장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 유포트 모듈을 이용해 블록체인 상에 신원주 정보를 암호화시켜 저장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54227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신원주 인증 및 인증서 발급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신원주 인증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/>
                        <a:t>1. 유포트 모듈을 통해 신원주의 개인 정보를 조회하여 인증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 신원주가 유포트 앱을 통해 Claim을 요청하면 인증기관이 유포트 모듈을 통해 신원인증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374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인증서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발급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 인증 된 신원주에게 Verifiable Claim(Credential)발급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 인증 된 신원주에게 Verifiable Claim(Credential)발급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542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회원가입 /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회원가입 / 로그인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1.인증 기관의 직원이 DCB 시스템을 이용하기 위해 회원가입 및 로그인을 한다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 인증 기관의 직원이 우리의 DCB 시스템을 이용하기 위해 회원가입 및 로그인을 함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5422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신원주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(Holder)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인증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받을 정보 기록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선택적 기록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 신원주가 인증 받고 싶은 정보를 유포트 앱을 통해 블록체인에 기록 후 DID 발급 받음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 신원주가 인증 받고 싶은 정보를 선택하여 유포트 앱을 통해 블록체인에 기록 후 DID 발급 받음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542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Claim 요청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신원 확인 요청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 신원주가 신원 인증기관에 신원 확인 요청을 한다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 신원주가 신원 인증기관에 UPort 앱을 통해 발급 받은 DID 주소를 넘겨주어 신원 요청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243050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Verifiable Claim 제출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신원 확인 인증서 제출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 신원주가 인증기관에서 인증 받은 증명서를 서비스 제공자에게 제출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 신원주가 인증기관에서 인증 받은 증명서인 Credential을 검증 받고 싶은 서비스 제공자에게 제출, 검증 요청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53925">
                <a:tc vMerge="1"/>
                <a:tc vMerge="1"/>
                <a:tc vMerge="1"/>
                <a:tc vMerge="1"/>
                <a:tc vMerge="1"/>
                <a:tc vMerge="1"/>
              </a:tr>
              <a:tr h="6969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서비스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제공자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(Verifier)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신원주가 제공한 Verifiable Claim 검증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검증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1.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신원주에게서 넘겨 받은 DID 및 Credential을 유포트 모듈을 통해 검증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 유포트 모듈을 통해 신원인증기관이 신원주에게 인증서를 발급해 주었는지 발급 유무를 확인, 검증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542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회원가입 / 로그인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회원가입 / 로그인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 서비스 제공자의 직원이 DCB 시스템을 이용하기 위해 회원가입 및 로그인을 한다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1. 서비스 제공자의 직원이 DCB 시스템을 이용하기 위해 회원가입 및 로그인을 함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기능정의서</a:t>
            </a:r>
            <a:endParaRPr/>
          </a:p>
        </p:txBody>
      </p:sp>
      <p:graphicFrame>
        <p:nvGraphicFramePr>
          <p:cNvPr id="113" name="Google Shape;113;p4"/>
          <p:cNvGraphicFramePr/>
          <p:nvPr/>
        </p:nvGraphicFramePr>
        <p:xfrm>
          <a:off x="190732" y="1070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{14855119-FD85-43CF-9234-7F350B713B6C}</a:tableStyleId>
              </a:tblPr>
              <a:tblGrid>
                <a:gridCol w="1478500"/>
                <a:gridCol w="1478500"/>
                <a:gridCol w="1478500"/>
                <a:gridCol w="1478500"/>
                <a:gridCol w="1478500"/>
                <a:gridCol w="1478500"/>
              </a:tblGrid>
              <a:tr h="2731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</a:rPr>
                        <a:t>DID 인증시스템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CC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　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CC"/>
                    </a:solidFill>
                  </a:tcPr>
                </a:tc>
              </a:tr>
              <a:tr h="2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1 depth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2 depth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3 depth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Details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Comment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3300"/>
                    </a:solidFill>
                  </a:tcPr>
                </a:tc>
              </a:tr>
              <a:tr h="3053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회원가입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인증기관 및 매장 직원의 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회원가입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DID 인증, 검증, 발급을 위한 직원의 회원가입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아이디, 비밀번호, 이름 등 DID 시스템을 이용하기 위한 직원 회원가입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36700">
                <a:tc vMerge="1"/>
                <a:tc vMerge="1"/>
                <a:tc vMerge="1"/>
                <a:tc vMerge="1"/>
                <a:tc vMerge="1"/>
                <a:tc vMerge="1"/>
              </a:tr>
              <a:tr h="3053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로그인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인증기관 및 매장 직원의 로그인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DID 인증, 검증, 발급을 위한 직원의 로그인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DID 시스템을 이용하기 위한 직원의 로그인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　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　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　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05350">
                <a:tc vMerge="1"/>
                <a:tc vMerge="1"/>
                <a:tc vMerge="1"/>
                <a:tc vMerge="1"/>
                <a:tc vMerge="1"/>
                <a:tc vMerge="1"/>
              </a:tr>
              <a:tr h="305350">
                <a:tc vMerge="1"/>
                <a:tc vMerge="1"/>
                <a:tc vMerge="1"/>
                <a:tc vMerge="1"/>
                <a:tc vMerge="1"/>
                <a:tc vMerge="1"/>
              </a:tr>
              <a:tr h="9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Claim 요청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유포트 앱을 통해 신원 인증기관에 신원 인증 요청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유포트 앱에서 발급 받은 DID 주소를 신원 인증기관에 넘겨 신원 인증 요청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DID 주소를 신원인증기관에 넘겨주어 신원 인증 요청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89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Verifiable Claim(Credential) 발급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신원주에게 Credential 발급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유포트 모듈을 통해 신원 인증된 신원주에게 Credential 발급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Verifiable Claim(Credential, 인증서)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91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Verifiable Claim(Credential) 제출</a:t>
                      </a:r>
                      <a:endParaRPr sz="1200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신원 인증기관에서 발급 받은 Credential을 서비스 제공자에게 제출</a:t>
                      </a:r>
                      <a:endParaRPr sz="1200" u="none" cap="none" strike="noStrike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Credential 검증 요청을 위해 서비스 제공자에게 Credential 제출</a:t>
                      </a:r>
                      <a:endParaRPr sz="1200" u="none" cap="none" strike="noStrike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Credential을 서비스 제공자에게 제출하여 검증 요청</a:t>
                      </a:r>
                      <a:endParaRPr sz="1200" u="none" cap="none" strike="noStrike"/>
                    </a:p>
                  </a:txBody>
                  <a:tcPr marT="8775" marB="0" marR="8775" marL="87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기능정의서</a:t>
            </a: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00" y="1160400"/>
            <a:ext cx="8781400" cy="52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구조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75" y="1103800"/>
            <a:ext cx="8178651" cy="53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플로우 챠트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25" y="1132100"/>
            <a:ext cx="8211351" cy="53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인터페이스 설계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362850" y="127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{43D479B7-5E50-42E2-A92D-66E7939800FF}</a:tableStyleId>
              </a:tblPr>
              <a:tblGrid>
                <a:gridCol w="1423475"/>
                <a:gridCol w="1423475"/>
                <a:gridCol w="1423475"/>
                <a:gridCol w="1423475"/>
                <a:gridCol w="1423475"/>
                <a:gridCol w="1423475"/>
              </a:tblGrid>
              <a:tr h="1004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1004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1004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1004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1004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38" name="Google Shape;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63" y="1457675"/>
            <a:ext cx="108781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325" y="2488400"/>
            <a:ext cx="1273278" cy="6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3825" y="4464250"/>
            <a:ext cx="1068600" cy="649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050" y="5514925"/>
            <a:ext cx="2114129" cy="6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825" y="3335675"/>
            <a:ext cx="2386600" cy="9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e76809e0_0_3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인터페이스 설계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/>
              <a:t>매장화면</a:t>
            </a:r>
            <a:endParaRPr/>
          </a:p>
        </p:txBody>
      </p:sp>
      <p:pic>
        <p:nvPicPr>
          <p:cNvPr id="148" name="Google Shape;148;g6ce76809e0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25" y="5486300"/>
            <a:ext cx="1720175" cy="3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6ce76809e0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80" y="4084350"/>
            <a:ext cx="1878665" cy="6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6ce76809e0_0_3"/>
          <p:cNvPicPr preferRelativeResize="0"/>
          <p:nvPr/>
        </p:nvPicPr>
        <p:blipFill rotWithShape="1">
          <a:blip r:embed="rId5">
            <a:alphaModFix/>
          </a:blip>
          <a:srcRect b="29631" l="0" r="0" t="0"/>
          <a:stretch/>
        </p:blipFill>
        <p:spPr>
          <a:xfrm>
            <a:off x="635287" y="1817700"/>
            <a:ext cx="1548650" cy="3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6ce76809e0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575" y="4745088"/>
            <a:ext cx="5632775" cy="18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6ce76809e0_0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9875" y="-12"/>
            <a:ext cx="11239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6ce76809e0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975" y="2987325"/>
            <a:ext cx="1273278" cy="649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g6ce76809e0_0_3"/>
          <p:cNvGraphicFramePr/>
          <p:nvPr/>
        </p:nvGraphicFramePr>
        <p:xfrm>
          <a:off x="377750" y="138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{43D479B7-5E50-42E2-A92D-66E7939800FF}</a:tableStyleId>
              </a:tblPr>
              <a:tblGrid>
                <a:gridCol w="2097125"/>
                <a:gridCol w="2097125"/>
                <a:gridCol w="2097125"/>
                <a:gridCol w="2097125"/>
              </a:tblGrid>
              <a:tr h="118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bllineb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1996-07-08T05:19:00Z</dcterms:created>
  <dc:creator>우수한</dc:creator>
</cp:coreProperties>
</file>