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sldIdLst>
    <p:sldId id="308" r:id="rId2"/>
    <p:sldId id="324" r:id="rId3"/>
    <p:sldId id="309" r:id="rId4"/>
    <p:sldId id="271" r:id="rId5"/>
    <p:sldId id="269" r:id="rId6"/>
    <p:sldId id="312" r:id="rId7"/>
    <p:sldId id="315" r:id="rId8"/>
    <p:sldId id="301" r:id="rId9"/>
    <p:sldId id="307" r:id="rId10"/>
    <p:sldId id="313" r:id="rId11"/>
    <p:sldId id="314" r:id="rId12"/>
    <p:sldId id="258" r:id="rId13"/>
    <p:sldId id="310" r:id="rId14"/>
    <p:sldId id="316" r:id="rId15"/>
    <p:sldId id="317" r:id="rId16"/>
    <p:sldId id="259" r:id="rId17"/>
    <p:sldId id="261" r:id="rId18"/>
    <p:sldId id="288" r:id="rId19"/>
    <p:sldId id="289" r:id="rId20"/>
    <p:sldId id="273" r:id="rId21"/>
    <p:sldId id="274" r:id="rId22"/>
    <p:sldId id="319" r:id="rId23"/>
    <p:sldId id="275" r:id="rId24"/>
    <p:sldId id="276" r:id="rId25"/>
    <p:sldId id="277" r:id="rId26"/>
    <p:sldId id="321" r:id="rId27"/>
    <p:sldId id="279" r:id="rId28"/>
    <p:sldId id="280" r:id="rId29"/>
    <p:sldId id="281" r:id="rId30"/>
    <p:sldId id="284" r:id="rId31"/>
    <p:sldId id="322" r:id="rId32"/>
    <p:sldId id="323" r:id="rId33"/>
    <p:sldId id="286" r:id="rId34"/>
    <p:sldId id="287" r:id="rId35"/>
    <p:sldId id="290" r:id="rId36"/>
    <p:sldId id="291" r:id="rId37"/>
    <p:sldId id="293" r:id="rId38"/>
    <p:sldId id="294" r:id="rId39"/>
    <p:sldId id="296" r:id="rId40"/>
    <p:sldId id="297" r:id="rId41"/>
    <p:sldId id="298" r:id="rId42"/>
    <p:sldId id="300" r:id="rId43"/>
    <p:sldId id="304" r:id="rId44"/>
    <p:sldId id="305" r:id="rId45"/>
    <p:sldId id="306" r:id="rId46"/>
    <p:sldId id="325" r:id="rId47"/>
    <p:sldId id="326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7" autoAdjust="0"/>
    <p:restoredTop sz="94660"/>
  </p:normalViewPr>
  <p:slideViewPr>
    <p:cSldViewPr>
      <p:cViewPr>
        <p:scale>
          <a:sx n="100" d="100"/>
          <a:sy n="100" d="100"/>
        </p:scale>
        <p:origin x="-58" y="11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36AD6-0B53-4A98-898E-576830B7B6B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A4556-0053-4A84-90E5-A3D0B2159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8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A4556-0053-4A84-90E5-A3D0B2159A5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4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775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9147754" cy="4351918"/>
          </a:xfrm>
          <a:custGeom>
            <a:avLst/>
            <a:gdLst>
              <a:gd name="connsiteX0" fmla="*/ 0 w 12235105"/>
              <a:gd name="connsiteY0" fmla="*/ 0 h 4351918"/>
              <a:gd name="connsiteX1" fmla="*/ 12235105 w 12235105"/>
              <a:gd name="connsiteY1" fmla="*/ 0 h 4351918"/>
              <a:gd name="connsiteX2" fmla="*/ 12235105 w 12235105"/>
              <a:gd name="connsiteY2" fmla="*/ 4351918 h 4351918"/>
              <a:gd name="connsiteX0" fmla="*/ 0 w 12197005"/>
              <a:gd name="connsiteY0" fmla="*/ 0 h 4351918"/>
              <a:gd name="connsiteX1" fmla="*/ 12197005 w 12197005"/>
              <a:gd name="connsiteY1" fmla="*/ 0 h 4351918"/>
              <a:gd name="connsiteX2" fmla="*/ 12197005 w 12197005"/>
              <a:gd name="connsiteY2" fmla="*/ 4351918 h 4351918"/>
              <a:gd name="connsiteX3" fmla="*/ 0 w 12197005"/>
              <a:gd name="connsiteY3" fmla="*/ 0 h 435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7005" h="4351918">
                <a:moveTo>
                  <a:pt x="0" y="0"/>
                </a:moveTo>
                <a:lnTo>
                  <a:pt x="12197005" y="0"/>
                </a:lnTo>
                <a:lnTo>
                  <a:pt x="12197005" y="4351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0044" y="4124326"/>
            <a:ext cx="6457950" cy="16097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5400" b="0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9933" y="5723746"/>
            <a:ext cx="645795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99" y="367740"/>
            <a:ext cx="4368437" cy="45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5E4C0C-42A8-49E5-8BBC-73C58C69856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C286F70-554F-4859-BB77-CDEA1C1367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osik.com/7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nkyung.com/news/article/2011091499751-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ews24.com/view/1215087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블록체인 교육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 smtClean="0">
                <a:solidFill>
                  <a:schemeClr val="tx1"/>
                </a:solidFill>
              </a:rPr>
              <a:t>2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주차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PPT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/>
                </a:solidFill>
              </a:rPr>
              <a:t>송진</a:t>
            </a:r>
            <a:r>
              <a:rPr lang="ko-KR" altLang="en-US" sz="2000" b="1" dirty="0">
                <a:solidFill>
                  <a:schemeClr val="tx1"/>
                </a:solidFill>
              </a:rPr>
              <a:t>우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6869818" cy="3938696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케인스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하이에크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8052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출처</a:t>
            </a:r>
            <a:r>
              <a:rPr lang="en-US" altLang="ko-KR" dirty="0" smtClean="0"/>
              <a:t>-(</a:t>
            </a:r>
            <a:r>
              <a:rPr lang="ko-KR" altLang="en-US" dirty="0" smtClean="0"/>
              <a:t>한국경제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408752"/>
              </p:ext>
            </p:extLst>
          </p:nvPr>
        </p:nvGraphicFramePr>
        <p:xfrm>
          <a:off x="467544" y="1052736"/>
          <a:ext cx="8229600" cy="500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8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존 </a:t>
                      </a:r>
                      <a:r>
                        <a:rPr lang="ko-KR" altLang="en-US" dirty="0" err="1" smtClean="0"/>
                        <a:t>메이너드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케인스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하이에크</a:t>
                      </a:r>
                      <a:endParaRPr lang="ko-KR" altLang="en-US" dirty="0"/>
                    </a:p>
                  </a:txBody>
                  <a:tcPr/>
                </a:tc>
              </a:tr>
              <a:tr h="4125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정부의 적극적 시장 개입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유효한 수요 창출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일자리 창출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소득 창출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불황이 유효수요 부족으로 발생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시장의 기능에 맡겨야 함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수요와 공급에 대한 조정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큰 정부 무능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부패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신자유주의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신용의 과잉 팽창이 불황을 가져온다고 진단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39752" y="54868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유명학자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02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71183"/>
            <a:ext cx="820891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비트코인은 </a:t>
            </a:r>
            <a:r>
              <a:rPr lang="ko-KR" altLang="en-US" sz="2400" b="1" dirty="0" err="1" smtClean="0"/>
              <a:t>탈중앙화된</a:t>
            </a:r>
            <a:r>
              <a:rPr lang="ko-KR" altLang="en-US" sz="2400" b="1" dirty="0" smtClean="0"/>
              <a:t> 암호화 화폐이자 결제시스템</a:t>
            </a:r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특징</a:t>
            </a:r>
            <a:endParaRPr lang="en-US" altLang="ko-KR" sz="2400" b="1" dirty="0" smtClean="0"/>
          </a:p>
          <a:p>
            <a:r>
              <a:rPr lang="ko-KR" altLang="en-US" sz="2400" b="1" dirty="0"/>
              <a:t>▶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탈중앙화</a:t>
            </a:r>
            <a:endParaRPr lang="en-US" altLang="ko-KR" sz="2400" b="1" dirty="0" smtClean="0"/>
          </a:p>
          <a:p>
            <a:r>
              <a:rPr lang="ko-KR" altLang="en-US" sz="2400" b="1" dirty="0"/>
              <a:t>▶ </a:t>
            </a:r>
            <a:r>
              <a:rPr lang="ko-KR" altLang="en-US" sz="2400" b="1" dirty="0" smtClean="0"/>
              <a:t>암호화</a:t>
            </a:r>
            <a:endParaRPr lang="en-US" altLang="ko-KR" sz="2400" b="1" dirty="0" smtClean="0"/>
          </a:p>
          <a:p>
            <a:r>
              <a:rPr lang="ko-KR" altLang="en-US" sz="2400" b="1" dirty="0"/>
              <a:t>▶ </a:t>
            </a:r>
            <a:r>
              <a:rPr lang="ko-KR" altLang="en-US" sz="2400" b="1" dirty="0" smtClean="0"/>
              <a:t>화폐</a:t>
            </a:r>
            <a:endParaRPr lang="en-US" altLang="ko-KR" sz="2400" b="1" dirty="0" smtClean="0"/>
          </a:p>
          <a:p>
            <a:r>
              <a:rPr lang="ko-KR" altLang="en-US" sz="2400" b="1" dirty="0"/>
              <a:t>▶ </a:t>
            </a:r>
            <a:r>
              <a:rPr lang="ko-KR" altLang="en-US" sz="2400" b="1" dirty="0" smtClean="0"/>
              <a:t>결제시스템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왜냐하면 </a:t>
            </a:r>
            <a:r>
              <a:rPr lang="ko-KR" altLang="en-US" sz="2400" b="1" dirty="0"/>
              <a:t>관리주체가 정해져 있지 않음에도 불구하고 작동한다는 </a:t>
            </a:r>
            <a:r>
              <a:rPr lang="ko-KR" altLang="en-US" sz="2400" b="1" dirty="0" smtClean="0"/>
              <a:t>점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개인지갑을 만들어 거래를 해보는 것이 </a:t>
            </a:r>
            <a:r>
              <a:rPr lang="ko-KR" altLang="en-US" sz="2400" b="1" dirty="0" err="1" smtClean="0"/>
              <a:t>어떤식으로</a:t>
            </a:r>
            <a:r>
              <a:rPr lang="ko-KR" altLang="en-US" sz="2400" b="1" dirty="0" smtClean="0"/>
              <a:t> 활용이 가능한지 알 수 있다</a:t>
            </a:r>
            <a:r>
              <a:rPr lang="en-US" altLang="ko-KR" sz="2400" b="1" dirty="0" smtClean="0"/>
              <a:t>.</a:t>
            </a:r>
          </a:p>
          <a:p>
            <a:r>
              <a:rPr lang="en-US" altLang="ko-KR" sz="2400" b="1" dirty="0" smtClean="0"/>
              <a:t>Ex)</a:t>
            </a:r>
            <a:r>
              <a:rPr lang="ko-KR" altLang="en-US" sz="2400" b="1" dirty="0" smtClean="0"/>
              <a:t>아프리카 안정성도 부족하기 때문에 금융화폐에 도움이 많이 </a:t>
            </a:r>
            <a:r>
              <a:rPr lang="ko-KR" altLang="en-US" sz="2400" b="1" dirty="0" err="1" smtClean="0"/>
              <a:t>될것이다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0"/>
            <a:ext cx="59046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비트코인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166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비트코인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암호화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1.</a:t>
            </a:r>
            <a:r>
              <a:rPr lang="ko-KR" altLang="en-US" b="1" dirty="0" smtClean="0"/>
              <a:t>암호적 원리를 활용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2.</a:t>
            </a:r>
            <a:r>
              <a:rPr lang="ko-KR" altLang="en-US" b="1" dirty="0" smtClean="0"/>
              <a:t>거래를 안전하게 체결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3.</a:t>
            </a:r>
            <a:r>
              <a:rPr lang="ko-KR" altLang="en-US" b="1" dirty="0" smtClean="0"/>
              <a:t>사이버 펑크에서 배운 다양한 </a:t>
            </a:r>
            <a:r>
              <a:rPr lang="ko-KR" altLang="en-US" b="1" dirty="0" err="1" smtClean="0"/>
              <a:t>암호학</a:t>
            </a:r>
            <a:r>
              <a:rPr lang="ko-KR" altLang="en-US" b="1" dirty="0" smtClean="0"/>
              <a:t> 활용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원리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1.</a:t>
            </a:r>
            <a:r>
              <a:rPr lang="ko-KR" altLang="en-US" b="1" dirty="0" err="1" smtClean="0"/>
              <a:t>퍼블릭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크립토그래피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2.poW </a:t>
            </a:r>
            <a:r>
              <a:rPr lang="ko-KR" altLang="en-US" b="1" dirty="0" smtClean="0"/>
              <a:t>작업증명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3.</a:t>
            </a:r>
            <a:r>
              <a:rPr lang="ko-KR" altLang="en-US" b="1" dirty="0" err="1" smtClean="0"/>
              <a:t>해싱캐시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해킹 방지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12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결제시스</a:t>
            </a:r>
            <a:r>
              <a:rPr lang="ko-KR" altLang="en-US" dirty="0"/>
              <a:t>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비자</a:t>
            </a:r>
            <a:r>
              <a:rPr lang="en-US" altLang="ko-KR" b="1" dirty="0" smtClean="0"/>
              <a:t>(visa)</a:t>
            </a:r>
            <a:r>
              <a:rPr lang="ko-KR" altLang="en-US" b="1" dirty="0" smtClean="0"/>
              <a:t>와 같은 결제 시스템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err="1" smtClean="0"/>
              <a:t>하이퍼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인프렐이션</a:t>
            </a:r>
            <a:r>
              <a:rPr lang="ko-KR" altLang="en-US" b="1" dirty="0" smtClean="0"/>
              <a:t> 생기는 국가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결제 시스템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ko-KR" altLang="en-US" b="1" dirty="0" smtClean="0"/>
              <a:t>▶분산원장 기록을 가지고 있음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ko-KR" altLang="en-US" b="1" dirty="0" smtClean="0"/>
              <a:t>▶거래기록을 가지고 있어 은행 대체가능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ko-KR" altLang="en-US" b="1" dirty="0" smtClean="0"/>
              <a:t>▶하나의 생태계로 구성</a:t>
            </a:r>
            <a:endParaRPr lang="en-US" altLang="ko-KR" b="1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8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암호화폐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블록체인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화폐</a:t>
            </a:r>
            <a:endParaRPr lang="en-US" altLang="ko-KR" b="1" dirty="0" smtClean="0"/>
          </a:p>
          <a:p>
            <a:r>
              <a:rPr lang="ko-KR" altLang="en-US" b="1" dirty="0" smtClean="0"/>
              <a:t>신뢰기계</a:t>
            </a:r>
            <a:endParaRPr lang="en-US" altLang="ko-KR" b="1" dirty="0" smtClean="0"/>
          </a:p>
          <a:p>
            <a:r>
              <a:rPr lang="ko-KR" altLang="en-US" b="1" dirty="0" err="1" smtClean="0"/>
              <a:t>탈중앙화</a:t>
            </a:r>
            <a:endParaRPr lang="en-US" altLang="ko-KR" b="1" dirty="0" smtClean="0"/>
          </a:p>
          <a:p>
            <a:r>
              <a:rPr lang="ko-KR" altLang="en-US" b="1" dirty="0" smtClean="0"/>
              <a:t>합의알고리즘과 </a:t>
            </a:r>
            <a:r>
              <a:rPr lang="ko-KR" altLang="en-US" b="1" dirty="0" err="1" smtClean="0"/>
              <a:t>거버넌스</a:t>
            </a:r>
            <a:endParaRPr lang="en-US" altLang="ko-KR" b="1" dirty="0" smtClean="0"/>
          </a:p>
          <a:p>
            <a:r>
              <a:rPr lang="ko-KR" altLang="en-US" b="1" dirty="0" smtClean="0"/>
              <a:t>암호화폐 생태계</a:t>
            </a:r>
            <a:endParaRPr lang="en-US" altLang="ko-KR" b="1" dirty="0" smtClean="0"/>
          </a:p>
          <a:p>
            <a:r>
              <a:rPr lang="ko-KR" altLang="en-US" b="1" dirty="0" smtClean="0"/>
              <a:t>플랫폼과 </a:t>
            </a:r>
            <a:r>
              <a:rPr lang="en-US" altLang="ko-KR" b="1" dirty="0" err="1" smtClean="0"/>
              <a:t>Dapp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9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비트코인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비트코인 변화가능성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가지 분야</a:t>
            </a:r>
            <a:endParaRPr lang="en-US" altLang="ko-KR" b="1" dirty="0" smtClean="0"/>
          </a:p>
          <a:p>
            <a:r>
              <a:rPr lang="ko-KR" altLang="en-US" b="1" dirty="0" smtClean="0"/>
              <a:t>부동산</a:t>
            </a:r>
            <a:endParaRPr lang="en-US" altLang="ko-KR" b="1" dirty="0" smtClean="0"/>
          </a:p>
          <a:p>
            <a:r>
              <a:rPr lang="ko-KR" altLang="en-US" b="1" dirty="0" err="1" smtClean="0"/>
              <a:t>에어비앤비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태스크래빗사례</a:t>
            </a:r>
            <a:endParaRPr lang="en-US" altLang="ko-KR" b="1" dirty="0" smtClean="0"/>
          </a:p>
          <a:p>
            <a:r>
              <a:rPr lang="ko-KR" altLang="en-US" b="1" dirty="0" smtClean="0"/>
              <a:t>전세계이주자 송금사례</a:t>
            </a:r>
            <a:endParaRPr lang="en-US" altLang="ko-KR" b="1" dirty="0" smtClean="0"/>
          </a:p>
          <a:p>
            <a:r>
              <a:rPr lang="ko-KR" altLang="en-US" b="1" dirty="0" smtClean="0"/>
              <a:t>데이터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smtClean="0"/>
              <a:t>저작권료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86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60648"/>
            <a:ext cx="813690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 smtClean="0"/>
              <a:t>블록체인을 통한 사례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삼성바이오로직스</a:t>
            </a:r>
            <a:r>
              <a:rPr lang="ko-KR" altLang="en-US" b="1" dirty="0" smtClean="0"/>
              <a:t> 분식회계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회계장부 고치기</a:t>
            </a:r>
            <a:endParaRPr lang="en-US" altLang="ko-KR" b="1" dirty="0" smtClean="0"/>
          </a:p>
          <a:p>
            <a:r>
              <a:rPr lang="ko-KR" altLang="en-US" b="1" dirty="0" smtClean="0"/>
              <a:t>해외송금 서비스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리플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부동산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거래 큰돈거래</a:t>
            </a:r>
            <a:endParaRPr lang="en-US" altLang="ko-KR" b="1" dirty="0" smtClean="0"/>
          </a:p>
          <a:p>
            <a:r>
              <a:rPr lang="ko-KR" altLang="en-US" b="1" dirty="0" err="1" smtClean="0"/>
              <a:t>디아이디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신원 및 본인통제권을 가지는 기술</a:t>
            </a:r>
            <a:endParaRPr lang="en-US" altLang="ko-KR" b="1" dirty="0" smtClean="0"/>
          </a:p>
          <a:p>
            <a:r>
              <a:rPr lang="ko-KR" altLang="en-US" b="1" dirty="0" smtClean="0"/>
              <a:t>투표 시스템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공정성으로 인한 결과물 형태</a:t>
            </a:r>
            <a:endParaRPr lang="en-US" altLang="ko-KR" b="1" dirty="0" smtClean="0"/>
          </a:p>
          <a:p>
            <a:r>
              <a:rPr lang="ko-KR" altLang="en-US" b="1" dirty="0" smtClean="0"/>
              <a:t>지적재산권</a:t>
            </a:r>
            <a:r>
              <a:rPr lang="en-US" altLang="ko-KR" b="1" dirty="0"/>
              <a:t> </a:t>
            </a:r>
            <a:r>
              <a:rPr lang="en-US" altLang="ko-KR" b="1" dirty="0" smtClean="0"/>
              <a:t>: EX)</a:t>
            </a:r>
            <a:r>
              <a:rPr lang="ko-KR" altLang="en-US" b="1" dirty="0" smtClean="0"/>
              <a:t>멜론 저작권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1070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블록체인과 </a:t>
            </a:r>
            <a:r>
              <a:rPr lang="ko-KR" altLang="en-US" dirty="0" err="1" smtClean="0"/>
              <a:t>암호학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b="1" dirty="0" err="1" smtClean="0"/>
              <a:t>Cyptography</a:t>
            </a:r>
            <a:r>
              <a:rPr lang="en-US" altLang="ko-KR" b="1" dirty="0" smtClean="0"/>
              <a:t> Overview</a:t>
            </a:r>
          </a:p>
          <a:p>
            <a:pPr marL="514350" indent="-514350">
              <a:buAutoNum type="arabicPeriod"/>
            </a:pPr>
            <a:r>
              <a:rPr lang="en-US" altLang="ko-KR" b="1" dirty="0" smtClean="0"/>
              <a:t>DES, 3 DES</a:t>
            </a:r>
          </a:p>
          <a:p>
            <a:pPr marL="514350" indent="-514350">
              <a:buAutoNum type="arabicPeriod"/>
            </a:pPr>
            <a:r>
              <a:rPr lang="en-US" altLang="ko-KR" b="1" dirty="0" smtClean="0"/>
              <a:t>AES(</a:t>
            </a:r>
            <a:r>
              <a:rPr lang="ko-KR" altLang="en-US" b="1" dirty="0" smtClean="0"/>
              <a:t>대칭 암호</a:t>
            </a:r>
            <a:r>
              <a:rPr lang="en-US" altLang="ko-KR" b="1" dirty="0" smtClean="0"/>
              <a:t>)</a:t>
            </a:r>
          </a:p>
          <a:p>
            <a:pPr marL="514350" indent="-514350">
              <a:buAutoNum type="arabicPeriod"/>
            </a:pPr>
            <a:r>
              <a:rPr lang="en-US" altLang="ko-KR" b="1" dirty="0" smtClean="0"/>
              <a:t>SHA</a:t>
            </a:r>
          </a:p>
          <a:p>
            <a:pPr marL="514350" indent="-514350">
              <a:buAutoNum type="arabicPeriod"/>
            </a:pPr>
            <a:r>
              <a:rPr lang="en-US" altLang="ko-KR" b="1" dirty="0" smtClean="0"/>
              <a:t>Base64</a:t>
            </a:r>
          </a:p>
          <a:p>
            <a:pPr marL="514350" indent="-514350">
              <a:buAutoNum type="arabicPeriod"/>
            </a:pPr>
            <a:r>
              <a:rPr lang="en-US" altLang="ko-KR" b="1" dirty="0" smtClean="0"/>
              <a:t>Elliptic Curve </a:t>
            </a:r>
            <a:r>
              <a:rPr lang="en-US" altLang="ko-KR" b="1" dirty="0" err="1" smtClean="0"/>
              <a:t>Crptography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68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정보보호란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정보의 저장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훼손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변조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유출 등을 방지하기 위해 기술적 수단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20888"/>
            <a:ext cx="5401435" cy="359805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0245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000" b="1" dirty="0"/>
              <a:t>▶ </a:t>
            </a:r>
            <a:r>
              <a:rPr lang="ko-KR" altLang="en-US" sz="4000" dirty="0" smtClean="0"/>
              <a:t>사이버펑크 </a:t>
            </a: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4000" b="1" dirty="0"/>
              <a:t>▶ </a:t>
            </a:r>
            <a:r>
              <a:rPr lang="ko-KR" altLang="en-US" sz="4000" dirty="0" smtClean="0"/>
              <a:t>비트코인 암호화 관계</a:t>
            </a: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4000" b="1" dirty="0"/>
              <a:t>▶ </a:t>
            </a:r>
            <a:r>
              <a:rPr lang="ko-KR" altLang="en-US" sz="4000" dirty="0" err="1" smtClean="0"/>
              <a:t>정보보호학</a:t>
            </a:r>
            <a:r>
              <a:rPr lang="ko-KR" altLang="en-US" sz="4000" dirty="0" smtClean="0"/>
              <a:t> 개념</a:t>
            </a:r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4000" b="1" dirty="0"/>
              <a:t>▶ </a:t>
            </a:r>
            <a:r>
              <a:rPr lang="ko-KR" altLang="en-US" sz="4000" dirty="0" smtClean="0"/>
              <a:t>화폐 </a:t>
            </a:r>
            <a:endParaRPr lang="en-US" altLang="ko-KR" sz="40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44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정보보호의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정보보호의 특성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기밀성 </a:t>
            </a:r>
            <a:r>
              <a:rPr lang="ko-KR" altLang="en-US" b="1" dirty="0" smtClean="0"/>
              <a:t>서비스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타인이 </a:t>
            </a:r>
            <a:r>
              <a:rPr lang="ko-KR" altLang="en-US" b="1" dirty="0" err="1" smtClean="0"/>
              <a:t>못보도록</a:t>
            </a:r>
            <a:r>
              <a:rPr lang="ko-KR" altLang="en-US" b="1" dirty="0" smtClean="0"/>
              <a:t> 함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err="1"/>
              <a:t>무결성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서비스내용변경불가 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인증 </a:t>
            </a:r>
            <a:r>
              <a:rPr lang="ko-KR" altLang="en-US" b="1" dirty="0" smtClean="0"/>
              <a:t>서비스</a:t>
            </a:r>
            <a:r>
              <a:rPr lang="en-US" altLang="ko-KR" b="1" dirty="0"/>
              <a:t> </a:t>
            </a:r>
            <a:r>
              <a:rPr lang="en-US" altLang="ko-KR" b="1" dirty="0" smtClean="0"/>
              <a:t>–EX)</a:t>
            </a:r>
            <a:r>
              <a:rPr lang="ko-KR" altLang="en-US" b="1" dirty="0" smtClean="0"/>
              <a:t>사용자 인증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접근제어 </a:t>
            </a:r>
            <a:r>
              <a:rPr lang="ko-KR" altLang="en-US" b="1" dirty="0" smtClean="0"/>
              <a:t>서비스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부인방지 </a:t>
            </a:r>
            <a:r>
              <a:rPr lang="ko-KR" altLang="en-US" b="1" dirty="0" smtClean="0"/>
              <a:t>서비스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거짓말방지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감사추적 </a:t>
            </a:r>
            <a:r>
              <a:rPr lang="ko-KR" altLang="en-US" b="1" dirty="0" smtClean="0"/>
              <a:t>서비스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0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600200"/>
          </a:xfrm>
        </p:spPr>
        <p:txBody>
          <a:bodyPr>
            <a:normAutofit/>
          </a:bodyPr>
          <a:lstStyle/>
          <a:p>
            <a:r>
              <a:rPr lang="ko-KR" altLang="en-US" dirty="0"/>
              <a:t>정보보호의 기술의 분류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 smtClean="0"/>
              <a:t>시스템 보호기술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시스템 내부정보 보호기술 분야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Ex)</a:t>
            </a:r>
            <a:r>
              <a:rPr lang="en-US" altLang="ko-KR" b="1" dirty="0" err="1" smtClean="0"/>
              <a:t>Firewall,IDS,SecureOS,DB</a:t>
            </a:r>
            <a:r>
              <a:rPr lang="ko-KR" altLang="en-US" b="1" dirty="0" smtClean="0"/>
              <a:t>보안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스마트카드보안등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ko-KR" altLang="en-US" b="1" dirty="0" smtClean="0"/>
              <a:t>네트워크 보호기술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유통정보 보호기술 분야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Ex)PGP,PEM,S</a:t>
            </a:r>
            <a:r>
              <a:rPr lang="ko-KR" altLang="en-US" b="1" dirty="0" smtClean="0"/>
              <a:t>니</a:t>
            </a:r>
            <a:r>
              <a:rPr lang="en-US" altLang="ko-KR" b="1" dirty="0" smtClean="0"/>
              <a:t>/TLS,SET,VPN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ko-KR" altLang="en-US" b="1" dirty="0" smtClean="0"/>
              <a:t>암호기술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정보보호 기반기술 분야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암호화</a:t>
            </a:r>
            <a:r>
              <a:rPr lang="en-US" altLang="ko-KR" b="1" dirty="0"/>
              <a:t> </a:t>
            </a:r>
            <a:r>
              <a:rPr lang="ko-KR" altLang="en-US" b="1" dirty="0" smtClean="0"/>
              <a:t>전자서명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인증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 관리 등</a:t>
            </a:r>
            <a:endParaRPr lang="en-US" altLang="ko-KR" b="1" dirty="0" smtClean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7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암호학기술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1970</a:t>
            </a:r>
            <a:r>
              <a:rPr lang="ko-KR" altLang="en-US" b="1" dirty="0" smtClean="0"/>
              <a:t>년대 컴퓨터 사용 활발</a:t>
            </a:r>
            <a:endParaRPr lang="en-US" altLang="ko-KR" b="1" dirty="0" smtClean="0"/>
          </a:p>
          <a:p>
            <a:r>
              <a:rPr lang="ko-KR" altLang="en-US" b="1" dirty="0" smtClean="0"/>
              <a:t>암호기술 발달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데이터 암호화 표준 개발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공개키 암호기술 개발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전문가 영역 벗어나 일반인들도 널리 사용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사이버펑크</a:t>
            </a:r>
            <a:r>
              <a:rPr lang="ko-KR" altLang="en-US" b="1" dirty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smtClean="0"/>
              <a:t>프라이버시 지키기 위한 수단으로 암호기술 사용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▶ 중앙집권에서 해방된 정보교환 방법을 찾음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8568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암호화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제품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정책수립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결과보고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평가실시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인증서 발부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▶ 용어정의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암호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err="1" smtClean="0"/>
              <a:t>평문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원본 </a:t>
            </a:r>
            <a:r>
              <a:rPr lang="ko-KR" altLang="en-US" b="1" dirty="0" err="1" smtClean="0"/>
              <a:t>메세지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암호문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암호화</a:t>
            </a:r>
            <a:r>
              <a:rPr lang="en-US" altLang="ko-KR" b="1" dirty="0" smtClean="0"/>
              <a:t>:</a:t>
            </a:r>
            <a:r>
              <a:rPr lang="ko-KR" altLang="en-US" b="1" dirty="0" err="1" smtClean="0"/>
              <a:t>평문을</a:t>
            </a:r>
            <a:r>
              <a:rPr lang="ko-KR" altLang="en-US" b="1" dirty="0" smtClean="0"/>
              <a:t> 암호문으로 바꾸는 과정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err="1" smtClean="0"/>
              <a:t>복호화</a:t>
            </a:r>
            <a:r>
              <a:rPr lang="ko-KR" altLang="en-US" b="1" dirty="0" smtClean="0"/>
              <a:t> 암호문</a:t>
            </a:r>
            <a:r>
              <a:rPr lang="en-US" altLang="ko-KR" b="1" dirty="0" smtClean="0"/>
              <a:t>&gt;</a:t>
            </a:r>
            <a:r>
              <a:rPr lang="ko-KR" altLang="en-US" b="1" dirty="0" err="1" smtClean="0"/>
              <a:t>평문</a:t>
            </a:r>
            <a:r>
              <a:rPr lang="en-US" altLang="ko-KR" b="1" dirty="0"/>
              <a:t> </a:t>
            </a:r>
            <a:r>
              <a:rPr lang="ko-KR" altLang="en-US" b="1" dirty="0" smtClean="0"/>
              <a:t>바꾸는 과정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키</a:t>
            </a:r>
            <a:r>
              <a:rPr lang="en-US" altLang="ko-KR" b="1" dirty="0" smtClean="0"/>
              <a:t>:</a:t>
            </a:r>
            <a:r>
              <a:rPr lang="ko-KR" altLang="en-US" b="1" dirty="0" err="1" smtClean="0"/>
              <a:t>평문</a:t>
            </a:r>
            <a:r>
              <a:rPr lang="ko-KR" altLang="en-US" b="1" dirty="0" smtClean="0"/>
              <a:t> 위해서 사용되는 비밀번호 </a:t>
            </a:r>
            <a:r>
              <a:rPr lang="ko-KR" altLang="en-US" b="1" dirty="0" err="1" smtClean="0"/>
              <a:t>같은것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해독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암호문으로 부터 </a:t>
            </a:r>
            <a:r>
              <a:rPr lang="ko-KR" altLang="en-US" b="1" dirty="0" err="1" smtClean="0"/>
              <a:t>평문을</a:t>
            </a:r>
            <a:r>
              <a:rPr lang="ko-KR" altLang="en-US" b="1" dirty="0" smtClean="0"/>
              <a:t> 구해내는 것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키 없이</a:t>
            </a:r>
            <a:r>
              <a:rPr lang="en-US" altLang="ko-KR" b="1" dirty="0"/>
              <a:t>)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키 전수조사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대표적 해독방법</a:t>
            </a:r>
            <a:r>
              <a:rPr lang="en-US" altLang="ko-KR" b="1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3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암호화 기호들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평문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 or P</a:t>
            </a:r>
          </a:p>
          <a:p>
            <a:pPr marL="0" indent="0">
              <a:buNone/>
            </a:pPr>
            <a:r>
              <a:rPr lang="ko-KR" altLang="en-US" b="1" dirty="0" smtClean="0"/>
              <a:t>▶ </a:t>
            </a:r>
            <a:r>
              <a:rPr lang="ko-KR" altLang="en-US" b="1" dirty="0"/>
              <a:t>암호문</a:t>
            </a:r>
            <a:r>
              <a:rPr lang="en-US" altLang="ko-KR" b="1" dirty="0" smtClean="0"/>
              <a:t>:C</a:t>
            </a:r>
          </a:p>
          <a:p>
            <a:pPr marL="0" indent="0">
              <a:buNone/>
            </a:pPr>
            <a:r>
              <a:rPr lang="ko-KR" altLang="en-US" b="1" dirty="0" smtClean="0"/>
              <a:t>▶ </a:t>
            </a:r>
            <a:r>
              <a:rPr lang="ko-KR" altLang="en-US" b="1" dirty="0"/>
              <a:t>암호화</a:t>
            </a:r>
            <a:r>
              <a:rPr lang="en-US" altLang="ko-KR" b="1" dirty="0" smtClean="0"/>
              <a:t>:E(</a:t>
            </a:r>
            <a:r>
              <a:rPr lang="ko-KR" altLang="en-US" b="1" dirty="0" smtClean="0"/>
              <a:t>에코</a:t>
            </a:r>
            <a:r>
              <a:rPr lang="en-US" altLang="ko-KR" b="1" dirty="0" smtClean="0"/>
              <a:t>)</a:t>
            </a:r>
          </a:p>
          <a:p>
            <a:pPr marL="0" indent="0">
              <a:buNone/>
            </a:pPr>
            <a:r>
              <a:rPr lang="ko-KR" altLang="en-US" b="1" dirty="0" smtClean="0"/>
              <a:t>▶ </a:t>
            </a:r>
            <a:r>
              <a:rPr lang="ko-KR" altLang="en-US" b="1" dirty="0" err="1"/>
              <a:t>복호화</a:t>
            </a:r>
            <a:r>
              <a:rPr lang="en-US" altLang="ko-KR" b="1" dirty="0" smtClean="0"/>
              <a:t>:D</a:t>
            </a:r>
          </a:p>
          <a:p>
            <a:pPr marL="0" indent="0">
              <a:buNone/>
            </a:pPr>
            <a:r>
              <a:rPr lang="ko-KR" altLang="en-US" b="1" dirty="0" smtClean="0"/>
              <a:t>▶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비밀키</a:t>
            </a:r>
            <a:r>
              <a:rPr lang="en-US" altLang="ko-KR" b="1" dirty="0" smtClean="0"/>
              <a:t>:K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89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암호기법의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b="1" dirty="0" smtClean="0"/>
              <a:t>전치암호 </a:t>
            </a:r>
            <a:r>
              <a:rPr lang="en-US" altLang="ko-KR" b="1" dirty="0" smtClean="0"/>
              <a:t>:</a:t>
            </a:r>
            <a:r>
              <a:rPr lang="ko-KR" altLang="en-US" b="1" dirty="0" err="1" smtClean="0"/>
              <a:t>평문을</a:t>
            </a:r>
            <a:r>
              <a:rPr lang="ko-KR" altLang="en-US" b="1" dirty="0" smtClean="0"/>
              <a:t> 다르게 하지만 순서를 바꾸게 함</a:t>
            </a:r>
            <a:endParaRPr lang="en-US" altLang="ko-KR" b="1" dirty="0" smtClean="0"/>
          </a:p>
          <a:p>
            <a:r>
              <a:rPr lang="ko-KR" altLang="en-US" b="1" dirty="0" smtClean="0"/>
              <a:t>환자암호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전혀 알 수 없는 기호나 형태</a:t>
            </a:r>
            <a:endParaRPr lang="en-US" altLang="ko-KR" b="1" dirty="0" smtClean="0"/>
          </a:p>
          <a:p>
            <a:r>
              <a:rPr lang="ko-KR" altLang="en-US" b="1" dirty="0" smtClean="0"/>
              <a:t>블록 암호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가장기본</a:t>
            </a:r>
            <a:r>
              <a:rPr lang="en-US" altLang="ko-KR" b="1" dirty="0" smtClean="0"/>
              <a:t>) :</a:t>
            </a:r>
            <a:r>
              <a:rPr lang="ko-KR" altLang="en-US" b="1" dirty="0" err="1" smtClean="0"/>
              <a:t>평문을</a:t>
            </a:r>
            <a:r>
              <a:rPr lang="ko-KR" altLang="en-US" b="1" dirty="0" smtClean="0"/>
              <a:t> 일정 크기로 잘라낸 후 암호화 알고리즘 적용 </a:t>
            </a:r>
            <a:r>
              <a:rPr lang="en-US" altLang="ko-KR" b="1" dirty="0" smtClean="0"/>
              <a:t>(8 bit ,16 bit)  </a:t>
            </a:r>
            <a:r>
              <a:rPr lang="ko-KR" altLang="en-US" b="1" dirty="0" err="1" smtClean="0"/>
              <a:t>휴대폰안에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AES </a:t>
            </a:r>
            <a:r>
              <a:rPr lang="ko-KR" altLang="en-US" b="1" dirty="0" err="1" smtClean="0"/>
              <a:t>많이들어있다</a:t>
            </a:r>
            <a:endParaRPr lang="en-US" altLang="ko-KR" b="1" dirty="0" smtClean="0"/>
          </a:p>
          <a:p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암호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속도 빠름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66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3" t="34583" r="45703" b="37639"/>
          <a:stretch/>
        </p:blipFill>
        <p:spPr bwMode="auto">
          <a:xfrm>
            <a:off x="323528" y="980728"/>
            <a:ext cx="8484630" cy="376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515719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출처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7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주요 암호기술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/>
              <a:t>▶ 대칭암호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비대칭암호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암호화를 </a:t>
            </a:r>
            <a:r>
              <a:rPr lang="ko-KR" altLang="en-US" b="1" dirty="0" err="1" smtClean="0"/>
              <a:t>할때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사용키와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복호화</a:t>
            </a:r>
            <a:r>
              <a:rPr lang="ko-KR" altLang="en-US" b="1" dirty="0" smtClean="0"/>
              <a:t> 사용키 동일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err="1"/>
              <a:t>하이브리드</a:t>
            </a:r>
            <a:r>
              <a:rPr lang="ko-KR" altLang="en-US" b="1" dirty="0"/>
              <a:t> </a:t>
            </a:r>
            <a:r>
              <a:rPr lang="ko-KR" altLang="en-US" b="1" dirty="0" smtClean="0"/>
              <a:t>암호 시스템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대칭 암호</a:t>
            </a:r>
            <a:r>
              <a:rPr lang="en-US" altLang="ko-KR" b="1" dirty="0" smtClean="0"/>
              <a:t>+</a:t>
            </a:r>
            <a:r>
              <a:rPr lang="ko-KR" altLang="en-US" b="1" dirty="0" smtClean="0"/>
              <a:t>공개키 암호방식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err="1"/>
              <a:t>일방향</a:t>
            </a:r>
            <a:r>
              <a:rPr lang="ko-KR" altLang="en-US" b="1" dirty="0"/>
              <a:t> </a:t>
            </a:r>
            <a:r>
              <a:rPr lang="ko-KR" altLang="en-US" b="1" dirty="0" smtClean="0"/>
              <a:t>해시 함수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정보나 소프트웨어 공개 후 </a:t>
            </a:r>
            <a:r>
              <a:rPr lang="ko-KR" altLang="en-US" b="1" dirty="0" err="1" smtClean="0"/>
              <a:t>제공시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미변경을</a:t>
            </a:r>
            <a:r>
              <a:rPr lang="ko-KR" altLang="en-US" b="1" dirty="0" smtClean="0"/>
              <a:t> 확실히 하도록 제공자가 공개함 동시에 </a:t>
            </a:r>
            <a:r>
              <a:rPr lang="ko-KR" altLang="en-US" b="1" dirty="0" err="1" smtClean="0"/>
              <a:t>해시값</a:t>
            </a:r>
            <a:r>
              <a:rPr lang="ko-KR" altLang="en-US" b="1" dirty="0" smtClean="0"/>
              <a:t> 공개하는 경우가 있음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메시지 </a:t>
            </a:r>
            <a:r>
              <a:rPr lang="ko-KR" altLang="en-US" b="1" dirty="0" smtClean="0"/>
              <a:t>인증 코드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무결성과 인증을 제공하는 암호 기술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smtClean="0"/>
              <a:t>전자서명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확인 및 인증과 부인방지를 하기 위한 암호 기술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err="1"/>
              <a:t>의사난수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생성기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키 생성을 위한 중요한 역할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i="1" dirty="0" smtClean="0"/>
          </a:p>
          <a:p>
            <a:pPr marL="0" indent="0">
              <a:buNone/>
            </a:pPr>
            <a:endParaRPr lang="en-US" altLang="ko-K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9931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332837"/>
              </p:ext>
            </p:extLst>
          </p:nvPr>
        </p:nvGraphicFramePr>
        <p:xfrm>
          <a:off x="1115616" y="1124745"/>
          <a:ext cx="6884079" cy="396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693"/>
                <a:gridCol w="2294693"/>
                <a:gridCol w="2294693"/>
              </a:tblGrid>
              <a:tr h="1328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구분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기존 암호통신 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양자암호통신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</a:tr>
              <a:tr h="734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구현방식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소프트웨어 알고리즘 형태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하드웨어 부품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양자특성</a:t>
                      </a:r>
                      <a:r>
                        <a:rPr lang="en-US" altLang="ko-KR" sz="1500" dirty="0" smtClean="0"/>
                        <a:t>)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 marL="76490" marR="76490" marT="38245" marB="38245"/>
                </a:tc>
              </a:tr>
              <a:tr h="4239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난수성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유사난수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특정 패턴 존재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100% </a:t>
                      </a:r>
                      <a:r>
                        <a:rPr lang="ko-KR" altLang="en-US" sz="1500" dirty="0" err="1" smtClean="0"/>
                        <a:t>난수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</a:tr>
              <a:tr h="1049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특징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수학적인 복잡성에 의존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해독 어렵거나 장시간 소요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빛의 최소단위인 양자의 특성을 이용한 양자역학원리에 기반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</a:tr>
              <a:tr h="4239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해킹 가능성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가능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불가</a:t>
                      </a:r>
                      <a:endParaRPr lang="ko-KR" altLang="en-US" sz="1500" dirty="0"/>
                    </a:p>
                  </a:txBody>
                  <a:tcPr marL="76490" marR="76490" marT="38245" marB="38245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1760" y="188640"/>
            <a:ext cx="4176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비교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48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공격유형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▶ 암호문 </a:t>
            </a:r>
            <a:r>
              <a:rPr lang="ko-KR" altLang="en-US" b="1" dirty="0" smtClean="0"/>
              <a:t>단독 공격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기지 </a:t>
            </a:r>
            <a:r>
              <a:rPr lang="ko-KR" altLang="en-US" b="1" dirty="0" err="1" smtClean="0"/>
              <a:t>평문</a:t>
            </a:r>
            <a:r>
              <a:rPr lang="ko-KR" altLang="en-US" b="1" dirty="0" smtClean="0"/>
              <a:t> 공격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선택 </a:t>
            </a:r>
            <a:r>
              <a:rPr lang="ko-KR" altLang="en-US" b="1" dirty="0" err="1" smtClean="0"/>
              <a:t>평문</a:t>
            </a:r>
            <a:r>
              <a:rPr lang="ko-KR" altLang="en-US" b="1" dirty="0" smtClean="0"/>
              <a:t> 공격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선택 </a:t>
            </a:r>
            <a:r>
              <a:rPr lang="ko-KR" altLang="en-US" b="1" dirty="0" smtClean="0"/>
              <a:t>암호문 공격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en-US" altLang="ko-KR" b="1" dirty="0" smtClean="0"/>
              <a:t>MITM </a:t>
            </a:r>
            <a:r>
              <a:rPr lang="ko-KR" altLang="en-US" b="1" dirty="0" smtClean="0"/>
              <a:t>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중간자 공격</a:t>
            </a:r>
            <a:r>
              <a:rPr lang="en-US" altLang="ko-KR" b="1" dirty="0" smtClean="0"/>
              <a:t>) EX)</a:t>
            </a:r>
            <a:r>
              <a:rPr lang="ko-KR" altLang="en-US" b="1" dirty="0" smtClean="0"/>
              <a:t>블록체인에 많다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링크변조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강제변경전</a:t>
            </a:r>
            <a:r>
              <a:rPr lang="ko-KR" altLang="en-US" b="1" dirty="0"/>
              <a:t>송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HTTPS </a:t>
            </a:r>
            <a:r>
              <a:rPr lang="ko-KR" altLang="en-US" b="1" dirty="0" smtClean="0"/>
              <a:t>는 암호알고리즘 다 걸어둠</a:t>
            </a:r>
            <a:r>
              <a:rPr lang="en-US" altLang="ko-KR" b="1" dirty="0"/>
              <a:t> </a:t>
            </a:r>
            <a:r>
              <a:rPr lang="en-US" altLang="ko-KR" b="1" dirty="0" smtClean="0"/>
              <a:t>EX)</a:t>
            </a:r>
            <a:r>
              <a:rPr lang="ko-KR" altLang="en-US" b="1" dirty="0" err="1" smtClean="0"/>
              <a:t>네이</a:t>
            </a:r>
            <a:r>
              <a:rPr lang="ko-KR" altLang="en-US" b="1" dirty="0" err="1"/>
              <a:t>버</a:t>
            </a:r>
            <a:endParaRPr lang="en-US" altLang="ko-KR" b="1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5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ko-KR" altLang="en-US" dirty="0" smtClean="0"/>
              <a:t>사이버 펑크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반체제 운동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암호기술을 이용하여 기존의 중앙집권화된 국가와 기업구조에 저항하려는 사회운동가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사이버네틱스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펑크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가상현실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반항적 패션경향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● </a:t>
            </a:r>
            <a:r>
              <a:rPr lang="ko-KR" altLang="en-US" dirty="0" smtClean="0"/>
              <a:t>개인의 자유에 초점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● 정부로부터 개인 정보 보호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● 프라이버시 보호를 매우 중시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7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88840"/>
            <a:ext cx="4300892" cy="2648894"/>
          </a:xfrm>
        </p:spPr>
      </p:pic>
      <p:sp>
        <p:nvSpPr>
          <p:cNvPr id="4" name="직사각형 3"/>
          <p:cNvSpPr/>
          <p:nvPr/>
        </p:nvSpPr>
        <p:spPr>
          <a:xfrm>
            <a:off x="3090511" y="6309320"/>
            <a:ext cx="290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hlinkClick r:id="rId3"/>
              </a:rPr>
              <a:t>http://www.chosik.com/77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6" y="764704"/>
            <a:ext cx="4547154" cy="31216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45" y="404664"/>
            <a:ext cx="6361530" cy="4367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1800" y="50851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출처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구글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비밀키 특징비교</a:t>
            </a:r>
            <a:endParaRPr lang="ko-KR" altLang="en-US" dirty="0"/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8" y="2091284"/>
            <a:ext cx="5753903" cy="3543795"/>
          </a:xfrm>
        </p:spPr>
      </p:pic>
    </p:spTree>
    <p:extLst>
      <p:ext uri="{BB962C8B-B14F-4D97-AF65-F5344CB8AC3E}">
        <p14:creationId xmlns:p14="http://schemas.microsoft.com/office/powerpoint/2010/main" val="33631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3" t="17667" r="44125" b="9112"/>
          <a:stretch/>
        </p:blipFill>
        <p:spPr bwMode="auto">
          <a:xfrm>
            <a:off x="2195736" y="692696"/>
            <a:ext cx="4823460" cy="502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116632"/>
            <a:ext cx="4382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알고리즘 비교</a:t>
            </a:r>
            <a:endParaRPr lang="ko-KR" alt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58772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출처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구글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4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</a:t>
            </a:r>
            <a:r>
              <a:rPr lang="ko-KR" altLang="en-US" dirty="0"/>
              <a:t>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Initialization vector</a:t>
            </a:r>
          </a:p>
          <a:p>
            <a:pPr marL="0" indent="0">
              <a:buNone/>
            </a:pPr>
            <a:r>
              <a:rPr lang="ko-KR" altLang="en-US" b="1" dirty="0" smtClean="0"/>
              <a:t>첫 블록을 암호화할 때 사용되는 값</a:t>
            </a:r>
            <a:endParaRPr lang="en-US" altLang="ko-KR" b="1" dirty="0" smtClean="0"/>
          </a:p>
          <a:p>
            <a:r>
              <a:rPr lang="en-US" altLang="ko-KR" b="1" dirty="0" smtClean="0"/>
              <a:t>Padding</a:t>
            </a:r>
          </a:p>
          <a:p>
            <a:pPr marL="0" indent="0">
              <a:buNone/>
            </a:pPr>
            <a:r>
              <a:rPr lang="ko-KR" altLang="en-US" b="1" dirty="0" smtClean="0"/>
              <a:t>적당한 길이의 </a:t>
            </a:r>
            <a:r>
              <a:rPr lang="ko-KR" altLang="en-US" b="1" dirty="0" err="1" smtClean="0"/>
              <a:t>비트열을</a:t>
            </a:r>
            <a:r>
              <a:rPr lang="ko-KR" altLang="en-US" b="1" dirty="0" smtClean="0"/>
              <a:t> 추가해 블록 길이 맞도록 데이터 채워 넣는 것</a:t>
            </a:r>
            <a:endParaRPr lang="en-US" altLang="ko-KR" b="1" dirty="0" smtClean="0"/>
          </a:p>
          <a:p>
            <a:r>
              <a:rPr lang="en-US" altLang="ko-KR" b="1" dirty="0" smtClean="0"/>
              <a:t>Nonce</a:t>
            </a:r>
          </a:p>
          <a:p>
            <a:pPr marL="0" indent="0">
              <a:buNone/>
            </a:pPr>
            <a:r>
              <a:rPr lang="ko-KR" altLang="en-US" b="1" dirty="0" smtClean="0"/>
              <a:t>모든 요청에 유일함이 보장되는 임의 문자열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▶블랙 암호  모드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일정한 길이 갖는 블록을 나누고 각 블록에 블록암호를 반복 적용하여 암호화 하는 모드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43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DES </a:t>
            </a:r>
            <a:r>
              <a:rPr lang="ko-KR" altLang="en-US" b="1" dirty="0"/>
              <a:t>알고리즘은 암호문을 작성할 때 사용하는 </a:t>
            </a:r>
            <a:r>
              <a:rPr lang="ko-KR" altLang="en-US" b="1" dirty="0" err="1" smtClean="0"/>
              <a:t>암호키와</a:t>
            </a:r>
            <a:r>
              <a:rPr lang="ko-KR" altLang="en-US" b="1" dirty="0" smtClean="0"/>
              <a:t> 암호문을 </a:t>
            </a:r>
            <a:r>
              <a:rPr lang="ko-KR" altLang="en-US" b="1" dirty="0" err="1" smtClean="0"/>
              <a:t>해독할때</a:t>
            </a:r>
            <a:r>
              <a:rPr lang="ko-KR" altLang="en-US" b="1" dirty="0" smtClean="0"/>
              <a:t> 사용하는 </a:t>
            </a:r>
            <a:r>
              <a:rPr lang="ko-KR" altLang="en-US" b="1" dirty="0" err="1" smtClean="0"/>
              <a:t>해독키가</a:t>
            </a:r>
            <a:r>
              <a:rPr lang="ko-KR" altLang="en-US" b="1" dirty="0" smtClean="0"/>
              <a:t> 같다</a:t>
            </a:r>
            <a:r>
              <a:rPr lang="en-US" altLang="ko-KR" b="1" dirty="0" smtClean="0"/>
              <a:t>.</a:t>
            </a:r>
            <a:r>
              <a:rPr lang="ko-KR" altLang="en-US" b="1" dirty="0"/>
              <a:t/>
            </a:r>
            <a:br>
              <a:rPr lang="ko-KR" altLang="en-US" b="1" dirty="0"/>
            </a:br>
            <a:r>
              <a:rPr lang="ko-KR" altLang="en-US" b="1" dirty="0" smtClean="0"/>
              <a:t>따라서 이 키는 절대 외부에 유출되지 않도록 하기 위한 </a:t>
            </a:r>
            <a:r>
              <a:rPr lang="ko-KR" altLang="en-US" b="1" dirty="0" err="1" smtClean="0"/>
              <a:t>비밀키라</a:t>
            </a:r>
            <a:r>
              <a:rPr lang="ko-KR" altLang="en-US" b="1" dirty="0" smtClean="0"/>
              <a:t> 불린다</a:t>
            </a:r>
            <a:r>
              <a:rPr lang="en-US" altLang="ko-KR" b="1" dirty="0" smtClean="0"/>
              <a:t>.</a:t>
            </a:r>
          </a:p>
          <a:p>
            <a:pPr marL="0" indent="0">
              <a:buNone/>
            </a:pPr>
            <a:r>
              <a:rPr lang="ko-KR" altLang="en-US" b="1" dirty="0"/>
              <a:t>데이터 암호화 표준이다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64bit </a:t>
            </a:r>
            <a:r>
              <a:rPr lang="ko-KR" altLang="en-US" b="1" dirty="0"/>
              <a:t>블록 알고리즘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 err="1"/>
              <a:t>키의크기</a:t>
            </a:r>
            <a:r>
              <a:rPr lang="en-US" altLang="ko-KR" b="1" dirty="0"/>
              <a:t>(56</a:t>
            </a:r>
            <a:r>
              <a:rPr lang="ko-KR" altLang="en-US" b="1" dirty="0"/>
              <a:t>비밀키</a:t>
            </a:r>
            <a:r>
              <a:rPr lang="en-US" altLang="ko-KR" b="1" dirty="0"/>
              <a:t>+8bit parity bit)</a:t>
            </a:r>
          </a:p>
          <a:p>
            <a:pPr marL="0" indent="0">
              <a:buNone/>
            </a:pPr>
            <a:r>
              <a:rPr lang="ko-KR" altLang="en-US" b="1" dirty="0"/>
              <a:t>안정성 </a:t>
            </a:r>
            <a:r>
              <a:rPr lang="en-US" altLang="ko-KR" b="1" dirty="0"/>
              <a:t>(</a:t>
            </a:r>
            <a:r>
              <a:rPr lang="ko-KR" altLang="en-US" b="1" dirty="0"/>
              <a:t>비선형 함수로 구성된 </a:t>
            </a:r>
            <a:r>
              <a:rPr lang="en-US" altLang="ko-KR" b="1" dirty="0"/>
              <a:t>8</a:t>
            </a:r>
            <a:r>
              <a:rPr lang="ko-KR" altLang="en-US" b="1" dirty="0"/>
              <a:t>개의 </a:t>
            </a:r>
            <a:r>
              <a:rPr lang="en-US" altLang="ko-KR" b="1" dirty="0"/>
              <a:t>S-BOX </a:t>
            </a:r>
            <a:r>
              <a:rPr lang="ko-KR" altLang="en-US" b="1" dirty="0"/>
              <a:t>의존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endParaRPr lang="ko-KR" altLang="en-US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특징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DES</a:t>
            </a:r>
            <a:r>
              <a:rPr lang="ko-KR" altLang="en-US" b="1" dirty="0" smtClean="0"/>
              <a:t>는 </a:t>
            </a:r>
            <a:r>
              <a:rPr lang="ko-KR" altLang="en-US" b="1" dirty="0" err="1" smtClean="0"/>
              <a:t>평문을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64</a:t>
            </a:r>
            <a:r>
              <a:rPr lang="ko-KR" altLang="en-US" b="1" dirty="0" smtClean="0"/>
              <a:t>비트로 나눠 </a:t>
            </a:r>
            <a:r>
              <a:rPr lang="en-US" altLang="ko-KR" b="1" dirty="0" smtClean="0"/>
              <a:t>56</a:t>
            </a:r>
            <a:r>
              <a:rPr lang="ko-KR" altLang="en-US" b="1" dirty="0" smtClean="0"/>
              <a:t>비트의 키를 이용하여 다시 </a:t>
            </a:r>
            <a:r>
              <a:rPr lang="en-US" altLang="ko-KR" b="1" dirty="0" smtClean="0"/>
              <a:t>64</a:t>
            </a:r>
            <a:r>
              <a:rPr lang="ko-KR" altLang="en-US" b="1" dirty="0" smtClean="0"/>
              <a:t>비트 암호문을 만들어 내는 알고리즘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메시지 치환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좌우분리</a:t>
            </a:r>
            <a:r>
              <a:rPr lang="en-US" altLang="ko-KR" b="1" dirty="0" smtClean="0"/>
              <a:t>&gt;16</a:t>
            </a:r>
            <a:r>
              <a:rPr lang="ko-KR" altLang="en-US" b="1" dirty="0" smtClean="0"/>
              <a:t>라운드 진행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메시지 </a:t>
            </a:r>
            <a:r>
              <a:rPr lang="ko-KR" altLang="en-US" b="1" dirty="0" err="1" smtClean="0"/>
              <a:t>역치환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암호블록 완성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5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64704"/>
            <a:ext cx="2016224" cy="5505528"/>
          </a:xfrm>
        </p:spPr>
      </p:pic>
      <p:sp>
        <p:nvSpPr>
          <p:cNvPr id="7" name="TextBox 6"/>
          <p:cNvSpPr txBox="1"/>
          <p:nvPr/>
        </p:nvSpPr>
        <p:spPr>
          <a:xfrm>
            <a:off x="755576" y="1628800"/>
            <a:ext cx="4968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먼저 </a:t>
            </a:r>
            <a:r>
              <a:rPr lang="en-US" altLang="ko-KR" b="1" dirty="0" smtClean="0"/>
              <a:t>64</a:t>
            </a:r>
            <a:r>
              <a:rPr lang="ko-KR" altLang="en-US" b="1" dirty="0" smtClean="0"/>
              <a:t>비트의 </a:t>
            </a:r>
            <a:r>
              <a:rPr lang="ko-KR" altLang="en-US" b="1" dirty="0" err="1" smtClean="0"/>
              <a:t>평문이</a:t>
            </a:r>
            <a:r>
              <a:rPr lang="ko-KR" altLang="en-US" b="1" dirty="0" smtClean="0"/>
              <a:t> 첫 라운드를 거치기 전</a:t>
            </a:r>
            <a:r>
              <a:rPr lang="en-US" altLang="ko-KR" b="1" dirty="0" smtClean="0"/>
              <a:t>, IP</a:t>
            </a:r>
            <a:r>
              <a:rPr lang="ko-KR" altLang="en-US" b="1" dirty="0" smtClean="0"/>
              <a:t>를 거침</a:t>
            </a:r>
            <a:endParaRPr lang="en-US" altLang="ko-KR" b="1" dirty="0" smtClean="0"/>
          </a:p>
          <a:p>
            <a:r>
              <a:rPr lang="en-US" altLang="ko-KR" b="1" dirty="0" smtClean="0"/>
              <a:t>2.IP</a:t>
            </a:r>
            <a:r>
              <a:rPr lang="ko-KR" altLang="en-US" b="1" dirty="0" smtClean="0"/>
              <a:t>를 거친 후 나온 </a:t>
            </a:r>
            <a:r>
              <a:rPr lang="en-US" altLang="ko-KR" b="1" dirty="0" smtClean="0"/>
              <a:t>64</a:t>
            </a:r>
            <a:r>
              <a:rPr lang="ko-KR" altLang="en-US" b="1" dirty="0" smtClean="0"/>
              <a:t>비트 값은 각 </a:t>
            </a:r>
            <a:r>
              <a:rPr lang="en-US" altLang="ko-KR" b="1" dirty="0" smtClean="0"/>
              <a:t>LO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RO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32</a:t>
            </a:r>
            <a:r>
              <a:rPr lang="ko-KR" altLang="en-US" b="1" dirty="0" smtClean="0"/>
              <a:t>비트씩 나눠 들어감</a:t>
            </a:r>
            <a:endParaRPr lang="en-US" altLang="ko-KR" b="1" dirty="0" smtClean="0"/>
          </a:p>
          <a:p>
            <a:r>
              <a:rPr lang="en-US" altLang="ko-KR" b="1" dirty="0" smtClean="0"/>
              <a:t>3.RO</a:t>
            </a:r>
            <a:r>
              <a:rPr lang="ko-KR" altLang="en-US" b="1" dirty="0" smtClean="0"/>
              <a:t>에 해당하는 </a:t>
            </a:r>
            <a:r>
              <a:rPr lang="en-US" altLang="ko-KR" b="1" dirty="0" smtClean="0"/>
              <a:t>32</a:t>
            </a:r>
            <a:r>
              <a:rPr lang="ko-KR" altLang="en-US" b="1" dirty="0" smtClean="0"/>
              <a:t>비트는 각 키 스케줄에 의해 나온 </a:t>
            </a:r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48</a:t>
            </a:r>
            <a:r>
              <a:rPr lang="ko-KR" altLang="en-US" b="1" dirty="0" smtClean="0"/>
              <a:t>비트 키와 </a:t>
            </a:r>
            <a:r>
              <a:rPr lang="en-US" altLang="ko-KR" b="1" dirty="0" smtClean="0"/>
              <a:t>F </a:t>
            </a:r>
            <a:r>
              <a:rPr lang="ko-KR" altLang="en-US" b="1" dirty="0" smtClean="0"/>
              <a:t>함수에 들어가고 </a:t>
            </a:r>
            <a:r>
              <a:rPr lang="en-US" altLang="ko-KR" b="1" dirty="0" smtClean="0"/>
              <a:t>F </a:t>
            </a:r>
            <a:r>
              <a:rPr lang="ko-KR" altLang="en-US" b="1" dirty="0" smtClean="0"/>
              <a:t>함수는 결국 </a:t>
            </a:r>
            <a:r>
              <a:rPr lang="en-US" altLang="ko-KR" b="1" dirty="0" smtClean="0"/>
              <a:t>32</a:t>
            </a:r>
            <a:r>
              <a:rPr lang="ko-KR" altLang="en-US" b="1" dirty="0" smtClean="0"/>
              <a:t>비트 도출</a:t>
            </a:r>
            <a:endParaRPr lang="en-US" altLang="ko-KR" b="1" dirty="0" smtClean="0"/>
          </a:p>
          <a:p>
            <a:r>
              <a:rPr lang="en-US" altLang="ko-KR" b="1" dirty="0" smtClean="0"/>
              <a:t>4.</a:t>
            </a:r>
            <a:r>
              <a:rPr lang="ko-KR" altLang="en-US" b="1" dirty="0" smtClean="0"/>
              <a:t>이 생성 </a:t>
            </a:r>
            <a:r>
              <a:rPr lang="en-US" altLang="ko-KR" b="1" dirty="0" smtClean="0"/>
              <a:t>32</a:t>
            </a:r>
            <a:r>
              <a:rPr lang="ko-KR" altLang="en-US" b="1" dirty="0" smtClean="0"/>
              <a:t>비트와 </a:t>
            </a:r>
            <a:r>
              <a:rPr lang="en-US" altLang="ko-KR" b="1" dirty="0" smtClean="0"/>
              <a:t>LO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32</a:t>
            </a:r>
            <a:r>
              <a:rPr lang="ko-KR" altLang="en-US" b="1" dirty="0" err="1" smtClean="0"/>
              <a:t>비트를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XOR </a:t>
            </a:r>
            <a:r>
              <a:rPr lang="ko-KR" altLang="en-US" b="1" dirty="0" smtClean="0"/>
              <a:t>함</a:t>
            </a:r>
            <a:endParaRPr lang="en-US" altLang="ko-KR" b="1" dirty="0" smtClean="0"/>
          </a:p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마지막으로 생성된 </a:t>
            </a:r>
            <a:r>
              <a:rPr lang="en-US" altLang="ko-KR" b="1" dirty="0" smtClean="0"/>
              <a:t>32</a:t>
            </a:r>
            <a:r>
              <a:rPr lang="ko-KR" altLang="en-US" b="1" dirty="0" smtClean="0"/>
              <a:t>비트 </a:t>
            </a:r>
            <a:r>
              <a:rPr lang="en-US" altLang="ko-KR" b="1" dirty="0" smtClean="0"/>
              <a:t>R1 </a:t>
            </a:r>
            <a:r>
              <a:rPr lang="ko-KR" altLang="en-US" b="1" dirty="0" smtClean="0"/>
              <a:t>보냄</a:t>
            </a:r>
            <a:endParaRPr lang="en-US" altLang="ko-KR" b="1" dirty="0" smtClean="0"/>
          </a:p>
          <a:p>
            <a:r>
              <a:rPr lang="en-US" altLang="ko-KR" b="1" dirty="0" smtClean="0"/>
              <a:t>6.</a:t>
            </a:r>
            <a:r>
              <a:rPr lang="ko-KR" altLang="en-US" b="1" dirty="0" err="1" smtClean="0"/>
              <a:t>이과정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16</a:t>
            </a:r>
            <a:r>
              <a:rPr lang="ko-KR" altLang="en-US" b="1" dirty="0" smtClean="0"/>
              <a:t>라운드 반복</a:t>
            </a:r>
            <a:endParaRPr lang="en-US" altLang="ko-KR" b="1" dirty="0" smtClean="0"/>
          </a:p>
          <a:p>
            <a:r>
              <a:rPr lang="ko-KR" altLang="en-US" b="1" dirty="0" smtClean="0"/>
              <a:t>마지막 라운드 </a:t>
            </a:r>
            <a:r>
              <a:rPr lang="ko-KR" altLang="en-US" b="1" dirty="0" err="1" smtClean="0"/>
              <a:t>거칠시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L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이 반대로 들어가게 됨</a:t>
            </a:r>
            <a:endParaRPr lang="en-US" altLang="ko-KR" b="1" dirty="0" smtClean="0"/>
          </a:p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이후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의 역에 들어가게 되고 마지막 </a:t>
            </a:r>
            <a:r>
              <a:rPr lang="en-US" altLang="ko-KR" b="1" dirty="0" smtClean="0"/>
              <a:t>output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64</a:t>
            </a:r>
            <a:r>
              <a:rPr lang="ko-KR" altLang="en-US" b="1" dirty="0" smtClean="0"/>
              <a:t>비트 암호문 획득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573325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사진출처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구글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0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AES(</a:t>
            </a:r>
            <a:r>
              <a:rPr lang="ko-KR" altLang="en-US" dirty="0" smtClean="0"/>
              <a:t>대칭암호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고급 암호화 표준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 </a:t>
            </a:r>
            <a:r>
              <a:rPr lang="en-US" altLang="ko-KR" b="1" dirty="0"/>
              <a:t>DES</a:t>
            </a:r>
            <a:r>
              <a:rPr lang="ko-KR" altLang="en-US" b="1" dirty="0"/>
              <a:t>의 암호화 강도가 점점 약해지면서 새롭게 개발된 </a:t>
            </a:r>
            <a:r>
              <a:rPr lang="ko-KR" altLang="en-US" b="1" dirty="0" smtClean="0"/>
              <a:t>알고리즘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err="1"/>
              <a:t>평문길이</a:t>
            </a:r>
            <a:r>
              <a:rPr lang="en-US" altLang="ko-KR" b="1" dirty="0" smtClean="0"/>
              <a:t>-128bit </a:t>
            </a:r>
            <a:r>
              <a:rPr lang="ko-KR" altLang="en-US" b="1" dirty="0" smtClean="0"/>
              <a:t>고정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암호화 </a:t>
            </a:r>
            <a:r>
              <a:rPr lang="ko-KR" altLang="en-US" b="1" dirty="0" smtClean="0"/>
              <a:t>키 길이 </a:t>
            </a:r>
            <a:r>
              <a:rPr lang="en-US" altLang="ko-KR" b="1" dirty="0" smtClean="0"/>
              <a:t>128,192,256 bit </a:t>
            </a:r>
            <a:r>
              <a:rPr lang="ko-KR" altLang="en-US" b="1" dirty="0" smtClean="0"/>
              <a:t>중 하나 선택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smtClean="0"/>
              <a:t>복수 라운드 </a:t>
            </a:r>
            <a:r>
              <a:rPr lang="en-US" altLang="ko-KR" b="1" dirty="0" smtClean="0"/>
              <a:t>10,12,14 </a:t>
            </a:r>
            <a:r>
              <a:rPr lang="ko-KR" altLang="en-US" b="1" dirty="0" smtClean="0"/>
              <a:t>구성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en-US" altLang="ko-KR" b="1" dirty="0" smtClean="0"/>
              <a:t>SPN </a:t>
            </a:r>
            <a:r>
              <a:rPr lang="ko-KR" altLang="en-US" b="1" dirty="0" smtClean="0"/>
              <a:t>구조 사용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smtClean="0"/>
              <a:t>속도 및 </a:t>
            </a:r>
            <a:r>
              <a:rPr lang="en-US" altLang="ko-KR" b="1" dirty="0" smtClean="0"/>
              <a:t>code </a:t>
            </a:r>
            <a:r>
              <a:rPr lang="en-US" altLang="ko-KR" b="1" dirty="0" err="1" smtClean="0"/>
              <a:t>compatness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면에서 효율적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31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339552"/>
          </a:xfrm>
        </p:spPr>
        <p:txBody>
          <a:bodyPr/>
          <a:lstStyle/>
          <a:p>
            <a:r>
              <a:rPr lang="en-US" altLang="ko-KR" dirty="0" smtClean="0"/>
              <a:t>AES </a:t>
            </a:r>
            <a:r>
              <a:rPr lang="ko-KR" altLang="en-US" dirty="0" err="1" smtClean="0"/>
              <a:t>암호화과정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38411"/>
            <a:ext cx="5476191" cy="4400000"/>
          </a:xfrm>
        </p:spPr>
      </p:pic>
      <p:sp>
        <p:nvSpPr>
          <p:cNvPr id="5" name="TextBox 4"/>
          <p:cNvSpPr txBox="1"/>
          <p:nvPr/>
        </p:nvSpPr>
        <p:spPr>
          <a:xfrm>
            <a:off x="1835696" y="5990336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돌때마다</a:t>
            </a:r>
            <a:r>
              <a:rPr lang="ko-KR" altLang="en-US" dirty="0" smtClean="0"/>
              <a:t> 계속 바꾸는 형태를 지니고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출처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구글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7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▶ </a:t>
            </a:r>
            <a:r>
              <a:rPr lang="en-US" altLang="ko-KR" dirty="0" smtClean="0"/>
              <a:t>1993 NIST</a:t>
            </a:r>
            <a:r>
              <a:rPr lang="ko-KR" altLang="en-US" dirty="0" smtClean="0"/>
              <a:t>에서 제안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▶ </a:t>
            </a:r>
            <a:r>
              <a:rPr lang="en-US" altLang="ko-KR" dirty="0" smtClean="0"/>
              <a:t>160Bit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값 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▶ 동작원리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패팅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bit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512bit </a:t>
            </a:r>
            <a:r>
              <a:rPr lang="ko-KR" altLang="en-US" dirty="0" smtClean="0"/>
              <a:t>씩 나눈 입력블록을 각각 </a:t>
            </a:r>
            <a:r>
              <a:rPr lang="en-US" altLang="ko-KR" dirty="0" smtClean="0"/>
              <a:t>32bit x 16</a:t>
            </a:r>
            <a:r>
              <a:rPr lang="ko-KR" altLang="en-US" dirty="0" smtClean="0"/>
              <a:t>개로 분할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분할한 각각의 블록을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연산하여 </a:t>
            </a:r>
            <a:r>
              <a:rPr lang="en-US" altLang="ko-KR" dirty="0" smtClean="0"/>
              <a:t>1bit </a:t>
            </a:r>
            <a:r>
              <a:rPr lang="ko-KR" altLang="en-US" dirty="0" smtClean="0"/>
              <a:t>씩 회전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이렇게 하여 </a:t>
            </a:r>
            <a:r>
              <a:rPr lang="en-US" altLang="ko-KR" dirty="0" err="1" smtClean="0"/>
              <a:t>wt</a:t>
            </a:r>
            <a:r>
              <a:rPr lang="en-US" altLang="ko-KR" dirty="0"/>
              <a:t> </a:t>
            </a:r>
            <a:r>
              <a:rPr lang="en-US" altLang="ko-KR" dirty="0" smtClean="0"/>
              <a:t>= (wt-16 XOR wt-14 XOR wt-8 XORWT=3)</a:t>
            </a:r>
          </a:p>
          <a:p>
            <a:pPr marL="0" indent="0">
              <a:buNone/>
            </a:pPr>
            <a:r>
              <a:rPr lang="ko-KR" altLang="en-US" dirty="0" smtClean="0"/>
              <a:t>연산수행 </a:t>
            </a:r>
            <a:r>
              <a:rPr lang="en-US" altLang="ko-KR" dirty="0" smtClean="0"/>
              <a:t>&gt; 80</a:t>
            </a:r>
            <a:r>
              <a:rPr lang="ko-KR" altLang="en-US" dirty="0" smtClean="0"/>
              <a:t>단계씩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입력블록 </a:t>
            </a:r>
            <a:r>
              <a:rPr lang="en-US" altLang="ko-KR" dirty="0" smtClean="0"/>
              <a:t>512 bit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160bit</a:t>
            </a:r>
            <a:r>
              <a:rPr lang="ko-KR" altLang="en-US" dirty="0" smtClean="0"/>
              <a:t>의 내부상태에 섞는다</a:t>
            </a:r>
            <a:r>
              <a:rPr lang="en-US" altLang="ko-KR" dirty="0" smtClean="0"/>
              <a:t>(80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9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Base64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132856"/>
            <a:ext cx="5472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</a:t>
            </a:r>
            <a:r>
              <a:rPr lang="ko-KR" altLang="en-US" b="1" dirty="0" smtClean="0"/>
              <a:t>비트 이진 데이터를 문자코드에 영향을 받지 않는 공통 </a:t>
            </a:r>
            <a:r>
              <a:rPr lang="en-US" altLang="ko-KR" b="1" dirty="0" smtClean="0"/>
              <a:t>ASCII </a:t>
            </a:r>
            <a:r>
              <a:rPr lang="ko-KR" altLang="en-US" b="1" dirty="0" smtClean="0"/>
              <a:t>영역의 문자들로만 이루어진 문자열을 바꾸는 </a:t>
            </a:r>
            <a:r>
              <a:rPr lang="ko-KR" altLang="en-US" b="1" dirty="0" err="1" smtClean="0"/>
              <a:t>인코딩</a:t>
            </a:r>
            <a:r>
              <a:rPr lang="ko-KR" altLang="en-US" b="1" dirty="0" smtClean="0"/>
              <a:t> 방식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smtClean="0"/>
              <a:t>▶</a:t>
            </a:r>
            <a:r>
              <a:rPr lang="en-US" altLang="ko-KR" b="1" dirty="0" smtClean="0"/>
              <a:t>BASE 64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글자그대로</a:t>
            </a:r>
            <a:r>
              <a:rPr lang="ko-KR" altLang="en-US" b="1" dirty="0" smtClean="0"/>
              <a:t> 번역시 </a:t>
            </a:r>
            <a:r>
              <a:rPr lang="en-US" altLang="ko-KR" b="1" dirty="0" smtClean="0"/>
              <a:t>64</a:t>
            </a:r>
            <a:r>
              <a:rPr lang="ko-KR" altLang="en-US" b="1" dirty="0" smtClean="0"/>
              <a:t>진법</a:t>
            </a:r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의 제곱수들에 기반한 진법들 중 </a:t>
            </a:r>
            <a:r>
              <a:rPr lang="en-US" altLang="ko-KR" b="1" dirty="0" smtClean="0"/>
              <a:t>ASCII </a:t>
            </a:r>
            <a:r>
              <a:rPr lang="ko-KR" altLang="en-US" b="1" dirty="0" smtClean="0"/>
              <a:t>를 사용한 가장 큰 진법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41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사이버 펑크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▶ </a:t>
            </a:r>
            <a:r>
              <a:rPr lang="en-US" altLang="ko-KR" dirty="0" smtClean="0"/>
              <a:t>1981</a:t>
            </a:r>
          </a:p>
          <a:p>
            <a:pPr marL="0" indent="0">
              <a:buNone/>
            </a:pPr>
            <a:r>
              <a:rPr lang="ko-KR" altLang="en-US" dirty="0" err="1" smtClean="0"/>
              <a:t>데이비드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차움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은닉 서명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▶ </a:t>
            </a:r>
            <a:r>
              <a:rPr lang="en-US" altLang="ko-KR" dirty="0" smtClean="0"/>
              <a:t>1990 </a:t>
            </a:r>
            <a:r>
              <a:rPr lang="ko-KR" altLang="en-US" dirty="0" smtClean="0"/>
              <a:t>세계최초 암호화폐 </a:t>
            </a:r>
            <a:r>
              <a:rPr lang="ko-KR" altLang="en-US" dirty="0" err="1" smtClean="0"/>
              <a:t>이캐시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Ecash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Ecash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발행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지갑이동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▶ 암호화폐를 </a:t>
            </a:r>
            <a:r>
              <a:rPr lang="ko-KR" altLang="en-US" dirty="0" smtClean="0"/>
              <a:t>사용하여야 할 이유를 몰랐기 때문에 실패할 수 밖에 없었다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1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PKI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b="1" dirty="0" smtClean="0"/>
              <a:t>공개 키 암호 방식을 바탕으로 한 디지털 인증서 활용하는 소프트웨어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하드웨어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사용자등을</a:t>
            </a:r>
            <a:r>
              <a:rPr lang="ko-KR" altLang="en-US" b="1" dirty="0" smtClean="0"/>
              <a:t> 총칭하는 개념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일반적인 기능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인증서 </a:t>
            </a:r>
            <a:r>
              <a:rPr lang="ko-KR" altLang="en-US" b="1" dirty="0" smtClean="0"/>
              <a:t>발급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smtClean="0"/>
              <a:t>인증서 관리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인증서 </a:t>
            </a:r>
            <a:r>
              <a:rPr lang="ko-KR" altLang="en-US" b="1" dirty="0" smtClean="0"/>
              <a:t>배포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smtClean="0"/>
              <a:t>인증서 사용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인증서 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smtClean="0"/>
              <a:t>인증서 취소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EX)</a:t>
            </a:r>
            <a:r>
              <a:rPr lang="ko-KR" altLang="en-US" b="1" dirty="0" smtClean="0"/>
              <a:t>공인인증서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인터넷 </a:t>
            </a:r>
            <a:r>
              <a:rPr lang="ko-KR" altLang="en-US" b="1" dirty="0" err="1" smtClean="0"/>
              <a:t>뱅킹</a:t>
            </a:r>
            <a:r>
              <a:rPr lang="ko-KR" altLang="en-US" b="1" dirty="0" smtClean="0"/>
              <a:t> 필수 요소</a:t>
            </a:r>
            <a:r>
              <a:rPr lang="en-US" altLang="ko-KR" b="1" dirty="0" smtClean="0"/>
              <a:t>)</a:t>
            </a:r>
          </a:p>
          <a:p>
            <a:pPr marL="0" indent="0">
              <a:buNone/>
            </a:pPr>
            <a:r>
              <a:rPr lang="ko-KR" altLang="en-US" b="1" dirty="0" smtClean="0"/>
              <a:t>개인키는 자신만이 소유하고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공개키는 공개해서 다른 사람도 쉽게 구하기 가능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4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ECC(</a:t>
            </a:r>
            <a:r>
              <a:rPr lang="ko-KR" altLang="en-US" dirty="0" smtClean="0"/>
              <a:t>전자서명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타원곡선 이론에 기반한 공개 키 암호 방식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▶ 전자서명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제일 많이 사용한다</a:t>
            </a:r>
            <a:r>
              <a:rPr lang="en-US" altLang="ko-KR" b="1" dirty="0" smtClean="0"/>
              <a:t>)</a:t>
            </a:r>
          </a:p>
          <a:p>
            <a:pPr marL="0" indent="0">
              <a:buNone/>
            </a:pPr>
            <a:r>
              <a:rPr lang="ko-KR" altLang="en-US" b="1" dirty="0" smtClean="0"/>
              <a:t>▶ 이산대수 문제의 어려움을 이용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▶ 키 길이 증가에 따라 거의 지수 함수적으로 증가하기 때문에 기존 </a:t>
            </a:r>
            <a:r>
              <a:rPr lang="ko-KR" altLang="en-US" b="1" dirty="0" err="1" smtClean="0"/>
              <a:t>공개키보다</a:t>
            </a:r>
            <a:r>
              <a:rPr lang="ko-KR" altLang="en-US" b="1" dirty="0" smtClean="0"/>
              <a:t> 훨씬 효율적인 장점을 지님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/>
              <a:t>▶</a:t>
            </a:r>
            <a:r>
              <a:rPr lang="ko-KR" altLang="en-US" b="1" dirty="0" smtClean="0"/>
              <a:t> </a:t>
            </a:r>
            <a:r>
              <a:rPr lang="ko-KR" altLang="en-US" b="1" dirty="0"/>
              <a:t>타원 </a:t>
            </a:r>
            <a:r>
              <a:rPr lang="ko-KR" altLang="en-US" b="1" dirty="0" smtClean="0"/>
              <a:t>곡선 </a:t>
            </a:r>
            <a:r>
              <a:rPr lang="ko-KR" altLang="en-US" b="1" dirty="0" err="1" smtClean="0"/>
              <a:t>알고리즘점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좌표찍으면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찍은곳이</a:t>
            </a:r>
            <a:r>
              <a:rPr lang="ko-KR" altLang="en-US" b="1" dirty="0" smtClean="0"/>
              <a:t> 암호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▶ </a:t>
            </a:r>
            <a:r>
              <a:rPr lang="ko-KR" altLang="en-US" b="1" dirty="0" smtClean="0">
                <a:latin typeface="+mn-ea"/>
              </a:rPr>
              <a:t>적용 </a:t>
            </a:r>
            <a:r>
              <a:rPr lang="ko-KR" altLang="en-US" b="1" dirty="0">
                <a:latin typeface="+mn-ea"/>
              </a:rPr>
              <a:t>알고리즘 </a:t>
            </a:r>
            <a:r>
              <a:rPr lang="en-US" altLang="ko-KR" b="1" dirty="0">
                <a:latin typeface="+mn-ea"/>
              </a:rPr>
              <a:t>: ECDSA(</a:t>
            </a:r>
            <a:r>
              <a:rPr lang="ko-KR" altLang="en-US" b="1" dirty="0">
                <a:latin typeface="+mn-ea"/>
              </a:rPr>
              <a:t>전자서명</a:t>
            </a:r>
            <a:r>
              <a:rPr lang="en-US" altLang="ko-KR" b="1" dirty="0">
                <a:latin typeface="+mn-ea"/>
              </a:rPr>
              <a:t>), ECDH(</a:t>
            </a:r>
            <a:r>
              <a:rPr lang="ko-KR" altLang="en-US" b="1" dirty="0">
                <a:latin typeface="+mn-ea"/>
              </a:rPr>
              <a:t>키 교환</a:t>
            </a:r>
            <a:r>
              <a:rPr lang="en-US" altLang="ko-KR" b="1" dirty="0">
                <a:latin typeface="+mn-ea"/>
              </a:rPr>
              <a:t>) </a:t>
            </a:r>
            <a:r>
              <a:rPr lang="ko-KR" altLang="en-US" b="1" dirty="0">
                <a:latin typeface="+mn-ea"/>
              </a:rPr>
              <a:t>등</a:t>
            </a:r>
            <a:endParaRPr lang="en-US" altLang="ko-KR" b="1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pPr marL="0" indent="0"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72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95536"/>
          </a:xfrm>
        </p:spPr>
        <p:txBody>
          <a:bodyPr/>
          <a:lstStyle/>
          <a:p>
            <a:r>
              <a:rPr lang="ko-KR" altLang="en-US" dirty="0" smtClean="0"/>
              <a:t>화폐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상품의 가치를 나타내어 지불 기능을 가진 교환수단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대중화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16" y="1887096"/>
            <a:ext cx="5472608" cy="45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화폐의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/>
              <a:t>자급자족 시대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1.</a:t>
            </a:r>
            <a:r>
              <a:rPr lang="ko-KR" altLang="en-US" b="1" dirty="0" smtClean="0"/>
              <a:t>물건과 물건을 서로 바꿈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2.</a:t>
            </a:r>
            <a:r>
              <a:rPr lang="ko-KR" altLang="en-US" b="1" dirty="0" smtClean="0"/>
              <a:t>현물을 서로 교환하는 물물교환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3.</a:t>
            </a:r>
            <a:r>
              <a:rPr lang="ko-KR" altLang="en-US" b="1" dirty="0" smtClean="0"/>
              <a:t>교환의 매개로 다양한 현물 사용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가치척도의 기능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1.</a:t>
            </a:r>
            <a:r>
              <a:rPr lang="ko-KR" altLang="en-US" b="1" dirty="0" smtClean="0"/>
              <a:t>금속화폐 규격화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2.</a:t>
            </a:r>
            <a:r>
              <a:rPr lang="ko-KR" altLang="en-US" b="1" dirty="0" smtClean="0"/>
              <a:t>은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금을 규격화한 은화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금화 사용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3.</a:t>
            </a:r>
            <a:r>
              <a:rPr lang="ko-KR" altLang="en-US" b="1" dirty="0" smtClean="0"/>
              <a:t>교환 물품에 가치척도의 기능 중요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일반상거래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은화사용 국제 무역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교역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금화 사용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857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▶ 고대국가형성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가치저장 수단활용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신용화폐 발생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1.</a:t>
            </a:r>
            <a:r>
              <a:rPr lang="ko-KR" altLang="en-US" b="1" dirty="0" smtClean="0"/>
              <a:t>금 보유에 비례하여 발행하지 않음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2.</a:t>
            </a:r>
            <a:r>
              <a:rPr lang="ko-KR" altLang="en-US" b="1" dirty="0" smtClean="0"/>
              <a:t>달러 무제한 발행 가능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3.</a:t>
            </a:r>
            <a:r>
              <a:rPr lang="ko-KR" altLang="en-US" b="1" dirty="0" smtClean="0"/>
              <a:t>미국의 신용에 따른 가치 부여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4.</a:t>
            </a:r>
            <a:r>
              <a:rPr lang="ko-KR" altLang="en-US" b="1" dirty="0" smtClean="0"/>
              <a:t>국가 신용에 따른 화폐 가치 유지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7828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www.hankyung.com/news/article/2011091499751-</a:t>
            </a:r>
            <a:r>
              <a:rPr lang="ko-KR" altLang="en-US" dirty="0" smtClean="0"/>
              <a:t>한국경제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위키백과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구글검색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9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히피들의 공동체 생활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무료숙소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무료 가게</a:t>
            </a:r>
            <a:r>
              <a:rPr lang="en-US" altLang="ko-KR" dirty="0" smtClean="0"/>
              <a:t>,</a:t>
            </a:r>
            <a:r>
              <a:rPr lang="ko-KR" altLang="en-US" dirty="0" smtClean="0"/>
              <a:t>무료 급식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거시경제학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나무를 보는 개념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미시경제학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숲을 보는 개념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1970 </a:t>
            </a:r>
            <a:r>
              <a:rPr lang="ko-KR" altLang="en-US" dirty="0" smtClean="0"/>
              <a:t>경제위기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스태그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경기불황과 인플레이션 동시 오는 현상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실업률 상승</a:t>
            </a:r>
            <a:r>
              <a:rPr lang="en-US" altLang="ko-KR" dirty="0" smtClean="0"/>
              <a:t>,</a:t>
            </a:r>
            <a:r>
              <a:rPr lang="ko-KR" altLang="en-US" dirty="0" smtClean="0"/>
              <a:t>물가상승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신자유주의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영국</a:t>
            </a:r>
            <a:r>
              <a:rPr lang="en-US" altLang="ko-KR" dirty="0" smtClean="0"/>
              <a:t>-</a:t>
            </a:r>
            <a:r>
              <a:rPr lang="ko-KR" altLang="en-US" dirty="0" smtClean="0"/>
              <a:t>하이에크 사상 미국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레이건</a:t>
            </a:r>
            <a:r>
              <a:rPr lang="ko-KR" altLang="en-US" dirty="0" smtClean="0"/>
              <a:t> 대통령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761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비트코인에 쓰이는 </a:t>
            </a:r>
            <a:r>
              <a:rPr lang="ko-KR" altLang="en-US" dirty="0" err="1" smtClean="0"/>
              <a:t>암호학</a:t>
            </a:r>
            <a:r>
              <a:rPr lang="ko-KR" altLang="en-US" dirty="0" smtClean="0"/>
              <a:t> 기술은 무엇이 있는가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SHA </a:t>
            </a:r>
          </a:p>
          <a:p>
            <a:pPr marL="0" indent="0">
              <a:buNone/>
            </a:pPr>
            <a:r>
              <a:rPr lang="ko-KR" altLang="en-US" dirty="0" smtClean="0"/>
              <a:t>해시 </a:t>
            </a:r>
            <a:r>
              <a:rPr lang="ko-KR" altLang="en-US" dirty="0" err="1" smtClean="0"/>
              <a:t>고정된기계로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복화가</a:t>
            </a:r>
            <a:r>
              <a:rPr lang="ko-KR" altLang="en-US" dirty="0" smtClean="0"/>
              <a:t> 불가능한 알고리즘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눈사태효과</a:t>
            </a:r>
            <a:r>
              <a:rPr lang="en-US" altLang="ko-KR" dirty="0"/>
              <a:t> 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하나라도 바뀌면 완전히 바뀌는 현상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SHA 1024bit </a:t>
            </a:r>
          </a:p>
          <a:p>
            <a:pPr marL="0" indent="0">
              <a:buNone/>
            </a:pPr>
            <a:r>
              <a:rPr lang="ko-KR" altLang="en-US" dirty="0" smtClean="0"/>
              <a:t>도식화한 모습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사진으로 보여주는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더하기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Ecc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암호성능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www.inews24.com/view/1215087-</a:t>
            </a:r>
            <a:r>
              <a:rPr lang="ko-KR" altLang="en-US" dirty="0" smtClean="0"/>
              <a:t>삼성전자 </a:t>
            </a:r>
            <a:r>
              <a:rPr lang="ko-KR" altLang="en-US" dirty="0" err="1" smtClean="0"/>
              <a:t>오픈소스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66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51520"/>
          </a:xfrm>
        </p:spPr>
        <p:txBody>
          <a:bodyPr/>
          <a:lstStyle/>
          <a:p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▶ 초기에 </a:t>
            </a:r>
            <a:r>
              <a:rPr lang="ko-KR" altLang="en-US" dirty="0" smtClean="0"/>
              <a:t>위험을 인식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개인 통신</a:t>
            </a:r>
            <a:r>
              <a:rPr lang="en-US" altLang="ko-KR" dirty="0"/>
              <a:t> </a:t>
            </a:r>
            <a:r>
              <a:rPr lang="ko-KR" altLang="en-US" dirty="0" smtClean="0"/>
              <a:t>행위들이 간섭과 자유에 </a:t>
            </a:r>
            <a:r>
              <a:rPr lang="ko-KR" altLang="en-US" dirty="0" err="1" smtClean="0"/>
              <a:t>침해받지</a:t>
            </a:r>
            <a:r>
              <a:rPr lang="ko-KR" altLang="en-US" dirty="0" smtClean="0"/>
              <a:t> 말아야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▶ 정부나 </a:t>
            </a:r>
            <a:r>
              <a:rPr lang="ko-KR" altLang="en-US" dirty="0" smtClean="0"/>
              <a:t>기업들이 우리 개인 정보를 보호해줄 수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1993</a:t>
            </a:r>
          </a:p>
          <a:p>
            <a:pPr marL="0" indent="0">
              <a:buNone/>
            </a:pPr>
            <a:r>
              <a:rPr lang="ko-KR" altLang="en-US" dirty="0" smtClean="0"/>
              <a:t>약자에게 프라이버시를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강자에게 투명성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이들이 활용한 기술을 </a:t>
            </a:r>
            <a:r>
              <a:rPr lang="ko-KR" altLang="en-US" dirty="0" err="1" smtClean="0"/>
              <a:t>암호화기술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줄리어</a:t>
            </a:r>
            <a:r>
              <a:rPr lang="ko-KR" altLang="en-US" dirty="0" smtClean="0"/>
              <a:t> 어산지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에드워드 </a:t>
            </a:r>
            <a:r>
              <a:rPr lang="ko-KR" altLang="en-US" dirty="0" err="1" smtClean="0"/>
              <a:t>스노든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비밀정도</a:t>
            </a:r>
            <a:r>
              <a:rPr lang="ko-KR" altLang="en-US" dirty="0" smtClean="0"/>
              <a:t> 수집 프로그램을 인식함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19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사이버펑크 선언문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1993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발표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약자에게 프라이버시를 강자에게 투명성을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▶ 정부나 </a:t>
            </a:r>
            <a:r>
              <a:rPr lang="ko-KR" altLang="en-US" dirty="0" smtClean="0"/>
              <a:t>기업 또는 다른 얼굴 없는 거대조직들이 우리의 프라이버시를 보장해줄 것이라고 기대할 수 없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▶ 우리의 </a:t>
            </a:r>
            <a:r>
              <a:rPr lang="ko-KR" altLang="en-US" dirty="0" smtClean="0"/>
              <a:t>프라이버시는 우리 스스로 보호해야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59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사이버 펑크 대표 작품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위키리크스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▶ </a:t>
            </a:r>
            <a:r>
              <a:rPr lang="ko-KR" altLang="en-US" dirty="0" smtClean="0"/>
              <a:t>정부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기업 비윤리적 행위 폭로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다국적 미디어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토르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▶ </a:t>
            </a:r>
            <a:r>
              <a:rPr lang="ko-KR" altLang="en-US" dirty="0" smtClean="0"/>
              <a:t>온라인 익명 시스템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다크</a:t>
            </a:r>
            <a:r>
              <a:rPr lang="ko-KR" altLang="en-US" dirty="0" smtClean="0"/>
              <a:t> 웹 브라우저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덕덕고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▶ </a:t>
            </a:r>
            <a:r>
              <a:rPr lang="ko-KR" altLang="en-US" dirty="0" smtClean="0"/>
              <a:t>개인 정보 수집하지 않는 검색엔진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72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신자유주의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국가권력의 시장개입을 비판하고 시장의 기능과 민간의 자유로운 활동을 중시하는 이론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▶ 세계화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개발 도상국 시장 개방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사람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자본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정보 이동에 아무런 규제 없어짐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경제권이 전체 세계적으로 통합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▶ </a:t>
            </a:r>
            <a:r>
              <a:rPr lang="ko-KR" altLang="en-US" dirty="0" smtClean="0"/>
              <a:t>글로벌 경제체제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모든 사람들에게 영향 미치는 글로벌 경제체제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어느 누구도 통제권을 가질 수 없는 형태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▶ </a:t>
            </a:r>
            <a:r>
              <a:rPr lang="ko-KR" altLang="en-US" dirty="0" smtClean="0"/>
              <a:t>금융자본주의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금융시스템 고도화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증권</a:t>
            </a:r>
            <a:r>
              <a:rPr lang="en-US" altLang="ko-KR" dirty="0" smtClean="0"/>
              <a:t>,</a:t>
            </a:r>
            <a:r>
              <a:rPr lang="ko-KR" altLang="en-US" dirty="0" smtClean="0"/>
              <a:t>거대 자본형성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파생상품 등 금융상품 고도화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7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빅브라더</a:t>
            </a:r>
            <a:r>
              <a:rPr lang="ko-KR" altLang="en-US" dirty="0" smtClean="0"/>
              <a:t> 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영국 대처 총리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대처리즘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하이에크 사상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미국 </a:t>
            </a:r>
            <a:r>
              <a:rPr lang="ko-KR" altLang="en-US" dirty="0" err="1" smtClean="0"/>
              <a:t>레이건</a:t>
            </a:r>
            <a:r>
              <a:rPr lang="ko-KR" altLang="en-US" dirty="0" smtClean="0"/>
              <a:t> 대통령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레이거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노믹스</a:t>
            </a:r>
            <a:r>
              <a:rPr lang="en-US" altLang="ko-KR" dirty="0" smtClean="0"/>
              <a:t>-</a:t>
            </a:r>
            <a:r>
              <a:rPr lang="ko-KR" altLang="en-US" dirty="0" smtClean="0"/>
              <a:t>밀턴 </a:t>
            </a:r>
            <a:r>
              <a:rPr lang="ko-KR" altLang="en-US" dirty="0" err="1" smtClean="0"/>
              <a:t>프리드먼</a:t>
            </a:r>
            <a:r>
              <a:rPr lang="ko-KR" altLang="en-US" dirty="0" smtClean="0"/>
              <a:t> 사상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규제철폐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적정한 세율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정부 적정한 지출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케인스</a:t>
            </a:r>
            <a:r>
              <a:rPr lang="ko-KR" altLang="en-US" dirty="0" smtClean="0"/>
              <a:t> 비판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▶정부의 적극적 개입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완전고용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부자증세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소득불평등 완화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▶</a:t>
            </a:r>
            <a:r>
              <a:rPr lang="ko-KR" altLang="en-US" dirty="0" err="1" smtClean="0"/>
              <a:t>복지병</a:t>
            </a:r>
            <a:r>
              <a:rPr lang="en-US" altLang="ko-KR" dirty="0" smtClean="0"/>
              <a:t>,</a:t>
            </a:r>
            <a:r>
              <a:rPr lang="ko-KR" altLang="en-US" dirty="0" smtClean="0"/>
              <a:t>경제 비효율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시장기능 둔화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1596</TotalTime>
  <Words>1582</Words>
  <Application>Microsoft Office PowerPoint</Application>
  <PresentationFormat>화면 슬라이드 쇼(4:3)</PresentationFormat>
  <Paragraphs>408</Paragraphs>
  <Slides>47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실행</vt:lpstr>
      <vt:lpstr>PowerPoint 프레젠테이션</vt:lpstr>
      <vt:lpstr>목차</vt:lpstr>
      <vt:lpstr>사이버 펑크(반체제 운동)</vt:lpstr>
      <vt:lpstr>사이버 펑크</vt:lpstr>
      <vt:lpstr>특징</vt:lpstr>
      <vt:lpstr>사이버펑크 선언문</vt:lpstr>
      <vt:lpstr>사이버 펑크 대표 작품</vt:lpstr>
      <vt:lpstr>신자유주의</vt:lpstr>
      <vt:lpstr>빅브라더 출현</vt:lpstr>
      <vt:lpstr>케인스vs하이에크</vt:lpstr>
      <vt:lpstr>PowerPoint 프레젠테이션</vt:lpstr>
      <vt:lpstr> </vt:lpstr>
      <vt:lpstr>비트코인 암호화</vt:lpstr>
      <vt:lpstr>결제시스템</vt:lpstr>
      <vt:lpstr>암호화폐&amp;블록체인</vt:lpstr>
      <vt:lpstr>비트코인</vt:lpstr>
      <vt:lpstr>PowerPoint 프레젠테이션</vt:lpstr>
      <vt:lpstr>블록체인과 암호학</vt:lpstr>
      <vt:lpstr>정보보호란?</vt:lpstr>
      <vt:lpstr>정보보호의 목적</vt:lpstr>
      <vt:lpstr>정보보호의 기술의 분류  </vt:lpstr>
      <vt:lpstr>암호학기술</vt:lpstr>
      <vt:lpstr>암호화 알고리즘</vt:lpstr>
      <vt:lpstr>암호화 기호들</vt:lpstr>
      <vt:lpstr>암호기법의 분류</vt:lpstr>
      <vt:lpstr>PowerPoint 프레젠테이션</vt:lpstr>
      <vt:lpstr>주요 암호기술 </vt:lpstr>
      <vt:lpstr>PowerPoint 프레젠테이션</vt:lpstr>
      <vt:lpstr>공격유형</vt:lpstr>
      <vt:lpstr>PowerPoint 프레젠테이션</vt:lpstr>
      <vt:lpstr>비밀키 특징비교</vt:lpstr>
      <vt:lpstr>PowerPoint 프레젠테이션</vt:lpstr>
      <vt:lpstr>용어</vt:lpstr>
      <vt:lpstr>DES</vt:lpstr>
      <vt:lpstr>DES</vt:lpstr>
      <vt:lpstr>AES(대칭암호)</vt:lpstr>
      <vt:lpstr>AES 암호화과정</vt:lpstr>
      <vt:lpstr>SHA</vt:lpstr>
      <vt:lpstr>Base64</vt:lpstr>
      <vt:lpstr>PKI </vt:lpstr>
      <vt:lpstr>ECC(전자서명)</vt:lpstr>
      <vt:lpstr>화폐</vt:lpstr>
      <vt:lpstr>화폐의 역사</vt:lpstr>
      <vt:lpstr>화폐</vt:lpstr>
      <vt:lpstr>참고자료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317</cp:revision>
  <dcterms:created xsi:type="dcterms:W3CDTF">2019-10-14T00:39:22Z</dcterms:created>
  <dcterms:modified xsi:type="dcterms:W3CDTF">2019-10-17T07:49:52Z</dcterms:modified>
</cp:coreProperties>
</file>