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91" r:id="rId3"/>
    <p:sldId id="266" r:id="rId4"/>
    <p:sldId id="303" r:id="rId5"/>
    <p:sldId id="297" r:id="rId6"/>
    <p:sldId id="298" r:id="rId7"/>
    <p:sldId id="301" r:id="rId8"/>
    <p:sldId id="258" r:id="rId9"/>
    <p:sldId id="259" r:id="rId10"/>
    <p:sldId id="257" r:id="rId11"/>
    <p:sldId id="260" r:id="rId12"/>
    <p:sldId id="282" r:id="rId13"/>
    <p:sldId id="262" r:id="rId14"/>
    <p:sldId id="299" r:id="rId15"/>
    <p:sldId id="300" r:id="rId16"/>
    <p:sldId id="283" r:id="rId17"/>
    <p:sldId id="284" r:id="rId18"/>
    <p:sldId id="263" r:id="rId19"/>
    <p:sldId id="264" r:id="rId20"/>
    <p:sldId id="265" r:id="rId21"/>
    <p:sldId id="268" r:id="rId22"/>
    <p:sldId id="285" r:id="rId23"/>
    <p:sldId id="267" r:id="rId24"/>
    <p:sldId id="269" r:id="rId25"/>
    <p:sldId id="270" r:id="rId26"/>
    <p:sldId id="271" r:id="rId27"/>
    <p:sldId id="304" r:id="rId28"/>
    <p:sldId id="273" r:id="rId29"/>
    <p:sldId id="274" r:id="rId30"/>
    <p:sldId id="275" r:id="rId31"/>
    <p:sldId id="276" r:id="rId32"/>
    <p:sldId id="277" r:id="rId33"/>
    <p:sldId id="278" r:id="rId34"/>
    <p:sldId id="280" r:id="rId35"/>
    <p:sldId id="287" r:id="rId36"/>
    <p:sldId id="288" r:id="rId37"/>
    <p:sldId id="289" r:id="rId38"/>
    <p:sldId id="292" r:id="rId39"/>
    <p:sldId id="295" r:id="rId40"/>
    <p:sldId id="293" r:id="rId41"/>
    <p:sldId id="290" r:id="rId42"/>
    <p:sldId id="305" r:id="rId43"/>
    <p:sldId id="296" r:id="rId44"/>
    <p:sldId id="281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07" autoAdjust="0"/>
    <p:restoredTop sz="94660"/>
  </p:normalViewPr>
  <p:slideViewPr>
    <p:cSldViewPr>
      <p:cViewPr varScale="1">
        <p:scale>
          <a:sx n="82" d="100"/>
          <a:sy n="82" d="100"/>
        </p:scale>
        <p:origin x="-197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yhwpEQ" pitchFamily="18" charset="-127"/>
                <a:ea typeface="HyhwpEQ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yhwpEQ" pitchFamily="18" charset="-127"/>
                <a:ea typeface="HyhwpEQ" pitchFamily="18" charset="-127"/>
              </a:defRPr>
            </a:lvl1pPr>
          </a:lstStyle>
          <a:p>
            <a:fld id="{06A47D0E-4BF5-4D80-88D0-F68BD8489DD7}" type="datetimeFigureOut">
              <a:rPr lang="ko-KR" altLang="en-US" smtClean="0"/>
              <a:pPr/>
              <a:t>2019-10-31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yhwpEQ" pitchFamily="18" charset="-127"/>
                <a:ea typeface="HyhwpEQ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yhwpEQ" pitchFamily="18" charset="-127"/>
                <a:ea typeface="HyhwpEQ" pitchFamily="18" charset="-127"/>
              </a:defRPr>
            </a:lvl1pPr>
          </a:lstStyle>
          <a:p>
            <a:fld id="{B9100835-5E58-47E7-8F6E-4266E3C515D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816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HyhwpEQ" pitchFamily="18" charset="-127"/>
        <a:ea typeface="HyhwpEQ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HyhwpEQ" pitchFamily="18" charset="-127"/>
        <a:ea typeface="HyhwpEQ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HyhwpEQ" pitchFamily="18" charset="-127"/>
        <a:ea typeface="HyhwpEQ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HyhwpEQ" pitchFamily="18" charset="-127"/>
        <a:ea typeface="HyhwpEQ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HyhwpEQ" pitchFamily="18" charset="-127"/>
        <a:ea typeface="HyhwpEQ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00835-5E58-47E7-8F6E-4266E3C515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81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Get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서버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00835-5E58-47E7-8F6E-4266E3C515D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378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C9B9-1E4C-4CA3-B2F2-1FB2BB10E6BE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59762-B3B1-4098-A798-1C04BB03D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20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C9B9-1E4C-4CA3-B2F2-1FB2BB10E6BE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59762-B3B1-4098-A798-1C04BB03D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7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C9B9-1E4C-4CA3-B2F2-1FB2BB10E6BE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59762-B3B1-4098-A798-1C04BB03D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49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C9B9-1E4C-4CA3-B2F2-1FB2BB10E6BE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59762-B3B1-4098-A798-1C04BB03D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8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C9B9-1E4C-4CA3-B2F2-1FB2BB10E6BE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59762-B3B1-4098-A798-1C04BB03D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0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C9B9-1E4C-4CA3-B2F2-1FB2BB10E6BE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59762-B3B1-4098-A798-1C04BB03D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C9B9-1E4C-4CA3-B2F2-1FB2BB10E6BE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59762-B3B1-4098-A798-1C04BB03D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65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C9B9-1E4C-4CA3-B2F2-1FB2BB10E6BE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59762-B3B1-4098-A798-1C04BB03D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05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C9B9-1E4C-4CA3-B2F2-1FB2BB10E6BE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59762-B3B1-4098-A798-1C04BB03D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78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C9B9-1E4C-4CA3-B2F2-1FB2BB10E6BE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59762-B3B1-4098-A798-1C04BB03D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99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C9B9-1E4C-4CA3-B2F2-1FB2BB10E6BE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59762-B3B1-4098-A798-1C04BB03D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5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yhwpEQ" pitchFamily="18" charset="-127"/>
                <a:ea typeface="HyhwpEQ" pitchFamily="18" charset="-127"/>
              </a:defRPr>
            </a:lvl1pPr>
          </a:lstStyle>
          <a:p>
            <a:fld id="{A579C9B9-1E4C-4CA3-B2F2-1FB2BB10E6BE}" type="datetimeFigureOut">
              <a:rPr lang="ko-KR" altLang="en-US" smtClean="0"/>
              <a:pPr/>
              <a:t>2019-10-31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yhwpEQ" pitchFamily="18" charset="-127"/>
                <a:ea typeface="HyhwpEQ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yhwpEQ" pitchFamily="18" charset="-127"/>
                <a:ea typeface="HyhwpEQ" pitchFamily="18" charset="-127"/>
              </a:defRPr>
            </a:lvl1pPr>
          </a:lstStyle>
          <a:p>
            <a:fld id="{4B859762-B3B1-4098-A798-1C04BB03DBF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0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hwpEQ" pitchFamily="18" charset="-127"/>
          <a:ea typeface="HyhwpEQ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HyhwpEQ" pitchFamily="18" charset="-127"/>
          <a:ea typeface="HyhwpEQ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HyhwpEQ" pitchFamily="18" charset="-127"/>
          <a:ea typeface="HyhwpEQ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HyhwpEQ" pitchFamily="18" charset="-127"/>
          <a:ea typeface="HyhwpEQ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yhwpEQ" pitchFamily="18" charset="-127"/>
          <a:ea typeface="HyhwpEQ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yhwpEQ" pitchFamily="18" charset="-127"/>
          <a:ea typeface="HyhwpEQ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player.org/slide/14762490/" TargetMode="External"/><Relationship Id="rId2" Type="http://schemas.openxmlformats.org/officeDocument/2006/relationships/hyperlink" Target="https://maskkwon.tistory.com/130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ngkyu.tistory.com/15-TCP,UDP" TargetMode="External"/><Relationship Id="rId5" Type="http://schemas.openxmlformats.org/officeDocument/2006/relationships/hyperlink" Target="http://www.ktword.co.kr/word/abbr_view.php?m_temp1=10" TargetMode="External"/><Relationship Id="rId4" Type="http://schemas.openxmlformats.org/officeDocument/2006/relationships/hyperlink" Target="https://news.joins.com/article/20364827-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블록체인 네트워크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smtClean="0"/>
              <a:t>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송진우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07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HTTP </a:t>
            </a:r>
            <a:r>
              <a:rPr lang="ko-KR" altLang="en-US" dirty="0" smtClean="0"/>
              <a:t>탄</a:t>
            </a:r>
            <a:r>
              <a:rPr lang="ko-KR" altLang="en-US" dirty="0"/>
              <a:t>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1800" dirty="0" smtClean="0"/>
              <a:t>팀 </a:t>
            </a:r>
            <a:r>
              <a:rPr lang="ko-KR" altLang="en-US" sz="1800" dirty="0" err="1" smtClean="0"/>
              <a:t>버너스</a:t>
            </a:r>
            <a:r>
              <a:rPr lang="ko-KR" altLang="en-US" sz="1800" dirty="0" smtClean="0"/>
              <a:t> 리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HTTP 0.9 -</a:t>
            </a:r>
            <a:r>
              <a:rPr lang="ko-KR" altLang="en-US" sz="1800" dirty="0" smtClean="0"/>
              <a:t>최초에 웹을 발명했을 때 사용하던 프로토콜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현재의 </a:t>
            </a:r>
            <a:r>
              <a:rPr lang="en-US" altLang="ko-KR" sz="1800" dirty="0" smtClean="0"/>
              <a:t>HTTP</a:t>
            </a:r>
            <a:r>
              <a:rPr lang="ko-KR" altLang="en-US" sz="1800" dirty="0" smtClean="0"/>
              <a:t>와 다르게 헤더가 없고</a:t>
            </a:r>
            <a:r>
              <a:rPr lang="en-US" altLang="ko-KR" sz="1800" dirty="0" smtClean="0"/>
              <a:t>,GET </a:t>
            </a:r>
            <a:r>
              <a:rPr lang="ko-KR" altLang="en-US" sz="1800" dirty="0" err="1" smtClean="0"/>
              <a:t>메소드만</a:t>
            </a:r>
            <a:r>
              <a:rPr lang="ko-KR" altLang="en-US" sz="1800" dirty="0" smtClean="0"/>
              <a:t> 있음</a:t>
            </a:r>
            <a:r>
              <a:rPr lang="en-US" altLang="ko-KR" sz="1800" dirty="0" smtClean="0"/>
              <a:t>. </a:t>
            </a:r>
          </a:p>
          <a:p>
            <a:pPr marL="0" indent="0">
              <a:buNone/>
            </a:pPr>
            <a:r>
              <a:rPr lang="en-US" altLang="ko-KR" sz="1800" dirty="0" smtClean="0"/>
              <a:t>HTTP 1.0 - </a:t>
            </a:r>
            <a:r>
              <a:rPr lang="ko-KR" altLang="en-US" sz="1800" dirty="0" smtClean="0"/>
              <a:t>최초의 표준화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HTTP 1.1 – </a:t>
            </a:r>
            <a:r>
              <a:rPr lang="ko-KR" altLang="en-US" sz="1800" dirty="0" err="1" smtClean="0"/>
              <a:t>완성본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HTTP </a:t>
            </a:r>
            <a:r>
              <a:rPr lang="ko-KR" altLang="en-US" sz="1800" dirty="0" smtClean="0"/>
              <a:t>메시지</a:t>
            </a:r>
            <a:r>
              <a:rPr lang="en-US" altLang="ko-KR" sz="1800" dirty="0" smtClean="0"/>
              <a:t>-</a:t>
            </a:r>
            <a:r>
              <a:rPr lang="ko-KR" altLang="en-US" sz="1800" dirty="0" err="1" smtClean="0"/>
              <a:t>동기형</a:t>
            </a:r>
            <a:r>
              <a:rPr lang="ko-KR" altLang="en-US" sz="1800" dirty="0" smtClean="0"/>
              <a:t> 프로토콜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Request </a:t>
            </a:r>
            <a:r>
              <a:rPr lang="ko-KR" altLang="en-US" sz="1800" dirty="0" smtClean="0"/>
              <a:t>요청</a:t>
            </a:r>
            <a:r>
              <a:rPr lang="en-US" altLang="ko-KR" sz="1800" dirty="0" smtClean="0"/>
              <a:t>&gt;</a:t>
            </a:r>
            <a:r>
              <a:rPr lang="ko-KR" altLang="en-US" sz="1800" dirty="0" smtClean="0"/>
              <a:t>결과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err="1" smtClean="0"/>
              <a:t>웹페이지는</a:t>
            </a:r>
            <a:r>
              <a:rPr lang="ko-KR" altLang="en-US" sz="1800" dirty="0" smtClean="0"/>
              <a:t> 기본 </a:t>
            </a:r>
            <a:r>
              <a:rPr lang="en-US" altLang="ko-KR" sz="1800" dirty="0" smtClean="0"/>
              <a:t>HTML</a:t>
            </a:r>
            <a:r>
              <a:rPr lang="ko-KR" altLang="en-US" sz="1800" dirty="0" smtClean="0"/>
              <a:t>과 여러 참고 객체들로 구성됨</a:t>
            </a:r>
            <a:endParaRPr lang="en-US" altLang="ko-KR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0" t="28267" r="29950" b="33689"/>
          <a:stretch/>
        </p:blipFill>
        <p:spPr bwMode="auto">
          <a:xfrm>
            <a:off x="4716016" y="1993784"/>
            <a:ext cx="3893320" cy="409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84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HTTP(</a:t>
            </a:r>
            <a:r>
              <a:rPr lang="en-US" altLang="ko-KR" dirty="0" err="1" smtClean="0"/>
              <a:t>hyertext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tramsfer</a:t>
            </a:r>
            <a:r>
              <a:rPr lang="en-US" altLang="ko-KR" dirty="0" smtClean="0"/>
              <a:t> protocol)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ko-KR" altLang="en-US" sz="2100" dirty="0" smtClean="0"/>
              <a:t>웹 상에서 정보를 주고 받을 수 있는 프로토콜이며 주로 </a:t>
            </a:r>
            <a:r>
              <a:rPr lang="en-US" altLang="ko-KR" sz="2100" dirty="0" smtClean="0"/>
              <a:t>HTML </a:t>
            </a:r>
            <a:r>
              <a:rPr lang="ko-KR" altLang="en-US" sz="2100" dirty="0" smtClean="0"/>
              <a:t>문서를 주고 받는데 쓰인다</a:t>
            </a:r>
            <a:r>
              <a:rPr lang="en-US" altLang="ko-KR" sz="2100" dirty="0" smtClean="0"/>
              <a:t>.</a:t>
            </a:r>
          </a:p>
          <a:p>
            <a:pPr marL="0" indent="0">
              <a:buNone/>
            </a:pPr>
            <a:r>
              <a:rPr lang="en-US" altLang="ko-KR" sz="2100" dirty="0" smtClean="0"/>
              <a:t>TCP</a:t>
            </a:r>
            <a:r>
              <a:rPr lang="ko-KR" altLang="en-US" sz="2100" dirty="0" smtClean="0"/>
              <a:t>와 </a:t>
            </a:r>
            <a:r>
              <a:rPr lang="en-US" altLang="ko-KR" sz="2100" dirty="0" smtClean="0"/>
              <a:t>UDP </a:t>
            </a:r>
            <a:r>
              <a:rPr lang="ko-KR" altLang="en-US" sz="2100" dirty="0" smtClean="0"/>
              <a:t>를 사용하며 </a:t>
            </a:r>
            <a:r>
              <a:rPr lang="en-US" altLang="ko-KR" sz="2100" dirty="0" smtClean="0"/>
              <a:t>, 80</a:t>
            </a:r>
            <a:r>
              <a:rPr lang="ko-KR" altLang="en-US" sz="2100" dirty="0" smtClean="0"/>
              <a:t>번 포트를 사용함</a:t>
            </a:r>
            <a:endParaRPr lang="en-US" altLang="ko-KR" sz="2100" dirty="0" smtClean="0"/>
          </a:p>
          <a:p>
            <a:pPr marL="0" indent="0">
              <a:buNone/>
            </a:pPr>
            <a:endParaRPr lang="en-US" altLang="ko-KR" sz="2100" dirty="0"/>
          </a:p>
          <a:p>
            <a:pPr marL="0" indent="0">
              <a:buNone/>
            </a:pPr>
            <a:r>
              <a:rPr lang="en-US" altLang="ko-KR" sz="2100" dirty="0" smtClean="0"/>
              <a:t>1-3000 </a:t>
            </a:r>
            <a:r>
              <a:rPr lang="ko-KR" altLang="en-US" sz="2100" dirty="0" smtClean="0"/>
              <a:t>예약된 포토</a:t>
            </a:r>
            <a:endParaRPr lang="en-US" altLang="ko-KR" sz="2100" dirty="0" smtClean="0"/>
          </a:p>
          <a:p>
            <a:pPr marL="0" indent="0">
              <a:buNone/>
            </a:pPr>
            <a:r>
              <a:rPr lang="en-US" altLang="ko-KR" sz="2100" dirty="0" smtClean="0"/>
              <a:t>3000</a:t>
            </a:r>
            <a:r>
              <a:rPr lang="ko-KR" altLang="en-US" sz="2100" dirty="0" smtClean="0"/>
              <a:t>이상 사용자 고르기 가능</a:t>
            </a:r>
            <a:endParaRPr lang="en-US" altLang="ko-KR" sz="2100" dirty="0" smtClean="0"/>
          </a:p>
          <a:p>
            <a:pPr marL="0" indent="0">
              <a:buNone/>
            </a:pPr>
            <a:endParaRPr lang="en-US" altLang="ko-KR" sz="2100" dirty="0"/>
          </a:p>
          <a:p>
            <a:r>
              <a:rPr lang="ko-KR" altLang="en-US" sz="2100" dirty="0"/>
              <a:t>웹의 </a:t>
            </a:r>
            <a:r>
              <a:rPr lang="en-US" altLang="ko-KR" sz="2100" dirty="0"/>
              <a:t>application </a:t>
            </a:r>
            <a:r>
              <a:rPr lang="ko-KR" altLang="en-US" sz="2100" dirty="0"/>
              <a:t>계층 프로토콜</a:t>
            </a:r>
            <a:endParaRPr lang="en-US" altLang="ko-KR" sz="2100" dirty="0"/>
          </a:p>
          <a:p>
            <a:r>
              <a:rPr lang="en-US" altLang="ko-KR" sz="2100" dirty="0"/>
              <a:t>Server-Client Architecture</a:t>
            </a:r>
            <a:r>
              <a:rPr lang="ko-KR" altLang="en-US" sz="2100" dirty="0"/>
              <a:t>로 구성</a:t>
            </a:r>
            <a:endParaRPr lang="en-US" altLang="ko-KR" sz="2100" dirty="0"/>
          </a:p>
          <a:p>
            <a:r>
              <a:rPr lang="en-US" altLang="ko-KR" sz="2100" dirty="0"/>
              <a:t>TCP </a:t>
            </a:r>
            <a:r>
              <a:rPr lang="ko-KR" altLang="en-US" sz="2100" dirty="0"/>
              <a:t>트랜스포트 프로토콜을 사용함</a:t>
            </a:r>
            <a:endParaRPr lang="en-US" altLang="ko-KR" sz="2100" dirty="0"/>
          </a:p>
          <a:p>
            <a:r>
              <a:rPr lang="en-US" altLang="ko-KR" sz="2100" dirty="0"/>
              <a:t>HTTP</a:t>
            </a:r>
            <a:r>
              <a:rPr lang="ko-KR" altLang="en-US" sz="2100" dirty="0"/>
              <a:t>는 </a:t>
            </a:r>
            <a:r>
              <a:rPr lang="ko-KR" altLang="en-US" sz="2100" dirty="0" err="1"/>
              <a:t>비상태</a:t>
            </a:r>
            <a:r>
              <a:rPr lang="ko-KR" altLang="en-US" sz="2100" dirty="0"/>
              <a:t> 프로토콜</a:t>
            </a:r>
            <a:endParaRPr lang="en-US" altLang="ko-KR" sz="2100" dirty="0"/>
          </a:p>
          <a:p>
            <a:r>
              <a:rPr lang="ko-KR" altLang="en-US" sz="2100" dirty="0"/>
              <a:t>두 유형의 메시지 </a:t>
            </a:r>
            <a:r>
              <a:rPr lang="en-US" altLang="ko-KR" sz="2100" dirty="0"/>
              <a:t>: </a:t>
            </a:r>
            <a:r>
              <a:rPr lang="ko-KR" altLang="en-US" sz="2100" dirty="0"/>
              <a:t>요청</a:t>
            </a:r>
            <a:r>
              <a:rPr lang="en-US" altLang="ko-KR" sz="2100" dirty="0"/>
              <a:t>(request)</a:t>
            </a:r>
            <a:r>
              <a:rPr lang="ko-KR" altLang="en-US" sz="2100" dirty="0"/>
              <a:t>와 응답</a:t>
            </a:r>
            <a:r>
              <a:rPr lang="en-US" altLang="ko-KR" sz="2100" dirty="0"/>
              <a:t>(response)</a:t>
            </a:r>
          </a:p>
          <a:p>
            <a:r>
              <a:rPr lang="ko-KR" altLang="en-US" sz="2100" dirty="0"/>
              <a:t>요청라인</a:t>
            </a:r>
            <a:r>
              <a:rPr lang="en-US" altLang="ko-KR" sz="2100" dirty="0"/>
              <a:t>: POST, GET method </a:t>
            </a:r>
            <a:r>
              <a:rPr lang="ko-KR" altLang="en-US" sz="2100" dirty="0"/>
              <a:t>사용</a:t>
            </a:r>
          </a:p>
          <a:p>
            <a:pPr marL="0" indent="0">
              <a:buNone/>
            </a:pPr>
            <a:endParaRPr lang="en-US" altLang="ko-KR" sz="2100" dirty="0" smtClean="0"/>
          </a:p>
          <a:p>
            <a:pPr marL="0" indent="0">
              <a:buNone/>
            </a:pPr>
            <a:endParaRPr lang="en-US" altLang="ko-KR" sz="2100" dirty="0" smtClean="0"/>
          </a:p>
          <a:p>
            <a:pPr marL="0" indent="0">
              <a:buNone/>
            </a:pPr>
            <a:r>
              <a:rPr lang="ko-KR" altLang="en-US" sz="2100" dirty="0" smtClean="0"/>
              <a:t>◈</a:t>
            </a:r>
            <a:r>
              <a:rPr lang="en-US" altLang="ko-KR" sz="2100" dirty="0" smtClean="0"/>
              <a:t>TCP </a:t>
            </a:r>
            <a:r>
              <a:rPr lang="ko-KR" altLang="en-US" sz="2100" dirty="0" smtClean="0"/>
              <a:t>트랜스포트 프로토콜 사용</a:t>
            </a:r>
            <a:endParaRPr lang="en-US" altLang="ko-KR" sz="2100" dirty="0"/>
          </a:p>
          <a:p>
            <a:pPr marL="0" indent="0">
              <a:buNone/>
            </a:pPr>
            <a:r>
              <a:rPr lang="en-US" altLang="ko-KR" sz="2100" dirty="0" smtClean="0"/>
              <a:t>Client 80</a:t>
            </a:r>
            <a:r>
              <a:rPr lang="ko-KR" altLang="en-US" sz="2100" dirty="0" smtClean="0"/>
              <a:t>포트 서버에게 </a:t>
            </a:r>
            <a:r>
              <a:rPr lang="en-US" altLang="ko-KR" sz="2100" dirty="0" smtClean="0"/>
              <a:t>TCP </a:t>
            </a:r>
            <a:r>
              <a:rPr lang="ko-KR" altLang="en-US" sz="2100" dirty="0" smtClean="0"/>
              <a:t>연결을 시작</a:t>
            </a:r>
            <a:endParaRPr lang="en-US" altLang="ko-KR" sz="2100" dirty="0" smtClean="0"/>
          </a:p>
          <a:p>
            <a:pPr marL="0" indent="0">
              <a:buNone/>
            </a:pPr>
            <a:r>
              <a:rPr lang="en-US" altLang="ko-KR" sz="2100" dirty="0" smtClean="0"/>
              <a:t>Server</a:t>
            </a:r>
            <a:r>
              <a:rPr lang="ko-KR" altLang="en-US" sz="2100" dirty="0" smtClean="0"/>
              <a:t>는 </a:t>
            </a:r>
            <a:r>
              <a:rPr lang="en-US" altLang="ko-KR" sz="2100" dirty="0" smtClean="0"/>
              <a:t>client TCP </a:t>
            </a:r>
            <a:r>
              <a:rPr lang="ko-KR" altLang="en-US" sz="2100" dirty="0" smtClean="0"/>
              <a:t>연결 요청 수락</a:t>
            </a:r>
            <a:endParaRPr lang="en-US" altLang="ko-KR" sz="2100" dirty="0" smtClean="0"/>
          </a:p>
          <a:p>
            <a:pPr marL="0" indent="0">
              <a:buNone/>
            </a:pPr>
            <a:r>
              <a:rPr lang="ko-KR" altLang="en-US" sz="2100" dirty="0" smtClean="0"/>
              <a:t>브라우저 웹 사이 </a:t>
            </a:r>
            <a:r>
              <a:rPr lang="en-US" altLang="ko-KR" sz="2100" dirty="0" smtClean="0"/>
              <a:t>HTTP </a:t>
            </a:r>
            <a:r>
              <a:rPr lang="ko-KR" altLang="en-US" sz="2100" dirty="0" smtClean="0"/>
              <a:t>메시지 교환</a:t>
            </a:r>
            <a:endParaRPr lang="en-US" altLang="ko-KR" sz="2100" dirty="0" smtClean="0"/>
          </a:p>
          <a:p>
            <a:pPr marL="0" indent="0">
              <a:buNone/>
            </a:pPr>
            <a:r>
              <a:rPr lang="en-US" altLang="ko-KR" sz="2100" dirty="0" smtClean="0"/>
              <a:t>TCP </a:t>
            </a:r>
            <a:r>
              <a:rPr lang="ko-KR" altLang="en-US" sz="2100" dirty="0" smtClean="0"/>
              <a:t>연결 종료</a:t>
            </a:r>
            <a:endParaRPr lang="en-US" altLang="ko-KR" sz="2100" dirty="0" smtClean="0"/>
          </a:p>
          <a:p>
            <a:pPr marL="0" indent="0">
              <a:buNone/>
            </a:pPr>
            <a:endParaRPr lang="en-US" altLang="ko-KR" sz="2100" dirty="0"/>
          </a:p>
          <a:p>
            <a:pPr marL="0" indent="0">
              <a:buNone/>
            </a:pPr>
            <a:r>
              <a:rPr lang="ko-KR" altLang="en-US" sz="2100" dirty="0" smtClean="0"/>
              <a:t>◈</a:t>
            </a:r>
            <a:r>
              <a:rPr lang="en-US" altLang="ko-KR" sz="2100" dirty="0" smtClean="0"/>
              <a:t>HTTP</a:t>
            </a:r>
            <a:r>
              <a:rPr lang="ko-KR" altLang="en-US" sz="2100" dirty="0" smtClean="0"/>
              <a:t>는 </a:t>
            </a:r>
            <a:r>
              <a:rPr lang="ko-KR" altLang="en-US" sz="2100" dirty="0" err="1" smtClean="0"/>
              <a:t>비상태</a:t>
            </a:r>
            <a:r>
              <a:rPr lang="ko-KR" altLang="en-US" sz="2100" dirty="0" smtClean="0"/>
              <a:t> 프로토콜</a:t>
            </a:r>
            <a:endParaRPr lang="en-US" altLang="ko-KR" sz="2100" dirty="0" smtClean="0"/>
          </a:p>
          <a:p>
            <a:pPr marL="0" indent="0">
              <a:buNone/>
            </a:pPr>
            <a:r>
              <a:rPr lang="ko-KR" altLang="en-US" sz="2100" dirty="0" smtClean="0"/>
              <a:t>과거요청에 대한 정보를 보유하지 않음</a:t>
            </a:r>
            <a:endParaRPr lang="en-US" altLang="ko-KR" sz="21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9214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비지속</a:t>
            </a:r>
            <a:r>
              <a:rPr lang="ko-KR" altLang="en-US" dirty="0" smtClean="0"/>
              <a:t> 연결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◈분리된 </a:t>
            </a:r>
            <a:r>
              <a:rPr lang="en-US" altLang="ko-KR" sz="1800" dirty="0" smtClean="0"/>
              <a:t>TCP </a:t>
            </a:r>
            <a:r>
              <a:rPr lang="ko-KR" altLang="en-US" sz="1800" dirty="0" smtClean="0"/>
              <a:t>연결을 통해 송수신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err="1" smtClean="0"/>
              <a:t>비지속</a:t>
            </a:r>
            <a:r>
              <a:rPr lang="ko-KR" altLang="en-US" sz="1800" dirty="0" smtClean="0"/>
              <a:t> 연결 </a:t>
            </a:r>
            <a:r>
              <a:rPr lang="en-US" altLang="ko-KR" sz="1800" dirty="0" smtClean="0"/>
              <a:t>RTT</a:t>
            </a:r>
          </a:p>
          <a:p>
            <a:pPr marL="0" indent="0">
              <a:buNone/>
            </a:pPr>
            <a:r>
              <a:rPr lang="en-US" altLang="ko-KR" sz="1800" dirty="0" smtClean="0"/>
              <a:t>Client &gt; sever &gt; Client </a:t>
            </a:r>
            <a:r>
              <a:rPr lang="ko-KR" altLang="en-US" sz="1800" dirty="0" smtClean="0"/>
              <a:t>순환시간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단점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각 객체당 </a:t>
            </a:r>
            <a:r>
              <a:rPr lang="en-US" altLang="ko-KR" sz="1800" dirty="0" smtClean="0"/>
              <a:t>2 RTT </a:t>
            </a:r>
            <a:r>
              <a:rPr lang="ko-KR" altLang="en-US" sz="1800" dirty="0" smtClean="0"/>
              <a:t>필요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각 </a:t>
            </a:r>
            <a:r>
              <a:rPr lang="en-US" altLang="ko-KR" sz="1800" dirty="0" smtClean="0"/>
              <a:t>TCP </a:t>
            </a:r>
            <a:r>
              <a:rPr lang="ko-KR" altLang="en-US" sz="1800" dirty="0" smtClean="0"/>
              <a:t>연결에 대한 </a:t>
            </a:r>
            <a:r>
              <a:rPr lang="en-US" altLang="ko-KR" sz="1800" dirty="0" smtClean="0"/>
              <a:t>OS </a:t>
            </a:r>
            <a:r>
              <a:rPr lang="ko-KR" altLang="en-US" sz="1800" dirty="0" smtClean="0"/>
              <a:t>오버헤드 생김</a:t>
            </a:r>
            <a:endParaRPr lang="en-US" altLang="ko-KR" sz="1800" dirty="0" smtClean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/>
              <a:t>지속연결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◈쌍이 같은 </a:t>
            </a:r>
            <a:r>
              <a:rPr lang="en-US" altLang="ko-KR" sz="1800" dirty="0" smtClean="0"/>
              <a:t>TCP </a:t>
            </a:r>
            <a:r>
              <a:rPr lang="ko-KR" altLang="en-US" sz="1800" dirty="0" smtClean="0"/>
              <a:t>연결 상에서 송수신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1717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err="1" smtClean="0"/>
              <a:t>응답메세지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100~199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정보응답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200~299: </a:t>
            </a:r>
            <a:r>
              <a:rPr lang="ko-KR" altLang="en-US" sz="1800" dirty="0" smtClean="0"/>
              <a:t>클라이언트 요청 성공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300~399: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요청 수행되지 않았으며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수행되기 위해 다른 행위가 필요함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400~499 </a:t>
            </a:r>
            <a:r>
              <a:rPr lang="ko-KR" altLang="en-US" sz="1800" dirty="0" smtClean="0"/>
              <a:t>요청 불완전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성공위해</a:t>
            </a:r>
            <a:r>
              <a:rPr lang="ko-KR" altLang="en-US" sz="1800" dirty="0" smtClean="0"/>
              <a:t> 다른 정보 필요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500~599 </a:t>
            </a:r>
            <a:r>
              <a:rPr lang="ko-KR" altLang="en-US" sz="1800" dirty="0" smtClean="0"/>
              <a:t>서버 오류 만나거나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요청 수행불가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12230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Wireshark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/>
              <a:t>패킷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캡쳐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도구</a:t>
            </a:r>
            <a:endParaRPr lang="en-US" altLang="ko-KR" sz="1800" dirty="0"/>
          </a:p>
          <a:p>
            <a:r>
              <a:rPr lang="ko-KR" altLang="en-US" sz="1800" dirty="0"/>
              <a:t>특정 호스트의 </a:t>
            </a:r>
            <a:r>
              <a:rPr lang="ko-KR" altLang="en-US" sz="1800" dirty="0" err="1"/>
              <a:t>패킷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캡쳐</a:t>
            </a:r>
            <a:endParaRPr lang="en-US" altLang="ko-KR" sz="1800" dirty="0"/>
          </a:p>
          <a:p>
            <a:r>
              <a:rPr lang="ko-KR" altLang="en-US" sz="1800" dirty="0"/>
              <a:t>특정 두 호스트의 통신 </a:t>
            </a:r>
            <a:r>
              <a:rPr lang="ko-KR" altLang="en-US" sz="1800" dirty="0" err="1"/>
              <a:t>패킷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캡쳐</a:t>
            </a:r>
            <a:endParaRPr lang="en-US" altLang="ko-KR" sz="1800" dirty="0"/>
          </a:p>
          <a:p>
            <a:r>
              <a:rPr lang="ko-KR" altLang="en-US" sz="1800" dirty="0"/>
              <a:t>특정 포트 </a:t>
            </a:r>
            <a:r>
              <a:rPr lang="ko-KR" altLang="en-US" sz="1800" dirty="0" err="1"/>
              <a:t>패킷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캡쳐</a:t>
            </a:r>
            <a:endParaRPr lang="en-US" altLang="ko-KR" sz="1800" dirty="0"/>
          </a:p>
          <a:p>
            <a:r>
              <a:rPr lang="ko-KR" altLang="en-US" sz="1800" dirty="0"/>
              <a:t>특정 두 포트 전부 </a:t>
            </a:r>
            <a:r>
              <a:rPr lang="ko-KR" altLang="en-US" sz="1800" dirty="0" err="1"/>
              <a:t>패킷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캡쳐</a:t>
            </a:r>
            <a:r>
              <a:rPr lang="ko-KR" altLang="en-US" sz="1800" dirty="0"/>
              <a:t> 등</a:t>
            </a:r>
            <a:endParaRPr lang="en-US" altLang="ko-KR" sz="1800" dirty="0"/>
          </a:p>
          <a:p>
            <a:r>
              <a:rPr lang="en-US" altLang="ko-KR" sz="1800" dirty="0"/>
              <a:t>IP </a:t>
            </a:r>
            <a:r>
              <a:rPr lang="ko-KR" altLang="en-US" sz="1800" dirty="0"/>
              <a:t>정보를 통해 어느 국가인지를 확인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66708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FTP Application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원격 호스트와 파일을 송수신하는 프로토콜</a:t>
            </a:r>
            <a:endParaRPr lang="en-US" altLang="ko-KR" sz="1800" dirty="0"/>
          </a:p>
          <a:p>
            <a:r>
              <a:rPr lang="ko-KR" altLang="en-US" sz="1800" dirty="0"/>
              <a:t>서버</a:t>
            </a:r>
            <a:r>
              <a:rPr lang="en-US" altLang="ko-KR" sz="1800" dirty="0"/>
              <a:t>-</a:t>
            </a:r>
            <a:r>
              <a:rPr lang="ko-KR" altLang="en-US" sz="1800" dirty="0"/>
              <a:t>클라이언트 구조</a:t>
            </a:r>
            <a:endParaRPr lang="en-US" altLang="ko-KR" sz="1800" dirty="0"/>
          </a:p>
          <a:p>
            <a:r>
              <a:rPr lang="ko-KR" altLang="en-US" sz="1800" dirty="0"/>
              <a:t>두 개의 </a:t>
            </a:r>
            <a:r>
              <a:rPr lang="en-US" altLang="ko-KR" sz="1800" dirty="0"/>
              <a:t>TCP </a:t>
            </a:r>
            <a:r>
              <a:rPr lang="ko-KR" altLang="en-US" sz="1800" dirty="0"/>
              <a:t>연결을 사용</a:t>
            </a:r>
            <a:endParaRPr lang="en-US" altLang="ko-KR" sz="1800" dirty="0"/>
          </a:p>
          <a:p>
            <a:r>
              <a:rPr lang="ko-KR" altLang="en-US" sz="1800" dirty="0"/>
              <a:t>전송은 </a:t>
            </a:r>
            <a:r>
              <a:rPr lang="en-US" altLang="ko-KR" sz="1800" dirty="0"/>
              <a:t>20 port, </a:t>
            </a:r>
            <a:r>
              <a:rPr lang="ko-KR" altLang="en-US" sz="1800" dirty="0"/>
              <a:t>제어는</a:t>
            </a:r>
            <a:r>
              <a:rPr lang="en-US" altLang="ko-KR" sz="1800" dirty="0"/>
              <a:t> 21</a:t>
            </a:r>
            <a:r>
              <a:rPr lang="ko-KR" altLang="en-US" sz="1800" dirty="0"/>
              <a:t>번 </a:t>
            </a:r>
            <a:r>
              <a:rPr lang="en-US" altLang="ko-KR" sz="1800" dirty="0"/>
              <a:t>port </a:t>
            </a:r>
            <a:r>
              <a:rPr lang="ko-KR" altLang="en-US" sz="1800" dirty="0"/>
              <a:t>사용</a:t>
            </a:r>
            <a:endParaRPr lang="en-US" altLang="ko-KR" sz="1800" dirty="0"/>
          </a:p>
          <a:p>
            <a:r>
              <a:rPr lang="ko-KR" altLang="en-US" sz="1800" dirty="0"/>
              <a:t>데이터 전송 방식에 따라 </a:t>
            </a:r>
            <a:r>
              <a:rPr lang="en-US" altLang="ko-KR" sz="1800" dirty="0"/>
              <a:t>active </a:t>
            </a:r>
            <a:r>
              <a:rPr lang="ko-KR" altLang="en-US" sz="1800" dirty="0"/>
              <a:t>모드와 </a:t>
            </a:r>
            <a:r>
              <a:rPr lang="en-US" altLang="ko-KR" sz="1800" dirty="0"/>
              <a:t>passive </a:t>
            </a:r>
            <a:r>
              <a:rPr lang="ko-KR" altLang="en-US" sz="1800" dirty="0"/>
              <a:t>모드 있음</a:t>
            </a:r>
          </a:p>
          <a:p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컴파일 실행할 때 주의점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err="1" smtClean="0"/>
              <a:t>에디트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인코딩</a:t>
            </a:r>
            <a:r>
              <a:rPr lang="ko-KR" altLang="en-US" sz="1800" dirty="0" smtClean="0"/>
              <a:t> 설정 활용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커맨드 창 </a:t>
            </a:r>
            <a:r>
              <a:rPr lang="en-US" altLang="ko-KR" sz="1800" dirty="0" smtClean="0"/>
              <a:t>: -encoding UTF-8 / -encoding EUC-KR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042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79512" y="4869160"/>
            <a:ext cx="3960440" cy="504056"/>
          </a:xfrm>
        </p:spPr>
        <p:txBody>
          <a:bodyPr>
            <a:noAutofit/>
          </a:bodyPr>
          <a:lstStyle/>
          <a:p>
            <a:r>
              <a:rPr lang="ko-KR" altLang="en-US" sz="1800" dirty="0" smtClean="0"/>
              <a:t>▶ 각 나라마다 </a:t>
            </a:r>
            <a:r>
              <a:rPr lang="en-US" altLang="ko-KR" sz="1800" dirty="0" err="1" smtClean="0"/>
              <a:t>Destincation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등으로 </a:t>
            </a:r>
            <a:r>
              <a:rPr lang="ko-KR" altLang="en-US" sz="1800" dirty="0" err="1" smtClean="0"/>
              <a:t>정해져있음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ex)192.168.2.xxx</a:t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▶ </a:t>
            </a:r>
            <a:r>
              <a:rPr lang="en-US" altLang="ko-KR" sz="1800" dirty="0" smtClean="0"/>
              <a:t>TCP </a:t>
            </a:r>
            <a:r>
              <a:rPr lang="ko-KR" altLang="en-US" sz="1800" dirty="0" err="1" smtClean="0"/>
              <a:t>검색시</a:t>
            </a:r>
            <a:r>
              <a:rPr lang="ko-KR" altLang="en-US" sz="1800" dirty="0" smtClean="0"/>
              <a:t> 포드번호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소스 </a:t>
            </a:r>
            <a:r>
              <a:rPr lang="ko-KR" altLang="en-US" sz="1800" dirty="0" err="1" smtClean="0"/>
              <a:t>서로주고</a:t>
            </a:r>
            <a:r>
              <a:rPr lang="ko-KR" altLang="en-US" sz="1800" dirty="0" smtClean="0"/>
              <a:t> 받는 탭이 나옴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필터에 </a:t>
            </a:r>
            <a:r>
              <a:rPr lang="en-US" altLang="ko-KR" sz="1800" dirty="0" smtClean="0"/>
              <a:t>http </a:t>
            </a:r>
            <a:r>
              <a:rPr lang="ko-KR" altLang="en-US" sz="1800" dirty="0" smtClean="0"/>
              <a:t>입력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err="1" smtClean="0"/>
              <a:t>웹브라우저</a:t>
            </a:r>
            <a:r>
              <a:rPr lang="ko-KR" altLang="en-US" sz="1800" dirty="0" smtClean="0"/>
              <a:t> 접속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TCP</a:t>
            </a:r>
            <a:br>
              <a:rPr lang="en-US" altLang="ko-KR" sz="1800" dirty="0" smtClean="0"/>
            </a:br>
            <a:r>
              <a:rPr lang="en-US" altLang="ko-KR" sz="1800" dirty="0" smtClean="0"/>
              <a:t>IP</a:t>
            </a:r>
            <a:br>
              <a:rPr lang="en-US" altLang="ko-KR" sz="1800" dirty="0" smtClean="0"/>
            </a:br>
            <a:r>
              <a:rPr lang="en-US" altLang="ko-KR" sz="1800" dirty="0" smtClean="0"/>
              <a:t>HTTP</a:t>
            </a:r>
            <a:br>
              <a:rPr lang="en-US" altLang="ko-KR" sz="1800" dirty="0" smtClean="0"/>
            </a:br>
            <a:r>
              <a:rPr lang="ko-KR" altLang="en-US" sz="1800" dirty="0" smtClean="0"/>
              <a:t>프로토콜 분석</a:t>
            </a:r>
            <a:endParaRPr lang="ko-KR" altLang="en-US" sz="1800" dirty="0"/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5743" r="42613" b="14665"/>
          <a:stretch/>
        </p:blipFill>
        <p:spPr bwMode="auto">
          <a:xfrm>
            <a:off x="4427984" y="1412776"/>
            <a:ext cx="4579708" cy="4567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97968" y="260648"/>
            <a:ext cx="60486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err="1" smtClean="0">
                <a:latin typeface="HyhwpEQ" pitchFamily="18" charset="-127"/>
                <a:ea typeface="HyhwpEQ" pitchFamily="18" charset="-127"/>
              </a:rPr>
              <a:t>Wireshark</a:t>
            </a:r>
            <a:endParaRPr lang="ko-KR" altLang="en-US" sz="2500" dirty="0">
              <a:latin typeface="HyhwpEQ" pitchFamily="18" charset="-127"/>
              <a:ea typeface="HyhwpEQ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42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" r="7602"/>
          <a:stretch/>
        </p:blipFill>
        <p:spPr bwMode="auto">
          <a:xfrm>
            <a:off x="242798" y="488084"/>
            <a:ext cx="8647250" cy="531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545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3008313" cy="1162050"/>
          </a:xfrm>
        </p:spPr>
        <p:txBody>
          <a:bodyPr/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정보를 통해 해당 국가 확인 가능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539552" y="1484784"/>
            <a:ext cx="3008313" cy="4691063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▶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protocol </a:t>
            </a:r>
            <a:r>
              <a:rPr lang="ko-KR" altLang="en-US" dirty="0" smtClean="0"/>
              <a:t>에서 확인가능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▶ </a:t>
            </a:r>
            <a:r>
              <a:rPr lang="en-US" altLang="ko-KR" dirty="0" err="1" smtClean="0"/>
              <a:t>GeolP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datebase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directries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 후</a:t>
            </a:r>
            <a:endParaRPr lang="en-US" altLang="ko-KR" dirty="0" smtClean="0"/>
          </a:p>
          <a:p>
            <a:r>
              <a:rPr lang="en-US" altLang="ko-KR" dirty="0" smtClean="0"/>
              <a:t>New </a:t>
            </a:r>
            <a:r>
              <a:rPr lang="ko-KR" altLang="en-US" dirty="0" smtClean="0"/>
              <a:t>를 눌러 다운로드 한 위치 지정 및 저장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▶ </a:t>
            </a:r>
            <a:r>
              <a:rPr lang="en-US" altLang="ko-KR" dirty="0" smtClean="0"/>
              <a:t>Apply as column </a:t>
            </a:r>
            <a:r>
              <a:rPr lang="ko-KR" altLang="en-US" dirty="0" smtClean="0"/>
              <a:t>국가 정보 확인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3"/>
          <a:stretch/>
        </p:blipFill>
        <p:spPr bwMode="auto">
          <a:xfrm>
            <a:off x="4335217" y="867633"/>
            <a:ext cx="3912640" cy="489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26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1337" y="332656"/>
            <a:ext cx="8229600" cy="183306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 smtClean="0"/>
              <a:t>IO Graphs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12"/>
          <a:stretch/>
        </p:blipFill>
        <p:spPr bwMode="auto">
          <a:xfrm>
            <a:off x="575047" y="1171194"/>
            <a:ext cx="8042180" cy="4202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6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블록체인 네트워크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2.HTTP</a:t>
            </a:r>
          </a:p>
          <a:p>
            <a:pPr marL="0" indent="0">
              <a:buNone/>
            </a:pPr>
            <a:r>
              <a:rPr lang="en-US" altLang="ko-KR" dirty="0" smtClean="0"/>
              <a:t>3.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</a:t>
            </a:r>
            <a:r>
              <a:rPr lang="ko-KR" altLang="en-US" dirty="0" smtClean="0"/>
              <a:t>중앙화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탈중앙화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Postman 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4"/>
          <a:stretch/>
        </p:blipFill>
        <p:spPr bwMode="auto">
          <a:xfrm>
            <a:off x="303976" y="1612966"/>
            <a:ext cx="8300472" cy="426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54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Active/passive </a:t>
            </a:r>
            <a:r>
              <a:rPr lang="ko-KR" altLang="en-US" smtClean="0"/>
              <a:t>차이</a:t>
            </a:r>
            <a:r>
              <a:rPr lang="ko-KR" altLang="en-US"/>
              <a:t>점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68760"/>
            <a:ext cx="7098638" cy="5323978"/>
          </a:xfrm>
        </p:spPr>
      </p:pic>
    </p:spTree>
    <p:extLst>
      <p:ext uri="{BB962C8B-B14F-4D97-AF65-F5344CB8AC3E}">
        <p14:creationId xmlns:p14="http://schemas.microsoft.com/office/powerpoint/2010/main" val="68831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err="1" smtClean="0"/>
              <a:t>FileZila</a:t>
            </a:r>
            <a:endParaRPr lang="ko-KR" altLang="en-US" sz="4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81" b="10760"/>
          <a:stretch/>
        </p:blipFill>
        <p:spPr bwMode="auto">
          <a:xfrm>
            <a:off x="750506" y="1174236"/>
            <a:ext cx="7920878" cy="445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01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FTP Application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원격 호스트와 파일을 송수신하는 프로토콜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20</a:t>
            </a:r>
            <a:r>
              <a:rPr lang="en-US" altLang="ko-KR" sz="1800" dirty="0"/>
              <a:t>=</a:t>
            </a:r>
            <a:r>
              <a:rPr lang="ko-KR" altLang="en-US" sz="1800" dirty="0" smtClean="0"/>
              <a:t> 포토 전송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21= </a:t>
            </a:r>
            <a:r>
              <a:rPr lang="ko-KR" altLang="en-US" sz="1800" dirty="0" smtClean="0"/>
              <a:t>포토 제어 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제어 연결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데이터 연결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FTP mode (server </a:t>
            </a:r>
            <a:r>
              <a:rPr lang="ko-KR" altLang="en-US" sz="1800" dirty="0" smtClean="0"/>
              <a:t>기준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Active</a:t>
            </a:r>
          </a:p>
          <a:p>
            <a:pPr marL="0" indent="0">
              <a:buNone/>
            </a:pPr>
            <a:r>
              <a:rPr lang="en-US" altLang="ko-KR" sz="1800" dirty="0" smtClean="0"/>
              <a:t>passive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3114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FTP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" t="7764" r="24999" b="8269"/>
          <a:stretch/>
        </p:blipFill>
        <p:spPr bwMode="auto">
          <a:xfrm>
            <a:off x="1071877" y="1592385"/>
            <a:ext cx="6884500" cy="439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826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Scoket</a:t>
            </a:r>
            <a:r>
              <a:rPr lang="en-US" altLang="ko-KR" dirty="0" smtClean="0"/>
              <a:t> Application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Stream socket</a:t>
            </a:r>
          </a:p>
          <a:p>
            <a:pPr marL="0" indent="0">
              <a:buNone/>
            </a:pPr>
            <a:r>
              <a:rPr lang="ko-KR" altLang="en-US" sz="1800" dirty="0" smtClean="0"/>
              <a:t>연결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지향 형태를 지원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err="1" smtClean="0"/>
              <a:t>데이터그램</a:t>
            </a:r>
            <a:r>
              <a:rPr lang="ko-KR" altLang="en-US" sz="1800" dirty="0" smtClean="0"/>
              <a:t> 소켓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신뢰적이지 못한 </a:t>
            </a:r>
            <a:r>
              <a:rPr lang="ko-KR" altLang="en-US" sz="1800" dirty="0" err="1" smtClean="0"/>
              <a:t>데이터그램</a:t>
            </a:r>
            <a:r>
              <a:rPr lang="ko-KR" altLang="en-US" sz="1800" dirty="0" smtClean="0"/>
              <a:t> 형태를 지원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원시 소켓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특정 목적을 위해 사용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491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 </a:t>
            </a:r>
            <a:r>
              <a:rPr lang="ko-KR" altLang="en-US" dirty="0" smtClean="0"/>
              <a:t>네트워크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" b="8806"/>
          <a:stretch/>
        </p:blipFill>
        <p:spPr bwMode="auto">
          <a:xfrm>
            <a:off x="492224" y="1640633"/>
            <a:ext cx="8400256" cy="388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83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en-US" altLang="ko-KR" dirty="0" err="1"/>
              <a:t>vs</a:t>
            </a:r>
            <a:r>
              <a:rPr lang="en-US" altLang="ko-KR" dirty="0"/>
              <a:t> UDP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46" y="1844823"/>
            <a:ext cx="8274108" cy="316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p2p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▶ </a:t>
            </a:r>
            <a:r>
              <a:rPr lang="en-US" altLang="ko-KR" sz="1800" dirty="0" smtClean="0"/>
              <a:t>P2P (</a:t>
            </a:r>
            <a:r>
              <a:rPr lang="ko-KR" altLang="en-US" sz="1800" dirty="0" smtClean="0"/>
              <a:t>동등 계층간 통신망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r>
              <a:rPr lang="ko-KR" altLang="en-US" sz="1800" dirty="0"/>
              <a:t>▶ </a:t>
            </a:r>
            <a:r>
              <a:rPr lang="ko-KR" altLang="en-US" sz="1800" dirty="0" smtClean="0"/>
              <a:t>동등 계층 </a:t>
            </a:r>
            <a:r>
              <a:rPr lang="ko-KR" altLang="en-US" sz="1800" dirty="0" err="1" smtClean="0"/>
              <a:t>노드가</a:t>
            </a:r>
            <a:r>
              <a:rPr lang="ko-KR" altLang="en-US" sz="1800" dirty="0" smtClean="0"/>
              <a:t> 서로 클라이언트와 서버 역할 동시 시행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/>
              <a:t>▶ </a:t>
            </a:r>
            <a:r>
              <a:rPr lang="ko-KR" altLang="en-US" sz="1800" dirty="0" err="1"/>
              <a:t>여러가지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형태 리소스를 이용하는 일종의 응용 프로그램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/>
              <a:t>▶ </a:t>
            </a:r>
            <a:r>
              <a:rPr lang="ko-KR" altLang="en-US" sz="1800" dirty="0" err="1" smtClean="0"/>
              <a:t>중앙집중형</a:t>
            </a:r>
            <a:r>
              <a:rPr lang="ko-KR" altLang="en-US" sz="1800" dirty="0" smtClean="0"/>
              <a:t> 네트워크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/>
              <a:t>▶ </a:t>
            </a:r>
            <a:r>
              <a:rPr lang="ko-KR" altLang="en-US" sz="1800" dirty="0" err="1"/>
              <a:t>분산형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네트워크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1987~ </a:t>
            </a:r>
            <a:r>
              <a:rPr lang="ko-KR" altLang="en-US" sz="1800" dirty="0" smtClean="0"/>
              <a:t>개발 하였고 동등한 자격을 가진 자율적 객체로 이루어진 자율 구성 시스템 정의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UDP </a:t>
            </a:r>
            <a:r>
              <a:rPr lang="en-US" altLang="ko-KR" sz="1800" dirty="0" smtClean="0"/>
              <a:t>protocol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UDP RFC 768 </a:t>
            </a:r>
            <a:r>
              <a:rPr lang="ko-KR" altLang="en-US" sz="1800" dirty="0"/>
              <a:t>문서에 정의된 </a:t>
            </a:r>
            <a:r>
              <a:rPr lang="ko-KR" altLang="en-US" sz="1800" dirty="0" err="1"/>
              <a:t>비연결</a:t>
            </a:r>
            <a:r>
              <a:rPr lang="ko-KR" altLang="en-US" sz="1800" dirty="0"/>
              <a:t> 지향 프로토콜</a:t>
            </a:r>
            <a:endParaRPr lang="en-US" altLang="ko-KR" sz="1800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67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하이퍼레저</a:t>
            </a:r>
            <a:r>
              <a:rPr lang="en-US" altLang="ko-KR" dirty="0"/>
              <a:t>(</a:t>
            </a:r>
            <a:r>
              <a:rPr lang="en-US" altLang="ko-KR" dirty="0" err="1" smtClean="0"/>
              <a:t>Hyperledger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▶ 각 </a:t>
            </a:r>
            <a:r>
              <a:rPr lang="ko-KR" altLang="en-US" sz="1800" dirty="0" err="1" smtClean="0"/>
              <a:t>노드마다</a:t>
            </a:r>
            <a:r>
              <a:rPr lang="ko-KR" altLang="en-US" sz="1800" dirty="0" smtClean="0"/>
              <a:t> 역할 다르게 지정가능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/>
              <a:t>▶ 토폴로지가 </a:t>
            </a:r>
            <a:r>
              <a:rPr lang="ko-KR" altLang="en-US" sz="1800" dirty="0" smtClean="0"/>
              <a:t>정해지지 않아 </a:t>
            </a:r>
            <a:r>
              <a:rPr lang="ko-KR" altLang="en-US" sz="1800" dirty="0" err="1" smtClean="0"/>
              <a:t>슈퍼노드</a:t>
            </a:r>
            <a:r>
              <a:rPr lang="ko-KR" altLang="en-US" sz="1800" dirty="0" smtClean="0"/>
              <a:t> 도입 가능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/>
              <a:t>▶ 전용 </a:t>
            </a:r>
            <a:r>
              <a:rPr lang="ko-KR" altLang="en-US" sz="1800" dirty="0" err="1" smtClean="0"/>
              <a:t>멥버쉽</a:t>
            </a:r>
            <a:r>
              <a:rPr lang="ko-KR" altLang="en-US" sz="1800" dirty="0" smtClean="0"/>
              <a:t> 서버를 보유하기 때문에 인덱스 서버 역할 가능하여 </a:t>
            </a:r>
            <a:r>
              <a:rPr lang="ko-KR" altLang="en-US" sz="1800" dirty="0" err="1" smtClean="0"/>
              <a:t>하이브리드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p2p</a:t>
            </a:r>
            <a:r>
              <a:rPr lang="ko-KR" altLang="en-US" sz="1800" dirty="0" smtClean="0"/>
              <a:t>라 불림</a:t>
            </a:r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327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블록체인 활용사례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1900" dirty="0" smtClean="0"/>
              <a:t>블록체인 이 어떻게 만들어지는 활용방식보다 </a:t>
            </a:r>
            <a:r>
              <a:rPr lang="ko-KR" altLang="en-US" sz="1900" dirty="0" err="1" smtClean="0"/>
              <a:t>어떤식으로</a:t>
            </a:r>
            <a:r>
              <a:rPr lang="ko-KR" altLang="en-US" sz="1900" dirty="0" smtClean="0"/>
              <a:t> 활용되는지가 더 궁금하다</a:t>
            </a:r>
            <a:r>
              <a:rPr lang="en-US" altLang="ko-KR" sz="1900" dirty="0" smtClean="0"/>
              <a:t>.</a:t>
            </a:r>
          </a:p>
          <a:p>
            <a:endParaRPr lang="en-US" altLang="ko-KR" sz="1900" dirty="0" smtClean="0"/>
          </a:p>
          <a:p>
            <a:r>
              <a:rPr lang="ko-KR" altLang="en-US" sz="1900" dirty="0" smtClean="0"/>
              <a:t>블록체인 개발을 위해서는 안정적인 전기공급 및 </a:t>
            </a:r>
            <a:r>
              <a:rPr lang="en-US" altLang="ko-KR" sz="1900" dirty="0" smtClean="0"/>
              <a:t>5G </a:t>
            </a:r>
            <a:r>
              <a:rPr lang="ko-KR" altLang="en-US" sz="1900" dirty="0" err="1" smtClean="0"/>
              <a:t>모바일</a:t>
            </a:r>
            <a:r>
              <a:rPr lang="ko-KR" altLang="en-US" sz="1900" dirty="0" smtClean="0"/>
              <a:t> </a:t>
            </a:r>
            <a:r>
              <a:rPr lang="ko-KR" altLang="en-US" sz="1900" dirty="0" err="1" smtClean="0"/>
              <a:t>광대역통신망</a:t>
            </a:r>
            <a:r>
              <a:rPr lang="ko-KR" altLang="en-US" sz="1900" dirty="0" smtClean="0"/>
              <a:t> 구축필요</a:t>
            </a:r>
            <a:endParaRPr lang="en-US" altLang="ko-KR" sz="1900" dirty="0" smtClean="0"/>
          </a:p>
          <a:p>
            <a:r>
              <a:rPr lang="ko-KR" altLang="en-US" sz="1900" dirty="0" smtClean="0"/>
              <a:t>제주도 블록체인 펀드</a:t>
            </a:r>
            <a:r>
              <a:rPr lang="en-US" altLang="ko-KR" sz="1900" dirty="0" smtClean="0"/>
              <a:t>=</a:t>
            </a:r>
            <a:r>
              <a:rPr lang="ko-KR" altLang="en-US" sz="1900" dirty="0" smtClean="0"/>
              <a:t>많은 관심을 가지고 있다</a:t>
            </a:r>
            <a:endParaRPr lang="en-US" altLang="ko-KR" sz="1900" dirty="0" smtClean="0"/>
          </a:p>
          <a:p>
            <a:r>
              <a:rPr lang="ko-KR" altLang="en-US" sz="1900" dirty="0" smtClean="0"/>
              <a:t>상위 대기업들은 블록체인 관련 사업을 벌써 </a:t>
            </a:r>
            <a:r>
              <a:rPr lang="ko-KR" altLang="en-US" sz="1900" dirty="0" err="1" smtClean="0"/>
              <a:t>시장점유중</a:t>
            </a:r>
            <a:r>
              <a:rPr lang="ko-KR" altLang="en-US" sz="1900" dirty="0" smtClean="0"/>
              <a:t> </a:t>
            </a:r>
            <a:r>
              <a:rPr lang="ko-KR" altLang="en-US" sz="1900" dirty="0" err="1" smtClean="0"/>
              <a:t>우리의대처</a:t>
            </a:r>
            <a:endParaRPr lang="en-US" altLang="ko-KR" sz="1900" dirty="0" smtClean="0"/>
          </a:p>
          <a:p>
            <a:r>
              <a:rPr lang="ko-KR" altLang="en-US" sz="1900" dirty="0" err="1" smtClean="0"/>
              <a:t>워워크</a:t>
            </a:r>
            <a:r>
              <a:rPr lang="en-US" altLang="ko-KR" sz="1900" dirty="0" smtClean="0"/>
              <a:t>: </a:t>
            </a:r>
            <a:r>
              <a:rPr lang="ko-KR" altLang="en-US" sz="1900" dirty="0" smtClean="0"/>
              <a:t>시간 당이 아닌 사용한 만큼만 </a:t>
            </a:r>
            <a:r>
              <a:rPr lang="ko-KR" altLang="en-US" sz="1900" dirty="0" err="1" smtClean="0"/>
              <a:t>정확기</a:t>
            </a:r>
            <a:r>
              <a:rPr lang="ko-KR" altLang="en-US" sz="1900" dirty="0" smtClean="0"/>
              <a:t> 지불함</a:t>
            </a:r>
            <a:endParaRPr lang="en-US" altLang="ko-KR" sz="1900" dirty="0" smtClean="0"/>
          </a:p>
          <a:p>
            <a:r>
              <a:rPr lang="ko-KR" altLang="en-US" sz="1900" dirty="0" smtClean="0"/>
              <a:t>에어컨</a:t>
            </a:r>
            <a:r>
              <a:rPr lang="en-US" altLang="ko-KR" sz="1900" dirty="0" smtClean="0"/>
              <a:t>,</a:t>
            </a:r>
            <a:r>
              <a:rPr lang="ko-KR" altLang="en-US" sz="1900" dirty="0" smtClean="0"/>
              <a:t>프로젝트 등의 기기 사용도 </a:t>
            </a:r>
            <a:r>
              <a:rPr lang="en-US" altLang="ko-KR" sz="1900" dirty="0" err="1" smtClean="0"/>
              <a:t>loT</a:t>
            </a:r>
            <a:r>
              <a:rPr lang="ko-KR" altLang="en-US" sz="1900" dirty="0" smtClean="0"/>
              <a:t>로 연결되어 블록체인 적용</a:t>
            </a:r>
            <a:endParaRPr lang="en-US" altLang="ko-KR" sz="1900" dirty="0" smtClean="0"/>
          </a:p>
          <a:p>
            <a:r>
              <a:rPr lang="en-US" altLang="ko-KR" sz="1900" dirty="0" smtClean="0"/>
              <a:t>Reward</a:t>
            </a:r>
            <a:r>
              <a:rPr lang="ko-KR" altLang="en-US" sz="1900" dirty="0" smtClean="0"/>
              <a:t>는 사용자 전자지갑으로 되돌려줌</a:t>
            </a:r>
            <a:endParaRPr lang="en-US" altLang="ko-KR" sz="1900" dirty="0" smtClean="0"/>
          </a:p>
          <a:p>
            <a:pPr marL="0" indent="0">
              <a:buNone/>
            </a:pPr>
            <a:r>
              <a:rPr lang="ko-KR" altLang="en-US" dirty="0" smtClean="0"/>
              <a:t>암호화폐 구현 방식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sz="1900" dirty="0" err="1" smtClean="0"/>
              <a:t>이더리움</a:t>
            </a:r>
            <a:r>
              <a:rPr lang="ko-KR" altLang="en-US" sz="1900" dirty="0" smtClean="0"/>
              <a:t> </a:t>
            </a:r>
            <a:r>
              <a:rPr lang="en-US" altLang="ko-KR" sz="1900" dirty="0" smtClean="0"/>
              <a:t>–</a:t>
            </a:r>
            <a:r>
              <a:rPr lang="en-US" altLang="ko-KR" sz="1900" dirty="0" err="1" smtClean="0"/>
              <a:t>poc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방식</a:t>
            </a:r>
            <a:endParaRPr lang="en-US" altLang="ko-KR" sz="1900" dirty="0" smtClean="0"/>
          </a:p>
          <a:p>
            <a:pPr marL="0" indent="0">
              <a:buNone/>
            </a:pPr>
            <a:r>
              <a:rPr lang="ko-KR" altLang="en-US" sz="1900" dirty="0" err="1" smtClean="0"/>
              <a:t>이더리움</a:t>
            </a:r>
            <a:r>
              <a:rPr lang="ko-KR" altLang="en-US" sz="1900" dirty="0" smtClean="0"/>
              <a:t> </a:t>
            </a:r>
            <a:r>
              <a:rPr lang="en-US" altLang="ko-KR" sz="1900" dirty="0" smtClean="0"/>
              <a:t>2.0- POS </a:t>
            </a:r>
            <a:r>
              <a:rPr lang="ko-KR" altLang="en-US" sz="1900" dirty="0" smtClean="0"/>
              <a:t>지향</a:t>
            </a:r>
            <a:endParaRPr lang="en-US" altLang="ko-KR" sz="1900" dirty="0" smtClean="0"/>
          </a:p>
          <a:p>
            <a:pPr marL="0" indent="0">
              <a:buNone/>
            </a:pPr>
            <a:r>
              <a:rPr lang="ko-KR" altLang="en-US" sz="1900" dirty="0" err="1" smtClean="0"/>
              <a:t>리브라</a:t>
            </a:r>
            <a:r>
              <a:rPr lang="en-US" altLang="ko-KR" sz="1900" dirty="0" smtClean="0"/>
              <a:t>- POS </a:t>
            </a:r>
            <a:r>
              <a:rPr lang="ko-KR" altLang="en-US" sz="1900" dirty="0" smtClean="0"/>
              <a:t>방식</a:t>
            </a:r>
            <a:endParaRPr lang="en-US" altLang="ko-KR" sz="1900" dirty="0" smtClean="0"/>
          </a:p>
        </p:txBody>
      </p:sp>
    </p:spTree>
    <p:extLst>
      <p:ext uri="{BB962C8B-B14F-4D97-AF65-F5344CB8AC3E}">
        <p14:creationId xmlns:p14="http://schemas.microsoft.com/office/powerpoint/2010/main" val="416895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ICO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ICO</a:t>
            </a:r>
            <a:r>
              <a:rPr lang="ko-KR" altLang="en-US" sz="1800" dirty="0"/>
              <a:t>는 </a:t>
            </a:r>
            <a:r>
              <a:rPr lang="en-US" altLang="ko-KR" sz="1800" dirty="0"/>
              <a:t>Initial Coin Offering</a:t>
            </a:r>
            <a:r>
              <a:rPr lang="ko-KR" altLang="en-US" sz="1800" dirty="0"/>
              <a:t>의 </a:t>
            </a:r>
            <a:r>
              <a:rPr lang="ko-KR" altLang="en-US" sz="1800" dirty="0" smtClean="0"/>
              <a:t>약자이며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BTC or ETH </a:t>
            </a:r>
            <a:r>
              <a:rPr lang="ko-KR" altLang="en-US" sz="1800" dirty="0" smtClean="0"/>
              <a:t>형식으로 </a:t>
            </a:r>
            <a:r>
              <a:rPr lang="ko-KR" altLang="en-US" sz="1800" dirty="0" err="1" smtClean="0"/>
              <a:t>투자받는</a:t>
            </a:r>
            <a:r>
              <a:rPr lang="ko-KR" altLang="en-US" sz="1800" dirty="0" smtClean="0"/>
              <a:t> 것으로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새로운 암호화폐를 개발하기 위해 투자자들로 </a:t>
            </a:r>
            <a:r>
              <a:rPr lang="ko-KR" altLang="en-US" sz="1800" dirty="0" err="1" smtClean="0"/>
              <a:t>부터</a:t>
            </a:r>
            <a:r>
              <a:rPr lang="ko-KR" altLang="en-US" sz="1800" dirty="0" smtClean="0"/>
              <a:t> 개발자금을 모집하고 그 대가로 코인을 주는 행위라고 볼 수 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031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5112568"/>
          </a:xfrm>
        </p:spPr>
        <p:txBody>
          <a:bodyPr>
            <a:noAutofit/>
          </a:bodyPr>
          <a:lstStyle/>
          <a:p>
            <a:r>
              <a:rPr lang="ko-KR" altLang="en-US" sz="5400" b="1" dirty="0" smtClean="0"/>
              <a:t>중앙화</a:t>
            </a:r>
            <a:r>
              <a:rPr lang="en-US" altLang="ko-KR" sz="5400" b="1" dirty="0" smtClean="0"/>
              <a:t>/</a:t>
            </a:r>
            <a:r>
              <a:rPr lang="ko-KR" altLang="en-US" sz="5400" b="1" dirty="0" err="1" smtClean="0"/>
              <a:t>탈중앙화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78837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신뢰의 중앙화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▶신뢰란 무엇인가</a:t>
            </a:r>
            <a:r>
              <a:rPr lang="en-US" altLang="ko-KR" sz="1800" dirty="0" smtClean="0"/>
              <a:t>?</a:t>
            </a:r>
          </a:p>
          <a:p>
            <a:pPr marL="0" indent="0">
              <a:buNone/>
            </a:pPr>
            <a:r>
              <a:rPr lang="ko-KR" altLang="en-US" sz="1800" dirty="0" smtClean="0"/>
              <a:t>타인과 관계에 </a:t>
            </a:r>
            <a:r>
              <a:rPr lang="ko-KR" altLang="en-US" sz="1800" dirty="0" err="1" smtClean="0"/>
              <a:t>잇어</a:t>
            </a:r>
            <a:r>
              <a:rPr lang="ko-KR" altLang="en-US" sz="1800" dirty="0" smtClean="0"/>
              <a:t> 필요한 믿음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▶왜 신뢰가 국가의 경쟁력을 높이는가</a:t>
            </a:r>
            <a:r>
              <a:rPr lang="en-US" altLang="ko-KR" sz="1800" dirty="0" smtClean="0"/>
              <a:t>?</a:t>
            </a:r>
          </a:p>
          <a:p>
            <a:pPr marL="0" indent="0">
              <a:buNone/>
            </a:pPr>
            <a:r>
              <a:rPr lang="ko-KR" altLang="en-US" sz="1800" dirty="0" smtClean="0"/>
              <a:t>변화에 대해 빠르게 대처할 수 있다</a:t>
            </a:r>
            <a:r>
              <a:rPr lang="en-US" altLang="ko-KR" sz="1800" dirty="0" smtClean="0"/>
              <a:t>. Ex)</a:t>
            </a:r>
            <a:r>
              <a:rPr lang="ko-KR" altLang="en-US" sz="1800" dirty="0" smtClean="0"/>
              <a:t> 들어 신기술 프로젝트에 대한 투자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▶현대 국가에서 신뢰를 담보하는 기능을 </a:t>
            </a:r>
            <a:r>
              <a:rPr lang="ko-KR" altLang="en-US" sz="1800" dirty="0" err="1" smtClean="0"/>
              <a:t>하는것은</a:t>
            </a:r>
            <a:r>
              <a:rPr lang="ko-KR" altLang="en-US" sz="1800" dirty="0" smtClean="0"/>
              <a:t> 무엇인가</a:t>
            </a:r>
            <a:r>
              <a:rPr lang="en-US" altLang="ko-KR" sz="1800" dirty="0" smtClean="0"/>
              <a:t>?</a:t>
            </a:r>
          </a:p>
          <a:p>
            <a:pPr marL="0" indent="0">
              <a:buNone/>
            </a:pPr>
            <a:r>
              <a:rPr lang="ko-KR" altLang="en-US" sz="1800" dirty="0" smtClean="0"/>
              <a:t>은행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국가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직책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블록체인을 통한 기술담보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신뢰에 따른 변화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거래비용 </a:t>
            </a:r>
            <a:r>
              <a:rPr lang="ko-KR" altLang="en-US" sz="1800" dirty="0" err="1" smtClean="0"/>
              <a:t>중감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err="1" smtClean="0"/>
              <a:t>경재성장률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기업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정부 상호간의 거래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신뢰비용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Ex)</a:t>
            </a:r>
            <a:r>
              <a:rPr lang="ko-KR" altLang="en-US" sz="1800" dirty="0" err="1" smtClean="0"/>
              <a:t>지하철내</a:t>
            </a:r>
            <a:r>
              <a:rPr lang="ko-KR" altLang="en-US" sz="1800" dirty="0" smtClean="0"/>
              <a:t> 플랫폼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검사 공하는 공무원 </a:t>
            </a:r>
            <a:r>
              <a:rPr lang="en-US" altLang="ko-KR" sz="1800" dirty="0" smtClean="0"/>
              <a:t>,CCTV</a:t>
            </a:r>
          </a:p>
        </p:txBody>
      </p:sp>
    </p:spTree>
    <p:extLst>
      <p:ext uri="{BB962C8B-B14F-4D97-AF65-F5344CB8AC3E}">
        <p14:creationId xmlns:p14="http://schemas.microsoft.com/office/powerpoint/2010/main" val="24181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신뢰의 중앙화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ko-KR" altLang="en-US" sz="6400" dirty="0" smtClean="0"/>
              <a:t>금융기관의 역할은 무엇인가</a:t>
            </a:r>
            <a:r>
              <a:rPr lang="en-US" altLang="ko-KR" sz="6400" dirty="0" smtClean="0"/>
              <a:t>?</a:t>
            </a:r>
          </a:p>
          <a:p>
            <a:pPr marL="0" indent="0">
              <a:buNone/>
            </a:pPr>
            <a:endParaRPr lang="en-US" altLang="ko-KR" sz="6400" dirty="0" smtClean="0"/>
          </a:p>
          <a:p>
            <a:pPr marL="0" indent="0">
              <a:buNone/>
            </a:pPr>
            <a:r>
              <a:rPr lang="ko-KR" altLang="en-US" sz="6400" dirty="0"/>
              <a:t>▶ 나의 </a:t>
            </a:r>
            <a:r>
              <a:rPr lang="ko-KR" altLang="en-US" sz="6400" dirty="0" smtClean="0"/>
              <a:t>재산을 안전하게 보호해주는 역할이며 고객들이 올바른 정보를 판단할 수 있게 도와줌</a:t>
            </a:r>
            <a:endParaRPr lang="en-US" altLang="ko-KR" sz="6400" dirty="0" smtClean="0"/>
          </a:p>
          <a:p>
            <a:pPr marL="0" indent="0">
              <a:buNone/>
            </a:pPr>
            <a:r>
              <a:rPr lang="ko-KR" altLang="en-US" sz="6400" dirty="0" smtClean="0"/>
              <a:t>금융기관에서 하는 서비스는 무엇이 있는가</a:t>
            </a:r>
            <a:r>
              <a:rPr lang="en-US" altLang="ko-KR" sz="6400" dirty="0" smtClean="0"/>
              <a:t>?</a:t>
            </a:r>
          </a:p>
          <a:p>
            <a:pPr marL="0" indent="0">
              <a:buNone/>
            </a:pPr>
            <a:r>
              <a:rPr lang="ko-KR" altLang="en-US" sz="6400" dirty="0"/>
              <a:t>▶ 현금거래</a:t>
            </a:r>
            <a:r>
              <a:rPr lang="en-US" altLang="ko-KR" sz="6400" dirty="0" smtClean="0"/>
              <a:t>,</a:t>
            </a:r>
            <a:r>
              <a:rPr lang="ko-KR" altLang="en-US" sz="6400" dirty="0" smtClean="0"/>
              <a:t>재산보호</a:t>
            </a:r>
            <a:endParaRPr lang="en-US" altLang="ko-KR" sz="6400" dirty="0" smtClean="0"/>
          </a:p>
          <a:p>
            <a:pPr marL="0" indent="0">
              <a:buNone/>
            </a:pPr>
            <a:r>
              <a:rPr lang="ko-KR" altLang="en-US" sz="6400" dirty="0" smtClean="0"/>
              <a:t>자신이 주로 사용하는 금융서비스는 무엇인가</a:t>
            </a:r>
            <a:r>
              <a:rPr lang="en-US" altLang="ko-KR" sz="6400" dirty="0" smtClean="0"/>
              <a:t>?</a:t>
            </a:r>
          </a:p>
          <a:p>
            <a:pPr marL="0" indent="0">
              <a:buNone/>
            </a:pPr>
            <a:r>
              <a:rPr lang="ko-KR" altLang="en-US" sz="6400" dirty="0"/>
              <a:t>▶ 국민은행 </a:t>
            </a:r>
            <a:r>
              <a:rPr lang="en-US" altLang="ko-KR" sz="6400" dirty="0" smtClean="0"/>
              <a:t>,</a:t>
            </a:r>
            <a:r>
              <a:rPr lang="ko-KR" altLang="en-US" sz="6400" dirty="0" smtClean="0"/>
              <a:t>우체국</a:t>
            </a:r>
            <a:r>
              <a:rPr lang="en-US" altLang="ko-KR" sz="6400" dirty="0" smtClean="0"/>
              <a:t>,</a:t>
            </a:r>
          </a:p>
          <a:p>
            <a:pPr marL="0" indent="0">
              <a:buNone/>
            </a:pPr>
            <a:r>
              <a:rPr lang="ko-KR" altLang="en-US" sz="6400" dirty="0" smtClean="0"/>
              <a:t>한국은행이 지닌 통화량 역할 및 권한</a:t>
            </a:r>
            <a:endParaRPr lang="en-US" altLang="ko-KR" sz="6400" dirty="0" smtClean="0"/>
          </a:p>
          <a:p>
            <a:pPr marL="0" indent="0">
              <a:buNone/>
            </a:pPr>
            <a:r>
              <a:rPr lang="ko-KR" altLang="en-US" sz="6400" dirty="0" smtClean="0"/>
              <a:t>물가 안정화</a:t>
            </a:r>
            <a:endParaRPr lang="en-US" altLang="ko-KR" sz="6400" dirty="0" smtClean="0"/>
          </a:p>
          <a:p>
            <a:pPr marL="0" indent="0">
              <a:buNone/>
            </a:pPr>
            <a:r>
              <a:rPr lang="ko-KR" altLang="en-US" sz="6400" dirty="0" smtClean="0"/>
              <a:t>은행이 금융거래 신뢰를 확보하기 위해 하는 노력</a:t>
            </a:r>
            <a:endParaRPr lang="en-US" altLang="ko-KR" sz="6400" dirty="0" smtClean="0"/>
          </a:p>
          <a:p>
            <a:pPr marL="0" indent="0">
              <a:buNone/>
            </a:pPr>
            <a:endParaRPr lang="en-US" altLang="ko-KR" sz="6400" dirty="0"/>
          </a:p>
          <a:p>
            <a:pPr marL="0" indent="0">
              <a:buNone/>
            </a:pPr>
            <a:r>
              <a:rPr lang="ko-KR" altLang="en-US" sz="6400" dirty="0" smtClean="0"/>
              <a:t>신뢰를 확보하기 위해 은행이 중앙화 </a:t>
            </a:r>
            <a:r>
              <a:rPr lang="ko-KR" altLang="en-US" sz="6400" dirty="0" err="1" smtClean="0"/>
              <a:t>되엇을때</a:t>
            </a:r>
            <a:r>
              <a:rPr lang="ko-KR" altLang="en-US" sz="6400" dirty="0" smtClean="0"/>
              <a:t> 발생하는 부작용</a:t>
            </a:r>
            <a:endParaRPr lang="en-US" altLang="ko-KR" sz="6400" dirty="0" smtClean="0"/>
          </a:p>
          <a:p>
            <a:pPr marL="0" indent="0">
              <a:buNone/>
            </a:pPr>
            <a:r>
              <a:rPr lang="ko-KR" altLang="en-US" sz="6400" dirty="0" err="1" smtClean="0"/>
              <a:t>해킹시</a:t>
            </a:r>
            <a:r>
              <a:rPr lang="ko-KR" altLang="en-US" sz="6400" dirty="0" smtClean="0"/>
              <a:t> 거래 불안전</a:t>
            </a:r>
            <a:r>
              <a:rPr lang="en-US" altLang="ko-KR" sz="6400" dirty="0" smtClean="0"/>
              <a:t>,</a:t>
            </a:r>
            <a:r>
              <a:rPr lang="ko-KR" altLang="en-US" sz="6400" dirty="0" smtClean="0"/>
              <a:t>은행에 대한 정부 독점 현상</a:t>
            </a:r>
            <a:r>
              <a:rPr lang="en-US" altLang="ko-KR" sz="6400" dirty="0" smtClean="0"/>
              <a:t>,</a:t>
            </a:r>
            <a:r>
              <a:rPr lang="ko-KR" altLang="en-US" sz="6400" dirty="0" err="1" smtClean="0"/>
              <a:t>각주구검</a:t>
            </a:r>
            <a:endParaRPr lang="en-US" altLang="ko-KR" sz="6400" dirty="0" smtClean="0"/>
          </a:p>
          <a:p>
            <a:pPr marL="0" indent="0">
              <a:buNone/>
            </a:pPr>
            <a:endParaRPr lang="en-US" altLang="ko-KR" sz="6400" dirty="0" smtClean="0"/>
          </a:p>
          <a:p>
            <a:pPr marL="0" indent="0">
              <a:buNone/>
            </a:pPr>
            <a:r>
              <a:rPr lang="ko-KR" altLang="en-US" sz="6400" dirty="0"/>
              <a:t>▶ </a:t>
            </a:r>
            <a:r>
              <a:rPr lang="ko-KR" altLang="en-US" sz="6400" dirty="0" smtClean="0"/>
              <a:t>한국은행이 </a:t>
            </a:r>
            <a:r>
              <a:rPr lang="ko-KR" altLang="en-US" sz="6400" dirty="0"/>
              <a:t>지닌 통화량을 조절하는 역할과 </a:t>
            </a:r>
            <a:r>
              <a:rPr lang="ko-KR" altLang="en-US" sz="6400" dirty="0" smtClean="0"/>
              <a:t>권한</a:t>
            </a:r>
            <a:endParaRPr lang="en-US" altLang="ko-KR" sz="6400" dirty="0" smtClean="0"/>
          </a:p>
          <a:p>
            <a:pPr marL="0" indent="0">
              <a:buNone/>
            </a:pPr>
            <a:r>
              <a:rPr lang="ko-KR" altLang="en-US" sz="6400" dirty="0" err="1" smtClean="0"/>
              <a:t>제할인율</a:t>
            </a:r>
            <a:r>
              <a:rPr lang="en-US" altLang="ko-KR" sz="6400" dirty="0" smtClean="0"/>
              <a:t>,</a:t>
            </a:r>
            <a:r>
              <a:rPr lang="ko-KR" altLang="en-US" sz="6400" dirty="0" smtClean="0"/>
              <a:t>공개시장조작</a:t>
            </a:r>
            <a:r>
              <a:rPr lang="en-US" altLang="ko-KR" sz="6400" dirty="0" smtClean="0"/>
              <a:t>(</a:t>
            </a:r>
            <a:r>
              <a:rPr lang="ko-KR" altLang="en-US" sz="6400" dirty="0" smtClean="0"/>
              <a:t>금리</a:t>
            </a:r>
            <a:r>
              <a:rPr lang="en-US" altLang="ko-KR" sz="6400" dirty="0" smtClean="0"/>
              <a:t>),</a:t>
            </a:r>
            <a:r>
              <a:rPr lang="ko-KR" altLang="en-US" sz="6400" dirty="0" smtClean="0"/>
              <a:t>지급준비율</a:t>
            </a:r>
            <a:r>
              <a:rPr lang="en-US" altLang="ko-KR" sz="6400" dirty="0" smtClean="0"/>
              <a:t>,</a:t>
            </a:r>
            <a:r>
              <a:rPr lang="ko-KR" altLang="en-US" sz="6400" dirty="0" smtClean="0"/>
              <a:t>기존금리변경</a:t>
            </a:r>
            <a:endParaRPr lang="en-US" altLang="ko-KR" sz="6400" dirty="0" smtClean="0"/>
          </a:p>
          <a:p>
            <a:pPr marL="0" indent="0">
              <a:buNone/>
            </a:pPr>
            <a:endParaRPr lang="en-US" altLang="ko-KR" sz="6400" dirty="0"/>
          </a:p>
          <a:p>
            <a:pPr marL="0" indent="0">
              <a:buNone/>
            </a:pPr>
            <a:r>
              <a:rPr lang="ko-KR" altLang="en-US" sz="6400" dirty="0"/>
              <a:t>▶ </a:t>
            </a:r>
            <a:r>
              <a:rPr lang="ko-KR" altLang="en-US" sz="6400" dirty="0" smtClean="0"/>
              <a:t>은행이 금융거래의 신뢰를 확보하기 위해 하는 노력</a:t>
            </a:r>
            <a:endParaRPr lang="en-US" altLang="ko-KR" sz="6400" dirty="0" smtClean="0"/>
          </a:p>
          <a:p>
            <a:pPr marL="0" indent="0">
              <a:buNone/>
            </a:pPr>
            <a:r>
              <a:rPr lang="ko-KR" altLang="en-US" sz="6400" dirty="0" err="1" smtClean="0"/>
              <a:t>저신용자에대한</a:t>
            </a:r>
            <a:r>
              <a:rPr lang="ko-KR" altLang="en-US" sz="6400" dirty="0" smtClean="0"/>
              <a:t> </a:t>
            </a:r>
            <a:r>
              <a:rPr lang="ko-KR" altLang="en-US" sz="6400" dirty="0" err="1" smtClean="0"/>
              <a:t>중금리</a:t>
            </a:r>
            <a:r>
              <a:rPr lang="ko-KR" altLang="en-US" sz="6400" dirty="0" smtClean="0"/>
              <a:t> 대출 확대</a:t>
            </a:r>
            <a:r>
              <a:rPr lang="en-US" altLang="ko-KR" sz="6400" dirty="0" smtClean="0"/>
              <a:t>,</a:t>
            </a:r>
            <a:r>
              <a:rPr lang="ko-KR" altLang="en-US" sz="6400" dirty="0" smtClean="0"/>
              <a:t>보안강화</a:t>
            </a:r>
            <a:r>
              <a:rPr lang="en-US" altLang="ko-KR" sz="6400" dirty="0" smtClean="0"/>
              <a:t>,</a:t>
            </a:r>
            <a:r>
              <a:rPr lang="ko-KR" altLang="en-US" sz="6400" dirty="0" smtClean="0"/>
              <a:t>예금자보호법</a:t>
            </a:r>
            <a:endParaRPr lang="en-US" altLang="ko-KR" sz="6400" dirty="0"/>
          </a:p>
          <a:p>
            <a:pPr marL="0" indent="0">
              <a:buNone/>
            </a:pPr>
            <a:r>
              <a:rPr lang="ko-KR" altLang="en-US" sz="6400" dirty="0"/>
              <a:t>▶ </a:t>
            </a:r>
            <a:r>
              <a:rPr lang="ko-KR" altLang="en-US" sz="6400" dirty="0" smtClean="0"/>
              <a:t>개인정보 유출사건 무엇</a:t>
            </a:r>
            <a:r>
              <a:rPr lang="en-US" altLang="ko-KR" sz="6400" dirty="0" smtClean="0"/>
              <a:t>?</a:t>
            </a:r>
          </a:p>
          <a:p>
            <a:pPr marL="0" indent="0">
              <a:buNone/>
            </a:pPr>
            <a:r>
              <a:rPr lang="ko-KR" altLang="en-US" sz="6400" dirty="0" smtClean="0"/>
              <a:t>은행에서 권한 집중으로 </a:t>
            </a:r>
            <a:r>
              <a:rPr lang="en-US" altLang="ko-KR" sz="6400" dirty="0" smtClean="0"/>
              <a:t>EX)2008 </a:t>
            </a:r>
            <a:r>
              <a:rPr lang="ko-KR" altLang="en-US" sz="6400" dirty="0" err="1" smtClean="0"/>
              <a:t>서브프라임</a:t>
            </a:r>
            <a:r>
              <a:rPr lang="ko-KR" altLang="en-US" sz="6400" dirty="0" smtClean="0"/>
              <a:t> 모기지</a:t>
            </a:r>
            <a:endParaRPr lang="en-US" altLang="ko-KR" sz="6400" dirty="0" smtClean="0"/>
          </a:p>
          <a:p>
            <a:pPr marL="0" indent="0">
              <a:buNone/>
            </a:pPr>
            <a:r>
              <a:rPr lang="ko-KR" altLang="en-US" sz="6400" dirty="0" smtClean="0"/>
              <a:t>▶대만 제일은행 악성코드를 심어 </a:t>
            </a:r>
            <a:r>
              <a:rPr lang="en-US" altLang="ko-KR" sz="6400" dirty="0" smtClean="0"/>
              <a:t>ATM</a:t>
            </a:r>
            <a:r>
              <a:rPr lang="ko-KR" altLang="en-US" sz="6400" dirty="0" smtClean="0"/>
              <a:t>을 해킹</a:t>
            </a:r>
            <a:endParaRPr lang="en-US" altLang="ko-KR" sz="6400" dirty="0" smtClean="0"/>
          </a:p>
          <a:p>
            <a:pPr marL="0" indent="0"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79420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신뢰의 중앙화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▶ 신용창출과 </a:t>
            </a:r>
            <a:r>
              <a:rPr lang="ko-KR" altLang="en-US" sz="1800" dirty="0" smtClean="0"/>
              <a:t>인플레이션 관계 설명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땔래야 </a:t>
            </a:r>
            <a:r>
              <a:rPr lang="ko-KR" altLang="en-US" sz="1800" dirty="0" err="1" smtClean="0"/>
              <a:t>땔수</a:t>
            </a:r>
            <a:r>
              <a:rPr lang="ko-KR" altLang="en-US" sz="1800" dirty="0" smtClean="0"/>
              <a:t> 없는 관계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신용창출로 인해 화폐의 가치가 상승하며 모든 상품의 물가가 꾸준히 오르는 경제현상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/>
              <a:t>▶ 인플레이션 </a:t>
            </a:r>
            <a:r>
              <a:rPr lang="ko-KR" altLang="en-US" sz="1800" dirty="0" smtClean="0"/>
              <a:t>개인에게 미치는 영향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삶의 질이 떨어지며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범죄발생률이 증가할 수 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▶ 금융시스템에서 </a:t>
            </a:r>
            <a:r>
              <a:rPr lang="ko-KR" altLang="en-US" sz="1800" dirty="0" smtClean="0"/>
              <a:t>이자발생과 그로 인한 효과를 그림으로 설명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말로 순환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r>
              <a:rPr lang="ko-KR" altLang="en-US" sz="1800" dirty="0" smtClean="0"/>
              <a:t>화폐발행</a:t>
            </a:r>
            <a:r>
              <a:rPr lang="en-US" altLang="ko-KR" sz="1800" dirty="0" smtClean="0"/>
              <a:t>+</a:t>
            </a:r>
            <a:r>
              <a:rPr lang="ko-KR" altLang="en-US" sz="1800" dirty="0" smtClean="0"/>
              <a:t>이자 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r>
              <a:rPr lang="ko-KR" altLang="en-US" sz="1800" dirty="0" smtClean="0"/>
              <a:t>자본주의 시스템은 화폐를 계속 발행해주는 시스템이라 볼 수 있음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이자가 있기 때문에 신용창출을 계속 하여야 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ko-KR" altLang="en-US" sz="1800" dirty="0" err="1" smtClean="0"/>
              <a:t>그점을</a:t>
            </a:r>
            <a:r>
              <a:rPr lang="ko-KR" altLang="en-US" sz="1800" dirty="0" smtClean="0"/>
              <a:t> 보완하기 위해 비트코인이라는 화폐가 나오게 되었다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5620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신뢰의 중앙화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▶ 기축통화란 </a:t>
            </a:r>
            <a:r>
              <a:rPr lang="ko-KR" altLang="en-US" sz="1800" dirty="0" smtClean="0"/>
              <a:t>무엇인가</a:t>
            </a:r>
            <a:r>
              <a:rPr lang="en-US" altLang="ko-KR" sz="1800" dirty="0" smtClean="0"/>
              <a:t>?</a:t>
            </a:r>
          </a:p>
          <a:p>
            <a:pPr marL="0" indent="0">
              <a:buNone/>
            </a:pPr>
            <a:r>
              <a:rPr lang="ko-KR" altLang="en-US" sz="1800" dirty="0" smtClean="0"/>
              <a:t>국제공용화폐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EX)</a:t>
            </a:r>
            <a:r>
              <a:rPr lang="ko-KR" altLang="en-US" sz="1800" dirty="0" smtClean="0"/>
              <a:t>달러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달러는 미국연방중앙은행에서 찍어냄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민간은행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/>
              <a:t>▶ 금본위제와 </a:t>
            </a:r>
            <a:r>
              <a:rPr lang="ko-KR" altLang="en-US" sz="1800" dirty="0" smtClean="0"/>
              <a:t>국채본위제의 차이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돈과 화폐의 가치를 일정하게 유지해줌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err="1" smtClean="0"/>
              <a:t>국채본위제는</a:t>
            </a:r>
            <a:r>
              <a:rPr lang="ko-KR" altLang="en-US" sz="1800" dirty="0" smtClean="0"/>
              <a:t> 화폐 가치를 마음대로 변경시킬 수 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/>
              <a:t>▶ </a:t>
            </a:r>
            <a:r>
              <a:rPr lang="ko-KR" altLang="en-US" sz="1800" dirty="0" err="1"/>
              <a:t>시뇨리지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화폐주조차익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r>
              <a:rPr lang="ko-KR" altLang="en-US" sz="1800" dirty="0" smtClean="0"/>
              <a:t>중앙은행 및 정부가 화폐발행으로 얻는 이익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암호화폐 화폐를 발행하면서 생각나는 효과</a:t>
            </a:r>
            <a:endParaRPr lang="en-US" altLang="ko-KR" sz="180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1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신뢰의 보장과 중앙화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1800" dirty="0"/>
              <a:t>▶ 원화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한국은행이 발행 하며 결정에 따라 추가발행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인플레이션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꾸준히 발생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화폐 가치가 지속적으로 떨어지며 본원통화 발행 후 신용창출로 신용통화 생성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EX)</a:t>
            </a:r>
            <a:r>
              <a:rPr lang="ko-KR" altLang="en-US" sz="1800" dirty="0" smtClean="0"/>
              <a:t>비트코인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전세계 분산된 </a:t>
            </a:r>
            <a:r>
              <a:rPr lang="ko-KR" altLang="en-US" sz="1800" dirty="0" err="1" smtClean="0"/>
              <a:t>노드들에</a:t>
            </a:r>
            <a:r>
              <a:rPr lang="ko-KR" altLang="en-US" sz="1800" dirty="0" smtClean="0"/>
              <a:t> 의해 발행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2100</a:t>
            </a:r>
            <a:r>
              <a:rPr lang="ko-KR" altLang="en-US" sz="1800" dirty="0" smtClean="0"/>
              <a:t>만개로 반감기를 거쳐 계속 </a:t>
            </a:r>
            <a:r>
              <a:rPr lang="ko-KR" altLang="en-US" sz="1800" dirty="0" err="1" smtClean="0"/>
              <a:t>줄어듬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인플레이션</a:t>
            </a:r>
            <a:r>
              <a:rPr lang="en-US" altLang="ko-KR" sz="1800" dirty="0" smtClean="0"/>
              <a:t>:</a:t>
            </a:r>
            <a:r>
              <a:rPr lang="ko-KR" altLang="en-US" sz="1800" dirty="0" err="1" smtClean="0"/>
              <a:t>화페량이</a:t>
            </a:r>
            <a:r>
              <a:rPr lang="ko-KR" altLang="en-US" sz="1800" dirty="0" smtClean="0"/>
              <a:t> 정해져 있기에 본원통화로 신용창출 효과가 현재까지 없음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은행의 역할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1.</a:t>
            </a:r>
            <a:r>
              <a:rPr lang="ko-KR" altLang="en-US" sz="1800" dirty="0" smtClean="0"/>
              <a:t>거래 내역 및 장부 관리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2.DB</a:t>
            </a:r>
            <a:r>
              <a:rPr lang="ko-KR" altLang="en-US" sz="1800" dirty="0" smtClean="0"/>
              <a:t>서버 관리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강력한 보안과 감시 시스템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접근제한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효과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1.</a:t>
            </a:r>
            <a:r>
              <a:rPr lang="ko-KR" altLang="en-US" sz="1800" dirty="0" smtClean="0"/>
              <a:t>신뢰학보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2.</a:t>
            </a:r>
            <a:r>
              <a:rPr lang="ko-KR" altLang="en-US" sz="1800" dirty="0" smtClean="0"/>
              <a:t>안전하고 원활한 거래 증가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고객증가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3202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금융기관 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100" dirty="0" smtClean="0"/>
              <a:t>은행 중앙화 시스템</a:t>
            </a:r>
            <a:endParaRPr lang="en-US" altLang="ko-KR" sz="2100" dirty="0" smtClean="0"/>
          </a:p>
          <a:p>
            <a:pPr marL="0" indent="0">
              <a:buNone/>
            </a:pPr>
            <a:r>
              <a:rPr lang="en-US" altLang="ko-KR" sz="2100" dirty="0" smtClean="0"/>
              <a:t>1.</a:t>
            </a:r>
            <a:r>
              <a:rPr lang="ko-KR" altLang="en-US" sz="2100" dirty="0" smtClean="0"/>
              <a:t>관련기관 직원만 작성</a:t>
            </a:r>
            <a:endParaRPr lang="en-US" altLang="ko-KR" sz="2100" dirty="0" smtClean="0"/>
          </a:p>
          <a:p>
            <a:pPr marL="0" indent="0">
              <a:buNone/>
            </a:pPr>
            <a:r>
              <a:rPr lang="en-US" altLang="ko-KR" sz="2100" dirty="0" smtClean="0"/>
              <a:t>2.</a:t>
            </a:r>
            <a:r>
              <a:rPr lang="ko-KR" altLang="en-US" sz="2100" dirty="0" smtClean="0"/>
              <a:t>중앙에서 보안 집중</a:t>
            </a:r>
            <a:endParaRPr lang="en-US" altLang="ko-KR" sz="2100" dirty="0" smtClean="0"/>
          </a:p>
          <a:p>
            <a:pPr marL="0" indent="0">
              <a:buNone/>
            </a:pPr>
            <a:r>
              <a:rPr lang="en-US" altLang="ko-KR" sz="2100" dirty="0" smtClean="0"/>
              <a:t>3.</a:t>
            </a:r>
            <a:r>
              <a:rPr lang="ko-KR" altLang="en-US" sz="2100" dirty="0" smtClean="0"/>
              <a:t>소수에게만 접근권한 부여</a:t>
            </a:r>
            <a:endParaRPr lang="en-US" altLang="ko-KR" sz="2100" dirty="0" smtClean="0"/>
          </a:p>
          <a:p>
            <a:pPr marL="0" indent="0">
              <a:buNone/>
            </a:pPr>
            <a:r>
              <a:rPr lang="en-US" altLang="ko-KR" sz="2100" dirty="0" smtClean="0"/>
              <a:t>4.</a:t>
            </a:r>
            <a:r>
              <a:rPr lang="ko-KR" altLang="en-US" sz="2100" dirty="0" smtClean="0"/>
              <a:t>내외 감시기구</a:t>
            </a:r>
            <a:r>
              <a:rPr lang="en-US" altLang="ko-KR" sz="2100" dirty="0" smtClean="0"/>
              <a:t>(</a:t>
            </a:r>
            <a:r>
              <a:rPr lang="ko-KR" altLang="en-US" sz="2100" dirty="0" smtClean="0"/>
              <a:t>은행내부</a:t>
            </a:r>
            <a:r>
              <a:rPr lang="en-US" altLang="ko-KR" sz="2100" dirty="0" smtClean="0"/>
              <a:t>/</a:t>
            </a:r>
            <a:r>
              <a:rPr lang="ko-KR" altLang="en-US" sz="2100" dirty="0" smtClean="0"/>
              <a:t>국가감독기관 등</a:t>
            </a:r>
            <a:r>
              <a:rPr lang="en-US" altLang="ko-KR" sz="2100" dirty="0" smtClean="0"/>
              <a:t>)</a:t>
            </a:r>
          </a:p>
          <a:p>
            <a:pPr marL="0" indent="0">
              <a:buNone/>
            </a:pPr>
            <a:endParaRPr lang="en-US" altLang="ko-KR" sz="2100" dirty="0" smtClean="0"/>
          </a:p>
          <a:p>
            <a:pPr marL="0" indent="0">
              <a:buNone/>
            </a:pPr>
            <a:r>
              <a:rPr lang="ko-KR" altLang="en-US" sz="2100" dirty="0" smtClean="0"/>
              <a:t>부작용</a:t>
            </a:r>
            <a:endParaRPr lang="en-US" altLang="ko-KR" sz="2100" dirty="0" smtClean="0"/>
          </a:p>
          <a:p>
            <a:pPr marL="0" indent="0">
              <a:buNone/>
            </a:pPr>
            <a:r>
              <a:rPr lang="en-US" altLang="ko-KR" sz="2100" dirty="0" smtClean="0"/>
              <a:t>1.</a:t>
            </a:r>
            <a:r>
              <a:rPr lang="ko-KR" altLang="en-US" sz="2100" dirty="0" smtClean="0"/>
              <a:t>소수에게만 권한이 있기에 불법행위 감시 어려움</a:t>
            </a:r>
            <a:endParaRPr lang="en-US" altLang="ko-KR" sz="2100" dirty="0" smtClean="0"/>
          </a:p>
          <a:p>
            <a:pPr marL="0" indent="0">
              <a:buNone/>
            </a:pPr>
            <a:r>
              <a:rPr lang="en-US" altLang="ko-KR" sz="2100" dirty="0" smtClean="0"/>
              <a:t>2.</a:t>
            </a:r>
            <a:r>
              <a:rPr lang="ko-KR" altLang="en-US" sz="2100" dirty="0" smtClean="0"/>
              <a:t>중앙 </a:t>
            </a:r>
            <a:r>
              <a:rPr lang="en-US" altLang="ko-KR" sz="2100" dirty="0" smtClean="0"/>
              <a:t>DB</a:t>
            </a:r>
            <a:r>
              <a:rPr lang="ko-KR" altLang="en-US" sz="2100" dirty="0" smtClean="0"/>
              <a:t>로 해커에 의한 정보유출사건 발행</a:t>
            </a:r>
            <a:endParaRPr lang="en-US" altLang="ko-KR" sz="2100" dirty="0" smtClean="0"/>
          </a:p>
          <a:p>
            <a:pPr marL="0" indent="0">
              <a:buNone/>
            </a:pPr>
            <a:r>
              <a:rPr lang="en-US" altLang="ko-KR" sz="2100" dirty="0" smtClean="0"/>
              <a:t>3.</a:t>
            </a:r>
            <a:r>
              <a:rPr lang="ko-KR" altLang="en-US" sz="2100" dirty="0" smtClean="0"/>
              <a:t>내외 감시기구 카르텔로 문제 발생</a:t>
            </a:r>
            <a:endParaRPr lang="en-US" altLang="ko-KR" sz="210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74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개인정보유출 사례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9" t="17436" r="51250" b="22051"/>
          <a:stretch/>
        </p:blipFill>
        <p:spPr bwMode="auto">
          <a:xfrm>
            <a:off x="1982980" y="1263794"/>
            <a:ext cx="5037292" cy="5124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81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관료제란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800" dirty="0"/>
              <a:t>▶ 관료제란</a:t>
            </a:r>
            <a:r>
              <a:rPr lang="en-US" altLang="ko-KR" sz="1800" dirty="0"/>
              <a:t>?</a:t>
            </a:r>
          </a:p>
          <a:p>
            <a:pPr marL="0" indent="0">
              <a:buNone/>
            </a:pPr>
            <a:r>
              <a:rPr lang="ko-KR" altLang="en-US" sz="1800" dirty="0"/>
              <a:t>정보관리시스템과 정보처리시스템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1.</a:t>
            </a:r>
            <a:r>
              <a:rPr lang="ko-KR" altLang="en-US" sz="1800" dirty="0"/>
              <a:t>공동체 유지를 위해 항시적으로 작동하는 것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2.</a:t>
            </a:r>
            <a:r>
              <a:rPr lang="ko-KR" altLang="en-US" sz="1800" dirty="0"/>
              <a:t>공동체 내부의 정보처리기계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3.</a:t>
            </a:r>
            <a:r>
              <a:rPr lang="ko-KR" altLang="en-US" sz="1800" dirty="0"/>
              <a:t>공동체의 지속적인 존립을 위해 정보의 강제적 순환을 보장하기 위한 사회적 </a:t>
            </a:r>
            <a:r>
              <a:rPr lang="ko-KR" altLang="en-US" sz="1800" dirty="0" smtClean="0"/>
              <a:t>기술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◈특징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1.</a:t>
            </a:r>
            <a:r>
              <a:rPr lang="ko-KR" altLang="en-US" sz="1800" dirty="0"/>
              <a:t>전문화 혹은 분업화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2.</a:t>
            </a:r>
            <a:r>
              <a:rPr lang="ko-KR" altLang="en-US" sz="1800" dirty="0"/>
              <a:t>위계적 서열구조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3.</a:t>
            </a:r>
            <a:r>
              <a:rPr lang="ko-KR" altLang="en-US" sz="1800" dirty="0"/>
              <a:t>규칙과 규제에 의해 작동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4.</a:t>
            </a:r>
            <a:r>
              <a:rPr lang="ko-KR" altLang="en-US" sz="1800" dirty="0" err="1"/>
              <a:t>몰개인성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5.</a:t>
            </a:r>
            <a:r>
              <a:rPr lang="ko-KR" altLang="en-US" sz="1800" dirty="0"/>
              <a:t>자격에 대한 검증을 기반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6. </a:t>
            </a:r>
            <a:r>
              <a:rPr lang="ko-KR" altLang="en-US" sz="1800" dirty="0"/>
              <a:t>대리 실행인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관료제</a:t>
            </a:r>
            <a:r>
              <a:rPr lang="en-US" altLang="ko-KR" sz="1800" dirty="0"/>
              <a:t>:</a:t>
            </a:r>
            <a:r>
              <a:rPr lang="ko-KR" altLang="en-US" sz="1800" dirty="0"/>
              <a:t>거대 업무를 효과적으로 처리할 수 있음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3961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</a:t>
            </a:r>
            <a:r>
              <a:rPr lang="en-US" altLang="ko-KR" dirty="0"/>
              <a:t>5</a:t>
            </a:r>
            <a:r>
              <a:rPr lang="ko-KR" altLang="en-US" dirty="0"/>
              <a:t>계층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268760"/>
            <a:ext cx="4521154" cy="4635252"/>
          </a:xfrm>
        </p:spPr>
      </p:pic>
      <p:sp>
        <p:nvSpPr>
          <p:cNvPr id="20" name="텍스트 개체 틀 6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통신망으로 연결된 응용 프로세서들의 정보교환이 되는 계층</a:t>
            </a:r>
            <a:endParaRPr lang="en-US" altLang="ko-KR" dirty="0"/>
          </a:p>
          <a:p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FTP, HTTP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/>
              <a:t>전송을 담당하는 계층</a:t>
            </a:r>
            <a:endParaRPr lang="en-US" altLang="ko-KR" dirty="0"/>
          </a:p>
          <a:p>
            <a:r>
              <a:rPr lang="en-US" altLang="ko-KR" dirty="0"/>
              <a:t>Ex) TCP</a:t>
            </a:r>
            <a:r>
              <a:rPr lang="ko-KR" altLang="en-US" dirty="0"/>
              <a:t>와 </a:t>
            </a:r>
            <a:r>
              <a:rPr lang="en-US" altLang="ko-KR" dirty="0"/>
              <a:t>UDP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/>
              <a:t>통신망에 연결된 시스템의 데이터 전송과 교환기능을 담당하는 계층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en-US" altLang="ko-KR" dirty="0" smtClean="0"/>
              <a:t>IP</a:t>
            </a:r>
          </a:p>
          <a:p>
            <a:endParaRPr lang="en-US" altLang="ko-KR" dirty="0"/>
          </a:p>
          <a:p>
            <a:r>
              <a:rPr lang="ko-KR" altLang="en-US" dirty="0"/>
              <a:t>물리계층에서 사용되는 통신매체를 통해 데이트 블록의 전송 에러검출 및 에러제어를 관리하고 규정하는 계층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스위치</a:t>
            </a:r>
            <a:r>
              <a:rPr lang="en-US" altLang="ko-KR" dirty="0"/>
              <a:t>,</a:t>
            </a:r>
            <a:r>
              <a:rPr lang="ko-KR" altLang="en-US" dirty="0"/>
              <a:t> </a:t>
            </a:r>
            <a:r>
              <a:rPr lang="ko-KR" altLang="en-US" dirty="0" err="1"/>
              <a:t>브릿지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/>
              <a:t>실제 전송매체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광케이블</a:t>
            </a:r>
            <a:r>
              <a:rPr lang="en-US" altLang="ko-KR" dirty="0"/>
              <a:t>,</a:t>
            </a:r>
            <a:r>
              <a:rPr lang="ko-KR" altLang="en-US" dirty="0"/>
              <a:t> 동축케이블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04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관료제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/>
              <a:t>▶ </a:t>
            </a:r>
            <a:r>
              <a:rPr lang="ko-KR" altLang="en-US" sz="1800" dirty="0" smtClean="0"/>
              <a:t>관료제 확대된 이유는</a:t>
            </a:r>
            <a:r>
              <a:rPr lang="en-US" altLang="ko-KR" sz="1800" dirty="0" smtClean="0"/>
              <a:t>?</a:t>
            </a:r>
          </a:p>
          <a:p>
            <a:pPr marL="0" indent="0">
              <a:buNone/>
            </a:pPr>
            <a:r>
              <a:rPr lang="ko-KR" altLang="en-US" sz="1800" dirty="0" smtClean="0"/>
              <a:t>거대 공동체 출현으로 인해 체계적 관료제가 필요해짐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/>
              <a:t>▶ </a:t>
            </a:r>
            <a:r>
              <a:rPr lang="ko-KR" altLang="en-US" sz="1800" dirty="0" smtClean="0"/>
              <a:t>필요한 이유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1.</a:t>
            </a:r>
            <a:r>
              <a:rPr lang="ko-KR" altLang="en-US" sz="1800" dirty="0" smtClean="0"/>
              <a:t>수백</a:t>
            </a:r>
            <a:r>
              <a:rPr lang="en-US" altLang="ko-KR" sz="1800" dirty="0" smtClean="0"/>
              <a:t>Km~</a:t>
            </a:r>
            <a:r>
              <a:rPr lang="ko-KR" altLang="en-US" sz="1800" dirty="0" smtClean="0"/>
              <a:t>수천</a:t>
            </a:r>
            <a:r>
              <a:rPr lang="en-US" altLang="ko-KR" sz="1800" dirty="0" smtClean="0"/>
              <a:t>Km </a:t>
            </a:r>
            <a:r>
              <a:rPr lang="ko-KR" altLang="en-US" sz="1800" dirty="0" smtClean="0"/>
              <a:t>떨어진 규모 거대한 영토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2.</a:t>
            </a:r>
            <a:r>
              <a:rPr lang="ko-KR" altLang="en-US" sz="1800" dirty="0" smtClean="0"/>
              <a:t>복잡한 정보 관리와 처리 필요성</a:t>
            </a:r>
            <a:r>
              <a:rPr lang="en-US" altLang="ko-KR" sz="1800" dirty="0" smtClean="0"/>
              <a:t> ex)</a:t>
            </a:r>
            <a:r>
              <a:rPr lang="ko-KR" altLang="en-US" sz="1800" dirty="0" smtClean="0"/>
              <a:t>세금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급여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국방비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공동체 유지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4.</a:t>
            </a:r>
            <a:r>
              <a:rPr lang="ko-KR" altLang="en-US" sz="1800" dirty="0" smtClean="0"/>
              <a:t>의사결정 후 집행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Ex)</a:t>
            </a:r>
            <a:r>
              <a:rPr lang="ko-KR" altLang="en-US" sz="1800" dirty="0" smtClean="0"/>
              <a:t>전염병 발생 정보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인력투입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ko-KR" altLang="en-US" sz="1800" dirty="0" smtClean="0"/>
              <a:t>외적 침입 정보</a:t>
            </a:r>
            <a:r>
              <a:rPr lang="en-US" altLang="ko-KR" sz="1800" dirty="0" smtClean="0"/>
              <a:t> -  </a:t>
            </a:r>
            <a:r>
              <a:rPr lang="ko-KR" altLang="en-US" sz="1800" dirty="0" smtClean="0"/>
              <a:t>군대파견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ko-KR" altLang="en-US" sz="1800" dirty="0" smtClean="0"/>
              <a:t>대규모 기근 </a:t>
            </a:r>
            <a:r>
              <a:rPr lang="en-US" altLang="ko-KR" sz="1800" dirty="0"/>
              <a:t>  </a:t>
            </a:r>
            <a:r>
              <a:rPr lang="en-US" altLang="ko-KR" sz="1800" dirty="0" smtClean="0"/>
              <a:t> -  </a:t>
            </a:r>
            <a:r>
              <a:rPr lang="ko-KR" altLang="en-US" sz="1800" dirty="0" smtClean="0"/>
              <a:t>식량 전달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97906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관료제 인한 중앙화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중앙화된 조직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/>
              <a:t>▶ 조직의 </a:t>
            </a:r>
            <a:r>
              <a:rPr lang="ko-KR" altLang="en-US" sz="1800" dirty="0" smtClean="0"/>
              <a:t>폐쇄성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/>
              <a:t>▶ 정보의 </a:t>
            </a:r>
            <a:r>
              <a:rPr lang="ko-KR" altLang="en-US" sz="1800" dirty="0" err="1" smtClean="0"/>
              <a:t>비대칭성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/>
              <a:t>▶ </a:t>
            </a:r>
            <a:r>
              <a:rPr lang="ko-KR" altLang="en-US" sz="1800" dirty="0" smtClean="0"/>
              <a:t>관료의 권위주의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/>
              <a:t>▶ 정보 </a:t>
            </a:r>
            <a:r>
              <a:rPr lang="ko-KR" altLang="en-US" sz="1800" dirty="0" smtClean="0"/>
              <a:t>접근 권한 소수에게 집중현상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인터넷발달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/>
              <a:t>▶ 정보 </a:t>
            </a:r>
            <a:r>
              <a:rPr lang="ko-KR" altLang="en-US" sz="1800" dirty="0" smtClean="0"/>
              <a:t>습득 처리 빠르게 가능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/>
              <a:t>▶ </a:t>
            </a:r>
            <a:r>
              <a:rPr lang="ko-KR" altLang="en-US" sz="1800" dirty="0" smtClean="0"/>
              <a:t>관료제 정보처리 늦고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더 이상 비효율적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/>
              <a:t>▶ 시민사회의 </a:t>
            </a:r>
            <a:r>
              <a:rPr lang="ko-KR" altLang="en-US" sz="1800" dirty="0" smtClean="0"/>
              <a:t>커뮤니케이션 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관료제에 비해 빠름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/>
              <a:t>▶ </a:t>
            </a:r>
            <a:r>
              <a:rPr lang="ko-KR" altLang="en-US" sz="1800" dirty="0" smtClean="0"/>
              <a:t>관료제라는 사회적 기술 자체가 비효율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720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시빌어택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P2P </a:t>
            </a:r>
            <a:r>
              <a:rPr lang="ko-KR" altLang="en-US" sz="1800" dirty="0" smtClean="0"/>
              <a:t>네트워크에서 수많은 공격자들의 가명신분을 만들어 영향력을 행사하는 것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문제점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신뢰 </a:t>
            </a:r>
            <a:r>
              <a:rPr lang="ko-KR" altLang="en-US" sz="1800" dirty="0" err="1" smtClean="0"/>
              <a:t>노드</a:t>
            </a:r>
            <a:r>
              <a:rPr lang="ko-KR" altLang="en-US" sz="1800" dirty="0" smtClean="0"/>
              <a:t> 유저를 제외시킬 수 있음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이중 지불을 발생시킬 요소가 있음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현재까지 확실한 예방책이 없음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◈비잔틴 장군 문제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지휘관들 중에 배신자가 생길 수 있기 때문에 작전이 실패할 수 있음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서로 신뢰를 얻기 위해서는 블록체인을 통한 합의 알고리즘이 필요하다고 생각함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 smtClean="0"/>
              <a:t>시빌공격은</a:t>
            </a:r>
            <a:r>
              <a:rPr lang="ko-KR" altLang="en-US" sz="1800" dirty="0" smtClean="0"/>
              <a:t> 무엇</a:t>
            </a:r>
            <a:r>
              <a:rPr lang="en-US" altLang="ko-KR" sz="1800" dirty="0" smtClean="0"/>
              <a:t>?</a:t>
            </a:r>
            <a:r>
              <a:rPr lang="ko-KR" altLang="en-US" sz="1800" dirty="0" smtClean="0"/>
              <a:t>블록체인 네트워크에서 </a:t>
            </a:r>
            <a:r>
              <a:rPr lang="ko-KR" altLang="en-US" sz="1800" dirty="0" err="1" smtClean="0"/>
              <a:t>시빌공격이</a:t>
            </a:r>
            <a:r>
              <a:rPr lang="ko-KR" altLang="en-US" sz="1800" dirty="0" smtClean="0"/>
              <a:t> 일어나면 어떤 일이 발생할 수 있는가</a:t>
            </a:r>
            <a:r>
              <a:rPr lang="en-US" altLang="ko-KR" sz="1800" dirty="0" smtClean="0"/>
              <a:t>?</a:t>
            </a:r>
          </a:p>
          <a:p>
            <a:pPr marL="0" indent="0">
              <a:buNone/>
            </a:pPr>
            <a:r>
              <a:rPr lang="ko-KR" altLang="en-US" sz="1800" dirty="0" smtClean="0"/>
              <a:t>쿠데타라고 예를 들었고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신뢰를 </a:t>
            </a:r>
            <a:r>
              <a:rPr lang="ko-KR" altLang="en-US" sz="1800" dirty="0" err="1" smtClean="0"/>
              <a:t>얻고있는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노드를</a:t>
            </a:r>
            <a:r>
              <a:rPr lang="ko-KR" altLang="en-US" sz="1800" dirty="0" smtClean="0"/>
              <a:t> 잃어버릴 수 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ko-KR" altLang="en-US" sz="1800" dirty="0" smtClean="0"/>
              <a:t>비잔틴 장군 문제는 서로 신뢰하지 않는 사람들을 합의에 이르기 힘들다는 것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/>
              <a:t>해</a:t>
            </a:r>
            <a:r>
              <a:rPr lang="ko-KR" altLang="en-US" sz="1800" dirty="0" smtClean="0"/>
              <a:t>결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블록체인 비트코인합의 알고리즘 </a:t>
            </a:r>
            <a:r>
              <a:rPr lang="en-US" altLang="ko-KR" sz="1800" dirty="0" smtClean="0"/>
              <a:t>POW </a:t>
            </a:r>
            <a:r>
              <a:rPr lang="ko-KR" altLang="en-US" sz="1800" dirty="0" smtClean="0"/>
              <a:t>수학문제 연산으로 서로 부정을 저질렀는지 </a:t>
            </a:r>
            <a:r>
              <a:rPr lang="ko-KR" altLang="en-US" sz="1800" dirty="0" err="1" smtClean="0"/>
              <a:t>걱정할필요</a:t>
            </a:r>
            <a:r>
              <a:rPr lang="ko-KR" altLang="en-US" sz="1800" dirty="0" smtClean="0"/>
              <a:t> 없이 같은 상태에 도달할 수 있음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86135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▶ 작업증명방식</a:t>
            </a:r>
            <a:r>
              <a:rPr lang="en-US" altLang="ko-KR" sz="1900" dirty="0" smtClean="0"/>
              <a:t>(proof Of work)</a:t>
            </a:r>
          </a:p>
          <a:p>
            <a:pPr marL="0" indent="0">
              <a:buNone/>
            </a:pPr>
            <a:r>
              <a:rPr lang="ko-KR" altLang="en-US" sz="1900" dirty="0" smtClean="0"/>
              <a:t>불특정 다수들이 통일된 결정을 하기 위해 사용하는 알고리즘</a:t>
            </a:r>
            <a:endParaRPr lang="en-US" altLang="ko-KR" sz="1900" dirty="0" smtClean="0"/>
          </a:p>
          <a:p>
            <a:pPr marL="0" indent="0">
              <a:buNone/>
            </a:pPr>
            <a:r>
              <a:rPr lang="ko-KR" altLang="en-US" sz="1900" dirty="0" smtClean="0"/>
              <a:t>채굴 이라는 과정을 통해 연산작업을 많이 한 </a:t>
            </a:r>
            <a:r>
              <a:rPr lang="ko-KR" altLang="en-US" sz="1900" dirty="0" err="1" smtClean="0"/>
              <a:t>노드에게</a:t>
            </a:r>
            <a:r>
              <a:rPr lang="ko-KR" altLang="en-US" sz="1900" dirty="0" smtClean="0"/>
              <a:t> 장부의 작성권한을 부여하는 방식</a:t>
            </a:r>
            <a:endParaRPr lang="en-US" altLang="ko-KR" sz="1900" dirty="0" smtClean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ko-KR" altLang="en-US" sz="1900"/>
              <a:t>▶ 작동원리</a:t>
            </a:r>
            <a:endParaRPr lang="en-US" altLang="ko-KR" sz="1900" dirty="0" smtClean="0"/>
          </a:p>
          <a:p>
            <a:pPr marL="0" indent="0">
              <a:buNone/>
            </a:pPr>
            <a:r>
              <a:rPr lang="ko-KR" altLang="en-US" sz="1900" dirty="0" smtClean="0"/>
              <a:t>해당 암호화된 문제를 가장 </a:t>
            </a:r>
            <a:r>
              <a:rPr lang="ko-KR" altLang="en-US" sz="1900" dirty="0" err="1" smtClean="0"/>
              <a:t>빠른시간내에</a:t>
            </a:r>
            <a:r>
              <a:rPr lang="ko-KR" altLang="en-US" sz="1900" dirty="0" smtClean="0"/>
              <a:t> 푼 </a:t>
            </a:r>
            <a:r>
              <a:rPr lang="ko-KR" altLang="en-US" sz="1900" dirty="0" err="1" smtClean="0"/>
              <a:t>노드에게</a:t>
            </a:r>
            <a:r>
              <a:rPr lang="ko-KR" altLang="en-US" sz="1900" dirty="0" smtClean="0"/>
              <a:t> 블록생성 권한을 주고 보상으로 코인제공 방식</a:t>
            </a:r>
            <a:endParaRPr lang="en-US" altLang="ko-KR" sz="190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75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</a:t>
            </a:r>
            <a:r>
              <a:rPr lang="ko-KR" altLang="en-US" dirty="0"/>
              <a:t>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hlinkClick r:id="rId2"/>
              </a:rPr>
              <a:t>https://maskkwon.tistory.com/130-</a:t>
            </a:r>
            <a:r>
              <a:rPr lang="ko-KR" altLang="en-US" dirty="0" smtClean="0"/>
              <a:t>팀 </a:t>
            </a:r>
            <a:r>
              <a:rPr lang="ko-KR" altLang="en-US" dirty="0" err="1" smtClean="0"/>
              <a:t>버너스리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https://slidesplayer.org/slide/14762490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- passive /</a:t>
            </a:r>
            <a:r>
              <a:rPr lang="en-US" altLang="ko-KR" dirty="0" err="1" smtClean="0"/>
              <a:t>acttive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차이점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news.joins.com/article/20364827-</a:t>
            </a:r>
            <a:r>
              <a:rPr lang="ko-KR" altLang="en-US" dirty="0" smtClean="0"/>
              <a:t>중앙일보 개인정보유출 파장</a:t>
            </a:r>
            <a:endParaRPr lang="en-US" altLang="ko-KR" dirty="0" smtClean="0"/>
          </a:p>
          <a:p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www.ktword.co.kr/word/abbr_view.php?m_temp1=10</a:t>
            </a:r>
            <a:r>
              <a:rPr lang="en-US" altLang="ko-KR" dirty="0" smtClean="0"/>
              <a:t>-</a:t>
            </a:r>
            <a:r>
              <a:rPr lang="ko-KR" altLang="en-US" dirty="0" smtClean="0"/>
              <a:t>네트워크 계층</a:t>
            </a:r>
            <a:endParaRPr lang="en-US" altLang="ko-KR" dirty="0" smtClean="0"/>
          </a:p>
          <a:p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mangkyu.tistory.com/15-TCP,UDP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차이점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37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Server-Client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Server</a:t>
            </a:r>
          </a:p>
          <a:p>
            <a:pPr marL="0" indent="0">
              <a:buNone/>
            </a:pPr>
            <a:r>
              <a:rPr lang="en-US" altLang="ko-KR" sz="1900" dirty="0"/>
              <a:t>-</a:t>
            </a:r>
            <a:r>
              <a:rPr lang="ko-KR" altLang="en-US" sz="1900" dirty="0"/>
              <a:t>항상 켜져 있는 호스트이며</a:t>
            </a:r>
            <a:r>
              <a:rPr lang="en-US" altLang="ko-KR" sz="1900" dirty="0"/>
              <a:t>, </a:t>
            </a:r>
            <a:r>
              <a:rPr lang="ko-KR" altLang="en-US" sz="1900" dirty="0"/>
              <a:t>서비스를 </a:t>
            </a:r>
            <a:r>
              <a:rPr lang="ko-KR" altLang="en-US" sz="1900" dirty="0" smtClean="0"/>
              <a:t>제공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-</a:t>
            </a:r>
            <a:r>
              <a:rPr lang="ko-KR" altLang="en-US" sz="1900" dirty="0"/>
              <a:t>고정 </a:t>
            </a:r>
            <a:r>
              <a:rPr lang="en-US" altLang="ko-KR" sz="1900" dirty="0"/>
              <a:t>IP</a:t>
            </a:r>
            <a:r>
              <a:rPr lang="ko-KR" altLang="en-US" sz="1900" dirty="0"/>
              <a:t>주소를 사용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-</a:t>
            </a:r>
            <a:r>
              <a:rPr lang="ko-KR" altLang="en-US" sz="1900" dirty="0"/>
              <a:t>데이터 센터로 이용함</a:t>
            </a:r>
            <a:endParaRPr lang="en-US" altLang="ko-KR" sz="1900" dirty="0"/>
          </a:p>
          <a:p>
            <a:pPr marL="0" indent="0">
              <a:buNone/>
            </a:pPr>
            <a:endParaRPr lang="en-US" altLang="ko-KR" sz="1900" dirty="0" smtClean="0"/>
          </a:p>
          <a:p>
            <a:pPr marL="0" indent="0">
              <a:buNone/>
            </a:pPr>
            <a:r>
              <a:rPr lang="en-US" altLang="ko-KR" sz="1900" dirty="0" smtClean="0"/>
              <a:t>Client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-Server</a:t>
            </a:r>
            <a:r>
              <a:rPr lang="ko-KR" altLang="en-US" sz="1900" dirty="0"/>
              <a:t>와 통신하며</a:t>
            </a:r>
            <a:r>
              <a:rPr lang="en-US" altLang="ko-KR" sz="1900" dirty="0"/>
              <a:t>, </a:t>
            </a:r>
            <a:r>
              <a:rPr lang="ko-KR" altLang="en-US" sz="1900" dirty="0"/>
              <a:t>서비스를 </a:t>
            </a:r>
            <a:r>
              <a:rPr lang="ko-KR" altLang="en-US" sz="1900" dirty="0" smtClean="0"/>
              <a:t>요청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-Client</a:t>
            </a:r>
            <a:r>
              <a:rPr lang="ko-KR" altLang="en-US" sz="1900" dirty="0"/>
              <a:t>들 간 직접 통신하지 않음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-</a:t>
            </a:r>
            <a:r>
              <a:rPr lang="ko-KR" altLang="en-US" sz="1900" dirty="0"/>
              <a:t>유동 </a:t>
            </a:r>
            <a:r>
              <a:rPr lang="en-US" altLang="ko-KR" sz="1900" dirty="0"/>
              <a:t>IP</a:t>
            </a:r>
            <a:r>
              <a:rPr lang="ko-KR" altLang="en-US" sz="1900" dirty="0"/>
              <a:t>를 가질 수 있음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-</a:t>
            </a:r>
            <a:r>
              <a:rPr lang="ko-KR" altLang="en-US" sz="1900" dirty="0"/>
              <a:t>항상 연결되어 있지 않고 간헐적으로 통신할 수 있음</a:t>
            </a:r>
            <a:endParaRPr lang="en-US" altLang="ko-KR" sz="1900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4654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>
              <a:latin typeface="HyhwpEQ" pitchFamily="18" charset="-127"/>
              <a:ea typeface="HyhwpEQ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Peer-to-Peer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항상 켜져 있는 서버는 없음</a:t>
            </a:r>
            <a:endParaRPr lang="en-US" altLang="ko-KR" sz="1800" dirty="0"/>
          </a:p>
          <a:p>
            <a:r>
              <a:rPr lang="ko-KR" altLang="en-US" sz="1800" dirty="0"/>
              <a:t>임의의 종단 시스템과의 직접 연결</a:t>
            </a:r>
            <a:endParaRPr lang="en-US" altLang="ko-KR" sz="1800" dirty="0"/>
          </a:p>
          <a:p>
            <a:r>
              <a:rPr lang="ko-KR" altLang="en-US" sz="1800" dirty="0"/>
              <a:t>각 </a:t>
            </a:r>
            <a:r>
              <a:rPr lang="en-US" altLang="ko-KR" sz="1800" dirty="0"/>
              <a:t>peer</a:t>
            </a:r>
            <a:r>
              <a:rPr lang="ko-KR" altLang="en-US" sz="1800" dirty="0"/>
              <a:t>들은 각자 서비스를 요청하고 제공함</a:t>
            </a:r>
            <a:endParaRPr lang="en-US" altLang="ko-KR" sz="1800" dirty="0"/>
          </a:p>
          <a:p>
            <a:r>
              <a:rPr lang="ko-KR" altLang="en-US" sz="1800" dirty="0"/>
              <a:t>간헐적으로 연결되고 </a:t>
            </a:r>
            <a:r>
              <a:rPr lang="en-US" altLang="ko-KR" sz="1800" dirty="0"/>
              <a:t>IP</a:t>
            </a:r>
            <a:r>
              <a:rPr lang="ko-KR" altLang="en-US" sz="1800" dirty="0"/>
              <a:t>주소를 변경하여 관리의 어려움이 있음</a:t>
            </a:r>
          </a:p>
        </p:txBody>
      </p:sp>
    </p:spTree>
    <p:extLst>
      <p:ext uri="{BB962C8B-B14F-4D97-AF65-F5344CB8AC3E}">
        <p14:creationId xmlns:p14="http://schemas.microsoft.com/office/powerpoint/2010/main" val="255151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Socket Application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Stream socket</a:t>
            </a:r>
          </a:p>
          <a:p>
            <a:pPr marL="0" indent="0">
              <a:buNone/>
            </a:pPr>
            <a:r>
              <a:rPr lang="en-US" altLang="ko-KR" sz="1800" dirty="0"/>
              <a:t>-TCP </a:t>
            </a:r>
            <a:r>
              <a:rPr lang="ko-KR" altLang="en-US" sz="1800" dirty="0"/>
              <a:t>트랜스포트 계층 프로토콜을 사용하여 통신하는 </a:t>
            </a:r>
            <a:r>
              <a:rPr lang="ko-KR" altLang="en-US" sz="1800" dirty="0" smtClean="0"/>
              <a:t>소켓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연결지향 형태를 지원</a:t>
            </a:r>
            <a:endParaRPr lang="en-US" altLang="ko-KR" sz="1800" dirty="0"/>
          </a:p>
          <a:p>
            <a:r>
              <a:rPr lang="ko-KR" altLang="en-US" sz="1800" dirty="0" err="1"/>
              <a:t>데이터그램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소켓</a:t>
            </a:r>
            <a:endParaRPr lang="en-US" altLang="ko-KR" sz="1800" dirty="0" smtClean="0"/>
          </a:p>
          <a:p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-UDP </a:t>
            </a:r>
            <a:r>
              <a:rPr lang="ko-KR" altLang="en-US" sz="1800" dirty="0"/>
              <a:t>트랜스포트 계층 프로토콜을 사용하여 통신하는 소켓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신뢰적이지 못한 </a:t>
            </a:r>
            <a:r>
              <a:rPr lang="ko-KR" altLang="en-US" sz="1800" dirty="0" err="1"/>
              <a:t>데이터그램</a:t>
            </a:r>
            <a:r>
              <a:rPr lang="ko-KR" altLang="en-US" sz="1800" dirty="0"/>
              <a:t> 형태를 지원</a:t>
            </a:r>
            <a:endParaRPr lang="en-US" altLang="ko-KR" sz="1800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81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Application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통신은 인간이 의사전달 수단으로 많은 방식을 생각했다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네트워크 종류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▶ </a:t>
            </a:r>
            <a:r>
              <a:rPr lang="en-US" altLang="ko-KR" sz="1800" dirty="0" smtClean="0"/>
              <a:t>Email</a:t>
            </a:r>
          </a:p>
          <a:p>
            <a:pPr marL="0" indent="0">
              <a:buNone/>
            </a:pPr>
            <a:r>
              <a:rPr lang="ko-KR" altLang="en-US" sz="1800" dirty="0" smtClean="0"/>
              <a:t>▶ </a:t>
            </a:r>
            <a:r>
              <a:rPr lang="en-US" altLang="ko-KR" sz="1800" dirty="0" smtClean="0"/>
              <a:t>Web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▶ </a:t>
            </a:r>
            <a:r>
              <a:rPr lang="en-US" altLang="ko-KR" sz="1800" dirty="0" smtClean="0"/>
              <a:t>Remote login</a:t>
            </a:r>
          </a:p>
          <a:p>
            <a:pPr marL="0" indent="0">
              <a:buNone/>
            </a:pPr>
            <a:r>
              <a:rPr lang="ko-KR" altLang="en-US" sz="1800" dirty="0" smtClean="0"/>
              <a:t>▶ </a:t>
            </a:r>
            <a:r>
              <a:rPr lang="en-US" altLang="ko-KR" sz="1800" dirty="0" err="1" smtClean="0"/>
              <a:t>Volp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▶ </a:t>
            </a:r>
            <a:r>
              <a:rPr lang="en-US" altLang="ko-KR" sz="1800" dirty="0" smtClean="0"/>
              <a:t>Search</a:t>
            </a:r>
          </a:p>
          <a:p>
            <a:pPr marL="0" indent="0">
              <a:buNone/>
            </a:pPr>
            <a:r>
              <a:rPr lang="ko-KR" altLang="en-US" sz="1800" dirty="0" smtClean="0"/>
              <a:t>▶ </a:t>
            </a:r>
            <a:r>
              <a:rPr lang="en-US" altLang="ko-KR" sz="1800" dirty="0" smtClean="0"/>
              <a:t>Social networking</a:t>
            </a:r>
          </a:p>
          <a:p>
            <a:pPr marL="0" indent="0">
              <a:buNone/>
            </a:pPr>
            <a:r>
              <a:rPr lang="ko-KR" altLang="en-US" sz="1800" dirty="0" smtClean="0"/>
              <a:t>▶ </a:t>
            </a:r>
            <a:r>
              <a:rPr lang="en-US" altLang="ko-KR" sz="1800" dirty="0" err="1" smtClean="0"/>
              <a:t>etc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2043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Application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800" dirty="0" smtClean="0"/>
              <a:t>Application </a:t>
            </a:r>
          </a:p>
          <a:p>
            <a:pPr marL="0" indent="0">
              <a:buNone/>
            </a:pPr>
            <a:r>
              <a:rPr lang="ko-KR" altLang="en-US" sz="1800" dirty="0"/>
              <a:t>▶</a:t>
            </a:r>
            <a:r>
              <a:rPr lang="ko-KR" altLang="en-US" sz="1800" dirty="0" err="1" smtClean="0"/>
              <a:t>서로다른</a:t>
            </a:r>
            <a:r>
              <a:rPr lang="ko-KR" altLang="en-US" sz="1800" dirty="0" smtClean="0"/>
              <a:t> 종단 시스템에서 동작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Application </a:t>
            </a:r>
            <a:r>
              <a:rPr lang="ko-KR" altLang="en-US" sz="1800" dirty="0" smtClean="0"/>
              <a:t>구조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▶ </a:t>
            </a:r>
            <a:r>
              <a:rPr lang="en-US" altLang="ko-KR" sz="1800" dirty="0" smtClean="0"/>
              <a:t>Server-client Architecture</a:t>
            </a:r>
          </a:p>
          <a:p>
            <a:pPr marL="0" indent="0">
              <a:buNone/>
            </a:pPr>
            <a:r>
              <a:rPr lang="ko-KR" altLang="en-US" sz="1800" dirty="0" smtClean="0"/>
              <a:t>▶ </a:t>
            </a:r>
            <a:r>
              <a:rPr lang="en-US" altLang="ko-KR" sz="1800" dirty="0" smtClean="0"/>
              <a:t>Peer to peer Architecture</a:t>
            </a:r>
          </a:p>
          <a:p>
            <a:pPr marL="0" indent="0">
              <a:buNone/>
            </a:pPr>
            <a:r>
              <a:rPr lang="ko-KR" altLang="en-US" sz="1800" dirty="0" smtClean="0"/>
              <a:t>▶ </a:t>
            </a:r>
            <a:r>
              <a:rPr lang="en-US" altLang="ko-KR" sz="1800" dirty="0" err="1" smtClean="0"/>
              <a:t>Hybird</a:t>
            </a:r>
            <a:r>
              <a:rPr lang="en-US" altLang="ko-KR" sz="1800" dirty="0" smtClean="0"/>
              <a:t> (Server +peer to peer Architecture </a:t>
            </a:r>
            <a:r>
              <a:rPr lang="ko-KR" altLang="en-US" sz="1800" dirty="0" smtClean="0"/>
              <a:t>혼합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EOS </a:t>
            </a:r>
            <a:r>
              <a:rPr lang="ko-KR" altLang="en-US" sz="1800" dirty="0" smtClean="0"/>
              <a:t>저장속도가 빠름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Application layer</a:t>
            </a:r>
          </a:p>
          <a:p>
            <a:pPr marL="0" indent="0">
              <a:buNone/>
            </a:pPr>
            <a:r>
              <a:rPr lang="en-US" altLang="ko-KR" sz="1800" dirty="0" smtClean="0"/>
              <a:t>HTTP,FTP,SMTP </a:t>
            </a:r>
            <a:r>
              <a:rPr lang="ko-KR" altLang="en-US" sz="1800" dirty="0" smtClean="0"/>
              <a:t>등이 있다 </a:t>
            </a:r>
            <a:r>
              <a:rPr lang="en-US" altLang="ko-KR" sz="1800" dirty="0" smtClean="0"/>
              <a:t>APP WEB</a:t>
            </a:r>
            <a:r>
              <a:rPr lang="ko-KR" altLang="en-US" sz="1800" dirty="0" smtClean="0"/>
              <a:t>은 거의 </a:t>
            </a:r>
            <a:r>
              <a:rPr lang="en-US" altLang="ko-KR" sz="1800" dirty="0" smtClean="0"/>
              <a:t>HTTP </a:t>
            </a:r>
            <a:r>
              <a:rPr lang="ko-KR" altLang="en-US" sz="1800" dirty="0" smtClean="0"/>
              <a:t>로 만들 예정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각 </a:t>
            </a:r>
            <a:r>
              <a:rPr lang="en-US" altLang="ko-KR" sz="1800" dirty="0" smtClean="0"/>
              <a:t>layer </a:t>
            </a:r>
            <a:r>
              <a:rPr lang="ko-KR" altLang="en-US" sz="1800" dirty="0" smtClean="0"/>
              <a:t>마다 </a:t>
            </a:r>
            <a:r>
              <a:rPr lang="en-US" altLang="ko-KR" sz="1800" dirty="0" smtClean="0"/>
              <a:t>head </a:t>
            </a:r>
            <a:r>
              <a:rPr lang="ko-KR" altLang="en-US" sz="1800" dirty="0" smtClean="0"/>
              <a:t>가 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URL :</a:t>
            </a:r>
            <a:r>
              <a:rPr lang="ko-KR" altLang="en-US" sz="1800" dirty="0" smtClean="0"/>
              <a:t>은 영문으로 되어있음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peer-to-peer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= </a:t>
            </a:r>
            <a:r>
              <a:rPr lang="en-US" altLang="ko-KR" sz="1800" dirty="0" err="1" smtClean="0"/>
              <a:t>server+client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합친것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7820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1727</Words>
  <Application>Microsoft Office PowerPoint</Application>
  <PresentationFormat>화면 슬라이드 쇼(4:3)</PresentationFormat>
  <Paragraphs>388</Paragraphs>
  <Slides>44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Office 테마</vt:lpstr>
      <vt:lpstr>블록체인 네트워크  5주차</vt:lpstr>
      <vt:lpstr>목차</vt:lpstr>
      <vt:lpstr>블록체인 활용사례</vt:lpstr>
      <vt:lpstr>네트워크 5계층</vt:lpstr>
      <vt:lpstr>Server-Client Architecture</vt:lpstr>
      <vt:lpstr>Peer-to-Peer Architecture</vt:lpstr>
      <vt:lpstr>Socket Application</vt:lpstr>
      <vt:lpstr>Network Application</vt:lpstr>
      <vt:lpstr>Network Application</vt:lpstr>
      <vt:lpstr> HTTP 탄생 </vt:lpstr>
      <vt:lpstr>HTTP(hyertext tramsfer protocol)</vt:lpstr>
      <vt:lpstr>HTTP</vt:lpstr>
      <vt:lpstr>HTTP 응답메세지</vt:lpstr>
      <vt:lpstr>Wireshark</vt:lpstr>
      <vt:lpstr>FTP Application</vt:lpstr>
      <vt:lpstr>▶ 각 나라마다 Destincation 등으로 정해져있음 ex)192.168.2.xxx  ▶ TCP 검색시 포드번호,소스 서로주고 받는 탭이 나옴   필터에 http 입력 웹브라우저 접속 TCP IP HTTP 프로토콜 분석</vt:lpstr>
      <vt:lpstr>PowerPoint 프레젠테이션</vt:lpstr>
      <vt:lpstr>IP 정보를 통해 해당 국가 확인 가능</vt:lpstr>
      <vt:lpstr>PowerPoint 프레젠테이션</vt:lpstr>
      <vt:lpstr>Postman </vt:lpstr>
      <vt:lpstr>Active/passive 차이점</vt:lpstr>
      <vt:lpstr> FileZila</vt:lpstr>
      <vt:lpstr>FTP Application</vt:lpstr>
      <vt:lpstr>FTP 실습</vt:lpstr>
      <vt:lpstr>Scoket Application</vt:lpstr>
      <vt:lpstr>Socket 네트워크 </vt:lpstr>
      <vt:lpstr>TCP vs UDP</vt:lpstr>
      <vt:lpstr>p2p</vt:lpstr>
      <vt:lpstr>하이퍼레저(Hyperledger)</vt:lpstr>
      <vt:lpstr>ICO 란?</vt:lpstr>
      <vt:lpstr>중앙화/탈중앙화</vt:lpstr>
      <vt:lpstr>신뢰의 중앙화</vt:lpstr>
      <vt:lpstr>신뢰의 중앙화</vt:lpstr>
      <vt:lpstr>신뢰의 중앙화</vt:lpstr>
      <vt:lpstr>신뢰의 중앙화</vt:lpstr>
      <vt:lpstr>신뢰의 보장과 중앙화</vt:lpstr>
      <vt:lpstr>금융기관 역할</vt:lpstr>
      <vt:lpstr>개인정보유출 사례</vt:lpstr>
      <vt:lpstr>관료제란?</vt:lpstr>
      <vt:lpstr>관료제</vt:lpstr>
      <vt:lpstr>관료제 인한 중앙화 문제점</vt:lpstr>
      <vt:lpstr>시빌어택 </vt:lpstr>
      <vt:lpstr>PoW</vt:lpstr>
      <vt:lpstr>출처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255</cp:revision>
  <dcterms:created xsi:type="dcterms:W3CDTF">2019-10-29T00:24:17Z</dcterms:created>
  <dcterms:modified xsi:type="dcterms:W3CDTF">2019-10-31T06:14:02Z</dcterms:modified>
</cp:coreProperties>
</file>