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91" r:id="rId5"/>
    <p:sldId id="268" r:id="rId6"/>
    <p:sldId id="260" r:id="rId7"/>
    <p:sldId id="292" r:id="rId8"/>
    <p:sldId id="261" r:id="rId9"/>
    <p:sldId id="262" r:id="rId10"/>
    <p:sldId id="263" r:id="rId11"/>
    <p:sldId id="294" r:id="rId12"/>
    <p:sldId id="264" r:id="rId13"/>
    <p:sldId id="265" r:id="rId14"/>
    <p:sldId id="266" r:id="rId15"/>
    <p:sldId id="269" r:id="rId16"/>
    <p:sldId id="271" r:id="rId17"/>
    <p:sldId id="272" r:id="rId18"/>
    <p:sldId id="273" r:id="rId19"/>
    <p:sldId id="270" r:id="rId20"/>
    <p:sldId id="274" r:id="rId21"/>
    <p:sldId id="275" r:id="rId22"/>
    <p:sldId id="297" r:id="rId23"/>
    <p:sldId id="298" r:id="rId24"/>
    <p:sldId id="299" r:id="rId25"/>
    <p:sldId id="276" r:id="rId26"/>
    <p:sldId id="277" r:id="rId27"/>
    <p:sldId id="278" r:id="rId28"/>
    <p:sldId id="280" r:id="rId29"/>
    <p:sldId id="288" r:id="rId30"/>
    <p:sldId id="281" r:id="rId31"/>
    <p:sldId id="289" r:id="rId32"/>
    <p:sldId id="287" r:id="rId33"/>
    <p:sldId id="300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CB93-B444-4852-98DA-576F90D3BEA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1081-9D31-45B9-AA3F-56850430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4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CB93-B444-4852-98DA-576F90D3BEA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1081-9D31-45B9-AA3F-56850430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9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CB93-B444-4852-98DA-576F90D3BEA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1081-9D31-45B9-AA3F-56850430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13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CB93-B444-4852-98DA-576F90D3BEA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1081-9D31-45B9-AA3F-56850430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59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CB93-B444-4852-98DA-576F90D3BEA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1081-9D31-45B9-AA3F-56850430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CB93-B444-4852-98DA-576F90D3BEA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1081-9D31-45B9-AA3F-56850430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07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CB93-B444-4852-98DA-576F90D3BEA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1081-9D31-45B9-AA3F-56850430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7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CB93-B444-4852-98DA-576F90D3BEA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1081-9D31-45B9-AA3F-56850430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CB93-B444-4852-98DA-576F90D3BEA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1081-9D31-45B9-AA3F-56850430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08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CB93-B444-4852-98DA-576F90D3BEA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1081-9D31-45B9-AA3F-56850430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87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CB93-B444-4852-98DA-576F90D3BEA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1081-9D31-45B9-AA3F-56850430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56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2CB93-B444-4852-98DA-576F90D3BEA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1081-9D31-45B9-AA3F-56850430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22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300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블록체인과 </a:t>
            </a:r>
            <a:r>
              <a:rPr lang="ko-KR" altLang="en-US" dirty="0" err="1" smtClean="0"/>
              <a:t>거버넌스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r>
              <a:rPr lang="ko-KR" altLang="en-US" dirty="0" smtClean="0"/>
              <a:t>송진우 </a:t>
            </a:r>
            <a:endParaRPr lang="en-US" altLang="ko-KR" dirty="0" smtClean="0"/>
          </a:p>
          <a:p>
            <a:r>
              <a:rPr lang="en-US" altLang="ko-KR" dirty="0" smtClean="0"/>
              <a:t>2019.11.14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04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소프트 포크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리모델링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기존의 블록체인과 새로운 블록체인이 서로 </a:t>
            </a:r>
            <a:r>
              <a:rPr lang="ko-KR" altLang="en-US" dirty="0" err="1" smtClean="0"/>
              <a:t>환되게</a:t>
            </a:r>
            <a:r>
              <a:rPr lang="ko-KR" altLang="en-US" dirty="0" smtClean="0"/>
              <a:t> 업그레이드 하는 것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하드 포크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새로운 집 짓기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기존 블록체인과 호환되지 않는 새로운 블록체인에서 다른 종류의 가상화폐를 </a:t>
            </a:r>
            <a:r>
              <a:rPr lang="ko-KR" altLang="en-US" smtClean="0"/>
              <a:t>만드는것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26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비트코인의 하드포크 발생한 이유</a:t>
            </a:r>
            <a:r>
              <a:rPr lang="en-US" altLang="ko-KR" dirty="0"/>
              <a:t>?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기존의 사용자들은 이미 투자한 금액이 있기 때문에 비트코인이 변동이 생겨서 시스템이 불안정화되는 것을 원치 않는데 새로 들어오려고 하는 사람들은 비트코인에서 불편한 문제점들이 개선되기를 </a:t>
            </a:r>
            <a:r>
              <a:rPr lang="ko-KR" altLang="en-US" sz="1800" dirty="0" smtClean="0"/>
              <a:t>원함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기존의 사람들은 그대로 비트코인을 사용하고</a:t>
            </a:r>
            <a:r>
              <a:rPr lang="en-US" altLang="ko-KR" sz="1800" dirty="0"/>
              <a:t>, </a:t>
            </a:r>
            <a:r>
              <a:rPr lang="ko-KR" altLang="en-US" sz="1800" dirty="0"/>
              <a:t>새로운 사람들을 위해 개선된 비트코인이 </a:t>
            </a:r>
            <a:r>
              <a:rPr lang="ko-KR" altLang="en-US" sz="1800" dirty="0" err="1"/>
              <a:t>하드포크됨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15995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앞에 있는 태그에 따라서 속성이 다 다르다</a:t>
            </a:r>
            <a:endParaRPr lang="en-US" altLang="ko-KR" sz="1800" dirty="0"/>
          </a:p>
          <a:p>
            <a:r>
              <a:rPr lang="ko-KR" altLang="en-US" sz="1800" dirty="0"/>
              <a:t>태그</a:t>
            </a:r>
            <a:r>
              <a:rPr lang="en-US" altLang="ko-KR" sz="1800" dirty="0"/>
              <a:t>, </a:t>
            </a:r>
            <a:r>
              <a:rPr lang="ko-KR" altLang="en-US" sz="1800" dirty="0"/>
              <a:t>속성은 대소문자 구분 없음</a:t>
            </a:r>
            <a:endParaRPr lang="en-US" altLang="ko-KR" sz="1800" dirty="0"/>
          </a:p>
          <a:p>
            <a:r>
              <a:rPr lang="ko-KR" altLang="en-US" sz="1800" dirty="0"/>
              <a:t>사진</a:t>
            </a:r>
            <a:r>
              <a:rPr lang="en-US" altLang="ko-KR" sz="1800" dirty="0"/>
              <a:t>, </a:t>
            </a:r>
            <a:r>
              <a:rPr lang="ko-KR" altLang="en-US" sz="1800" dirty="0"/>
              <a:t>오디오</a:t>
            </a:r>
            <a:r>
              <a:rPr lang="en-US" altLang="ko-KR" sz="1800" dirty="0"/>
              <a:t>, </a:t>
            </a:r>
            <a:r>
              <a:rPr lang="ko-KR" altLang="en-US" sz="1800" dirty="0"/>
              <a:t>이미지</a:t>
            </a:r>
            <a:r>
              <a:rPr lang="en-US" altLang="ko-KR" sz="1800" dirty="0"/>
              <a:t>-</a:t>
            </a:r>
            <a:r>
              <a:rPr lang="ko-KR" altLang="en-US" sz="1800" dirty="0"/>
              <a:t>메타 데이터</a:t>
            </a:r>
            <a:endParaRPr lang="en-US" altLang="ko-KR" sz="1800" dirty="0"/>
          </a:p>
          <a:p>
            <a:r>
              <a:rPr lang="en-US" altLang="ko-KR" sz="1800" dirty="0"/>
              <a:t>Head</a:t>
            </a:r>
            <a:r>
              <a:rPr lang="ko-KR" altLang="en-US" sz="1800" dirty="0"/>
              <a:t>안에 쓴다</a:t>
            </a:r>
            <a:endParaRPr lang="en-US" altLang="ko-KR" sz="1800" dirty="0"/>
          </a:p>
          <a:p>
            <a:r>
              <a:rPr lang="en-US" altLang="ko-KR" sz="1800" dirty="0" err="1"/>
              <a:t>Href</a:t>
            </a:r>
            <a:r>
              <a:rPr lang="en-US" altLang="ko-KR" sz="1800" dirty="0"/>
              <a:t>-</a:t>
            </a:r>
            <a:r>
              <a:rPr lang="ko-KR" altLang="en-US" sz="1800" dirty="0"/>
              <a:t>하이퍼링크</a:t>
            </a:r>
            <a:endParaRPr lang="en-US" altLang="ko-KR" sz="1800" dirty="0"/>
          </a:p>
          <a:p>
            <a:r>
              <a:rPr lang="en-US" altLang="ko-KR" sz="1800" dirty="0"/>
              <a:t>Jpg-bmp</a:t>
            </a:r>
            <a:r>
              <a:rPr lang="ko-KR" altLang="en-US" sz="1800" dirty="0"/>
              <a:t>보다 사이즈가 작다</a:t>
            </a:r>
            <a:r>
              <a:rPr lang="en-US" altLang="ko-KR" sz="1800" dirty="0"/>
              <a:t>, </a:t>
            </a:r>
            <a:r>
              <a:rPr lang="ko-KR" altLang="en-US" sz="1800" dirty="0"/>
              <a:t>마이크로 </a:t>
            </a:r>
            <a:r>
              <a:rPr lang="ko-KR" altLang="en-US" sz="1800" dirty="0" err="1"/>
              <a:t>소프트사</a:t>
            </a:r>
            <a:r>
              <a:rPr lang="en-US" altLang="ko-KR" sz="1800" dirty="0"/>
              <a:t>, </a:t>
            </a:r>
            <a:r>
              <a:rPr lang="ko-KR" altLang="en-US" sz="1800" dirty="0"/>
              <a:t>압축파일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웹페이지</a:t>
            </a:r>
            <a:r>
              <a:rPr lang="ko-KR" altLang="en-US" sz="1800" dirty="0"/>
              <a:t> 이미지</a:t>
            </a:r>
            <a:endParaRPr lang="en-US" altLang="ko-KR" sz="1800" dirty="0"/>
          </a:p>
          <a:p>
            <a:r>
              <a:rPr lang="en-US" altLang="ko-KR" sz="1800" dirty="0" err="1"/>
              <a:t>Png</a:t>
            </a:r>
            <a:r>
              <a:rPr lang="en-US" altLang="ko-KR" sz="1800" dirty="0"/>
              <a:t>-</a:t>
            </a:r>
            <a:r>
              <a:rPr lang="ko-KR" altLang="en-US" sz="1800" dirty="0"/>
              <a:t>애플</a:t>
            </a:r>
            <a:r>
              <a:rPr lang="en-US" altLang="ko-KR" sz="1800" dirty="0"/>
              <a:t>, </a:t>
            </a:r>
            <a:r>
              <a:rPr lang="ko-KR" altLang="en-US" sz="1800" dirty="0"/>
              <a:t>출력</a:t>
            </a:r>
            <a:r>
              <a:rPr lang="en-US" altLang="ko-KR" sz="1800" dirty="0"/>
              <a:t>, </a:t>
            </a:r>
            <a:r>
              <a:rPr lang="ko-KR" altLang="en-US" sz="1800" dirty="0"/>
              <a:t>인쇄</a:t>
            </a:r>
            <a:endParaRPr lang="en-US" altLang="ko-KR" sz="1800" dirty="0"/>
          </a:p>
          <a:p>
            <a:r>
              <a:rPr lang="ko-KR" altLang="en-US" sz="1800" dirty="0" err="1"/>
              <a:t>웹페이지</a:t>
            </a:r>
            <a:r>
              <a:rPr lang="ko-KR" altLang="en-US" sz="1800" dirty="0"/>
              <a:t> 이미지</a:t>
            </a:r>
            <a:endParaRPr lang="en-US" altLang="ko-KR" sz="1800" dirty="0"/>
          </a:p>
          <a:p>
            <a:r>
              <a:rPr lang="ko-KR" altLang="en-US" sz="1800" dirty="0"/>
              <a:t>그림 이름</a:t>
            </a:r>
            <a:r>
              <a:rPr lang="en-US" altLang="ko-KR" sz="1800" dirty="0"/>
              <a:t>, </a:t>
            </a:r>
            <a:r>
              <a:rPr lang="ko-KR" altLang="en-US" sz="1800" dirty="0"/>
              <a:t>파일명</a:t>
            </a:r>
            <a:r>
              <a:rPr lang="en-US" altLang="ko-KR" sz="1800" dirty="0"/>
              <a:t>-</a:t>
            </a:r>
            <a:r>
              <a:rPr lang="ko-KR" altLang="en-US" sz="1800" dirty="0"/>
              <a:t>영문 이름 사용</a:t>
            </a:r>
            <a:endParaRPr lang="en-US" altLang="ko-KR" sz="1800" dirty="0"/>
          </a:p>
          <a:p>
            <a:r>
              <a:rPr lang="ko-KR" altLang="en-US" sz="1800" dirty="0"/>
              <a:t>파일들은 특정한 폴더에 모아둔다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57507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" t="4722" r="4609" b="7500"/>
          <a:stretch/>
        </p:blipFill>
        <p:spPr bwMode="auto">
          <a:xfrm>
            <a:off x="806895" y="1988840"/>
            <a:ext cx="7552300" cy="393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73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자바스크립트의 생산성을 향상시켜주는 자바스크립트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r>
              <a:rPr lang="en-US" altLang="ko-KR" dirty="0" smtClean="0"/>
              <a:t>$(“div”)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827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구구단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심리테스트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성적관리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17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service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dirty="0" smtClean="0"/>
              <a:t>웹은 인터넷의 중심</a:t>
            </a:r>
            <a:endParaRPr lang="en-US" altLang="ko-KR" sz="1800" dirty="0" smtClean="0"/>
          </a:p>
          <a:p>
            <a:r>
              <a:rPr lang="en-US" altLang="ko-KR" sz="1800" dirty="0" smtClean="0"/>
              <a:t>Html </a:t>
            </a:r>
            <a:r>
              <a:rPr lang="ko-KR" altLang="en-US" sz="1800" dirty="0" err="1" smtClean="0"/>
              <a:t>일방향적이며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수정전에</a:t>
            </a:r>
            <a:r>
              <a:rPr lang="ko-KR" altLang="en-US" sz="1800" dirty="0" smtClean="0"/>
              <a:t> 절대 변하지 않음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CGL</a:t>
            </a:r>
          </a:p>
          <a:p>
            <a:pPr marL="0" indent="0">
              <a:buNone/>
            </a:pPr>
            <a:r>
              <a:rPr lang="en-US" altLang="ko-KR" sz="1800" dirty="0" smtClean="0"/>
              <a:t>Front-End</a:t>
            </a:r>
          </a:p>
          <a:p>
            <a:pPr marL="0" indent="0">
              <a:buNone/>
            </a:pPr>
            <a:r>
              <a:rPr lang="en-US" altLang="ko-KR" sz="1800" dirty="0" smtClean="0"/>
              <a:t>Back-end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웹 서버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캐시서버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어플리케이션 서버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데이터베이스와 상호작용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Web application server </a:t>
            </a:r>
            <a:r>
              <a:rPr lang="ko-KR" altLang="en-US" sz="1800" dirty="0" err="1" smtClean="0"/>
              <a:t>앱</a:t>
            </a:r>
            <a:r>
              <a:rPr lang="ko-KR" altLang="en-US" sz="1800" dirty="0" smtClean="0"/>
              <a:t> 개발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 smtClean="0"/>
              <a:t>웹서버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캐시서버</a:t>
            </a:r>
            <a:r>
              <a:rPr lang="en-US" altLang="ko-KR" sz="1800" dirty="0" smtClean="0"/>
              <a:t>)&gt;</a:t>
            </a:r>
            <a:r>
              <a:rPr lang="ko-KR" altLang="en-US" sz="1800" dirty="0" smtClean="0"/>
              <a:t>어플리케이션 서버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데이터베이스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100" dirty="0" smtClean="0"/>
              <a:t>Get / post </a:t>
            </a:r>
            <a:r>
              <a:rPr lang="ko-KR" altLang="en-US" sz="2100" dirty="0" smtClean="0"/>
              <a:t>방식이 있다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sz="2100" dirty="0" err="1" smtClean="0"/>
              <a:t>Jsp:java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기반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ko-KR" altLang="en-US" sz="2100" dirty="0" err="1" smtClean="0"/>
              <a:t>리눅스는</a:t>
            </a:r>
            <a:r>
              <a:rPr lang="ko-KR" altLang="en-US" sz="2100" dirty="0" smtClean="0"/>
              <a:t> </a:t>
            </a:r>
            <a:r>
              <a:rPr lang="en-US" altLang="ko-KR" sz="2100" dirty="0" err="1" smtClean="0"/>
              <a:t>php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많이 사용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ko-KR" altLang="en-US" sz="2100" dirty="0" smtClean="0"/>
              <a:t>최근 </a:t>
            </a:r>
            <a:r>
              <a:rPr lang="ko-KR" altLang="en-US" sz="2100" dirty="0" err="1" smtClean="0"/>
              <a:t>트랜드</a:t>
            </a:r>
            <a:r>
              <a:rPr lang="ko-KR" altLang="en-US" sz="2100" dirty="0" smtClean="0"/>
              <a:t> 아님</a:t>
            </a:r>
            <a:endParaRPr lang="en-US" altLang="ko-KR" sz="21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9167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900" dirty="0" smtClean="0"/>
              <a:t>Java </a:t>
            </a:r>
            <a:r>
              <a:rPr lang="ko-KR" altLang="en-US" sz="2900" dirty="0" smtClean="0"/>
              <a:t>기반 </a:t>
            </a:r>
            <a:r>
              <a:rPr lang="ko-KR" altLang="en-US" sz="2900" dirty="0" err="1" smtClean="0"/>
              <a:t>웹환경</a:t>
            </a:r>
            <a:r>
              <a:rPr lang="ko-KR" altLang="en-US" sz="2900" dirty="0" smtClean="0"/>
              <a:t> 프로그래밍</a:t>
            </a:r>
            <a:endParaRPr lang="en-US" altLang="ko-KR" sz="2900" dirty="0" smtClean="0"/>
          </a:p>
          <a:p>
            <a:pPr marL="0" indent="0">
              <a:buNone/>
            </a:pPr>
            <a:r>
              <a:rPr lang="ko-KR" altLang="en-US" sz="2900" dirty="0" smtClean="0"/>
              <a:t>개발언어 </a:t>
            </a:r>
            <a:r>
              <a:rPr lang="en-US" altLang="ko-KR" sz="2900" dirty="0" smtClean="0"/>
              <a:t>java</a:t>
            </a:r>
          </a:p>
          <a:p>
            <a:pPr marL="0" indent="0">
              <a:buNone/>
            </a:pPr>
            <a:r>
              <a:rPr lang="en-US" altLang="ko-KR" sz="2900" dirty="0" smtClean="0"/>
              <a:t>DB:MY SQL</a:t>
            </a:r>
          </a:p>
          <a:p>
            <a:pPr marL="0" indent="0">
              <a:buNone/>
            </a:pPr>
            <a:endParaRPr lang="en-US" altLang="ko-KR" sz="2900" dirty="0"/>
          </a:p>
          <a:p>
            <a:pPr marL="0" indent="0">
              <a:buNone/>
            </a:pPr>
            <a:r>
              <a:rPr lang="en-US" altLang="ko-KR" sz="2900" dirty="0" smtClean="0"/>
              <a:t>Web service</a:t>
            </a:r>
          </a:p>
          <a:p>
            <a:pPr marL="0" indent="0">
              <a:buNone/>
            </a:pPr>
            <a:r>
              <a:rPr lang="en-US" altLang="ko-KR" sz="2900" dirty="0" smtClean="0"/>
              <a:t>www : </a:t>
            </a:r>
            <a:r>
              <a:rPr lang="ko-KR" altLang="en-US" sz="2900" dirty="0" smtClean="0"/>
              <a:t>사람과 컴퓨터 </a:t>
            </a:r>
            <a:endParaRPr lang="en-US" altLang="ko-KR" sz="2900" dirty="0" smtClean="0"/>
          </a:p>
          <a:p>
            <a:pPr marL="0" indent="0">
              <a:buNone/>
            </a:pPr>
            <a:r>
              <a:rPr lang="en-US" altLang="ko-KR" sz="2900" dirty="0" smtClean="0"/>
              <a:t>Web service: </a:t>
            </a:r>
            <a:r>
              <a:rPr lang="ko-KR" altLang="en-US" sz="2900" dirty="0" smtClean="0"/>
              <a:t>컴퓨터 끼리</a:t>
            </a:r>
            <a:endParaRPr lang="en-US" altLang="ko-KR" sz="2900" dirty="0" smtClean="0"/>
          </a:p>
          <a:p>
            <a:pPr marL="0" indent="0">
              <a:buNone/>
            </a:pPr>
            <a:endParaRPr lang="en-US" altLang="ko-KR" sz="2900" dirty="0"/>
          </a:p>
          <a:p>
            <a:pPr marL="0" indent="0">
              <a:buNone/>
            </a:pPr>
            <a:r>
              <a:rPr lang="en-US" altLang="ko-KR" sz="2900" dirty="0" smtClean="0"/>
              <a:t>POST  &lt;form&gt;</a:t>
            </a:r>
          </a:p>
          <a:p>
            <a:pPr marL="0" indent="0">
              <a:buNone/>
            </a:pPr>
            <a:r>
              <a:rPr lang="en-US" altLang="ko-KR" sz="2900" dirty="0" smtClean="0"/>
              <a:t>GET node.js</a:t>
            </a:r>
          </a:p>
          <a:p>
            <a:pPr marL="0" indent="0">
              <a:buNone/>
            </a:pPr>
            <a:endParaRPr lang="en-US" altLang="ko-KR" sz="2900" dirty="0"/>
          </a:p>
          <a:p>
            <a:pPr marL="0" indent="0">
              <a:buNone/>
            </a:pPr>
            <a:r>
              <a:rPr lang="en-US" altLang="ko-KR" sz="2900" dirty="0" smtClean="0"/>
              <a:t>JSON</a:t>
            </a:r>
          </a:p>
          <a:p>
            <a:pPr marL="0" indent="0">
              <a:buNone/>
            </a:pPr>
            <a:r>
              <a:rPr lang="en-US" altLang="ko-KR" sz="2900" dirty="0" smtClean="0"/>
              <a:t>“subject” : “Hi silky</a:t>
            </a:r>
          </a:p>
          <a:p>
            <a:pPr marL="0" indent="0">
              <a:buNone/>
            </a:pPr>
            <a:r>
              <a:rPr lang="en-US" altLang="ko-KR" sz="2900" dirty="0" smtClean="0"/>
              <a:t>“body” : hello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31869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▶ </a:t>
            </a:r>
            <a:r>
              <a:rPr lang="en-US" altLang="ko-KR" sz="1800" dirty="0" smtClean="0"/>
              <a:t>Non-blocking</a:t>
            </a:r>
          </a:p>
          <a:p>
            <a:pPr marL="0" indent="0">
              <a:buNone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주문하고 기다리는 것  </a:t>
            </a:r>
            <a:r>
              <a:rPr lang="en-US" altLang="ko-KR" sz="1800" dirty="0" smtClean="0"/>
              <a:t>node.js 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▶ </a:t>
            </a:r>
            <a:r>
              <a:rPr lang="en-US" altLang="ko-KR" sz="1800" dirty="0" err="1" smtClean="0"/>
              <a:t>Cpu</a:t>
            </a:r>
            <a:r>
              <a:rPr lang="ko-KR" altLang="en-US" sz="1800" dirty="0" smtClean="0"/>
              <a:t>사용률이 높은 어플리케이션에선 선호하지 않음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▶ </a:t>
            </a:r>
            <a:r>
              <a:rPr lang="ko-KR" altLang="en-US" sz="1800" dirty="0" err="1"/>
              <a:t>동기식과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비동기식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구별할줄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알아야함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336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.exit </a:t>
            </a:r>
            <a:r>
              <a:rPr lang="ko-KR" altLang="en-US" dirty="0" err="1"/>
              <a:t>빠져나와야함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" t="9166" r="26407" b="33473"/>
          <a:stretch/>
        </p:blipFill>
        <p:spPr bwMode="auto">
          <a:xfrm>
            <a:off x="457200" y="2019998"/>
            <a:ext cx="8229600" cy="368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68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err="1" smtClean="0"/>
              <a:t>거버넌스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Node.js</a:t>
            </a:r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monggoDB</a:t>
            </a:r>
            <a:endParaRPr lang="en-US" altLang="ko-KR" sz="18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9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 t="9305" r="46736" b="33889"/>
          <a:stretch/>
        </p:blipFill>
        <p:spPr bwMode="auto">
          <a:xfrm>
            <a:off x="904941" y="1600200"/>
            <a:ext cx="73341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034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express = require( 'express' )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app = express();</a:t>
            </a:r>
          </a:p>
          <a:p>
            <a:endParaRPr lang="en-US" altLang="ko-KR" dirty="0"/>
          </a:p>
          <a:p>
            <a:r>
              <a:rPr lang="en-US" altLang="ko-KR" dirty="0" err="1"/>
              <a:t>app.get</a:t>
            </a:r>
            <a:r>
              <a:rPr lang="en-US" altLang="ko-KR" dirty="0"/>
              <a:t>('/', function (</a:t>
            </a:r>
            <a:r>
              <a:rPr lang="en-US" altLang="ko-KR" dirty="0" err="1"/>
              <a:t>req</a:t>
            </a:r>
            <a:r>
              <a:rPr lang="en-US" altLang="ko-KR" dirty="0"/>
              <a:t>, res) {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res.send</a:t>
            </a:r>
            <a:r>
              <a:rPr lang="en-US" altLang="ko-KR" dirty="0"/>
              <a:t>( ' IT Works ! ' );</a:t>
            </a:r>
          </a:p>
          <a:p>
            <a:endParaRPr lang="en-US" altLang="ko-KR" dirty="0"/>
          </a:p>
          <a:p>
            <a:r>
              <a:rPr lang="en-US" altLang="ko-KR" dirty="0"/>
              <a:t>// one line response</a:t>
            </a:r>
          </a:p>
          <a:p>
            <a:endParaRPr lang="en-US" altLang="ko-KR" dirty="0"/>
          </a:p>
          <a:p>
            <a:r>
              <a:rPr lang="en-US" altLang="ko-KR" dirty="0"/>
              <a:t>});</a:t>
            </a:r>
          </a:p>
          <a:p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server = </a:t>
            </a:r>
            <a:r>
              <a:rPr lang="en-US" altLang="ko-KR" dirty="0" err="1"/>
              <a:t>app.listen</a:t>
            </a:r>
            <a:r>
              <a:rPr lang="en-US" altLang="ko-KR" dirty="0"/>
              <a:t>(80, function () {</a:t>
            </a:r>
          </a:p>
          <a:p>
            <a:endParaRPr lang="en-US" altLang="ko-KR" dirty="0"/>
          </a:p>
          <a:p>
            <a:r>
              <a:rPr lang="en-US" altLang="ko-KR" dirty="0"/>
              <a:t>   console.log( ' Node Express Webserver Started ' );</a:t>
            </a:r>
          </a:p>
          <a:p>
            <a:endParaRPr lang="en-US" altLang="ko-KR" dirty="0"/>
          </a:p>
          <a:p>
            <a:r>
              <a:rPr lang="en-US" altLang="ko-KR" dirty="0"/>
              <a:t>} );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7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0760D0F6-74F2-4321-B13A-B6ACF9858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6288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4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25D15C29-CE12-4B9E-B8A5-991FC71DC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0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26709992-FCD2-4CAB-9718-00DA195C7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82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 web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8" r="24140" b="44167"/>
          <a:stretch/>
        </p:blipFill>
        <p:spPr bwMode="auto">
          <a:xfrm>
            <a:off x="457200" y="2282552"/>
            <a:ext cx="8229600" cy="316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232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3" b="29444"/>
          <a:stretch/>
        </p:blipFill>
        <p:spPr bwMode="auto">
          <a:xfrm>
            <a:off x="971600" y="1628800"/>
            <a:ext cx="718983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769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5" t="27891" r="15102" b="14966"/>
          <a:stretch/>
        </p:blipFill>
        <p:spPr bwMode="auto">
          <a:xfrm>
            <a:off x="533669" y="1628800"/>
            <a:ext cx="4178558" cy="26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" t="2639" r="19061" b="9444"/>
          <a:stretch/>
        </p:blipFill>
        <p:spPr bwMode="auto">
          <a:xfrm>
            <a:off x="4788024" y="1625758"/>
            <a:ext cx="4155996" cy="254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79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rest</a:t>
            </a:r>
          </a:p>
          <a:p>
            <a:pPr marL="0" indent="0">
              <a:buNone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I express http body-parser</a:t>
            </a:r>
          </a:p>
          <a:p>
            <a:pPr marL="0" indent="0">
              <a:buNone/>
            </a:pPr>
            <a:r>
              <a:rPr lang="en-US" altLang="ko-KR" dirty="0" smtClean="0"/>
              <a:t>Notepad index.js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Postman</a:t>
            </a:r>
          </a:p>
          <a:p>
            <a:pPr marL="0" indent="0">
              <a:buNone/>
            </a:pPr>
            <a:r>
              <a:rPr lang="en-US" altLang="ko-KR" dirty="0" smtClean="0"/>
              <a:t>Get </a:t>
            </a:r>
            <a:r>
              <a:rPr lang="en-US" altLang="ko-KR" dirty="0" smtClean="0">
                <a:hlinkClick r:id="rId2"/>
              </a:rPr>
              <a:t>http://localhost:/3000</a:t>
            </a:r>
            <a:r>
              <a:rPr lang="en-US" altLang="ko-KR" dirty="0" smtClean="0"/>
              <a:t> products</a:t>
            </a:r>
          </a:p>
          <a:p>
            <a:pPr marL="0" indent="0">
              <a:buNone/>
            </a:pPr>
            <a:r>
              <a:rPr lang="ko-KR" altLang="en-US" dirty="0" smtClean="0"/>
              <a:t>제품 등록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제품리스트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개별리스트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개별수정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개별삭제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180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 smtClean="0"/>
              <a:t>NoSQL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데이터의 빠르고 효율적인 처리를 가능하게 하는 개념의 집합으로 성능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신뢰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민첩한 기능을 가질 수 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스키마가 없어 </a:t>
            </a:r>
            <a:r>
              <a:rPr lang="en-US" altLang="ko-KR" sz="1800" dirty="0" smtClean="0"/>
              <a:t>ER </a:t>
            </a:r>
            <a:r>
              <a:rPr lang="ko-KR" altLang="en-US" sz="1800" dirty="0" smtClean="0"/>
              <a:t>모델 없이 정보를 저장할 수 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smtClean="0"/>
              <a:t>여러 프로세서 상에서 동작하며 빠른 검색이 가능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4604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거버넌스란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▶ </a:t>
            </a:r>
            <a:r>
              <a:rPr lang="ko-KR" altLang="en-US" sz="1800" dirty="0" smtClean="0"/>
              <a:t>다방면 사람들이 공동 관심에 네트워크를 구축하여 문제해결을 위해 해결하는 새로운 방법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Ex)</a:t>
            </a:r>
            <a:r>
              <a:rPr lang="ko-KR" altLang="en-US" sz="1800" dirty="0" err="1" smtClean="0"/>
              <a:t>탈추격형</a:t>
            </a:r>
            <a:r>
              <a:rPr lang="ko-KR" altLang="en-US" sz="1800" dirty="0" smtClean="0"/>
              <a:t> 방식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꿈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과정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실패 지원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수평문화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창의교육</a:t>
            </a:r>
            <a:r>
              <a:rPr lang="en-US" altLang="ko-KR" sz="1800" dirty="0" smtClean="0"/>
              <a:t>,</a:t>
            </a:r>
            <a:r>
              <a:rPr lang="ko-KR" altLang="en-US" sz="1800" dirty="0" err="1" smtClean="0"/>
              <a:t>혁신과창조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자율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75413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 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 smtClean="0"/>
              <a:t>NoSQL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문서기반 데이터베이스로 고 </a:t>
            </a:r>
            <a:r>
              <a:rPr lang="ko-KR" altLang="en-US" sz="1800" dirty="0"/>
              <a:t>성능</a:t>
            </a:r>
            <a:r>
              <a:rPr lang="en-US" altLang="ko-KR" sz="1800" dirty="0"/>
              <a:t>, </a:t>
            </a:r>
            <a:r>
              <a:rPr lang="ko-KR" altLang="en-US" sz="1800" dirty="0"/>
              <a:t>고 가용성</a:t>
            </a:r>
            <a:r>
              <a:rPr lang="en-US" altLang="ko-KR" sz="1800" dirty="0"/>
              <a:t>, </a:t>
            </a:r>
            <a:r>
              <a:rPr lang="ko-KR" altLang="en-US" sz="1800" dirty="0"/>
              <a:t>자동 스케일링을 제공하는 문서</a:t>
            </a:r>
            <a:r>
              <a:rPr lang="en-US" altLang="ko-KR" sz="1800" dirty="0"/>
              <a:t>-</a:t>
            </a:r>
            <a:r>
              <a:rPr lang="ko-KR" altLang="en-US" sz="1800" dirty="0"/>
              <a:t>지향 데이터베이스입니다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▶ </a:t>
            </a:r>
            <a:r>
              <a:rPr lang="ko-KR" altLang="en-US" sz="1800" dirty="0"/>
              <a:t>문서는 많은 프로그래밍 언어들이 가진 데이터 타입과 </a:t>
            </a:r>
            <a:r>
              <a:rPr lang="ko-KR" altLang="en-US" sz="1800" dirty="0" smtClean="0"/>
              <a:t>일치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(</a:t>
            </a:r>
            <a:r>
              <a:rPr lang="ko-KR" altLang="en-US" sz="1800" dirty="0"/>
              <a:t>예를 들어 객체</a:t>
            </a:r>
            <a:r>
              <a:rPr lang="en-US" altLang="ko-KR" sz="1800" dirty="0"/>
              <a:t>) 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▶ </a:t>
            </a:r>
            <a:r>
              <a:rPr lang="ko-KR" altLang="en-US" sz="1800" dirty="0" smtClean="0"/>
              <a:t>내장된 </a:t>
            </a:r>
            <a:r>
              <a:rPr lang="ko-KR" altLang="en-US" sz="1800" dirty="0"/>
              <a:t>문서나 배열 등은 </a:t>
            </a:r>
            <a:r>
              <a:rPr lang="en-US" altLang="ko-KR" sz="1800" dirty="0"/>
              <a:t>JOIN</a:t>
            </a:r>
            <a:r>
              <a:rPr lang="ko-KR" altLang="en-US" sz="1800" dirty="0"/>
              <a:t>에 따른 부담을 </a:t>
            </a:r>
            <a:r>
              <a:rPr lang="ko-KR" altLang="en-US" sz="1800" dirty="0" smtClean="0"/>
              <a:t>줄여줌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▶ </a:t>
            </a:r>
            <a:r>
              <a:rPr lang="ko-KR" altLang="en-US" sz="1800" dirty="0" smtClean="0"/>
              <a:t>동적 </a:t>
            </a:r>
            <a:r>
              <a:rPr lang="ko-KR" altLang="en-US" sz="1800" dirty="0"/>
              <a:t>스키마를 통해 뛰어나게 </a:t>
            </a:r>
            <a:r>
              <a:rPr lang="ko-KR" altLang="en-US" sz="1800" dirty="0" err="1"/>
              <a:t>다형성을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제공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▶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비관계형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베이스데이터 시스템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▶ </a:t>
            </a:r>
            <a:r>
              <a:rPr lang="ko-KR" altLang="en-US" sz="1800" dirty="0" smtClean="0"/>
              <a:t>행</a:t>
            </a:r>
            <a:r>
              <a:rPr lang="en-US" altLang="ko-KR" sz="1800" dirty="0"/>
              <a:t>(row)</a:t>
            </a:r>
            <a:r>
              <a:rPr lang="ko-KR" altLang="en-US" sz="1800" dirty="0"/>
              <a:t>이라는 개념보다 유연한 모델인 문서</a:t>
            </a:r>
            <a:r>
              <a:rPr lang="en-US" altLang="ko-KR" sz="1800" dirty="0"/>
              <a:t>(document)</a:t>
            </a:r>
            <a:r>
              <a:rPr lang="ko-KR" altLang="en-US" sz="1800" dirty="0" smtClean="0"/>
              <a:t>를 사용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i="1" dirty="0"/>
          </a:p>
        </p:txBody>
      </p:sp>
    </p:spTree>
    <p:extLst>
      <p:ext uri="{BB962C8B-B14F-4D97-AF65-F5344CB8AC3E}">
        <p14:creationId xmlns:p14="http://schemas.microsoft.com/office/powerpoint/2010/main" val="1750970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&amp; </a:t>
            </a:r>
            <a:r>
              <a:rPr lang="en-US" altLang="ko-KR" dirty="0" err="1" smtClean="0"/>
              <a:t>MongDB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41112" r="42812" b="18889"/>
          <a:stretch/>
        </p:blipFill>
        <p:spPr bwMode="auto">
          <a:xfrm>
            <a:off x="356116" y="1700808"/>
            <a:ext cx="8570782" cy="416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165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Mongdb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용어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Nosql-sql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Collection-table</a:t>
            </a:r>
          </a:p>
          <a:p>
            <a:pPr marL="0" indent="0">
              <a:buNone/>
            </a:pPr>
            <a:r>
              <a:rPr lang="en-US" altLang="ko-KR" dirty="0" smtClean="0"/>
              <a:t>Document-Row(Record)</a:t>
            </a:r>
          </a:p>
          <a:p>
            <a:pPr marL="0" indent="0">
              <a:buNone/>
            </a:pPr>
            <a:r>
              <a:rPr lang="en-US" altLang="ko-KR" dirty="0" smtClean="0"/>
              <a:t>Field-column</a:t>
            </a:r>
          </a:p>
          <a:p>
            <a:pPr marL="0" indent="0">
              <a:buNone/>
            </a:pPr>
            <a:r>
              <a:rPr lang="en-US" altLang="ko-KR" dirty="0" err="1" smtClean="0"/>
              <a:t>object_id</a:t>
            </a:r>
            <a:r>
              <a:rPr lang="en-US" altLang="ko-KR" dirty="0" smtClean="0"/>
              <a:t> – primary key</a:t>
            </a:r>
          </a:p>
          <a:p>
            <a:pPr marL="0" indent="0">
              <a:buNone/>
            </a:pPr>
            <a:r>
              <a:rPr lang="en-US" altLang="ko-KR" dirty="0" err="1" smtClean="0"/>
              <a:t>Embedded&amp;Linking</a:t>
            </a:r>
            <a:r>
              <a:rPr lang="en-US" altLang="ko-KR" dirty="0" smtClean="0"/>
              <a:t> – Relationship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데이터베이스 목록보기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&gt;show </a:t>
            </a:r>
            <a:r>
              <a:rPr lang="en-US" altLang="ko-KR" dirty="0" err="1" smtClean="0"/>
              <a:t>dbs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상태확인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db.stats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Collection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db.createCollection</a:t>
            </a:r>
            <a:r>
              <a:rPr lang="en-US" altLang="ko-KR" dirty="0" smtClean="0"/>
              <a:t>(‘board’)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393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Id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/>
              <a:t>프라이빗</a:t>
            </a:r>
            <a:r>
              <a:rPr lang="ko-KR" altLang="en-US" dirty="0"/>
              <a:t> </a:t>
            </a:r>
            <a:r>
              <a:rPr lang="en-US" altLang="ko-KR" dirty="0" err="1"/>
              <a:t>bft</a:t>
            </a:r>
            <a:r>
              <a:rPr lang="en-US" altLang="ko-KR" dirty="0"/>
              <a:t> </a:t>
            </a:r>
            <a:r>
              <a:rPr lang="ko-KR" altLang="en-US" dirty="0" smtClean="0"/>
              <a:t>계열 </a:t>
            </a:r>
            <a:r>
              <a:rPr lang="ko-KR" altLang="en-US" dirty="0"/>
              <a:t>합의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8330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2600" dirty="0"/>
              <a:t>중앙화</a:t>
            </a:r>
            <a:r>
              <a:rPr lang="en-US" altLang="ko-KR" sz="2600" dirty="0"/>
              <a:t>/</a:t>
            </a:r>
            <a:r>
              <a:rPr lang="ko-KR" altLang="en-US" sz="2600" dirty="0" err="1"/>
              <a:t>탈중앙화</a:t>
            </a:r>
            <a:r>
              <a:rPr lang="en-US" altLang="ko-KR" sz="2600" dirty="0"/>
              <a:t>/</a:t>
            </a:r>
            <a:r>
              <a:rPr lang="ko-KR" altLang="en-US" sz="2600" dirty="0"/>
              <a:t>합의 알고리즘</a:t>
            </a:r>
            <a:endParaRPr lang="en-US" altLang="ko-KR" sz="2600" dirty="0"/>
          </a:p>
          <a:p>
            <a:r>
              <a:rPr lang="ko-KR" altLang="en-US" sz="2600" dirty="0"/>
              <a:t>제 </a:t>
            </a:r>
            <a:r>
              <a:rPr lang="en-US" altLang="ko-KR" sz="2600" dirty="0"/>
              <a:t>3</a:t>
            </a:r>
            <a:r>
              <a:rPr lang="ko-KR" altLang="en-US" sz="2600" dirty="0"/>
              <a:t>자 신뢰를 보증해주는 기관으로부터 벗어나서 그 권한을 분산시키거나 위임하는 </a:t>
            </a:r>
            <a:r>
              <a:rPr lang="ko-KR" altLang="en-US" sz="2600" dirty="0" smtClean="0"/>
              <a:t>프로세스</a:t>
            </a:r>
            <a:endParaRPr lang="en-US" altLang="ko-KR" sz="2600" dirty="0" smtClean="0"/>
          </a:p>
          <a:p>
            <a:endParaRPr lang="en-US" altLang="ko-KR" sz="2600" dirty="0"/>
          </a:p>
          <a:p>
            <a:r>
              <a:rPr lang="ko-KR" altLang="en-US" sz="2600" dirty="0" err="1"/>
              <a:t>탈중앙화</a:t>
            </a:r>
            <a:r>
              <a:rPr lang="ko-KR" altLang="en-US" sz="2600" dirty="0"/>
              <a:t> 블록체인 네트워크 상에서 크게 </a:t>
            </a:r>
            <a:r>
              <a:rPr lang="en-US" altLang="ko-KR" sz="2600" dirty="0"/>
              <a:t>2</a:t>
            </a:r>
            <a:r>
              <a:rPr lang="ko-KR" altLang="en-US" sz="2600" dirty="0"/>
              <a:t>가지</a:t>
            </a:r>
            <a:endParaRPr lang="en-US" altLang="ko-KR" sz="2600" dirty="0"/>
          </a:p>
          <a:p>
            <a:r>
              <a:rPr lang="en-US" altLang="ko-KR" sz="2600" dirty="0"/>
              <a:t>1. </a:t>
            </a:r>
            <a:r>
              <a:rPr lang="ko-KR" altLang="en-US" sz="2600" dirty="0"/>
              <a:t>합의 알고리즘</a:t>
            </a:r>
            <a:r>
              <a:rPr lang="en-US" altLang="ko-KR" sz="2600" dirty="0"/>
              <a:t>-</a:t>
            </a:r>
            <a:r>
              <a:rPr lang="ko-KR" altLang="en-US" sz="2600" dirty="0"/>
              <a:t>과거 일어난 일</a:t>
            </a:r>
            <a:r>
              <a:rPr lang="en-US" altLang="ko-KR" sz="2600" dirty="0"/>
              <a:t>, </a:t>
            </a:r>
            <a:r>
              <a:rPr lang="ko-KR" altLang="en-US" sz="2600" dirty="0"/>
              <a:t>현재 상태</a:t>
            </a:r>
            <a:r>
              <a:rPr lang="en-US" altLang="ko-KR" sz="2600" dirty="0"/>
              <a:t>, </a:t>
            </a:r>
            <a:r>
              <a:rPr lang="ko-KR" altLang="en-US" sz="2600" dirty="0"/>
              <a:t>사실에 관한 합의</a:t>
            </a:r>
            <a:endParaRPr lang="en-US" altLang="ko-KR" sz="2600" dirty="0"/>
          </a:p>
          <a:p>
            <a:r>
              <a:rPr lang="en-US" altLang="ko-KR" sz="2600" dirty="0"/>
              <a:t>2. </a:t>
            </a:r>
            <a:r>
              <a:rPr lang="ko-KR" altLang="en-US" sz="2600" dirty="0" err="1"/>
              <a:t>거버넌스</a:t>
            </a:r>
            <a:r>
              <a:rPr lang="en-US" altLang="ko-KR" sz="2600" dirty="0"/>
              <a:t>-</a:t>
            </a:r>
            <a:r>
              <a:rPr lang="ko-KR" altLang="en-US" sz="2600" dirty="0"/>
              <a:t>미래</a:t>
            </a:r>
            <a:r>
              <a:rPr lang="en-US" altLang="ko-KR" sz="2600" dirty="0"/>
              <a:t>, </a:t>
            </a:r>
            <a:r>
              <a:rPr lang="ko-KR" altLang="en-US" sz="2600" dirty="0"/>
              <a:t>결정에 대한 합의</a:t>
            </a:r>
            <a:endParaRPr lang="en-US" altLang="ko-KR" sz="2600" dirty="0"/>
          </a:p>
          <a:p>
            <a:r>
              <a:rPr lang="ko-KR" altLang="en-US" sz="2600" dirty="0"/>
              <a:t>합의 알고리즘에서 가장 </a:t>
            </a:r>
            <a:r>
              <a:rPr lang="ko-KR" altLang="en-US" sz="2600" dirty="0" err="1"/>
              <a:t>유명한게</a:t>
            </a:r>
            <a:r>
              <a:rPr lang="ko-KR" altLang="en-US" sz="2600" dirty="0"/>
              <a:t> </a:t>
            </a:r>
            <a:r>
              <a:rPr lang="en-US" altLang="ko-KR" sz="2600" dirty="0" err="1"/>
              <a:t>pow</a:t>
            </a:r>
            <a:r>
              <a:rPr lang="en-US" altLang="ko-KR" sz="2600" dirty="0"/>
              <a:t>-</a:t>
            </a:r>
            <a:r>
              <a:rPr lang="ko-KR" altLang="en-US" sz="2600" dirty="0"/>
              <a:t>비트코인에 적용됨</a:t>
            </a:r>
            <a:endParaRPr lang="en-US" altLang="ko-KR" sz="2600" dirty="0"/>
          </a:p>
          <a:p>
            <a:r>
              <a:rPr lang="ko-KR" altLang="en-US" sz="2600" dirty="0"/>
              <a:t>비트코인에 적용된 합의</a:t>
            </a:r>
            <a:endParaRPr lang="en-US" altLang="ko-KR" sz="2600" dirty="0"/>
          </a:p>
          <a:p>
            <a:r>
              <a:rPr lang="ko-KR" altLang="en-US" sz="2600" dirty="0"/>
              <a:t>합의 알고리즘</a:t>
            </a:r>
            <a:r>
              <a:rPr lang="en-US" altLang="ko-KR" sz="2600" dirty="0"/>
              <a:t>-</a:t>
            </a:r>
            <a:r>
              <a:rPr lang="ko-KR" altLang="en-US" sz="2600" dirty="0"/>
              <a:t>누가 누구한테 </a:t>
            </a:r>
            <a:r>
              <a:rPr lang="en-US" altLang="ko-KR" sz="2600" dirty="0" err="1"/>
              <a:t>btc</a:t>
            </a:r>
            <a:r>
              <a:rPr lang="en-US" altLang="ko-KR" sz="2600" dirty="0"/>
              <a:t> </a:t>
            </a:r>
            <a:r>
              <a:rPr lang="ko-KR" altLang="en-US" sz="2600" dirty="0"/>
              <a:t>얼마를 보냈다는 사실에 대한 합의</a:t>
            </a:r>
            <a:endParaRPr lang="en-US" altLang="ko-KR" sz="2600" dirty="0"/>
          </a:p>
          <a:p>
            <a:r>
              <a:rPr lang="ko-KR" altLang="en-US" sz="2600" dirty="0" err="1"/>
              <a:t>거버넌스</a:t>
            </a:r>
            <a:r>
              <a:rPr lang="en-US" altLang="ko-KR" sz="2600" dirty="0"/>
              <a:t>-</a:t>
            </a:r>
            <a:r>
              <a:rPr lang="ko-KR" altLang="en-US" sz="2600" dirty="0"/>
              <a:t>사용자는 수수료를 낮춰야 하고</a:t>
            </a:r>
            <a:r>
              <a:rPr lang="en-US" altLang="ko-KR" sz="2600" dirty="0"/>
              <a:t>, </a:t>
            </a:r>
            <a:r>
              <a:rPr lang="ko-KR" altLang="en-US" sz="2600" dirty="0"/>
              <a:t>운영자는 수수료를 높여야 함 이것에 대한 합의</a:t>
            </a:r>
            <a:endParaRPr lang="en-US" altLang="ko-KR" sz="2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2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거버넌스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sz="7200" dirty="0" smtClean="0"/>
              <a:t>블록체인에서 합의 알고리즘과 </a:t>
            </a:r>
            <a:r>
              <a:rPr lang="ko-KR" altLang="en-US" sz="7200" dirty="0" err="1" smtClean="0"/>
              <a:t>거버넌스</a:t>
            </a:r>
            <a:r>
              <a:rPr lang="ko-KR" altLang="en-US" sz="7200" dirty="0" smtClean="0"/>
              <a:t> 차이</a:t>
            </a:r>
            <a:endParaRPr lang="en-US" altLang="ko-KR" sz="7200" dirty="0" smtClean="0"/>
          </a:p>
          <a:p>
            <a:pPr marL="0" indent="0">
              <a:buNone/>
            </a:pPr>
            <a:r>
              <a:rPr lang="ko-KR" altLang="en-US" sz="7200" dirty="0" smtClean="0"/>
              <a:t>합의 알고리즘</a:t>
            </a:r>
            <a:r>
              <a:rPr lang="en-US" altLang="ko-KR" sz="7200" dirty="0" smtClean="0"/>
              <a:t>:</a:t>
            </a:r>
            <a:r>
              <a:rPr lang="ko-KR" altLang="en-US" sz="7200" dirty="0" smtClean="0"/>
              <a:t> 한 명의 답이 있는지 다수가 확인 해주는 것</a:t>
            </a:r>
            <a:endParaRPr lang="en-US" altLang="ko-KR" sz="7200" dirty="0" smtClean="0"/>
          </a:p>
          <a:p>
            <a:pPr marL="0" indent="0">
              <a:buNone/>
            </a:pPr>
            <a:r>
              <a:rPr lang="ko-KR" altLang="en-US" sz="7200" dirty="0" err="1" smtClean="0"/>
              <a:t>거버넌스</a:t>
            </a:r>
            <a:r>
              <a:rPr lang="en-US" altLang="ko-KR" sz="7200" dirty="0"/>
              <a:t>:</a:t>
            </a:r>
            <a:r>
              <a:rPr lang="ko-KR" altLang="en-US" sz="7200" dirty="0" smtClean="0"/>
              <a:t>협의결정 하는 것</a:t>
            </a:r>
            <a:endParaRPr lang="en-US" altLang="ko-KR" sz="7200" dirty="0" smtClean="0"/>
          </a:p>
          <a:p>
            <a:pPr marL="0" indent="0">
              <a:buNone/>
            </a:pPr>
            <a:endParaRPr lang="en-US" altLang="ko-KR" sz="7200" dirty="0" smtClean="0"/>
          </a:p>
          <a:p>
            <a:pPr marL="0" indent="0">
              <a:buNone/>
            </a:pPr>
            <a:r>
              <a:rPr lang="ko-KR" altLang="en-US" sz="7200" dirty="0" smtClean="0"/>
              <a:t>기존의 사회에서 사용하는 </a:t>
            </a:r>
            <a:r>
              <a:rPr lang="en-US" altLang="ko-KR" sz="7200" dirty="0" smtClean="0"/>
              <a:t>“</a:t>
            </a:r>
            <a:r>
              <a:rPr lang="ko-KR" altLang="en-US" sz="7200" dirty="0" err="1" smtClean="0"/>
              <a:t>거버넌스</a:t>
            </a:r>
            <a:r>
              <a:rPr lang="en-US" altLang="ko-KR" sz="7200" dirty="0" smtClean="0"/>
              <a:t>” </a:t>
            </a:r>
            <a:r>
              <a:rPr lang="ko-KR" altLang="en-US" sz="7200" dirty="0" smtClean="0"/>
              <a:t>용어의 뜻</a:t>
            </a:r>
            <a:endParaRPr lang="en-US" altLang="ko-KR" sz="7200" dirty="0" smtClean="0"/>
          </a:p>
          <a:p>
            <a:pPr marL="0" indent="0">
              <a:buNone/>
            </a:pPr>
            <a:r>
              <a:rPr lang="ko-KR" altLang="en-US" sz="7200" dirty="0"/>
              <a:t>▶ </a:t>
            </a:r>
            <a:r>
              <a:rPr lang="ko-KR" altLang="en-US" sz="7200" dirty="0" smtClean="0"/>
              <a:t>국가 </a:t>
            </a:r>
            <a:r>
              <a:rPr lang="ko-KR" altLang="en-US" sz="7200" dirty="0"/>
              <a:t>해당분야의 여러 업무를 관리하기 위해 </a:t>
            </a:r>
            <a:r>
              <a:rPr lang="ko-KR" altLang="en-US" sz="7200" dirty="0" smtClean="0"/>
              <a:t>정치</a:t>
            </a:r>
            <a:r>
              <a:rPr lang="en-US" altLang="ko-KR" sz="7200" dirty="0"/>
              <a:t>·</a:t>
            </a:r>
            <a:r>
              <a:rPr lang="ko-KR" altLang="en-US" sz="7200" dirty="0"/>
              <a:t>경제 및 행정적 권한을 행사하는 국정관리 </a:t>
            </a:r>
            <a:r>
              <a:rPr lang="ko-KR" altLang="en-US" sz="7200" dirty="0" smtClean="0"/>
              <a:t>체계</a:t>
            </a:r>
            <a:endParaRPr lang="en-US" altLang="ko-KR" sz="7200" dirty="0" smtClean="0"/>
          </a:p>
          <a:p>
            <a:pPr marL="0" indent="0">
              <a:buNone/>
            </a:pPr>
            <a:endParaRPr lang="en-US" altLang="ko-KR" sz="7200" dirty="0" smtClean="0"/>
          </a:p>
          <a:p>
            <a:pPr marL="0" indent="0">
              <a:buNone/>
            </a:pPr>
            <a:endParaRPr lang="en-US" altLang="ko-KR" sz="7200" dirty="0"/>
          </a:p>
          <a:p>
            <a:pPr marL="0" indent="0">
              <a:buNone/>
            </a:pPr>
            <a:r>
              <a:rPr lang="ko-KR" altLang="en-US" sz="7200" dirty="0" smtClean="0"/>
              <a:t>네트워크 </a:t>
            </a:r>
            <a:r>
              <a:rPr lang="ko-KR" altLang="en-US" sz="7200" dirty="0" err="1" smtClean="0"/>
              <a:t>거버넌스의</a:t>
            </a:r>
            <a:r>
              <a:rPr lang="ko-KR" altLang="en-US" sz="7200" dirty="0" smtClean="0"/>
              <a:t> 특징</a:t>
            </a:r>
            <a:endParaRPr lang="en-US" altLang="ko-KR" sz="7200" dirty="0" smtClean="0"/>
          </a:p>
          <a:p>
            <a:pPr marL="0" indent="0">
              <a:buNone/>
            </a:pPr>
            <a:r>
              <a:rPr lang="ko-KR" altLang="en-US" sz="7200" dirty="0" smtClean="0"/>
              <a:t>국가의 모든 행위자들이 상호 연계하여 공통의 문제를 해결하기 위해 조정하고 타협하는 과정 혹은 체계</a:t>
            </a:r>
            <a:endParaRPr lang="en-US" altLang="ko-KR" sz="7200" dirty="0" smtClean="0"/>
          </a:p>
          <a:p>
            <a:pPr marL="0" indent="0">
              <a:buNone/>
            </a:pPr>
            <a:r>
              <a:rPr lang="ko-KR" altLang="en-US" sz="7200" dirty="0" smtClean="0"/>
              <a:t>▶ 이해관계 최대화</a:t>
            </a:r>
            <a:endParaRPr lang="en-US" altLang="ko-KR" sz="7200" dirty="0" smtClean="0"/>
          </a:p>
          <a:p>
            <a:pPr marL="0" indent="0">
              <a:buNone/>
            </a:pPr>
            <a:r>
              <a:rPr lang="ko-KR" altLang="en-US" sz="7200" dirty="0"/>
              <a:t>▶ </a:t>
            </a:r>
            <a:r>
              <a:rPr lang="ko-KR" altLang="en-US" sz="7200" dirty="0" smtClean="0"/>
              <a:t>수평적 조정에 의한 사회문제 지향</a:t>
            </a:r>
            <a:endParaRPr lang="en-US" altLang="ko-KR" sz="7200" dirty="0" smtClean="0"/>
          </a:p>
          <a:p>
            <a:pPr marL="0" indent="0">
              <a:buNone/>
            </a:pPr>
            <a:r>
              <a:rPr lang="ko-KR" altLang="en-US" sz="7200" dirty="0"/>
              <a:t>▶ </a:t>
            </a:r>
            <a:r>
              <a:rPr lang="ko-KR" altLang="en-US" sz="7200" dirty="0" smtClean="0"/>
              <a:t>네트워크 내 모든 행위자들은 대등한 지위</a:t>
            </a:r>
            <a:endParaRPr lang="en-US" altLang="ko-KR" sz="7200" dirty="0" smtClean="0"/>
          </a:p>
          <a:p>
            <a:pPr marL="0" indent="0">
              <a:buNone/>
            </a:pPr>
            <a:endParaRPr lang="en-US" altLang="ko-KR" sz="72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66438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7606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거버넌스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접근방법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▶ </a:t>
            </a:r>
            <a:r>
              <a:rPr lang="ko-KR" altLang="en-US" sz="1800" dirty="0" smtClean="0"/>
              <a:t>서양과 </a:t>
            </a:r>
            <a:r>
              <a:rPr lang="ko-KR" altLang="en-US" sz="1800" dirty="0"/>
              <a:t>동양의 차이로 보면 개인의 이익과 전체이익으로 나뉘어 진다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순응비용 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국민들이 </a:t>
            </a:r>
            <a:r>
              <a:rPr lang="ko-KR" altLang="en-US" sz="1800" dirty="0"/>
              <a:t>정부를 불신하는 사회에서는 법규가 잘 지켜지는지에 대한 감시 </a:t>
            </a:r>
            <a:r>
              <a:rPr lang="ko-KR" altLang="en-US" sz="1800" dirty="0" smtClean="0"/>
              <a:t>비용과 </a:t>
            </a:r>
            <a:r>
              <a:rPr lang="ko-KR" altLang="en-US" sz="1800" dirty="0"/>
              <a:t>준법 생활을 유도하기 위한 각종 </a:t>
            </a:r>
            <a:r>
              <a:rPr lang="ko-KR" altLang="en-US" sz="1800" dirty="0" smtClean="0"/>
              <a:t>비용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기근의 원인은 무엇인가</a:t>
            </a:r>
            <a:r>
              <a:rPr lang="en-US" altLang="ko-KR" sz="1800" dirty="0" smtClean="0"/>
              <a:t>?</a:t>
            </a:r>
          </a:p>
          <a:p>
            <a:pPr marL="0" indent="0">
              <a:buNone/>
            </a:pPr>
            <a:r>
              <a:rPr lang="ko-KR" altLang="en-US" sz="1800" dirty="0" smtClean="0"/>
              <a:t>극소수의 이기적인 행동으로 인한 나비효과로 사회전체가 피해보는 것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자원배분과 정치문제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민주주의는 무엇인가</a:t>
            </a:r>
            <a:r>
              <a:rPr lang="en-US" altLang="ko-KR" sz="1800" dirty="0" smtClean="0"/>
              <a:t>? </a:t>
            </a:r>
            <a:r>
              <a:rPr lang="ko-KR" altLang="en-US" sz="1800" dirty="0" smtClean="0"/>
              <a:t>블록체인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국민이 권력을 가짐과 동시에 스스로 권리를 행사하는 정치 형태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두 나라의 기근에 대처하는 방법의 차이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자원효율적 배분의 차이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 smtClean="0"/>
              <a:t>아마티야</a:t>
            </a:r>
            <a:r>
              <a:rPr lang="ko-KR" altLang="en-US" sz="1800" dirty="0" smtClean="0"/>
              <a:t> 센 정의한 민주주의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b="1" dirty="0"/>
              <a:t>정치적 자유가 경제적 발전의 전제조건</a:t>
            </a: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발전은 능력과 자유의 증진</a:t>
            </a: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기근의 책임을 지도층과 정치지도자에게 </a:t>
            </a:r>
            <a:r>
              <a:rPr lang="ko-KR" altLang="en-US" sz="1800" b="1" dirty="0" err="1"/>
              <a:t>돌리는것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2204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개인 이익 </a:t>
            </a:r>
            <a:r>
              <a:rPr lang="en-US" altLang="ko-KR" sz="1800" dirty="0" smtClean="0"/>
              <a:t>by the people-</a:t>
            </a:r>
            <a:r>
              <a:rPr lang="ko-KR" altLang="en-US" sz="1800" dirty="0" smtClean="0"/>
              <a:t>시민들의 이익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다수 이익 </a:t>
            </a:r>
            <a:r>
              <a:rPr lang="en-US" altLang="ko-KR" sz="1800" dirty="0" smtClean="0"/>
              <a:t>for the people-</a:t>
            </a:r>
            <a:r>
              <a:rPr lang="ko-KR" altLang="en-US" sz="1800" dirty="0" err="1" smtClean="0"/>
              <a:t>국가전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통치</a:t>
            </a:r>
            <a:r>
              <a:rPr lang="en-US" altLang="ko-KR" sz="1800" dirty="0"/>
              <a:t>-</a:t>
            </a:r>
            <a:r>
              <a:rPr lang="ko-KR" altLang="en-US" sz="1800" dirty="0"/>
              <a:t>거래 비용 적고</a:t>
            </a:r>
            <a:r>
              <a:rPr lang="en-US" altLang="ko-KR" sz="1800" dirty="0"/>
              <a:t>, </a:t>
            </a:r>
            <a:r>
              <a:rPr lang="ko-KR" altLang="en-US" sz="1800" dirty="0"/>
              <a:t>순응 비용 크다</a:t>
            </a:r>
            <a:endParaRPr lang="en-US" altLang="ko-KR" sz="1800" dirty="0"/>
          </a:p>
          <a:p>
            <a:r>
              <a:rPr lang="ko-KR" altLang="en-US" sz="1800" dirty="0" err="1"/>
              <a:t>협치</a:t>
            </a:r>
            <a:r>
              <a:rPr lang="en-US" altLang="ko-KR" sz="1800" dirty="0"/>
              <a:t>-</a:t>
            </a:r>
            <a:r>
              <a:rPr lang="ko-KR" altLang="en-US" sz="1800" dirty="0"/>
              <a:t>거래 비용 크고</a:t>
            </a:r>
            <a:r>
              <a:rPr lang="en-US" altLang="ko-KR" sz="1800" dirty="0"/>
              <a:t>, </a:t>
            </a:r>
            <a:r>
              <a:rPr lang="ko-KR" altLang="en-US" sz="1800" dirty="0"/>
              <a:t>순응 비용 </a:t>
            </a:r>
            <a:r>
              <a:rPr lang="ko-KR" altLang="en-US" sz="1800" dirty="0" smtClean="0"/>
              <a:t>적다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/>
              <a:t>독일</a:t>
            </a:r>
            <a:r>
              <a:rPr lang="en-US" altLang="ko-KR" sz="1800" dirty="0"/>
              <a:t>, </a:t>
            </a:r>
            <a:r>
              <a:rPr lang="ko-KR" altLang="en-US" sz="1800" dirty="0"/>
              <a:t>스웨덴 같은 </a:t>
            </a:r>
            <a:r>
              <a:rPr lang="ko-KR" altLang="en-US" sz="1800" dirty="0" err="1"/>
              <a:t>고신뢰</a:t>
            </a:r>
            <a:r>
              <a:rPr lang="ko-KR" altLang="en-US" sz="1800" dirty="0"/>
              <a:t> 사회</a:t>
            </a:r>
            <a:endParaRPr lang="en-US" altLang="ko-KR" sz="1800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338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블록체인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퍼블릭</a:t>
            </a:r>
            <a:r>
              <a:rPr lang="ko-KR" altLang="en-US" dirty="0" smtClean="0"/>
              <a:t> 블록체인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중앙기관 없이 작동하는 신뢰 시스템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err="1" smtClean="0"/>
              <a:t>프라이빗</a:t>
            </a:r>
            <a:r>
              <a:rPr lang="ko-KR" altLang="en-US" dirty="0" smtClean="0"/>
              <a:t> 블록체인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블록체인 접근 허가 권한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97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비트코인의 이해관계자 크게 어떻게 나눌 수 있는가</a:t>
            </a:r>
            <a:r>
              <a:rPr lang="en-US" altLang="ko-KR" sz="1800" dirty="0" smtClean="0"/>
              <a:t>?</a:t>
            </a:r>
          </a:p>
          <a:p>
            <a:pPr marL="0" indent="0">
              <a:buNone/>
            </a:pPr>
            <a:r>
              <a:rPr lang="ko-KR" altLang="en-US" sz="1800" dirty="0" smtClean="0"/>
              <a:t>개발자</a:t>
            </a:r>
            <a:r>
              <a:rPr lang="en-US" altLang="ko-KR" sz="1800" dirty="0" smtClean="0"/>
              <a:t>,</a:t>
            </a:r>
            <a:r>
              <a:rPr lang="ko-KR" altLang="en-US" sz="1800" dirty="0" err="1" smtClean="0"/>
              <a:t>채굴자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각 이해관계자가 가진 역할과 특징은 무엇인가</a:t>
            </a:r>
            <a:r>
              <a:rPr lang="en-US" altLang="ko-KR" sz="1800" dirty="0" smtClean="0"/>
              <a:t>?</a:t>
            </a:r>
          </a:p>
          <a:p>
            <a:pPr marL="0" indent="0">
              <a:buNone/>
            </a:pPr>
            <a:r>
              <a:rPr lang="ko-KR" altLang="en-US" sz="1800" dirty="0" smtClean="0"/>
              <a:t>개발자 네트워크 영향력 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err="1" smtClean="0"/>
              <a:t>채굴자</a:t>
            </a:r>
            <a:r>
              <a:rPr lang="ko-KR" altLang="en-US" sz="1800" dirty="0" smtClean="0"/>
              <a:t> 거래수수료 얻고자 하는 요인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사용자 비트코인의 가치 상승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각 이해관계자들간의 갈등이 생길 수 잇는 요소는 무엇인가</a:t>
            </a:r>
            <a:r>
              <a:rPr lang="en-US" altLang="ko-KR" sz="1800" dirty="0" smtClean="0"/>
              <a:t>?</a:t>
            </a:r>
          </a:p>
          <a:p>
            <a:pPr marL="0" indent="0">
              <a:buNone/>
            </a:pPr>
            <a:r>
              <a:rPr lang="ko-KR" altLang="en-US" sz="1800" dirty="0" smtClean="0"/>
              <a:t>인센티브가 비대칭 구조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수수료 문제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권력문제 </a:t>
            </a:r>
            <a:r>
              <a:rPr lang="en-US" altLang="ko-KR" sz="1800" dirty="0" smtClean="0"/>
              <a:t>	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7918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892</Words>
  <Application>Microsoft Office PowerPoint</Application>
  <PresentationFormat>화면 슬라이드 쇼(4:3)</PresentationFormat>
  <Paragraphs>224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블록체인과 거버넌스</vt:lpstr>
      <vt:lpstr>목차</vt:lpstr>
      <vt:lpstr>거버넌스란?</vt:lpstr>
      <vt:lpstr>PowerPoint 프레젠테이션</vt:lpstr>
      <vt:lpstr>거버넌스</vt:lpstr>
      <vt:lpstr>PowerPoint 프레젠테이션</vt:lpstr>
      <vt:lpstr>PowerPoint 프레젠테이션</vt:lpstr>
      <vt:lpstr>블록체인 </vt:lpstr>
      <vt:lpstr>PowerPoint 프레젠테이션</vt:lpstr>
      <vt:lpstr>PowerPoint 프레젠테이션</vt:lpstr>
      <vt:lpstr>비트코인의 하드포크 발생한 이유? </vt:lpstr>
      <vt:lpstr>HTML</vt:lpstr>
      <vt:lpstr>실습</vt:lpstr>
      <vt:lpstr>jQuery</vt:lpstr>
      <vt:lpstr>실습페이지</vt:lpstr>
      <vt:lpstr>Web service overview</vt:lpstr>
      <vt:lpstr>jsp</vt:lpstr>
      <vt:lpstr>Node.js</vt:lpstr>
      <vt:lpstr>.exit 빠져나와야함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Node web</vt:lpstr>
      <vt:lpstr>PowerPoint 프레젠테이션</vt:lpstr>
      <vt:lpstr>PowerPoint 프레젠테이션</vt:lpstr>
      <vt:lpstr>JpI 만들기</vt:lpstr>
      <vt:lpstr>NoSQL</vt:lpstr>
      <vt:lpstr>Mongo DB</vt:lpstr>
      <vt:lpstr>SQL &amp; MongDB 비교</vt:lpstr>
      <vt:lpstr>Mongdb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169</cp:revision>
  <dcterms:created xsi:type="dcterms:W3CDTF">2019-10-17T05:53:16Z</dcterms:created>
  <dcterms:modified xsi:type="dcterms:W3CDTF">2019-11-27T02:39:41Z</dcterms:modified>
</cp:coreProperties>
</file>