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3" r:id="rId5"/>
    <p:sldId id="283" r:id="rId6"/>
    <p:sldId id="286" r:id="rId7"/>
    <p:sldId id="288" r:id="rId8"/>
    <p:sldId id="276" r:id="rId9"/>
    <p:sldId id="270" r:id="rId10"/>
    <p:sldId id="268" r:id="rId11"/>
    <p:sldId id="271" r:id="rId12"/>
    <p:sldId id="273" r:id="rId13"/>
    <p:sldId id="278" r:id="rId14"/>
    <p:sldId id="265" r:id="rId15"/>
    <p:sldId id="272" r:id="rId16"/>
    <p:sldId id="275" r:id="rId17"/>
    <p:sldId id="277" r:id="rId18"/>
    <p:sldId id="282" r:id="rId19"/>
    <p:sldId id="287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3539" autoAdjust="0"/>
  </p:normalViewPr>
  <p:slideViewPr>
    <p:cSldViewPr snapToGrid="0" showGuides="1">
      <p:cViewPr varScale="1">
        <p:scale>
          <a:sx n="104" d="100"/>
          <a:sy n="104" d="100"/>
        </p:scale>
        <p:origin x="870" y="84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4291C-3D23-463F-91A1-AC0A29A3A10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F882-FB48-44F9-9BEC-B79B066DE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7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치아 건강이 단순히 치아 건강만의 문제가 아니라 우리 몸에 다양한 질환을 유발한다는 기사를 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치아 질환과 다른 건강상태와의 관계를 분석하기로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F882-FB48-44F9-9BEC-B79B066DEC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1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건강상태에 가장 큰 영향을 미치는 변수는 연령대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연령대가 높아질수록 흡연 여부와 음주 여부 수치가 점점 내려간다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52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F882-FB48-44F9-9BEC-B79B066DEC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9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로지스틱 회귀분석의 문제 </a:t>
            </a:r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있으면 실행이 안됨</a:t>
            </a:r>
            <a:endParaRPr lang="en-US" altLang="ko-KR" dirty="0"/>
          </a:p>
          <a:p>
            <a:r>
              <a:rPr lang="ko-KR" altLang="en-US" dirty="0"/>
              <a:t>구강검진 데이터는 전체의 약 </a:t>
            </a:r>
            <a:r>
              <a:rPr lang="en-US" altLang="ko-KR" dirty="0"/>
              <a:t>33%</a:t>
            </a:r>
            <a:r>
              <a:rPr lang="ko-KR" altLang="en-US" dirty="0"/>
              <a:t>정도 만 존재</a:t>
            </a:r>
            <a:endParaRPr lang="en-US" altLang="ko-KR" dirty="0"/>
          </a:p>
          <a:p>
            <a:r>
              <a:rPr lang="ko-KR" altLang="en-US" dirty="0"/>
              <a:t>콜레스테롤은 전체의 약 </a:t>
            </a:r>
            <a:r>
              <a:rPr lang="en-US" altLang="ko-KR" dirty="0"/>
              <a:t>40%</a:t>
            </a:r>
            <a:r>
              <a:rPr lang="ko-KR" altLang="en-US" dirty="0"/>
              <a:t> 만 존재</a:t>
            </a:r>
            <a:endParaRPr lang="en-US" altLang="ko-KR" dirty="0"/>
          </a:p>
          <a:p>
            <a:r>
              <a:rPr lang="ko-KR" altLang="en-US" dirty="0"/>
              <a:t>그런데 여기서 </a:t>
            </a:r>
            <a:r>
              <a:rPr lang="ko-KR" altLang="en-US" dirty="0" err="1"/>
              <a:t>결측치들을</a:t>
            </a:r>
            <a:r>
              <a:rPr lang="ko-KR" altLang="en-US" dirty="0"/>
              <a:t> 다 날리다 보니 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만 데이터 밖에 남지 않음</a:t>
            </a:r>
            <a:endParaRPr lang="en-US" altLang="ko-KR" dirty="0"/>
          </a:p>
          <a:p>
            <a:r>
              <a:rPr lang="ko-KR" altLang="en-US" dirty="0"/>
              <a:t>이 데이터 만으로 분석을 </a:t>
            </a:r>
            <a:r>
              <a:rPr lang="ko-KR" altLang="en-US" dirty="0" err="1"/>
              <a:t>진행해야함</a:t>
            </a:r>
            <a:endParaRPr lang="en-US" altLang="ko-KR" dirty="0"/>
          </a:p>
          <a:p>
            <a:r>
              <a:rPr lang="ko-KR" altLang="en-US" dirty="0"/>
              <a:t>이 때문에 콜레스테롤 관련 수치의 </a:t>
            </a:r>
            <a:r>
              <a:rPr lang="ko-KR" altLang="en-US" dirty="0" err="1"/>
              <a:t>결측치</a:t>
            </a:r>
            <a:r>
              <a:rPr lang="ko-KR" altLang="en-US" dirty="0"/>
              <a:t> 또한 채워 줘야 </a:t>
            </a:r>
            <a:r>
              <a:rPr lang="ko-KR" altLang="en-US" dirty="0" err="1"/>
              <a:t>겠다라고</a:t>
            </a:r>
            <a:r>
              <a:rPr lang="ko-KR" altLang="en-US" dirty="0"/>
              <a:t> 생각이 </a:t>
            </a:r>
            <a:r>
              <a:rPr lang="ko-KR" altLang="en-US" dirty="0" err="1"/>
              <a:t>듬</a:t>
            </a:r>
            <a:endParaRPr lang="en-US" altLang="ko-KR" dirty="0"/>
          </a:p>
          <a:p>
            <a:r>
              <a:rPr lang="ko-KR" altLang="en-US" dirty="0"/>
              <a:t>아니면 콜레스테롤 관련 변수는 이상치 처리 후 </a:t>
            </a:r>
            <a:r>
              <a:rPr lang="en-US" altLang="ko-KR" dirty="0"/>
              <a:t>t-test</a:t>
            </a:r>
            <a:r>
              <a:rPr lang="ko-KR" altLang="en-US" dirty="0"/>
              <a:t>에서 평균에 유의미한 차이를 보이지 않았기에 아예 변수에서 제외하는 것도 고려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0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 err="1"/>
              <a:t>치아우식증</a:t>
            </a:r>
            <a:r>
              <a:rPr lang="ko-KR" altLang="en-US" dirty="0"/>
              <a:t> 여부 또한 구강 검진 데이터에 포함이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 err="1"/>
              <a:t>치아우식증</a:t>
            </a:r>
            <a:r>
              <a:rPr lang="ko-KR" altLang="en-US" dirty="0"/>
              <a:t> 여부 또한 구강 검진 데이터에 포함이 됨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연령대가 높아질수록 시력이 나빠지게 되고 그와 반대로 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치석여부가 연령대가 높아질수록 낮아지게 됨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치석 여부는 계수가 높은 변수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나이가 많아질수록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80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1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콜레스테롤 관련 변수를 제거하고 분석을 해보니 정확도가 떨어짐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84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콜레스테롤 관련 변수를 제거하고 분석을 해보니 정확도가 떨어짐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0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시력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0.1~2.5 </a:t>
            </a:r>
            <a:r>
              <a:rPr lang="ko-KR" altLang="en-US" dirty="0"/>
              <a:t>사이의 값으로 표기</a:t>
            </a:r>
            <a:r>
              <a:rPr lang="en-US" altLang="ko-KR" dirty="0"/>
              <a:t>, 0.1 </a:t>
            </a:r>
            <a:r>
              <a:rPr lang="ko-KR" altLang="en-US" dirty="0"/>
              <a:t>이하의 시력은 </a:t>
            </a:r>
            <a:r>
              <a:rPr lang="en-US" altLang="ko-KR" dirty="0"/>
              <a:t>0.1, </a:t>
            </a:r>
            <a:r>
              <a:rPr lang="ko-KR" altLang="en-US" dirty="0"/>
              <a:t>실명은 </a:t>
            </a:r>
            <a:r>
              <a:rPr lang="en-US" altLang="ko-KR" dirty="0"/>
              <a:t>9.9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청력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청력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1(</a:t>
            </a:r>
            <a:r>
              <a:rPr lang="ko-KR" altLang="en-US" dirty="0"/>
              <a:t>정상</a:t>
            </a:r>
            <a:r>
              <a:rPr lang="en-US" altLang="ko-KR" dirty="0"/>
              <a:t>), 2(</a:t>
            </a:r>
            <a:r>
              <a:rPr lang="ko-KR" altLang="en-US" dirty="0"/>
              <a:t>비정상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 </a:t>
            </a:r>
            <a:r>
              <a:rPr lang="en-US" altLang="ko-KR" dirty="0"/>
              <a:t>: </a:t>
            </a:r>
            <a:r>
              <a:rPr lang="ko-KR" altLang="en-US" dirty="0"/>
              <a:t>정상치가 </a:t>
            </a:r>
            <a:r>
              <a:rPr lang="en-US" altLang="ko-KR" dirty="0"/>
              <a:t>150 ~ 250.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269. 1000, 2000 </a:t>
            </a:r>
            <a:r>
              <a:rPr lang="ko-KR" altLang="en-US" dirty="0"/>
              <a:t>이런 수치는 현실적이지 않은 수치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트리글리세라이드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정상치는 </a:t>
            </a:r>
            <a:r>
              <a:rPr lang="en-US" altLang="ko-KR" dirty="0"/>
              <a:t>30 ~ 130.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294. </a:t>
            </a:r>
            <a:r>
              <a:rPr lang="ko-KR" altLang="en-US" dirty="0"/>
              <a:t>최댓값이 </a:t>
            </a:r>
            <a:r>
              <a:rPr lang="en-US" altLang="ko-KR" dirty="0"/>
              <a:t>6999</a:t>
            </a:r>
            <a:r>
              <a:rPr lang="ko-KR" altLang="en-US" dirty="0"/>
              <a:t>임</a:t>
            </a:r>
            <a:r>
              <a:rPr lang="en-US" altLang="ko-KR" dirty="0"/>
              <a:t>. 1000</a:t>
            </a:r>
            <a:r>
              <a:rPr lang="ko-KR" altLang="en-US" dirty="0"/>
              <a:t>을 넘어가는 이런 수치는 현실적이지 않음</a:t>
            </a:r>
          </a:p>
          <a:p>
            <a:pPr marL="0" indent="0">
              <a:buFontTx/>
              <a:buNone/>
            </a:pPr>
            <a:r>
              <a:rPr lang="en-US" altLang="ko-KR" dirty="0"/>
              <a:t>- HDL </a:t>
            </a:r>
            <a:r>
              <a:rPr lang="ko-KR" altLang="en-US" dirty="0"/>
              <a:t>콜레스테롤 정상치는 </a:t>
            </a:r>
            <a:r>
              <a:rPr lang="en-US" altLang="ko-KR" dirty="0"/>
              <a:t>30 ~ 65 , 95%</a:t>
            </a:r>
            <a:r>
              <a:rPr lang="ko-KR" altLang="en-US" dirty="0"/>
              <a:t>수치가 </a:t>
            </a:r>
            <a:r>
              <a:rPr lang="en-US" altLang="ko-KR" dirty="0"/>
              <a:t>83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최댓값 </a:t>
            </a:r>
            <a:r>
              <a:rPr lang="en-US" altLang="ko-KR" dirty="0"/>
              <a:t>960 </a:t>
            </a:r>
            <a:r>
              <a:rPr lang="ko-KR" altLang="en-US" dirty="0"/>
              <a:t>현실적이지 않은 수치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LDL </a:t>
            </a:r>
            <a:r>
              <a:rPr lang="ko-KR" altLang="en-US" dirty="0"/>
              <a:t>콜레스테롤 </a:t>
            </a:r>
            <a:r>
              <a:rPr lang="en-US" altLang="ko-KR" dirty="0"/>
              <a:t>170 </a:t>
            </a:r>
            <a:r>
              <a:rPr lang="ko-KR" altLang="en-US" dirty="0"/>
              <a:t>이상이면 고</a:t>
            </a:r>
            <a:r>
              <a:rPr lang="en-US" altLang="ko-KR" dirty="0"/>
              <a:t>LDL</a:t>
            </a:r>
            <a:r>
              <a:rPr lang="ko-KR" altLang="en-US" dirty="0"/>
              <a:t>혈증으로 봄</a:t>
            </a:r>
            <a:r>
              <a:rPr lang="en-US" altLang="ko-KR" dirty="0"/>
              <a:t>. 95% </a:t>
            </a:r>
            <a:r>
              <a:rPr lang="ko-KR" altLang="en-US" dirty="0"/>
              <a:t>수치가 </a:t>
            </a:r>
            <a:r>
              <a:rPr lang="en-US" altLang="ko-KR" dirty="0"/>
              <a:t>179, </a:t>
            </a:r>
            <a:r>
              <a:rPr lang="ko-KR" altLang="en-US" dirty="0"/>
              <a:t>최댓값 </a:t>
            </a:r>
            <a:r>
              <a:rPr lang="en-US" altLang="ko-KR" dirty="0"/>
              <a:t>2395, </a:t>
            </a:r>
            <a:r>
              <a:rPr lang="ko-KR" altLang="en-US" dirty="0"/>
              <a:t>현실적이지 않은 수치들이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</a:t>
            </a:r>
            <a:r>
              <a:rPr lang="en-US" altLang="ko-KR" dirty="0"/>
              <a:t>, </a:t>
            </a:r>
            <a:r>
              <a:rPr lang="ko-KR" altLang="en-US" dirty="0" err="1"/>
              <a:t>트리글리세라이드</a:t>
            </a:r>
            <a:r>
              <a:rPr lang="en-US" altLang="ko-KR" dirty="0"/>
              <a:t>, HDL </a:t>
            </a:r>
            <a:r>
              <a:rPr lang="ko-KR" altLang="en-US" dirty="0"/>
              <a:t>콜레스테롤</a:t>
            </a:r>
            <a:r>
              <a:rPr lang="en-US" altLang="ko-KR" dirty="0"/>
              <a:t>, LDL 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 err="1"/>
              <a:t>혈청크레아티닌은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거의 </a:t>
            </a:r>
            <a:r>
              <a:rPr lang="en-US" altLang="ko-KR" dirty="0"/>
              <a:t>60%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2008</a:t>
            </a:r>
            <a:r>
              <a:rPr lang="ko-KR" altLang="en-US" dirty="0"/>
              <a:t>년 부터 건강검진 문진항목으로 추가되었기에 </a:t>
            </a:r>
            <a:r>
              <a:rPr lang="en-US" altLang="ko-KR" dirty="0"/>
              <a:t>2002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 까지는 결측 처리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혈색소 남성 정상수치 </a:t>
            </a:r>
            <a:r>
              <a:rPr lang="en-US" altLang="ko-KR" dirty="0"/>
              <a:t>: 13.5-17.5g/dL </a:t>
            </a:r>
            <a:r>
              <a:rPr lang="ko-KR" altLang="en-US" dirty="0"/>
              <a:t>여성 정상수치 </a:t>
            </a:r>
            <a:r>
              <a:rPr lang="en-US" altLang="ko-KR" dirty="0"/>
              <a:t>: 12.5-15.5g/dL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요단백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소변에 단백질이 섞여 나오는 것</a:t>
            </a:r>
            <a:r>
              <a:rPr lang="en-US" altLang="ko-KR" dirty="0"/>
              <a:t>, 1(-), 2(+-), 3(+1), 4(+2), 5(+3), 6(+4)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혈청 </a:t>
            </a:r>
            <a:r>
              <a:rPr lang="ko-KR" altLang="en-US" dirty="0" err="1"/>
              <a:t>크레아티닌은</a:t>
            </a:r>
            <a:r>
              <a:rPr lang="ko-KR" altLang="en-US" dirty="0"/>
              <a:t> 혈액검사를 통해 신장 기능을 평가하려 할 때 이용</a:t>
            </a:r>
            <a:r>
              <a:rPr lang="en-US" altLang="ko-KR" dirty="0"/>
              <a:t>, </a:t>
            </a:r>
            <a:r>
              <a:rPr lang="ko-KR" altLang="en-US" dirty="0"/>
              <a:t>정상치 </a:t>
            </a:r>
            <a:r>
              <a:rPr lang="en-US" altLang="ko-KR" dirty="0"/>
              <a:t>0.8 ~ 1.7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혈청크레아티닌의</a:t>
            </a:r>
            <a:r>
              <a:rPr lang="ko-KR" altLang="en-US" dirty="0"/>
              <a:t>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1.2</a:t>
            </a:r>
            <a:r>
              <a:rPr lang="ko-KR" altLang="en-US" dirty="0"/>
              <a:t>인데 최댓값이 </a:t>
            </a:r>
            <a:r>
              <a:rPr lang="en-US" altLang="ko-KR" dirty="0"/>
              <a:t>95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현실적이지 않은 수치이다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 </a:t>
            </a:r>
            <a:r>
              <a:rPr lang="ko-KR" altLang="en-US" dirty="0"/>
              <a:t>흡연상태 </a:t>
            </a:r>
            <a:r>
              <a:rPr lang="en-US" altLang="ko-KR" dirty="0"/>
              <a:t>: 1(</a:t>
            </a:r>
            <a:r>
              <a:rPr lang="ko-KR" altLang="en-US" dirty="0"/>
              <a:t>피우지 않음</a:t>
            </a:r>
            <a:r>
              <a:rPr lang="en-US" altLang="ko-KR" dirty="0"/>
              <a:t>), 2(</a:t>
            </a:r>
            <a:r>
              <a:rPr lang="ko-KR" altLang="en-US" dirty="0"/>
              <a:t>이전에 피웠으나 끊음</a:t>
            </a:r>
            <a:r>
              <a:rPr lang="en-US" altLang="ko-KR" dirty="0"/>
              <a:t>), 3(</a:t>
            </a:r>
            <a:r>
              <a:rPr lang="ko-KR" altLang="en-US" dirty="0"/>
              <a:t>현재도 피움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음주여부 </a:t>
            </a:r>
            <a:r>
              <a:rPr lang="en-US" altLang="ko-KR" dirty="0"/>
              <a:t>: 0(</a:t>
            </a:r>
            <a:r>
              <a:rPr lang="ko-KR" altLang="en-US" dirty="0"/>
              <a:t>마시지 않음</a:t>
            </a:r>
            <a:r>
              <a:rPr lang="en-US" altLang="ko-KR" dirty="0"/>
              <a:t>), 1(</a:t>
            </a:r>
            <a:r>
              <a:rPr lang="ko-KR" altLang="en-US" dirty="0"/>
              <a:t>마심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 </a:t>
            </a:r>
            <a:r>
              <a:rPr lang="en-US" altLang="ko-KR" dirty="0"/>
              <a:t>: 0(</a:t>
            </a:r>
            <a:r>
              <a:rPr lang="ko-KR" altLang="en-US" dirty="0" err="1"/>
              <a:t>미수검</a:t>
            </a:r>
            <a:r>
              <a:rPr lang="en-US" altLang="ko-KR" dirty="0"/>
              <a:t>), 1(</a:t>
            </a:r>
            <a:r>
              <a:rPr lang="ko-KR" altLang="en-US" dirty="0"/>
              <a:t>수검</a:t>
            </a:r>
            <a:r>
              <a:rPr lang="en-US" altLang="ko-KR" dirty="0"/>
              <a:t>), 0(</a:t>
            </a:r>
            <a:r>
              <a:rPr lang="ko-KR" altLang="en-US" dirty="0" err="1"/>
              <a:t>미수검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66.9%, 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33.1%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수검여부에서 </a:t>
            </a:r>
            <a:r>
              <a:rPr lang="en-US" altLang="ko-KR" dirty="0"/>
              <a:t>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33.1% </a:t>
            </a:r>
            <a:r>
              <a:rPr lang="ko-KR" altLang="en-US" dirty="0"/>
              <a:t>만 아래 검사결과가 존재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치아우식증유무</a:t>
            </a:r>
            <a:r>
              <a:rPr lang="ko-KR" altLang="en-US" dirty="0"/>
              <a:t>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치아마모증</a:t>
            </a:r>
            <a:r>
              <a:rPr lang="ko-KR" altLang="en-US" dirty="0"/>
              <a:t> 유무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치석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 </a:t>
            </a:r>
            <a:r>
              <a:rPr lang="ko-KR" altLang="en-US" dirty="0"/>
              <a:t>이라고 매뉴얼에는 </a:t>
            </a:r>
            <a:r>
              <a:rPr lang="ko-KR" altLang="en-US" dirty="0" err="1"/>
              <a:t>표기되어있으나</a:t>
            </a:r>
            <a:r>
              <a:rPr lang="ko-KR" altLang="en-US" dirty="0"/>
              <a:t> 매뉴얼에는 존재하지 않는 수치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1.7% </a:t>
            </a:r>
            <a:r>
              <a:rPr lang="ko-KR" altLang="en-US" dirty="0"/>
              <a:t>존재함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0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시력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0.1~2.5 </a:t>
            </a:r>
            <a:r>
              <a:rPr lang="ko-KR" altLang="en-US" dirty="0"/>
              <a:t>사이의 값으로 표기</a:t>
            </a:r>
            <a:r>
              <a:rPr lang="en-US" altLang="ko-KR" dirty="0"/>
              <a:t>, 0.1 </a:t>
            </a:r>
            <a:r>
              <a:rPr lang="ko-KR" altLang="en-US" dirty="0"/>
              <a:t>이하의 시력은 </a:t>
            </a:r>
            <a:r>
              <a:rPr lang="en-US" altLang="ko-KR" dirty="0"/>
              <a:t>0.1, </a:t>
            </a:r>
            <a:r>
              <a:rPr lang="ko-KR" altLang="en-US" dirty="0"/>
              <a:t>실명은 </a:t>
            </a:r>
            <a:r>
              <a:rPr lang="en-US" altLang="ko-KR" dirty="0"/>
              <a:t>9.9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청력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청력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1(</a:t>
            </a:r>
            <a:r>
              <a:rPr lang="ko-KR" altLang="en-US" dirty="0"/>
              <a:t>정상</a:t>
            </a:r>
            <a:r>
              <a:rPr lang="en-US" altLang="ko-KR" dirty="0"/>
              <a:t>), 2(</a:t>
            </a:r>
            <a:r>
              <a:rPr lang="ko-KR" altLang="en-US" dirty="0"/>
              <a:t>비정상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 </a:t>
            </a:r>
            <a:r>
              <a:rPr lang="en-US" altLang="ko-KR" dirty="0"/>
              <a:t>: </a:t>
            </a:r>
            <a:r>
              <a:rPr lang="ko-KR" altLang="en-US" dirty="0"/>
              <a:t>정상치가 </a:t>
            </a:r>
            <a:r>
              <a:rPr lang="en-US" altLang="ko-KR" dirty="0"/>
              <a:t>150 ~ 250.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269. 1000, 2000 </a:t>
            </a:r>
            <a:r>
              <a:rPr lang="ko-KR" altLang="en-US" dirty="0"/>
              <a:t>이런 수치는 현실적이지 않은 수치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트리글리세라이드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정상치는 </a:t>
            </a:r>
            <a:r>
              <a:rPr lang="en-US" altLang="ko-KR" dirty="0"/>
              <a:t>30 ~ 130.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294. </a:t>
            </a:r>
            <a:r>
              <a:rPr lang="ko-KR" altLang="en-US" dirty="0"/>
              <a:t>최댓값이 </a:t>
            </a:r>
            <a:r>
              <a:rPr lang="en-US" altLang="ko-KR" dirty="0"/>
              <a:t>6999</a:t>
            </a:r>
            <a:r>
              <a:rPr lang="ko-KR" altLang="en-US" dirty="0"/>
              <a:t>임</a:t>
            </a:r>
            <a:r>
              <a:rPr lang="en-US" altLang="ko-KR" dirty="0"/>
              <a:t>. 1000</a:t>
            </a:r>
            <a:r>
              <a:rPr lang="ko-KR" altLang="en-US" dirty="0"/>
              <a:t>을 넘어가는 이런 수치는 현실적이지 않음</a:t>
            </a:r>
          </a:p>
          <a:p>
            <a:pPr marL="0" indent="0">
              <a:buFontTx/>
              <a:buNone/>
            </a:pPr>
            <a:r>
              <a:rPr lang="en-US" altLang="ko-KR" dirty="0"/>
              <a:t>- HDL </a:t>
            </a:r>
            <a:r>
              <a:rPr lang="ko-KR" altLang="en-US" dirty="0"/>
              <a:t>콜레스테롤 정상치는 </a:t>
            </a:r>
            <a:r>
              <a:rPr lang="en-US" altLang="ko-KR" dirty="0"/>
              <a:t>30 ~ 65 , 95%</a:t>
            </a:r>
            <a:r>
              <a:rPr lang="ko-KR" altLang="en-US" dirty="0"/>
              <a:t>수치가 </a:t>
            </a:r>
            <a:r>
              <a:rPr lang="en-US" altLang="ko-KR" dirty="0"/>
              <a:t>83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최댓값 </a:t>
            </a:r>
            <a:r>
              <a:rPr lang="en-US" altLang="ko-KR" dirty="0"/>
              <a:t>960 </a:t>
            </a:r>
            <a:r>
              <a:rPr lang="ko-KR" altLang="en-US" dirty="0"/>
              <a:t>현실적이지 않은 수치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LDL </a:t>
            </a:r>
            <a:r>
              <a:rPr lang="ko-KR" altLang="en-US" dirty="0"/>
              <a:t>콜레스테롤 </a:t>
            </a:r>
            <a:r>
              <a:rPr lang="en-US" altLang="ko-KR" dirty="0"/>
              <a:t>170 </a:t>
            </a:r>
            <a:r>
              <a:rPr lang="ko-KR" altLang="en-US" dirty="0"/>
              <a:t>이상이면 고</a:t>
            </a:r>
            <a:r>
              <a:rPr lang="en-US" altLang="ko-KR" dirty="0"/>
              <a:t>LDL</a:t>
            </a:r>
            <a:r>
              <a:rPr lang="ko-KR" altLang="en-US" dirty="0"/>
              <a:t>혈증으로 봄</a:t>
            </a:r>
            <a:r>
              <a:rPr lang="en-US" altLang="ko-KR" dirty="0"/>
              <a:t>. 95% </a:t>
            </a:r>
            <a:r>
              <a:rPr lang="ko-KR" altLang="en-US" dirty="0"/>
              <a:t>수치가 </a:t>
            </a:r>
            <a:r>
              <a:rPr lang="en-US" altLang="ko-KR" dirty="0"/>
              <a:t>179, </a:t>
            </a:r>
            <a:r>
              <a:rPr lang="ko-KR" altLang="en-US" dirty="0"/>
              <a:t>최댓값 </a:t>
            </a:r>
            <a:r>
              <a:rPr lang="en-US" altLang="ko-KR" dirty="0"/>
              <a:t>2395, </a:t>
            </a:r>
            <a:r>
              <a:rPr lang="ko-KR" altLang="en-US" dirty="0"/>
              <a:t>현실적이지 않은 수치들이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</a:t>
            </a:r>
            <a:r>
              <a:rPr lang="en-US" altLang="ko-KR" dirty="0"/>
              <a:t>, </a:t>
            </a:r>
            <a:r>
              <a:rPr lang="ko-KR" altLang="en-US" dirty="0" err="1"/>
              <a:t>트리글리세라이드</a:t>
            </a:r>
            <a:r>
              <a:rPr lang="en-US" altLang="ko-KR" dirty="0"/>
              <a:t>, HDL </a:t>
            </a:r>
            <a:r>
              <a:rPr lang="ko-KR" altLang="en-US" dirty="0"/>
              <a:t>콜레스테롤</a:t>
            </a:r>
            <a:r>
              <a:rPr lang="en-US" altLang="ko-KR" dirty="0"/>
              <a:t>, LDL 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 err="1"/>
              <a:t>혈청크레아티닌은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거의 </a:t>
            </a:r>
            <a:r>
              <a:rPr lang="en-US" altLang="ko-KR" dirty="0"/>
              <a:t>60%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2008</a:t>
            </a:r>
            <a:r>
              <a:rPr lang="ko-KR" altLang="en-US" dirty="0"/>
              <a:t>년 부터 건강검진 문진항목으로 추가되었기에 </a:t>
            </a:r>
            <a:r>
              <a:rPr lang="en-US" altLang="ko-KR" dirty="0"/>
              <a:t>2002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 까지는 결측 처리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혈색소 남성 정상수치 </a:t>
            </a:r>
            <a:r>
              <a:rPr lang="en-US" altLang="ko-KR" dirty="0"/>
              <a:t>: 13.5-17.5g/dL </a:t>
            </a:r>
            <a:r>
              <a:rPr lang="ko-KR" altLang="en-US" dirty="0"/>
              <a:t>여성 정상수치 </a:t>
            </a:r>
            <a:r>
              <a:rPr lang="en-US" altLang="ko-KR" dirty="0"/>
              <a:t>: 12.5-15.5g/dL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요단백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소변에 단백질이 섞여 나오는 것</a:t>
            </a:r>
            <a:r>
              <a:rPr lang="en-US" altLang="ko-KR" dirty="0"/>
              <a:t>, 1(-), 2(+-), 3(+1), 4(+2), 5(+3), 6(+4)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혈청 </a:t>
            </a:r>
            <a:r>
              <a:rPr lang="ko-KR" altLang="en-US" dirty="0" err="1"/>
              <a:t>크레아티닌은</a:t>
            </a:r>
            <a:r>
              <a:rPr lang="ko-KR" altLang="en-US" dirty="0"/>
              <a:t> 혈액검사를 통해 신장 기능을 평가하려 할 때 이용</a:t>
            </a:r>
            <a:r>
              <a:rPr lang="en-US" altLang="ko-KR" dirty="0"/>
              <a:t>, </a:t>
            </a:r>
            <a:r>
              <a:rPr lang="ko-KR" altLang="en-US" dirty="0"/>
              <a:t>정상치 </a:t>
            </a:r>
            <a:r>
              <a:rPr lang="en-US" altLang="ko-KR" dirty="0"/>
              <a:t>0.8 ~ 1.7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혈청크레아티닌의</a:t>
            </a:r>
            <a:r>
              <a:rPr lang="ko-KR" altLang="en-US" dirty="0"/>
              <a:t>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1.2</a:t>
            </a:r>
            <a:r>
              <a:rPr lang="ko-KR" altLang="en-US" dirty="0"/>
              <a:t>인데 최댓값이 </a:t>
            </a:r>
            <a:r>
              <a:rPr lang="en-US" altLang="ko-KR" dirty="0"/>
              <a:t>95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현실적이지 않은 수치이다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 </a:t>
            </a:r>
            <a:r>
              <a:rPr lang="ko-KR" altLang="en-US" dirty="0"/>
              <a:t>흡연상태 </a:t>
            </a:r>
            <a:r>
              <a:rPr lang="en-US" altLang="ko-KR" dirty="0"/>
              <a:t>: 1(</a:t>
            </a:r>
            <a:r>
              <a:rPr lang="ko-KR" altLang="en-US" dirty="0"/>
              <a:t>피우지 않음</a:t>
            </a:r>
            <a:r>
              <a:rPr lang="en-US" altLang="ko-KR" dirty="0"/>
              <a:t>), 2(</a:t>
            </a:r>
            <a:r>
              <a:rPr lang="ko-KR" altLang="en-US" dirty="0"/>
              <a:t>이전에 피웠으나 끊음</a:t>
            </a:r>
            <a:r>
              <a:rPr lang="en-US" altLang="ko-KR" dirty="0"/>
              <a:t>), 3(</a:t>
            </a:r>
            <a:r>
              <a:rPr lang="ko-KR" altLang="en-US" dirty="0"/>
              <a:t>현재도 피움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음주여부 </a:t>
            </a:r>
            <a:r>
              <a:rPr lang="en-US" altLang="ko-KR" dirty="0"/>
              <a:t>: 0(</a:t>
            </a:r>
            <a:r>
              <a:rPr lang="ko-KR" altLang="en-US" dirty="0"/>
              <a:t>마시지 않음</a:t>
            </a:r>
            <a:r>
              <a:rPr lang="en-US" altLang="ko-KR" dirty="0"/>
              <a:t>), 1(</a:t>
            </a:r>
            <a:r>
              <a:rPr lang="ko-KR" altLang="en-US" dirty="0"/>
              <a:t>마심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 </a:t>
            </a:r>
            <a:r>
              <a:rPr lang="en-US" altLang="ko-KR" dirty="0"/>
              <a:t>: 0(</a:t>
            </a:r>
            <a:r>
              <a:rPr lang="ko-KR" altLang="en-US" dirty="0" err="1"/>
              <a:t>미수검</a:t>
            </a:r>
            <a:r>
              <a:rPr lang="en-US" altLang="ko-KR" dirty="0"/>
              <a:t>), 1(</a:t>
            </a:r>
            <a:r>
              <a:rPr lang="ko-KR" altLang="en-US" dirty="0"/>
              <a:t>수검</a:t>
            </a:r>
            <a:r>
              <a:rPr lang="en-US" altLang="ko-KR" dirty="0"/>
              <a:t>), 0(</a:t>
            </a:r>
            <a:r>
              <a:rPr lang="ko-KR" altLang="en-US" dirty="0" err="1"/>
              <a:t>미수검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66.9%, 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33.1%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수검여부에서 </a:t>
            </a:r>
            <a:r>
              <a:rPr lang="en-US" altLang="ko-KR" dirty="0"/>
              <a:t>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33.1% </a:t>
            </a:r>
            <a:r>
              <a:rPr lang="ko-KR" altLang="en-US" dirty="0"/>
              <a:t>만 아래 검사결과가 존재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치아우식증유무</a:t>
            </a:r>
            <a:r>
              <a:rPr lang="ko-KR" altLang="en-US" dirty="0"/>
              <a:t>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치석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 </a:t>
            </a:r>
            <a:r>
              <a:rPr lang="ko-KR" altLang="en-US" dirty="0"/>
              <a:t>이라고 매뉴얼에는 </a:t>
            </a:r>
            <a:r>
              <a:rPr lang="ko-KR" altLang="en-US" dirty="0" err="1"/>
              <a:t>표기되어있으나</a:t>
            </a:r>
            <a:r>
              <a:rPr lang="ko-KR" altLang="en-US" dirty="0"/>
              <a:t> 매뉴얼에는 존재하지 않는 수치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1.7% </a:t>
            </a:r>
            <a:r>
              <a:rPr lang="ko-KR" altLang="en-US" dirty="0"/>
              <a:t>존재함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28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시력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0.1~2.5 </a:t>
            </a:r>
            <a:r>
              <a:rPr lang="ko-KR" altLang="en-US" dirty="0"/>
              <a:t>사이의 값으로 표기</a:t>
            </a:r>
            <a:r>
              <a:rPr lang="en-US" altLang="ko-KR" dirty="0"/>
              <a:t>, 0.1 </a:t>
            </a:r>
            <a:r>
              <a:rPr lang="ko-KR" altLang="en-US" dirty="0"/>
              <a:t>이하의 시력은 </a:t>
            </a:r>
            <a:r>
              <a:rPr lang="en-US" altLang="ko-KR" dirty="0"/>
              <a:t>0.1, </a:t>
            </a:r>
            <a:r>
              <a:rPr lang="ko-KR" altLang="en-US" dirty="0"/>
              <a:t>실명은 </a:t>
            </a:r>
            <a:r>
              <a:rPr lang="en-US" altLang="ko-KR" dirty="0"/>
              <a:t>9.9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청력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와 청력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: 1(</a:t>
            </a:r>
            <a:r>
              <a:rPr lang="ko-KR" altLang="en-US" dirty="0"/>
              <a:t>정상</a:t>
            </a:r>
            <a:r>
              <a:rPr lang="en-US" altLang="ko-KR" dirty="0"/>
              <a:t>), 2(</a:t>
            </a:r>
            <a:r>
              <a:rPr lang="ko-KR" altLang="en-US" dirty="0"/>
              <a:t>비정상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 </a:t>
            </a:r>
            <a:r>
              <a:rPr lang="en-US" altLang="ko-KR" dirty="0"/>
              <a:t>: </a:t>
            </a:r>
            <a:r>
              <a:rPr lang="ko-KR" altLang="en-US" dirty="0"/>
              <a:t>정상치가 </a:t>
            </a:r>
            <a:r>
              <a:rPr lang="en-US" altLang="ko-KR" dirty="0"/>
              <a:t>150 ~ 250.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269. 1000, 2000 </a:t>
            </a:r>
            <a:r>
              <a:rPr lang="ko-KR" altLang="en-US" dirty="0"/>
              <a:t>이런 수치는 현실적이지 않은 수치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트리글리세라이드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정상치는 </a:t>
            </a:r>
            <a:r>
              <a:rPr lang="en-US" altLang="ko-KR" dirty="0"/>
              <a:t>30 ~ 130. </a:t>
            </a:r>
            <a:r>
              <a:rPr lang="ko-KR" altLang="en-US" dirty="0"/>
              <a:t>데이터의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294. </a:t>
            </a:r>
            <a:r>
              <a:rPr lang="ko-KR" altLang="en-US" dirty="0"/>
              <a:t>최댓값이 </a:t>
            </a:r>
            <a:r>
              <a:rPr lang="en-US" altLang="ko-KR" dirty="0"/>
              <a:t>6999</a:t>
            </a:r>
            <a:r>
              <a:rPr lang="ko-KR" altLang="en-US" dirty="0"/>
              <a:t>임</a:t>
            </a:r>
            <a:r>
              <a:rPr lang="en-US" altLang="ko-KR" dirty="0"/>
              <a:t>. 1000</a:t>
            </a:r>
            <a:r>
              <a:rPr lang="ko-KR" altLang="en-US" dirty="0"/>
              <a:t>을 넘어가는 이런 수치는 현실적이지 않음</a:t>
            </a:r>
          </a:p>
          <a:p>
            <a:pPr marL="0" indent="0">
              <a:buFontTx/>
              <a:buNone/>
            </a:pPr>
            <a:r>
              <a:rPr lang="en-US" altLang="ko-KR" dirty="0"/>
              <a:t>- HDL </a:t>
            </a:r>
            <a:r>
              <a:rPr lang="ko-KR" altLang="en-US" dirty="0"/>
              <a:t>콜레스테롤 정상치는 </a:t>
            </a:r>
            <a:r>
              <a:rPr lang="en-US" altLang="ko-KR" dirty="0"/>
              <a:t>30 ~ 65 , 95%</a:t>
            </a:r>
            <a:r>
              <a:rPr lang="ko-KR" altLang="en-US" dirty="0"/>
              <a:t>수치가 </a:t>
            </a:r>
            <a:r>
              <a:rPr lang="en-US" altLang="ko-KR" dirty="0"/>
              <a:t>83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최댓값 </a:t>
            </a:r>
            <a:r>
              <a:rPr lang="en-US" altLang="ko-KR" dirty="0"/>
              <a:t>960 </a:t>
            </a:r>
            <a:r>
              <a:rPr lang="ko-KR" altLang="en-US" dirty="0"/>
              <a:t>현실적이지 않은 수치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LDL </a:t>
            </a:r>
            <a:r>
              <a:rPr lang="ko-KR" altLang="en-US" dirty="0"/>
              <a:t>콜레스테롤 </a:t>
            </a:r>
            <a:r>
              <a:rPr lang="en-US" altLang="ko-KR" dirty="0"/>
              <a:t>170 </a:t>
            </a:r>
            <a:r>
              <a:rPr lang="ko-KR" altLang="en-US" dirty="0"/>
              <a:t>이상이면 고</a:t>
            </a:r>
            <a:r>
              <a:rPr lang="en-US" altLang="ko-KR" dirty="0"/>
              <a:t>LDL</a:t>
            </a:r>
            <a:r>
              <a:rPr lang="ko-KR" altLang="en-US" dirty="0"/>
              <a:t>혈증으로 봄</a:t>
            </a:r>
            <a:r>
              <a:rPr lang="en-US" altLang="ko-KR" dirty="0"/>
              <a:t>. 95% </a:t>
            </a:r>
            <a:r>
              <a:rPr lang="ko-KR" altLang="en-US" dirty="0"/>
              <a:t>수치가 </a:t>
            </a:r>
            <a:r>
              <a:rPr lang="en-US" altLang="ko-KR" dirty="0"/>
              <a:t>179, </a:t>
            </a:r>
            <a:r>
              <a:rPr lang="ko-KR" altLang="en-US" dirty="0"/>
              <a:t>최댓값 </a:t>
            </a:r>
            <a:r>
              <a:rPr lang="en-US" altLang="ko-KR" dirty="0"/>
              <a:t>2395, </a:t>
            </a:r>
            <a:r>
              <a:rPr lang="ko-KR" altLang="en-US" dirty="0"/>
              <a:t>현실적이지 않은 수치들이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총 콜레스테롤</a:t>
            </a:r>
            <a:r>
              <a:rPr lang="en-US" altLang="ko-KR" dirty="0"/>
              <a:t>, </a:t>
            </a:r>
            <a:r>
              <a:rPr lang="ko-KR" altLang="en-US" dirty="0" err="1"/>
              <a:t>트리글리세라이드</a:t>
            </a:r>
            <a:r>
              <a:rPr lang="en-US" altLang="ko-KR" dirty="0"/>
              <a:t>, HDL </a:t>
            </a:r>
            <a:r>
              <a:rPr lang="ko-KR" altLang="en-US" dirty="0"/>
              <a:t>콜레스테롤</a:t>
            </a:r>
            <a:r>
              <a:rPr lang="en-US" altLang="ko-KR" dirty="0"/>
              <a:t>, LDL 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 err="1"/>
              <a:t>혈청크레아티닌은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거의 </a:t>
            </a:r>
            <a:r>
              <a:rPr lang="en-US" altLang="ko-KR" dirty="0"/>
              <a:t>60%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2008</a:t>
            </a:r>
            <a:r>
              <a:rPr lang="ko-KR" altLang="en-US" dirty="0"/>
              <a:t>년 부터 건강검진 문진항목으로 추가되었기에 </a:t>
            </a:r>
            <a:r>
              <a:rPr lang="en-US" altLang="ko-KR" dirty="0"/>
              <a:t>2002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 까지는 결측 처리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혈색소 남성 정상수치 </a:t>
            </a:r>
            <a:r>
              <a:rPr lang="en-US" altLang="ko-KR" dirty="0"/>
              <a:t>: 13.5-17.5g/dL </a:t>
            </a:r>
            <a:r>
              <a:rPr lang="ko-KR" altLang="en-US" dirty="0"/>
              <a:t>여성 정상수치 </a:t>
            </a:r>
            <a:r>
              <a:rPr lang="en-US" altLang="ko-KR" dirty="0"/>
              <a:t>: 12.5-15.5g/dL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요단백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소변에 단백질이 섞여 나오는 것</a:t>
            </a:r>
            <a:r>
              <a:rPr lang="en-US" altLang="ko-KR" dirty="0"/>
              <a:t>, 1(-), 2(+-), 3(+1), 4(+2), 5(+3), 6(+4)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혈청 </a:t>
            </a:r>
            <a:r>
              <a:rPr lang="ko-KR" altLang="en-US" dirty="0" err="1"/>
              <a:t>크레아티닌은</a:t>
            </a:r>
            <a:r>
              <a:rPr lang="ko-KR" altLang="en-US" dirty="0"/>
              <a:t> 혈액검사를 통해 신장 기능을 평가하려 할 때 이용</a:t>
            </a:r>
            <a:r>
              <a:rPr lang="en-US" altLang="ko-KR" dirty="0"/>
              <a:t>, </a:t>
            </a:r>
            <a:r>
              <a:rPr lang="ko-KR" altLang="en-US" dirty="0"/>
              <a:t>정상치 </a:t>
            </a:r>
            <a:r>
              <a:rPr lang="en-US" altLang="ko-KR" dirty="0"/>
              <a:t>0.8 ~ 1.7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혈청크레아티닌의</a:t>
            </a:r>
            <a:r>
              <a:rPr lang="ko-KR" altLang="en-US" dirty="0"/>
              <a:t> </a:t>
            </a:r>
            <a:r>
              <a:rPr lang="en-US" altLang="ko-KR" dirty="0"/>
              <a:t>95%</a:t>
            </a:r>
            <a:r>
              <a:rPr lang="ko-KR" altLang="en-US" dirty="0"/>
              <a:t>수치가 </a:t>
            </a:r>
            <a:r>
              <a:rPr lang="en-US" altLang="ko-KR" dirty="0"/>
              <a:t>1.2</a:t>
            </a:r>
            <a:r>
              <a:rPr lang="ko-KR" altLang="en-US" dirty="0"/>
              <a:t>인데 최댓값이 </a:t>
            </a:r>
            <a:r>
              <a:rPr lang="en-US" altLang="ko-KR" dirty="0"/>
              <a:t>95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현실적이지 않은 수치이다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 </a:t>
            </a:r>
            <a:r>
              <a:rPr lang="ko-KR" altLang="en-US" dirty="0"/>
              <a:t>흡연상태 </a:t>
            </a:r>
            <a:r>
              <a:rPr lang="en-US" altLang="ko-KR" dirty="0"/>
              <a:t>: 1(</a:t>
            </a:r>
            <a:r>
              <a:rPr lang="ko-KR" altLang="en-US" dirty="0"/>
              <a:t>피우지 않음</a:t>
            </a:r>
            <a:r>
              <a:rPr lang="en-US" altLang="ko-KR" dirty="0"/>
              <a:t>), 2(</a:t>
            </a:r>
            <a:r>
              <a:rPr lang="ko-KR" altLang="en-US" dirty="0"/>
              <a:t>이전에 피웠으나 끊음</a:t>
            </a:r>
            <a:r>
              <a:rPr lang="en-US" altLang="ko-KR" dirty="0"/>
              <a:t>), 3(</a:t>
            </a:r>
            <a:r>
              <a:rPr lang="ko-KR" altLang="en-US" dirty="0"/>
              <a:t>현재도 피움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음주여부 </a:t>
            </a:r>
            <a:r>
              <a:rPr lang="en-US" altLang="ko-KR" dirty="0"/>
              <a:t>: 0(</a:t>
            </a:r>
            <a:r>
              <a:rPr lang="ko-KR" altLang="en-US" dirty="0"/>
              <a:t>마시지 않음</a:t>
            </a:r>
            <a:r>
              <a:rPr lang="en-US" altLang="ko-KR" dirty="0"/>
              <a:t>), 1(</a:t>
            </a:r>
            <a:r>
              <a:rPr lang="ko-KR" altLang="en-US" dirty="0"/>
              <a:t>마심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 </a:t>
            </a:r>
            <a:r>
              <a:rPr lang="en-US" altLang="ko-KR" dirty="0"/>
              <a:t>: 0(</a:t>
            </a:r>
            <a:r>
              <a:rPr lang="ko-KR" altLang="en-US" dirty="0" err="1"/>
              <a:t>미수검</a:t>
            </a:r>
            <a:r>
              <a:rPr lang="en-US" altLang="ko-KR" dirty="0"/>
              <a:t>), 1(</a:t>
            </a:r>
            <a:r>
              <a:rPr lang="ko-KR" altLang="en-US" dirty="0"/>
              <a:t>수검</a:t>
            </a:r>
            <a:r>
              <a:rPr lang="en-US" altLang="ko-KR" dirty="0"/>
              <a:t>), 0(</a:t>
            </a:r>
            <a:r>
              <a:rPr lang="ko-KR" altLang="en-US" dirty="0" err="1"/>
              <a:t>미수검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66.9%, 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33.1%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구강검진 수검여부에서 </a:t>
            </a:r>
            <a:r>
              <a:rPr lang="en-US" altLang="ko-KR" dirty="0"/>
              <a:t>1(</a:t>
            </a:r>
            <a:r>
              <a:rPr lang="ko-KR" altLang="en-US" dirty="0"/>
              <a:t>수검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33.1% </a:t>
            </a:r>
            <a:r>
              <a:rPr lang="ko-KR" altLang="en-US" dirty="0"/>
              <a:t>만 아래 검사결과가 존재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치아우식증유무</a:t>
            </a:r>
            <a:r>
              <a:rPr lang="ko-KR" altLang="en-US" dirty="0"/>
              <a:t>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치석 </a:t>
            </a:r>
            <a:r>
              <a:rPr lang="en-US" altLang="ko-KR" dirty="0"/>
              <a:t>: 0(</a:t>
            </a:r>
            <a:r>
              <a:rPr lang="ko-KR" altLang="en-US" dirty="0"/>
              <a:t>없음</a:t>
            </a:r>
            <a:r>
              <a:rPr lang="en-US" altLang="ko-KR" dirty="0"/>
              <a:t>), 1(</a:t>
            </a:r>
            <a:r>
              <a:rPr lang="ko-KR" altLang="en-US" dirty="0"/>
              <a:t>있음</a:t>
            </a:r>
            <a:r>
              <a:rPr lang="en-US" altLang="ko-KR" dirty="0"/>
              <a:t>) </a:t>
            </a:r>
            <a:r>
              <a:rPr lang="ko-KR" altLang="en-US" dirty="0"/>
              <a:t>이라고 매뉴얼에는 </a:t>
            </a:r>
            <a:r>
              <a:rPr lang="ko-KR" altLang="en-US" dirty="0" err="1"/>
              <a:t>표기되어있으나</a:t>
            </a:r>
            <a:r>
              <a:rPr lang="ko-KR" altLang="en-US" dirty="0"/>
              <a:t> 매뉴얼에는 존재하지 않는 수치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1.7% </a:t>
            </a:r>
            <a:r>
              <a:rPr lang="ko-KR" altLang="en-US" dirty="0"/>
              <a:t>존재함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45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콜레스테롤 관련 데이터는 전체의 </a:t>
            </a:r>
            <a:r>
              <a:rPr lang="en-US" altLang="ko-KR" sz="1200" dirty="0"/>
              <a:t>40%</a:t>
            </a:r>
            <a:r>
              <a:rPr lang="ko-KR" altLang="en-US" sz="1200" dirty="0"/>
              <a:t>만 존재 </a:t>
            </a:r>
            <a:r>
              <a:rPr lang="en-US" altLang="ko-KR" sz="1200" dirty="0"/>
              <a:t>(2002</a:t>
            </a:r>
            <a:r>
              <a:rPr lang="ko-KR" altLang="en-US" sz="1200" dirty="0"/>
              <a:t>년 부터 </a:t>
            </a:r>
            <a:r>
              <a:rPr lang="en-US" altLang="ko-KR" sz="1200" dirty="0"/>
              <a:t>2007</a:t>
            </a:r>
            <a:r>
              <a:rPr lang="ko-KR" altLang="en-US" sz="1200" dirty="0"/>
              <a:t>년 까지 검사항목</a:t>
            </a:r>
            <a:r>
              <a:rPr lang="en-US" altLang="ko-KR" sz="1200" dirty="0"/>
              <a:t>X)</a:t>
            </a:r>
          </a:p>
          <a:p>
            <a:pPr>
              <a:lnSpc>
                <a:spcPct val="200000"/>
              </a:lnSpc>
            </a:pPr>
            <a:r>
              <a:rPr lang="ko-KR" altLang="en-US" sz="1200" dirty="0"/>
              <a:t>구강검진 데이터 또한 전체의 </a:t>
            </a:r>
            <a:r>
              <a:rPr lang="en-US" altLang="ko-KR" sz="1200" dirty="0"/>
              <a:t>33%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존재</a:t>
            </a:r>
            <a:r>
              <a:rPr lang="en-US" altLang="ko-KR" sz="1200" dirty="0"/>
              <a:t>( </a:t>
            </a:r>
            <a:r>
              <a:rPr lang="ko-KR" altLang="en-US" sz="1200" dirty="0"/>
              <a:t>구강검진을 선택한 경우에만 검사 실시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6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총콜레스테롤</a:t>
            </a:r>
            <a:r>
              <a:rPr lang="en-US" altLang="ko-KR" dirty="0"/>
              <a:t>, </a:t>
            </a:r>
            <a:r>
              <a:rPr lang="ko-KR" altLang="en-US" dirty="0"/>
              <a:t>청력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극단적인 이상치는 그 이상치 나름 대로의 이유가 존재할 수도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하지만 몇몇 수치들은 기입 오류로 </a:t>
            </a:r>
            <a:r>
              <a:rPr lang="ko-KR" altLang="en-US" dirty="0" err="1"/>
              <a:t>보여짐</a:t>
            </a:r>
            <a:r>
              <a:rPr lang="en-US" altLang="ko-KR" dirty="0"/>
              <a:t>.(</a:t>
            </a:r>
            <a:r>
              <a:rPr lang="ko-KR" altLang="en-US" dirty="0"/>
              <a:t>허리둘레 최대치가 </a:t>
            </a:r>
            <a:r>
              <a:rPr lang="en-US" altLang="ko-KR" dirty="0"/>
              <a:t>999)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분명히 매뉴얼에는 허리둘레와 콜레스테롤 관련 데이터에 대해 </a:t>
            </a:r>
            <a:r>
              <a:rPr lang="en-US" altLang="ko-KR" dirty="0"/>
              <a:t>2002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년까지의 데이터가 존재하지 않는다고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하지만 허리 둘레 데이터는 </a:t>
            </a:r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en-US" altLang="ko-KR" dirty="0"/>
              <a:t>108</a:t>
            </a:r>
            <a:r>
              <a:rPr lang="ko-KR" altLang="en-US" dirty="0"/>
              <a:t>개 밖에 없음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같은 시기의 데이터가 존재하지 않는 콜레스테롤 같은 데이터는 전체의 </a:t>
            </a:r>
            <a:r>
              <a:rPr lang="en-US" altLang="ko-KR" dirty="0"/>
              <a:t>60%</a:t>
            </a:r>
            <a:r>
              <a:rPr lang="ko-KR" altLang="en-US" dirty="0"/>
              <a:t>가 </a:t>
            </a:r>
            <a:r>
              <a:rPr lang="ko-KR" altLang="en-US" dirty="0" err="1"/>
              <a:t>결측치임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구강검진 데이터는 구강검진을 신청한 </a:t>
            </a:r>
            <a:r>
              <a:rPr lang="en-US" altLang="ko-KR" dirty="0"/>
              <a:t>33%</a:t>
            </a:r>
            <a:r>
              <a:rPr lang="ko-KR" altLang="en-US" dirty="0"/>
              <a:t>만 존재하고 나머지는 모두 </a:t>
            </a:r>
            <a:r>
              <a:rPr lang="ko-KR" altLang="en-US" dirty="0" err="1"/>
              <a:t>결측치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그래서 이러한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ko-KR" altLang="en-US" dirty="0" err="1"/>
              <a:t>내비두고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극단적 이상치들은 중앙값으로 대체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하려고 하였으나 너무나도 많은 </a:t>
            </a:r>
            <a:r>
              <a:rPr lang="ko-KR" altLang="en-US" dirty="0" err="1"/>
              <a:t>결측치로</a:t>
            </a:r>
            <a:r>
              <a:rPr lang="ko-KR" altLang="en-US" dirty="0"/>
              <a:t> 인해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이후의 로지스틱 회귀분석에서 제대로 작동하지 못하는 문제가 발생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너무 적은 데이터로만 분석을 </a:t>
            </a:r>
            <a:r>
              <a:rPr lang="ko-KR" altLang="en-US" dirty="0" err="1"/>
              <a:t>실행하게됨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그래서 그냥 중앙값으로 대체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29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# </a:t>
            </a:r>
            <a:r>
              <a:rPr lang="ko-KR" altLang="en-US" sz="1200" dirty="0"/>
              <a:t>초반에 이상치를 처리하기 전에 테스트를 진행했을 때에는 </a:t>
            </a:r>
            <a:r>
              <a:rPr lang="en-US" altLang="ko-KR" sz="1200" dirty="0"/>
              <a:t>LDL</a:t>
            </a:r>
            <a:r>
              <a:rPr lang="ko-KR" altLang="en-US" sz="1200" dirty="0"/>
              <a:t>만 제외하고 모든 변수에 유의하다고 나옴</a:t>
            </a:r>
            <a:r>
              <a:rPr lang="en-US" altLang="ko-KR" sz="1200" dirty="0"/>
              <a:t>!!!!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# </a:t>
            </a:r>
            <a:r>
              <a:rPr lang="ko-KR" altLang="en-US" sz="1200" dirty="0"/>
              <a:t>혹시 극단적인 이상치 때문일까 싶어서</a:t>
            </a:r>
            <a:r>
              <a:rPr lang="en-US" altLang="ko-KR" sz="1200" dirty="0"/>
              <a:t> (</a:t>
            </a:r>
            <a:r>
              <a:rPr lang="ko-KR" altLang="en-US" sz="1200" dirty="0"/>
              <a:t>극단적인 이상치들은 평균에 영향을 주니까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이상치를 처리하고 한번 더 </a:t>
            </a:r>
            <a:r>
              <a:rPr lang="en-US" altLang="ko-KR" sz="1200" dirty="0"/>
              <a:t>t-test</a:t>
            </a:r>
            <a:r>
              <a:rPr lang="ko-KR" altLang="en-US" sz="1200" dirty="0"/>
              <a:t>를 실행한 결과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# t-test</a:t>
            </a:r>
            <a:r>
              <a:rPr lang="ko-KR" altLang="en-US" sz="1200" dirty="0"/>
              <a:t>는 정규성을 만족해야 하는데 그렇지 않음</a:t>
            </a:r>
            <a:r>
              <a:rPr lang="en-US" altLang="ko-KR" sz="1200" dirty="0"/>
              <a:t> </a:t>
            </a:r>
            <a:r>
              <a:rPr lang="ko-KR" altLang="en-US" sz="1200" dirty="0"/>
              <a:t>그래서 이 </a:t>
            </a:r>
            <a:r>
              <a:rPr lang="en-US" altLang="ko-KR" sz="1200" dirty="0"/>
              <a:t>t-test</a:t>
            </a:r>
            <a:r>
              <a:rPr lang="ko-KR" altLang="en-US" sz="1200" dirty="0"/>
              <a:t>가 적절한가에 대한 의문이 있음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9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건강상태에 가장 큰 영향을 미치는 변수는 연령대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정규성과 등분산성을 만족하지 않기에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ANOVA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는 적절하지 않음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AF882-FB48-44F9-9BEC-B79B066DEC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8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04670-BD64-4754-9499-278D3FAF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AE2F1-8F8E-C94E-C7BA-F268AAF5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FDF4C-A5AE-7C2C-F9C6-AC99E003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9EF7-0C3B-FA13-B0EE-0FCEA1E1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EFE35-CD61-5AE0-E7FE-97B0F8EF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5A70A-4A89-13F7-516E-25B23EE4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8BC10-E0C3-7C28-7CF8-DE9FD04D9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270C7-1E61-192A-489C-C6D8F592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A681D-CC77-C347-EBF1-9DB94CD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E5559-D6BA-6644-0516-21F2CCC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2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CFC1F-7197-6262-2172-7200DE31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B73CD-CCAD-9153-2F09-2CE90486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596F-FECB-A373-2197-5FD4F6C3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74CF-AEAF-0ED0-E352-3420B791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680DF-2377-C58B-2B07-A268DCFB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92E5-B433-B9C9-7BC7-4F40208E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9005A-EA41-3B8E-F0FA-08FDB50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C14C3-331F-08FE-765C-03ED2F3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CC6D7-A5CC-5345-CD98-DC8C8B2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CD164-46B9-3462-D415-FA7D57E8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966BF-EA5F-2059-349F-7D11A07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F49DA-60E4-8C80-EC59-83895E74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94C44-7BF8-87A8-0A99-5EE4A7F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8E2BF-457D-6A14-5D24-52285896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0F6AA-2EE4-8017-5241-4AD979F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18F1-4159-3429-E077-CAF1036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29891-FA16-D131-3C35-7EF5AC271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31223-86AD-AA9F-9720-FF778EE8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6B67E-8227-EE26-D9A5-241CD73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6F791-37B0-E7CB-01FB-AADE0CE0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91EA0-FABE-2051-C86A-5ECA3162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AD4A-44C8-21E8-1A49-0BA63FAE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5EB32-92B4-821A-F72C-C88E51A6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4B83B-D671-7EC0-462C-AE8A0F33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1DD86-914A-6969-2115-BE96DD3D5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D80BE-7CB0-C561-1AE0-23354A1F0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81E4A-8945-3265-2868-D3C17576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84F24-1BFA-9E56-1B33-E1423B1A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41F05-C1F1-5B54-43F5-87E2A4F1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E2FC-3A39-B525-9A12-7CFD997E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F7CF49-12EC-9151-2B02-9F8563B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BF2C6-75C7-536C-E7F2-2EB9AFC1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480C0-AF92-E13F-CEA0-0334F86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7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22032-5072-FFE3-A825-8B738165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C05441-5C87-F487-25F6-8AC6BFC6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6F593-6AE0-4FFF-E15F-3ECF313E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4EFA-974C-F7F8-9428-97EC3D9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DD555-7BDE-A2B3-654C-7C5E2D79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466C1-6143-AD33-B2CA-6EF8C102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EA126-8E0E-4F66-0E11-D4B4F0DE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7EBF-C4D7-509F-65DC-878A3EF9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2799A-6CC0-40AF-A8C8-8E9957B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07871-41D0-639A-D217-5EBAC985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542F0-B154-3B74-3A5C-BFB79F603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82BC7-F04A-45C8-5708-1E8AD2108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78FF8-3FF2-8B7D-C32B-D95BCA8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62E0E-F9DE-DA47-7198-B25D4E75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6FE2-83C7-4480-8D61-2C75CBC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02DF0-DF58-2CCD-E175-FB615598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77CAC-9365-2EE7-B245-D6F3C9C1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187C-D73E-2667-C8A2-1F02F9DCC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8F4E-399B-4544-ADB6-0AF44C263BD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06DC8-E037-FDC3-FC7B-A5119D53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F5D0F-E2C5-7785-8882-6D901060C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02D6-2AE4-4ACF-B421-53709165D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F5698A-5CC6-A4CD-C8AD-14708A16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>
                <a:solidFill>
                  <a:srgbClr val="FFFFFF"/>
                </a:solidFill>
              </a:rPr>
              <a:t>데이터 분석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4CEF3-382F-59F3-1406-B0F67C4B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데이터분석팀</a:t>
            </a:r>
            <a:endParaRPr lang="en-US" altLang="ko-KR" dirty="0"/>
          </a:p>
          <a:p>
            <a:pPr algn="l"/>
            <a:r>
              <a:rPr lang="ko-KR" altLang="en-US" dirty="0"/>
              <a:t>윤지수</a:t>
            </a:r>
          </a:p>
        </p:txBody>
      </p:sp>
    </p:spTree>
    <p:extLst>
      <p:ext uri="{BB962C8B-B14F-4D97-AF65-F5344CB8AC3E}">
        <p14:creationId xmlns:p14="http://schemas.microsoft.com/office/powerpoint/2010/main" val="39431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F2BC51C7-0571-EDFB-D1AE-A63AB610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3"/>
          <a:stretch/>
        </p:blipFill>
        <p:spPr>
          <a:xfrm>
            <a:off x="322729" y="2199500"/>
            <a:ext cx="7229139" cy="3943553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치아우식증</a:t>
            </a:r>
            <a:r>
              <a:rPr lang="ko-KR" altLang="en-US" sz="4000" dirty="0">
                <a:solidFill>
                  <a:srgbClr val="FFFFFF"/>
                </a:solidFill>
              </a:rPr>
              <a:t> 여부 </a:t>
            </a:r>
            <a:r>
              <a:rPr lang="en-US" altLang="ko-KR" sz="4000" dirty="0">
                <a:solidFill>
                  <a:srgbClr val="FFFFFF"/>
                </a:solidFill>
              </a:rPr>
              <a:t>t-test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56" y="1818043"/>
            <a:ext cx="4586343" cy="472260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치아우식증</a:t>
            </a:r>
            <a:r>
              <a:rPr lang="ko-KR" altLang="en-US" sz="2400" dirty="0"/>
              <a:t> 여부에 따라 각 건강상태의 평균에 유의한 차이가 있는가</a:t>
            </a:r>
            <a:r>
              <a:rPr lang="en-US" altLang="ko-KR" sz="2400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총콜레스테롤</a:t>
            </a:r>
            <a:r>
              <a:rPr lang="en-US" altLang="ko-KR" sz="2400" dirty="0"/>
              <a:t>, LDL</a:t>
            </a:r>
            <a:r>
              <a:rPr lang="ko-KR" altLang="en-US" sz="2400" dirty="0"/>
              <a:t>콜레스테롤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혈청크레아티닌</a:t>
            </a:r>
            <a:r>
              <a:rPr lang="en-US" altLang="ko-KR" sz="2400" dirty="0"/>
              <a:t>, (</a:t>
            </a:r>
            <a:r>
              <a:rPr lang="ko-KR" altLang="en-US" sz="2400" dirty="0" err="1"/>
              <a:t>혈청지오티</a:t>
            </a:r>
            <a:r>
              <a:rPr lang="en-US" altLang="ko-KR" sz="2400" dirty="0"/>
              <a:t>)AST </a:t>
            </a:r>
            <a:r>
              <a:rPr lang="ko-KR" altLang="en-US" sz="2400" dirty="0"/>
              <a:t>를 제외한 모든 수치형 변수에 </a:t>
            </a:r>
            <a:r>
              <a:rPr lang="ko-KR" altLang="en-US" sz="2400" b="1" dirty="0">
                <a:solidFill>
                  <a:srgbClr val="FF0000"/>
                </a:solidFill>
              </a:rPr>
              <a:t>유의</a:t>
            </a:r>
            <a:r>
              <a:rPr lang="ko-KR" altLang="en-US" sz="2400" dirty="0"/>
              <a:t>하다고 나옴</a:t>
            </a:r>
            <a:r>
              <a:rPr lang="en-US" altLang="ko-KR" sz="2400" dirty="0"/>
              <a:t>!!!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652B4-D255-4D2A-2902-65AF2DD39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3" t="33451" r="62677" b="5686"/>
          <a:stretch/>
        </p:blipFill>
        <p:spPr>
          <a:xfrm>
            <a:off x="441064" y="2097740"/>
            <a:ext cx="7088954" cy="40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치아우식증</a:t>
            </a:r>
            <a:r>
              <a:rPr lang="ko-KR" altLang="en-US" sz="4000" dirty="0">
                <a:solidFill>
                  <a:srgbClr val="FFFFFF"/>
                </a:solidFill>
              </a:rPr>
              <a:t> 여부 </a:t>
            </a:r>
            <a:r>
              <a:rPr lang="ko-KR" altLang="en-US" sz="4000" dirty="0" err="1">
                <a:solidFill>
                  <a:srgbClr val="FFFFFF"/>
                </a:solidFill>
              </a:rPr>
              <a:t>카이제곱검정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736" y="2286492"/>
            <a:ext cx="6142617" cy="368335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/>
              <a:t>치아우식증</a:t>
            </a:r>
            <a:r>
              <a:rPr lang="ko-KR" altLang="en-US" sz="2000" dirty="0"/>
              <a:t> 여부에 따라 각 범주형 변수에 유의한 차이가 있는가</a:t>
            </a:r>
            <a:r>
              <a:rPr lang="en-US" altLang="ko-KR" sz="2000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치석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흡연 여부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연령대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시도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성별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음주 여부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왼쪽 청력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오른쪽 청력 순으로 모두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Helvetica Neue"/>
              </a:rPr>
              <a:t>유의미한 관계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200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3CFEE-9E92-CE51-DF9A-3011D4C1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89"/>
          <a:stretch/>
        </p:blipFill>
        <p:spPr>
          <a:xfrm>
            <a:off x="486195" y="2194644"/>
            <a:ext cx="5430512" cy="33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연령대별 건강상태 </a:t>
            </a:r>
            <a:r>
              <a:rPr lang="en-US" altLang="ko-KR" sz="4000" dirty="0">
                <a:solidFill>
                  <a:srgbClr val="FFFFFF"/>
                </a:solidFill>
              </a:rPr>
              <a:t>ANOVA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438" y="2286492"/>
            <a:ext cx="5507915" cy="368335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연령대별로 각 수치형 변수의 평균은 유의한 차이를 보임</a:t>
            </a:r>
            <a:endParaRPr lang="en-US" altLang="ko-KR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200000"/>
              </a:lnSpc>
            </a:pPr>
            <a:endParaRPr lang="en-US" altLang="ko-KR" sz="2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556E232-4A1F-7138-58CD-4DB41503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8" y="2272624"/>
            <a:ext cx="5716576" cy="36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연령대별 건강상태 통계분석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8D9FC1-3B90-0E30-3E7F-0B353195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333" t="25366" r="11807" b="10920"/>
          <a:stretch/>
        </p:blipFill>
        <p:spPr>
          <a:xfrm>
            <a:off x="17929" y="1685768"/>
            <a:ext cx="7175352" cy="517223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67BF4-B8FB-A977-8C8D-31132C232BDD}"/>
              </a:ext>
            </a:extLst>
          </p:cNvPr>
          <p:cNvSpPr txBox="1"/>
          <p:nvPr/>
        </p:nvSpPr>
        <p:spPr>
          <a:xfrm>
            <a:off x="7616414" y="2151529"/>
            <a:ext cx="4023360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치석여부는 연령대가 높아질수록 수치가 낮아짐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치아우식증</a:t>
            </a:r>
            <a:r>
              <a:rPr lang="ko-KR" altLang="en-US" sz="2000" dirty="0"/>
              <a:t> 여부 수치는 연령대가 내려갈 수록 점점 낮아지다가 </a:t>
            </a:r>
            <a:r>
              <a:rPr lang="en-US" altLang="ko-KR" sz="2000" dirty="0"/>
              <a:t>14(65 ~ 69</a:t>
            </a:r>
            <a:r>
              <a:rPr lang="ko-KR" altLang="en-US" sz="2000" dirty="0"/>
              <a:t>세</a:t>
            </a:r>
            <a:r>
              <a:rPr lang="en-US" altLang="ko-KR" sz="2000" dirty="0"/>
              <a:t>)</a:t>
            </a:r>
            <a:r>
              <a:rPr lang="ko-KR" altLang="en-US" sz="2000" dirty="0"/>
              <a:t>연령대에서 제일 낮은 수치를 기록하고 다시 점점 올라감</a:t>
            </a:r>
            <a:r>
              <a:rPr lang="en-US" altLang="ko-KR" sz="20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4AFF2-BDE2-8810-A18D-C1411C97C90A}"/>
              </a:ext>
            </a:extLst>
          </p:cNvPr>
          <p:cNvSpPr/>
          <p:nvPr/>
        </p:nvSpPr>
        <p:spPr>
          <a:xfrm>
            <a:off x="194310" y="6400801"/>
            <a:ext cx="6833811" cy="354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BE0F8-D98D-C6D1-AB76-67F4271272F1}"/>
              </a:ext>
            </a:extLst>
          </p:cNvPr>
          <p:cNvSpPr/>
          <p:nvPr/>
        </p:nvSpPr>
        <p:spPr>
          <a:xfrm>
            <a:off x="137160" y="5760720"/>
            <a:ext cx="6903720" cy="4114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2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분석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192" y="2231202"/>
            <a:ext cx="5864418" cy="368335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데이터에 굉장히 많은 변수들이 존재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변수들 간의 </a:t>
            </a:r>
            <a:r>
              <a:rPr lang="ko-KR" altLang="en-US" sz="2400" b="1" dirty="0">
                <a:solidFill>
                  <a:srgbClr val="FF0000"/>
                </a:solidFill>
              </a:rPr>
              <a:t>다중 공선성 </a:t>
            </a:r>
            <a:r>
              <a:rPr lang="ko-KR" altLang="en-US" sz="2400" dirty="0"/>
              <a:t>문제 발생가능</a:t>
            </a: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D5148694-2317-CF7A-63EA-5178D5B67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9" y="1607128"/>
            <a:ext cx="5013853" cy="5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분석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220" y="1897714"/>
            <a:ext cx="6368526" cy="4503085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</a:rPr>
              <a:t>VIF(Variance Inflation Factor)</a:t>
            </a:r>
            <a:r>
              <a:rPr lang="ko-KR" altLang="en-US" sz="2000" b="0" i="0" dirty="0">
                <a:effectLst/>
              </a:rPr>
              <a:t>는 회귀 분석에서 </a:t>
            </a:r>
            <a:r>
              <a:rPr lang="ko-KR" altLang="en-US" sz="2000" b="0" i="0" dirty="0" err="1">
                <a:effectLst/>
              </a:rPr>
              <a:t>다중공선성을</a:t>
            </a:r>
            <a:r>
              <a:rPr lang="ko-KR" altLang="en-US" sz="2000" b="0" i="0" dirty="0">
                <a:effectLst/>
              </a:rPr>
              <a:t> 확인하기 위한 지표 중 하나로 사용됨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VIF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값이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보다 크면 </a:t>
            </a:r>
            <a:r>
              <a:rPr lang="ko-KR" altLang="en-US" sz="2000" b="1" i="0" dirty="0" err="1">
                <a:solidFill>
                  <a:srgbClr val="FF0000"/>
                </a:solidFill>
                <a:effectLst/>
                <a:latin typeface="Helvetica Neue"/>
              </a:rPr>
              <a:t>다중공선성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존재를 나타낼 수 있음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VIF</a:t>
            </a:r>
            <a:r>
              <a:rPr lang="ko-KR" altLang="en-US" sz="2000" dirty="0"/>
              <a:t>가 높은 변수는 제거하거나</a:t>
            </a:r>
            <a:r>
              <a:rPr lang="en-US" altLang="ko-KR" sz="2000" dirty="0"/>
              <a:t> </a:t>
            </a:r>
            <a:r>
              <a:rPr lang="ko-KR" altLang="en-US" sz="2000" dirty="0"/>
              <a:t>차원 축소를 고려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로지스틱 회귀분석</a:t>
            </a:r>
            <a:r>
              <a:rPr lang="ko-KR" altLang="en-US" sz="2000" dirty="0"/>
              <a:t>의 경우 연속형 독립변수들 간에 다중 공선성이 높아도 모델 성능에는 영향을 덜 미침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BB5B97E-D4D0-23DF-4B6F-2697E011A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29"/>
          <a:stretch/>
        </p:blipFill>
        <p:spPr>
          <a:xfrm>
            <a:off x="329002" y="1796527"/>
            <a:ext cx="4751098" cy="2515924"/>
          </a:xfrm>
          <a:prstGeom prst="rect">
            <a:avLst/>
          </a:prstGeom>
        </p:spPr>
      </p:pic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C6F5CFBF-EA6A-DDC8-5E34-AC081182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8" y="4384581"/>
            <a:ext cx="4483546" cy="22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1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치아우식증</a:t>
            </a:r>
            <a:r>
              <a:rPr lang="ko-KR" altLang="en-US" sz="4000" dirty="0">
                <a:solidFill>
                  <a:srgbClr val="FFFFFF"/>
                </a:solidFill>
              </a:rPr>
              <a:t> 여부 판별 로지스틱 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1981"/>
            <a:ext cx="6006353" cy="4959275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치아우식증</a:t>
            </a:r>
            <a:r>
              <a:rPr lang="ko-KR" altLang="en-US" sz="2400" dirty="0"/>
              <a:t> 여부를 판별하기 위한 분석에서 구강검진데이터를 포함할 경우와 그렇지 않은 경우 두가지로 나눔</a:t>
            </a:r>
            <a:r>
              <a:rPr lang="en-US" altLang="ko-KR" sz="2400" dirty="0"/>
              <a:t>(</a:t>
            </a:r>
            <a:r>
              <a:rPr lang="ko-KR" altLang="en-US" sz="2400" dirty="0"/>
              <a:t>치아 검진 데이터는 전체 데이터의 </a:t>
            </a:r>
            <a:r>
              <a:rPr lang="en-US" altLang="ko-KR" sz="2400" dirty="0"/>
              <a:t>33%</a:t>
            </a:r>
            <a:r>
              <a:rPr lang="ko-KR" altLang="en-US" sz="2400" dirty="0"/>
              <a:t>만 존재</a:t>
            </a:r>
            <a:r>
              <a:rPr lang="en-US" altLang="ko-KR" sz="24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치아우식증</a:t>
            </a:r>
            <a:r>
              <a:rPr lang="ko-KR" altLang="en-US" sz="2400" dirty="0"/>
              <a:t> 여부 변수는 불균형한 데이터이기에</a:t>
            </a:r>
            <a:r>
              <a:rPr lang="en-US" altLang="ko-KR" sz="2400" dirty="0"/>
              <a:t> SMOTE</a:t>
            </a:r>
            <a:r>
              <a:rPr lang="ko-KR" altLang="en-US" sz="2400" dirty="0"/>
              <a:t>를 실시</a:t>
            </a:r>
            <a:r>
              <a:rPr lang="en-US" altLang="ko-KR" sz="2400" dirty="0"/>
              <a:t>(</a:t>
            </a:r>
            <a:r>
              <a:rPr lang="ko-KR" altLang="en-US" sz="2400" dirty="0"/>
              <a:t>그렇지 않으면 모두 </a:t>
            </a:r>
            <a:r>
              <a:rPr lang="en-US" altLang="ko-KR" sz="2400" dirty="0"/>
              <a:t>0(</a:t>
            </a:r>
            <a:r>
              <a:rPr lang="ko-KR" altLang="en-US" sz="2400" dirty="0"/>
              <a:t>정상</a:t>
            </a:r>
            <a:r>
              <a:rPr lang="en-US" altLang="ko-KR" sz="2400" dirty="0"/>
              <a:t>)</a:t>
            </a:r>
            <a:r>
              <a:rPr lang="ko-KR" altLang="en-US" sz="2400" dirty="0"/>
              <a:t>으로 판별</a:t>
            </a:r>
            <a:r>
              <a:rPr lang="en-US" altLang="ko-KR" sz="24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구강검진데이터를 포함한 경우가 포함하지 않은 경우에 비해 정확도가 높음</a:t>
            </a:r>
            <a:r>
              <a:rPr lang="en-US" altLang="ko-KR" sz="2400" dirty="0"/>
              <a:t>.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588BC8-0B77-12BE-9264-D544FB2CA493}"/>
              </a:ext>
            </a:extLst>
          </p:cNvPr>
          <p:cNvGrpSpPr/>
          <p:nvPr/>
        </p:nvGrpSpPr>
        <p:grpSpPr>
          <a:xfrm>
            <a:off x="473336" y="1750805"/>
            <a:ext cx="2474259" cy="1624405"/>
            <a:chOff x="484094" y="2043953"/>
            <a:chExt cx="2474259" cy="16244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69E3C9-899C-EA25-34A5-C7B1CEFFCFAE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X, NO-SCALE,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59CEC6-B660-7387-F990-92EB3C1EB72E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0.62825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[[12662  8158]</a:t>
              </a:r>
            </a:p>
            <a:p>
              <a:pPr algn="ctr"/>
              <a:r>
                <a:rPr lang="en-US" altLang="ko-KR" dirty="0"/>
                <a:t> [ 7355 13555]]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9FD05F-853A-CF3C-4190-CD874176A301}"/>
              </a:ext>
            </a:extLst>
          </p:cNvPr>
          <p:cNvGrpSpPr/>
          <p:nvPr/>
        </p:nvGrpSpPr>
        <p:grpSpPr>
          <a:xfrm>
            <a:off x="3229087" y="1761563"/>
            <a:ext cx="2474259" cy="1624405"/>
            <a:chOff x="484094" y="2043953"/>
            <a:chExt cx="2474259" cy="162440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1B908F-CC79-6023-5719-4B47E5A22680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X, NO-SCALE,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4E100C-73B1-1A0A-91ED-2C79773D33DF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0.59861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[[12078  8742]</a:t>
              </a:r>
            </a:p>
            <a:p>
              <a:pPr algn="ctr"/>
              <a:r>
                <a:rPr lang="en-US" altLang="ko-KR" dirty="0"/>
                <a:t> [ 8008 12902]]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667F34-C6CC-E708-9050-DE9548DC28D4}"/>
              </a:ext>
            </a:extLst>
          </p:cNvPr>
          <p:cNvGrpSpPr/>
          <p:nvPr/>
        </p:nvGrpSpPr>
        <p:grpSpPr>
          <a:xfrm>
            <a:off x="498438" y="5190563"/>
            <a:ext cx="2474259" cy="1624405"/>
            <a:chOff x="484094" y="2043953"/>
            <a:chExt cx="2474259" cy="16244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9F959A-990C-2796-6923-1E866512E9EC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O, NO-SCALE,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ACC677-9371-83F3-53EA-343471A560DD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0.60675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[[30810 22155]</a:t>
              </a:r>
            </a:p>
            <a:p>
              <a:pPr algn="ctr"/>
              <a:r>
                <a:rPr lang="en-US" altLang="ko-KR" dirty="0"/>
                <a:t> [19442 33370]]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986D22-6516-54DB-D508-8099CB0F4CBA}"/>
              </a:ext>
            </a:extLst>
          </p:cNvPr>
          <p:cNvGrpSpPr/>
          <p:nvPr/>
        </p:nvGrpSpPr>
        <p:grpSpPr>
          <a:xfrm>
            <a:off x="3232670" y="3447828"/>
            <a:ext cx="2474259" cy="1624405"/>
            <a:chOff x="484094" y="2043953"/>
            <a:chExt cx="2474259" cy="16244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7E9C5A-DB85-1B92-F588-D3801B35342C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O, Standard,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675568-1AE4-553D-D2BA-4D0CF12FECA2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0.61516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[[29274 23691]</a:t>
              </a:r>
            </a:p>
            <a:p>
              <a:pPr algn="ctr"/>
              <a:r>
                <a:rPr lang="en-US" altLang="ko-KR" dirty="0"/>
                <a:t> [17016 35796]]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715BE-0C9D-D18F-4B8B-B13F4EE38AAE}"/>
              </a:ext>
            </a:extLst>
          </p:cNvPr>
          <p:cNvGrpSpPr/>
          <p:nvPr/>
        </p:nvGrpSpPr>
        <p:grpSpPr>
          <a:xfrm>
            <a:off x="469750" y="3449617"/>
            <a:ext cx="2474259" cy="1624405"/>
            <a:chOff x="484094" y="2043953"/>
            <a:chExt cx="2474259" cy="1624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256F98-F04D-7A98-52BD-CA960C2572F9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O, </a:t>
              </a:r>
              <a:r>
                <a:rPr lang="en-US" altLang="ko-KR" dirty="0" err="1"/>
                <a:t>MinMax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B6250F-42D8-BE8F-3F25-C9CC287E8965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0.61117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[[28223 24742]</a:t>
              </a:r>
            </a:p>
            <a:p>
              <a:pPr algn="ctr"/>
              <a:r>
                <a:rPr lang="en-US" altLang="ko-KR" dirty="0"/>
                <a:t> [16387 36425]]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C38E3C-3BF9-4088-30BF-7577EF8A029B}"/>
              </a:ext>
            </a:extLst>
          </p:cNvPr>
          <p:cNvGrpSpPr/>
          <p:nvPr/>
        </p:nvGrpSpPr>
        <p:grpSpPr>
          <a:xfrm>
            <a:off x="3221915" y="5181598"/>
            <a:ext cx="2474259" cy="1624405"/>
            <a:chOff x="484094" y="2043953"/>
            <a:chExt cx="2474259" cy="1624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5D8480-AA38-6CB3-8CDA-CA41A6212C94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전처리</a:t>
              </a:r>
              <a:r>
                <a:rPr lang="ko-KR" altLang="en-US" dirty="0"/>
                <a:t> </a:t>
              </a:r>
              <a:r>
                <a:rPr lang="en-US" altLang="ko-KR" dirty="0"/>
                <a:t>O, NO-SCALE,</a:t>
              </a:r>
            </a:p>
            <a:p>
              <a:pPr algn="ctr"/>
              <a:r>
                <a:rPr lang="ko-KR" altLang="en-US" dirty="0"/>
                <a:t>구강검진데이터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189FB1-B422-CF89-FD8D-8ABAC21AD15B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정확도 </a:t>
              </a:r>
              <a:r>
                <a:rPr lang="en-US" altLang="ko-KR" dirty="0"/>
                <a:t>: 0.59464</a:t>
              </a:r>
            </a:p>
            <a:p>
              <a:pPr algn="ctr"/>
              <a:r>
                <a:rPr lang="ko-KR" altLang="en-US" dirty="0"/>
                <a:t>오차행렬 </a:t>
              </a:r>
              <a:r>
                <a:rPr lang="en-US" altLang="ko-KR" dirty="0"/>
                <a:t>: </a:t>
              </a:r>
            </a:p>
            <a:p>
              <a:pPr algn="ctr"/>
              <a:r>
                <a:rPr lang="en-US" altLang="ko-KR" dirty="0"/>
                <a:t>[[29887 23078]</a:t>
              </a:r>
            </a:p>
            <a:p>
              <a:pPr algn="ctr"/>
              <a:r>
                <a:rPr lang="en-US" altLang="ko-KR" dirty="0"/>
                <a:t> [19800 33012]]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60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회귀계수 상위 </a:t>
            </a:r>
            <a:r>
              <a:rPr lang="en-US" altLang="ko-KR" sz="4000" dirty="0">
                <a:solidFill>
                  <a:srgbClr val="FFFFFF"/>
                </a:solidFill>
              </a:rPr>
              <a:t>5</a:t>
            </a:r>
            <a:r>
              <a:rPr lang="ko-KR" altLang="en-US" sz="4000" dirty="0">
                <a:solidFill>
                  <a:srgbClr val="FFFFFF"/>
                </a:solidFill>
              </a:rPr>
              <a:t>개 독립변수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1981"/>
            <a:ext cx="6006354" cy="49592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치석이 존재하는 경우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발병확률이 올라감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남성의 경우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 확률이 올라감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흡연을 하는 경우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발병확률이 올라감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연령대는 높아질수록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 확률이 낮아짐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</a:rPr>
              <a:t>왼쪽 시력 수치</a:t>
            </a:r>
            <a:r>
              <a:rPr lang="ko-KR" altLang="en-US" sz="1800" dirty="0"/>
              <a:t>가 높을수록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 확률이 올라감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음주를 하는 경우 </a:t>
            </a:r>
            <a:r>
              <a:rPr lang="ko-KR" altLang="en-US" sz="1800" dirty="0" err="1"/>
              <a:t>치아우식증</a:t>
            </a:r>
            <a:r>
              <a:rPr lang="ko-KR" altLang="en-US" sz="1800" dirty="0"/>
              <a:t> 발병 확률이 올라감</a:t>
            </a:r>
            <a:r>
              <a:rPr lang="en-US" altLang="ko-KR" sz="1800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A02DA9-F3B7-6F2B-654A-E64ED7B8BD1C}"/>
              </a:ext>
            </a:extLst>
          </p:cNvPr>
          <p:cNvGrpSpPr/>
          <p:nvPr/>
        </p:nvGrpSpPr>
        <p:grpSpPr>
          <a:xfrm>
            <a:off x="3198607" y="2055614"/>
            <a:ext cx="2474259" cy="3613665"/>
            <a:chOff x="484094" y="2043953"/>
            <a:chExt cx="2474259" cy="16244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9F3B53-EDCB-C1EB-455C-324E322F0330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NO-SCALE,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6A941BC-8F6B-87F5-A96B-730B2CD0D559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성별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연령대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흡연 여부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왼쪽 시력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음주 여부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9228DCA-2EC2-7CEF-A73D-BAA57491F149}"/>
              </a:ext>
            </a:extLst>
          </p:cNvPr>
          <p:cNvGrpSpPr/>
          <p:nvPr/>
        </p:nvGrpSpPr>
        <p:grpSpPr>
          <a:xfrm>
            <a:off x="467958" y="2054710"/>
            <a:ext cx="2474259" cy="3614400"/>
            <a:chOff x="484094" y="2043953"/>
            <a:chExt cx="2474259" cy="162440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21009-A069-8733-8786-D565378C7855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NO-SCALE,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8797030-3D69-FE7A-103D-9291757A01EA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치석 여부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성별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흡연 여부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연령대</a:t>
              </a:r>
              <a:endPara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왼쪽 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41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치아우식증</a:t>
            </a:r>
            <a:r>
              <a:rPr lang="ko-KR" altLang="en-US" sz="4000" dirty="0">
                <a:solidFill>
                  <a:srgbClr val="FFFFFF"/>
                </a:solidFill>
              </a:rPr>
              <a:t> 여부 판별 </a:t>
            </a:r>
            <a:r>
              <a:rPr lang="ko-KR" altLang="en-US" sz="4000" dirty="0" err="1">
                <a:solidFill>
                  <a:srgbClr val="FFFFFF"/>
                </a:solidFill>
              </a:rPr>
              <a:t>랜덤포레스트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1981"/>
            <a:ext cx="6006353" cy="4959275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로지스틱 회귀분석에 비해 정확도가 매우 높아짐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구강검진데이터 포함한 경우가 그렇지 않은 경우에 비해 정확도가 높지만 그 차이가 매우 미미함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588BC8-0B77-12BE-9264-D544FB2CA493}"/>
              </a:ext>
            </a:extLst>
          </p:cNvPr>
          <p:cNvGrpSpPr/>
          <p:nvPr/>
        </p:nvGrpSpPr>
        <p:grpSpPr>
          <a:xfrm>
            <a:off x="473336" y="1750805"/>
            <a:ext cx="2474259" cy="1624405"/>
            <a:chOff x="484094" y="2043953"/>
            <a:chExt cx="2474259" cy="16244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69E3C9-899C-EA25-34A5-C7B1CEFFCFAE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O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MinMax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59CEC6-B660-7387-F990-92EB3C1EB72E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0.91673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[[52304   661]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[ 8147 44665]]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9FD05F-853A-CF3C-4190-CD874176A301}"/>
              </a:ext>
            </a:extLst>
          </p:cNvPr>
          <p:cNvGrpSpPr/>
          <p:nvPr/>
        </p:nvGrpSpPr>
        <p:grpSpPr>
          <a:xfrm>
            <a:off x="3229087" y="1761563"/>
            <a:ext cx="2474259" cy="1624405"/>
            <a:chOff x="484094" y="2043953"/>
            <a:chExt cx="2474259" cy="162440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1B908F-CC79-6023-5719-4B47E5A22680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Standard,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4E100C-73B1-1A0A-91ED-2C79773D33DF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0.91378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[[52731   234]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[ 8886 43926]]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667F34-C6CC-E708-9050-DE9548DC28D4}"/>
              </a:ext>
            </a:extLst>
          </p:cNvPr>
          <p:cNvGrpSpPr/>
          <p:nvPr/>
        </p:nvGrpSpPr>
        <p:grpSpPr>
          <a:xfrm>
            <a:off x="498438" y="5190563"/>
            <a:ext cx="2474259" cy="1624405"/>
            <a:chOff x="484094" y="2043953"/>
            <a:chExt cx="2474259" cy="16244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9F959A-990C-2796-6923-1E866512E9EC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Standard,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ACC677-9371-83F3-53EA-343471A560DD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0.91130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[[52916    49]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[ 9333 43479]]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986D22-6516-54DB-D508-8099CB0F4CBA}"/>
              </a:ext>
            </a:extLst>
          </p:cNvPr>
          <p:cNvGrpSpPr/>
          <p:nvPr/>
        </p:nvGrpSpPr>
        <p:grpSpPr>
          <a:xfrm>
            <a:off x="3232670" y="3447828"/>
            <a:ext cx="2474259" cy="1624405"/>
            <a:chOff x="484094" y="2043953"/>
            <a:chExt cx="2474259" cy="16244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7E9C5A-DB85-1B92-F588-D3801B35342C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MinMax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lang="en-US" altLang="ko-KR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675568-1AE4-553D-D2BA-4D0CF12FECA2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0.91560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[[52684   281]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[ 8647 44165]]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715BE-0C9D-D18F-4B8B-B13F4EE38AAE}"/>
              </a:ext>
            </a:extLst>
          </p:cNvPr>
          <p:cNvGrpSpPr/>
          <p:nvPr/>
        </p:nvGrpSpPr>
        <p:grpSpPr>
          <a:xfrm>
            <a:off x="469750" y="3449617"/>
            <a:ext cx="2474259" cy="1624405"/>
            <a:chOff x="484094" y="2043953"/>
            <a:chExt cx="2474259" cy="1624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256F98-F04D-7A98-52BD-CA960C2572F9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NO-SCALE,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B6250F-42D8-BE8F-3F25-C9CC287E8965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0.90721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[[52811   154]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[ 9661 43151]]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C38E3C-3BF9-4088-30BF-7577EF8A029B}"/>
              </a:ext>
            </a:extLst>
          </p:cNvPr>
          <p:cNvGrpSpPr/>
          <p:nvPr/>
        </p:nvGrpSpPr>
        <p:grpSpPr>
          <a:xfrm>
            <a:off x="3221915" y="5181598"/>
            <a:ext cx="2474259" cy="1624405"/>
            <a:chOff x="484094" y="2043953"/>
            <a:chExt cx="2474259" cy="1624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5D8480-AA38-6CB3-8CDA-CA41A6212C94}"/>
                </a:ext>
              </a:extLst>
            </p:cNvPr>
            <p:cNvSpPr/>
            <p:nvPr/>
          </p:nvSpPr>
          <p:spPr>
            <a:xfrm>
              <a:off x="484094" y="2043953"/>
              <a:ext cx="2474259" cy="548640"/>
            </a:xfrm>
            <a:prstGeom prst="rect">
              <a:avLst/>
            </a:prstGeom>
            <a:solidFill>
              <a:srgbClr val="1727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O, NO-SCALE,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구강검진데이터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189FB1-B422-CF89-FD8D-8ABAC21AD15B}"/>
                </a:ext>
              </a:extLst>
            </p:cNvPr>
            <p:cNvSpPr/>
            <p:nvPr/>
          </p:nvSpPr>
          <p:spPr>
            <a:xfrm>
              <a:off x="484094" y="2581835"/>
              <a:ext cx="2474259" cy="1086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정확도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0.90714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오차행렬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[[52914    51]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[ 9771 43041]]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1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결론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및 향후 방향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873BDC-1B6A-6700-49A0-E3A387A1679D}"/>
              </a:ext>
            </a:extLst>
          </p:cNvPr>
          <p:cNvSpPr/>
          <p:nvPr/>
        </p:nvSpPr>
        <p:spPr>
          <a:xfrm>
            <a:off x="129540" y="2053543"/>
            <a:ext cx="11916000" cy="4248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향후 추가 분석 방향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콜레스테롤 관련 변수의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비율이 높기에 아예 관련 변수를 제거하고 분석을 진행하는 것이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바람직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 보임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로지스틱 회귀분석의 경우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다중공선성이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모델 성능에는 영향을 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미치치만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계수를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추정하는데는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어려움을 겪을 수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이에 변수 선택을 하고 분석을 진행하는 것이 적절해 보임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전반적인 건강 상태에 가장 큰 영향을 미치는 변수는 바로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연령대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고려하여 추후 동일 연령대 만을 따로 분석하고자 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6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838054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/>
              <a:t>주제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초기 기획 배경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데이터 설명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분석방향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모델링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결론 및 향후 방향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6909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결론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및 향후 방향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F41708-A194-C7BA-04BF-2990982353CE}"/>
              </a:ext>
            </a:extLst>
          </p:cNvPr>
          <p:cNvSpPr/>
          <p:nvPr/>
        </p:nvSpPr>
        <p:spPr>
          <a:xfrm>
            <a:off x="129540" y="2000250"/>
            <a:ext cx="11916000" cy="4378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연령대가 높아질수록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치아우식증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발병 확률이 낮아짐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치아우식증과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가장 높은 상관관계를 보이는 치석 여부 수치가 연령대가 높아지면서 낮아지고 또한 음주와 흡연 수치가 낮아짐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음주와 흡연은 치아건강에 악영향을 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치석은 치과에 주기적으로 방문하여 스케일링을 받으면 좋아짐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결국 구강 건강에 가장 큰 영향을 미치는 원인은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얼마나 자주 치과에 방문하는가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구강검진 데이터를 포함하지 않는 경우가 포함하는 경우에 비해 낮은 정확도를 지녔으나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구강검진을 선택하지 않은 사람들의 데이터만을 분석하여 이중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치아우식증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발병 확률이 높은 사람에게 구강검진을 권유하는 용도로 쓰일 수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3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주제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치아 우식증에 영향을 주는 요인분석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94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초기 기획 배경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치아 </a:t>
            </a:r>
            <a:r>
              <a:rPr lang="ko-KR" altLang="en-US" sz="4000" dirty="0" err="1">
                <a:solidFill>
                  <a:srgbClr val="FFFFFF"/>
                </a:solidFill>
              </a:rPr>
              <a:t>우식증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F5E90-D179-A6E2-7248-0FBF3C112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0" t="27852" r="36667" b="19703"/>
          <a:stretch/>
        </p:blipFill>
        <p:spPr>
          <a:xfrm>
            <a:off x="0" y="1630680"/>
            <a:ext cx="6898640" cy="3596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216AF-88F3-DAA9-7FFF-4FA0BA120D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1" t="32740" r="36640" b="11556"/>
          <a:stretch/>
        </p:blipFill>
        <p:spPr>
          <a:xfrm>
            <a:off x="0" y="2672080"/>
            <a:ext cx="6895652" cy="382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5A8B4-7BE1-A13D-E49B-873E5426946B}"/>
              </a:ext>
            </a:extLst>
          </p:cNvPr>
          <p:cNvSpPr txBox="1"/>
          <p:nvPr/>
        </p:nvSpPr>
        <p:spPr>
          <a:xfrm>
            <a:off x="6863379" y="2624866"/>
            <a:ext cx="4873214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치아 건강은 우리 몸에 다양한 질환을 유발함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이에 </a:t>
            </a:r>
            <a:r>
              <a:rPr lang="ko-KR" altLang="en-US" sz="2000" dirty="0" err="1"/>
              <a:t>치아우식증을</a:t>
            </a:r>
            <a:r>
              <a:rPr lang="ko-KR" altLang="en-US" sz="2000" dirty="0"/>
              <a:t> 유발하는 여러 요인들을 분석하여</a:t>
            </a:r>
            <a:r>
              <a:rPr lang="en-US" altLang="ko-KR" sz="2000" dirty="0"/>
              <a:t>, </a:t>
            </a:r>
            <a:r>
              <a:rPr lang="ko-KR" altLang="en-US" sz="2000" dirty="0"/>
              <a:t>치아 우식증의 발병 가능성을 낮추어 전반적인 건강상태를 개선</a:t>
            </a:r>
          </a:p>
        </p:txBody>
      </p:sp>
    </p:spTree>
    <p:extLst>
      <p:ext uri="{BB962C8B-B14F-4D97-AF65-F5344CB8AC3E}">
        <p14:creationId xmlns:p14="http://schemas.microsoft.com/office/powerpoint/2010/main" val="24247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982BE-D954-839C-0AA3-B56B64188DFA}"/>
              </a:ext>
            </a:extLst>
          </p:cNvPr>
          <p:cNvSpPr txBox="1"/>
          <p:nvPr/>
        </p:nvSpPr>
        <p:spPr>
          <a:xfrm>
            <a:off x="393406" y="1679945"/>
            <a:ext cx="50398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'</a:t>
            </a:r>
            <a:r>
              <a:rPr lang="ko-KR" altLang="en-US" sz="2000" dirty="0"/>
              <a:t>기준년도</a:t>
            </a:r>
            <a:r>
              <a:rPr lang="en-US" altLang="ko-KR" sz="2000" dirty="0"/>
              <a:t>': 'HCHK_YEAR’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가입자 일련번호</a:t>
            </a:r>
            <a:r>
              <a:rPr lang="en-US" altLang="ko-KR" sz="2000" dirty="0"/>
              <a:t>': 'IDV_ID’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시도코드</a:t>
            </a:r>
            <a:r>
              <a:rPr lang="en-US" altLang="ko-KR" sz="2000" dirty="0"/>
              <a:t>': 'SIDO’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성별코드</a:t>
            </a:r>
            <a:r>
              <a:rPr lang="en-US" altLang="ko-KR" sz="2000" dirty="0"/>
              <a:t>': 'SEX’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연령대 코드</a:t>
            </a:r>
            <a:r>
              <a:rPr lang="en-US" altLang="ko-KR" sz="2000" dirty="0"/>
              <a:t>(5</a:t>
            </a:r>
            <a:r>
              <a:rPr lang="ko-KR" altLang="en-US" sz="2000" dirty="0" err="1"/>
              <a:t>세단위</a:t>
            </a:r>
            <a:r>
              <a:rPr lang="en-US" altLang="ko-KR" sz="2000" dirty="0"/>
              <a:t>)': 'AGE_GROUP’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'</a:t>
            </a:r>
            <a:r>
              <a:rPr lang="ko-KR" altLang="en-US" sz="2000" dirty="0"/>
              <a:t>신장</a:t>
            </a:r>
            <a:r>
              <a:rPr lang="en-US" altLang="ko-KR" sz="2000" dirty="0"/>
              <a:t>(5Cm</a:t>
            </a:r>
            <a:r>
              <a:rPr lang="ko-KR" altLang="en-US" sz="2000" dirty="0"/>
              <a:t>단위</a:t>
            </a:r>
            <a:r>
              <a:rPr lang="en-US" altLang="ko-KR" sz="2000" dirty="0"/>
              <a:t>)': 'HEIGHT’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체중</a:t>
            </a:r>
            <a:r>
              <a:rPr lang="en-US" altLang="ko-KR" sz="2000" dirty="0"/>
              <a:t>(5Kg </a:t>
            </a:r>
            <a:r>
              <a:rPr lang="ko-KR" altLang="en-US" sz="2000" dirty="0"/>
              <a:t>단위</a:t>
            </a:r>
            <a:r>
              <a:rPr lang="en-US" altLang="ko-KR" sz="2000" dirty="0"/>
              <a:t>)': 'WEIGHT’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허리둘레</a:t>
            </a:r>
            <a:r>
              <a:rPr lang="en-US" altLang="ko-KR" sz="2000" dirty="0"/>
              <a:t>': 'WAIST’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시력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)': 'SIGHT_LEFT’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시력</a:t>
            </a:r>
            <a:r>
              <a:rPr lang="en-US" altLang="ko-KR" sz="2000" dirty="0"/>
              <a:t>(</a:t>
            </a:r>
            <a:r>
              <a:rPr lang="ko-KR" altLang="en-US" sz="2000" dirty="0"/>
              <a:t>우</a:t>
            </a:r>
            <a:r>
              <a:rPr lang="en-US" altLang="ko-KR" sz="2000" dirty="0"/>
              <a:t>)': 'SIGHT_RIGHT’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청력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)': 'HEAR_LEFT’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청력</a:t>
            </a:r>
            <a:r>
              <a:rPr lang="en-US" altLang="ko-KR" sz="2000" dirty="0"/>
              <a:t>(</a:t>
            </a:r>
            <a:r>
              <a:rPr lang="ko-KR" altLang="en-US" sz="2000" dirty="0"/>
              <a:t>우</a:t>
            </a:r>
            <a:r>
              <a:rPr lang="en-US" altLang="ko-KR" sz="2000" dirty="0"/>
              <a:t>)': 'HEAR_RIGHT’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수축기 혈압</a:t>
            </a:r>
            <a:r>
              <a:rPr lang="en-US" altLang="ko-KR" sz="2000" dirty="0"/>
              <a:t>': 'BP_HIGH’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이완기 혈압</a:t>
            </a:r>
            <a:r>
              <a:rPr lang="en-US" altLang="ko-KR" sz="2000" dirty="0"/>
              <a:t>': 'BP_LWST’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식전혈당</a:t>
            </a:r>
            <a:r>
              <a:rPr lang="en-US" altLang="ko-KR" sz="2000" dirty="0"/>
              <a:t>(</a:t>
            </a:r>
            <a:r>
              <a:rPr lang="ko-KR" altLang="en-US" sz="2000" dirty="0"/>
              <a:t>공복혈당</a:t>
            </a:r>
            <a:r>
              <a:rPr lang="en-US" altLang="ko-KR" sz="2000" dirty="0"/>
              <a:t>)': 'BLDS’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총 콜레스테롤</a:t>
            </a:r>
            <a:r>
              <a:rPr lang="en-US" altLang="ko-KR" sz="2000" dirty="0"/>
              <a:t>': 'TOT_CHOLE’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04CBB-CA4C-7DC3-2C4A-90DF06ADFFA1}"/>
              </a:ext>
            </a:extLst>
          </p:cNvPr>
          <p:cNvSpPr txBox="1"/>
          <p:nvPr/>
        </p:nvSpPr>
        <p:spPr>
          <a:xfrm>
            <a:off x="6379534" y="1605516"/>
            <a:ext cx="52524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 err="1"/>
              <a:t>트리글리세라이드</a:t>
            </a:r>
            <a:r>
              <a:rPr lang="en-US" altLang="ko-KR" sz="2000" dirty="0"/>
              <a:t>': 'TRIGLYCERIDE’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'HDL </a:t>
            </a:r>
            <a:r>
              <a:rPr lang="ko-KR" altLang="en-US" sz="2000" dirty="0"/>
              <a:t>콜레스테롤</a:t>
            </a:r>
            <a:r>
              <a:rPr lang="en-US" altLang="ko-KR" sz="2000" dirty="0"/>
              <a:t>': 'HDL_CHOLE'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'LDL </a:t>
            </a:r>
            <a:r>
              <a:rPr lang="ko-KR" altLang="en-US" sz="2000" dirty="0"/>
              <a:t>콜레스테롤</a:t>
            </a:r>
            <a:r>
              <a:rPr lang="en-US" altLang="ko-KR" sz="2000" dirty="0"/>
              <a:t>': 'LDL_CHOLE’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혈색소</a:t>
            </a:r>
            <a:r>
              <a:rPr lang="en-US" altLang="ko-KR" sz="2000" dirty="0"/>
              <a:t>': 'HMG’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 err="1"/>
              <a:t>요단백</a:t>
            </a:r>
            <a:r>
              <a:rPr lang="en-US" altLang="ko-KR" sz="2000" dirty="0"/>
              <a:t>': 'OLIG_PROTE_CD’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 err="1"/>
              <a:t>혈청크레아티닌</a:t>
            </a:r>
            <a:r>
              <a:rPr lang="en-US" altLang="ko-KR" sz="2000" dirty="0"/>
              <a:t>': 'CREATININE’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'(</a:t>
            </a:r>
            <a:r>
              <a:rPr lang="ko-KR" altLang="en-US" sz="2000" dirty="0" err="1"/>
              <a:t>혈청지오티</a:t>
            </a:r>
            <a:r>
              <a:rPr lang="en-US" altLang="ko-KR" sz="2000" dirty="0"/>
              <a:t>)AST': 'SGOT_AST’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'(</a:t>
            </a:r>
            <a:r>
              <a:rPr lang="ko-KR" altLang="en-US" sz="2000" dirty="0" err="1"/>
              <a:t>혈청지오티</a:t>
            </a:r>
            <a:r>
              <a:rPr lang="en-US" altLang="ko-KR" sz="2000" dirty="0"/>
              <a:t>)ALT': 'SGOT_ALT’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감마 </a:t>
            </a:r>
            <a:r>
              <a:rPr lang="ko-KR" altLang="en-US" sz="2000" dirty="0" err="1"/>
              <a:t>지티피</a:t>
            </a:r>
            <a:r>
              <a:rPr lang="en-US" altLang="ko-KR" sz="2000" dirty="0"/>
              <a:t>': 'GAMMA_GTP’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흡연상태</a:t>
            </a:r>
            <a:r>
              <a:rPr lang="en-US" altLang="ko-KR" sz="2000" dirty="0"/>
              <a:t>': 'SMK_STAT_TYPE_CD’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음주여부</a:t>
            </a:r>
            <a:r>
              <a:rPr lang="en-US" altLang="ko-KR" sz="2000" dirty="0"/>
              <a:t>': 'DRK_YN’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구강검진 수검여부</a:t>
            </a:r>
            <a:r>
              <a:rPr lang="en-US" altLang="ko-KR" sz="2000" dirty="0"/>
              <a:t>': 'HCHK_OE_INSPEC_YN’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 err="1"/>
              <a:t>치아우식증유무</a:t>
            </a:r>
            <a:r>
              <a:rPr lang="en-US" altLang="ko-KR" sz="2000" dirty="0"/>
              <a:t>': 'CRS_YN’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치석</a:t>
            </a:r>
            <a:r>
              <a:rPr lang="en-US" altLang="ko-KR" sz="2000" dirty="0"/>
              <a:t>': 'TTR_YN’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데이터 공개일자</a:t>
            </a:r>
            <a:r>
              <a:rPr lang="en-US" altLang="ko-KR" sz="2000" dirty="0"/>
              <a:t>': 'DATA_STD_DT'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444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CEE56A-374C-21E7-5CCA-C36C42D3F314}"/>
              </a:ext>
            </a:extLst>
          </p:cNvPr>
          <p:cNvSpPr/>
          <p:nvPr/>
        </p:nvSpPr>
        <p:spPr>
          <a:xfrm>
            <a:off x="364596" y="2930863"/>
            <a:ext cx="11457542" cy="6670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시력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</a:t>
            </a:r>
            <a:r>
              <a:rPr lang="ko-KR" altLang="en-US" sz="1600" dirty="0"/>
              <a:t>와 시력</a:t>
            </a:r>
            <a:r>
              <a:rPr lang="en-US" altLang="ko-KR" sz="1600" dirty="0"/>
              <a:t>(</a:t>
            </a:r>
            <a:r>
              <a:rPr lang="ko-KR" altLang="en-US" sz="1600" dirty="0"/>
              <a:t>우</a:t>
            </a:r>
            <a:r>
              <a:rPr lang="en-US" altLang="ko-KR" sz="1600" dirty="0"/>
              <a:t>) : 0.1~2.5 </a:t>
            </a:r>
            <a:r>
              <a:rPr lang="ko-KR" altLang="en-US" sz="1600" dirty="0"/>
              <a:t>사이의 값으로 표기</a:t>
            </a:r>
            <a:r>
              <a:rPr lang="en-US" altLang="ko-KR" sz="1600" dirty="0"/>
              <a:t>, 0.1 </a:t>
            </a:r>
            <a:r>
              <a:rPr lang="ko-KR" altLang="en-US" sz="1600" dirty="0"/>
              <a:t>이하의 시력은 </a:t>
            </a:r>
            <a:r>
              <a:rPr lang="en-US" altLang="ko-KR" sz="1600" dirty="0"/>
              <a:t>0.1, </a:t>
            </a:r>
            <a:r>
              <a:rPr lang="ko-KR" altLang="en-US" sz="1600" dirty="0"/>
              <a:t>실명은 </a:t>
            </a:r>
            <a:r>
              <a:rPr lang="en-US" altLang="ko-KR" sz="1600" dirty="0"/>
              <a:t>9.9</a:t>
            </a:r>
          </a:p>
          <a:p>
            <a:pPr marL="171450" indent="-171450">
              <a:buFontTx/>
              <a:buChar char="-"/>
            </a:pPr>
            <a:r>
              <a:rPr lang="ko-KR" altLang="en-US" sz="1600" dirty="0"/>
              <a:t>청력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</a:t>
            </a:r>
            <a:r>
              <a:rPr lang="ko-KR" altLang="en-US" sz="1600" dirty="0"/>
              <a:t>와 청력</a:t>
            </a:r>
            <a:r>
              <a:rPr lang="en-US" altLang="ko-KR" sz="1600" dirty="0"/>
              <a:t>(</a:t>
            </a:r>
            <a:r>
              <a:rPr lang="ko-KR" altLang="en-US" sz="1600" dirty="0"/>
              <a:t>우</a:t>
            </a:r>
            <a:r>
              <a:rPr lang="en-US" altLang="ko-KR" sz="1600" dirty="0"/>
              <a:t>) : 1(</a:t>
            </a:r>
            <a:r>
              <a:rPr lang="ko-KR" altLang="en-US" sz="1600" dirty="0"/>
              <a:t>정상</a:t>
            </a:r>
            <a:r>
              <a:rPr lang="en-US" altLang="ko-KR" sz="1600" dirty="0"/>
              <a:t>), 2(</a:t>
            </a:r>
            <a:r>
              <a:rPr lang="ko-KR" altLang="en-US" sz="1600" dirty="0"/>
              <a:t>비정상</a:t>
            </a:r>
            <a:r>
              <a:rPr lang="en-US" altLang="ko-KR" sz="1600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864F9B-C91B-EEE5-B62A-0E0B1BFE46A6}"/>
              </a:ext>
            </a:extLst>
          </p:cNvPr>
          <p:cNvSpPr/>
          <p:nvPr/>
        </p:nvSpPr>
        <p:spPr>
          <a:xfrm>
            <a:off x="369261" y="4863284"/>
            <a:ext cx="11457542" cy="1880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FontTx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총 콜레스테롤 </a:t>
            </a:r>
            <a:r>
              <a:rPr lang="en-US" altLang="ko-KR" sz="1600" dirty="0"/>
              <a:t>: </a:t>
            </a:r>
            <a:r>
              <a:rPr lang="ko-KR" altLang="en-US" sz="1600" dirty="0"/>
              <a:t>정상치가 </a:t>
            </a:r>
            <a:r>
              <a:rPr lang="en-US" altLang="ko-KR" sz="1600" dirty="0"/>
              <a:t>150 ~ 250.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95%</a:t>
            </a:r>
            <a:r>
              <a:rPr lang="ko-KR" altLang="en-US" sz="1600" dirty="0"/>
              <a:t>수치가 </a:t>
            </a:r>
            <a:r>
              <a:rPr lang="en-US" altLang="ko-KR" sz="1600" dirty="0"/>
              <a:t>269. 1000, 2000 </a:t>
            </a:r>
            <a:r>
              <a:rPr lang="ko-KR" altLang="en-US" sz="1600" dirty="0"/>
              <a:t>이런 수치는 현실적이지 않은 수치</a:t>
            </a:r>
          </a:p>
          <a:p>
            <a:pPr marL="0" indent="0">
              <a:buFontTx/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트리글리세라이드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정상치는 </a:t>
            </a:r>
            <a:r>
              <a:rPr lang="en-US" altLang="ko-KR" sz="1600" dirty="0"/>
              <a:t>30 ~ 130.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95%</a:t>
            </a:r>
            <a:r>
              <a:rPr lang="ko-KR" altLang="en-US" sz="1600" dirty="0"/>
              <a:t>수치가 </a:t>
            </a:r>
            <a:r>
              <a:rPr lang="en-US" altLang="ko-KR" sz="1600" dirty="0"/>
              <a:t>294. </a:t>
            </a:r>
            <a:r>
              <a:rPr lang="ko-KR" altLang="en-US" sz="1600" dirty="0"/>
              <a:t>최댓값이 </a:t>
            </a:r>
            <a:r>
              <a:rPr lang="en-US" altLang="ko-KR" sz="1600" dirty="0"/>
              <a:t>6999</a:t>
            </a:r>
            <a:r>
              <a:rPr lang="ko-KR" altLang="en-US" sz="1600" dirty="0"/>
              <a:t>임</a:t>
            </a:r>
            <a:r>
              <a:rPr lang="en-US" altLang="ko-KR" sz="1600" dirty="0"/>
              <a:t>. 1000</a:t>
            </a:r>
            <a:r>
              <a:rPr lang="ko-KR" altLang="en-US" sz="1600" dirty="0"/>
              <a:t>을 넘어가는 이런 수치는 현실적이지 않음</a:t>
            </a:r>
          </a:p>
          <a:p>
            <a:pPr marL="0" indent="0">
              <a:buFontTx/>
              <a:buNone/>
            </a:pPr>
            <a:r>
              <a:rPr lang="en-US" altLang="ko-KR" sz="1600" dirty="0"/>
              <a:t>- HDL </a:t>
            </a:r>
            <a:r>
              <a:rPr lang="ko-KR" altLang="en-US" sz="1600" dirty="0"/>
              <a:t>콜레스테롤 정상치는 </a:t>
            </a:r>
            <a:r>
              <a:rPr lang="en-US" altLang="ko-KR" sz="1600" dirty="0"/>
              <a:t>30 ~ 65 , 95%</a:t>
            </a:r>
            <a:r>
              <a:rPr lang="ko-KR" altLang="en-US" sz="1600" dirty="0"/>
              <a:t>수치가 </a:t>
            </a:r>
            <a:r>
              <a:rPr lang="en-US" altLang="ko-KR" sz="1600" dirty="0"/>
              <a:t>83</a:t>
            </a:r>
            <a:r>
              <a:rPr lang="ko-KR" altLang="en-US" sz="1600" dirty="0"/>
              <a:t>임</a:t>
            </a:r>
            <a:r>
              <a:rPr lang="en-US" altLang="ko-KR" sz="1600" dirty="0"/>
              <a:t>. </a:t>
            </a:r>
            <a:r>
              <a:rPr lang="ko-KR" altLang="en-US" sz="1600" dirty="0"/>
              <a:t>최댓값 </a:t>
            </a:r>
            <a:r>
              <a:rPr lang="en-US" altLang="ko-KR" sz="1600" dirty="0"/>
              <a:t>960 </a:t>
            </a:r>
            <a:r>
              <a:rPr lang="ko-KR" altLang="en-US" sz="1600" dirty="0"/>
              <a:t>현실적이지 않은 수치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LDL </a:t>
            </a:r>
            <a:r>
              <a:rPr lang="ko-KR" altLang="en-US" sz="1600" dirty="0"/>
              <a:t>콜레스테롤 </a:t>
            </a:r>
            <a:r>
              <a:rPr lang="en-US" altLang="ko-KR" sz="1600" dirty="0"/>
              <a:t>170 </a:t>
            </a:r>
            <a:r>
              <a:rPr lang="ko-KR" altLang="en-US" sz="1600" dirty="0"/>
              <a:t>이상이면 고</a:t>
            </a:r>
            <a:r>
              <a:rPr lang="en-US" altLang="ko-KR" sz="1600" dirty="0"/>
              <a:t>LDL</a:t>
            </a:r>
            <a:r>
              <a:rPr lang="ko-KR" altLang="en-US" sz="1600" dirty="0"/>
              <a:t>혈증으로 봄</a:t>
            </a:r>
            <a:r>
              <a:rPr lang="en-US" altLang="ko-KR" sz="1600" dirty="0"/>
              <a:t>. 95% </a:t>
            </a:r>
            <a:r>
              <a:rPr lang="ko-KR" altLang="en-US" sz="1600" dirty="0"/>
              <a:t>수치가 </a:t>
            </a:r>
            <a:r>
              <a:rPr lang="en-US" altLang="ko-KR" sz="1600" dirty="0"/>
              <a:t>179, </a:t>
            </a:r>
            <a:r>
              <a:rPr lang="ko-KR" altLang="en-US" sz="1600" dirty="0"/>
              <a:t>최댓값 </a:t>
            </a:r>
            <a:r>
              <a:rPr lang="en-US" altLang="ko-KR" sz="1600" dirty="0"/>
              <a:t>2395, </a:t>
            </a:r>
            <a:r>
              <a:rPr lang="ko-KR" altLang="en-US" sz="1600" dirty="0"/>
              <a:t>현실적이지 않은 수치들이 있음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총 콜레스테롤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트리글리세라이드</a:t>
            </a:r>
            <a:r>
              <a:rPr lang="en-US" altLang="ko-KR" sz="1600" dirty="0"/>
              <a:t>, HDL </a:t>
            </a:r>
            <a:r>
              <a:rPr lang="ko-KR" altLang="en-US" sz="1600" dirty="0"/>
              <a:t>콜레스테롤</a:t>
            </a:r>
            <a:r>
              <a:rPr lang="en-US" altLang="ko-KR" sz="1600" dirty="0"/>
              <a:t>, LDL </a:t>
            </a:r>
            <a:r>
              <a:rPr lang="ko-KR" altLang="en-US" sz="1600" dirty="0"/>
              <a:t>콜레스테롤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혈청크레아티닌은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결측치가</a:t>
            </a:r>
            <a:r>
              <a:rPr lang="ko-KR" altLang="en-US" sz="1600" dirty="0"/>
              <a:t> 거의 </a:t>
            </a:r>
            <a:r>
              <a:rPr lang="en-US" altLang="ko-KR" sz="1600" dirty="0"/>
              <a:t>60%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2008</a:t>
            </a:r>
            <a:r>
              <a:rPr lang="ko-KR" altLang="en-US" sz="1600" dirty="0"/>
              <a:t>년 부터 건강검진 문진항목으로 추가되었기에 </a:t>
            </a:r>
            <a:r>
              <a:rPr lang="en-US" altLang="ko-KR" sz="1600" dirty="0"/>
              <a:t>2002</a:t>
            </a:r>
            <a:r>
              <a:rPr lang="ko-KR" altLang="en-US" sz="1600" dirty="0"/>
              <a:t>년부터 </a:t>
            </a:r>
            <a:r>
              <a:rPr lang="en-US" altLang="ko-KR" sz="1600" dirty="0"/>
              <a:t>2007</a:t>
            </a:r>
            <a:r>
              <a:rPr lang="ko-KR" altLang="en-US" sz="1600" dirty="0"/>
              <a:t>년 까지는 결측 처리 됨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21E0AC-A339-DE34-6BEF-B4C0F7CDAD2B}"/>
              </a:ext>
            </a:extLst>
          </p:cNvPr>
          <p:cNvSpPr/>
          <p:nvPr/>
        </p:nvSpPr>
        <p:spPr>
          <a:xfrm>
            <a:off x="357508" y="1828622"/>
            <a:ext cx="11457542" cy="903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허리둘레의 최댓값 </a:t>
            </a:r>
            <a:r>
              <a:rPr lang="en-US" altLang="ko-KR" sz="1600" dirty="0"/>
              <a:t>999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이상치인듯</a:t>
            </a:r>
            <a:r>
              <a:rPr lang="ko-KR" altLang="en-US" sz="1600" dirty="0"/>
              <a:t> 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허리둘레 항목은 아래의 콜레스테롤 항목처럼 </a:t>
            </a:r>
            <a:r>
              <a:rPr lang="en-US" altLang="ko-KR" sz="1600" dirty="0"/>
              <a:t>2002</a:t>
            </a:r>
            <a:r>
              <a:rPr lang="ko-KR" altLang="en-US" sz="1600" dirty="0"/>
              <a:t>년과 </a:t>
            </a:r>
            <a:r>
              <a:rPr lang="en-US" altLang="ko-KR" sz="1600" dirty="0"/>
              <a:t>2007</a:t>
            </a:r>
            <a:r>
              <a:rPr lang="ko-KR" altLang="en-US" sz="1600" dirty="0"/>
              <a:t>년까지 결측 처리되었다고 매뉴얼에는 </a:t>
            </a:r>
            <a:r>
              <a:rPr lang="ko-KR" altLang="en-US" sz="1600" dirty="0" err="1"/>
              <a:t>적혀있으나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정작 데이터에는 </a:t>
            </a:r>
            <a:r>
              <a:rPr lang="ko-KR" altLang="en-US" sz="1600" dirty="0" err="1"/>
              <a:t>결측치가</a:t>
            </a:r>
            <a:r>
              <a:rPr lang="ko-KR" altLang="en-US" sz="1600" dirty="0"/>
              <a:t> 전체 데이터에서 </a:t>
            </a:r>
            <a:r>
              <a:rPr lang="en-US" altLang="ko-KR" sz="1600" dirty="0"/>
              <a:t>0.1% </a:t>
            </a:r>
            <a:r>
              <a:rPr lang="ko-KR" altLang="en-US" sz="1600" dirty="0"/>
              <a:t>미만이다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3B4769-A8D4-F632-50DA-D2F0C522E148}"/>
              </a:ext>
            </a:extLst>
          </p:cNvPr>
          <p:cNvSpPr/>
          <p:nvPr/>
        </p:nvSpPr>
        <p:spPr>
          <a:xfrm>
            <a:off x="361052" y="3777923"/>
            <a:ext cx="11457542" cy="903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식전 혈당의 최대값이 </a:t>
            </a:r>
            <a:r>
              <a:rPr lang="en-US" altLang="ko-KR" sz="1600" dirty="0"/>
              <a:t>950</a:t>
            </a:r>
            <a:r>
              <a:rPr lang="ko-KR" altLang="en-US" sz="1600" dirty="0"/>
              <a:t>이고 최솟값이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현실적이지 못한 수치이다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식전 혈당의 </a:t>
            </a:r>
            <a:r>
              <a:rPr lang="en-US" altLang="ko-KR" sz="1600" dirty="0"/>
              <a:t>95%</a:t>
            </a:r>
            <a:r>
              <a:rPr lang="ko-KR" altLang="en-US" sz="1600" dirty="0"/>
              <a:t>수치는 </a:t>
            </a:r>
            <a:r>
              <a:rPr lang="en-US" altLang="ko-KR" sz="1600" dirty="0"/>
              <a:t>145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식전 혈당 </a:t>
            </a:r>
            <a:r>
              <a:rPr lang="en-US" altLang="ko-KR" sz="1600" dirty="0"/>
              <a:t>126 </a:t>
            </a:r>
            <a:r>
              <a:rPr lang="ko-KR" altLang="en-US" sz="1600" dirty="0"/>
              <a:t>넘어가면 당뇨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533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설명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864F9B-C91B-EEE5-B62A-0E0B1BFE46A6}"/>
              </a:ext>
            </a:extLst>
          </p:cNvPr>
          <p:cNvSpPr/>
          <p:nvPr/>
        </p:nvSpPr>
        <p:spPr>
          <a:xfrm>
            <a:off x="358628" y="2913321"/>
            <a:ext cx="11457542" cy="16910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혈청지오티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)AST, 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혈청지오티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)ALT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간세포가 손상될 때 나오는 효소이므로 수치가 높을수록 간기능이 떨어진다는 뜻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 ~ 40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혈청지오티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)AST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수치가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인데 최대값이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8712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혈청지오티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)ALT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수치가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인데 최대값이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5990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감마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지티피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알코올에 의한 간장애의 지표가 되는 검사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 ~ 63,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 ~ 35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감마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지티피의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95%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수치가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인데 최대값이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2630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410723-ADFE-F319-7B05-05D2176D3295}"/>
              </a:ext>
            </a:extLst>
          </p:cNvPr>
          <p:cNvSpPr/>
          <p:nvPr/>
        </p:nvSpPr>
        <p:spPr>
          <a:xfrm>
            <a:off x="348799" y="1722474"/>
            <a:ext cx="11457542" cy="10951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혈색소 남성 정상수치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13.5-17.5g/dL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여성 정상수치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12.5-15.5g/dL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요단백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소변에 단백질이 섞여 나오는 것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1(-), 2(+-), 3(+1), 4(+2), 5(+3), 6(+4)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혈청크레아티닌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크레아티닌은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혈액검사를 통해 신장 기능을 평가하려 할 때 이용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0.8 ~ 1.7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혈청크레아티닌의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95%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수치가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인데 최댓값이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현실적이지 않은 수치이다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E6DD93-02A4-3CD4-1A2D-8683334F223F}"/>
              </a:ext>
            </a:extLst>
          </p:cNvPr>
          <p:cNvSpPr/>
          <p:nvPr/>
        </p:nvSpPr>
        <p:spPr>
          <a:xfrm>
            <a:off x="365053" y="4731489"/>
            <a:ext cx="11457542" cy="6679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흡연상태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피우지 않음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2(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이전에 피웠으나 끊음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3(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현재도 피움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음주여부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마시지 않음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669096-F71D-828E-2D08-7338A7B3E47F}"/>
              </a:ext>
            </a:extLst>
          </p:cNvPr>
          <p:cNvSpPr/>
          <p:nvPr/>
        </p:nvSpPr>
        <p:spPr>
          <a:xfrm>
            <a:off x="361593" y="5539562"/>
            <a:ext cx="11457542" cy="1221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구강검진 수검여부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미수검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0(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미수검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66.9%,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33.1%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구강검진 수검여부에서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33.1%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아래 검사결과가 존재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치아우식증유무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1(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이라고 매뉴얼에는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표기되어있으나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매뉴얼에는 존재하지 않는 수치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1.7%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존재함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15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결측치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8814668F-FB1E-E5DF-B7FB-FDE562D5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608"/>
            <a:ext cx="9674062" cy="4777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666B0-3C52-1129-DD14-B12BEF121A59}"/>
              </a:ext>
            </a:extLst>
          </p:cNvPr>
          <p:cNvSpPr txBox="1"/>
          <p:nvPr/>
        </p:nvSpPr>
        <p:spPr>
          <a:xfrm>
            <a:off x="9728792" y="2288256"/>
            <a:ext cx="2367515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콜레스테롤 관련 데이터는 </a:t>
            </a:r>
            <a:r>
              <a:rPr lang="en-US" altLang="ko-KR" sz="2000" dirty="0"/>
              <a:t>2002</a:t>
            </a:r>
            <a:r>
              <a:rPr lang="ko-KR" altLang="en-US" sz="2000" dirty="0"/>
              <a:t>년부터 </a:t>
            </a:r>
            <a:r>
              <a:rPr lang="en-US" altLang="ko-KR" sz="2000" dirty="0"/>
              <a:t>2007</a:t>
            </a:r>
            <a:r>
              <a:rPr lang="ko-KR" altLang="en-US" sz="2000" dirty="0"/>
              <a:t>년까지 검사항목 </a:t>
            </a:r>
            <a:r>
              <a:rPr lang="en-US" altLang="ko-KR" sz="2000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구강검진 데이터는 선택한 경우에만 검사 실시</a:t>
            </a:r>
          </a:p>
        </p:txBody>
      </p:sp>
    </p:spTree>
    <p:extLst>
      <p:ext uri="{BB962C8B-B14F-4D97-AF65-F5344CB8AC3E}">
        <p14:creationId xmlns:p14="http://schemas.microsoft.com/office/powerpoint/2010/main" val="41597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7E1BA-4762-4AF5-35D0-01671A8E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</a:t>
            </a:r>
            <a:r>
              <a:rPr lang="ko-KR" altLang="en-US" sz="4000" dirty="0" err="1">
                <a:solidFill>
                  <a:srgbClr val="FFFFFF"/>
                </a:solidFill>
              </a:rPr>
              <a:t>전처리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BC60-2EA8-72F0-652F-EFE22B16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08" y="1379861"/>
            <a:ext cx="6368526" cy="282489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데이터의 수치형 변수에 극단적인 이상치들이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매뉴얼에는 존재하지 않는 이상치가 데이터에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콜레스테롤 관련 데이터는 전체의 </a:t>
            </a:r>
            <a:r>
              <a:rPr lang="en-US" altLang="ko-KR" sz="2000" dirty="0"/>
              <a:t>40%</a:t>
            </a:r>
            <a:r>
              <a:rPr lang="ko-KR" altLang="en-US" sz="2000" dirty="0"/>
              <a:t>만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구강검진 데이터 또한 전체의 </a:t>
            </a:r>
            <a:r>
              <a:rPr lang="en-US" altLang="ko-KR" sz="2000" dirty="0"/>
              <a:t>33%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존재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84CA3-94A7-7832-18A9-B6F24CA7B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5" t="28861" r="50000" b="25907"/>
          <a:stretch/>
        </p:blipFill>
        <p:spPr>
          <a:xfrm>
            <a:off x="669178" y="2101935"/>
            <a:ext cx="4560426" cy="3270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8C8AD9-D96E-6638-90C7-F0CE279F2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80" t="38987" r="11614" b="46835"/>
          <a:stretch/>
        </p:blipFill>
        <p:spPr>
          <a:xfrm>
            <a:off x="499595" y="5747945"/>
            <a:ext cx="4942391" cy="1110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4220A-3045-C08B-2917-5D60B9269260}"/>
              </a:ext>
            </a:extLst>
          </p:cNvPr>
          <p:cNvSpPr txBox="1"/>
          <p:nvPr/>
        </p:nvSpPr>
        <p:spPr>
          <a:xfrm>
            <a:off x="5618460" y="4516846"/>
            <a:ext cx="6228678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결측치</a:t>
            </a:r>
            <a:r>
              <a:rPr lang="ko-KR" altLang="en-US" sz="2000" dirty="0"/>
              <a:t> 대체 </a:t>
            </a:r>
            <a:r>
              <a:rPr lang="en-US" altLang="ko-KR" sz="2000" dirty="0"/>
              <a:t>X -&gt; </a:t>
            </a:r>
            <a:r>
              <a:rPr lang="ko-KR" altLang="en-US" sz="2000" dirty="0"/>
              <a:t>수치형 변수의 </a:t>
            </a:r>
            <a:r>
              <a:rPr lang="ko-KR" altLang="en-US" sz="2000" dirty="0" err="1"/>
              <a:t>결측치와</a:t>
            </a:r>
            <a:r>
              <a:rPr lang="ko-KR" altLang="en-US" sz="2000" dirty="0"/>
              <a:t> 이상치는 중앙값으로 대체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로지스틱 회귀분석을 위해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이상치의 범주는 아래위로 </a:t>
            </a:r>
            <a:r>
              <a:rPr lang="en-US" altLang="ko-KR" sz="2000" dirty="0"/>
              <a:t>1%(</a:t>
            </a:r>
            <a:r>
              <a:rPr lang="ko-KR" altLang="en-US" sz="2000" dirty="0">
                <a:solidFill>
                  <a:srgbClr val="FF0000"/>
                </a:solidFill>
              </a:rPr>
              <a:t>최대한 원데이터를 살리기 위해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범주형은 </a:t>
            </a:r>
            <a:r>
              <a:rPr lang="ko-KR" altLang="en-US" sz="2000" dirty="0" err="1"/>
              <a:t>최빈값으로</a:t>
            </a:r>
            <a:r>
              <a:rPr lang="ko-KR" altLang="en-US" sz="2000" dirty="0"/>
              <a:t> 대체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FFE5FA2-7BF5-8106-88FC-5088592F3905}"/>
              </a:ext>
            </a:extLst>
          </p:cNvPr>
          <p:cNvSpPr/>
          <p:nvPr/>
        </p:nvSpPr>
        <p:spPr>
          <a:xfrm>
            <a:off x="7981924" y="3877381"/>
            <a:ext cx="1592131" cy="68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B8E19-14EB-B1CD-96B9-C6D1CC4C2E2E}"/>
              </a:ext>
            </a:extLst>
          </p:cNvPr>
          <p:cNvSpPr txBox="1"/>
          <p:nvPr/>
        </p:nvSpPr>
        <p:spPr>
          <a:xfrm>
            <a:off x="861238" y="1786271"/>
            <a:ext cx="2052084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총 콜레스테롤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488F6-686D-4308-73B1-E5C6E932B478}"/>
              </a:ext>
            </a:extLst>
          </p:cNvPr>
          <p:cNvSpPr txBox="1"/>
          <p:nvPr/>
        </p:nvSpPr>
        <p:spPr>
          <a:xfrm>
            <a:off x="877185" y="55182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청력</a:t>
            </a:r>
          </a:p>
        </p:txBody>
      </p:sp>
    </p:spTree>
    <p:extLst>
      <p:ext uri="{BB962C8B-B14F-4D97-AF65-F5344CB8AC3E}">
        <p14:creationId xmlns:p14="http://schemas.microsoft.com/office/powerpoint/2010/main" val="34205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3061</Words>
  <Application>Microsoft Office PowerPoint</Application>
  <PresentationFormat>와이드스크린</PresentationFormat>
  <Paragraphs>354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Helvetica Neue</vt:lpstr>
      <vt:lpstr>맑은 고딕</vt:lpstr>
      <vt:lpstr>Arial</vt:lpstr>
      <vt:lpstr>Office 테마</vt:lpstr>
      <vt:lpstr>데이터 분석 과제</vt:lpstr>
      <vt:lpstr>목차</vt:lpstr>
      <vt:lpstr>주제</vt:lpstr>
      <vt:lpstr>초기 기획 배경(치아 우식증)</vt:lpstr>
      <vt:lpstr>데이터 설명</vt:lpstr>
      <vt:lpstr>데이터 설명</vt:lpstr>
      <vt:lpstr>데이터 설명</vt:lpstr>
      <vt:lpstr>결측치</vt:lpstr>
      <vt:lpstr>데이터 전처리</vt:lpstr>
      <vt:lpstr>치아우식증 여부 t-test</vt:lpstr>
      <vt:lpstr>치아우식증 여부 카이제곱검정</vt:lpstr>
      <vt:lpstr>연령대별 건강상태 ANOVA</vt:lpstr>
      <vt:lpstr>연령대별 건강상태 통계분석</vt:lpstr>
      <vt:lpstr>분석 방향</vt:lpstr>
      <vt:lpstr>분석 방향</vt:lpstr>
      <vt:lpstr>치아우식증 여부 판별 로지스틱 회귀분석</vt:lpstr>
      <vt:lpstr>회귀계수 상위 5개 독립변수</vt:lpstr>
      <vt:lpstr>치아우식증 여부 판별 랜덤포레스트</vt:lpstr>
      <vt:lpstr>결론 및 향후 방향</vt:lpstr>
      <vt:lpstr>결론 및 향후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과제</dc:title>
  <dc:creator>윤지수</dc:creator>
  <cp:lastModifiedBy>윤지수</cp:lastModifiedBy>
  <cp:revision>29</cp:revision>
  <dcterms:created xsi:type="dcterms:W3CDTF">2023-04-24T05:15:07Z</dcterms:created>
  <dcterms:modified xsi:type="dcterms:W3CDTF">2023-05-11T02:27:36Z</dcterms:modified>
</cp:coreProperties>
</file>