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7.xml" ContentType="application/vnd.openxmlformats-officedocument.themeOverride+xml"/>
  <Override PartName="/ppt/notesSlides/notesSlide11.xml" ContentType="application/vnd.openxmlformats-officedocument.presentationml.notesSlide+xml"/>
  <Override PartName="/ppt/theme/themeOverride8.xml" ContentType="application/vnd.openxmlformats-officedocument.themeOverride+xml"/>
  <Override PartName="/ppt/notesSlides/notesSlide12.xml" ContentType="application/vnd.openxmlformats-officedocument.presentationml.notesSlide+xml"/>
  <Override PartName="/ppt/theme/themeOverride9.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theme/themeOverride10.xml" ContentType="application/vnd.openxmlformats-officedocument.themeOverride+xml"/>
  <Override PartName="/ppt/notesSlides/notesSlide14.xml" ContentType="application/vnd.openxmlformats-officedocument.presentationml.notesSlide+xml"/>
  <Override PartName="/ppt/theme/themeOverride11.xml" ContentType="application/vnd.openxmlformats-officedocument.themeOverride+xml"/>
  <Override PartName="/ppt/notesSlides/notesSlide15.xml" ContentType="application/vnd.openxmlformats-officedocument.presentationml.notesSlide+xml"/>
  <Override PartName="/ppt/theme/themeOverride12.xml" ContentType="application/vnd.openxmlformats-officedocument.themeOverride+xml"/>
  <Override PartName="/ppt/notesSlides/notesSlide16.xml" ContentType="application/vnd.openxmlformats-officedocument.presentationml.notesSlide+xml"/>
  <Override PartName="/ppt/theme/themeOverride13.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5" r:id="rId3"/>
  </p:sldMasterIdLst>
  <p:notesMasterIdLst>
    <p:notesMasterId r:id="rId165"/>
  </p:notesMasterIdLst>
  <p:sldIdLst>
    <p:sldId id="256" r:id="rId4"/>
    <p:sldId id="370" r:id="rId5"/>
    <p:sldId id="369" r:id="rId6"/>
    <p:sldId id="717" r:id="rId7"/>
    <p:sldId id="371" r:id="rId8"/>
    <p:sldId id="372" r:id="rId9"/>
    <p:sldId id="719" r:id="rId10"/>
    <p:sldId id="525" r:id="rId11"/>
    <p:sldId id="720" r:id="rId12"/>
    <p:sldId id="716" r:id="rId13"/>
    <p:sldId id="722" r:id="rId14"/>
    <p:sldId id="723" r:id="rId15"/>
    <p:sldId id="718" r:id="rId16"/>
    <p:sldId id="526" r:id="rId17"/>
    <p:sldId id="528" r:id="rId18"/>
    <p:sldId id="374" r:id="rId19"/>
    <p:sldId id="424" r:id="rId20"/>
    <p:sldId id="724" r:id="rId21"/>
    <p:sldId id="725" r:id="rId22"/>
    <p:sldId id="703" r:id="rId23"/>
    <p:sldId id="624" r:id="rId24"/>
    <p:sldId id="727" r:id="rId25"/>
    <p:sldId id="728" r:id="rId26"/>
    <p:sldId id="735" r:id="rId27"/>
    <p:sldId id="726" r:id="rId28"/>
    <p:sldId id="376" r:id="rId29"/>
    <p:sldId id="729" r:id="rId30"/>
    <p:sldId id="732" r:id="rId31"/>
    <p:sldId id="741" r:id="rId32"/>
    <p:sldId id="734" r:id="rId33"/>
    <p:sldId id="736" r:id="rId34"/>
    <p:sldId id="733" r:id="rId35"/>
    <p:sldId id="615" r:id="rId36"/>
    <p:sldId id="737" r:id="rId37"/>
    <p:sldId id="738" r:id="rId38"/>
    <p:sldId id="739" r:id="rId39"/>
    <p:sldId id="740" r:id="rId40"/>
    <p:sldId id="742" r:id="rId41"/>
    <p:sldId id="744" r:id="rId42"/>
    <p:sldId id="765" r:id="rId43"/>
    <p:sldId id="745" r:id="rId44"/>
    <p:sldId id="746" r:id="rId45"/>
    <p:sldId id="618" r:id="rId46"/>
    <p:sldId id="619" r:id="rId47"/>
    <p:sldId id="620" r:id="rId48"/>
    <p:sldId id="621" r:id="rId49"/>
    <p:sldId id="796" r:id="rId50"/>
    <p:sldId id="704" r:id="rId51"/>
    <p:sldId id="625" r:id="rId52"/>
    <p:sldId id="748" r:id="rId53"/>
    <p:sldId id="795" r:id="rId54"/>
    <p:sldId id="749" r:id="rId55"/>
    <p:sldId id="766" r:id="rId56"/>
    <p:sldId id="797" r:id="rId57"/>
    <p:sldId id="798" r:id="rId58"/>
    <p:sldId id="750" r:id="rId59"/>
    <p:sldId id="799" r:id="rId60"/>
    <p:sldId id="800" r:id="rId61"/>
    <p:sldId id="801" r:id="rId62"/>
    <p:sldId id="752" r:id="rId63"/>
    <p:sldId id="802" r:id="rId64"/>
    <p:sldId id="809" r:id="rId65"/>
    <p:sldId id="805" r:id="rId66"/>
    <p:sldId id="817" r:id="rId67"/>
    <p:sldId id="818" r:id="rId68"/>
    <p:sldId id="819" r:id="rId69"/>
    <p:sldId id="820" r:id="rId70"/>
    <p:sldId id="821" r:id="rId71"/>
    <p:sldId id="808" r:id="rId72"/>
    <p:sldId id="810" r:id="rId73"/>
    <p:sldId id="811" r:id="rId74"/>
    <p:sldId id="812" r:id="rId75"/>
    <p:sldId id="813" r:id="rId76"/>
    <p:sldId id="814" r:id="rId77"/>
    <p:sldId id="823" r:id="rId78"/>
    <p:sldId id="824" r:id="rId79"/>
    <p:sldId id="825" r:id="rId80"/>
    <p:sldId id="826" r:id="rId81"/>
    <p:sldId id="827" r:id="rId82"/>
    <p:sldId id="828" r:id="rId83"/>
    <p:sldId id="829" r:id="rId84"/>
    <p:sldId id="830" r:id="rId85"/>
    <p:sldId id="831" r:id="rId86"/>
    <p:sldId id="832" r:id="rId87"/>
    <p:sldId id="833" r:id="rId88"/>
    <p:sldId id="888" r:id="rId89"/>
    <p:sldId id="834" r:id="rId90"/>
    <p:sldId id="835" r:id="rId91"/>
    <p:sldId id="836" r:id="rId92"/>
    <p:sldId id="837" r:id="rId93"/>
    <p:sldId id="838" r:id="rId94"/>
    <p:sldId id="839" r:id="rId95"/>
    <p:sldId id="840" r:id="rId96"/>
    <p:sldId id="841" r:id="rId97"/>
    <p:sldId id="842" r:id="rId98"/>
    <p:sldId id="843" r:id="rId99"/>
    <p:sldId id="844" r:id="rId100"/>
    <p:sldId id="845" r:id="rId101"/>
    <p:sldId id="846" r:id="rId102"/>
    <p:sldId id="847" r:id="rId103"/>
    <p:sldId id="848" r:id="rId104"/>
    <p:sldId id="849" r:id="rId105"/>
    <p:sldId id="850" r:id="rId106"/>
    <p:sldId id="851" r:id="rId107"/>
    <p:sldId id="852" r:id="rId108"/>
    <p:sldId id="853" r:id="rId109"/>
    <p:sldId id="854" r:id="rId110"/>
    <p:sldId id="855" r:id="rId111"/>
    <p:sldId id="856" r:id="rId112"/>
    <p:sldId id="857" r:id="rId113"/>
    <p:sldId id="858" r:id="rId114"/>
    <p:sldId id="859" r:id="rId115"/>
    <p:sldId id="891" r:id="rId116"/>
    <p:sldId id="860" r:id="rId117"/>
    <p:sldId id="861" r:id="rId118"/>
    <p:sldId id="862" r:id="rId119"/>
    <p:sldId id="863" r:id="rId120"/>
    <p:sldId id="892" r:id="rId121"/>
    <p:sldId id="864" r:id="rId122"/>
    <p:sldId id="865" r:id="rId123"/>
    <p:sldId id="866" r:id="rId124"/>
    <p:sldId id="867" r:id="rId125"/>
    <p:sldId id="868" r:id="rId126"/>
    <p:sldId id="870" r:id="rId127"/>
    <p:sldId id="895" r:id="rId128"/>
    <p:sldId id="872" r:id="rId129"/>
    <p:sldId id="893" r:id="rId130"/>
    <p:sldId id="894" r:id="rId131"/>
    <p:sldId id="873" r:id="rId132"/>
    <p:sldId id="877" r:id="rId133"/>
    <p:sldId id="878" r:id="rId134"/>
    <p:sldId id="879" r:id="rId135"/>
    <p:sldId id="880" r:id="rId136"/>
    <p:sldId id="881" r:id="rId137"/>
    <p:sldId id="882" r:id="rId138"/>
    <p:sldId id="883" r:id="rId139"/>
    <p:sldId id="884" r:id="rId140"/>
    <p:sldId id="896" r:id="rId141"/>
    <p:sldId id="885" r:id="rId142"/>
    <p:sldId id="886" r:id="rId143"/>
    <p:sldId id="887" r:id="rId144"/>
    <p:sldId id="889" r:id="rId145"/>
    <p:sldId id="890" r:id="rId146"/>
    <p:sldId id="768" r:id="rId147"/>
    <p:sldId id="898" r:id="rId148"/>
    <p:sldId id="899" r:id="rId149"/>
    <p:sldId id="906" r:id="rId150"/>
    <p:sldId id="907" r:id="rId151"/>
    <p:sldId id="908" r:id="rId152"/>
    <p:sldId id="909" r:id="rId153"/>
    <p:sldId id="910" r:id="rId154"/>
    <p:sldId id="897" r:id="rId155"/>
    <p:sldId id="756" r:id="rId156"/>
    <p:sldId id="757" r:id="rId157"/>
    <p:sldId id="758" r:id="rId158"/>
    <p:sldId id="759" r:id="rId159"/>
    <p:sldId id="760" r:id="rId160"/>
    <p:sldId id="761" r:id="rId161"/>
    <p:sldId id="762" r:id="rId162"/>
    <p:sldId id="763" r:id="rId163"/>
    <p:sldId id="764" r:id="rId16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Day1" id="{F799FF86-B426-4E54-8C24-1DCBC5ADD5A2}">
          <p14:sldIdLst>
            <p14:sldId id="256"/>
            <p14:sldId id="370"/>
            <p14:sldId id="369"/>
            <p14:sldId id="717"/>
            <p14:sldId id="371"/>
            <p14:sldId id="372"/>
            <p14:sldId id="719"/>
            <p14:sldId id="525"/>
            <p14:sldId id="720"/>
            <p14:sldId id="716"/>
            <p14:sldId id="722"/>
            <p14:sldId id="723"/>
            <p14:sldId id="718"/>
            <p14:sldId id="526"/>
            <p14:sldId id="528"/>
            <p14:sldId id="374"/>
            <p14:sldId id="424"/>
            <p14:sldId id="724"/>
            <p14:sldId id="725"/>
          </p14:sldIdLst>
        </p14:section>
        <p14:section name="Day2" id="{489E8609-830A-45B2-958C-87FBC7E7BB1E}">
          <p14:sldIdLst>
            <p14:sldId id="703"/>
            <p14:sldId id="624"/>
            <p14:sldId id="727"/>
            <p14:sldId id="728"/>
            <p14:sldId id="735"/>
            <p14:sldId id="726"/>
            <p14:sldId id="376"/>
            <p14:sldId id="729"/>
            <p14:sldId id="732"/>
            <p14:sldId id="741"/>
            <p14:sldId id="734"/>
            <p14:sldId id="736"/>
            <p14:sldId id="733"/>
            <p14:sldId id="615"/>
            <p14:sldId id="737"/>
            <p14:sldId id="738"/>
            <p14:sldId id="739"/>
            <p14:sldId id="740"/>
            <p14:sldId id="742"/>
            <p14:sldId id="744"/>
            <p14:sldId id="765"/>
            <p14:sldId id="745"/>
            <p14:sldId id="746"/>
            <p14:sldId id="618"/>
            <p14:sldId id="619"/>
            <p14:sldId id="620"/>
            <p14:sldId id="621"/>
            <p14:sldId id="796"/>
          </p14:sldIdLst>
        </p14:section>
        <p14:section name="Day3" id="{9061D7F2-C385-4305-BC87-6AFEEC1854B1}">
          <p14:sldIdLst>
            <p14:sldId id="704"/>
            <p14:sldId id="625"/>
            <p14:sldId id="748"/>
            <p14:sldId id="795"/>
            <p14:sldId id="749"/>
            <p14:sldId id="766"/>
            <p14:sldId id="797"/>
            <p14:sldId id="798"/>
            <p14:sldId id="750"/>
            <p14:sldId id="799"/>
            <p14:sldId id="800"/>
            <p14:sldId id="801"/>
            <p14:sldId id="752"/>
            <p14:sldId id="802"/>
            <p14:sldId id="809"/>
            <p14:sldId id="805"/>
            <p14:sldId id="817"/>
            <p14:sldId id="818"/>
            <p14:sldId id="819"/>
            <p14:sldId id="820"/>
            <p14:sldId id="821"/>
            <p14:sldId id="808"/>
            <p14:sldId id="810"/>
            <p14:sldId id="811"/>
            <p14:sldId id="812"/>
            <p14:sldId id="813"/>
            <p14:sldId id="814"/>
            <p14:sldId id="823"/>
          </p14:sldIdLst>
        </p14:section>
        <p14:section name="Day4" id="{3A36B319-C222-4864-9E2F-A1B20E6D81A1}">
          <p14:sldIdLst>
            <p14:sldId id="824"/>
            <p14:sldId id="825"/>
            <p14:sldId id="826"/>
            <p14:sldId id="827"/>
            <p14:sldId id="828"/>
            <p14:sldId id="829"/>
            <p14:sldId id="830"/>
            <p14:sldId id="831"/>
            <p14:sldId id="832"/>
            <p14:sldId id="833"/>
            <p14:sldId id="888"/>
            <p14:sldId id="834"/>
            <p14:sldId id="835"/>
            <p14:sldId id="836"/>
            <p14:sldId id="837"/>
            <p14:sldId id="838"/>
            <p14:sldId id="839"/>
            <p14:sldId id="840"/>
            <p14:sldId id="841"/>
            <p14:sldId id="842"/>
            <p14:sldId id="843"/>
            <p14:sldId id="844"/>
            <p14:sldId id="845"/>
            <p14:sldId id="846"/>
            <p14:sldId id="847"/>
            <p14:sldId id="848"/>
            <p14:sldId id="849"/>
            <p14:sldId id="850"/>
            <p14:sldId id="851"/>
            <p14:sldId id="852"/>
            <p14:sldId id="853"/>
            <p14:sldId id="854"/>
            <p14:sldId id="855"/>
            <p14:sldId id="856"/>
            <p14:sldId id="857"/>
            <p14:sldId id="858"/>
            <p14:sldId id="859"/>
          </p14:sldIdLst>
        </p14:section>
        <p14:section name="Day5" id="{61C1E7B7-FC8B-421C-9288-5B4E80221DA6}">
          <p14:sldIdLst>
            <p14:sldId id="891"/>
            <p14:sldId id="860"/>
            <p14:sldId id="861"/>
            <p14:sldId id="862"/>
            <p14:sldId id="863"/>
            <p14:sldId id="892"/>
            <p14:sldId id="864"/>
            <p14:sldId id="865"/>
            <p14:sldId id="866"/>
            <p14:sldId id="867"/>
            <p14:sldId id="868"/>
            <p14:sldId id="870"/>
            <p14:sldId id="895"/>
            <p14:sldId id="872"/>
            <p14:sldId id="893"/>
            <p14:sldId id="894"/>
            <p14:sldId id="873"/>
            <p14:sldId id="877"/>
            <p14:sldId id="878"/>
            <p14:sldId id="879"/>
            <p14:sldId id="880"/>
            <p14:sldId id="881"/>
            <p14:sldId id="882"/>
            <p14:sldId id="883"/>
            <p14:sldId id="884"/>
            <p14:sldId id="896"/>
            <p14:sldId id="885"/>
            <p14:sldId id="886"/>
            <p14:sldId id="887"/>
            <p14:sldId id="889"/>
            <p14:sldId id="890"/>
          </p14:sldIdLst>
        </p14:section>
        <p14:section name="Day6" id="{B04B144E-D917-4D53-9B27-5B53BACD1CA8}">
          <p14:sldIdLst>
            <p14:sldId id="768"/>
            <p14:sldId id="898"/>
            <p14:sldId id="899"/>
            <p14:sldId id="906"/>
            <p14:sldId id="907"/>
            <p14:sldId id="908"/>
            <p14:sldId id="909"/>
            <p14:sldId id="910"/>
          </p14:sldIdLst>
        </p14:section>
        <p14:section name="无标题节" id="{EC077F00-77C9-483F-80EE-92AE71F4C8A1}">
          <p14:sldIdLst>
            <p14:sldId id="897"/>
            <p14:sldId id="756"/>
            <p14:sldId id="757"/>
            <p14:sldId id="758"/>
            <p14:sldId id="759"/>
            <p14:sldId id="760"/>
            <p14:sldId id="761"/>
            <p14:sldId id="762"/>
            <p14:sldId id="763"/>
            <p14:sldId id="764"/>
          </p14:sldIdLst>
        </p14:section>
      </p14:sectionLst>
    </p:ext>
    <p:ext uri="{EFAFB233-063F-42B5-8137-9DF3F51BA10A}">
      <p15:sldGuideLst xmlns="" xmlns:p15="http://schemas.microsoft.com/office/powerpoint/2012/main">
        <p15:guide id="1" pos="7602">
          <p15:clr>
            <a:srgbClr val="A4A3A4"/>
          </p15:clr>
        </p15:guide>
        <p15:guide id="2" orient="horz" pos="21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41" autoAdjust="0"/>
  </p:normalViewPr>
  <p:slideViewPr>
    <p:cSldViewPr snapToGrid="0">
      <p:cViewPr varScale="1">
        <p:scale>
          <a:sx n="58" d="100"/>
          <a:sy n="58" d="100"/>
        </p:scale>
        <p:origin x="-1158" y="-96"/>
      </p:cViewPr>
      <p:guideLst>
        <p:guide orient="horz" pos="2136"/>
        <p:guide pos="7602"/>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38" Type="http://schemas.openxmlformats.org/officeDocument/2006/relationships/slide" Target="slides/slide135.xml"/><Relationship Id="rId154" Type="http://schemas.openxmlformats.org/officeDocument/2006/relationships/slide" Target="slides/slide151.xml"/><Relationship Id="rId159" Type="http://schemas.openxmlformats.org/officeDocument/2006/relationships/slide" Target="slides/slide156.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144" Type="http://schemas.openxmlformats.org/officeDocument/2006/relationships/slide" Target="slides/slide141.xml"/><Relationship Id="rId149" Type="http://schemas.openxmlformats.org/officeDocument/2006/relationships/slide" Target="slides/slide14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60" Type="http://schemas.openxmlformats.org/officeDocument/2006/relationships/slide" Target="slides/slide157.xml"/><Relationship Id="rId165" Type="http://schemas.openxmlformats.org/officeDocument/2006/relationships/notesMaster" Target="notesMasters/notesMaster1.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50" Type="http://schemas.openxmlformats.org/officeDocument/2006/relationships/slide" Target="slides/slide147.xml"/><Relationship Id="rId155" Type="http://schemas.openxmlformats.org/officeDocument/2006/relationships/slide" Target="slides/slide15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61" Type="http://schemas.openxmlformats.org/officeDocument/2006/relationships/slide" Target="slides/slide158.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slide" Target="slides/slide127.xml"/><Relationship Id="rId135" Type="http://schemas.openxmlformats.org/officeDocument/2006/relationships/slide" Target="slides/slide132.xml"/><Relationship Id="rId143" Type="http://schemas.openxmlformats.org/officeDocument/2006/relationships/slide" Target="slides/slide140.xml"/><Relationship Id="rId148" Type="http://schemas.openxmlformats.org/officeDocument/2006/relationships/slide" Target="slides/slide145.xml"/><Relationship Id="rId151" Type="http://schemas.openxmlformats.org/officeDocument/2006/relationships/slide" Target="slides/slide148.xml"/><Relationship Id="rId156" Type="http://schemas.openxmlformats.org/officeDocument/2006/relationships/slide" Target="slides/slide153.xml"/><Relationship Id="rId164" Type="http://schemas.openxmlformats.org/officeDocument/2006/relationships/slide" Target="slides/slide161.xml"/><Relationship Id="rId16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167"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slide" Target="slides/slide15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CC6A0D-5AFA-43D3-924D-E42FFE9D840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7F80FA7-1FDC-4687-87AF-749CE58D823F}">
      <dgm:prSet phldrT="[文本]"/>
      <dgm:spPr/>
      <dgm:t>
        <a:bodyPr/>
        <a:lstStyle/>
        <a:p>
          <a:r>
            <a:rPr lang="en-US" altLang="zh-CN" dirty="0" smtClean="0">
              <a:latin typeface="Segoe UI" pitchFamily="34" charset="0"/>
              <a:ea typeface="Segoe UI" pitchFamily="34" charset="0"/>
              <a:cs typeface="Segoe UI" pitchFamily="34" charset="0"/>
            </a:rPr>
            <a:t>1</a:t>
          </a:r>
          <a:endParaRPr lang="zh-CN" altLang="en-US" dirty="0">
            <a:latin typeface="Segoe UI" pitchFamily="34" charset="0"/>
            <a:cs typeface="Segoe UI" pitchFamily="34" charset="0"/>
          </a:endParaRPr>
        </a:p>
      </dgm:t>
    </dgm:pt>
    <dgm:pt modelId="{418358B0-A534-4E2B-B5ED-BE9E02895AFC}" type="parTrans" cxnId="{3F9EA91B-B68F-4C62-903F-27D5B23C46AE}">
      <dgm:prSet/>
      <dgm:spPr/>
      <dgm:t>
        <a:bodyPr/>
        <a:lstStyle/>
        <a:p>
          <a:endParaRPr lang="zh-CN" altLang="en-US"/>
        </a:p>
      </dgm:t>
    </dgm:pt>
    <dgm:pt modelId="{538F9D4A-8D14-42DB-88B8-D587CD58C2C0}" type="sibTrans" cxnId="{3F9EA91B-B68F-4C62-903F-27D5B23C46AE}">
      <dgm:prSet/>
      <dgm:spPr/>
      <dgm:t>
        <a:bodyPr/>
        <a:lstStyle/>
        <a:p>
          <a:endParaRPr lang="zh-CN" altLang="en-US"/>
        </a:p>
      </dgm:t>
    </dgm:pt>
    <dgm:pt modelId="{9830C3A0-5D2B-4241-A3F9-9654D05F7988}">
      <dgm:prSet phldrT="[文本]" custT="1"/>
      <dgm:spPr/>
      <dgm:t>
        <a:bodyPr/>
        <a:lstStyle/>
        <a:p>
          <a:r>
            <a:rPr lang="en-US" altLang="en-US" sz="22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JavaScript</a:t>
          </a:r>
          <a:r>
            <a:rPr lang="zh-CN" altLang="en-US" sz="22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简介</a:t>
          </a:r>
          <a:endParaRPr lang="zh-CN" altLang="en-US" sz="2200" b="1" dirty="0">
            <a:latin typeface="微软雅黑" panose="020B0503020204020204" pitchFamily="34" charset="-122"/>
            <a:ea typeface="微软雅黑" panose="020B0503020204020204" pitchFamily="34" charset="-122"/>
          </a:endParaRPr>
        </a:p>
      </dgm:t>
    </dgm:pt>
    <dgm:pt modelId="{FED54D61-6AFD-425F-90A5-2213E9AE5F47}" type="parTrans" cxnId="{4675E0D5-18A4-4064-A6A4-F7DD8FC83BA7}">
      <dgm:prSet/>
      <dgm:spPr/>
      <dgm:t>
        <a:bodyPr/>
        <a:lstStyle/>
        <a:p>
          <a:endParaRPr lang="zh-CN" altLang="en-US"/>
        </a:p>
      </dgm:t>
    </dgm:pt>
    <dgm:pt modelId="{72823120-D897-48FB-B508-EBE1716B7D64}" type="sibTrans" cxnId="{4675E0D5-18A4-4064-A6A4-F7DD8FC83BA7}">
      <dgm:prSet/>
      <dgm:spPr/>
      <dgm:t>
        <a:bodyPr/>
        <a:lstStyle/>
        <a:p>
          <a:endParaRPr lang="zh-CN" altLang="en-US"/>
        </a:p>
      </dgm:t>
    </dgm:pt>
    <dgm:pt modelId="{BF9FE8BE-983E-41F9-B317-D7015F6F36FA}">
      <dgm:prSet phldrT="[文本]"/>
      <dgm:spPr/>
      <dgm:t>
        <a:bodyPr/>
        <a:lstStyle/>
        <a:p>
          <a:r>
            <a:rPr lang="en-US" altLang="zh-CN" dirty="0" smtClean="0">
              <a:latin typeface="Segoe UI" pitchFamily="34" charset="0"/>
              <a:ea typeface="Segoe UI" pitchFamily="34" charset="0"/>
              <a:cs typeface="Segoe UI" pitchFamily="34" charset="0"/>
            </a:rPr>
            <a:t>2</a:t>
          </a:r>
          <a:endParaRPr lang="zh-CN" altLang="en-US" dirty="0">
            <a:latin typeface="Segoe UI" pitchFamily="34" charset="0"/>
            <a:ea typeface="Segoe UI" pitchFamily="34" charset="0"/>
            <a:cs typeface="Segoe UI" pitchFamily="34" charset="0"/>
          </a:endParaRPr>
        </a:p>
      </dgm:t>
    </dgm:pt>
    <dgm:pt modelId="{6A4C0EF0-ECC4-4E5F-9FF7-030BF8FA6E52}" type="sibTrans" cxnId="{953531F8-CCD4-46A6-B490-DB68D2FBDC8C}">
      <dgm:prSet/>
      <dgm:spPr/>
      <dgm:t>
        <a:bodyPr/>
        <a:lstStyle/>
        <a:p>
          <a:endParaRPr lang="zh-CN" altLang="en-US"/>
        </a:p>
      </dgm:t>
    </dgm:pt>
    <dgm:pt modelId="{922601CA-F814-4FB6-A426-5608D1BEDA51}" type="parTrans" cxnId="{953531F8-CCD4-46A6-B490-DB68D2FBDC8C}">
      <dgm:prSet/>
      <dgm:spPr/>
      <dgm:t>
        <a:bodyPr/>
        <a:lstStyle/>
        <a:p>
          <a:endParaRPr lang="zh-CN" altLang="en-US"/>
        </a:p>
      </dgm:t>
    </dgm:pt>
    <dgm:pt modelId="{802793A6-CBD1-4C70-9D1B-CC7A314A1196}">
      <dgm:prSet phldrT="[文本]" custT="1"/>
      <dgm:spPr/>
      <dgm:t>
        <a:bodyPr/>
        <a:lstStyle/>
        <a:p>
          <a:r>
            <a:rPr lang="en-US" altLang="en-US" sz="22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JavaScript</a:t>
          </a:r>
          <a:r>
            <a:rPr lang="zh-CN" altLang="en-US" sz="22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入门实例</a:t>
          </a:r>
          <a:endParaRPr lang="zh-CN" altLang="en-US" sz="2200" b="1" dirty="0">
            <a:latin typeface="微软雅黑" panose="020B0503020204020204" pitchFamily="34" charset="-122"/>
            <a:ea typeface="微软雅黑" panose="020B0503020204020204" pitchFamily="34" charset="-122"/>
          </a:endParaRPr>
        </a:p>
      </dgm:t>
    </dgm:pt>
    <dgm:pt modelId="{FF49B0E6-18CB-42E6-9C2D-0F363079C3AE}" type="sibTrans" cxnId="{52AF3023-D549-4D9E-B224-0F61AD712855}">
      <dgm:prSet/>
      <dgm:spPr/>
      <dgm:t>
        <a:bodyPr/>
        <a:lstStyle/>
        <a:p>
          <a:endParaRPr lang="zh-CN" altLang="en-US"/>
        </a:p>
      </dgm:t>
    </dgm:pt>
    <dgm:pt modelId="{FB94CFE1-91A4-46F6-B695-4FF57B7DD47A}" type="parTrans" cxnId="{52AF3023-D549-4D9E-B224-0F61AD712855}">
      <dgm:prSet/>
      <dgm:spPr/>
      <dgm:t>
        <a:bodyPr/>
        <a:lstStyle/>
        <a:p>
          <a:endParaRPr lang="zh-CN" altLang="en-US"/>
        </a:p>
      </dgm:t>
    </dgm:pt>
    <dgm:pt modelId="{78AD1182-6711-44B6-95D9-0543DA065073}" type="pres">
      <dgm:prSet presAssocID="{3ACC6A0D-5AFA-43D3-924D-E42FFE9D8403}" presName="Name0" presStyleCnt="0">
        <dgm:presLayoutVars>
          <dgm:dir/>
          <dgm:animLvl val="lvl"/>
          <dgm:resizeHandles val="exact"/>
        </dgm:presLayoutVars>
      </dgm:prSet>
      <dgm:spPr/>
      <dgm:t>
        <a:bodyPr/>
        <a:lstStyle/>
        <a:p>
          <a:endParaRPr lang="zh-CN" altLang="en-US"/>
        </a:p>
      </dgm:t>
    </dgm:pt>
    <dgm:pt modelId="{0A5E051B-36E3-4708-B8E0-CEA45E5AFCA3}" type="pres">
      <dgm:prSet presAssocID="{87F80FA7-1FDC-4687-87AF-749CE58D823F}" presName="linNode" presStyleCnt="0"/>
      <dgm:spPr/>
      <dgm:t>
        <a:bodyPr/>
        <a:lstStyle/>
        <a:p>
          <a:endParaRPr lang="zh-CN" altLang="en-US"/>
        </a:p>
      </dgm:t>
    </dgm:pt>
    <dgm:pt modelId="{2381FA19-2733-48ED-ABAA-7EDFAF30A094}" type="pres">
      <dgm:prSet presAssocID="{87F80FA7-1FDC-4687-87AF-749CE58D823F}" presName="parentText" presStyleLbl="node1" presStyleIdx="0" presStyleCnt="2" custScaleX="53264">
        <dgm:presLayoutVars>
          <dgm:chMax val="1"/>
          <dgm:bulletEnabled val="1"/>
        </dgm:presLayoutVars>
      </dgm:prSet>
      <dgm:spPr/>
      <dgm:t>
        <a:bodyPr/>
        <a:lstStyle/>
        <a:p>
          <a:endParaRPr lang="zh-CN" altLang="en-US"/>
        </a:p>
      </dgm:t>
    </dgm:pt>
    <dgm:pt modelId="{86239680-3CB0-4DF4-8F4D-801C589137CD}" type="pres">
      <dgm:prSet presAssocID="{87F80FA7-1FDC-4687-87AF-749CE58D823F}" presName="descendantText" presStyleLbl="alignAccFollowNode1" presStyleIdx="0" presStyleCnt="2">
        <dgm:presLayoutVars>
          <dgm:bulletEnabled val="1"/>
        </dgm:presLayoutVars>
      </dgm:prSet>
      <dgm:spPr/>
      <dgm:t>
        <a:bodyPr/>
        <a:lstStyle/>
        <a:p>
          <a:endParaRPr lang="zh-CN" altLang="en-US"/>
        </a:p>
      </dgm:t>
    </dgm:pt>
    <dgm:pt modelId="{4BBE333D-B468-4E16-8BE4-A0D75FB74CE7}" type="pres">
      <dgm:prSet presAssocID="{538F9D4A-8D14-42DB-88B8-D587CD58C2C0}" presName="sp" presStyleCnt="0"/>
      <dgm:spPr/>
      <dgm:t>
        <a:bodyPr/>
        <a:lstStyle/>
        <a:p>
          <a:endParaRPr lang="zh-CN" altLang="en-US"/>
        </a:p>
      </dgm:t>
    </dgm:pt>
    <dgm:pt modelId="{FC592209-34A7-4F86-B4A3-CD2205180153}" type="pres">
      <dgm:prSet presAssocID="{BF9FE8BE-983E-41F9-B317-D7015F6F36FA}" presName="linNode" presStyleCnt="0"/>
      <dgm:spPr/>
      <dgm:t>
        <a:bodyPr/>
        <a:lstStyle/>
        <a:p>
          <a:endParaRPr lang="zh-CN" altLang="en-US"/>
        </a:p>
      </dgm:t>
    </dgm:pt>
    <dgm:pt modelId="{4CE170C5-6DE4-49AE-85C4-BB9332B44101}" type="pres">
      <dgm:prSet presAssocID="{BF9FE8BE-983E-41F9-B317-D7015F6F36FA}" presName="parentText" presStyleLbl="node1" presStyleIdx="1" presStyleCnt="2" custScaleX="53264">
        <dgm:presLayoutVars>
          <dgm:chMax val="1"/>
          <dgm:bulletEnabled val="1"/>
        </dgm:presLayoutVars>
      </dgm:prSet>
      <dgm:spPr/>
      <dgm:t>
        <a:bodyPr/>
        <a:lstStyle/>
        <a:p>
          <a:endParaRPr lang="zh-CN" altLang="en-US"/>
        </a:p>
      </dgm:t>
    </dgm:pt>
    <dgm:pt modelId="{A0313DD0-A4E1-4D7E-AE20-031718C5CEC6}" type="pres">
      <dgm:prSet presAssocID="{BF9FE8BE-983E-41F9-B317-D7015F6F36FA}" presName="descendantText" presStyleLbl="alignAccFollowNode1" presStyleIdx="1" presStyleCnt="2">
        <dgm:presLayoutVars>
          <dgm:bulletEnabled val="1"/>
        </dgm:presLayoutVars>
      </dgm:prSet>
      <dgm:spPr/>
      <dgm:t>
        <a:bodyPr/>
        <a:lstStyle/>
        <a:p>
          <a:endParaRPr lang="zh-CN" altLang="en-US"/>
        </a:p>
      </dgm:t>
    </dgm:pt>
  </dgm:ptLst>
  <dgm:cxnLst>
    <dgm:cxn modelId="{6D61A7D2-DF50-4B1B-86E1-860A31205FA0}" type="presOf" srcId="{9830C3A0-5D2B-4241-A3F9-9654D05F7988}" destId="{86239680-3CB0-4DF4-8F4D-801C589137CD}" srcOrd="0" destOrd="0" presId="urn:microsoft.com/office/officeart/2005/8/layout/vList5"/>
    <dgm:cxn modelId="{514C87EE-10D4-40F7-A0AA-4A6DA34BB95C}" type="presOf" srcId="{BF9FE8BE-983E-41F9-B317-D7015F6F36FA}" destId="{4CE170C5-6DE4-49AE-85C4-BB9332B44101}" srcOrd="0" destOrd="0" presId="urn:microsoft.com/office/officeart/2005/8/layout/vList5"/>
    <dgm:cxn modelId="{368100AA-5D54-436E-8B9E-4DDC89F9E468}" type="presOf" srcId="{3ACC6A0D-5AFA-43D3-924D-E42FFE9D8403}" destId="{78AD1182-6711-44B6-95D9-0543DA065073}" srcOrd="0" destOrd="0" presId="urn:microsoft.com/office/officeart/2005/8/layout/vList5"/>
    <dgm:cxn modelId="{58AB9EBB-6A1E-43D0-93B7-E86F53367A9D}" type="presOf" srcId="{802793A6-CBD1-4C70-9D1B-CC7A314A1196}" destId="{A0313DD0-A4E1-4D7E-AE20-031718C5CEC6}" srcOrd="0" destOrd="0" presId="urn:microsoft.com/office/officeart/2005/8/layout/vList5"/>
    <dgm:cxn modelId="{52AF3023-D549-4D9E-B224-0F61AD712855}" srcId="{BF9FE8BE-983E-41F9-B317-D7015F6F36FA}" destId="{802793A6-CBD1-4C70-9D1B-CC7A314A1196}" srcOrd="0" destOrd="0" parTransId="{FB94CFE1-91A4-46F6-B695-4FF57B7DD47A}" sibTransId="{FF49B0E6-18CB-42E6-9C2D-0F363079C3AE}"/>
    <dgm:cxn modelId="{DFEDF9B4-6516-4351-BF42-AB4BCAEDE6DA}" type="presOf" srcId="{87F80FA7-1FDC-4687-87AF-749CE58D823F}" destId="{2381FA19-2733-48ED-ABAA-7EDFAF30A094}" srcOrd="0" destOrd="0" presId="urn:microsoft.com/office/officeart/2005/8/layout/vList5"/>
    <dgm:cxn modelId="{3F9EA91B-B68F-4C62-903F-27D5B23C46AE}" srcId="{3ACC6A0D-5AFA-43D3-924D-E42FFE9D8403}" destId="{87F80FA7-1FDC-4687-87AF-749CE58D823F}" srcOrd="0" destOrd="0" parTransId="{418358B0-A534-4E2B-B5ED-BE9E02895AFC}" sibTransId="{538F9D4A-8D14-42DB-88B8-D587CD58C2C0}"/>
    <dgm:cxn modelId="{953531F8-CCD4-46A6-B490-DB68D2FBDC8C}" srcId="{3ACC6A0D-5AFA-43D3-924D-E42FFE9D8403}" destId="{BF9FE8BE-983E-41F9-B317-D7015F6F36FA}" srcOrd="1" destOrd="0" parTransId="{922601CA-F814-4FB6-A426-5608D1BEDA51}" sibTransId="{6A4C0EF0-ECC4-4E5F-9FF7-030BF8FA6E52}"/>
    <dgm:cxn modelId="{4675E0D5-18A4-4064-A6A4-F7DD8FC83BA7}" srcId="{87F80FA7-1FDC-4687-87AF-749CE58D823F}" destId="{9830C3A0-5D2B-4241-A3F9-9654D05F7988}" srcOrd="0" destOrd="0" parTransId="{FED54D61-6AFD-425F-90A5-2213E9AE5F47}" sibTransId="{72823120-D897-48FB-B508-EBE1716B7D64}"/>
    <dgm:cxn modelId="{EE6AB6C8-3654-4E08-8A3D-B3A63667E128}" type="presParOf" srcId="{78AD1182-6711-44B6-95D9-0543DA065073}" destId="{0A5E051B-36E3-4708-B8E0-CEA45E5AFCA3}" srcOrd="0" destOrd="0" presId="urn:microsoft.com/office/officeart/2005/8/layout/vList5"/>
    <dgm:cxn modelId="{63F169CF-71B3-478C-BBAB-3DF42C5BEE92}" type="presParOf" srcId="{0A5E051B-36E3-4708-B8E0-CEA45E5AFCA3}" destId="{2381FA19-2733-48ED-ABAA-7EDFAF30A094}" srcOrd="0" destOrd="0" presId="urn:microsoft.com/office/officeart/2005/8/layout/vList5"/>
    <dgm:cxn modelId="{8F5A82E4-AE7B-4D95-A207-E91363360A8B}" type="presParOf" srcId="{0A5E051B-36E3-4708-B8E0-CEA45E5AFCA3}" destId="{86239680-3CB0-4DF4-8F4D-801C589137CD}" srcOrd="1" destOrd="0" presId="urn:microsoft.com/office/officeart/2005/8/layout/vList5"/>
    <dgm:cxn modelId="{60FF06C3-A585-4273-8836-92E07A93B80C}" type="presParOf" srcId="{78AD1182-6711-44B6-95D9-0543DA065073}" destId="{4BBE333D-B468-4E16-8BE4-A0D75FB74CE7}" srcOrd="1" destOrd="0" presId="urn:microsoft.com/office/officeart/2005/8/layout/vList5"/>
    <dgm:cxn modelId="{1F1ABF58-126A-4D27-BDF0-0A74AF548CE2}" type="presParOf" srcId="{78AD1182-6711-44B6-95D9-0543DA065073}" destId="{FC592209-34A7-4F86-B4A3-CD2205180153}" srcOrd="2" destOrd="0" presId="urn:microsoft.com/office/officeart/2005/8/layout/vList5"/>
    <dgm:cxn modelId="{FAEDF15F-BFB8-439C-919C-5ACB76A238E6}" type="presParOf" srcId="{FC592209-34A7-4F86-B4A3-CD2205180153}" destId="{4CE170C5-6DE4-49AE-85C4-BB9332B44101}" srcOrd="0" destOrd="0" presId="urn:microsoft.com/office/officeart/2005/8/layout/vList5"/>
    <dgm:cxn modelId="{F59E1CA9-ECDF-4BC5-906D-779A5DB9F552}" type="presParOf" srcId="{FC592209-34A7-4F86-B4A3-CD2205180153}" destId="{A0313DD0-A4E1-4D7E-AE20-031718C5CEC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ACC6A0D-5AFA-43D3-924D-E42FFE9D840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7F80FA7-1FDC-4687-87AF-749CE58D823F}">
      <dgm:prSet phldrT="[文本]"/>
      <dgm:spPr/>
      <dgm:t>
        <a:bodyPr/>
        <a:lstStyle/>
        <a:p>
          <a:r>
            <a:rPr lang="en-US" altLang="zh-CN" dirty="0" smtClean="0">
              <a:latin typeface="Segoe UI" pitchFamily="34" charset="0"/>
              <a:ea typeface="Segoe UI" pitchFamily="34" charset="0"/>
              <a:cs typeface="Segoe UI" pitchFamily="34" charset="0"/>
            </a:rPr>
            <a:t>1</a:t>
          </a:r>
          <a:endParaRPr lang="zh-CN" altLang="en-US" dirty="0">
            <a:latin typeface="Segoe UI" pitchFamily="34" charset="0"/>
            <a:cs typeface="Segoe UI" pitchFamily="34" charset="0"/>
          </a:endParaRPr>
        </a:p>
      </dgm:t>
    </dgm:pt>
    <dgm:pt modelId="{418358B0-A534-4E2B-B5ED-BE9E02895AFC}" type="parTrans" cxnId="{3F9EA91B-B68F-4C62-903F-27D5B23C46AE}">
      <dgm:prSet/>
      <dgm:spPr/>
      <dgm:t>
        <a:bodyPr/>
        <a:lstStyle/>
        <a:p>
          <a:endParaRPr lang="zh-CN" altLang="en-US"/>
        </a:p>
      </dgm:t>
    </dgm:pt>
    <dgm:pt modelId="{538F9D4A-8D14-42DB-88B8-D587CD58C2C0}" type="sibTrans" cxnId="{3F9EA91B-B68F-4C62-903F-27D5B23C46AE}">
      <dgm:prSet/>
      <dgm:spPr/>
      <dgm:t>
        <a:bodyPr/>
        <a:lstStyle/>
        <a:p>
          <a:endParaRPr lang="zh-CN" altLang="en-US"/>
        </a:p>
      </dgm:t>
    </dgm:pt>
    <dgm:pt modelId="{9830C3A0-5D2B-4241-A3F9-9654D05F7988}">
      <dgm:prSet phldrT="[文本]" custT="1"/>
      <dgm:spPr/>
      <dgm:t>
        <a:bodyPr/>
        <a:lstStyle/>
        <a:p>
          <a:r>
            <a:rPr lang="zh-CN" altLang="en-US" sz="22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使用</a:t>
          </a:r>
          <a:r>
            <a:rPr lang="en-US" altLang="en-US" sz="22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JavaScript</a:t>
          </a:r>
          <a:endParaRPr lang="zh-CN" altLang="en-US" sz="2200" b="1" dirty="0">
            <a:latin typeface="微软雅黑" panose="020B0503020204020204" pitchFamily="34" charset="-122"/>
            <a:ea typeface="微软雅黑" panose="020B0503020204020204" pitchFamily="34" charset="-122"/>
          </a:endParaRPr>
        </a:p>
      </dgm:t>
    </dgm:pt>
    <dgm:pt modelId="{FED54D61-6AFD-425F-90A5-2213E9AE5F47}" type="parTrans" cxnId="{4675E0D5-18A4-4064-A6A4-F7DD8FC83BA7}">
      <dgm:prSet/>
      <dgm:spPr/>
      <dgm:t>
        <a:bodyPr/>
        <a:lstStyle/>
        <a:p>
          <a:endParaRPr lang="zh-CN" altLang="en-US"/>
        </a:p>
      </dgm:t>
    </dgm:pt>
    <dgm:pt modelId="{72823120-D897-48FB-B508-EBE1716B7D64}" type="sibTrans" cxnId="{4675E0D5-18A4-4064-A6A4-F7DD8FC83BA7}">
      <dgm:prSet/>
      <dgm:spPr/>
      <dgm:t>
        <a:bodyPr/>
        <a:lstStyle/>
        <a:p>
          <a:endParaRPr lang="zh-CN" altLang="en-US"/>
        </a:p>
      </dgm:t>
    </dgm:pt>
    <dgm:pt modelId="{BF9FE8BE-983E-41F9-B317-D7015F6F36FA}">
      <dgm:prSet phldrT="[文本]"/>
      <dgm:spPr/>
      <dgm:t>
        <a:bodyPr/>
        <a:lstStyle/>
        <a:p>
          <a:r>
            <a:rPr lang="en-US" altLang="zh-CN" dirty="0" smtClean="0">
              <a:latin typeface="Segoe UI" pitchFamily="34" charset="0"/>
              <a:ea typeface="Segoe UI" pitchFamily="34" charset="0"/>
              <a:cs typeface="Segoe UI" pitchFamily="34" charset="0"/>
            </a:rPr>
            <a:t>2</a:t>
          </a:r>
          <a:endParaRPr lang="zh-CN" altLang="en-US" dirty="0">
            <a:latin typeface="Segoe UI" pitchFamily="34" charset="0"/>
            <a:ea typeface="Segoe UI" pitchFamily="34" charset="0"/>
            <a:cs typeface="Segoe UI" pitchFamily="34" charset="0"/>
          </a:endParaRPr>
        </a:p>
      </dgm:t>
    </dgm:pt>
    <dgm:pt modelId="{6A4C0EF0-ECC4-4E5F-9FF7-030BF8FA6E52}" type="sibTrans" cxnId="{953531F8-CCD4-46A6-B490-DB68D2FBDC8C}">
      <dgm:prSet/>
      <dgm:spPr/>
      <dgm:t>
        <a:bodyPr/>
        <a:lstStyle/>
        <a:p>
          <a:endParaRPr lang="zh-CN" altLang="en-US"/>
        </a:p>
      </dgm:t>
    </dgm:pt>
    <dgm:pt modelId="{922601CA-F814-4FB6-A426-5608D1BEDA51}" type="parTrans" cxnId="{953531F8-CCD4-46A6-B490-DB68D2FBDC8C}">
      <dgm:prSet/>
      <dgm:spPr/>
      <dgm:t>
        <a:bodyPr/>
        <a:lstStyle/>
        <a:p>
          <a:endParaRPr lang="zh-CN" altLang="en-US"/>
        </a:p>
      </dgm:t>
    </dgm:pt>
    <dgm:pt modelId="{802793A6-CBD1-4C70-9D1B-CC7A314A1196}">
      <dgm:prSet phldrT="[文本]" custT="1"/>
      <dgm:spPr/>
      <dgm:t>
        <a:bodyPr/>
        <a:lstStyle/>
        <a:p>
          <a:r>
            <a:rPr lang="zh-CN" altLang="en-US" sz="22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语法、关键保留字及变量</a:t>
          </a:r>
          <a:endParaRPr lang="zh-CN" altLang="en-US" sz="2200" b="1" dirty="0">
            <a:latin typeface="微软雅黑" panose="020B0503020204020204" pitchFamily="34" charset="-122"/>
            <a:ea typeface="微软雅黑" panose="020B0503020204020204" pitchFamily="34" charset="-122"/>
          </a:endParaRPr>
        </a:p>
      </dgm:t>
    </dgm:pt>
    <dgm:pt modelId="{FF49B0E6-18CB-42E6-9C2D-0F363079C3AE}" type="sibTrans" cxnId="{52AF3023-D549-4D9E-B224-0F61AD712855}">
      <dgm:prSet/>
      <dgm:spPr/>
      <dgm:t>
        <a:bodyPr/>
        <a:lstStyle/>
        <a:p>
          <a:endParaRPr lang="zh-CN" altLang="en-US"/>
        </a:p>
      </dgm:t>
    </dgm:pt>
    <dgm:pt modelId="{FB94CFE1-91A4-46F6-B695-4FF57B7DD47A}" type="parTrans" cxnId="{52AF3023-D549-4D9E-B224-0F61AD712855}">
      <dgm:prSet/>
      <dgm:spPr/>
      <dgm:t>
        <a:bodyPr/>
        <a:lstStyle/>
        <a:p>
          <a:endParaRPr lang="zh-CN" altLang="en-US"/>
        </a:p>
      </dgm:t>
    </dgm:pt>
    <dgm:pt modelId="{35B99430-283E-4D7B-BAD4-52DDA2F17E52}">
      <dgm:prSet phldrT="[文本]" custT="1"/>
      <dgm:spPr/>
      <dgm:t>
        <a:bodyPr/>
        <a:lstStyle/>
        <a:p>
          <a:r>
            <a:rPr lang="zh-CN" altLang="en-US" sz="2200" b="1" dirty="0" smtClean="0">
              <a:latin typeface="微软雅黑" panose="020B0503020204020204" pitchFamily="34" charset="-122"/>
              <a:ea typeface="微软雅黑" panose="020B0503020204020204" pitchFamily="34" charset="-122"/>
            </a:rPr>
            <a:t>表达式和运算符</a:t>
          </a:r>
          <a:endParaRPr lang="zh-CN" altLang="en-US" sz="2200" b="1" dirty="0">
            <a:latin typeface="微软雅黑" panose="020B0503020204020204" pitchFamily="34" charset="-122"/>
            <a:ea typeface="微软雅黑" panose="020B0503020204020204" pitchFamily="34" charset="-122"/>
          </a:endParaRPr>
        </a:p>
      </dgm:t>
    </dgm:pt>
    <dgm:pt modelId="{F2744457-01B2-4F88-B93A-001D5E07003D}" type="parTrans" cxnId="{24F16C5E-06C8-4304-893E-A25B0248039B}">
      <dgm:prSet/>
      <dgm:spPr/>
      <dgm:t>
        <a:bodyPr/>
        <a:lstStyle/>
        <a:p>
          <a:endParaRPr lang="zh-CN" altLang="en-US"/>
        </a:p>
      </dgm:t>
    </dgm:pt>
    <dgm:pt modelId="{713B6956-3266-4F43-8732-0133BD3A7775}" type="sibTrans" cxnId="{24F16C5E-06C8-4304-893E-A25B0248039B}">
      <dgm:prSet/>
      <dgm:spPr/>
      <dgm:t>
        <a:bodyPr/>
        <a:lstStyle/>
        <a:p>
          <a:endParaRPr lang="zh-CN" altLang="en-US"/>
        </a:p>
      </dgm:t>
    </dgm:pt>
    <dgm:pt modelId="{36B5297D-850B-4875-8F6B-DBAEE180410D}">
      <dgm:prSet phldrT="[文本]" custT="1"/>
      <dgm:spPr/>
      <dgm:t>
        <a:bodyPr/>
        <a:lstStyle/>
        <a:p>
          <a:r>
            <a:rPr lang="zh-CN" altLang="en-US" sz="2200" b="1" dirty="0" smtClean="0">
              <a:latin typeface="微软雅黑" panose="020B0503020204020204" pitchFamily="34" charset="-122"/>
              <a:ea typeface="微软雅黑" panose="020B0503020204020204" pitchFamily="34" charset="-122"/>
            </a:rPr>
            <a:t>数据类型</a:t>
          </a:r>
          <a:endParaRPr lang="zh-CN" altLang="en-US" sz="2200" b="1" dirty="0">
            <a:latin typeface="微软雅黑" panose="020B0503020204020204" pitchFamily="34" charset="-122"/>
            <a:ea typeface="微软雅黑" panose="020B0503020204020204" pitchFamily="34" charset="-122"/>
          </a:endParaRPr>
        </a:p>
      </dgm:t>
    </dgm:pt>
    <dgm:pt modelId="{1C599BAC-E116-4666-B9F2-BDEB8579AF1C}" type="parTrans" cxnId="{A9A33DE0-D9CA-4618-8998-F012A030635C}">
      <dgm:prSet/>
      <dgm:spPr/>
      <dgm:t>
        <a:bodyPr/>
        <a:lstStyle/>
        <a:p>
          <a:endParaRPr lang="zh-CN" altLang="en-US"/>
        </a:p>
      </dgm:t>
    </dgm:pt>
    <dgm:pt modelId="{55ADD4B1-1B8F-4A94-A421-CE97B7CF795E}" type="sibTrans" cxnId="{A9A33DE0-D9CA-4618-8998-F012A030635C}">
      <dgm:prSet/>
      <dgm:spPr/>
      <dgm:t>
        <a:bodyPr/>
        <a:lstStyle/>
        <a:p>
          <a:endParaRPr lang="zh-CN" altLang="en-US"/>
        </a:p>
      </dgm:t>
    </dgm:pt>
    <dgm:pt modelId="{040F2991-6EB0-4B50-8D4E-3E8D9BA1D0C5}">
      <dgm:prSet phldrT="[文本]" custT="1"/>
      <dgm:spPr/>
      <dgm:t>
        <a:bodyPr/>
        <a:lstStyle/>
        <a:p>
          <a:r>
            <a:rPr lang="en-US" altLang="zh-CN" sz="5200" b="0" dirty="0" smtClean="0">
              <a:latin typeface="Segoe UI" pitchFamily="34" charset="0"/>
              <a:ea typeface="Segoe UI" pitchFamily="34" charset="0"/>
              <a:cs typeface="Segoe UI" pitchFamily="34" charset="0"/>
            </a:rPr>
            <a:t>4</a:t>
          </a:r>
          <a:endParaRPr lang="zh-CN" altLang="en-US" sz="5200" b="0" dirty="0">
            <a:latin typeface="Segoe UI" pitchFamily="34" charset="0"/>
            <a:ea typeface="微软雅黑" panose="020B0503020204020204" pitchFamily="34" charset="-122"/>
            <a:cs typeface="Segoe UI" pitchFamily="34" charset="0"/>
          </a:endParaRPr>
        </a:p>
      </dgm:t>
    </dgm:pt>
    <dgm:pt modelId="{978D7A59-40E6-44D0-B157-61278B00C0EA}" type="parTrans" cxnId="{A23AFF98-4655-4E89-A20D-65651A69A008}">
      <dgm:prSet/>
      <dgm:spPr/>
      <dgm:t>
        <a:bodyPr/>
        <a:lstStyle/>
        <a:p>
          <a:endParaRPr lang="zh-CN" altLang="en-US"/>
        </a:p>
      </dgm:t>
    </dgm:pt>
    <dgm:pt modelId="{B0BF97E7-BD6A-4E1A-AA5C-9141D7939769}" type="sibTrans" cxnId="{A23AFF98-4655-4E89-A20D-65651A69A008}">
      <dgm:prSet/>
      <dgm:spPr/>
      <dgm:t>
        <a:bodyPr/>
        <a:lstStyle/>
        <a:p>
          <a:endParaRPr lang="zh-CN" altLang="en-US"/>
        </a:p>
      </dgm:t>
    </dgm:pt>
    <dgm:pt modelId="{63618592-8CC3-46F6-938A-554286E6CE69}">
      <dgm:prSet phldrT="[文本]" custT="1"/>
      <dgm:spPr/>
      <dgm:t>
        <a:bodyPr/>
        <a:lstStyle/>
        <a:p>
          <a:r>
            <a:rPr lang="en-US" altLang="zh-CN" sz="5200" dirty="0" smtClean="0">
              <a:latin typeface="Segoe UI" pitchFamily="34" charset="0"/>
              <a:ea typeface="Segoe UI" pitchFamily="34" charset="0"/>
              <a:cs typeface="Segoe UI" pitchFamily="34" charset="0"/>
            </a:rPr>
            <a:t>3</a:t>
          </a:r>
          <a:endParaRPr lang="zh-CN" altLang="en-US" sz="5200" dirty="0">
            <a:latin typeface="Segoe UI" pitchFamily="34" charset="0"/>
            <a:ea typeface="Segoe UI" pitchFamily="34" charset="0"/>
            <a:cs typeface="Segoe UI" pitchFamily="34" charset="0"/>
          </a:endParaRPr>
        </a:p>
      </dgm:t>
    </dgm:pt>
    <dgm:pt modelId="{E55FB40F-C829-4213-A04F-B1F32A453722}" type="sibTrans" cxnId="{9BCCB641-1D89-4928-9495-E9E8EDDE4DBE}">
      <dgm:prSet/>
      <dgm:spPr/>
      <dgm:t>
        <a:bodyPr/>
        <a:lstStyle/>
        <a:p>
          <a:endParaRPr lang="zh-CN" altLang="en-US"/>
        </a:p>
      </dgm:t>
    </dgm:pt>
    <dgm:pt modelId="{5B6620CB-1B31-423F-A60F-23B8422E55AF}" type="parTrans" cxnId="{9BCCB641-1D89-4928-9495-E9E8EDDE4DBE}">
      <dgm:prSet/>
      <dgm:spPr/>
      <dgm:t>
        <a:bodyPr/>
        <a:lstStyle/>
        <a:p>
          <a:endParaRPr lang="zh-CN" altLang="en-US"/>
        </a:p>
      </dgm:t>
    </dgm:pt>
    <dgm:pt modelId="{78AD1182-6711-44B6-95D9-0543DA065073}" type="pres">
      <dgm:prSet presAssocID="{3ACC6A0D-5AFA-43D3-924D-E42FFE9D8403}" presName="Name0" presStyleCnt="0">
        <dgm:presLayoutVars>
          <dgm:dir/>
          <dgm:animLvl val="lvl"/>
          <dgm:resizeHandles val="exact"/>
        </dgm:presLayoutVars>
      </dgm:prSet>
      <dgm:spPr/>
      <dgm:t>
        <a:bodyPr/>
        <a:lstStyle/>
        <a:p>
          <a:endParaRPr lang="zh-CN" altLang="en-US"/>
        </a:p>
      </dgm:t>
    </dgm:pt>
    <dgm:pt modelId="{0A5E051B-36E3-4708-B8E0-CEA45E5AFCA3}" type="pres">
      <dgm:prSet presAssocID="{87F80FA7-1FDC-4687-87AF-749CE58D823F}" presName="linNode" presStyleCnt="0"/>
      <dgm:spPr/>
      <dgm:t>
        <a:bodyPr/>
        <a:lstStyle/>
        <a:p>
          <a:endParaRPr lang="zh-CN" altLang="en-US"/>
        </a:p>
      </dgm:t>
    </dgm:pt>
    <dgm:pt modelId="{2381FA19-2733-48ED-ABAA-7EDFAF30A094}" type="pres">
      <dgm:prSet presAssocID="{87F80FA7-1FDC-4687-87AF-749CE58D823F}" presName="parentText" presStyleLbl="node1" presStyleIdx="0" presStyleCnt="4" custScaleX="53264">
        <dgm:presLayoutVars>
          <dgm:chMax val="1"/>
          <dgm:bulletEnabled val="1"/>
        </dgm:presLayoutVars>
      </dgm:prSet>
      <dgm:spPr/>
      <dgm:t>
        <a:bodyPr/>
        <a:lstStyle/>
        <a:p>
          <a:endParaRPr lang="zh-CN" altLang="en-US"/>
        </a:p>
      </dgm:t>
    </dgm:pt>
    <dgm:pt modelId="{86239680-3CB0-4DF4-8F4D-801C589137CD}" type="pres">
      <dgm:prSet presAssocID="{87F80FA7-1FDC-4687-87AF-749CE58D823F}" presName="descendantText" presStyleLbl="alignAccFollowNode1" presStyleIdx="0" presStyleCnt="4">
        <dgm:presLayoutVars>
          <dgm:bulletEnabled val="1"/>
        </dgm:presLayoutVars>
      </dgm:prSet>
      <dgm:spPr/>
      <dgm:t>
        <a:bodyPr/>
        <a:lstStyle/>
        <a:p>
          <a:endParaRPr lang="zh-CN" altLang="en-US"/>
        </a:p>
      </dgm:t>
    </dgm:pt>
    <dgm:pt modelId="{4BBE333D-B468-4E16-8BE4-A0D75FB74CE7}" type="pres">
      <dgm:prSet presAssocID="{538F9D4A-8D14-42DB-88B8-D587CD58C2C0}" presName="sp" presStyleCnt="0"/>
      <dgm:spPr/>
      <dgm:t>
        <a:bodyPr/>
        <a:lstStyle/>
        <a:p>
          <a:endParaRPr lang="zh-CN" altLang="en-US"/>
        </a:p>
      </dgm:t>
    </dgm:pt>
    <dgm:pt modelId="{FC592209-34A7-4F86-B4A3-CD2205180153}" type="pres">
      <dgm:prSet presAssocID="{BF9FE8BE-983E-41F9-B317-D7015F6F36FA}" presName="linNode" presStyleCnt="0"/>
      <dgm:spPr/>
      <dgm:t>
        <a:bodyPr/>
        <a:lstStyle/>
        <a:p>
          <a:endParaRPr lang="zh-CN" altLang="en-US"/>
        </a:p>
      </dgm:t>
    </dgm:pt>
    <dgm:pt modelId="{4CE170C5-6DE4-49AE-85C4-BB9332B44101}" type="pres">
      <dgm:prSet presAssocID="{BF9FE8BE-983E-41F9-B317-D7015F6F36FA}" presName="parentText" presStyleLbl="node1" presStyleIdx="1" presStyleCnt="4" custScaleX="53264">
        <dgm:presLayoutVars>
          <dgm:chMax val="1"/>
          <dgm:bulletEnabled val="1"/>
        </dgm:presLayoutVars>
      </dgm:prSet>
      <dgm:spPr/>
      <dgm:t>
        <a:bodyPr/>
        <a:lstStyle/>
        <a:p>
          <a:endParaRPr lang="zh-CN" altLang="en-US"/>
        </a:p>
      </dgm:t>
    </dgm:pt>
    <dgm:pt modelId="{A0313DD0-A4E1-4D7E-AE20-031718C5CEC6}" type="pres">
      <dgm:prSet presAssocID="{BF9FE8BE-983E-41F9-B317-D7015F6F36FA}" presName="descendantText" presStyleLbl="alignAccFollowNode1" presStyleIdx="1" presStyleCnt="4">
        <dgm:presLayoutVars>
          <dgm:bulletEnabled val="1"/>
        </dgm:presLayoutVars>
      </dgm:prSet>
      <dgm:spPr/>
      <dgm:t>
        <a:bodyPr/>
        <a:lstStyle/>
        <a:p>
          <a:endParaRPr lang="zh-CN" altLang="en-US"/>
        </a:p>
      </dgm:t>
    </dgm:pt>
    <dgm:pt modelId="{75F2F9CC-9FF6-426B-9049-B7F7BF6B4D36}" type="pres">
      <dgm:prSet presAssocID="{6A4C0EF0-ECC4-4E5F-9FF7-030BF8FA6E52}" presName="sp" presStyleCnt="0"/>
      <dgm:spPr/>
    </dgm:pt>
    <dgm:pt modelId="{72D5749F-48F5-45F6-ACA7-D3FF4CAFD1CE}" type="pres">
      <dgm:prSet presAssocID="{63618592-8CC3-46F6-938A-554286E6CE69}" presName="linNode" presStyleCnt="0"/>
      <dgm:spPr/>
    </dgm:pt>
    <dgm:pt modelId="{500AA568-1825-4033-9281-882F2EC1C969}" type="pres">
      <dgm:prSet presAssocID="{63618592-8CC3-46F6-938A-554286E6CE69}" presName="parentText" presStyleLbl="node1" presStyleIdx="2" presStyleCnt="4" custScaleX="53858">
        <dgm:presLayoutVars>
          <dgm:chMax val="1"/>
          <dgm:bulletEnabled val="1"/>
        </dgm:presLayoutVars>
      </dgm:prSet>
      <dgm:spPr/>
      <dgm:t>
        <a:bodyPr/>
        <a:lstStyle/>
        <a:p>
          <a:endParaRPr lang="zh-CN" altLang="en-US"/>
        </a:p>
      </dgm:t>
    </dgm:pt>
    <dgm:pt modelId="{B58894C9-4306-4369-8C50-315686E24874}" type="pres">
      <dgm:prSet presAssocID="{63618592-8CC3-46F6-938A-554286E6CE69}" presName="descendantText" presStyleLbl="alignAccFollowNode1" presStyleIdx="2" presStyleCnt="4">
        <dgm:presLayoutVars>
          <dgm:bulletEnabled val="1"/>
        </dgm:presLayoutVars>
      </dgm:prSet>
      <dgm:spPr/>
      <dgm:t>
        <a:bodyPr/>
        <a:lstStyle/>
        <a:p>
          <a:endParaRPr lang="zh-CN" altLang="en-US"/>
        </a:p>
      </dgm:t>
    </dgm:pt>
    <dgm:pt modelId="{5671B1D3-1826-407D-8CDD-1512B7CDB29C}" type="pres">
      <dgm:prSet presAssocID="{E55FB40F-C829-4213-A04F-B1F32A453722}" presName="sp" presStyleCnt="0"/>
      <dgm:spPr/>
    </dgm:pt>
    <dgm:pt modelId="{400440CC-27D3-4AE4-BD79-FC477B25775D}" type="pres">
      <dgm:prSet presAssocID="{040F2991-6EB0-4B50-8D4E-3E8D9BA1D0C5}" presName="linNode" presStyleCnt="0"/>
      <dgm:spPr/>
    </dgm:pt>
    <dgm:pt modelId="{9357711B-3EE1-4693-A1A6-8B5BFEE9A0CE}" type="pres">
      <dgm:prSet presAssocID="{040F2991-6EB0-4B50-8D4E-3E8D9BA1D0C5}" presName="parentText" presStyleLbl="node1" presStyleIdx="3" presStyleCnt="4" custScaleX="53858" custScaleY="98240">
        <dgm:presLayoutVars>
          <dgm:chMax val="1"/>
          <dgm:bulletEnabled val="1"/>
        </dgm:presLayoutVars>
      </dgm:prSet>
      <dgm:spPr/>
      <dgm:t>
        <a:bodyPr/>
        <a:lstStyle/>
        <a:p>
          <a:endParaRPr lang="zh-CN" altLang="en-US"/>
        </a:p>
      </dgm:t>
    </dgm:pt>
    <dgm:pt modelId="{959E0994-FCAE-43AA-B5A3-195F7D54D499}" type="pres">
      <dgm:prSet presAssocID="{040F2991-6EB0-4B50-8D4E-3E8D9BA1D0C5}" presName="descendantText" presStyleLbl="alignAccFollowNode1" presStyleIdx="3" presStyleCnt="4">
        <dgm:presLayoutVars>
          <dgm:bulletEnabled val="1"/>
        </dgm:presLayoutVars>
      </dgm:prSet>
      <dgm:spPr/>
      <dgm:t>
        <a:bodyPr/>
        <a:lstStyle/>
        <a:p>
          <a:endParaRPr lang="zh-CN" altLang="en-US"/>
        </a:p>
      </dgm:t>
    </dgm:pt>
  </dgm:ptLst>
  <dgm:cxnLst>
    <dgm:cxn modelId="{C1AE4DB9-3885-4912-BF0E-CD20622A1533}" type="presOf" srcId="{35B99430-283E-4D7B-BAD4-52DDA2F17E52}" destId="{959E0994-FCAE-43AA-B5A3-195F7D54D499}" srcOrd="0" destOrd="0" presId="urn:microsoft.com/office/officeart/2005/8/layout/vList5"/>
    <dgm:cxn modelId="{30F94D3B-8398-4CCF-B15B-E6D6691FC7C8}" type="presOf" srcId="{9830C3A0-5D2B-4241-A3F9-9654D05F7988}" destId="{86239680-3CB0-4DF4-8F4D-801C589137CD}" srcOrd="0" destOrd="0" presId="urn:microsoft.com/office/officeart/2005/8/layout/vList5"/>
    <dgm:cxn modelId="{A9A33DE0-D9CA-4618-8998-F012A030635C}" srcId="{63618592-8CC3-46F6-938A-554286E6CE69}" destId="{36B5297D-850B-4875-8F6B-DBAEE180410D}" srcOrd="0" destOrd="0" parTransId="{1C599BAC-E116-4666-B9F2-BDEB8579AF1C}" sibTransId="{55ADD4B1-1B8F-4A94-A421-CE97B7CF795E}"/>
    <dgm:cxn modelId="{1A865AF7-27F6-4E26-9FE6-9A699C0C5C2F}" type="presOf" srcId="{3ACC6A0D-5AFA-43D3-924D-E42FFE9D8403}" destId="{78AD1182-6711-44B6-95D9-0543DA065073}" srcOrd="0" destOrd="0" presId="urn:microsoft.com/office/officeart/2005/8/layout/vList5"/>
    <dgm:cxn modelId="{9BCCB641-1D89-4928-9495-E9E8EDDE4DBE}" srcId="{3ACC6A0D-5AFA-43D3-924D-E42FFE9D8403}" destId="{63618592-8CC3-46F6-938A-554286E6CE69}" srcOrd="2" destOrd="0" parTransId="{5B6620CB-1B31-423F-A60F-23B8422E55AF}" sibTransId="{E55FB40F-C829-4213-A04F-B1F32A453722}"/>
    <dgm:cxn modelId="{8B026241-C5DC-45A4-B55B-5D84FF7B1B7B}" type="presOf" srcId="{36B5297D-850B-4875-8F6B-DBAEE180410D}" destId="{B58894C9-4306-4369-8C50-315686E24874}" srcOrd="0" destOrd="0" presId="urn:microsoft.com/office/officeart/2005/8/layout/vList5"/>
    <dgm:cxn modelId="{817D495A-5E0A-47E2-9188-54DD82C55D2B}" type="presOf" srcId="{040F2991-6EB0-4B50-8D4E-3E8D9BA1D0C5}" destId="{9357711B-3EE1-4693-A1A6-8B5BFEE9A0CE}" srcOrd="0" destOrd="0" presId="urn:microsoft.com/office/officeart/2005/8/layout/vList5"/>
    <dgm:cxn modelId="{FDEB1F83-71A8-4B4D-B947-6B0871474F6A}" type="presOf" srcId="{BF9FE8BE-983E-41F9-B317-D7015F6F36FA}" destId="{4CE170C5-6DE4-49AE-85C4-BB9332B44101}" srcOrd="0" destOrd="0" presId="urn:microsoft.com/office/officeart/2005/8/layout/vList5"/>
    <dgm:cxn modelId="{4675E0D5-18A4-4064-A6A4-F7DD8FC83BA7}" srcId="{87F80FA7-1FDC-4687-87AF-749CE58D823F}" destId="{9830C3A0-5D2B-4241-A3F9-9654D05F7988}" srcOrd="0" destOrd="0" parTransId="{FED54D61-6AFD-425F-90A5-2213E9AE5F47}" sibTransId="{72823120-D897-48FB-B508-EBE1716B7D64}"/>
    <dgm:cxn modelId="{31AAC781-C20F-4BFA-97AD-5DA1F3BB306F}" type="presOf" srcId="{802793A6-CBD1-4C70-9D1B-CC7A314A1196}" destId="{A0313DD0-A4E1-4D7E-AE20-031718C5CEC6}" srcOrd="0" destOrd="0" presId="urn:microsoft.com/office/officeart/2005/8/layout/vList5"/>
    <dgm:cxn modelId="{6F014663-B9B2-406F-9C82-A28BDA2A869D}" type="presOf" srcId="{87F80FA7-1FDC-4687-87AF-749CE58D823F}" destId="{2381FA19-2733-48ED-ABAA-7EDFAF30A094}" srcOrd="0" destOrd="0" presId="urn:microsoft.com/office/officeart/2005/8/layout/vList5"/>
    <dgm:cxn modelId="{52AF3023-D549-4D9E-B224-0F61AD712855}" srcId="{BF9FE8BE-983E-41F9-B317-D7015F6F36FA}" destId="{802793A6-CBD1-4C70-9D1B-CC7A314A1196}" srcOrd="0" destOrd="0" parTransId="{FB94CFE1-91A4-46F6-B695-4FF57B7DD47A}" sibTransId="{FF49B0E6-18CB-42E6-9C2D-0F363079C3AE}"/>
    <dgm:cxn modelId="{953531F8-CCD4-46A6-B490-DB68D2FBDC8C}" srcId="{3ACC6A0D-5AFA-43D3-924D-E42FFE9D8403}" destId="{BF9FE8BE-983E-41F9-B317-D7015F6F36FA}" srcOrd="1" destOrd="0" parTransId="{922601CA-F814-4FB6-A426-5608D1BEDA51}" sibTransId="{6A4C0EF0-ECC4-4E5F-9FF7-030BF8FA6E52}"/>
    <dgm:cxn modelId="{3F9EA91B-B68F-4C62-903F-27D5B23C46AE}" srcId="{3ACC6A0D-5AFA-43D3-924D-E42FFE9D8403}" destId="{87F80FA7-1FDC-4687-87AF-749CE58D823F}" srcOrd="0" destOrd="0" parTransId="{418358B0-A534-4E2B-B5ED-BE9E02895AFC}" sibTransId="{538F9D4A-8D14-42DB-88B8-D587CD58C2C0}"/>
    <dgm:cxn modelId="{D0D6CF07-71D2-4955-9AD9-A47274FA83AC}" type="presOf" srcId="{63618592-8CC3-46F6-938A-554286E6CE69}" destId="{500AA568-1825-4033-9281-882F2EC1C969}" srcOrd="0" destOrd="0" presId="urn:microsoft.com/office/officeart/2005/8/layout/vList5"/>
    <dgm:cxn modelId="{24F16C5E-06C8-4304-893E-A25B0248039B}" srcId="{040F2991-6EB0-4B50-8D4E-3E8D9BA1D0C5}" destId="{35B99430-283E-4D7B-BAD4-52DDA2F17E52}" srcOrd="0" destOrd="0" parTransId="{F2744457-01B2-4F88-B93A-001D5E07003D}" sibTransId="{713B6956-3266-4F43-8732-0133BD3A7775}"/>
    <dgm:cxn modelId="{A23AFF98-4655-4E89-A20D-65651A69A008}" srcId="{3ACC6A0D-5AFA-43D3-924D-E42FFE9D8403}" destId="{040F2991-6EB0-4B50-8D4E-3E8D9BA1D0C5}" srcOrd="3" destOrd="0" parTransId="{978D7A59-40E6-44D0-B157-61278B00C0EA}" sibTransId="{B0BF97E7-BD6A-4E1A-AA5C-9141D7939769}"/>
    <dgm:cxn modelId="{7B1212ED-DFA9-4254-8794-AB3C88CB357A}" type="presParOf" srcId="{78AD1182-6711-44B6-95D9-0543DA065073}" destId="{0A5E051B-36E3-4708-B8E0-CEA45E5AFCA3}" srcOrd="0" destOrd="0" presId="urn:microsoft.com/office/officeart/2005/8/layout/vList5"/>
    <dgm:cxn modelId="{92CE284C-1465-4259-B741-E5EA454648B2}" type="presParOf" srcId="{0A5E051B-36E3-4708-B8E0-CEA45E5AFCA3}" destId="{2381FA19-2733-48ED-ABAA-7EDFAF30A094}" srcOrd="0" destOrd="0" presId="urn:microsoft.com/office/officeart/2005/8/layout/vList5"/>
    <dgm:cxn modelId="{9D968BC8-D8F4-489E-8B7E-B43180CD2204}" type="presParOf" srcId="{0A5E051B-36E3-4708-B8E0-CEA45E5AFCA3}" destId="{86239680-3CB0-4DF4-8F4D-801C589137CD}" srcOrd="1" destOrd="0" presId="urn:microsoft.com/office/officeart/2005/8/layout/vList5"/>
    <dgm:cxn modelId="{83D1D95A-CC1E-4886-9BB4-A350A38C07D7}" type="presParOf" srcId="{78AD1182-6711-44B6-95D9-0543DA065073}" destId="{4BBE333D-B468-4E16-8BE4-A0D75FB74CE7}" srcOrd="1" destOrd="0" presId="urn:microsoft.com/office/officeart/2005/8/layout/vList5"/>
    <dgm:cxn modelId="{9E4CD23B-C1AB-4363-9595-60C32386256E}" type="presParOf" srcId="{78AD1182-6711-44B6-95D9-0543DA065073}" destId="{FC592209-34A7-4F86-B4A3-CD2205180153}" srcOrd="2" destOrd="0" presId="urn:microsoft.com/office/officeart/2005/8/layout/vList5"/>
    <dgm:cxn modelId="{D6789342-5131-42C3-BDE3-64386D84DC01}" type="presParOf" srcId="{FC592209-34A7-4F86-B4A3-CD2205180153}" destId="{4CE170C5-6DE4-49AE-85C4-BB9332B44101}" srcOrd="0" destOrd="0" presId="urn:microsoft.com/office/officeart/2005/8/layout/vList5"/>
    <dgm:cxn modelId="{ED2809F5-092B-487C-BAE5-65B978262C8C}" type="presParOf" srcId="{FC592209-34A7-4F86-B4A3-CD2205180153}" destId="{A0313DD0-A4E1-4D7E-AE20-031718C5CEC6}" srcOrd="1" destOrd="0" presId="urn:microsoft.com/office/officeart/2005/8/layout/vList5"/>
    <dgm:cxn modelId="{73F6B258-0995-4DFE-A6E7-95D25DEB6477}" type="presParOf" srcId="{78AD1182-6711-44B6-95D9-0543DA065073}" destId="{75F2F9CC-9FF6-426B-9049-B7F7BF6B4D36}" srcOrd="3" destOrd="0" presId="urn:microsoft.com/office/officeart/2005/8/layout/vList5"/>
    <dgm:cxn modelId="{060BECA0-CF22-40D7-A651-CFB3E6AA5E46}" type="presParOf" srcId="{78AD1182-6711-44B6-95D9-0543DA065073}" destId="{72D5749F-48F5-45F6-ACA7-D3FF4CAFD1CE}" srcOrd="4" destOrd="0" presId="urn:microsoft.com/office/officeart/2005/8/layout/vList5"/>
    <dgm:cxn modelId="{3C1F89F3-95B5-4CF2-AEF1-3F55D33DD48B}" type="presParOf" srcId="{72D5749F-48F5-45F6-ACA7-D3FF4CAFD1CE}" destId="{500AA568-1825-4033-9281-882F2EC1C969}" srcOrd="0" destOrd="0" presId="urn:microsoft.com/office/officeart/2005/8/layout/vList5"/>
    <dgm:cxn modelId="{EFF8C7CC-6748-43D8-B365-F13B564CA12F}" type="presParOf" srcId="{72D5749F-48F5-45F6-ACA7-D3FF4CAFD1CE}" destId="{B58894C9-4306-4369-8C50-315686E24874}" srcOrd="1" destOrd="0" presId="urn:microsoft.com/office/officeart/2005/8/layout/vList5"/>
    <dgm:cxn modelId="{DD8A2D39-D4BD-4AE8-9BC5-E32D06DAA306}" type="presParOf" srcId="{78AD1182-6711-44B6-95D9-0543DA065073}" destId="{5671B1D3-1826-407D-8CDD-1512B7CDB29C}" srcOrd="5" destOrd="0" presId="urn:microsoft.com/office/officeart/2005/8/layout/vList5"/>
    <dgm:cxn modelId="{A8ADDEA9-3406-4D24-82B6-C87E31CB5AF6}" type="presParOf" srcId="{78AD1182-6711-44B6-95D9-0543DA065073}" destId="{400440CC-27D3-4AE4-BD79-FC477B25775D}" srcOrd="6" destOrd="0" presId="urn:microsoft.com/office/officeart/2005/8/layout/vList5"/>
    <dgm:cxn modelId="{316A50CA-A582-4EC3-91E2-246186DEE3E3}" type="presParOf" srcId="{400440CC-27D3-4AE4-BD79-FC477B25775D}" destId="{9357711B-3EE1-4693-A1A6-8B5BFEE9A0CE}" srcOrd="0" destOrd="0" presId="urn:microsoft.com/office/officeart/2005/8/layout/vList5"/>
    <dgm:cxn modelId="{37753DFD-B96D-45F1-8AA9-88F708DF86BB}" type="presParOf" srcId="{400440CC-27D3-4AE4-BD79-FC477B25775D}" destId="{959E0994-FCAE-43AA-B5A3-195F7D54D49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3ACC6A0D-5AFA-43D3-924D-E42FFE9D840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7F80FA7-1FDC-4687-87AF-749CE58D823F}">
      <dgm:prSet phldrT="[文本]"/>
      <dgm:spPr/>
      <dgm:t>
        <a:bodyPr/>
        <a:lstStyle/>
        <a:p>
          <a:r>
            <a:rPr lang="en-US" altLang="zh-CN" dirty="0" smtClean="0">
              <a:latin typeface="Segoe UI" pitchFamily="34" charset="0"/>
              <a:ea typeface="Segoe UI" pitchFamily="34" charset="0"/>
              <a:cs typeface="Segoe UI" pitchFamily="34" charset="0"/>
            </a:rPr>
            <a:t>1</a:t>
          </a:r>
          <a:endParaRPr lang="zh-CN" altLang="en-US" dirty="0">
            <a:latin typeface="Segoe UI" pitchFamily="34" charset="0"/>
            <a:cs typeface="Segoe UI" pitchFamily="34" charset="0"/>
          </a:endParaRPr>
        </a:p>
      </dgm:t>
    </dgm:pt>
    <dgm:pt modelId="{418358B0-A534-4E2B-B5ED-BE9E02895AFC}" type="parTrans" cxnId="{3F9EA91B-B68F-4C62-903F-27D5B23C46AE}">
      <dgm:prSet/>
      <dgm:spPr/>
      <dgm:t>
        <a:bodyPr/>
        <a:lstStyle/>
        <a:p>
          <a:endParaRPr lang="zh-CN" altLang="en-US"/>
        </a:p>
      </dgm:t>
    </dgm:pt>
    <dgm:pt modelId="{538F9D4A-8D14-42DB-88B8-D587CD58C2C0}" type="sibTrans" cxnId="{3F9EA91B-B68F-4C62-903F-27D5B23C46AE}">
      <dgm:prSet/>
      <dgm:spPr/>
      <dgm:t>
        <a:bodyPr/>
        <a:lstStyle/>
        <a:p>
          <a:endParaRPr lang="zh-CN" altLang="en-US"/>
        </a:p>
      </dgm:t>
    </dgm:pt>
    <dgm:pt modelId="{9830C3A0-5D2B-4241-A3F9-9654D05F7988}">
      <dgm:prSet phldrT="[文本]" custT="1"/>
      <dgm:spPr/>
      <dgm:t>
        <a:bodyPr/>
        <a:lstStyle/>
        <a:p>
          <a:r>
            <a:rPr lang="zh-CN" altLang="en-US" sz="22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流程控制语句</a:t>
          </a:r>
          <a:endParaRPr lang="zh-CN" altLang="en-US" sz="2200" b="1" dirty="0">
            <a:latin typeface="微软雅黑" panose="020B0503020204020204" pitchFamily="34" charset="-122"/>
            <a:ea typeface="微软雅黑" panose="020B0503020204020204" pitchFamily="34" charset="-122"/>
          </a:endParaRPr>
        </a:p>
      </dgm:t>
    </dgm:pt>
    <dgm:pt modelId="{FED54D61-6AFD-425F-90A5-2213E9AE5F47}" type="parTrans" cxnId="{4675E0D5-18A4-4064-A6A4-F7DD8FC83BA7}">
      <dgm:prSet/>
      <dgm:spPr/>
      <dgm:t>
        <a:bodyPr/>
        <a:lstStyle/>
        <a:p>
          <a:endParaRPr lang="zh-CN" altLang="en-US"/>
        </a:p>
      </dgm:t>
    </dgm:pt>
    <dgm:pt modelId="{72823120-D897-48FB-B508-EBE1716B7D64}" type="sibTrans" cxnId="{4675E0D5-18A4-4064-A6A4-F7DD8FC83BA7}">
      <dgm:prSet/>
      <dgm:spPr/>
      <dgm:t>
        <a:bodyPr/>
        <a:lstStyle/>
        <a:p>
          <a:endParaRPr lang="zh-CN" altLang="en-US"/>
        </a:p>
      </dgm:t>
    </dgm:pt>
    <dgm:pt modelId="{BF9FE8BE-983E-41F9-B317-D7015F6F36FA}">
      <dgm:prSet phldrT="[文本]"/>
      <dgm:spPr/>
      <dgm:t>
        <a:bodyPr/>
        <a:lstStyle/>
        <a:p>
          <a:r>
            <a:rPr lang="en-US" altLang="zh-CN" dirty="0" smtClean="0">
              <a:latin typeface="Segoe UI" pitchFamily="34" charset="0"/>
              <a:ea typeface="Segoe UI" pitchFamily="34" charset="0"/>
              <a:cs typeface="Segoe UI" pitchFamily="34" charset="0"/>
            </a:rPr>
            <a:t>2</a:t>
          </a:r>
          <a:endParaRPr lang="zh-CN" altLang="en-US" dirty="0">
            <a:latin typeface="Segoe UI" pitchFamily="34" charset="0"/>
            <a:ea typeface="Segoe UI" pitchFamily="34" charset="0"/>
            <a:cs typeface="Segoe UI" pitchFamily="34" charset="0"/>
          </a:endParaRPr>
        </a:p>
      </dgm:t>
    </dgm:pt>
    <dgm:pt modelId="{6A4C0EF0-ECC4-4E5F-9FF7-030BF8FA6E52}" type="sibTrans" cxnId="{953531F8-CCD4-46A6-B490-DB68D2FBDC8C}">
      <dgm:prSet/>
      <dgm:spPr/>
      <dgm:t>
        <a:bodyPr/>
        <a:lstStyle/>
        <a:p>
          <a:endParaRPr lang="zh-CN" altLang="en-US"/>
        </a:p>
      </dgm:t>
    </dgm:pt>
    <dgm:pt modelId="{922601CA-F814-4FB6-A426-5608D1BEDA51}" type="parTrans" cxnId="{953531F8-CCD4-46A6-B490-DB68D2FBDC8C}">
      <dgm:prSet/>
      <dgm:spPr/>
      <dgm:t>
        <a:bodyPr/>
        <a:lstStyle/>
        <a:p>
          <a:endParaRPr lang="zh-CN" altLang="en-US"/>
        </a:p>
      </dgm:t>
    </dgm:pt>
    <dgm:pt modelId="{802793A6-CBD1-4C70-9D1B-CC7A314A1196}">
      <dgm:prSet phldrT="[文本]" custT="1"/>
      <dgm:spPr/>
      <dgm:t>
        <a:bodyPr/>
        <a:lstStyle/>
        <a:p>
          <a:r>
            <a:rPr lang="zh-CN" altLang="en-US" sz="2200" b="1" dirty="0" smtClean="0">
              <a:latin typeface="微软雅黑" panose="020B0503020204020204" pitchFamily="34" charset="-122"/>
              <a:ea typeface="微软雅黑" panose="020B0503020204020204" pitchFamily="34" charset="-122"/>
            </a:rPr>
            <a:t>数组</a:t>
          </a:r>
          <a:endParaRPr lang="zh-CN" altLang="en-US" sz="2200" b="1" dirty="0">
            <a:latin typeface="微软雅黑" panose="020B0503020204020204" pitchFamily="34" charset="-122"/>
            <a:ea typeface="微软雅黑" panose="020B0503020204020204" pitchFamily="34" charset="-122"/>
          </a:endParaRPr>
        </a:p>
      </dgm:t>
    </dgm:pt>
    <dgm:pt modelId="{FF49B0E6-18CB-42E6-9C2D-0F363079C3AE}" type="sibTrans" cxnId="{52AF3023-D549-4D9E-B224-0F61AD712855}">
      <dgm:prSet/>
      <dgm:spPr/>
      <dgm:t>
        <a:bodyPr/>
        <a:lstStyle/>
        <a:p>
          <a:endParaRPr lang="zh-CN" altLang="en-US"/>
        </a:p>
      </dgm:t>
    </dgm:pt>
    <dgm:pt modelId="{FB94CFE1-91A4-46F6-B695-4FF57B7DD47A}" type="parTrans" cxnId="{52AF3023-D549-4D9E-B224-0F61AD712855}">
      <dgm:prSet/>
      <dgm:spPr/>
      <dgm:t>
        <a:bodyPr/>
        <a:lstStyle/>
        <a:p>
          <a:endParaRPr lang="zh-CN" altLang="en-US"/>
        </a:p>
      </dgm:t>
    </dgm:pt>
    <dgm:pt modelId="{36B5297D-850B-4875-8F6B-DBAEE180410D}">
      <dgm:prSet phldrT="[文本]" custT="1"/>
      <dgm:spPr/>
      <dgm:t>
        <a:bodyPr/>
        <a:lstStyle/>
        <a:p>
          <a:r>
            <a:rPr lang="zh-CN" altLang="en-US" sz="22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函数</a:t>
          </a:r>
          <a:endParaRPr lang="zh-CN" altLang="en-US" sz="2200" b="1" dirty="0">
            <a:latin typeface="微软雅黑" panose="020B0503020204020204" pitchFamily="34" charset="-122"/>
            <a:ea typeface="微软雅黑" panose="020B0503020204020204" pitchFamily="34" charset="-122"/>
          </a:endParaRPr>
        </a:p>
      </dgm:t>
    </dgm:pt>
    <dgm:pt modelId="{1C599BAC-E116-4666-B9F2-BDEB8579AF1C}" type="parTrans" cxnId="{A9A33DE0-D9CA-4618-8998-F012A030635C}">
      <dgm:prSet/>
      <dgm:spPr/>
      <dgm:t>
        <a:bodyPr/>
        <a:lstStyle/>
        <a:p>
          <a:endParaRPr lang="zh-CN" altLang="en-US"/>
        </a:p>
      </dgm:t>
    </dgm:pt>
    <dgm:pt modelId="{55ADD4B1-1B8F-4A94-A421-CE97B7CF795E}" type="sibTrans" cxnId="{A9A33DE0-D9CA-4618-8998-F012A030635C}">
      <dgm:prSet/>
      <dgm:spPr/>
      <dgm:t>
        <a:bodyPr/>
        <a:lstStyle/>
        <a:p>
          <a:endParaRPr lang="zh-CN" altLang="en-US"/>
        </a:p>
      </dgm:t>
    </dgm:pt>
    <dgm:pt modelId="{63618592-8CC3-46F6-938A-554286E6CE69}">
      <dgm:prSet phldrT="[文本]" custT="1"/>
      <dgm:spPr/>
      <dgm:t>
        <a:bodyPr/>
        <a:lstStyle/>
        <a:p>
          <a:r>
            <a:rPr lang="en-US" altLang="zh-CN" sz="5200" dirty="0" smtClean="0">
              <a:latin typeface="Segoe UI" pitchFamily="34" charset="0"/>
              <a:ea typeface="Segoe UI" pitchFamily="34" charset="0"/>
              <a:cs typeface="Segoe UI" pitchFamily="34" charset="0"/>
            </a:rPr>
            <a:t>3</a:t>
          </a:r>
          <a:endParaRPr lang="zh-CN" altLang="en-US" sz="5200" dirty="0">
            <a:latin typeface="Segoe UI" pitchFamily="34" charset="0"/>
            <a:ea typeface="Segoe UI" pitchFamily="34" charset="0"/>
            <a:cs typeface="Segoe UI" pitchFamily="34" charset="0"/>
          </a:endParaRPr>
        </a:p>
      </dgm:t>
    </dgm:pt>
    <dgm:pt modelId="{E55FB40F-C829-4213-A04F-B1F32A453722}" type="sibTrans" cxnId="{9BCCB641-1D89-4928-9495-E9E8EDDE4DBE}">
      <dgm:prSet/>
      <dgm:spPr/>
      <dgm:t>
        <a:bodyPr/>
        <a:lstStyle/>
        <a:p>
          <a:endParaRPr lang="zh-CN" altLang="en-US"/>
        </a:p>
      </dgm:t>
    </dgm:pt>
    <dgm:pt modelId="{5B6620CB-1B31-423F-A60F-23B8422E55AF}" type="parTrans" cxnId="{9BCCB641-1D89-4928-9495-E9E8EDDE4DBE}">
      <dgm:prSet/>
      <dgm:spPr/>
      <dgm:t>
        <a:bodyPr/>
        <a:lstStyle/>
        <a:p>
          <a:endParaRPr lang="zh-CN" altLang="en-US"/>
        </a:p>
      </dgm:t>
    </dgm:pt>
    <dgm:pt modelId="{78AD1182-6711-44B6-95D9-0543DA065073}" type="pres">
      <dgm:prSet presAssocID="{3ACC6A0D-5AFA-43D3-924D-E42FFE9D8403}" presName="Name0" presStyleCnt="0">
        <dgm:presLayoutVars>
          <dgm:dir/>
          <dgm:animLvl val="lvl"/>
          <dgm:resizeHandles val="exact"/>
        </dgm:presLayoutVars>
      </dgm:prSet>
      <dgm:spPr/>
      <dgm:t>
        <a:bodyPr/>
        <a:lstStyle/>
        <a:p>
          <a:endParaRPr lang="zh-CN" altLang="en-US"/>
        </a:p>
      </dgm:t>
    </dgm:pt>
    <dgm:pt modelId="{0A5E051B-36E3-4708-B8E0-CEA45E5AFCA3}" type="pres">
      <dgm:prSet presAssocID="{87F80FA7-1FDC-4687-87AF-749CE58D823F}" presName="linNode" presStyleCnt="0"/>
      <dgm:spPr/>
      <dgm:t>
        <a:bodyPr/>
        <a:lstStyle/>
        <a:p>
          <a:endParaRPr lang="zh-CN" altLang="en-US"/>
        </a:p>
      </dgm:t>
    </dgm:pt>
    <dgm:pt modelId="{2381FA19-2733-48ED-ABAA-7EDFAF30A094}" type="pres">
      <dgm:prSet presAssocID="{87F80FA7-1FDC-4687-87AF-749CE58D823F}" presName="parentText" presStyleLbl="node1" presStyleIdx="0" presStyleCnt="3" custScaleX="53264">
        <dgm:presLayoutVars>
          <dgm:chMax val="1"/>
          <dgm:bulletEnabled val="1"/>
        </dgm:presLayoutVars>
      </dgm:prSet>
      <dgm:spPr/>
      <dgm:t>
        <a:bodyPr/>
        <a:lstStyle/>
        <a:p>
          <a:endParaRPr lang="zh-CN" altLang="en-US"/>
        </a:p>
      </dgm:t>
    </dgm:pt>
    <dgm:pt modelId="{86239680-3CB0-4DF4-8F4D-801C589137CD}" type="pres">
      <dgm:prSet presAssocID="{87F80FA7-1FDC-4687-87AF-749CE58D823F}" presName="descendantText" presStyleLbl="alignAccFollowNode1" presStyleIdx="0" presStyleCnt="3">
        <dgm:presLayoutVars>
          <dgm:bulletEnabled val="1"/>
        </dgm:presLayoutVars>
      </dgm:prSet>
      <dgm:spPr/>
      <dgm:t>
        <a:bodyPr/>
        <a:lstStyle/>
        <a:p>
          <a:endParaRPr lang="zh-CN" altLang="en-US"/>
        </a:p>
      </dgm:t>
    </dgm:pt>
    <dgm:pt modelId="{4BBE333D-B468-4E16-8BE4-A0D75FB74CE7}" type="pres">
      <dgm:prSet presAssocID="{538F9D4A-8D14-42DB-88B8-D587CD58C2C0}" presName="sp" presStyleCnt="0"/>
      <dgm:spPr/>
      <dgm:t>
        <a:bodyPr/>
        <a:lstStyle/>
        <a:p>
          <a:endParaRPr lang="zh-CN" altLang="en-US"/>
        </a:p>
      </dgm:t>
    </dgm:pt>
    <dgm:pt modelId="{FC592209-34A7-4F86-B4A3-CD2205180153}" type="pres">
      <dgm:prSet presAssocID="{BF9FE8BE-983E-41F9-B317-D7015F6F36FA}" presName="linNode" presStyleCnt="0"/>
      <dgm:spPr/>
      <dgm:t>
        <a:bodyPr/>
        <a:lstStyle/>
        <a:p>
          <a:endParaRPr lang="zh-CN" altLang="en-US"/>
        </a:p>
      </dgm:t>
    </dgm:pt>
    <dgm:pt modelId="{4CE170C5-6DE4-49AE-85C4-BB9332B44101}" type="pres">
      <dgm:prSet presAssocID="{BF9FE8BE-983E-41F9-B317-D7015F6F36FA}" presName="parentText" presStyleLbl="node1" presStyleIdx="1" presStyleCnt="3" custScaleX="53264">
        <dgm:presLayoutVars>
          <dgm:chMax val="1"/>
          <dgm:bulletEnabled val="1"/>
        </dgm:presLayoutVars>
      </dgm:prSet>
      <dgm:spPr/>
      <dgm:t>
        <a:bodyPr/>
        <a:lstStyle/>
        <a:p>
          <a:endParaRPr lang="zh-CN" altLang="en-US"/>
        </a:p>
      </dgm:t>
    </dgm:pt>
    <dgm:pt modelId="{A0313DD0-A4E1-4D7E-AE20-031718C5CEC6}" type="pres">
      <dgm:prSet presAssocID="{BF9FE8BE-983E-41F9-B317-D7015F6F36FA}" presName="descendantText" presStyleLbl="alignAccFollowNode1" presStyleIdx="1" presStyleCnt="3">
        <dgm:presLayoutVars>
          <dgm:bulletEnabled val="1"/>
        </dgm:presLayoutVars>
      </dgm:prSet>
      <dgm:spPr/>
      <dgm:t>
        <a:bodyPr/>
        <a:lstStyle/>
        <a:p>
          <a:endParaRPr lang="zh-CN" altLang="en-US"/>
        </a:p>
      </dgm:t>
    </dgm:pt>
    <dgm:pt modelId="{75F2F9CC-9FF6-426B-9049-B7F7BF6B4D36}" type="pres">
      <dgm:prSet presAssocID="{6A4C0EF0-ECC4-4E5F-9FF7-030BF8FA6E52}" presName="sp" presStyleCnt="0"/>
      <dgm:spPr/>
    </dgm:pt>
    <dgm:pt modelId="{72D5749F-48F5-45F6-ACA7-D3FF4CAFD1CE}" type="pres">
      <dgm:prSet presAssocID="{63618592-8CC3-46F6-938A-554286E6CE69}" presName="linNode" presStyleCnt="0"/>
      <dgm:spPr/>
    </dgm:pt>
    <dgm:pt modelId="{500AA568-1825-4033-9281-882F2EC1C969}" type="pres">
      <dgm:prSet presAssocID="{63618592-8CC3-46F6-938A-554286E6CE69}" presName="parentText" presStyleLbl="node1" presStyleIdx="2" presStyleCnt="3" custScaleX="53858">
        <dgm:presLayoutVars>
          <dgm:chMax val="1"/>
          <dgm:bulletEnabled val="1"/>
        </dgm:presLayoutVars>
      </dgm:prSet>
      <dgm:spPr/>
      <dgm:t>
        <a:bodyPr/>
        <a:lstStyle/>
        <a:p>
          <a:endParaRPr lang="zh-CN" altLang="en-US"/>
        </a:p>
      </dgm:t>
    </dgm:pt>
    <dgm:pt modelId="{B58894C9-4306-4369-8C50-315686E24874}" type="pres">
      <dgm:prSet presAssocID="{63618592-8CC3-46F6-938A-554286E6CE69}" presName="descendantText" presStyleLbl="alignAccFollowNode1" presStyleIdx="2" presStyleCnt="3">
        <dgm:presLayoutVars>
          <dgm:bulletEnabled val="1"/>
        </dgm:presLayoutVars>
      </dgm:prSet>
      <dgm:spPr/>
      <dgm:t>
        <a:bodyPr/>
        <a:lstStyle/>
        <a:p>
          <a:endParaRPr lang="zh-CN" altLang="en-US"/>
        </a:p>
      </dgm:t>
    </dgm:pt>
  </dgm:ptLst>
  <dgm:cxnLst>
    <dgm:cxn modelId="{A9A33DE0-D9CA-4618-8998-F012A030635C}" srcId="{63618592-8CC3-46F6-938A-554286E6CE69}" destId="{36B5297D-850B-4875-8F6B-DBAEE180410D}" srcOrd="0" destOrd="0" parTransId="{1C599BAC-E116-4666-B9F2-BDEB8579AF1C}" sibTransId="{55ADD4B1-1B8F-4A94-A421-CE97B7CF795E}"/>
    <dgm:cxn modelId="{EC343777-D511-4730-8740-6BE255BC9DDD}" type="presOf" srcId="{9830C3A0-5D2B-4241-A3F9-9654D05F7988}" destId="{86239680-3CB0-4DF4-8F4D-801C589137CD}" srcOrd="0" destOrd="0" presId="urn:microsoft.com/office/officeart/2005/8/layout/vList5"/>
    <dgm:cxn modelId="{BD590104-BCF3-4BAC-A4EE-A0CCB18D49B8}" type="presOf" srcId="{63618592-8CC3-46F6-938A-554286E6CE69}" destId="{500AA568-1825-4033-9281-882F2EC1C969}" srcOrd="0" destOrd="0" presId="urn:microsoft.com/office/officeart/2005/8/layout/vList5"/>
    <dgm:cxn modelId="{9BCCB641-1D89-4928-9495-E9E8EDDE4DBE}" srcId="{3ACC6A0D-5AFA-43D3-924D-E42FFE9D8403}" destId="{63618592-8CC3-46F6-938A-554286E6CE69}" srcOrd="2" destOrd="0" parTransId="{5B6620CB-1B31-423F-A60F-23B8422E55AF}" sibTransId="{E55FB40F-C829-4213-A04F-B1F32A453722}"/>
    <dgm:cxn modelId="{58CE7E39-13B3-44DF-A43F-722BCD9DCB97}" type="presOf" srcId="{BF9FE8BE-983E-41F9-B317-D7015F6F36FA}" destId="{4CE170C5-6DE4-49AE-85C4-BB9332B44101}" srcOrd="0" destOrd="0" presId="urn:microsoft.com/office/officeart/2005/8/layout/vList5"/>
    <dgm:cxn modelId="{96DEBB90-5B0B-4511-90C2-C925E248CC77}" type="presOf" srcId="{36B5297D-850B-4875-8F6B-DBAEE180410D}" destId="{B58894C9-4306-4369-8C50-315686E24874}" srcOrd="0" destOrd="0" presId="urn:microsoft.com/office/officeart/2005/8/layout/vList5"/>
    <dgm:cxn modelId="{4675E0D5-18A4-4064-A6A4-F7DD8FC83BA7}" srcId="{87F80FA7-1FDC-4687-87AF-749CE58D823F}" destId="{9830C3A0-5D2B-4241-A3F9-9654D05F7988}" srcOrd="0" destOrd="0" parTransId="{FED54D61-6AFD-425F-90A5-2213E9AE5F47}" sibTransId="{72823120-D897-48FB-B508-EBE1716B7D64}"/>
    <dgm:cxn modelId="{D57C0019-3F5F-445E-908D-25FD21CAD329}" type="presOf" srcId="{87F80FA7-1FDC-4687-87AF-749CE58D823F}" destId="{2381FA19-2733-48ED-ABAA-7EDFAF30A094}" srcOrd="0" destOrd="0" presId="urn:microsoft.com/office/officeart/2005/8/layout/vList5"/>
    <dgm:cxn modelId="{52AF3023-D549-4D9E-B224-0F61AD712855}" srcId="{BF9FE8BE-983E-41F9-B317-D7015F6F36FA}" destId="{802793A6-CBD1-4C70-9D1B-CC7A314A1196}" srcOrd="0" destOrd="0" parTransId="{FB94CFE1-91A4-46F6-B695-4FF57B7DD47A}" sibTransId="{FF49B0E6-18CB-42E6-9C2D-0F363079C3AE}"/>
    <dgm:cxn modelId="{FB449428-DFBD-4D9B-9922-F65490F3BF58}" type="presOf" srcId="{802793A6-CBD1-4C70-9D1B-CC7A314A1196}" destId="{A0313DD0-A4E1-4D7E-AE20-031718C5CEC6}" srcOrd="0" destOrd="0" presId="urn:microsoft.com/office/officeart/2005/8/layout/vList5"/>
    <dgm:cxn modelId="{953531F8-CCD4-46A6-B490-DB68D2FBDC8C}" srcId="{3ACC6A0D-5AFA-43D3-924D-E42FFE9D8403}" destId="{BF9FE8BE-983E-41F9-B317-D7015F6F36FA}" srcOrd="1" destOrd="0" parTransId="{922601CA-F814-4FB6-A426-5608D1BEDA51}" sibTransId="{6A4C0EF0-ECC4-4E5F-9FF7-030BF8FA6E52}"/>
    <dgm:cxn modelId="{3F9EA91B-B68F-4C62-903F-27D5B23C46AE}" srcId="{3ACC6A0D-5AFA-43D3-924D-E42FFE9D8403}" destId="{87F80FA7-1FDC-4687-87AF-749CE58D823F}" srcOrd="0" destOrd="0" parTransId="{418358B0-A534-4E2B-B5ED-BE9E02895AFC}" sibTransId="{538F9D4A-8D14-42DB-88B8-D587CD58C2C0}"/>
    <dgm:cxn modelId="{7FB2AF2E-6A5F-4B59-B60C-3B58AAAFCDB4}" type="presOf" srcId="{3ACC6A0D-5AFA-43D3-924D-E42FFE9D8403}" destId="{78AD1182-6711-44B6-95D9-0543DA065073}" srcOrd="0" destOrd="0" presId="urn:microsoft.com/office/officeart/2005/8/layout/vList5"/>
    <dgm:cxn modelId="{5CF34E3C-CB41-4E94-81C6-D8B831BC9AE4}" type="presParOf" srcId="{78AD1182-6711-44B6-95D9-0543DA065073}" destId="{0A5E051B-36E3-4708-B8E0-CEA45E5AFCA3}" srcOrd="0" destOrd="0" presId="urn:microsoft.com/office/officeart/2005/8/layout/vList5"/>
    <dgm:cxn modelId="{C18C3124-AF52-4418-8915-4BBB2340A8FC}" type="presParOf" srcId="{0A5E051B-36E3-4708-B8E0-CEA45E5AFCA3}" destId="{2381FA19-2733-48ED-ABAA-7EDFAF30A094}" srcOrd="0" destOrd="0" presId="urn:microsoft.com/office/officeart/2005/8/layout/vList5"/>
    <dgm:cxn modelId="{90C42F87-0CC5-4ECE-97E2-C78BBC738BE5}" type="presParOf" srcId="{0A5E051B-36E3-4708-B8E0-CEA45E5AFCA3}" destId="{86239680-3CB0-4DF4-8F4D-801C589137CD}" srcOrd="1" destOrd="0" presId="urn:microsoft.com/office/officeart/2005/8/layout/vList5"/>
    <dgm:cxn modelId="{4CB19742-ACD5-42C4-AB06-0C4378BD68B1}" type="presParOf" srcId="{78AD1182-6711-44B6-95D9-0543DA065073}" destId="{4BBE333D-B468-4E16-8BE4-A0D75FB74CE7}" srcOrd="1" destOrd="0" presId="urn:microsoft.com/office/officeart/2005/8/layout/vList5"/>
    <dgm:cxn modelId="{70BC74D5-AFF2-410B-8202-606DB637742D}" type="presParOf" srcId="{78AD1182-6711-44B6-95D9-0543DA065073}" destId="{FC592209-34A7-4F86-B4A3-CD2205180153}" srcOrd="2" destOrd="0" presId="urn:microsoft.com/office/officeart/2005/8/layout/vList5"/>
    <dgm:cxn modelId="{C2FEFBDB-B982-408B-96F4-3DC9AA8C3B86}" type="presParOf" srcId="{FC592209-34A7-4F86-B4A3-CD2205180153}" destId="{4CE170C5-6DE4-49AE-85C4-BB9332B44101}" srcOrd="0" destOrd="0" presId="urn:microsoft.com/office/officeart/2005/8/layout/vList5"/>
    <dgm:cxn modelId="{D805C504-7B49-44C1-AF7D-C6878D50FF6B}" type="presParOf" srcId="{FC592209-34A7-4F86-B4A3-CD2205180153}" destId="{A0313DD0-A4E1-4D7E-AE20-031718C5CEC6}" srcOrd="1" destOrd="0" presId="urn:microsoft.com/office/officeart/2005/8/layout/vList5"/>
    <dgm:cxn modelId="{D136D930-55D0-40C3-A10F-EBE7801CD172}" type="presParOf" srcId="{78AD1182-6711-44B6-95D9-0543DA065073}" destId="{75F2F9CC-9FF6-426B-9049-B7F7BF6B4D36}" srcOrd="3" destOrd="0" presId="urn:microsoft.com/office/officeart/2005/8/layout/vList5"/>
    <dgm:cxn modelId="{BB0131E3-0FB6-41C5-995E-6C5F4CD4FC2D}" type="presParOf" srcId="{78AD1182-6711-44B6-95D9-0543DA065073}" destId="{72D5749F-48F5-45F6-ACA7-D3FF4CAFD1CE}" srcOrd="4" destOrd="0" presId="urn:microsoft.com/office/officeart/2005/8/layout/vList5"/>
    <dgm:cxn modelId="{D3E26FD2-B264-49D2-9CAC-5670C13B7F69}" type="presParOf" srcId="{72D5749F-48F5-45F6-ACA7-D3FF4CAFD1CE}" destId="{500AA568-1825-4033-9281-882F2EC1C969}" srcOrd="0" destOrd="0" presId="urn:microsoft.com/office/officeart/2005/8/layout/vList5"/>
    <dgm:cxn modelId="{CAF85DFE-F635-4056-8CFB-FB04800A54FA}" type="presParOf" srcId="{72D5749F-48F5-45F6-ACA7-D3FF4CAFD1CE}" destId="{B58894C9-4306-4369-8C50-315686E2487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3ACC6A0D-5AFA-43D3-924D-E42FFE9D840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7F80FA7-1FDC-4687-87AF-749CE58D823F}">
      <dgm:prSet phldrT="[文本]"/>
      <dgm:spPr/>
      <dgm:t>
        <a:bodyPr/>
        <a:lstStyle/>
        <a:p>
          <a:r>
            <a:rPr lang="en-US" altLang="zh-CN" dirty="0" smtClean="0">
              <a:latin typeface="Segoe UI" pitchFamily="34" charset="0"/>
              <a:ea typeface="Segoe UI" pitchFamily="34" charset="0"/>
              <a:cs typeface="Segoe UI" pitchFamily="34" charset="0"/>
            </a:rPr>
            <a:t>1</a:t>
          </a:r>
          <a:endParaRPr lang="zh-CN" altLang="en-US" dirty="0">
            <a:latin typeface="Segoe UI" pitchFamily="34" charset="0"/>
            <a:cs typeface="Segoe UI" pitchFamily="34" charset="0"/>
          </a:endParaRPr>
        </a:p>
      </dgm:t>
    </dgm:pt>
    <dgm:pt modelId="{418358B0-A534-4E2B-B5ED-BE9E02895AFC}" type="parTrans" cxnId="{3F9EA91B-B68F-4C62-903F-27D5B23C46AE}">
      <dgm:prSet/>
      <dgm:spPr/>
      <dgm:t>
        <a:bodyPr/>
        <a:lstStyle/>
        <a:p>
          <a:endParaRPr lang="zh-CN" altLang="en-US"/>
        </a:p>
      </dgm:t>
    </dgm:pt>
    <dgm:pt modelId="{538F9D4A-8D14-42DB-88B8-D587CD58C2C0}" type="sibTrans" cxnId="{3F9EA91B-B68F-4C62-903F-27D5B23C46AE}">
      <dgm:prSet/>
      <dgm:spPr/>
      <dgm:t>
        <a:bodyPr/>
        <a:lstStyle/>
        <a:p>
          <a:endParaRPr lang="zh-CN" altLang="en-US"/>
        </a:p>
      </dgm:t>
    </dgm:pt>
    <dgm:pt modelId="{9830C3A0-5D2B-4241-A3F9-9654D05F7988}">
      <dgm:prSet phldrT="[文本]" custT="1"/>
      <dgm:spPr/>
      <dgm:t>
        <a:bodyPr/>
        <a:lstStyle/>
        <a:p>
          <a:r>
            <a:rPr lang="zh-CN" altLang="en-US" sz="2200" b="1" dirty="0" smtClean="0">
              <a:latin typeface="微软雅黑" panose="020B0503020204020204" pitchFamily="34" charset="-122"/>
              <a:ea typeface="微软雅黑" panose="020B0503020204020204" pitchFamily="34" charset="-122"/>
            </a:rPr>
            <a:t>对象系统</a:t>
          </a:r>
          <a:endParaRPr lang="zh-CN" altLang="en-US" sz="2200" b="1" dirty="0">
            <a:latin typeface="微软雅黑" panose="020B0503020204020204" pitchFamily="34" charset="-122"/>
            <a:ea typeface="微软雅黑" panose="020B0503020204020204" pitchFamily="34" charset="-122"/>
          </a:endParaRPr>
        </a:p>
      </dgm:t>
    </dgm:pt>
    <dgm:pt modelId="{FED54D61-6AFD-425F-90A5-2213E9AE5F47}" type="parTrans" cxnId="{4675E0D5-18A4-4064-A6A4-F7DD8FC83BA7}">
      <dgm:prSet/>
      <dgm:spPr/>
      <dgm:t>
        <a:bodyPr/>
        <a:lstStyle/>
        <a:p>
          <a:endParaRPr lang="zh-CN" altLang="en-US"/>
        </a:p>
      </dgm:t>
    </dgm:pt>
    <dgm:pt modelId="{72823120-D897-48FB-B508-EBE1716B7D64}" type="sibTrans" cxnId="{4675E0D5-18A4-4064-A6A4-F7DD8FC83BA7}">
      <dgm:prSet/>
      <dgm:spPr/>
      <dgm:t>
        <a:bodyPr/>
        <a:lstStyle/>
        <a:p>
          <a:endParaRPr lang="zh-CN" altLang="en-US"/>
        </a:p>
      </dgm:t>
    </dgm:pt>
    <dgm:pt modelId="{BF9FE8BE-983E-41F9-B317-D7015F6F36FA}">
      <dgm:prSet phldrT="[文本]"/>
      <dgm:spPr/>
      <dgm:t>
        <a:bodyPr/>
        <a:lstStyle/>
        <a:p>
          <a:r>
            <a:rPr lang="en-US" altLang="zh-CN" dirty="0" smtClean="0">
              <a:latin typeface="Segoe UI" pitchFamily="34" charset="0"/>
              <a:ea typeface="Segoe UI" pitchFamily="34" charset="0"/>
              <a:cs typeface="Segoe UI" pitchFamily="34" charset="0"/>
            </a:rPr>
            <a:t>2</a:t>
          </a:r>
          <a:endParaRPr lang="zh-CN" altLang="en-US" dirty="0">
            <a:latin typeface="Segoe UI" pitchFamily="34" charset="0"/>
            <a:ea typeface="Segoe UI" pitchFamily="34" charset="0"/>
            <a:cs typeface="Segoe UI" pitchFamily="34" charset="0"/>
          </a:endParaRPr>
        </a:p>
      </dgm:t>
    </dgm:pt>
    <dgm:pt modelId="{6A4C0EF0-ECC4-4E5F-9FF7-030BF8FA6E52}" type="sibTrans" cxnId="{953531F8-CCD4-46A6-B490-DB68D2FBDC8C}">
      <dgm:prSet/>
      <dgm:spPr/>
      <dgm:t>
        <a:bodyPr/>
        <a:lstStyle/>
        <a:p>
          <a:endParaRPr lang="zh-CN" altLang="en-US"/>
        </a:p>
      </dgm:t>
    </dgm:pt>
    <dgm:pt modelId="{922601CA-F814-4FB6-A426-5608D1BEDA51}" type="parTrans" cxnId="{953531F8-CCD4-46A6-B490-DB68D2FBDC8C}">
      <dgm:prSet/>
      <dgm:spPr/>
      <dgm:t>
        <a:bodyPr/>
        <a:lstStyle/>
        <a:p>
          <a:endParaRPr lang="zh-CN" altLang="en-US"/>
        </a:p>
      </dgm:t>
    </dgm:pt>
    <dgm:pt modelId="{802793A6-CBD1-4C70-9D1B-CC7A314A1196}">
      <dgm:prSet phldrT="[文本]" custT="1"/>
      <dgm:spPr/>
      <dgm:t>
        <a:bodyPr/>
        <a:lstStyle/>
        <a:p>
          <a:r>
            <a:rPr lang="en-US" altLang="en-US" sz="2200" b="1" dirty="0" err="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窗口及输入输出</a:t>
          </a:r>
          <a:endParaRPr lang="zh-CN" altLang="en-US" sz="2200" b="1" dirty="0">
            <a:latin typeface="微软雅黑" panose="020B0503020204020204" pitchFamily="34" charset="-122"/>
            <a:ea typeface="微软雅黑" panose="020B0503020204020204" pitchFamily="34" charset="-122"/>
          </a:endParaRPr>
        </a:p>
      </dgm:t>
    </dgm:pt>
    <dgm:pt modelId="{FF49B0E6-18CB-42E6-9C2D-0F363079C3AE}" type="sibTrans" cxnId="{52AF3023-D549-4D9E-B224-0F61AD712855}">
      <dgm:prSet/>
      <dgm:spPr/>
      <dgm:t>
        <a:bodyPr/>
        <a:lstStyle/>
        <a:p>
          <a:endParaRPr lang="zh-CN" altLang="en-US"/>
        </a:p>
      </dgm:t>
    </dgm:pt>
    <dgm:pt modelId="{FB94CFE1-91A4-46F6-B695-4FF57B7DD47A}" type="parTrans" cxnId="{52AF3023-D549-4D9E-B224-0F61AD712855}">
      <dgm:prSet/>
      <dgm:spPr/>
      <dgm:t>
        <a:bodyPr/>
        <a:lstStyle/>
        <a:p>
          <a:endParaRPr lang="zh-CN" altLang="en-US"/>
        </a:p>
      </dgm:t>
    </dgm:pt>
    <dgm:pt modelId="{36B5297D-850B-4875-8F6B-DBAEE180410D}">
      <dgm:prSet phldrT="[文本]" custT="1"/>
      <dgm:spPr/>
      <dgm:t>
        <a:bodyPr/>
        <a:lstStyle/>
        <a:p>
          <a:r>
            <a:rPr lang="zh-CN" altLang="en-US" sz="22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表单对象</a:t>
          </a:r>
          <a:endParaRPr lang="zh-CN" altLang="en-US" sz="2200" b="1" dirty="0">
            <a:latin typeface="微软雅黑" panose="020B0503020204020204" pitchFamily="34" charset="-122"/>
            <a:ea typeface="微软雅黑" panose="020B0503020204020204" pitchFamily="34" charset="-122"/>
          </a:endParaRPr>
        </a:p>
      </dgm:t>
    </dgm:pt>
    <dgm:pt modelId="{1C599BAC-E116-4666-B9F2-BDEB8579AF1C}" type="parTrans" cxnId="{A9A33DE0-D9CA-4618-8998-F012A030635C}">
      <dgm:prSet/>
      <dgm:spPr/>
      <dgm:t>
        <a:bodyPr/>
        <a:lstStyle/>
        <a:p>
          <a:endParaRPr lang="zh-CN" altLang="en-US"/>
        </a:p>
      </dgm:t>
    </dgm:pt>
    <dgm:pt modelId="{55ADD4B1-1B8F-4A94-A421-CE97B7CF795E}" type="sibTrans" cxnId="{A9A33DE0-D9CA-4618-8998-F012A030635C}">
      <dgm:prSet/>
      <dgm:spPr/>
      <dgm:t>
        <a:bodyPr/>
        <a:lstStyle/>
        <a:p>
          <a:endParaRPr lang="zh-CN" altLang="en-US"/>
        </a:p>
      </dgm:t>
    </dgm:pt>
    <dgm:pt modelId="{63618592-8CC3-46F6-938A-554286E6CE69}">
      <dgm:prSet phldrT="[文本]" custT="1"/>
      <dgm:spPr/>
      <dgm:t>
        <a:bodyPr/>
        <a:lstStyle/>
        <a:p>
          <a:r>
            <a:rPr lang="en-US" altLang="zh-CN" sz="5200" dirty="0" smtClean="0">
              <a:latin typeface="Segoe UI" pitchFamily="34" charset="0"/>
              <a:ea typeface="Segoe UI" pitchFamily="34" charset="0"/>
              <a:cs typeface="Segoe UI" pitchFamily="34" charset="0"/>
            </a:rPr>
            <a:t>3</a:t>
          </a:r>
          <a:endParaRPr lang="zh-CN" altLang="en-US" sz="5200" dirty="0">
            <a:latin typeface="Segoe UI" pitchFamily="34" charset="0"/>
            <a:ea typeface="Segoe UI" pitchFamily="34" charset="0"/>
            <a:cs typeface="Segoe UI" pitchFamily="34" charset="0"/>
          </a:endParaRPr>
        </a:p>
      </dgm:t>
    </dgm:pt>
    <dgm:pt modelId="{E55FB40F-C829-4213-A04F-B1F32A453722}" type="sibTrans" cxnId="{9BCCB641-1D89-4928-9495-E9E8EDDE4DBE}">
      <dgm:prSet/>
      <dgm:spPr/>
      <dgm:t>
        <a:bodyPr/>
        <a:lstStyle/>
        <a:p>
          <a:endParaRPr lang="zh-CN" altLang="en-US"/>
        </a:p>
      </dgm:t>
    </dgm:pt>
    <dgm:pt modelId="{5B6620CB-1B31-423F-A60F-23B8422E55AF}" type="parTrans" cxnId="{9BCCB641-1D89-4928-9495-E9E8EDDE4DBE}">
      <dgm:prSet/>
      <dgm:spPr/>
      <dgm:t>
        <a:bodyPr/>
        <a:lstStyle/>
        <a:p>
          <a:endParaRPr lang="zh-CN" altLang="en-US"/>
        </a:p>
      </dgm:t>
    </dgm:pt>
    <dgm:pt modelId="{864EBC33-C44C-4E8F-8657-A95C5B8A3322}">
      <dgm:prSet phldrT="[文本]" custT="1"/>
      <dgm:spPr/>
      <dgm:t>
        <a:bodyPr/>
        <a:lstStyle/>
        <a:p>
          <a:r>
            <a:rPr lang="en-US" altLang="zh-CN" sz="5200" dirty="0" smtClean="0">
              <a:latin typeface="Segoe UI" pitchFamily="34" charset="0"/>
              <a:ea typeface="Segoe UI" pitchFamily="34" charset="0"/>
              <a:cs typeface="Segoe UI" pitchFamily="34" charset="0"/>
            </a:rPr>
            <a:t>4</a:t>
          </a:r>
          <a:endParaRPr lang="zh-CN" altLang="en-US" sz="5200" dirty="0">
            <a:latin typeface="Segoe UI" pitchFamily="34" charset="0"/>
            <a:ea typeface="Segoe UI" pitchFamily="34" charset="0"/>
            <a:cs typeface="Segoe UI" pitchFamily="34" charset="0"/>
          </a:endParaRPr>
        </a:p>
      </dgm:t>
    </dgm:pt>
    <dgm:pt modelId="{46EADD1F-B463-42FA-8CE8-C7842D3014B9}" type="parTrans" cxnId="{FD0A638C-953D-4133-858F-97C7495C6A2A}">
      <dgm:prSet/>
      <dgm:spPr/>
      <dgm:t>
        <a:bodyPr/>
        <a:lstStyle/>
        <a:p>
          <a:endParaRPr lang="zh-CN" altLang="en-US"/>
        </a:p>
      </dgm:t>
    </dgm:pt>
    <dgm:pt modelId="{0EB77F16-0749-46E3-8125-9C11A685E7F5}" type="sibTrans" cxnId="{FD0A638C-953D-4133-858F-97C7495C6A2A}">
      <dgm:prSet/>
      <dgm:spPr/>
      <dgm:t>
        <a:bodyPr/>
        <a:lstStyle/>
        <a:p>
          <a:endParaRPr lang="zh-CN" altLang="en-US"/>
        </a:p>
      </dgm:t>
    </dgm:pt>
    <dgm:pt modelId="{7BE42F3C-F7E5-49B1-9D9E-5115AC303566}">
      <dgm:prSet phldrT="[文本]" custT="1"/>
      <dgm:spPr/>
      <dgm:t>
        <a:bodyPr/>
        <a:lstStyle/>
        <a:p>
          <a:r>
            <a:rPr lang="en-US" altLang="zh-CN" sz="2200" b="1" dirty="0" smtClean="0">
              <a:solidFill>
                <a:srgbClr val="000000"/>
              </a:solidFill>
              <a:latin typeface="微软雅黑" panose="020B0503020204020204" pitchFamily="34" charset="-122"/>
              <a:ea typeface="微软雅黑" panose="020B0503020204020204" pitchFamily="34" charset="-122"/>
            </a:rPr>
            <a:t>Frames</a:t>
          </a:r>
          <a:endParaRPr lang="zh-CN" altLang="en-US" sz="2200" b="1" dirty="0">
            <a:latin typeface="微软雅黑" panose="020B0503020204020204" pitchFamily="34" charset="-122"/>
            <a:ea typeface="微软雅黑" panose="020B0503020204020204" pitchFamily="34" charset="-122"/>
          </a:endParaRPr>
        </a:p>
      </dgm:t>
    </dgm:pt>
    <dgm:pt modelId="{704D185B-12C8-4AE3-85DC-CBB85978BC64}" type="parTrans" cxnId="{8BBFFFC2-4BD9-42C3-83FB-113DF9D5B8E2}">
      <dgm:prSet/>
      <dgm:spPr/>
      <dgm:t>
        <a:bodyPr/>
        <a:lstStyle/>
        <a:p>
          <a:endParaRPr lang="zh-CN" altLang="en-US"/>
        </a:p>
      </dgm:t>
    </dgm:pt>
    <dgm:pt modelId="{1771443C-BEDC-4F9C-BB88-88029BB321CA}" type="sibTrans" cxnId="{8BBFFFC2-4BD9-42C3-83FB-113DF9D5B8E2}">
      <dgm:prSet/>
      <dgm:spPr/>
      <dgm:t>
        <a:bodyPr/>
        <a:lstStyle/>
        <a:p>
          <a:endParaRPr lang="zh-CN" altLang="en-US"/>
        </a:p>
      </dgm:t>
    </dgm:pt>
    <dgm:pt modelId="{78AD1182-6711-44B6-95D9-0543DA065073}" type="pres">
      <dgm:prSet presAssocID="{3ACC6A0D-5AFA-43D3-924D-E42FFE9D8403}" presName="Name0" presStyleCnt="0">
        <dgm:presLayoutVars>
          <dgm:dir/>
          <dgm:animLvl val="lvl"/>
          <dgm:resizeHandles val="exact"/>
        </dgm:presLayoutVars>
      </dgm:prSet>
      <dgm:spPr/>
      <dgm:t>
        <a:bodyPr/>
        <a:lstStyle/>
        <a:p>
          <a:endParaRPr lang="zh-CN" altLang="en-US"/>
        </a:p>
      </dgm:t>
    </dgm:pt>
    <dgm:pt modelId="{0A5E051B-36E3-4708-B8E0-CEA45E5AFCA3}" type="pres">
      <dgm:prSet presAssocID="{87F80FA7-1FDC-4687-87AF-749CE58D823F}" presName="linNode" presStyleCnt="0"/>
      <dgm:spPr/>
      <dgm:t>
        <a:bodyPr/>
        <a:lstStyle/>
        <a:p>
          <a:endParaRPr lang="zh-CN" altLang="en-US"/>
        </a:p>
      </dgm:t>
    </dgm:pt>
    <dgm:pt modelId="{2381FA19-2733-48ED-ABAA-7EDFAF30A094}" type="pres">
      <dgm:prSet presAssocID="{87F80FA7-1FDC-4687-87AF-749CE58D823F}" presName="parentText" presStyleLbl="node1" presStyleIdx="0" presStyleCnt="4" custScaleX="53264">
        <dgm:presLayoutVars>
          <dgm:chMax val="1"/>
          <dgm:bulletEnabled val="1"/>
        </dgm:presLayoutVars>
      </dgm:prSet>
      <dgm:spPr/>
      <dgm:t>
        <a:bodyPr/>
        <a:lstStyle/>
        <a:p>
          <a:endParaRPr lang="zh-CN" altLang="en-US"/>
        </a:p>
      </dgm:t>
    </dgm:pt>
    <dgm:pt modelId="{86239680-3CB0-4DF4-8F4D-801C589137CD}" type="pres">
      <dgm:prSet presAssocID="{87F80FA7-1FDC-4687-87AF-749CE58D823F}" presName="descendantText" presStyleLbl="alignAccFollowNode1" presStyleIdx="0" presStyleCnt="4">
        <dgm:presLayoutVars>
          <dgm:bulletEnabled val="1"/>
        </dgm:presLayoutVars>
      </dgm:prSet>
      <dgm:spPr/>
      <dgm:t>
        <a:bodyPr/>
        <a:lstStyle/>
        <a:p>
          <a:endParaRPr lang="zh-CN" altLang="en-US"/>
        </a:p>
      </dgm:t>
    </dgm:pt>
    <dgm:pt modelId="{4BBE333D-B468-4E16-8BE4-A0D75FB74CE7}" type="pres">
      <dgm:prSet presAssocID="{538F9D4A-8D14-42DB-88B8-D587CD58C2C0}" presName="sp" presStyleCnt="0"/>
      <dgm:spPr/>
      <dgm:t>
        <a:bodyPr/>
        <a:lstStyle/>
        <a:p>
          <a:endParaRPr lang="zh-CN" altLang="en-US"/>
        </a:p>
      </dgm:t>
    </dgm:pt>
    <dgm:pt modelId="{FC592209-34A7-4F86-B4A3-CD2205180153}" type="pres">
      <dgm:prSet presAssocID="{BF9FE8BE-983E-41F9-B317-D7015F6F36FA}" presName="linNode" presStyleCnt="0"/>
      <dgm:spPr/>
      <dgm:t>
        <a:bodyPr/>
        <a:lstStyle/>
        <a:p>
          <a:endParaRPr lang="zh-CN" altLang="en-US"/>
        </a:p>
      </dgm:t>
    </dgm:pt>
    <dgm:pt modelId="{4CE170C5-6DE4-49AE-85C4-BB9332B44101}" type="pres">
      <dgm:prSet presAssocID="{BF9FE8BE-983E-41F9-B317-D7015F6F36FA}" presName="parentText" presStyleLbl="node1" presStyleIdx="1" presStyleCnt="4" custScaleX="53264">
        <dgm:presLayoutVars>
          <dgm:chMax val="1"/>
          <dgm:bulletEnabled val="1"/>
        </dgm:presLayoutVars>
      </dgm:prSet>
      <dgm:spPr/>
      <dgm:t>
        <a:bodyPr/>
        <a:lstStyle/>
        <a:p>
          <a:endParaRPr lang="zh-CN" altLang="en-US"/>
        </a:p>
      </dgm:t>
    </dgm:pt>
    <dgm:pt modelId="{A0313DD0-A4E1-4D7E-AE20-031718C5CEC6}" type="pres">
      <dgm:prSet presAssocID="{BF9FE8BE-983E-41F9-B317-D7015F6F36FA}" presName="descendantText" presStyleLbl="alignAccFollowNode1" presStyleIdx="1" presStyleCnt="4">
        <dgm:presLayoutVars>
          <dgm:bulletEnabled val="1"/>
        </dgm:presLayoutVars>
      </dgm:prSet>
      <dgm:spPr/>
      <dgm:t>
        <a:bodyPr/>
        <a:lstStyle/>
        <a:p>
          <a:endParaRPr lang="zh-CN" altLang="en-US"/>
        </a:p>
      </dgm:t>
    </dgm:pt>
    <dgm:pt modelId="{75F2F9CC-9FF6-426B-9049-B7F7BF6B4D36}" type="pres">
      <dgm:prSet presAssocID="{6A4C0EF0-ECC4-4E5F-9FF7-030BF8FA6E52}" presName="sp" presStyleCnt="0"/>
      <dgm:spPr/>
    </dgm:pt>
    <dgm:pt modelId="{72D5749F-48F5-45F6-ACA7-D3FF4CAFD1CE}" type="pres">
      <dgm:prSet presAssocID="{63618592-8CC3-46F6-938A-554286E6CE69}" presName="linNode" presStyleCnt="0"/>
      <dgm:spPr/>
    </dgm:pt>
    <dgm:pt modelId="{500AA568-1825-4033-9281-882F2EC1C969}" type="pres">
      <dgm:prSet presAssocID="{63618592-8CC3-46F6-938A-554286E6CE69}" presName="parentText" presStyleLbl="node1" presStyleIdx="2" presStyleCnt="4" custScaleX="53858">
        <dgm:presLayoutVars>
          <dgm:chMax val="1"/>
          <dgm:bulletEnabled val="1"/>
        </dgm:presLayoutVars>
      </dgm:prSet>
      <dgm:spPr/>
      <dgm:t>
        <a:bodyPr/>
        <a:lstStyle/>
        <a:p>
          <a:endParaRPr lang="zh-CN" altLang="en-US"/>
        </a:p>
      </dgm:t>
    </dgm:pt>
    <dgm:pt modelId="{B58894C9-4306-4369-8C50-315686E24874}" type="pres">
      <dgm:prSet presAssocID="{63618592-8CC3-46F6-938A-554286E6CE69}" presName="descendantText" presStyleLbl="alignAccFollowNode1" presStyleIdx="2" presStyleCnt="4">
        <dgm:presLayoutVars>
          <dgm:bulletEnabled val="1"/>
        </dgm:presLayoutVars>
      </dgm:prSet>
      <dgm:spPr/>
      <dgm:t>
        <a:bodyPr/>
        <a:lstStyle/>
        <a:p>
          <a:endParaRPr lang="zh-CN" altLang="en-US"/>
        </a:p>
      </dgm:t>
    </dgm:pt>
    <dgm:pt modelId="{84599777-C82D-45CF-A04E-4D20CB604C23}" type="pres">
      <dgm:prSet presAssocID="{E55FB40F-C829-4213-A04F-B1F32A453722}" presName="sp" presStyleCnt="0"/>
      <dgm:spPr/>
    </dgm:pt>
    <dgm:pt modelId="{62FF1CB6-39EA-4691-B9FC-460401C418EF}" type="pres">
      <dgm:prSet presAssocID="{864EBC33-C44C-4E8F-8657-A95C5B8A3322}" presName="linNode" presStyleCnt="0"/>
      <dgm:spPr/>
    </dgm:pt>
    <dgm:pt modelId="{8EBDC69A-AD3A-448F-9E5D-00F782E3045E}" type="pres">
      <dgm:prSet presAssocID="{864EBC33-C44C-4E8F-8657-A95C5B8A3322}" presName="parentText" presStyleLbl="node1" presStyleIdx="3" presStyleCnt="4" custScaleX="54082" custScaleY="96445">
        <dgm:presLayoutVars>
          <dgm:chMax val="1"/>
          <dgm:bulletEnabled val="1"/>
        </dgm:presLayoutVars>
      </dgm:prSet>
      <dgm:spPr/>
      <dgm:t>
        <a:bodyPr/>
        <a:lstStyle/>
        <a:p>
          <a:endParaRPr lang="zh-CN" altLang="en-US"/>
        </a:p>
      </dgm:t>
    </dgm:pt>
    <dgm:pt modelId="{638DB037-F0DE-4265-8E66-602A874D82B8}" type="pres">
      <dgm:prSet presAssocID="{864EBC33-C44C-4E8F-8657-A95C5B8A3322}" presName="descendantText" presStyleLbl="alignAccFollowNode1" presStyleIdx="3" presStyleCnt="4">
        <dgm:presLayoutVars>
          <dgm:bulletEnabled val="1"/>
        </dgm:presLayoutVars>
      </dgm:prSet>
      <dgm:spPr/>
      <dgm:t>
        <a:bodyPr/>
        <a:lstStyle/>
        <a:p>
          <a:endParaRPr lang="zh-CN" altLang="en-US"/>
        </a:p>
      </dgm:t>
    </dgm:pt>
  </dgm:ptLst>
  <dgm:cxnLst>
    <dgm:cxn modelId="{54C2BB37-1B0D-4512-8336-B69E0E8BAF11}" type="presOf" srcId="{63618592-8CC3-46F6-938A-554286E6CE69}" destId="{500AA568-1825-4033-9281-882F2EC1C969}" srcOrd="0" destOrd="0" presId="urn:microsoft.com/office/officeart/2005/8/layout/vList5"/>
    <dgm:cxn modelId="{A9A33DE0-D9CA-4618-8998-F012A030635C}" srcId="{63618592-8CC3-46F6-938A-554286E6CE69}" destId="{36B5297D-850B-4875-8F6B-DBAEE180410D}" srcOrd="0" destOrd="0" parTransId="{1C599BAC-E116-4666-B9F2-BDEB8579AF1C}" sibTransId="{55ADD4B1-1B8F-4A94-A421-CE97B7CF795E}"/>
    <dgm:cxn modelId="{9BCCB641-1D89-4928-9495-E9E8EDDE4DBE}" srcId="{3ACC6A0D-5AFA-43D3-924D-E42FFE9D8403}" destId="{63618592-8CC3-46F6-938A-554286E6CE69}" srcOrd="2" destOrd="0" parTransId="{5B6620CB-1B31-423F-A60F-23B8422E55AF}" sibTransId="{E55FB40F-C829-4213-A04F-B1F32A453722}"/>
    <dgm:cxn modelId="{61EDEC0B-3361-43BE-A611-3321C53786D0}" type="presOf" srcId="{9830C3A0-5D2B-4241-A3F9-9654D05F7988}" destId="{86239680-3CB0-4DF4-8F4D-801C589137CD}" srcOrd="0" destOrd="0" presId="urn:microsoft.com/office/officeart/2005/8/layout/vList5"/>
    <dgm:cxn modelId="{4675E0D5-18A4-4064-A6A4-F7DD8FC83BA7}" srcId="{87F80FA7-1FDC-4687-87AF-749CE58D823F}" destId="{9830C3A0-5D2B-4241-A3F9-9654D05F7988}" srcOrd="0" destOrd="0" parTransId="{FED54D61-6AFD-425F-90A5-2213E9AE5F47}" sibTransId="{72823120-D897-48FB-B508-EBE1716B7D64}"/>
    <dgm:cxn modelId="{77A85378-ED7D-4955-9602-0A0B85DD000B}" type="presOf" srcId="{BF9FE8BE-983E-41F9-B317-D7015F6F36FA}" destId="{4CE170C5-6DE4-49AE-85C4-BB9332B44101}" srcOrd="0" destOrd="0" presId="urn:microsoft.com/office/officeart/2005/8/layout/vList5"/>
    <dgm:cxn modelId="{CB800D29-A021-48E0-B070-365289B3957E}" type="presOf" srcId="{864EBC33-C44C-4E8F-8657-A95C5B8A3322}" destId="{8EBDC69A-AD3A-448F-9E5D-00F782E3045E}" srcOrd="0" destOrd="0" presId="urn:microsoft.com/office/officeart/2005/8/layout/vList5"/>
    <dgm:cxn modelId="{FD0A638C-953D-4133-858F-97C7495C6A2A}" srcId="{3ACC6A0D-5AFA-43D3-924D-E42FFE9D8403}" destId="{864EBC33-C44C-4E8F-8657-A95C5B8A3322}" srcOrd="3" destOrd="0" parTransId="{46EADD1F-B463-42FA-8CE8-C7842D3014B9}" sibTransId="{0EB77F16-0749-46E3-8125-9C11A685E7F5}"/>
    <dgm:cxn modelId="{8BBFFFC2-4BD9-42C3-83FB-113DF9D5B8E2}" srcId="{864EBC33-C44C-4E8F-8657-A95C5B8A3322}" destId="{7BE42F3C-F7E5-49B1-9D9E-5115AC303566}" srcOrd="0" destOrd="0" parTransId="{704D185B-12C8-4AE3-85DC-CBB85978BC64}" sibTransId="{1771443C-BEDC-4F9C-BB88-88029BB321CA}"/>
    <dgm:cxn modelId="{19AE5D66-BDA3-4E2B-8BE6-6E368623AFCA}" type="presOf" srcId="{7BE42F3C-F7E5-49B1-9D9E-5115AC303566}" destId="{638DB037-F0DE-4265-8E66-602A874D82B8}" srcOrd="0" destOrd="0" presId="urn:microsoft.com/office/officeart/2005/8/layout/vList5"/>
    <dgm:cxn modelId="{52AF3023-D549-4D9E-B224-0F61AD712855}" srcId="{BF9FE8BE-983E-41F9-B317-D7015F6F36FA}" destId="{802793A6-CBD1-4C70-9D1B-CC7A314A1196}" srcOrd="0" destOrd="0" parTransId="{FB94CFE1-91A4-46F6-B695-4FF57B7DD47A}" sibTransId="{FF49B0E6-18CB-42E6-9C2D-0F363079C3AE}"/>
    <dgm:cxn modelId="{E5EA06CB-130D-40C5-BAB0-08375281755E}" type="presOf" srcId="{802793A6-CBD1-4C70-9D1B-CC7A314A1196}" destId="{A0313DD0-A4E1-4D7E-AE20-031718C5CEC6}" srcOrd="0" destOrd="0" presId="urn:microsoft.com/office/officeart/2005/8/layout/vList5"/>
    <dgm:cxn modelId="{21DF985C-DB55-48F8-8E1A-4255C90F0A69}" type="presOf" srcId="{87F80FA7-1FDC-4687-87AF-749CE58D823F}" destId="{2381FA19-2733-48ED-ABAA-7EDFAF30A094}" srcOrd="0" destOrd="0" presId="urn:microsoft.com/office/officeart/2005/8/layout/vList5"/>
    <dgm:cxn modelId="{953531F8-CCD4-46A6-B490-DB68D2FBDC8C}" srcId="{3ACC6A0D-5AFA-43D3-924D-E42FFE9D8403}" destId="{BF9FE8BE-983E-41F9-B317-D7015F6F36FA}" srcOrd="1" destOrd="0" parTransId="{922601CA-F814-4FB6-A426-5608D1BEDA51}" sibTransId="{6A4C0EF0-ECC4-4E5F-9FF7-030BF8FA6E52}"/>
    <dgm:cxn modelId="{3F9EA91B-B68F-4C62-903F-27D5B23C46AE}" srcId="{3ACC6A0D-5AFA-43D3-924D-E42FFE9D8403}" destId="{87F80FA7-1FDC-4687-87AF-749CE58D823F}" srcOrd="0" destOrd="0" parTransId="{418358B0-A534-4E2B-B5ED-BE9E02895AFC}" sibTransId="{538F9D4A-8D14-42DB-88B8-D587CD58C2C0}"/>
    <dgm:cxn modelId="{A7836362-2E47-4666-B9F3-9D7D86E9C388}" type="presOf" srcId="{36B5297D-850B-4875-8F6B-DBAEE180410D}" destId="{B58894C9-4306-4369-8C50-315686E24874}" srcOrd="0" destOrd="0" presId="urn:microsoft.com/office/officeart/2005/8/layout/vList5"/>
    <dgm:cxn modelId="{810B501C-308A-4413-9466-42555B1EAF68}" type="presOf" srcId="{3ACC6A0D-5AFA-43D3-924D-E42FFE9D8403}" destId="{78AD1182-6711-44B6-95D9-0543DA065073}" srcOrd="0" destOrd="0" presId="urn:microsoft.com/office/officeart/2005/8/layout/vList5"/>
    <dgm:cxn modelId="{F3EEEB14-C324-47CC-9ECD-BB9355B73AC7}" type="presParOf" srcId="{78AD1182-6711-44B6-95D9-0543DA065073}" destId="{0A5E051B-36E3-4708-B8E0-CEA45E5AFCA3}" srcOrd="0" destOrd="0" presId="urn:microsoft.com/office/officeart/2005/8/layout/vList5"/>
    <dgm:cxn modelId="{76CA5519-51D0-4413-B4E5-17369C731B58}" type="presParOf" srcId="{0A5E051B-36E3-4708-B8E0-CEA45E5AFCA3}" destId="{2381FA19-2733-48ED-ABAA-7EDFAF30A094}" srcOrd="0" destOrd="0" presId="urn:microsoft.com/office/officeart/2005/8/layout/vList5"/>
    <dgm:cxn modelId="{0EDCB6AB-ABA7-4C2A-8B0A-0A906989188B}" type="presParOf" srcId="{0A5E051B-36E3-4708-B8E0-CEA45E5AFCA3}" destId="{86239680-3CB0-4DF4-8F4D-801C589137CD}" srcOrd="1" destOrd="0" presId="urn:microsoft.com/office/officeart/2005/8/layout/vList5"/>
    <dgm:cxn modelId="{9CA252CB-EA76-41A2-A1B0-5E74296D2DA4}" type="presParOf" srcId="{78AD1182-6711-44B6-95D9-0543DA065073}" destId="{4BBE333D-B468-4E16-8BE4-A0D75FB74CE7}" srcOrd="1" destOrd="0" presId="urn:microsoft.com/office/officeart/2005/8/layout/vList5"/>
    <dgm:cxn modelId="{141737F9-C9D5-4F0B-BE26-D3F28E3C7B13}" type="presParOf" srcId="{78AD1182-6711-44B6-95D9-0543DA065073}" destId="{FC592209-34A7-4F86-B4A3-CD2205180153}" srcOrd="2" destOrd="0" presId="urn:microsoft.com/office/officeart/2005/8/layout/vList5"/>
    <dgm:cxn modelId="{CC12BBAE-3DB0-42BF-AA08-0BBF558F7A8F}" type="presParOf" srcId="{FC592209-34A7-4F86-B4A3-CD2205180153}" destId="{4CE170C5-6DE4-49AE-85C4-BB9332B44101}" srcOrd="0" destOrd="0" presId="urn:microsoft.com/office/officeart/2005/8/layout/vList5"/>
    <dgm:cxn modelId="{C34DF600-3477-473D-8397-C28E82E85534}" type="presParOf" srcId="{FC592209-34A7-4F86-B4A3-CD2205180153}" destId="{A0313DD0-A4E1-4D7E-AE20-031718C5CEC6}" srcOrd="1" destOrd="0" presId="urn:microsoft.com/office/officeart/2005/8/layout/vList5"/>
    <dgm:cxn modelId="{04200651-365C-4FBB-93B4-BF7A8F0D4E3A}" type="presParOf" srcId="{78AD1182-6711-44B6-95D9-0543DA065073}" destId="{75F2F9CC-9FF6-426B-9049-B7F7BF6B4D36}" srcOrd="3" destOrd="0" presId="urn:microsoft.com/office/officeart/2005/8/layout/vList5"/>
    <dgm:cxn modelId="{4ECDF166-6D22-4CE2-AB70-29A2FE54346E}" type="presParOf" srcId="{78AD1182-6711-44B6-95D9-0543DA065073}" destId="{72D5749F-48F5-45F6-ACA7-D3FF4CAFD1CE}" srcOrd="4" destOrd="0" presId="urn:microsoft.com/office/officeart/2005/8/layout/vList5"/>
    <dgm:cxn modelId="{F1F2C9AD-AD16-4A22-A310-5FFC6E307843}" type="presParOf" srcId="{72D5749F-48F5-45F6-ACA7-D3FF4CAFD1CE}" destId="{500AA568-1825-4033-9281-882F2EC1C969}" srcOrd="0" destOrd="0" presId="urn:microsoft.com/office/officeart/2005/8/layout/vList5"/>
    <dgm:cxn modelId="{C9C8913A-43DA-4DE9-8101-BEA4644D1C6F}" type="presParOf" srcId="{72D5749F-48F5-45F6-ACA7-D3FF4CAFD1CE}" destId="{B58894C9-4306-4369-8C50-315686E24874}" srcOrd="1" destOrd="0" presId="urn:microsoft.com/office/officeart/2005/8/layout/vList5"/>
    <dgm:cxn modelId="{821C8110-D126-4AC0-BDAB-A87BDE602C6A}" type="presParOf" srcId="{78AD1182-6711-44B6-95D9-0543DA065073}" destId="{84599777-C82D-45CF-A04E-4D20CB604C23}" srcOrd="5" destOrd="0" presId="urn:microsoft.com/office/officeart/2005/8/layout/vList5"/>
    <dgm:cxn modelId="{5D9B1AA2-34B2-4062-B22B-211A9D4CEB0B}" type="presParOf" srcId="{78AD1182-6711-44B6-95D9-0543DA065073}" destId="{62FF1CB6-39EA-4691-B9FC-460401C418EF}" srcOrd="6" destOrd="0" presId="urn:microsoft.com/office/officeart/2005/8/layout/vList5"/>
    <dgm:cxn modelId="{7805E512-E464-4BAD-9B23-C21900B96D74}" type="presParOf" srcId="{62FF1CB6-39EA-4691-B9FC-460401C418EF}" destId="{8EBDC69A-AD3A-448F-9E5D-00F782E3045E}" srcOrd="0" destOrd="0" presId="urn:microsoft.com/office/officeart/2005/8/layout/vList5"/>
    <dgm:cxn modelId="{7245F447-C0EB-4FF9-A4ED-41CEC3782E37}" type="presParOf" srcId="{62FF1CB6-39EA-4691-B9FC-460401C418EF}" destId="{638DB037-F0DE-4265-8E66-602A874D82B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39680-3CB0-4DF4-8F4D-801C589137CD}">
      <dsp:nvSpPr>
        <dsp:cNvPr id="0" name=""/>
        <dsp:cNvSpPr/>
      </dsp:nvSpPr>
      <dsp:spPr>
        <a:xfrm rot="5400000">
          <a:off x="4078089" y="-1548652"/>
          <a:ext cx="1799019" cy="534619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altLang="en-US" sz="2200" b="1" kern="12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JavaScript</a:t>
          </a:r>
          <a:r>
            <a:rPr lang="zh-CN" altLang="en-US" sz="2200" b="1" kern="12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简介</a:t>
          </a:r>
          <a:endParaRPr lang="zh-CN" altLang="en-US" sz="2200" b="1" kern="1200" dirty="0">
            <a:latin typeface="微软雅黑" panose="020B0503020204020204" pitchFamily="34" charset="-122"/>
            <a:ea typeface="微软雅黑" panose="020B0503020204020204" pitchFamily="34" charset="-122"/>
          </a:endParaRPr>
        </a:p>
      </dsp:txBody>
      <dsp:txXfrm rot="-5400000">
        <a:off x="2304503" y="312755"/>
        <a:ext cx="5258371" cy="1623377"/>
      </dsp:txXfrm>
    </dsp:sp>
    <dsp:sp modelId="{2381FA19-2733-48ED-ABAA-7EDFAF30A094}">
      <dsp:nvSpPr>
        <dsp:cNvPr id="0" name=""/>
        <dsp:cNvSpPr/>
      </dsp:nvSpPr>
      <dsp:spPr>
        <a:xfrm>
          <a:off x="702730" y="56"/>
          <a:ext cx="1601772" cy="2248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n-US" altLang="zh-CN" sz="6500" kern="1200" dirty="0" smtClean="0">
              <a:latin typeface="Segoe UI" pitchFamily="34" charset="0"/>
              <a:ea typeface="Segoe UI" pitchFamily="34" charset="0"/>
              <a:cs typeface="Segoe UI" pitchFamily="34" charset="0"/>
            </a:rPr>
            <a:t>1</a:t>
          </a:r>
          <a:endParaRPr lang="zh-CN" altLang="en-US" sz="6500" kern="1200" dirty="0">
            <a:latin typeface="Segoe UI" pitchFamily="34" charset="0"/>
            <a:cs typeface="Segoe UI" pitchFamily="34" charset="0"/>
          </a:endParaRPr>
        </a:p>
      </dsp:txBody>
      <dsp:txXfrm>
        <a:off x="780922" y="78248"/>
        <a:ext cx="1445388" cy="2092390"/>
      </dsp:txXfrm>
    </dsp:sp>
    <dsp:sp modelId="{A0313DD0-A4E1-4D7E-AE20-031718C5CEC6}">
      <dsp:nvSpPr>
        <dsp:cNvPr id="0" name=""/>
        <dsp:cNvSpPr/>
      </dsp:nvSpPr>
      <dsp:spPr>
        <a:xfrm rot="5400000">
          <a:off x="4078089" y="812560"/>
          <a:ext cx="1799019" cy="534619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altLang="en-US" sz="2200" b="1" kern="12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JavaScript</a:t>
          </a:r>
          <a:r>
            <a:rPr lang="zh-CN" altLang="en-US" sz="2200" b="1" kern="12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入门实例</a:t>
          </a:r>
          <a:endParaRPr lang="zh-CN" altLang="en-US" sz="2200" b="1" kern="1200" dirty="0">
            <a:latin typeface="微软雅黑" panose="020B0503020204020204" pitchFamily="34" charset="-122"/>
            <a:ea typeface="微软雅黑" panose="020B0503020204020204" pitchFamily="34" charset="-122"/>
          </a:endParaRPr>
        </a:p>
      </dsp:txBody>
      <dsp:txXfrm rot="-5400000">
        <a:off x="2304503" y="2673968"/>
        <a:ext cx="5258371" cy="1623377"/>
      </dsp:txXfrm>
    </dsp:sp>
    <dsp:sp modelId="{4CE170C5-6DE4-49AE-85C4-BB9332B44101}">
      <dsp:nvSpPr>
        <dsp:cNvPr id="0" name=""/>
        <dsp:cNvSpPr/>
      </dsp:nvSpPr>
      <dsp:spPr>
        <a:xfrm>
          <a:off x="702730" y="2361269"/>
          <a:ext cx="1601772" cy="2248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n-US" altLang="zh-CN" sz="6500" kern="1200" dirty="0" smtClean="0">
              <a:latin typeface="Segoe UI" pitchFamily="34" charset="0"/>
              <a:ea typeface="Segoe UI" pitchFamily="34" charset="0"/>
              <a:cs typeface="Segoe UI" pitchFamily="34" charset="0"/>
            </a:rPr>
            <a:t>2</a:t>
          </a:r>
          <a:endParaRPr lang="zh-CN" altLang="en-US" sz="6500" kern="1200" dirty="0">
            <a:latin typeface="Segoe UI" pitchFamily="34" charset="0"/>
            <a:ea typeface="Segoe UI" pitchFamily="34" charset="0"/>
            <a:cs typeface="Segoe UI" pitchFamily="34" charset="0"/>
          </a:endParaRPr>
        </a:p>
      </dsp:txBody>
      <dsp:txXfrm>
        <a:off x="780922" y="2439461"/>
        <a:ext cx="1445388" cy="20923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39680-3CB0-4DF4-8F4D-801C589137CD}">
      <dsp:nvSpPr>
        <dsp:cNvPr id="0" name=""/>
        <dsp:cNvSpPr/>
      </dsp:nvSpPr>
      <dsp:spPr>
        <a:xfrm rot="5400000">
          <a:off x="4522514" y="-2114958"/>
          <a:ext cx="892306" cy="534619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zh-CN" altLang="en-US" sz="2200" b="1" kern="12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使用</a:t>
          </a:r>
          <a:r>
            <a:rPr lang="en-US" altLang="en-US" sz="2200" b="1" kern="12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JavaScript</a:t>
          </a:r>
          <a:endParaRPr lang="zh-CN" altLang="en-US" sz="2200" b="1" kern="1200" dirty="0">
            <a:latin typeface="微软雅黑" panose="020B0503020204020204" pitchFamily="34" charset="-122"/>
            <a:ea typeface="微软雅黑" panose="020B0503020204020204" pitchFamily="34" charset="-122"/>
          </a:endParaRPr>
        </a:p>
      </dsp:txBody>
      <dsp:txXfrm rot="-5400000">
        <a:off x="2295572" y="155543"/>
        <a:ext cx="5302633" cy="805188"/>
      </dsp:txXfrm>
    </dsp:sp>
    <dsp:sp modelId="{2381FA19-2733-48ED-ABAA-7EDFAF30A094}">
      <dsp:nvSpPr>
        <dsp:cNvPr id="0" name=""/>
        <dsp:cNvSpPr/>
      </dsp:nvSpPr>
      <dsp:spPr>
        <a:xfrm>
          <a:off x="693798" y="445"/>
          <a:ext cx="1601772" cy="11153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a:lnSpc>
              <a:spcPct val="90000"/>
            </a:lnSpc>
            <a:spcBef>
              <a:spcPct val="0"/>
            </a:spcBef>
            <a:spcAft>
              <a:spcPct val="35000"/>
            </a:spcAft>
          </a:pPr>
          <a:r>
            <a:rPr lang="en-US" altLang="zh-CN" sz="5200" kern="1200" dirty="0" smtClean="0">
              <a:latin typeface="Segoe UI" pitchFamily="34" charset="0"/>
              <a:ea typeface="Segoe UI" pitchFamily="34" charset="0"/>
              <a:cs typeface="Segoe UI" pitchFamily="34" charset="0"/>
            </a:rPr>
            <a:t>1</a:t>
          </a:r>
          <a:endParaRPr lang="zh-CN" altLang="en-US" sz="5200" kern="1200" dirty="0">
            <a:latin typeface="Segoe UI" pitchFamily="34" charset="0"/>
            <a:cs typeface="Segoe UI" pitchFamily="34" charset="0"/>
          </a:endParaRPr>
        </a:p>
      </dsp:txBody>
      <dsp:txXfrm>
        <a:off x="748247" y="54894"/>
        <a:ext cx="1492874" cy="1006485"/>
      </dsp:txXfrm>
    </dsp:sp>
    <dsp:sp modelId="{A0313DD0-A4E1-4D7E-AE20-031718C5CEC6}">
      <dsp:nvSpPr>
        <dsp:cNvPr id="0" name=""/>
        <dsp:cNvSpPr/>
      </dsp:nvSpPr>
      <dsp:spPr>
        <a:xfrm rot="5400000">
          <a:off x="4522514" y="-943806"/>
          <a:ext cx="892306" cy="534619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zh-CN" altLang="en-US" sz="2200" b="1" kern="12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语法、关键保留字及变量</a:t>
          </a:r>
          <a:endParaRPr lang="zh-CN" altLang="en-US" sz="2200" b="1" kern="1200" dirty="0">
            <a:latin typeface="微软雅黑" panose="020B0503020204020204" pitchFamily="34" charset="-122"/>
            <a:ea typeface="微软雅黑" panose="020B0503020204020204" pitchFamily="34" charset="-122"/>
          </a:endParaRPr>
        </a:p>
      </dsp:txBody>
      <dsp:txXfrm rot="-5400000">
        <a:off x="2295572" y="1326695"/>
        <a:ext cx="5302633" cy="805188"/>
      </dsp:txXfrm>
    </dsp:sp>
    <dsp:sp modelId="{4CE170C5-6DE4-49AE-85C4-BB9332B44101}">
      <dsp:nvSpPr>
        <dsp:cNvPr id="0" name=""/>
        <dsp:cNvSpPr/>
      </dsp:nvSpPr>
      <dsp:spPr>
        <a:xfrm>
          <a:off x="693798" y="1171597"/>
          <a:ext cx="1601772" cy="11153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a:lnSpc>
              <a:spcPct val="90000"/>
            </a:lnSpc>
            <a:spcBef>
              <a:spcPct val="0"/>
            </a:spcBef>
            <a:spcAft>
              <a:spcPct val="35000"/>
            </a:spcAft>
          </a:pPr>
          <a:r>
            <a:rPr lang="en-US" altLang="zh-CN" sz="5200" kern="1200" dirty="0" smtClean="0">
              <a:latin typeface="Segoe UI" pitchFamily="34" charset="0"/>
              <a:ea typeface="Segoe UI" pitchFamily="34" charset="0"/>
              <a:cs typeface="Segoe UI" pitchFamily="34" charset="0"/>
            </a:rPr>
            <a:t>2</a:t>
          </a:r>
          <a:endParaRPr lang="zh-CN" altLang="en-US" sz="5200" kern="1200" dirty="0">
            <a:latin typeface="Segoe UI" pitchFamily="34" charset="0"/>
            <a:ea typeface="Segoe UI" pitchFamily="34" charset="0"/>
            <a:cs typeface="Segoe UI" pitchFamily="34" charset="0"/>
          </a:endParaRPr>
        </a:p>
      </dsp:txBody>
      <dsp:txXfrm>
        <a:off x="748247" y="1226046"/>
        <a:ext cx="1492874" cy="1006485"/>
      </dsp:txXfrm>
    </dsp:sp>
    <dsp:sp modelId="{B58894C9-4306-4369-8C50-315686E24874}">
      <dsp:nvSpPr>
        <dsp:cNvPr id="0" name=""/>
        <dsp:cNvSpPr/>
      </dsp:nvSpPr>
      <dsp:spPr>
        <a:xfrm rot="5400000">
          <a:off x="4540377" y="227345"/>
          <a:ext cx="892306" cy="534619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zh-CN" altLang="en-US" sz="2200" b="1" kern="1200" dirty="0" smtClean="0">
              <a:latin typeface="微软雅黑" panose="020B0503020204020204" pitchFamily="34" charset="-122"/>
              <a:ea typeface="微软雅黑" panose="020B0503020204020204" pitchFamily="34" charset="-122"/>
            </a:rPr>
            <a:t>数据类型</a:t>
          </a:r>
          <a:endParaRPr lang="zh-CN" altLang="en-US" sz="2200" b="1" kern="1200" dirty="0">
            <a:latin typeface="微软雅黑" panose="020B0503020204020204" pitchFamily="34" charset="-122"/>
            <a:ea typeface="微软雅黑" panose="020B0503020204020204" pitchFamily="34" charset="-122"/>
          </a:endParaRPr>
        </a:p>
      </dsp:txBody>
      <dsp:txXfrm rot="-5400000">
        <a:off x="2313435" y="2497847"/>
        <a:ext cx="5302633" cy="805188"/>
      </dsp:txXfrm>
    </dsp:sp>
    <dsp:sp modelId="{500AA568-1825-4033-9281-882F2EC1C969}">
      <dsp:nvSpPr>
        <dsp:cNvPr id="0" name=""/>
        <dsp:cNvSpPr/>
      </dsp:nvSpPr>
      <dsp:spPr>
        <a:xfrm>
          <a:off x="693798" y="2342749"/>
          <a:ext cx="1619635" cy="11153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a:lnSpc>
              <a:spcPct val="90000"/>
            </a:lnSpc>
            <a:spcBef>
              <a:spcPct val="0"/>
            </a:spcBef>
            <a:spcAft>
              <a:spcPct val="35000"/>
            </a:spcAft>
          </a:pPr>
          <a:r>
            <a:rPr lang="en-US" altLang="zh-CN" sz="5200" kern="1200" dirty="0" smtClean="0">
              <a:latin typeface="Segoe UI" pitchFamily="34" charset="0"/>
              <a:ea typeface="Segoe UI" pitchFamily="34" charset="0"/>
              <a:cs typeface="Segoe UI" pitchFamily="34" charset="0"/>
            </a:rPr>
            <a:t>3</a:t>
          </a:r>
          <a:endParaRPr lang="zh-CN" altLang="en-US" sz="5200" kern="1200" dirty="0">
            <a:latin typeface="Segoe UI" pitchFamily="34" charset="0"/>
            <a:ea typeface="Segoe UI" pitchFamily="34" charset="0"/>
            <a:cs typeface="Segoe UI" pitchFamily="34" charset="0"/>
          </a:endParaRPr>
        </a:p>
      </dsp:txBody>
      <dsp:txXfrm>
        <a:off x="748247" y="2397198"/>
        <a:ext cx="1510737" cy="1006485"/>
      </dsp:txXfrm>
    </dsp:sp>
    <dsp:sp modelId="{959E0994-FCAE-43AA-B5A3-195F7D54D499}">
      <dsp:nvSpPr>
        <dsp:cNvPr id="0" name=""/>
        <dsp:cNvSpPr/>
      </dsp:nvSpPr>
      <dsp:spPr>
        <a:xfrm rot="5400000">
          <a:off x="4540377" y="1388682"/>
          <a:ext cx="892306" cy="534619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zh-CN" altLang="en-US" sz="2200" b="1" kern="1200" dirty="0" smtClean="0">
              <a:latin typeface="微软雅黑" panose="020B0503020204020204" pitchFamily="34" charset="-122"/>
              <a:ea typeface="微软雅黑" panose="020B0503020204020204" pitchFamily="34" charset="-122"/>
            </a:rPr>
            <a:t>表达式和运算符</a:t>
          </a:r>
          <a:endParaRPr lang="zh-CN" altLang="en-US" sz="2200" b="1" kern="1200" dirty="0">
            <a:latin typeface="微软雅黑" panose="020B0503020204020204" pitchFamily="34" charset="-122"/>
            <a:ea typeface="微软雅黑" panose="020B0503020204020204" pitchFamily="34" charset="-122"/>
          </a:endParaRPr>
        </a:p>
      </dsp:txBody>
      <dsp:txXfrm rot="-5400000">
        <a:off x="2313435" y="3659184"/>
        <a:ext cx="5302633" cy="805188"/>
      </dsp:txXfrm>
    </dsp:sp>
    <dsp:sp modelId="{9357711B-3EE1-4693-A1A6-8B5BFEE9A0CE}">
      <dsp:nvSpPr>
        <dsp:cNvPr id="0" name=""/>
        <dsp:cNvSpPr/>
      </dsp:nvSpPr>
      <dsp:spPr>
        <a:xfrm>
          <a:off x="693798" y="3513902"/>
          <a:ext cx="1619635" cy="10957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a:lnSpc>
              <a:spcPct val="90000"/>
            </a:lnSpc>
            <a:spcBef>
              <a:spcPct val="0"/>
            </a:spcBef>
            <a:spcAft>
              <a:spcPct val="35000"/>
            </a:spcAft>
          </a:pPr>
          <a:r>
            <a:rPr lang="en-US" altLang="zh-CN" sz="5200" b="0" kern="1200" dirty="0" smtClean="0">
              <a:latin typeface="Segoe UI" pitchFamily="34" charset="0"/>
              <a:ea typeface="Segoe UI" pitchFamily="34" charset="0"/>
              <a:cs typeface="Segoe UI" pitchFamily="34" charset="0"/>
            </a:rPr>
            <a:t>4</a:t>
          </a:r>
          <a:endParaRPr lang="zh-CN" altLang="en-US" sz="5200" b="0" kern="1200" dirty="0">
            <a:latin typeface="Segoe UI" pitchFamily="34" charset="0"/>
            <a:ea typeface="微软雅黑" panose="020B0503020204020204" pitchFamily="34" charset="-122"/>
            <a:cs typeface="Segoe UI" pitchFamily="34" charset="0"/>
          </a:endParaRPr>
        </a:p>
      </dsp:txBody>
      <dsp:txXfrm>
        <a:off x="747288" y="3567392"/>
        <a:ext cx="1512655" cy="9887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39680-3CB0-4DF4-8F4D-801C589137CD}">
      <dsp:nvSpPr>
        <dsp:cNvPr id="0" name=""/>
        <dsp:cNvSpPr/>
      </dsp:nvSpPr>
      <dsp:spPr>
        <a:xfrm rot="5400000">
          <a:off x="4374396" y="-1928006"/>
          <a:ext cx="1188541" cy="534619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zh-CN" altLang="en-US" sz="2200" b="1" kern="12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流程控制语句</a:t>
          </a:r>
          <a:endParaRPr lang="zh-CN" altLang="en-US" sz="2200" b="1" kern="1200" dirty="0">
            <a:latin typeface="微软雅黑" panose="020B0503020204020204" pitchFamily="34" charset="-122"/>
            <a:ea typeface="微软雅黑" panose="020B0503020204020204" pitchFamily="34" charset="-122"/>
          </a:endParaRPr>
        </a:p>
      </dsp:txBody>
      <dsp:txXfrm rot="-5400000">
        <a:off x="2295571" y="208839"/>
        <a:ext cx="5288172" cy="1072501"/>
      </dsp:txXfrm>
    </dsp:sp>
    <dsp:sp modelId="{2381FA19-2733-48ED-ABAA-7EDFAF30A094}">
      <dsp:nvSpPr>
        <dsp:cNvPr id="0" name=""/>
        <dsp:cNvSpPr/>
      </dsp:nvSpPr>
      <dsp:spPr>
        <a:xfrm>
          <a:off x="693798" y="2251"/>
          <a:ext cx="1601772" cy="14856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n-US" altLang="zh-CN" sz="6500" kern="1200" dirty="0" smtClean="0">
              <a:latin typeface="Segoe UI" pitchFamily="34" charset="0"/>
              <a:ea typeface="Segoe UI" pitchFamily="34" charset="0"/>
              <a:cs typeface="Segoe UI" pitchFamily="34" charset="0"/>
            </a:rPr>
            <a:t>1</a:t>
          </a:r>
          <a:endParaRPr lang="zh-CN" altLang="en-US" sz="6500" kern="1200" dirty="0">
            <a:latin typeface="Segoe UI" pitchFamily="34" charset="0"/>
            <a:cs typeface="Segoe UI" pitchFamily="34" charset="0"/>
          </a:endParaRPr>
        </a:p>
      </dsp:txBody>
      <dsp:txXfrm>
        <a:off x="766323" y="74776"/>
        <a:ext cx="1456722" cy="1340626"/>
      </dsp:txXfrm>
    </dsp:sp>
    <dsp:sp modelId="{A0313DD0-A4E1-4D7E-AE20-031718C5CEC6}">
      <dsp:nvSpPr>
        <dsp:cNvPr id="0" name=""/>
        <dsp:cNvSpPr/>
      </dsp:nvSpPr>
      <dsp:spPr>
        <a:xfrm rot="5400000">
          <a:off x="4374396" y="-368046"/>
          <a:ext cx="1188541" cy="534619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zh-CN" altLang="en-US" sz="2200" b="1" kern="1200" dirty="0" smtClean="0">
              <a:latin typeface="微软雅黑" panose="020B0503020204020204" pitchFamily="34" charset="-122"/>
              <a:ea typeface="微软雅黑" panose="020B0503020204020204" pitchFamily="34" charset="-122"/>
            </a:rPr>
            <a:t>数组</a:t>
          </a:r>
          <a:endParaRPr lang="zh-CN" altLang="en-US" sz="2200" b="1" kern="1200" dirty="0">
            <a:latin typeface="微软雅黑" panose="020B0503020204020204" pitchFamily="34" charset="-122"/>
            <a:ea typeface="微软雅黑" panose="020B0503020204020204" pitchFamily="34" charset="-122"/>
          </a:endParaRPr>
        </a:p>
      </dsp:txBody>
      <dsp:txXfrm rot="-5400000">
        <a:off x="2295571" y="1768799"/>
        <a:ext cx="5288172" cy="1072501"/>
      </dsp:txXfrm>
    </dsp:sp>
    <dsp:sp modelId="{4CE170C5-6DE4-49AE-85C4-BB9332B44101}">
      <dsp:nvSpPr>
        <dsp:cNvPr id="0" name=""/>
        <dsp:cNvSpPr/>
      </dsp:nvSpPr>
      <dsp:spPr>
        <a:xfrm>
          <a:off x="693798" y="1562211"/>
          <a:ext cx="1601772" cy="14856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n-US" altLang="zh-CN" sz="6500" kern="1200" dirty="0" smtClean="0">
              <a:latin typeface="Segoe UI" pitchFamily="34" charset="0"/>
              <a:ea typeface="Segoe UI" pitchFamily="34" charset="0"/>
              <a:cs typeface="Segoe UI" pitchFamily="34" charset="0"/>
            </a:rPr>
            <a:t>2</a:t>
          </a:r>
          <a:endParaRPr lang="zh-CN" altLang="en-US" sz="6500" kern="1200" dirty="0">
            <a:latin typeface="Segoe UI" pitchFamily="34" charset="0"/>
            <a:ea typeface="Segoe UI" pitchFamily="34" charset="0"/>
            <a:cs typeface="Segoe UI" pitchFamily="34" charset="0"/>
          </a:endParaRPr>
        </a:p>
      </dsp:txBody>
      <dsp:txXfrm>
        <a:off x="766323" y="1634736"/>
        <a:ext cx="1456722" cy="1340626"/>
      </dsp:txXfrm>
    </dsp:sp>
    <dsp:sp modelId="{B58894C9-4306-4369-8C50-315686E24874}">
      <dsp:nvSpPr>
        <dsp:cNvPr id="0" name=""/>
        <dsp:cNvSpPr/>
      </dsp:nvSpPr>
      <dsp:spPr>
        <a:xfrm rot="5400000">
          <a:off x="4392259" y="1191914"/>
          <a:ext cx="1188541" cy="534619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zh-CN" altLang="en-US" sz="2200" b="1" kern="12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函数</a:t>
          </a:r>
          <a:endParaRPr lang="zh-CN" altLang="en-US" sz="2200" b="1" kern="1200" dirty="0">
            <a:latin typeface="微软雅黑" panose="020B0503020204020204" pitchFamily="34" charset="-122"/>
            <a:ea typeface="微软雅黑" panose="020B0503020204020204" pitchFamily="34" charset="-122"/>
          </a:endParaRPr>
        </a:p>
      </dsp:txBody>
      <dsp:txXfrm rot="-5400000">
        <a:off x="2313434" y="3328759"/>
        <a:ext cx="5288172" cy="1072501"/>
      </dsp:txXfrm>
    </dsp:sp>
    <dsp:sp modelId="{500AA568-1825-4033-9281-882F2EC1C969}">
      <dsp:nvSpPr>
        <dsp:cNvPr id="0" name=""/>
        <dsp:cNvSpPr/>
      </dsp:nvSpPr>
      <dsp:spPr>
        <a:xfrm>
          <a:off x="693798" y="3122172"/>
          <a:ext cx="1619635" cy="14856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a:lnSpc>
              <a:spcPct val="90000"/>
            </a:lnSpc>
            <a:spcBef>
              <a:spcPct val="0"/>
            </a:spcBef>
            <a:spcAft>
              <a:spcPct val="35000"/>
            </a:spcAft>
          </a:pPr>
          <a:r>
            <a:rPr lang="en-US" altLang="zh-CN" sz="5200" kern="1200" dirty="0" smtClean="0">
              <a:latin typeface="Segoe UI" pitchFamily="34" charset="0"/>
              <a:ea typeface="Segoe UI" pitchFamily="34" charset="0"/>
              <a:cs typeface="Segoe UI" pitchFamily="34" charset="0"/>
            </a:rPr>
            <a:t>3</a:t>
          </a:r>
          <a:endParaRPr lang="zh-CN" altLang="en-US" sz="5200" kern="1200" dirty="0">
            <a:latin typeface="Segoe UI" pitchFamily="34" charset="0"/>
            <a:ea typeface="Segoe UI" pitchFamily="34" charset="0"/>
            <a:cs typeface="Segoe UI" pitchFamily="34" charset="0"/>
          </a:endParaRPr>
        </a:p>
      </dsp:txBody>
      <dsp:txXfrm>
        <a:off x="766323" y="3194697"/>
        <a:ext cx="1474585" cy="13406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39680-3CB0-4DF4-8F4D-801C589137CD}">
      <dsp:nvSpPr>
        <dsp:cNvPr id="0" name=""/>
        <dsp:cNvSpPr/>
      </dsp:nvSpPr>
      <dsp:spPr>
        <a:xfrm rot="5400000">
          <a:off x="4517345" y="-2111959"/>
          <a:ext cx="895908" cy="534619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zh-CN" altLang="en-US" sz="2200" b="1" kern="1200" dirty="0" smtClean="0">
              <a:latin typeface="微软雅黑" panose="020B0503020204020204" pitchFamily="34" charset="-122"/>
              <a:ea typeface="微软雅黑" panose="020B0503020204020204" pitchFamily="34" charset="-122"/>
            </a:rPr>
            <a:t>对象系统</a:t>
          </a:r>
          <a:endParaRPr lang="zh-CN" altLang="en-US" sz="2200" b="1" kern="1200" dirty="0">
            <a:latin typeface="微软雅黑" panose="020B0503020204020204" pitchFamily="34" charset="-122"/>
            <a:ea typeface="微软雅黑" panose="020B0503020204020204" pitchFamily="34" charset="-122"/>
          </a:endParaRPr>
        </a:p>
      </dsp:txBody>
      <dsp:txXfrm rot="-5400000">
        <a:off x="2292204" y="156917"/>
        <a:ext cx="5302457" cy="808438"/>
      </dsp:txXfrm>
    </dsp:sp>
    <dsp:sp modelId="{2381FA19-2733-48ED-ABAA-7EDFAF30A094}">
      <dsp:nvSpPr>
        <dsp:cNvPr id="0" name=""/>
        <dsp:cNvSpPr/>
      </dsp:nvSpPr>
      <dsp:spPr>
        <a:xfrm>
          <a:off x="690430" y="1194"/>
          <a:ext cx="1601772" cy="11198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n-US" altLang="zh-CN" sz="5300" kern="1200" dirty="0" smtClean="0">
              <a:latin typeface="Segoe UI" pitchFamily="34" charset="0"/>
              <a:ea typeface="Segoe UI" pitchFamily="34" charset="0"/>
              <a:cs typeface="Segoe UI" pitchFamily="34" charset="0"/>
            </a:rPr>
            <a:t>1</a:t>
          </a:r>
          <a:endParaRPr lang="zh-CN" altLang="en-US" sz="5300" kern="1200" dirty="0">
            <a:latin typeface="Segoe UI" pitchFamily="34" charset="0"/>
            <a:cs typeface="Segoe UI" pitchFamily="34" charset="0"/>
          </a:endParaRPr>
        </a:p>
      </dsp:txBody>
      <dsp:txXfrm>
        <a:off x="745098" y="55862"/>
        <a:ext cx="1492436" cy="1010549"/>
      </dsp:txXfrm>
    </dsp:sp>
    <dsp:sp modelId="{A0313DD0-A4E1-4D7E-AE20-031718C5CEC6}">
      <dsp:nvSpPr>
        <dsp:cNvPr id="0" name=""/>
        <dsp:cNvSpPr/>
      </dsp:nvSpPr>
      <dsp:spPr>
        <a:xfrm rot="5400000">
          <a:off x="4517345" y="-936079"/>
          <a:ext cx="895908" cy="534619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altLang="en-US" sz="2200" b="1" kern="1200" dirty="0" err="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窗口及输入输出</a:t>
          </a:r>
          <a:endParaRPr lang="zh-CN" altLang="en-US" sz="2200" b="1" kern="1200" dirty="0">
            <a:latin typeface="微软雅黑" panose="020B0503020204020204" pitchFamily="34" charset="-122"/>
            <a:ea typeface="微软雅黑" panose="020B0503020204020204" pitchFamily="34" charset="-122"/>
          </a:endParaRPr>
        </a:p>
      </dsp:txBody>
      <dsp:txXfrm rot="-5400000">
        <a:off x="2292204" y="1332797"/>
        <a:ext cx="5302457" cy="808438"/>
      </dsp:txXfrm>
    </dsp:sp>
    <dsp:sp modelId="{4CE170C5-6DE4-49AE-85C4-BB9332B44101}">
      <dsp:nvSpPr>
        <dsp:cNvPr id="0" name=""/>
        <dsp:cNvSpPr/>
      </dsp:nvSpPr>
      <dsp:spPr>
        <a:xfrm>
          <a:off x="690430" y="1177073"/>
          <a:ext cx="1601772" cy="11198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n-US" altLang="zh-CN" sz="5300" kern="1200" dirty="0" smtClean="0">
              <a:latin typeface="Segoe UI" pitchFamily="34" charset="0"/>
              <a:ea typeface="Segoe UI" pitchFamily="34" charset="0"/>
              <a:cs typeface="Segoe UI" pitchFamily="34" charset="0"/>
            </a:rPr>
            <a:t>2</a:t>
          </a:r>
          <a:endParaRPr lang="zh-CN" altLang="en-US" sz="5300" kern="1200" dirty="0">
            <a:latin typeface="Segoe UI" pitchFamily="34" charset="0"/>
            <a:ea typeface="Segoe UI" pitchFamily="34" charset="0"/>
            <a:cs typeface="Segoe UI" pitchFamily="34" charset="0"/>
          </a:endParaRPr>
        </a:p>
      </dsp:txBody>
      <dsp:txXfrm>
        <a:off x="745098" y="1231741"/>
        <a:ext cx="1492436" cy="1010549"/>
      </dsp:txXfrm>
    </dsp:sp>
    <dsp:sp modelId="{B58894C9-4306-4369-8C50-315686E24874}">
      <dsp:nvSpPr>
        <dsp:cNvPr id="0" name=""/>
        <dsp:cNvSpPr/>
      </dsp:nvSpPr>
      <dsp:spPr>
        <a:xfrm rot="5400000">
          <a:off x="4535208" y="239799"/>
          <a:ext cx="895908" cy="534619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zh-CN" altLang="en-US" sz="2200" b="1" kern="12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表单对象</a:t>
          </a:r>
          <a:endParaRPr lang="zh-CN" altLang="en-US" sz="2200" b="1" kern="1200" dirty="0">
            <a:latin typeface="微软雅黑" panose="020B0503020204020204" pitchFamily="34" charset="-122"/>
            <a:ea typeface="微软雅黑" panose="020B0503020204020204" pitchFamily="34" charset="-122"/>
          </a:endParaRPr>
        </a:p>
      </dsp:txBody>
      <dsp:txXfrm rot="-5400000">
        <a:off x="2310067" y="2508676"/>
        <a:ext cx="5302457" cy="808438"/>
      </dsp:txXfrm>
    </dsp:sp>
    <dsp:sp modelId="{500AA568-1825-4033-9281-882F2EC1C969}">
      <dsp:nvSpPr>
        <dsp:cNvPr id="0" name=""/>
        <dsp:cNvSpPr/>
      </dsp:nvSpPr>
      <dsp:spPr>
        <a:xfrm>
          <a:off x="690430" y="2352953"/>
          <a:ext cx="1619635" cy="11198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a:lnSpc>
              <a:spcPct val="90000"/>
            </a:lnSpc>
            <a:spcBef>
              <a:spcPct val="0"/>
            </a:spcBef>
            <a:spcAft>
              <a:spcPct val="35000"/>
            </a:spcAft>
          </a:pPr>
          <a:r>
            <a:rPr lang="en-US" altLang="zh-CN" sz="5200" kern="1200" dirty="0" smtClean="0">
              <a:latin typeface="Segoe UI" pitchFamily="34" charset="0"/>
              <a:ea typeface="Segoe UI" pitchFamily="34" charset="0"/>
              <a:cs typeface="Segoe UI" pitchFamily="34" charset="0"/>
            </a:rPr>
            <a:t>3</a:t>
          </a:r>
          <a:endParaRPr lang="zh-CN" altLang="en-US" sz="5200" kern="1200" dirty="0">
            <a:latin typeface="Segoe UI" pitchFamily="34" charset="0"/>
            <a:ea typeface="Segoe UI" pitchFamily="34" charset="0"/>
            <a:cs typeface="Segoe UI" pitchFamily="34" charset="0"/>
          </a:endParaRPr>
        </a:p>
      </dsp:txBody>
      <dsp:txXfrm>
        <a:off x="745098" y="2407621"/>
        <a:ext cx="1510299" cy="1010549"/>
      </dsp:txXfrm>
    </dsp:sp>
    <dsp:sp modelId="{638DB037-F0DE-4265-8E66-602A874D82B8}">
      <dsp:nvSpPr>
        <dsp:cNvPr id="0" name=""/>
        <dsp:cNvSpPr/>
      </dsp:nvSpPr>
      <dsp:spPr>
        <a:xfrm rot="5400000">
          <a:off x="4541944" y="1395773"/>
          <a:ext cx="895908" cy="534619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altLang="zh-CN" sz="2200" b="1" kern="1200" dirty="0" smtClean="0">
              <a:solidFill>
                <a:srgbClr val="000000"/>
              </a:solidFill>
              <a:latin typeface="微软雅黑" panose="020B0503020204020204" pitchFamily="34" charset="-122"/>
              <a:ea typeface="微软雅黑" panose="020B0503020204020204" pitchFamily="34" charset="-122"/>
            </a:rPr>
            <a:t>Frames</a:t>
          </a:r>
          <a:endParaRPr lang="zh-CN" altLang="en-US" sz="2200" b="1" kern="1200" dirty="0">
            <a:latin typeface="微软雅黑" panose="020B0503020204020204" pitchFamily="34" charset="-122"/>
            <a:ea typeface="微软雅黑" panose="020B0503020204020204" pitchFamily="34" charset="-122"/>
          </a:endParaRPr>
        </a:p>
      </dsp:txBody>
      <dsp:txXfrm rot="-5400000">
        <a:off x="2316803" y="3664650"/>
        <a:ext cx="5302457" cy="808438"/>
      </dsp:txXfrm>
    </dsp:sp>
    <dsp:sp modelId="{8EBDC69A-AD3A-448F-9E5D-00F782E3045E}">
      <dsp:nvSpPr>
        <dsp:cNvPr id="0" name=""/>
        <dsp:cNvSpPr/>
      </dsp:nvSpPr>
      <dsp:spPr>
        <a:xfrm>
          <a:off x="690430" y="3528832"/>
          <a:ext cx="1626371" cy="10800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a:lnSpc>
              <a:spcPct val="90000"/>
            </a:lnSpc>
            <a:spcBef>
              <a:spcPct val="0"/>
            </a:spcBef>
            <a:spcAft>
              <a:spcPct val="35000"/>
            </a:spcAft>
          </a:pPr>
          <a:r>
            <a:rPr lang="en-US" altLang="zh-CN" sz="5200" kern="1200" dirty="0" smtClean="0">
              <a:latin typeface="Segoe UI" pitchFamily="34" charset="0"/>
              <a:ea typeface="Segoe UI" pitchFamily="34" charset="0"/>
              <a:cs typeface="Segoe UI" pitchFamily="34" charset="0"/>
            </a:rPr>
            <a:t>4</a:t>
          </a:r>
          <a:endParaRPr lang="zh-CN" altLang="en-US" sz="5200" kern="1200" dirty="0">
            <a:latin typeface="Segoe UI" pitchFamily="34" charset="0"/>
            <a:ea typeface="Segoe UI" pitchFamily="34" charset="0"/>
            <a:cs typeface="Segoe UI" pitchFamily="34" charset="0"/>
          </a:endParaRPr>
        </a:p>
      </dsp:txBody>
      <dsp:txXfrm>
        <a:off x="743155" y="3581557"/>
        <a:ext cx="1520921" cy="97462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021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en-US"/>
          </a:p>
        </p:txBody>
      </p:sp>
      <p:sp>
        <p:nvSpPr>
          <p:cNvPr id="2051" name="日期占位符 2"/>
          <p:cNvSpPr>
            <a:spLocks noGrp="1" noChangeArrowheads="1"/>
          </p:cNvSpPr>
          <p:nvPr>
            <p:ph type="dt" idx="1"/>
          </p:nvPr>
        </p:nvSpPr>
        <p:spPr bwMode="auto">
          <a:xfrm>
            <a:off x="3883025" y="0"/>
            <a:ext cx="2973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vl1pPr>
          </a:lstStyle>
          <a:p>
            <a:pPr>
              <a:defRPr/>
            </a:pPr>
            <a:fld id="{C4001EF4-D07C-4EF5-A0E3-BA3EC6C36C0C}" type="datetime1">
              <a:rPr lang="en-US"/>
              <a:pPr>
                <a:defRPr/>
              </a:pPr>
              <a:t>7/29/2015</a:t>
            </a:fld>
            <a:endParaRPr lang="zh-CN" altLang="en-US" sz="1200"/>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30000"/>
              </a:spcBef>
              <a:buFont typeface="Arial" panose="020B0604020202020204" pitchFamily="34" charset="0"/>
              <a:buNone/>
              <a:defRPr/>
            </a:pPr>
            <a:r>
              <a:rPr lang="zh-CN" sz="1200" smtClean="0"/>
              <a:t>单击此处编辑母版文本样式</a:t>
            </a:r>
          </a:p>
          <a:p>
            <a:pPr>
              <a:spcBef>
                <a:spcPct val="30000"/>
              </a:spcBef>
              <a:buFont typeface="Arial" panose="020B0604020202020204" pitchFamily="34" charset="0"/>
              <a:buNone/>
              <a:defRPr/>
            </a:pPr>
            <a:r>
              <a:rPr lang="zh-CN" sz="1200" smtClean="0"/>
              <a:t>第二级</a:t>
            </a:r>
          </a:p>
          <a:p>
            <a:pPr>
              <a:spcBef>
                <a:spcPct val="30000"/>
              </a:spcBef>
              <a:buFont typeface="Arial" panose="020B0604020202020204" pitchFamily="34" charset="0"/>
              <a:buNone/>
              <a:defRPr/>
            </a:pPr>
            <a:r>
              <a:rPr lang="zh-CN" sz="1200" smtClean="0"/>
              <a:t>第三级</a:t>
            </a:r>
          </a:p>
          <a:p>
            <a:pPr>
              <a:spcBef>
                <a:spcPct val="30000"/>
              </a:spcBef>
              <a:buFont typeface="Arial" panose="020B0604020202020204" pitchFamily="34" charset="0"/>
              <a:buNone/>
              <a:defRPr/>
            </a:pPr>
            <a:r>
              <a:rPr lang="zh-CN" sz="1200" smtClean="0"/>
              <a:t>第四级</a:t>
            </a:r>
          </a:p>
          <a:p>
            <a:pPr>
              <a:spcBef>
                <a:spcPct val="30000"/>
              </a:spcBef>
              <a:buFont typeface="Arial" panose="020B0604020202020204" pitchFamily="34" charset="0"/>
              <a:buNone/>
              <a:defRPr/>
            </a:pPr>
            <a:r>
              <a:rPr lang="zh-CN" sz="1200" smtClean="0"/>
              <a:t>第五级</a:t>
            </a:r>
          </a:p>
        </p:txBody>
      </p:sp>
      <p:sp>
        <p:nvSpPr>
          <p:cNvPr id="2054" name="页脚占位符 5"/>
          <p:cNvSpPr>
            <a:spLocks noGrp="1" noChangeArrowheads="1"/>
          </p:cNvSpPr>
          <p:nvPr>
            <p:ph type="ftr" sz="quarter" idx="4"/>
          </p:nvPr>
        </p:nvSpPr>
        <p:spPr bwMode="auto">
          <a:xfrm>
            <a:off x="0" y="8685213"/>
            <a:ext cx="297021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en-US"/>
          </a:p>
        </p:txBody>
      </p:sp>
      <p:sp>
        <p:nvSpPr>
          <p:cNvPr id="2055" name="幻灯片编号占位符 6"/>
          <p:cNvSpPr>
            <a:spLocks noGrp="1" noChangeArrowheads="1"/>
          </p:cNvSpPr>
          <p:nvPr>
            <p:ph type="sldNum" sz="quarter" idx="5"/>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a:lvl1pPr>
          </a:lstStyle>
          <a:p>
            <a:pPr>
              <a:defRPr/>
            </a:pPr>
            <a:fld id="{B5F501AA-671B-4C4C-9998-A4E673A35DAD}" type="slidenum">
              <a:rPr lang="en-US"/>
              <a:pPr>
                <a:defRPr/>
              </a:pPr>
              <a:t>‹#›</a:t>
            </a:fld>
            <a:endParaRPr lang="zh-CN" altLang="en-US" sz="1200"/>
          </a:p>
        </p:txBody>
      </p:sp>
    </p:spTree>
    <p:extLst>
      <p:ext uri="{BB962C8B-B14F-4D97-AF65-F5344CB8AC3E}">
        <p14:creationId xmlns:p14="http://schemas.microsoft.com/office/powerpoint/2010/main" val="717998898"/>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90.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91.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92.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94.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8195" name="Rectangle 3"/>
          <p:cNvSpPr>
            <a:spLocks noGrp="1" noRot="1" noChangeAspect="1" noChangeArrowheads="1"/>
          </p:cNvSpPr>
          <p:nvPr>
            <p:ph type="body" idx="1"/>
          </p:nvPr>
        </p:nvSpPr>
        <p:spPr bwMode="auto">
          <a:xfrm>
            <a:off x="-623888" y="8210550"/>
            <a:ext cx="7046913"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pPr eaLnBrk="1" hangingPunct="1">
              <a:lnSpc>
                <a:spcPct val="150000"/>
              </a:lnSpc>
            </a:pPr>
            <a:r>
              <a:rPr lang="en-US" sz="2400" dirty="0" smtClean="0">
                <a:latin typeface="微软雅黑" panose="020B0503020204020204" pitchFamily="34" charset="-122"/>
                <a:ea typeface="微软雅黑" panose="020B0503020204020204" pitchFamily="34" charset="-122"/>
              </a:rPr>
              <a:t>JavaScript最初起源于LiveScript语言，当互联网开始流行时，越来越多的网站开始使用HTML表单与用户交互，然而表单交互却成了制约网络发展的重大瓶颈(</a:t>
            </a:r>
            <a:r>
              <a:rPr lang="en-US" sz="2400" dirty="0" err="1" smtClean="0">
                <a:latin typeface="微软雅黑" panose="020B0503020204020204" pitchFamily="34" charset="-122"/>
                <a:ea typeface="微软雅黑" panose="020B0503020204020204" pitchFamily="34" charset="-122"/>
              </a:rPr>
              <a:t>用户总是痛苦的等待数据传送到服务器端检测，并传回是否正确，仅仅的表单检测，就产生了多次客户端与服务器端交互</a:t>
            </a:r>
            <a:r>
              <a:rPr lang="en-US" sz="2400" dirty="0" smtClean="0">
                <a:latin typeface="微软雅黑" panose="020B0503020204020204" pitchFamily="34" charset="-122"/>
                <a:ea typeface="微软雅黑" panose="020B0503020204020204" pitchFamily="34" charset="-122"/>
              </a:rPr>
              <a:t>)。于是Netscape公司推出了LiveScript语言，最后Netscape与Sun将LiveScript命名为JavaScript(</a:t>
            </a:r>
            <a:r>
              <a:rPr lang="en-US" sz="2400" dirty="0" err="1" smtClean="0">
                <a:latin typeface="微软雅黑" panose="020B0503020204020204" pitchFamily="34" charset="-122"/>
                <a:ea typeface="微软雅黑" panose="020B0503020204020204" pitchFamily="34" charset="-122"/>
              </a:rPr>
              <a:t>当时JAVA是很时髦的互联网名词</a:t>
            </a:r>
            <a:r>
              <a:rPr lang="en-US" sz="2400" dirty="0" smtClean="0">
                <a:latin typeface="微软雅黑" panose="020B0503020204020204" pitchFamily="34" charset="-122"/>
                <a:ea typeface="微软雅黑" panose="020B0503020204020204" pitchFamily="34" charset="-122"/>
              </a:rPr>
              <a:t>)，随后微软开始了其野心勃勃的浏览器计划，并且推出了JScript，于是网络上出现了几种类似的JavaScript语言，但是没有统一的特性与语法(</a:t>
            </a:r>
            <a:r>
              <a:rPr lang="en-US" sz="2400" dirty="0" err="1" smtClean="0">
                <a:latin typeface="微软雅黑" panose="020B0503020204020204" pitchFamily="34" charset="-122"/>
                <a:ea typeface="微软雅黑" panose="020B0503020204020204" pitchFamily="34" charset="-122"/>
              </a:rPr>
              <a:t>当时的JavaScript开发被看做是一场噩梦，因此很多程序员并不看好JavaScript</a:t>
            </a:r>
            <a:r>
              <a:rPr lang="en-US" sz="2400" dirty="0" smtClean="0">
                <a:latin typeface="微软雅黑" panose="020B0503020204020204" pitchFamily="34" charset="-122"/>
                <a:ea typeface="微软雅黑" panose="020B0503020204020204" pitchFamily="34" charset="-122"/>
              </a:rPr>
              <a:t>)。</a:t>
            </a:r>
            <a:r>
              <a:rPr lang="en-US" sz="2400" dirty="0" err="1" smtClean="0">
                <a:latin typeface="微软雅黑" panose="020B0503020204020204" pitchFamily="34" charset="-122"/>
                <a:ea typeface="微软雅黑" panose="020B0503020204020204" pitchFamily="34" charset="-122"/>
              </a:rPr>
              <a:t>最终JavaScript被提交到欧洲计算机制造商协会</a:t>
            </a:r>
            <a:r>
              <a:rPr lang="en-US" sz="2400" dirty="0" smtClean="0">
                <a:latin typeface="微软雅黑" panose="020B0503020204020204" pitchFamily="34" charset="-122"/>
                <a:ea typeface="微软雅黑" panose="020B0503020204020204" pitchFamily="34" charset="-122"/>
              </a:rPr>
              <a:t>(ECMA)，</a:t>
            </a:r>
            <a:r>
              <a:rPr lang="en-US" sz="2400" dirty="0" err="1" smtClean="0">
                <a:latin typeface="微软雅黑" panose="020B0503020204020204" pitchFamily="34" charset="-122"/>
                <a:ea typeface="微软雅黑" panose="020B0503020204020204" pitchFamily="34" charset="-122"/>
              </a:rPr>
              <a:t>做为中立的ECMA开始了标准化脚本语言之路，并将其命名为ECMAScript</a:t>
            </a:r>
            <a:r>
              <a:rPr lang="en-US" sz="2400" dirty="0" smtClean="0">
                <a:latin typeface="微软雅黑" panose="020B0503020204020204" pitchFamily="34" charset="-122"/>
                <a:ea typeface="微软雅黑" panose="020B0503020204020204" pitchFamily="34" charset="-122"/>
              </a:rPr>
              <a:t>。</a:t>
            </a:r>
          </a:p>
          <a:p>
            <a:pPr eaLnBrk="1" hangingPunct="1">
              <a:lnSpc>
                <a:spcPct val="150000"/>
              </a:lnSpc>
            </a:pPr>
            <a:r>
              <a:rPr lang="en-US" sz="2400" dirty="0" smtClean="0">
                <a:latin typeface="微软雅黑" panose="020B0503020204020204" pitchFamily="34" charset="-122"/>
                <a:ea typeface="微软雅黑" panose="020B0503020204020204" pitchFamily="34" charset="-122"/>
              </a:rPr>
              <a:t>JavaScript最初起源于LiveScript语言，当互联网开始流行时，越来越多的网站开始使用HTML表单与用户交互，然而表单交互却成了制约网络发展的重大瓶颈(</a:t>
            </a:r>
            <a:r>
              <a:rPr lang="en-US" sz="2400" dirty="0" err="1" smtClean="0">
                <a:latin typeface="微软雅黑" panose="020B0503020204020204" pitchFamily="34" charset="-122"/>
                <a:ea typeface="微软雅黑" panose="020B0503020204020204" pitchFamily="34" charset="-122"/>
              </a:rPr>
              <a:t>用户总是痛苦的等待数据传送到服务器端检测，并传回是否正确，仅仅的表单检测，就产生了多次客户端与服务器端交互</a:t>
            </a:r>
            <a:r>
              <a:rPr lang="en-US" sz="2400" dirty="0" smtClean="0">
                <a:latin typeface="微软雅黑" panose="020B0503020204020204" pitchFamily="34" charset="-122"/>
                <a:ea typeface="微软雅黑" panose="020B0503020204020204" pitchFamily="34" charset="-122"/>
              </a:rPr>
              <a:t>)。于是Netscape公司推出了LiveScript语言，最后Netscape与Sun将LiveScript命名为JavaScript(</a:t>
            </a:r>
            <a:r>
              <a:rPr lang="en-US" sz="2400" dirty="0" err="1" smtClean="0">
                <a:latin typeface="微软雅黑" panose="020B0503020204020204" pitchFamily="34" charset="-122"/>
                <a:ea typeface="微软雅黑" panose="020B0503020204020204" pitchFamily="34" charset="-122"/>
              </a:rPr>
              <a:t>当时JAVA是很时髦的互联网名词</a:t>
            </a:r>
            <a:r>
              <a:rPr lang="en-US" sz="2400" dirty="0" smtClean="0">
                <a:latin typeface="微软雅黑" panose="020B0503020204020204" pitchFamily="34" charset="-122"/>
                <a:ea typeface="微软雅黑" panose="020B0503020204020204" pitchFamily="34" charset="-122"/>
              </a:rPr>
              <a:t>)，随后微软开始了其野心勃勃的浏览器计划，并且推出了JScript，于是网络上出现了几种类似的JavaScript语言，但是没有统一的特性与语法(</a:t>
            </a:r>
            <a:r>
              <a:rPr lang="en-US" sz="2400" dirty="0" err="1" smtClean="0">
                <a:latin typeface="微软雅黑" panose="020B0503020204020204" pitchFamily="34" charset="-122"/>
                <a:ea typeface="微软雅黑" panose="020B0503020204020204" pitchFamily="34" charset="-122"/>
              </a:rPr>
              <a:t>当时的JavaScript开发被看做是一场噩梦，因此很多程序员并不看好JavaScript</a:t>
            </a:r>
            <a:r>
              <a:rPr lang="en-US" sz="2400" dirty="0" smtClean="0">
                <a:latin typeface="微软雅黑" panose="020B0503020204020204" pitchFamily="34" charset="-122"/>
                <a:ea typeface="微软雅黑" panose="020B0503020204020204" pitchFamily="34" charset="-122"/>
              </a:rPr>
              <a:t>)。</a:t>
            </a:r>
            <a:r>
              <a:rPr lang="en-US" sz="2400" dirty="0" err="1" smtClean="0">
                <a:latin typeface="微软雅黑" panose="020B0503020204020204" pitchFamily="34" charset="-122"/>
                <a:ea typeface="微软雅黑" panose="020B0503020204020204" pitchFamily="34" charset="-122"/>
              </a:rPr>
              <a:t>最终JavaScript被提交到欧洲计算机制造商协会</a:t>
            </a:r>
            <a:r>
              <a:rPr lang="en-US" sz="2400" dirty="0" smtClean="0">
                <a:latin typeface="微软雅黑" panose="020B0503020204020204" pitchFamily="34" charset="-122"/>
                <a:ea typeface="微软雅黑" panose="020B0503020204020204" pitchFamily="34" charset="-122"/>
              </a:rPr>
              <a:t>(ECMA)，</a:t>
            </a:r>
            <a:r>
              <a:rPr lang="en-US" sz="2400" dirty="0" err="1" smtClean="0">
                <a:latin typeface="微软雅黑" panose="020B0503020204020204" pitchFamily="34" charset="-122"/>
                <a:ea typeface="微软雅黑" panose="020B0503020204020204" pitchFamily="34" charset="-122"/>
              </a:rPr>
              <a:t>做为中立的ECMA开始了标准化脚本语言之路，并将其命名为ECMAScript</a:t>
            </a:r>
            <a:r>
              <a:rPr lang="en-US" sz="2400" dirty="0" smtClean="0">
                <a:latin typeface="微软雅黑" panose="020B0503020204020204" pitchFamily="34" charset="-122"/>
                <a:ea typeface="微软雅黑" panose="020B0503020204020204" pitchFamily="34" charset="-122"/>
              </a:rPr>
              <a:t>。</a:t>
            </a:r>
          </a:p>
          <a:p>
            <a:endParaRPr lang="en-US"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4831011"/>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684213" y="1141413"/>
            <a:ext cx="5486400" cy="3086100"/>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2531" name="Rectangle 3"/>
          <p:cNvSpPr>
            <a:spLocks noGrp="1" noRot="1" noChangeAspect="1" noChangeArrowheads="1"/>
          </p:cNvSpPr>
          <p:nvPr>
            <p:ph type="body" idx="1"/>
          </p:nvPr>
        </p:nvSpPr>
        <p:spPr bwMode="auto">
          <a:xfrm>
            <a:off x="-622300" y="8210550"/>
            <a:ext cx="7045325"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pPr eaLnBrk="1" hangingPunct="1"/>
            <a:endParaRPr lang="en-US" altLang="en-US" dirty="0" smtClean="0"/>
          </a:p>
        </p:txBody>
      </p:sp>
    </p:spTree>
    <p:extLst>
      <p:ext uri="{BB962C8B-B14F-4D97-AF65-F5344CB8AC3E}">
        <p14:creationId xmlns:p14="http://schemas.microsoft.com/office/powerpoint/2010/main" val="2269024288"/>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684213" y="1141413"/>
            <a:ext cx="5486400" cy="3086100"/>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2531" name="Rectangle 3"/>
          <p:cNvSpPr>
            <a:spLocks noGrp="1" noRot="1" noChangeAspect="1" noChangeArrowheads="1"/>
          </p:cNvSpPr>
          <p:nvPr>
            <p:ph type="body" idx="1"/>
          </p:nvPr>
        </p:nvSpPr>
        <p:spPr bwMode="auto">
          <a:xfrm>
            <a:off x="-622300" y="8210550"/>
            <a:ext cx="7045325"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pPr eaLnBrk="1" hangingPunct="1"/>
            <a:endParaRPr lang="en-US" altLang="en-US" dirty="0" smtClean="0"/>
          </a:p>
        </p:txBody>
      </p:sp>
    </p:spTree>
    <p:extLst>
      <p:ext uri="{BB962C8B-B14F-4D97-AF65-F5344CB8AC3E}">
        <p14:creationId xmlns:p14="http://schemas.microsoft.com/office/powerpoint/2010/main" val="2269024288"/>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684213" y="1141413"/>
            <a:ext cx="5486400" cy="3086100"/>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2531" name="Rectangle 3"/>
          <p:cNvSpPr>
            <a:spLocks noGrp="1" noRot="1" noChangeAspect="1" noChangeArrowheads="1"/>
          </p:cNvSpPr>
          <p:nvPr>
            <p:ph type="body" idx="1"/>
          </p:nvPr>
        </p:nvSpPr>
        <p:spPr bwMode="auto">
          <a:xfrm>
            <a:off x="-622300" y="8210550"/>
            <a:ext cx="7045325"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pPr eaLnBrk="1" hangingPunct="1"/>
            <a:endParaRPr lang="en-US" altLang="en-US" dirty="0" smtClean="0"/>
          </a:p>
        </p:txBody>
      </p:sp>
    </p:spTree>
    <p:extLst>
      <p:ext uri="{BB962C8B-B14F-4D97-AF65-F5344CB8AC3E}">
        <p14:creationId xmlns:p14="http://schemas.microsoft.com/office/powerpoint/2010/main" val="2269024288"/>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60419" name="Rectangle 3"/>
          <p:cNvSpPr>
            <a:spLocks noGrp="1" noRot="1" noChangeAspect="1" noChangeArrowheads="1"/>
          </p:cNvSpPr>
          <p:nvPr>
            <p:ph type="body" idx="1"/>
          </p:nvPr>
        </p:nvSpPr>
        <p:spPr bwMode="auto">
          <a:xfrm>
            <a:off x="-623888" y="8210550"/>
            <a:ext cx="7046913"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en-US" altLang="en-US" dirty="0" err="1" smtClean="0"/>
              <a:t>若采用For</a:t>
            </a:r>
            <a:r>
              <a:rPr lang="en-US" altLang="en-US" dirty="0" smtClean="0"/>
              <a:t>...</a:t>
            </a:r>
            <a:r>
              <a:rPr lang="en-US" altLang="en-US" dirty="0" err="1" smtClean="0"/>
              <a:t>in则可以不知其属性的个数后就可以实现：Function</a:t>
            </a:r>
            <a:r>
              <a:rPr lang="zh-CN" altLang="en-US" dirty="0" smtClean="0"/>
              <a:t> </a:t>
            </a:r>
            <a:r>
              <a:rPr lang="en-US" altLang="en-US" dirty="0" err="1" smtClean="0"/>
              <a:t>showmy</a:t>
            </a:r>
            <a:r>
              <a:rPr lang="en-US" altLang="en-US" dirty="0" smtClean="0"/>
              <a:t>(object)</a:t>
            </a:r>
            <a:r>
              <a:rPr lang="zh-CN" altLang="en-US" dirty="0" smtClean="0"/>
              <a:t> </a:t>
            </a:r>
            <a:r>
              <a:rPr lang="en-US" altLang="en-US" dirty="0" smtClean="0"/>
              <a:t>for(</a:t>
            </a:r>
            <a:r>
              <a:rPr lang="en-US" altLang="en-US" dirty="0" err="1" smtClean="0"/>
              <a:t>var</a:t>
            </a:r>
            <a:r>
              <a:rPr lang="zh-CN" altLang="en-US" dirty="0" smtClean="0"/>
              <a:t> </a:t>
            </a:r>
            <a:r>
              <a:rPr lang="en-US" altLang="en-US" dirty="0" smtClean="0"/>
              <a:t>prop</a:t>
            </a:r>
            <a:r>
              <a:rPr lang="zh-CN" altLang="en-US" dirty="0" smtClean="0"/>
              <a:t> </a:t>
            </a:r>
            <a:r>
              <a:rPr lang="en-US" altLang="en-US" dirty="0" smtClean="0"/>
              <a:t>in</a:t>
            </a:r>
            <a:r>
              <a:rPr lang="zh-CN" altLang="en-US" dirty="0" smtClean="0"/>
              <a:t> </a:t>
            </a:r>
            <a:r>
              <a:rPr lang="en-US" altLang="en-US" dirty="0" smtClean="0"/>
              <a:t>this) doc</a:t>
            </a:r>
            <a:r>
              <a:rPr lang="zh-CN" altLang="en-US" dirty="0" smtClean="0"/>
              <a:t>u</a:t>
            </a:r>
            <a:r>
              <a:rPr lang="en-US" altLang="en-US" dirty="0" err="1" smtClean="0"/>
              <a:t>ment.write</a:t>
            </a:r>
            <a:r>
              <a:rPr lang="en-US" altLang="en-US" dirty="0" smtClean="0"/>
              <a:t>(this[prop]);</a:t>
            </a:r>
          </a:p>
        </p:txBody>
      </p:sp>
    </p:spTree>
    <p:extLst>
      <p:ext uri="{BB962C8B-B14F-4D97-AF65-F5344CB8AC3E}">
        <p14:creationId xmlns:p14="http://schemas.microsoft.com/office/powerpoint/2010/main" val="2400778002"/>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684213" y="1141413"/>
            <a:ext cx="5486400" cy="3086100"/>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62467" name="Rectangle 3"/>
          <p:cNvSpPr>
            <a:spLocks noGrp="1" noRot="1" noChangeAspect="1" noChangeArrowheads="1"/>
          </p:cNvSpPr>
          <p:nvPr>
            <p:ph type="body" idx="1"/>
          </p:nvPr>
        </p:nvSpPr>
        <p:spPr bwMode="auto">
          <a:xfrm>
            <a:off x="-622300" y="8210550"/>
            <a:ext cx="7045325"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en-US" altLang="en-US" smtClean="0"/>
              <a:t>若采用For...in则可以不知其属性的个数后就可以实现：Function</a:t>
            </a:r>
            <a:r>
              <a:rPr lang="zh-CN" altLang="en-US" smtClean="0"/>
              <a:t> </a:t>
            </a:r>
            <a:r>
              <a:rPr lang="en-US" altLang="en-US" smtClean="0"/>
              <a:t>showmy(object)</a:t>
            </a:r>
            <a:r>
              <a:rPr lang="zh-CN" altLang="en-US" smtClean="0"/>
              <a:t> </a:t>
            </a:r>
            <a:r>
              <a:rPr lang="en-US" altLang="en-US" smtClean="0"/>
              <a:t>for(var</a:t>
            </a:r>
            <a:r>
              <a:rPr lang="zh-CN" altLang="en-US" smtClean="0"/>
              <a:t> </a:t>
            </a:r>
            <a:r>
              <a:rPr lang="en-US" altLang="en-US" smtClean="0"/>
              <a:t>prop</a:t>
            </a:r>
            <a:r>
              <a:rPr lang="zh-CN" altLang="en-US" smtClean="0"/>
              <a:t> </a:t>
            </a:r>
            <a:r>
              <a:rPr lang="en-US" altLang="en-US" smtClean="0"/>
              <a:t>in</a:t>
            </a:r>
            <a:r>
              <a:rPr lang="zh-CN" altLang="en-US" smtClean="0"/>
              <a:t> </a:t>
            </a:r>
            <a:r>
              <a:rPr lang="en-US" altLang="en-US" smtClean="0"/>
              <a:t>this) doc</a:t>
            </a:r>
            <a:r>
              <a:rPr lang="zh-CN" altLang="en-US" smtClean="0"/>
              <a:t>u</a:t>
            </a:r>
            <a:r>
              <a:rPr lang="en-US" altLang="en-US" smtClean="0"/>
              <a:t>ment.write(this[prop]);</a:t>
            </a:r>
          </a:p>
        </p:txBody>
      </p:sp>
    </p:spTree>
    <p:extLst>
      <p:ext uri="{BB962C8B-B14F-4D97-AF65-F5344CB8AC3E}">
        <p14:creationId xmlns:p14="http://schemas.microsoft.com/office/powerpoint/2010/main" val="3342710093"/>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684213" y="1141413"/>
            <a:ext cx="5486400" cy="3086100"/>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64515" name="Rectangle 3"/>
          <p:cNvSpPr>
            <a:spLocks noGrp="1" noRot="1" noChangeAspect="1" noChangeArrowheads="1"/>
          </p:cNvSpPr>
          <p:nvPr>
            <p:ph type="body" idx="1"/>
          </p:nvPr>
        </p:nvSpPr>
        <p:spPr bwMode="auto">
          <a:xfrm>
            <a:off x="-620713" y="8210550"/>
            <a:ext cx="7043738" cy="8926513"/>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en-US" altLang="en-US" smtClean="0"/>
              <a:t>若采用For...in则可以不知其属性的个数后就可以实现：Function</a:t>
            </a:r>
            <a:r>
              <a:rPr lang="zh-CN" altLang="en-US" smtClean="0"/>
              <a:t> </a:t>
            </a:r>
            <a:r>
              <a:rPr lang="en-US" altLang="en-US" smtClean="0"/>
              <a:t>showmy(object)</a:t>
            </a:r>
            <a:r>
              <a:rPr lang="zh-CN" altLang="en-US" smtClean="0"/>
              <a:t> </a:t>
            </a:r>
            <a:r>
              <a:rPr lang="en-US" altLang="en-US" smtClean="0"/>
              <a:t>for(var</a:t>
            </a:r>
            <a:r>
              <a:rPr lang="zh-CN" altLang="en-US" smtClean="0"/>
              <a:t> </a:t>
            </a:r>
            <a:r>
              <a:rPr lang="en-US" altLang="en-US" smtClean="0"/>
              <a:t>prop</a:t>
            </a:r>
            <a:r>
              <a:rPr lang="zh-CN" altLang="en-US" smtClean="0"/>
              <a:t> </a:t>
            </a:r>
            <a:r>
              <a:rPr lang="en-US" altLang="en-US" smtClean="0"/>
              <a:t>in</a:t>
            </a:r>
            <a:r>
              <a:rPr lang="zh-CN" altLang="en-US" smtClean="0"/>
              <a:t> </a:t>
            </a:r>
            <a:r>
              <a:rPr lang="en-US" altLang="en-US" smtClean="0"/>
              <a:t>this) doc</a:t>
            </a:r>
            <a:r>
              <a:rPr lang="zh-CN" altLang="en-US" smtClean="0"/>
              <a:t>u</a:t>
            </a:r>
            <a:r>
              <a:rPr lang="en-US" altLang="en-US" smtClean="0"/>
              <a:t>ment.write(this[prop]);</a:t>
            </a:r>
          </a:p>
        </p:txBody>
      </p:sp>
    </p:spTree>
    <p:extLst>
      <p:ext uri="{BB962C8B-B14F-4D97-AF65-F5344CB8AC3E}">
        <p14:creationId xmlns:p14="http://schemas.microsoft.com/office/powerpoint/2010/main" val="3309899235"/>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68611" name="Rectangle 3"/>
          <p:cNvSpPr>
            <a:spLocks noGrp="1" noRot="1" noChangeAspect="1" noChangeArrowheads="1"/>
          </p:cNvSpPr>
          <p:nvPr>
            <p:ph type="body" idx="1"/>
          </p:nvPr>
        </p:nvSpPr>
        <p:spPr bwMode="auto">
          <a:xfrm>
            <a:off x="-623888" y="8210550"/>
            <a:ext cx="7046913"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en-US" altLang="zh-CN" smtClean="0"/>
              <a:t/>
            </a:r>
            <a:br>
              <a:rPr lang="en-US" altLang="zh-CN" smtClean="0"/>
            </a:br>
            <a:r>
              <a:rPr lang="zh-CN" smtClean="0"/>
              <a:t>对</a:t>
            </a:r>
            <a:r>
              <a:rPr lang="en-US" altLang="zh-CN" smtClean="0"/>
              <a:t>JavaScript</a:t>
            </a:r>
            <a:r>
              <a:rPr lang="zh-CN" smtClean="0"/>
              <a:t>内部对象的引用，以是紧紧围绕着它的属性与方法进行的。因而明确对象的静动性对于掌握和理解</a:t>
            </a:r>
            <a:r>
              <a:rPr lang="en-US" altLang="zh-CN" smtClean="0"/>
              <a:t>JavaScript</a:t>
            </a:r>
            <a:r>
              <a:rPr lang="zh-CN" smtClean="0"/>
              <a:t>内部对象是具有非常重要的意义。 </a:t>
            </a:r>
          </a:p>
        </p:txBody>
      </p:sp>
    </p:spTree>
    <p:extLst>
      <p:ext uri="{BB962C8B-B14F-4D97-AF65-F5344CB8AC3E}">
        <p14:creationId xmlns:p14="http://schemas.microsoft.com/office/powerpoint/2010/main" val="3496022317"/>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8195" name="Rectangle 3"/>
          <p:cNvSpPr>
            <a:spLocks noGrp="1" noRot="1" noChangeAspect="1" noChangeArrowheads="1"/>
          </p:cNvSpPr>
          <p:nvPr>
            <p:ph type="body" idx="1"/>
          </p:nvPr>
        </p:nvSpPr>
        <p:spPr bwMode="auto">
          <a:xfrm>
            <a:off x="-623888" y="8210550"/>
            <a:ext cx="7046913"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pPr eaLnBrk="1" hangingPunct="1">
              <a:lnSpc>
                <a:spcPct val="150000"/>
              </a:lnSpc>
            </a:pPr>
            <a:r>
              <a:rPr lang="en-US" sz="2400" dirty="0" smtClean="0">
                <a:latin typeface="微软雅黑" panose="020B0503020204020204" pitchFamily="34" charset="-122"/>
                <a:ea typeface="微软雅黑" panose="020B0503020204020204" pitchFamily="34" charset="-122"/>
              </a:rPr>
              <a:t>JavaScript最初起源于LiveScript语言，当互联网开始流行时，越来越多的网站开始使用HTML表单与用户交互，然而表单交互却成了制约网络发展的重大瓶颈(</a:t>
            </a:r>
            <a:r>
              <a:rPr lang="en-US" sz="2400" dirty="0" err="1" smtClean="0">
                <a:latin typeface="微软雅黑" panose="020B0503020204020204" pitchFamily="34" charset="-122"/>
                <a:ea typeface="微软雅黑" panose="020B0503020204020204" pitchFamily="34" charset="-122"/>
              </a:rPr>
              <a:t>用户总是痛苦的等待数据传送到服务器端检测，并传回是否正确，仅仅的表单检测，就产生了多次客户端与服务器端交互</a:t>
            </a:r>
            <a:r>
              <a:rPr lang="en-US" sz="2400" dirty="0" smtClean="0">
                <a:latin typeface="微软雅黑" panose="020B0503020204020204" pitchFamily="34" charset="-122"/>
                <a:ea typeface="微软雅黑" panose="020B0503020204020204" pitchFamily="34" charset="-122"/>
              </a:rPr>
              <a:t>)。于是Netscape公司推出了LiveScript语言，最后Netscape与Sun将LiveScript命名为JavaScript(</a:t>
            </a:r>
            <a:r>
              <a:rPr lang="en-US" sz="2400" dirty="0" err="1" smtClean="0">
                <a:latin typeface="微软雅黑" panose="020B0503020204020204" pitchFamily="34" charset="-122"/>
                <a:ea typeface="微软雅黑" panose="020B0503020204020204" pitchFamily="34" charset="-122"/>
              </a:rPr>
              <a:t>当时JAVA是很时髦的互联网名词</a:t>
            </a:r>
            <a:r>
              <a:rPr lang="en-US" sz="2400" dirty="0" smtClean="0">
                <a:latin typeface="微软雅黑" panose="020B0503020204020204" pitchFamily="34" charset="-122"/>
                <a:ea typeface="微软雅黑" panose="020B0503020204020204" pitchFamily="34" charset="-122"/>
              </a:rPr>
              <a:t>)，随后微软开始了其野心勃勃的浏览器计划，并且推出了JScript，于是网络上出现了几种类似的JavaScript语言，但是没有统一的特性与语法(</a:t>
            </a:r>
            <a:r>
              <a:rPr lang="en-US" sz="2400" dirty="0" err="1" smtClean="0">
                <a:latin typeface="微软雅黑" panose="020B0503020204020204" pitchFamily="34" charset="-122"/>
                <a:ea typeface="微软雅黑" panose="020B0503020204020204" pitchFamily="34" charset="-122"/>
              </a:rPr>
              <a:t>当时的JavaScript开发被看做是一场噩梦，因此很多程序员并不看好JavaScript</a:t>
            </a:r>
            <a:r>
              <a:rPr lang="en-US" sz="2400" dirty="0" smtClean="0">
                <a:latin typeface="微软雅黑" panose="020B0503020204020204" pitchFamily="34" charset="-122"/>
                <a:ea typeface="微软雅黑" panose="020B0503020204020204" pitchFamily="34" charset="-122"/>
              </a:rPr>
              <a:t>)。</a:t>
            </a:r>
            <a:r>
              <a:rPr lang="en-US" sz="2400" dirty="0" err="1" smtClean="0">
                <a:latin typeface="微软雅黑" panose="020B0503020204020204" pitchFamily="34" charset="-122"/>
                <a:ea typeface="微软雅黑" panose="020B0503020204020204" pitchFamily="34" charset="-122"/>
              </a:rPr>
              <a:t>最终JavaScript被提交到欧洲计算机制造商协会</a:t>
            </a:r>
            <a:r>
              <a:rPr lang="en-US" sz="2400" dirty="0" smtClean="0">
                <a:latin typeface="微软雅黑" panose="020B0503020204020204" pitchFamily="34" charset="-122"/>
                <a:ea typeface="微软雅黑" panose="020B0503020204020204" pitchFamily="34" charset="-122"/>
              </a:rPr>
              <a:t>(ECMA)，</a:t>
            </a:r>
            <a:r>
              <a:rPr lang="en-US" sz="2400" dirty="0" err="1" smtClean="0">
                <a:latin typeface="微软雅黑" panose="020B0503020204020204" pitchFamily="34" charset="-122"/>
                <a:ea typeface="微软雅黑" panose="020B0503020204020204" pitchFamily="34" charset="-122"/>
              </a:rPr>
              <a:t>做为中立的ECMA开始了标准化脚本语言之路，并将其命名为ECMAScript</a:t>
            </a:r>
            <a:r>
              <a:rPr lang="en-US" sz="2400" dirty="0" smtClean="0">
                <a:latin typeface="微软雅黑" panose="020B0503020204020204" pitchFamily="34" charset="-122"/>
                <a:ea typeface="微软雅黑" panose="020B0503020204020204" pitchFamily="34" charset="-122"/>
              </a:rPr>
              <a:t>。</a:t>
            </a:r>
          </a:p>
          <a:p>
            <a:pPr eaLnBrk="1" hangingPunct="1">
              <a:lnSpc>
                <a:spcPct val="150000"/>
              </a:lnSpc>
            </a:pPr>
            <a:r>
              <a:rPr lang="en-US" sz="2400" dirty="0" smtClean="0">
                <a:latin typeface="微软雅黑" panose="020B0503020204020204" pitchFamily="34" charset="-122"/>
                <a:ea typeface="微软雅黑" panose="020B0503020204020204" pitchFamily="34" charset="-122"/>
              </a:rPr>
              <a:t>JavaScript最初起源于LiveScript语言，当互联网开始流行时，越来越多的网站开始使用HTML表单与用户交互，然而表单交互却成了制约网络发展的重大瓶颈(</a:t>
            </a:r>
            <a:r>
              <a:rPr lang="en-US" sz="2400" dirty="0" err="1" smtClean="0">
                <a:latin typeface="微软雅黑" panose="020B0503020204020204" pitchFamily="34" charset="-122"/>
                <a:ea typeface="微软雅黑" panose="020B0503020204020204" pitchFamily="34" charset="-122"/>
              </a:rPr>
              <a:t>用户总是痛苦的等待数据传送到服务器端检测，并传回是否正确，仅仅的表单检测，就产生了多次客户端与服务器端交互</a:t>
            </a:r>
            <a:r>
              <a:rPr lang="en-US" sz="2400" dirty="0" smtClean="0">
                <a:latin typeface="微软雅黑" panose="020B0503020204020204" pitchFamily="34" charset="-122"/>
                <a:ea typeface="微软雅黑" panose="020B0503020204020204" pitchFamily="34" charset="-122"/>
              </a:rPr>
              <a:t>)。于是Netscape公司推出了LiveScript语言，最后Netscape与Sun将LiveScript命名为JavaScript(</a:t>
            </a:r>
            <a:r>
              <a:rPr lang="en-US" sz="2400" dirty="0" err="1" smtClean="0">
                <a:latin typeface="微软雅黑" panose="020B0503020204020204" pitchFamily="34" charset="-122"/>
                <a:ea typeface="微软雅黑" panose="020B0503020204020204" pitchFamily="34" charset="-122"/>
              </a:rPr>
              <a:t>当时JAVA是很时髦的互联网名词</a:t>
            </a:r>
            <a:r>
              <a:rPr lang="en-US" sz="2400" dirty="0" smtClean="0">
                <a:latin typeface="微软雅黑" panose="020B0503020204020204" pitchFamily="34" charset="-122"/>
                <a:ea typeface="微软雅黑" panose="020B0503020204020204" pitchFamily="34" charset="-122"/>
              </a:rPr>
              <a:t>)，随后微软开始了其野心勃勃的浏览器计划，并且推出了JScript，于是网络上出现了几种类似的JavaScript语言，但是没有统一的特性与语法(</a:t>
            </a:r>
            <a:r>
              <a:rPr lang="en-US" sz="2400" dirty="0" err="1" smtClean="0">
                <a:latin typeface="微软雅黑" panose="020B0503020204020204" pitchFamily="34" charset="-122"/>
                <a:ea typeface="微软雅黑" panose="020B0503020204020204" pitchFamily="34" charset="-122"/>
              </a:rPr>
              <a:t>当时的JavaScript开发被看做是一场噩梦，因此很多程序员并不看好JavaScript</a:t>
            </a:r>
            <a:r>
              <a:rPr lang="en-US" sz="2400" dirty="0" smtClean="0">
                <a:latin typeface="微软雅黑" panose="020B0503020204020204" pitchFamily="34" charset="-122"/>
                <a:ea typeface="微软雅黑" panose="020B0503020204020204" pitchFamily="34" charset="-122"/>
              </a:rPr>
              <a:t>)。</a:t>
            </a:r>
            <a:r>
              <a:rPr lang="en-US" sz="2400" dirty="0" err="1" smtClean="0">
                <a:latin typeface="微软雅黑" panose="020B0503020204020204" pitchFamily="34" charset="-122"/>
                <a:ea typeface="微软雅黑" panose="020B0503020204020204" pitchFamily="34" charset="-122"/>
              </a:rPr>
              <a:t>最终JavaScript被提交到欧洲计算机制造商协会</a:t>
            </a:r>
            <a:r>
              <a:rPr lang="en-US" sz="2400" dirty="0" smtClean="0">
                <a:latin typeface="微软雅黑" panose="020B0503020204020204" pitchFamily="34" charset="-122"/>
                <a:ea typeface="微软雅黑" panose="020B0503020204020204" pitchFamily="34" charset="-122"/>
              </a:rPr>
              <a:t>(ECMA)，</a:t>
            </a:r>
            <a:r>
              <a:rPr lang="en-US" sz="2400" dirty="0" err="1" smtClean="0">
                <a:latin typeface="微软雅黑" panose="020B0503020204020204" pitchFamily="34" charset="-122"/>
                <a:ea typeface="微软雅黑" panose="020B0503020204020204" pitchFamily="34" charset="-122"/>
              </a:rPr>
              <a:t>做为中立的ECMA开始了标准化脚本语言之路，并将其命名为ECMAScript</a:t>
            </a:r>
            <a:r>
              <a:rPr lang="en-US" sz="2400" dirty="0" smtClean="0">
                <a:latin typeface="微软雅黑" panose="020B0503020204020204" pitchFamily="34" charset="-122"/>
                <a:ea typeface="微软雅黑" panose="020B0503020204020204" pitchFamily="34" charset="-122"/>
              </a:rPr>
              <a:t>。</a:t>
            </a:r>
          </a:p>
          <a:p>
            <a:endParaRPr lang="en-US"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4831011"/>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en-US" altLang="zh-CN" dirty="0" smtClean="0"/>
              <a:t>http://www.ruanyifeng.com/blog/2015/02/mvcmvp_mvvm.html</a:t>
            </a: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jQuery</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专注于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DOM</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操作的</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Lib</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一样</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backbone/angular/ember/knockout ....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这些框架或者类库更加注重于复杂的</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webapp</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构建，特别是各种单页应用。</a:t>
            </a:r>
          </a:p>
        </p:txBody>
      </p:sp>
      <p:sp>
        <p:nvSpPr>
          <p:cNvPr id="4" name="灯片编号占位符 3"/>
          <p:cNvSpPr>
            <a:spLocks noGrp="1"/>
          </p:cNvSpPr>
          <p:nvPr>
            <p:ph type="sldNum" sz="quarter" idx="10"/>
          </p:nvPr>
        </p:nvSpPr>
        <p:spPr/>
        <p:txBody>
          <a:bodyPr/>
          <a:lstStyle/>
          <a:p>
            <a:pPr>
              <a:defRPr/>
            </a:pPr>
            <a:fld id="{B5F501AA-671B-4C4C-9998-A4E673A35DAD}" type="slidenum">
              <a:rPr lang="en-US" smtClean="0"/>
              <a:pPr>
                <a:defRPr/>
              </a:pPr>
              <a:t>13</a:t>
            </a:fld>
            <a:endParaRPr lang="zh-CN" altLang="en-US" sz="1200"/>
          </a:p>
        </p:txBody>
      </p:sp>
    </p:spTree>
    <p:extLst>
      <p:ext uri="{BB962C8B-B14F-4D97-AF65-F5344CB8AC3E}">
        <p14:creationId xmlns:p14="http://schemas.microsoft.com/office/powerpoint/2010/main" val="3962491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Lst>
        </p:spPr>
      </p:sp>
      <p:sp>
        <p:nvSpPr>
          <p:cNvPr id="13315" name="Rectangle 3"/>
          <p:cNvSpPr>
            <a:spLocks noGrp="1" noRot="1" noChangeAspect="1" noChangeArrowheads="1"/>
          </p:cNvSpPr>
          <p:nvPr>
            <p:ph type="body" idx="1"/>
          </p:nvPr>
        </p:nvSpPr>
        <p:spPr bwMode="auto">
          <a:xfrm>
            <a:off x="-617538" y="8210550"/>
            <a:ext cx="7040563"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endParaRPr lang="en-US" altLang="en-US" dirty="0" smtClean="0"/>
          </a:p>
        </p:txBody>
      </p:sp>
    </p:spTree>
    <p:extLst>
      <p:ext uri="{BB962C8B-B14F-4D97-AF65-F5344CB8AC3E}">
        <p14:creationId xmlns:p14="http://schemas.microsoft.com/office/powerpoint/2010/main" val="492290892"/>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684213" y="1141413"/>
            <a:ext cx="5486400" cy="3086100"/>
          </a:xfrm>
          <a:extLst>
            <a:ext uri="{909E8E84-426E-40DD-AFC4-6F175D3DCCD1}">
              <a14:hiddenFill xmlns:a14="http://schemas.microsoft.com/office/drawing/2010/main">
                <a:solidFill>
                  <a:schemeClr val="accent1"/>
                </a:solidFill>
              </a14:hiddenFill>
            </a:ext>
          </a:extLst>
        </p:spPr>
      </p:sp>
      <p:sp>
        <p:nvSpPr>
          <p:cNvPr id="15363" name="Rectangle 3"/>
          <p:cNvSpPr>
            <a:spLocks noGrp="1" noRot="1" noChangeAspect="1" noChangeArrowheads="1"/>
          </p:cNvSpPr>
          <p:nvPr>
            <p:ph type="body" idx="1"/>
          </p:nvPr>
        </p:nvSpPr>
        <p:spPr bwMode="auto">
          <a:xfrm>
            <a:off x="-617538" y="8210550"/>
            <a:ext cx="7040563"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endParaRPr lang="en-US" altLang="en-US" dirty="0" smtClean="0"/>
          </a:p>
        </p:txBody>
      </p:sp>
    </p:spTree>
    <p:extLst>
      <p:ext uri="{BB962C8B-B14F-4D97-AF65-F5344CB8AC3E}">
        <p14:creationId xmlns:p14="http://schemas.microsoft.com/office/powerpoint/2010/main" val="3455787687"/>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684213" y="1141413"/>
            <a:ext cx="5486400" cy="3086100"/>
          </a:xfrm>
          <a:extLst>
            <a:ext uri="{909E8E84-426E-40DD-AFC4-6F175D3DCCD1}">
              <a14:hiddenFill xmlns:a14="http://schemas.microsoft.com/office/drawing/2010/main">
                <a:solidFill>
                  <a:schemeClr val="accent1"/>
                </a:solidFill>
              </a14:hiddenFill>
            </a:ext>
          </a:extLst>
        </p:spPr>
      </p:sp>
      <p:sp>
        <p:nvSpPr>
          <p:cNvPr id="15363" name="Rectangle 3"/>
          <p:cNvSpPr>
            <a:spLocks noGrp="1" noRot="1" noChangeAspect="1" noChangeArrowheads="1"/>
          </p:cNvSpPr>
          <p:nvPr>
            <p:ph type="body" idx="1"/>
          </p:nvPr>
        </p:nvSpPr>
        <p:spPr bwMode="auto">
          <a:xfrm>
            <a:off x="-617538" y="8210550"/>
            <a:ext cx="7040563"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endParaRPr lang="en-US" altLang="en-US" dirty="0" smtClean="0"/>
          </a:p>
        </p:txBody>
      </p:sp>
    </p:spTree>
    <p:extLst>
      <p:ext uri="{BB962C8B-B14F-4D97-AF65-F5344CB8AC3E}">
        <p14:creationId xmlns:p14="http://schemas.microsoft.com/office/powerpoint/2010/main" val="3455787687"/>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684213" y="1141413"/>
            <a:ext cx="5486400" cy="3086100"/>
          </a:xfrm>
          <a:extLst>
            <a:ext uri="{909E8E84-426E-40DD-AFC4-6F175D3DCCD1}">
              <a14:hiddenFill xmlns:a14="http://schemas.microsoft.com/office/drawing/2010/main">
                <a:solidFill>
                  <a:schemeClr val="accent1"/>
                </a:solidFill>
              </a14:hiddenFill>
            </a:ext>
          </a:extLst>
        </p:spPr>
      </p:sp>
      <p:sp>
        <p:nvSpPr>
          <p:cNvPr id="15363" name="Rectangle 3"/>
          <p:cNvSpPr>
            <a:spLocks noGrp="1" noRot="1" noChangeAspect="1" noChangeArrowheads="1"/>
          </p:cNvSpPr>
          <p:nvPr>
            <p:ph type="body" idx="1"/>
          </p:nvPr>
        </p:nvSpPr>
        <p:spPr bwMode="auto">
          <a:xfrm>
            <a:off x="-617538" y="8210550"/>
            <a:ext cx="7040563"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endParaRPr lang="en-US" altLang="en-US" dirty="0" smtClean="0"/>
          </a:p>
        </p:txBody>
      </p:sp>
    </p:spTree>
    <p:extLst>
      <p:ext uri="{BB962C8B-B14F-4D97-AF65-F5344CB8AC3E}">
        <p14:creationId xmlns:p14="http://schemas.microsoft.com/office/powerpoint/2010/main" val="3455787687"/>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5F501AA-671B-4C4C-9998-A4E673A35DAD}" type="slidenum">
              <a:rPr lang="en-US" smtClean="0"/>
              <a:pPr>
                <a:defRPr/>
              </a:pPr>
              <a:t>20</a:t>
            </a:fld>
            <a:endParaRPr lang="zh-CN" altLang="en-US" sz="1200"/>
          </a:p>
        </p:txBody>
      </p:sp>
    </p:spTree>
    <p:extLst>
      <p:ext uri="{BB962C8B-B14F-4D97-AF65-F5344CB8AC3E}">
        <p14:creationId xmlns:p14="http://schemas.microsoft.com/office/powerpoint/2010/main" val="694071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5F501AA-671B-4C4C-9998-A4E673A35DAD}" type="slidenum">
              <a:rPr lang="en-US" smtClean="0"/>
              <a:pPr>
                <a:defRPr/>
              </a:pPr>
              <a:t>22</a:t>
            </a:fld>
            <a:endParaRPr lang="zh-CN" altLang="en-US" sz="1200"/>
          </a:p>
        </p:txBody>
      </p:sp>
    </p:spTree>
    <p:extLst>
      <p:ext uri="{BB962C8B-B14F-4D97-AF65-F5344CB8AC3E}">
        <p14:creationId xmlns:p14="http://schemas.microsoft.com/office/powerpoint/2010/main" val="139547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日期占位符 3"/>
          <p:cNvSpPr>
            <a:spLocks noGrp="1" noChangeArrowheads="1"/>
          </p:cNvSpPr>
          <p:nvPr>
            <p:ph type="dt" sz="half" idx="10"/>
          </p:nvPr>
        </p:nvSpPr>
        <p:spPr>
          <a:ln/>
        </p:spPr>
        <p:txBody>
          <a:bodyPr/>
          <a:lstStyle>
            <a:lvl1pPr>
              <a:defRPr/>
            </a:lvl1pPr>
          </a:lstStyle>
          <a:p>
            <a:pPr>
              <a:defRPr/>
            </a:pPr>
            <a:fld id="{30CC7F0B-3B51-46C6-BA04-5D3853A08E5D}" type="datetime1">
              <a:rPr lang="zh-CN" altLang="en-US"/>
              <a:pPr>
                <a:defRPr/>
              </a:pPr>
              <a:t>2015/7/29</a:t>
            </a:fld>
            <a:endParaRPr lang="zh-CN" altLang="en-US" sz="1800">
              <a:solidFill>
                <a:schemeClr val="tx1"/>
              </a:solidFill>
              <a:latin typeface="Arial" panose="020B0604020202020204" pitchFamily="34" charset="0"/>
              <a:ea typeface="宋体" panose="02010600030101010101" pitchFamily="2" charset="-122"/>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CD23C66-2A3D-40EC-A800-ED6F7536BC9A}" type="slidenum">
              <a:rPr lang="zh-CN" altLang="en-US"/>
              <a:pPr>
                <a:defRPr/>
              </a:pPr>
              <a:t>‹#›</a:t>
            </a:fld>
            <a:endParaRPr lang="en-US" sz="1800">
              <a:solidFill>
                <a:schemeClr val="tx1"/>
              </a:solidFill>
              <a:latin typeface="Arial" panose="020B0604020202020204" pitchFamily="34" charset="0"/>
            </a:endParaRPr>
          </a:p>
        </p:txBody>
      </p:sp>
    </p:spTree>
    <p:extLst>
      <p:ext uri="{BB962C8B-B14F-4D97-AF65-F5344CB8AC3E}">
        <p14:creationId xmlns:p14="http://schemas.microsoft.com/office/powerpoint/2010/main" val="197231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noChangeArrowheads="1"/>
          </p:cNvSpPr>
          <p:nvPr>
            <p:ph type="dt" sz="half" idx="10"/>
          </p:nvPr>
        </p:nvSpPr>
        <p:spPr>
          <a:ln/>
        </p:spPr>
        <p:txBody>
          <a:bodyPr/>
          <a:lstStyle>
            <a:lvl1pPr>
              <a:defRPr/>
            </a:lvl1pPr>
          </a:lstStyle>
          <a:p>
            <a:pPr>
              <a:defRPr/>
            </a:pPr>
            <a:fld id="{F16B49B8-EBE4-4981-8E4D-085AD8665CE0}" type="datetime1">
              <a:rPr lang="zh-CN" altLang="en-US"/>
              <a:pPr>
                <a:defRPr/>
              </a:pPr>
              <a:t>2015/7/29</a:t>
            </a:fld>
            <a:endParaRPr lang="zh-CN" altLang="en-US" sz="1800">
              <a:solidFill>
                <a:schemeClr val="tx1"/>
              </a:solidFill>
              <a:latin typeface="Arial" panose="020B0604020202020204" pitchFamily="34" charset="0"/>
              <a:ea typeface="宋体" panose="02010600030101010101" pitchFamily="2" charset="-122"/>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D2C3C1F-7FFE-4653-B870-FD0065F813F1}" type="slidenum">
              <a:rPr lang="zh-CN" altLang="en-US"/>
              <a:pPr>
                <a:defRPr/>
              </a:pPr>
              <a:t>‹#›</a:t>
            </a:fld>
            <a:endParaRPr lang="en-US" sz="1800">
              <a:solidFill>
                <a:schemeClr val="tx1"/>
              </a:solidFill>
              <a:latin typeface="Arial" panose="020B0604020202020204" pitchFamily="34" charset="0"/>
            </a:endParaRPr>
          </a:p>
        </p:txBody>
      </p:sp>
    </p:spTree>
    <p:extLst>
      <p:ext uri="{BB962C8B-B14F-4D97-AF65-F5344CB8AC3E}">
        <p14:creationId xmlns:p14="http://schemas.microsoft.com/office/powerpoint/2010/main" val="1242461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noChangeArrowheads="1"/>
          </p:cNvSpPr>
          <p:nvPr>
            <p:ph type="dt" sz="half" idx="10"/>
          </p:nvPr>
        </p:nvSpPr>
        <p:spPr>
          <a:ln/>
        </p:spPr>
        <p:txBody>
          <a:bodyPr/>
          <a:lstStyle>
            <a:lvl1pPr>
              <a:defRPr/>
            </a:lvl1pPr>
          </a:lstStyle>
          <a:p>
            <a:pPr>
              <a:defRPr/>
            </a:pPr>
            <a:fld id="{5239D695-064C-41F0-8BD5-3EFDEB6841AE}" type="datetime1">
              <a:rPr lang="zh-CN" altLang="en-US"/>
              <a:pPr>
                <a:defRPr/>
              </a:pPr>
              <a:t>2015/7/29</a:t>
            </a:fld>
            <a:endParaRPr lang="zh-CN" altLang="en-US" sz="1800">
              <a:solidFill>
                <a:schemeClr val="tx1"/>
              </a:solidFill>
              <a:latin typeface="Arial" panose="020B0604020202020204" pitchFamily="34" charset="0"/>
              <a:ea typeface="宋体" panose="02010600030101010101" pitchFamily="2" charset="-122"/>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20BEED1-3E10-4D84-A864-083E16D1C00F}" type="slidenum">
              <a:rPr lang="zh-CN" altLang="en-US"/>
              <a:pPr>
                <a:defRPr/>
              </a:pPr>
              <a:t>‹#›</a:t>
            </a:fld>
            <a:endParaRPr lang="en-US" sz="1800">
              <a:solidFill>
                <a:schemeClr val="tx1"/>
              </a:solidFill>
              <a:latin typeface="Arial" panose="020B0604020202020204" pitchFamily="34" charset="0"/>
            </a:endParaRPr>
          </a:p>
        </p:txBody>
      </p:sp>
    </p:spTree>
    <p:extLst>
      <p:ext uri="{BB962C8B-B14F-4D97-AF65-F5344CB8AC3E}">
        <p14:creationId xmlns:p14="http://schemas.microsoft.com/office/powerpoint/2010/main" val="572916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Picture 2" descr="D:\SLIDEtoME\TP模板\新建文件夹 (3)\bg3-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254"/>
            <a:ext cx="12192000" cy="6855746"/>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lvl1pPr>
              <a:defRPr>
                <a:solidFill>
                  <a:schemeClr val="bg1"/>
                </a:solidFill>
              </a:defRPr>
            </a:lvl1pPr>
          </a:lstStyle>
          <a:p>
            <a:fld id="{8BEEBAAA-29B5-4AF5-BC5F-7E580C29002D}" type="datetimeFigureOut">
              <a:rPr lang="en-US" altLang="zh-CN" smtClean="0">
                <a:solidFill>
                  <a:prstClr val="white"/>
                </a:solidFill>
              </a:rPr>
              <a:pPr/>
              <a:t>7/29/2015</a:t>
            </a:fld>
            <a:endParaRPr altLang="en-US" dirty="0">
              <a:solidFill>
                <a:prstClr val="white"/>
              </a:solidFill>
            </a:endParaRPr>
          </a:p>
        </p:txBody>
      </p:sp>
      <p:sp>
        <p:nvSpPr>
          <p:cNvPr id="5" name="页脚占位符 4"/>
          <p:cNvSpPr>
            <a:spLocks noGrp="1"/>
          </p:cNvSpPr>
          <p:nvPr>
            <p:ph type="ftr" sz="quarter" idx="11"/>
          </p:nvPr>
        </p:nvSpPr>
        <p:spPr/>
        <p:txBody>
          <a:bodyPr/>
          <a:lstStyle>
            <a:lvl1pPr>
              <a:defRPr>
                <a:solidFill>
                  <a:schemeClr val="bg1"/>
                </a:solidFill>
              </a:defRPr>
            </a:lvl1pPr>
          </a:lstStyle>
          <a:p>
            <a:endParaRPr altLang="en-US" dirty="0">
              <a:solidFill>
                <a:prstClr val="white"/>
              </a:solidFill>
            </a:endParaRPr>
          </a:p>
        </p:txBody>
      </p:sp>
      <p:sp>
        <p:nvSpPr>
          <p:cNvPr id="6" name="幻灯片编号占位符 5"/>
          <p:cNvSpPr>
            <a:spLocks noGrp="1"/>
          </p:cNvSpPr>
          <p:nvPr>
            <p:ph type="sldNum" sz="quarter" idx="12"/>
          </p:nvPr>
        </p:nvSpPr>
        <p:spPr/>
        <p:txBody>
          <a:bodyPr/>
          <a:lstStyle>
            <a:lvl1pPr>
              <a:defRPr>
                <a:solidFill>
                  <a:schemeClr val="bg1"/>
                </a:solidFill>
              </a:defRPr>
            </a:lvl1pPr>
          </a:lstStyle>
          <a:p>
            <a:fld id="{9860EDB8-5305-433F-BE41-D7A86D811DB3}" type="slidenum">
              <a:rPr lang="en-US" altLang="zh-CN" smtClean="0">
                <a:solidFill>
                  <a:prstClr val="white"/>
                </a:solidFill>
              </a:rPr>
              <a:pPr/>
              <a:t>‹#›</a:t>
            </a:fld>
            <a:endParaRPr lang="en-US" altLang="zh-CN">
              <a:solidFill>
                <a:prstClr val="white"/>
              </a:solidFill>
            </a:endParaRPr>
          </a:p>
        </p:txBody>
      </p:sp>
      <p:sp>
        <p:nvSpPr>
          <p:cNvPr id="12" name="标题 1"/>
          <p:cNvSpPr>
            <a:spLocks noGrp="1"/>
          </p:cNvSpPr>
          <p:nvPr>
            <p:ph type="ctrTitle"/>
          </p:nvPr>
        </p:nvSpPr>
        <p:spPr>
          <a:xfrm>
            <a:off x="1362075" y="3922028"/>
            <a:ext cx="10278382" cy="792088"/>
          </a:xfrm>
        </p:spPr>
        <p:txBody>
          <a:bodyPr>
            <a:noAutofit/>
          </a:bodyPr>
          <a:lstStyle>
            <a:lvl1pPr algn="l">
              <a:defRPr sz="64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3" name="副标题 2"/>
          <p:cNvSpPr>
            <a:spLocks noGrp="1"/>
          </p:cNvSpPr>
          <p:nvPr>
            <p:ph type="subTitle" idx="1"/>
          </p:nvPr>
        </p:nvSpPr>
        <p:spPr>
          <a:xfrm>
            <a:off x="3287032" y="5534030"/>
            <a:ext cx="8353425" cy="504056"/>
          </a:xfrm>
        </p:spPr>
        <p:txBody>
          <a:bodyPr>
            <a:normAutofit/>
          </a:bodyPr>
          <a:lstStyle>
            <a:lvl1pPr marL="0" indent="0" algn="r">
              <a:buNone/>
              <a:defRPr sz="2200" b="0">
                <a:solidFill>
                  <a:schemeClr val="bg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14177239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9" name="Picture 2" descr="D:\SLIDEtoME\TP模板\新建文件夹 (3)\bg3-1.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11233"/>
          <a:stretch/>
        </p:blipFill>
        <p:spPr bwMode="auto">
          <a:xfrm>
            <a:off x="0" y="759798"/>
            <a:ext cx="12192000" cy="6098202"/>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lvl1pPr>
              <a:defRPr>
                <a:solidFill>
                  <a:schemeClr val="bg1"/>
                </a:solidFill>
              </a:defRPr>
            </a:lvl1pPr>
          </a:lstStyle>
          <a:p>
            <a:fld id="{8BEEBAAA-29B5-4AF5-BC5F-7E580C29002D}" type="datetimeFigureOut">
              <a:rPr lang="en-US" altLang="zh-CN" smtClean="0">
                <a:solidFill>
                  <a:prstClr val="white"/>
                </a:solidFill>
              </a:rPr>
              <a:pPr/>
              <a:t>7/29/2015</a:t>
            </a:fld>
            <a:endParaRPr lang="en-US" altLang="en-US">
              <a:solidFill>
                <a:prstClr val="white"/>
              </a:solidFill>
            </a:endParaRPr>
          </a:p>
        </p:txBody>
      </p:sp>
      <p:sp>
        <p:nvSpPr>
          <p:cNvPr id="5" name="页脚占位符 4"/>
          <p:cNvSpPr>
            <a:spLocks noGrp="1"/>
          </p:cNvSpPr>
          <p:nvPr>
            <p:ph type="ftr" sz="quarter" idx="11"/>
          </p:nvPr>
        </p:nvSpPr>
        <p:spPr/>
        <p:txBody>
          <a:bodyPr/>
          <a:lstStyle>
            <a:lvl1pPr>
              <a:defRPr>
                <a:solidFill>
                  <a:schemeClr val="bg1"/>
                </a:solidFill>
              </a:defRPr>
            </a:lvl1pPr>
          </a:lstStyle>
          <a:p>
            <a:endParaRPr altLang="en-US" dirty="0">
              <a:solidFill>
                <a:prstClr val="white"/>
              </a:solidFill>
            </a:endParaRPr>
          </a:p>
        </p:txBody>
      </p:sp>
      <p:sp>
        <p:nvSpPr>
          <p:cNvPr id="6" name="幻灯片编号占位符 5"/>
          <p:cNvSpPr>
            <a:spLocks noGrp="1"/>
          </p:cNvSpPr>
          <p:nvPr>
            <p:ph type="sldNum" sz="quarter" idx="12"/>
          </p:nvPr>
        </p:nvSpPr>
        <p:spPr/>
        <p:txBody>
          <a:bodyPr/>
          <a:lstStyle>
            <a:lvl1pPr>
              <a:defRPr>
                <a:solidFill>
                  <a:schemeClr val="bg1"/>
                </a:solidFill>
              </a:defRPr>
            </a:lvl1pPr>
          </a:lstStyle>
          <a:p>
            <a:fld id="{9860EDB8-5305-433F-BE41-D7A86D811DB3}" type="slidenum">
              <a:rPr lang="en-US" altLang="zh-CN" smtClean="0">
                <a:solidFill>
                  <a:prstClr val="white"/>
                </a:solidFill>
              </a:rPr>
              <a:pPr/>
              <a:t>‹#›</a:t>
            </a:fld>
            <a:endParaRPr lang="en-US" altLang="zh-CN">
              <a:solidFill>
                <a:prstClr val="white"/>
              </a:solidFill>
            </a:endParaRPr>
          </a:p>
        </p:txBody>
      </p:sp>
      <p:sp>
        <p:nvSpPr>
          <p:cNvPr id="10" name="标题 1"/>
          <p:cNvSpPr>
            <a:spLocks noGrp="1"/>
          </p:cNvSpPr>
          <p:nvPr>
            <p:ph type="title"/>
          </p:nvPr>
        </p:nvSpPr>
        <p:spPr>
          <a:xfrm>
            <a:off x="838200" y="871184"/>
            <a:ext cx="10323286" cy="1262416"/>
          </a:xfrm>
        </p:spPr>
        <p:txBody>
          <a:bodyPr anchor="t">
            <a:noAutofit/>
          </a:bodyPr>
          <a:lstStyle>
            <a:lvl1pPr algn="l">
              <a:defRPr sz="6400" b="1" cap="all">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6819469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rPr lang="en-US" altLang="zh-CN">
                <a:solidFill>
                  <a:prstClr val="black">
                    <a:tint val="75000"/>
                  </a:prstClr>
                </a:solidFill>
              </a:rPr>
              <a:pPr/>
              <a:t>7/29/2015</a:t>
            </a:fld>
            <a:endParaRPr altLang="en-US">
              <a:solidFill>
                <a:prstClr val="black">
                  <a:tint val="75000"/>
                </a:prstClr>
              </a:solidFill>
            </a:endParaRPr>
          </a:p>
        </p:txBody>
      </p:sp>
      <p:sp>
        <p:nvSpPr>
          <p:cNvPr id="5" name="页脚占位符 4"/>
          <p:cNvSpPr>
            <a:spLocks noGrp="1"/>
          </p:cNvSpPr>
          <p:nvPr>
            <p:ph type="ftr" sz="quarter" idx="11"/>
          </p:nvPr>
        </p:nvSpPr>
        <p:spPr/>
        <p:txBody>
          <a:bodyPr/>
          <a:lstStyle/>
          <a:p>
            <a:endParaRPr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9860EDB8-5305-433F-BE41-D7A86D811DB3}" type="slidenum">
              <a:rPr lang="en-US" altLang="zh-CN">
                <a:solidFill>
                  <a:prstClr val="black">
                    <a:tint val="75000"/>
                  </a:prstClr>
                </a:solidFill>
              </a:rPr>
              <a:pPr/>
              <a:t>‹#›</a:t>
            </a:fld>
            <a:endParaRPr altLang="en-US">
              <a:solidFill>
                <a:prstClr val="black">
                  <a:tint val="75000"/>
                </a:prstClr>
              </a:solidFill>
            </a:endParaRPr>
          </a:p>
        </p:txBody>
      </p:sp>
      <p:sp>
        <p:nvSpPr>
          <p:cNvPr id="8" name="矩形 7"/>
          <p:cNvSpPr/>
          <p:nvPr userDrawn="1"/>
        </p:nvSpPr>
        <p:spPr>
          <a:xfrm>
            <a:off x="0" y="0"/>
            <a:ext cx="12192000" cy="1332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9" name="标题 1"/>
          <p:cNvSpPr txBox="1">
            <a:spLocks/>
          </p:cNvSpPr>
          <p:nvPr userDrawn="1"/>
        </p:nvSpPr>
        <p:spPr>
          <a:xfrm>
            <a:off x="721316" y="0"/>
            <a:ext cx="10749367" cy="1332854"/>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a:lstStyle>
          <a:p>
            <a:pPr fontAlgn="auto">
              <a:spcAft>
                <a:spcPts val="0"/>
              </a:spcAft>
            </a:pPr>
            <a:endParaRPr altLang="en-US" sz="5000" b="1"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2250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AF6959"/>
                </a:solidFill>
              </a:defRPr>
            </a:lvl1pPr>
          </a:lstStyle>
          <a:p>
            <a:r>
              <a:rPr lang="zh-CN" altLang="en-US" dirty="0" smtClean="0"/>
              <a:t>单击此处编辑母版标题样式</a:t>
            </a:r>
            <a:endParaRPr lang="zh-CN" dirty="0"/>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rPr lang="en-US" altLang="zh-CN">
                <a:solidFill>
                  <a:prstClr val="black">
                    <a:tint val="75000"/>
                  </a:prstClr>
                </a:solidFill>
              </a:rPr>
              <a:pPr/>
              <a:t>7/29/2015</a:t>
            </a:fld>
            <a:endParaRPr altLang="en-US">
              <a:solidFill>
                <a:prstClr val="black">
                  <a:tint val="75000"/>
                </a:prstClr>
              </a:solidFill>
            </a:endParaRPr>
          </a:p>
        </p:txBody>
      </p:sp>
      <p:sp>
        <p:nvSpPr>
          <p:cNvPr id="5" name="页脚占位符 4"/>
          <p:cNvSpPr>
            <a:spLocks noGrp="1"/>
          </p:cNvSpPr>
          <p:nvPr>
            <p:ph type="ftr" sz="quarter" idx="11"/>
          </p:nvPr>
        </p:nvSpPr>
        <p:spPr/>
        <p:txBody>
          <a:bodyPr/>
          <a:lstStyle/>
          <a:p>
            <a:endParaRPr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9860EDB8-5305-433F-BE41-D7A86D811DB3}" type="slidenum">
              <a:rPr lang="en-US" altLang="zh-CN">
                <a:solidFill>
                  <a:prstClr val="black">
                    <a:tint val="75000"/>
                  </a:prstClr>
                </a:solidFill>
              </a:rPr>
              <a:pPr/>
              <a:t>‹#›</a:t>
            </a:fld>
            <a:endParaRPr altLang="en-US">
              <a:solidFill>
                <a:prstClr val="black">
                  <a:tint val="75000"/>
                </a:prstClr>
              </a:solidFill>
            </a:endParaRPr>
          </a:p>
        </p:txBody>
      </p:sp>
      <p:sp>
        <p:nvSpPr>
          <p:cNvPr id="8" name="矩形 7"/>
          <p:cNvSpPr/>
          <p:nvPr userDrawn="1"/>
        </p:nvSpPr>
        <p:spPr>
          <a:xfrm>
            <a:off x="5656882" y="1709738"/>
            <a:ext cx="6535119" cy="3575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Tree>
    <p:extLst>
      <p:ext uri="{BB962C8B-B14F-4D97-AF65-F5344CB8AC3E}">
        <p14:creationId xmlns:p14="http://schemas.microsoft.com/office/powerpoint/2010/main" val="4033143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rPr lang="en-US" altLang="zh-CN">
                <a:solidFill>
                  <a:prstClr val="black">
                    <a:tint val="75000"/>
                  </a:prstClr>
                </a:solidFill>
              </a:rPr>
              <a:pPr/>
              <a:t>7/29/2015</a:t>
            </a:fld>
            <a:endParaRPr altLang="en-US">
              <a:solidFill>
                <a:prstClr val="black">
                  <a:tint val="75000"/>
                </a:prstClr>
              </a:solidFill>
            </a:endParaRPr>
          </a:p>
        </p:txBody>
      </p:sp>
      <p:sp>
        <p:nvSpPr>
          <p:cNvPr id="6" name="页脚占位符 5"/>
          <p:cNvSpPr>
            <a:spLocks noGrp="1"/>
          </p:cNvSpPr>
          <p:nvPr>
            <p:ph type="ftr" sz="quarter" idx="11"/>
          </p:nvPr>
        </p:nvSpPr>
        <p:spPr/>
        <p:txBody>
          <a:bodyPr/>
          <a:lstStyle/>
          <a:p>
            <a:endParaRPr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9860EDB8-5305-433F-BE41-D7A86D811DB3}" type="slidenum">
              <a:rPr lang="en-US" altLang="zh-CN">
                <a:solidFill>
                  <a:prstClr val="black">
                    <a:tint val="75000"/>
                  </a:prstClr>
                </a:solidFill>
              </a:rPr>
              <a:pPr/>
              <a:t>‹#›</a:t>
            </a:fld>
            <a:endParaRPr altLang="en-US">
              <a:solidFill>
                <a:prstClr val="black">
                  <a:tint val="75000"/>
                </a:prstClr>
              </a:solidFill>
            </a:endParaRPr>
          </a:p>
        </p:txBody>
      </p:sp>
      <p:sp>
        <p:nvSpPr>
          <p:cNvPr id="9" name="矩形 8"/>
          <p:cNvSpPr/>
          <p:nvPr userDrawn="1"/>
        </p:nvSpPr>
        <p:spPr>
          <a:xfrm>
            <a:off x="0" y="0"/>
            <a:ext cx="12192000" cy="1332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Tree>
    <p:extLst>
      <p:ext uri="{BB962C8B-B14F-4D97-AF65-F5344CB8AC3E}">
        <p14:creationId xmlns:p14="http://schemas.microsoft.com/office/powerpoint/2010/main" val="3022123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rPr lang="en-US" altLang="zh-CN">
                <a:solidFill>
                  <a:prstClr val="black">
                    <a:tint val="75000"/>
                  </a:prstClr>
                </a:solidFill>
              </a:rPr>
              <a:pPr/>
              <a:t>7/29/2015</a:t>
            </a:fld>
            <a:endParaRPr altLang="en-US">
              <a:solidFill>
                <a:prstClr val="black">
                  <a:tint val="75000"/>
                </a:prstClr>
              </a:solidFill>
            </a:endParaRPr>
          </a:p>
        </p:txBody>
      </p:sp>
      <p:sp>
        <p:nvSpPr>
          <p:cNvPr id="8" name="页脚占位符 7"/>
          <p:cNvSpPr>
            <a:spLocks noGrp="1"/>
          </p:cNvSpPr>
          <p:nvPr>
            <p:ph type="ftr" sz="quarter" idx="11"/>
          </p:nvPr>
        </p:nvSpPr>
        <p:spPr/>
        <p:txBody>
          <a:bodyPr/>
          <a:lstStyle/>
          <a:p>
            <a:endParaRPr altLang="en-US">
              <a:solidFill>
                <a:prstClr val="black">
                  <a:tint val="75000"/>
                </a:prstClr>
              </a:solidFill>
            </a:endParaRPr>
          </a:p>
        </p:txBody>
      </p:sp>
      <p:sp>
        <p:nvSpPr>
          <p:cNvPr id="9" name="幻灯片编号占位符 8"/>
          <p:cNvSpPr>
            <a:spLocks noGrp="1"/>
          </p:cNvSpPr>
          <p:nvPr>
            <p:ph type="sldNum" sz="quarter" idx="12"/>
          </p:nvPr>
        </p:nvSpPr>
        <p:spPr/>
        <p:txBody>
          <a:bodyPr/>
          <a:lstStyle/>
          <a:p>
            <a:fld id="{9860EDB8-5305-433F-BE41-D7A86D811DB3}" type="slidenum">
              <a:rPr lang="en-US" altLang="zh-CN">
                <a:solidFill>
                  <a:prstClr val="black">
                    <a:tint val="75000"/>
                  </a:prstClr>
                </a:solidFill>
              </a:rPr>
              <a:pPr/>
              <a:t>‹#›</a:t>
            </a:fld>
            <a:endParaRPr altLang="en-US">
              <a:solidFill>
                <a:prstClr val="black">
                  <a:tint val="75000"/>
                </a:prstClr>
              </a:solidFill>
            </a:endParaRPr>
          </a:p>
        </p:txBody>
      </p:sp>
      <p:sp>
        <p:nvSpPr>
          <p:cNvPr id="11" name="矩形 10"/>
          <p:cNvSpPr/>
          <p:nvPr userDrawn="1"/>
        </p:nvSpPr>
        <p:spPr>
          <a:xfrm>
            <a:off x="0" y="0"/>
            <a:ext cx="12192000" cy="1332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Tree>
    <p:extLst>
      <p:ext uri="{BB962C8B-B14F-4D97-AF65-F5344CB8AC3E}">
        <p14:creationId xmlns:p14="http://schemas.microsoft.com/office/powerpoint/2010/main" val="20433811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rPr lang="en-US" altLang="zh-CN">
                <a:solidFill>
                  <a:prstClr val="black">
                    <a:tint val="75000"/>
                  </a:prstClr>
                </a:solidFill>
              </a:rPr>
              <a:pPr/>
              <a:t>7/29/2015</a:t>
            </a:fld>
            <a:endParaRPr altLang="en-US">
              <a:solidFill>
                <a:prstClr val="black">
                  <a:tint val="75000"/>
                </a:prstClr>
              </a:solidFill>
            </a:endParaRPr>
          </a:p>
        </p:txBody>
      </p:sp>
      <p:sp>
        <p:nvSpPr>
          <p:cNvPr id="4" name="页脚占位符 3"/>
          <p:cNvSpPr>
            <a:spLocks noGrp="1"/>
          </p:cNvSpPr>
          <p:nvPr>
            <p:ph type="ftr" sz="quarter" idx="11"/>
          </p:nvPr>
        </p:nvSpPr>
        <p:spPr/>
        <p:txBody>
          <a:bodyPr/>
          <a:lstStyle/>
          <a:p>
            <a:endParaRPr altLang="en-US">
              <a:solidFill>
                <a:prstClr val="black">
                  <a:tint val="75000"/>
                </a:prstClr>
              </a:solidFill>
            </a:endParaRPr>
          </a:p>
        </p:txBody>
      </p:sp>
      <p:sp>
        <p:nvSpPr>
          <p:cNvPr id="5" name="幻灯片编号占位符 4"/>
          <p:cNvSpPr>
            <a:spLocks noGrp="1"/>
          </p:cNvSpPr>
          <p:nvPr>
            <p:ph type="sldNum" sz="quarter" idx="12"/>
          </p:nvPr>
        </p:nvSpPr>
        <p:spPr/>
        <p:txBody>
          <a:bodyPr/>
          <a:lstStyle/>
          <a:p>
            <a:fld id="{9860EDB8-5305-433F-BE41-D7A86D811DB3}" type="slidenum">
              <a:rPr lang="en-US" altLang="zh-CN">
                <a:solidFill>
                  <a:prstClr val="black">
                    <a:tint val="75000"/>
                  </a:prstClr>
                </a:solidFill>
              </a:rPr>
              <a:pPr/>
              <a:t>‹#›</a:t>
            </a:fld>
            <a:endParaRPr altLang="en-US">
              <a:solidFill>
                <a:prstClr val="black">
                  <a:tint val="75000"/>
                </a:prstClr>
              </a:solidFill>
            </a:endParaRPr>
          </a:p>
        </p:txBody>
      </p:sp>
      <p:sp>
        <p:nvSpPr>
          <p:cNvPr id="7" name="矩形 6"/>
          <p:cNvSpPr/>
          <p:nvPr userDrawn="1"/>
        </p:nvSpPr>
        <p:spPr>
          <a:xfrm>
            <a:off x="0" y="0"/>
            <a:ext cx="12192000" cy="1332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Tree>
    <p:extLst>
      <p:ext uri="{BB962C8B-B14F-4D97-AF65-F5344CB8AC3E}">
        <p14:creationId xmlns:p14="http://schemas.microsoft.com/office/powerpoint/2010/main" val="24572824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en-US" altLang="zh-CN">
                <a:solidFill>
                  <a:prstClr val="black">
                    <a:tint val="75000"/>
                  </a:prstClr>
                </a:solidFill>
              </a:rPr>
              <a:pPr/>
              <a:t>7/29/2015</a:t>
            </a:fld>
            <a:endParaRPr altLang="en-US">
              <a:solidFill>
                <a:prstClr val="black">
                  <a:tint val="75000"/>
                </a:prstClr>
              </a:solidFill>
            </a:endParaRPr>
          </a:p>
        </p:txBody>
      </p:sp>
      <p:sp>
        <p:nvSpPr>
          <p:cNvPr id="5" name="页脚占位符 4"/>
          <p:cNvSpPr>
            <a:spLocks noGrp="1"/>
          </p:cNvSpPr>
          <p:nvPr>
            <p:ph type="ftr" sz="quarter" idx="11"/>
          </p:nvPr>
        </p:nvSpPr>
        <p:spPr/>
        <p:txBody>
          <a:bodyPr/>
          <a:lstStyle/>
          <a:p>
            <a:endParaRPr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9860EDB8-5305-433F-BE41-D7A86D811DB3}" type="slidenum">
              <a:rPr lang="en-US" altLang="zh-CN">
                <a:solidFill>
                  <a:prstClr val="black">
                    <a:tint val="75000"/>
                  </a:prstClr>
                </a:solidFill>
              </a:rPr>
              <a:pPr/>
              <a:t>‹#›</a:t>
            </a:fld>
            <a:endParaRPr altLang="en-US">
              <a:solidFill>
                <a:prstClr val="black">
                  <a:tint val="75000"/>
                </a:prstClr>
              </a:solidFill>
            </a:endParaRPr>
          </a:p>
        </p:txBody>
      </p:sp>
      <p:sp>
        <p:nvSpPr>
          <p:cNvPr id="8" name="矩形 7"/>
          <p:cNvSpPr/>
          <p:nvPr userDrawn="1"/>
        </p:nvSpPr>
        <p:spPr>
          <a:xfrm>
            <a:off x="0" y="0"/>
            <a:ext cx="12192000" cy="1332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Tree>
    <p:extLst>
      <p:ext uri="{BB962C8B-B14F-4D97-AF65-F5344CB8AC3E}">
        <p14:creationId xmlns:p14="http://schemas.microsoft.com/office/powerpoint/2010/main" val="3796003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noChangeArrowheads="1"/>
          </p:cNvSpPr>
          <p:nvPr>
            <p:ph type="dt" sz="half" idx="10"/>
          </p:nvPr>
        </p:nvSpPr>
        <p:spPr>
          <a:ln/>
        </p:spPr>
        <p:txBody>
          <a:bodyPr/>
          <a:lstStyle>
            <a:lvl1pPr>
              <a:defRPr/>
            </a:lvl1pPr>
          </a:lstStyle>
          <a:p>
            <a:pPr>
              <a:defRPr/>
            </a:pPr>
            <a:fld id="{8A571B33-19F8-4A38-B509-AD47B49D54DC}" type="datetime1">
              <a:rPr lang="zh-CN" altLang="en-US"/>
              <a:pPr>
                <a:defRPr/>
              </a:pPr>
              <a:t>2015/7/29</a:t>
            </a:fld>
            <a:endParaRPr lang="zh-CN" altLang="en-US" sz="1800">
              <a:solidFill>
                <a:schemeClr val="tx1"/>
              </a:solidFill>
              <a:latin typeface="Arial" panose="020B0604020202020204" pitchFamily="34" charset="0"/>
              <a:ea typeface="宋体" panose="02010600030101010101" pitchFamily="2" charset="-122"/>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19A8B6B-3B4F-430D-86D4-44CA2E85CDA5}" type="slidenum">
              <a:rPr lang="zh-CN" altLang="en-US"/>
              <a:pPr>
                <a:defRPr/>
              </a:pPr>
              <a:t>‹#›</a:t>
            </a:fld>
            <a:endParaRPr lang="en-US" sz="1800">
              <a:solidFill>
                <a:schemeClr val="tx1"/>
              </a:solidFill>
              <a:latin typeface="Arial" panose="020B0604020202020204" pitchFamily="34" charset="0"/>
            </a:endParaRPr>
          </a:p>
        </p:txBody>
      </p:sp>
    </p:spTree>
    <p:extLst>
      <p:ext uri="{BB962C8B-B14F-4D97-AF65-F5344CB8AC3E}">
        <p14:creationId xmlns:p14="http://schemas.microsoft.com/office/powerpoint/2010/main" val="7569039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en-US" altLang="zh-CN">
                <a:solidFill>
                  <a:prstClr val="black">
                    <a:tint val="75000"/>
                  </a:prstClr>
                </a:solidFill>
              </a:rPr>
              <a:pPr/>
              <a:t>7/29/2015</a:t>
            </a:fld>
            <a:endParaRPr altLang="en-US">
              <a:solidFill>
                <a:prstClr val="black">
                  <a:tint val="75000"/>
                </a:prstClr>
              </a:solidFill>
            </a:endParaRPr>
          </a:p>
        </p:txBody>
      </p:sp>
      <p:sp>
        <p:nvSpPr>
          <p:cNvPr id="5" name="页脚占位符 4"/>
          <p:cNvSpPr>
            <a:spLocks noGrp="1"/>
          </p:cNvSpPr>
          <p:nvPr>
            <p:ph type="ftr" sz="quarter" idx="11"/>
          </p:nvPr>
        </p:nvSpPr>
        <p:spPr/>
        <p:txBody>
          <a:bodyPr/>
          <a:lstStyle/>
          <a:p>
            <a:endParaRPr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9860EDB8-5305-433F-BE41-D7A86D811DB3}" type="slidenum">
              <a:rPr lang="en-US" altLang="zh-CN">
                <a:solidFill>
                  <a:prstClr val="black">
                    <a:tint val="75000"/>
                  </a:prstClr>
                </a:solidFill>
              </a:rPr>
              <a:pPr/>
              <a:t>‹#›</a:t>
            </a:fld>
            <a:endParaRPr altLang="en-US">
              <a:solidFill>
                <a:prstClr val="black">
                  <a:tint val="75000"/>
                </a:prstClr>
              </a:solidFill>
            </a:endParaRPr>
          </a:p>
        </p:txBody>
      </p:sp>
      <p:sp>
        <p:nvSpPr>
          <p:cNvPr id="8" name="矩形 7"/>
          <p:cNvSpPr/>
          <p:nvPr userDrawn="1"/>
        </p:nvSpPr>
        <p:spPr>
          <a:xfrm>
            <a:off x="10095346" y="0"/>
            <a:ext cx="20966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Tree>
    <p:extLst>
      <p:ext uri="{BB962C8B-B14F-4D97-AF65-F5344CB8AC3E}">
        <p14:creationId xmlns:p14="http://schemas.microsoft.com/office/powerpoint/2010/main" val="4039346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A6569ECF-543A-4983-906F-DF13665C1A0E}" type="datetime1">
              <a:rPr lang="zh-CN" altLang="en-US"/>
              <a:pPr>
                <a:defRPr/>
              </a:pPr>
              <a:t>2015/7/29</a:t>
            </a:fld>
            <a:endParaRPr lang="zh-CN" altLang="en-US" sz="1800">
              <a:solidFill>
                <a:schemeClr val="tx1"/>
              </a:solidFill>
              <a:latin typeface="Arial" panose="020B0604020202020204" pitchFamily="34" charset="0"/>
              <a:ea typeface="宋体" panose="02010600030101010101" pitchFamily="2" charset="-122"/>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E85ACA7C-B901-4F17-9597-0BF24A2757DF}" type="slidenum">
              <a:rPr lang="zh-CN" altLang="en-US"/>
              <a:pPr>
                <a:defRPr/>
              </a:pPr>
              <a:t>‹#›</a:t>
            </a:fld>
            <a:endParaRPr lang="en-US" sz="1800">
              <a:solidFill>
                <a:schemeClr val="tx1"/>
              </a:solidFill>
              <a:latin typeface="Arial" panose="020B0604020202020204" pitchFamily="34" charset="0"/>
            </a:endParaRPr>
          </a:p>
        </p:txBody>
      </p:sp>
    </p:spTree>
    <p:extLst>
      <p:ext uri="{BB962C8B-B14F-4D97-AF65-F5344CB8AC3E}">
        <p14:creationId xmlns:p14="http://schemas.microsoft.com/office/powerpoint/2010/main" val="20884133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Picture 2" descr="D:\SLIDEtoME\TP模板\新建文件夹 (3)\bg3-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254"/>
            <a:ext cx="12192000" cy="6855746"/>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lvl1pPr>
              <a:defRPr>
                <a:solidFill>
                  <a:schemeClr val="bg1"/>
                </a:solidFill>
              </a:defRPr>
            </a:lvl1pPr>
          </a:lstStyle>
          <a:p>
            <a:fld id="{8BEEBAAA-29B5-4AF5-BC5F-7E580C29002D}" type="datetimeFigureOut">
              <a:rPr lang="en-US" altLang="zh-CN" smtClean="0">
                <a:solidFill>
                  <a:prstClr val="white"/>
                </a:solidFill>
              </a:rPr>
              <a:pPr/>
              <a:t>7/29/2015</a:t>
            </a:fld>
            <a:endParaRPr altLang="en-US" dirty="0">
              <a:solidFill>
                <a:prstClr val="white"/>
              </a:solidFill>
            </a:endParaRPr>
          </a:p>
        </p:txBody>
      </p:sp>
      <p:sp>
        <p:nvSpPr>
          <p:cNvPr id="5" name="页脚占位符 4"/>
          <p:cNvSpPr>
            <a:spLocks noGrp="1"/>
          </p:cNvSpPr>
          <p:nvPr>
            <p:ph type="ftr" sz="quarter" idx="11"/>
          </p:nvPr>
        </p:nvSpPr>
        <p:spPr/>
        <p:txBody>
          <a:bodyPr/>
          <a:lstStyle>
            <a:lvl1pPr>
              <a:defRPr>
                <a:solidFill>
                  <a:schemeClr val="bg1"/>
                </a:solidFill>
              </a:defRPr>
            </a:lvl1pPr>
          </a:lstStyle>
          <a:p>
            <a:endParaRPr altLang="en-US" dirty="0">
              <a:solidFill>
                <a:prstClr val="white"/>
              </a:solidFill>
            </a:endParaRPr>
          </a:p>
        </p:txBody>
      </p:sp>
      <p:sp>
        <p:nvSpPr>
          <p:cNvPr id="6" name="幻灯片编号占位符 5"/>
          <p:cNvSpPr>
            <a:spLocks noGrp="1"/>
          </p:cNvSpPr>
          <p:nvPr>
            <p:ph type="sldNum" sz="quarter" idx="12"/>
          </p:nvPr>
        </p:nvSpPr>
        <p:spPr/>
        <p:txBody>
          <a:bodyPr/>
          <a:lstStyle>
            <a:lvl1pPr>
              <a:defRPr>
                <a:solidFill>
                  <a:schemeClr val="bg1"/>
                </a:solidFill>
              </a:defRPr>
            </a:lvl1pPr>
          </a:lstStyle>
          <a:p>
            <a:fld id="{9860EDB8-5305-433F-BE41-D7A86D811DB3}" type="slidenum">
              <a:rPr lang="en-US" altLang="zh-CN" smtClean="0">
                <a:solidFill>
                  <a:prstClr val="white"/>
                </a:solidFill>
              </a:rPr>
              <a:pPr/>
              <a:t>‹#›</a:t>
            </a:fld>
            <a:endParaRPr lang="en-US" altLang="zh-CN">
              <a:solidFill>
                <a:prstClr val="white"/>
              </a:solidFill>
            </a:endParaRPr>
          </a:p>
        </p:txBody>
      </p:sp>
      <p:sp>
        <p:nvSpPr>
          <p:cNvPr id="12" name="标题 1"/>
          <p:cNvSpPr>
            <a:spLocks noGrp="1"/>
          </p:cNvSpPr>
          <p:nvPr>
            <p:ph type="ctrTitle"/>
          </p:nvPr>
        </p:nvSpPr>
        <p:spPr>
          <a:xfrm>
            <a:off x="1362075" y="3922028"/>
            <a:ext cx="10278382" cy="792088"/>
          </a:xfrm>
        </p:spPr>
        <p:txBody>
          <a:bodyPr>
            <a:noAutofit/>
          </a:bodyPr>
          <a:lstStyle>
            <a:lvl1pPr algn="l">
              <a:defRPr sz="64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3" name="副标题 2"/>
          <p:cNvSpPr>
            <a:spLocks noGrp="1"/>
          </p:cNvSpPr>
          <p:nvPr>
            <p:ph type="subTitle" idx="1"/>
          </p:nvPr>
        </p:nvSpPr>
        <p:spPr>
          <a:xfrm>
            <a:off x="3287032" y="5534030"/>
            <a:ext cx="8353425" cy="504056"/>
          </a:xfrm>
        </p:spPr>
        <p:txBody>
          <a:bodyPr>
            <a:normAutofit/>
          </a:bodyPr>
          <a:lstStyle>
            <a:lvl1pPr marL="0" indent="0" algn="r">
              <a:buNone/>
              <a:defRPr sz="2200" b="0">
                <a:solidFill>
                  <a:schemeClr val="bg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411614588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9" name="Picture 2" descr="D:\SLIDEtoME\TP模板\新建文件夹 (3)\bg3-1.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11233"/>
          <a:stretch/>
        </p:blipFill>
        <p:spPr bwMode="auto">
          <a:xfrm>
            <a:off x="0" y="759798"/>
            <a:ext cx="12192000" cy="6098202"/>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lvl1pPr>
              <a:defRPr>
                <a:solidFill>
                  <a:schemeClr val="bg1"/>
                </a:solidFill>
              </a:defRPr>
            </a:lvl1pPr>
          </a:lstStyle>
          <a:p>
            <a:fld id="{8BEEBAAA-29B5-4AF5-BC5F-7E580C29002D}" type="datetimeFigureOut">
              <a:rPr lang="en-US" altLang="zh-CN" smtClean="0">
                <a:solidFill>
                  <a:prstClr val="white"/>
                </a:solidFill>
              </a:rPr>
              <a:pPr/>
              <a:t>7/29/2015</a:t>
            </a:fld>
            <a:endParaRPr lang="en-US" altLang="en-US">
              <a:solidFill>
                <a:prstClr val="white"/>
              </a:solidFill>
            </a:endParaRPr>
          </a:p>
        </p:txBody>
      </p:sp>
      <p:sp>
        <p:nvSpPr>
          <p:cNvPr id="5" name="页脚占位符 4"/>
          <p:cNvSpPr>
            <a:spLocks noGrp="1"/>
          </p:cNvSpPr>
          <p:nvPr>
            <p:ph type="ftr" sz="quarter" idx="11"/>
          </p:nvPr>
        </p:nvSpPr>
        <p:spPr/>
        <p:txBody>
          <a:bodyPr/>
          <a:lstStyle>
            <a:lvl1pPr>
              <a:defRPr>
                <a:solidFill>
                  <a:schemeClr val="bg1"/>
                </a:solidFill>
              </a:defRPr>
            </a:lvl1pPr>
          </a:lstStyle>
          <a:p>
            <a:endParaRPr altLang="en-US" dirty="0">
              <a:solidFill>
                <a:prstClr val="white"/>
              </a:solidFill>
            </a:endParaRPr>
          </a:p>
        </p:txBody>
      </p:sp>
      <p:sp>
        <p:nvSpPr>
          <p:cNvPr id="6" name="幻灯片编号占位符 5"/>
          <p:cNvSpPr>
            <a:spLocks noGrp="1"/>
          </p:cNvSpPr>
          <p:nvPr>
            <p:ph type="sldNum" sz="quarter" idx="12"/>
          </p:nvPr>
        </p:nvSpPr>
        <p:spPr/>
        <p:txBody>
          <a:bodyPr/>
          <a:lstStyle>
            <a:lvl1pPr>
              <a:defRPr>
                <a:solidFill>
                  <a:schemeClr val="bg1"/>
                </a:solidFill>
              </a:defRPr>
            </a:lvl1pPr>
          </a:lstStyle>
          <a:p>
            <a:fld id="{9860EDB8-5305-433F-BE41-D7A86D811DB3}" type="slidenum">
              <a:rPr lang="en-US" altLang="zh-CN" smtClean="0">
                <a:solidFill>
                  <a:prstClr val="white"/>
                </a:solidFill>
              </a:rPr>
              <a:pPr/>
              <a:t>‹#›</a:t>
            </a:fld>
            <a:endParaRPr lang="en-US" altLang="zh-CN">
              <a:solidFill>
                <a:prstClr val="white"/>
              </a:solidFill>
            </a:endParaRPr>
          </a:p>
        </p:txBody>
      </p:sp>
      <p:sp>
        <p:nvSpPr>
          <p:cNvPr id="10" name="标题 1"/>
          <p:cNvSpPr>
            <a:spLocks noGrp="1"/>
          </p:cNvSpPr>
          <p:nvPr>
            <p:ph type="title"/>
          </p:nvPr>
        </p:nvSpPr>
        <p:spPr>
          <a:xfrm>
            <a:off x="838200" y="871184"/>
            <a:ext cx="10323286" cy="1262416"/>
          </a:xfrm>
        </p:spPr>
        <p:txBody>
          <a:bodyPr anchor="t">
            <a:noAutofit/>
          </a:bodyPr>
          <a:lstStyle>
            <a:lvl1pPr algn="l">
              <a:defRPr sz="6400" b="1" cap="all">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92781251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rPr lang="en-US" altLang="zh-CN">
                <a:solidFill>
                  <a:prstClr val="black">
                    <a:tint val="75000"/>
                  </a:prstClr>
                </a:solidFill>
              </a:rPr>
              <a:pPr/>
              <a:t>7/29/2015</a:t>
            </a:fld>
            <a:endParaRPr altLang="en-US">
              <a:solidFill>
                <a:prstClr val="black">
                  <a:tint val="75000"/>
                </a:prstClr>
              </a:solidFill>
            </a:endParaRPr>
          </a:p>
        </p:txBody>
      </p:sp>
      <p:sp>
        <p:nvSpPr>
          <p:cNvPr id="5" name="页脚占位符 4"/>
          <p:cNvSpPr>
            <a:spLocks noGrp="1"/>
          </p:cNvSpPr>
          <p:nvPr>
            <p:ph type="ftr" sz="quarter" idx="11"/>
          </p:nvPr>
        </p:nvSpPr>
        <p:spPr/>
        <p:txBody>
          <a:bodyPr/>
          <a:lstStyle/>
          <a:p>
            <a:endParaRPr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9860EDB8-5305-433F-BE41-D7A86D811DB3}" type="slidenum">
              <a:rPr lang="en-US" altLang="zh-CN">
                <a:solidFill>
                  <a:prstClr val="black">
                    <a:tint val="75000"/>
                  </a:prstClr>
                </a:solidFill>
              </a:rPr>
              <a:pPr/>
              <a:t>‹#›</a:t>
            </a:fld>
            <a:endParaRPr altLang="en-US">
              <a:solidFill>
                <a:prstClr val="black">
                  <a:tint val="75000"/>
                </a:prstClr>
              </a:solidFill>
            </a:endParaRPr>
          </a:p>
        </p:txBody>
      </p:sp>
      <p:sp>
        <p:nvSpPr>
          <p:cNvPr id="8" name="矩形 7"/>
          <p:cNvSpPr/>
          <p:nvPr userDrawn="1"/>
        </p:nvSpPr>
        <p:spPr>
          <a:xfrm>
            <a:off x="0" y="0"/>
            <a:ext cx="12192000" cy="1332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9" name="标题 1"/>
          <p:cNvSpPr txBox="1">
            <a:spLocks/>
          </p:cNvSpPr>
          <p:nvPr userDrawn="1"/>
        </p:nvSpPr>
        <p:spPr>
          <a:xfrm>
            <a:off x="721316" y="0"/>
            <a:ext cx="10749367" cy="1332854"/>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a:lstStyle>
          <a:p>
            <a:pPr fontAlgn="auto">
              <a:spcAft>
                <a:spcPts val="0"/>
              </a:spcAft>
            </a:pPr>
            <a:endParaRPr altLang="en-US" sz="5000" b="1"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42924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AF6959"/>
                </a:solidFill>
              </a:defRPr>
            </a:lvl1pPr>
          </a:lstStyle>
          <a:p>
            <a:r>
              <a:rPr lang="zh-CN" altLang="en-US" dirty="0" smtClean="0"/>
              <a:t>单击此处编辑母版标题样式</a:t>
            </a:r>
            <a:endParaRPr lang="zh-CN" dirty="0"/>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rPr lang="en-US" altLang="zh-CN">
                <a:solidFill>
                  <a:prstClr val="black">
                    <a:tint val="75000"/>
                  </a:prstClr>
                </a:solidFill>
              </a:rPr>
              <a:pPr/>
              <a:t>7/29/2015</a:t>
            </a:fld>
            <a:endParaRPr altLang="en-US">
              <a:solidFill>
                <a:prstClr val="black">
                  <a:tint val="75000"/>
                </a:prstClr>
              </a:solidFill>
            </a:endParaRPr>
          </a:p>
        </p:txBody>
      </p:sp>
      <p:sp>
        <p:nvSpPr>
          <p:cNvPr id="5" name="页脚占位符 4"/>
          <p:cNvSpPr>
            <a:spLocks noGrp="1"/>
          </p:cNvSpPr>
          <p:nvPr>
            <p:ph type="ftr" sz="quarter" idx="11"/>
          </p:nvPr>
        </p:nvSpPr>
        <p:spPr/>
        <p:txBody>
          <a:bodyPr/>
          <a:lstStyle/>
          <a:p>
            <a:endParaRPr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9860EDB8-5305-433F-BE41-D7A86D811DB3}" type="slidenum">
              <a:rPr lang="en-US" altLang="zh-CN">
                <a:solidFill>
                  <a:prstClr val="black">
                    <a:tint val="75000"/>
                  </a:prstClr>
                </a:solidFill>
              </a:rPr>
              <a:pPr/>
              <a:t>‹#›</a:t>
            </a:fld>
            <a:endParaRPr altLang="en-US">
              <a:solidFill>
                <a:prstClr val="black">
                  <a:tint val="75000"/>
                </a:prstClr>
              </a:solidFill>
            </a:endParaRPr>
          </a:p>
        </p:txBody>
      </p:sp>
      <p:sp>
        <p:nvSpPr>
          <p:cNvPr id="8" name="矩形 7"/>
          <p:cNvSpPr/>
          <p:nvPr userDrawn="1"/>
        </p:nvSpPr>
        <p:spPr>
          <a:xfrm>
            <a:off x="5656882" y="1709738"/>
            <a:ext cx="6535119" cy="3575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Tree>
    <p:extLst>
      <p:ext uri="{BB962C8B-B14F-4D97-AF65-F5344CB8AC3E}">
        <p14:creationId xmlns:p14="http://schemas.microsoft.com/office/powerpoint/2010/main" val="23385276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rPr lang="en-US" altLang="zh-CN">
                <a:solidFill>
                  <a:prstClr val="black">
                    <a:tint val="75000"/>
                  </a:prstClr>
                </a:solidFill>
              </a:rPr>
              <a:pPr/>
              <a:t>7/29/2015</a:t>
            </a:fld>
            <a:endParaRPr altLang="en-US">
              <a:solidFill>
                <a:prstClr val="black">
                  <a:tint val="75000"/>
                </a:prstClr>
              </a:solidFill>
            </a:endParaRPr>
          </a:p>
        </p:txBody>
      </p:sp>
      <p:sp>
        <p:nvSpPr>
          <p:cNvPr id="6" name="页脚占位符 5"/>
          <p:cNvSpPr>
            <a:spLocks noGrp="1"/>
          </p:cNvSpPr>
          <p:nvPr>
            <p:ph type="ftr" sz="quarter" idx="11"/>
          </p:nvPr>
        </p:nvSpPr>
        <p:spPr/>
        <p:txBody>
          <a:bodyPr/>
          <a:lstStyle/>
          <a:p>
            <a:endParaRPr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9860EDB8-5305-433F-BE41-D7A86D811DB3}" type="slidenum">
              <a:rPr lang="en-US" altLang="zh-CN">
                <a:solidFill>
                  <a:prstClr val="black">
                    <a:tint val="75000"/>
                  </a:prstClr>
                </a:solidFill>
              </a:rPr>
              <a:pPr/>
              <a:t>‹#›</a:t>
            </a:fld>
            <a:endParaRPr altLang="en-US">
              <a:solidFill>
                <a:prstClr val="black">
                  <a:tint val="75000"/>
                </a:prstClr>
              </a:solidFill>
            </a:endParaRPr>
          </a:p>
        </p:txBody>
      </p:sp>
      <p:sp>
        <p:nvSpPr>
          <p:cNvPr id="9" name="矩形 8"/>
          <p:cNvSpPr/>
          <p:nvPr userDrawn="1"/>
        </p:nvSpPr>
        <p:spPr>
          <a:xfrm>
            <a:off x="0" y="0"/>
            <a:ext cx="12192000" cy="1332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Tree>
    <p:extLst>
      <p:ext uri="{BB962C8B-B14F-4D97-AF65-F5344CB8AC3E}">
        <p14:creationId xmlns:p14="http://schemas.microsoft.com/office/powerpoint/2010/main" val="16893508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rPr lang="en-US" altLang="zh-CN">
                <a:solidFill>
                  <a:prstClr val="black">
                    <a:tint val="75000"/>
                  </a:prstClr>
                </a:solidFill>
              </a:rPr>
              <a:pPr/>
              <a:t>7/29/2015</a:t>
            </a:fld>
            <a:endParaRPr altLang="en-US">
              <a:solidFill>
                <a:prstClr val="black">
                  <a:tint val="75000"/>
                </a:prstClr>
              </a:solidFill>
            </a:endParaRPr>
          </a:p>
        </p:txBody>
      </p:sp>
      <p:sp>
        <p:nvSpPr>
          <p:cNvPr id="8" name="页脚占位符 7"/>
          <p:cNvSpPr>
            <a:spLocks noGrp="1"/>
          </p:cNvSpPr>
          <p:nvPr>
            <p:ph type="ftr" sz="quarter" idx="11"/>
          </p:nvPr>
        </p:nvSpPr>
        <p:spPr/>
        <p:txBody>
          <a:bodyPr/>
          <a:lstStyle/>
          <a:p>
            <a:endParaRPr altLang="en-US">
              <a:solidFill>
                <a:prstClr val="black">
                  <a:tint val="75000"/>
                </a:prstClr>
              </a:solidFill>
            </a:endParaRPr>
          </a:p>
        </p:txBody>
      </p:sp>
      <p:sp>
        <p:nvSpPr>
          <p:cNvPr id="9" name="幻灯片编号占位符 8"/>
          <p:cNvSpPr>
            <a:spLocks noGrp="1"/>
          </p:cNvSpPr>
          <p:nvPr>
            <p:ph type="sldNum" sz="quarter" idx="12"/>
          </p:nvPr>
        </p:nvSpPr>
        <p:spPr/>
        <p:txBody>
          <a:bodyPr/>
          <a:lstStyle/>
          <a:p>
            <a:fld id="{9860EDB8-5305-433F-BE41-D7A86D811DB3}" type="slidenum">
              <a:rPr lang="en-US" altLang="zh-CN">
                <a:solidFill>
                  <a:prstClr val="black">
                    <a:tint val="75000"/>
                  </a:prstClr>
                </a:solidFill>
              </a:rPr>
              <a:pPr/>
              <a:t>‹#›</a:t>
            </a:fld>
            <a:endParaRPr altLang="en-US">
              <a:solidFill>
                <a:prstClr val="black">
                  <a:tint val="75000"/>
                </a:prstClr>
              </a:solidFill>
            </a:endParaRPr>
          </a:p>
        </p:txBody>
      </p:sp>
      <p:sp>
        <p:nvSpPr>
          <p:cNvPr id="11" name="矩形 10"/>
          <p:cNvSpPr/>
          <p:nvPr userDrawn="1"/>
        </p:nvSpPr>
        <p:spPr>
          <a:xfrm>
            <a:off x="0" y="0"/>
            <a:ext cx="12192000" cy="1332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Tree>
    <p:extLst>
      <p:ext uri="{BB962C8B-B14F-4D97-AF65-F5344CB8AC3E}">
        <p14:creationId xmlns:p14="http://schemas.microsoft.com/office/powerpoint/2010/main" val="11327130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rPr lang="en-US" altLang="zh-CN">
                <a:solidFill>
                  <a:prstClr val="black">
                    <a:tint val="75000"/>
                  </a:prstClr>
                </a:solidFill>
              </a:rPr>
              <a:pPr/>
              <a:t>7/29/2015</a:t>
            </a:fld>
            <a:endParaRPr altLang="en-US">
              <a:solidFill>
                <a:prstClr val="black">
                  <a:tint val="75000"/>
                </a:prstClr>
              </a:solidFill>
            </a:endParaRPr>
          </a:p>
        </p:txBody>
      </p:sp>
      <p:sp>
        <p:nvSpPr>
          <p:cNvPr id="4" name="页脚占位符 3"/>
          <p:cNvSpPr>
            <a:spLocks noGrp="1"/>
          </p:cNvSpPr>
          <p:nvPr>
            <p:ph type="ftr" sz="quarter" idx="11"/>
          </p:nvPr>
        </p:nvSpPr>
        <p:spPr/>
        <p:txBody>
          <a:bodyPr/>
          <a:lstStyle/>
          <a:p>
            <a:endParaRPr altLang="en-US">
              <a:solidFill>
                <a:prstClr val="black">
                  <a:tint val="75000"/>
                </a:prstClr>
              </a:solidFill>
            </a:endParaRPr>
          </a:p>
        </p:txBody>
      </p:sp>
      <p:sp>
        <p:nvSpPr>
          <p:cNvPr id="5" name="幻灯片编号占位符 4"/>
          <p:cNvSpPr>
            <a:spLocks noGrp="1"/>
          </p:cNvSpPr>
          <p:nvPr>
            <p:ph type="sldNum" sz="quarter" idx="12"/>
          </p:nvPr>
        </p:nvSpPr>
        <p:spPr/>
        <p:txBody>
          <a:bodyPr/>
          <a:lstStyle/>
          <a:p>
            <a:fld id="{9860EDB8-5305-433F-BE41-D7A86D811DB3}" type="slidenum">
              <a:rPr lang="en-US" altLang="zh-CN">
                <a:solidFill>
                  <a:prstClr val="black">
                    <a:tint val="75000"/>
                  </a:prstClr>
                </a:solidFill>
              </a:rPr>
              <a:pPr/>
              <a:t>‹#›</a:t>
            </a:fld>
            <a:endParaRPr altLang="en-US">
              <a:solidFill>
                <a:prstClr val="black">
                  <a:tint val="75000"/>
                </a:prstClr>
              </a:solidFill>
            </a:endParaRPr>
          </a:p>
        </p:txBody>
      </p:sp>
      <p:sp>
        <p:nvSpPr>
          <p:cNvPr id="7" name="矩形 6"/>
          <p:cNvSpPr/>
          <p:nvPr userDrawn="1"/>
        </p:nvSpPr>
        <p:spPr>
          <a:xfrm>
            <a:off x="0" y="0"/>
            <a:ext cx="12192000" cy="1332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Tree>
    <p:extLst>
      <p:ext uri="{BB962C8B-B14F-4D97-AF65-F5344CB8AC3E}">
        <p14:creationId xmlns:p14="http://schemas.microsoft.com/office/powerpoint/2010/main" val="14662784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en-US" altLang="zh-CN">
                <a:solidFill>
                  <a:prstClr val="black">
                    <a:tint val="75000"/>
                  </a:prstClr>
                </a:solidFill>
              </a:rPr>
              <a:pPr/>
              <a:t>7/29/2015</a:t>
            </a:fld>
            <a:endParaRPr altLang="en-US">
              <a:solidFill>
                <a:prstClr val="black">
                  <a:tint val="75000"/>
                </a:prstClr>
              </a:solidFill>
            </a:endParaRPr>
          </a:p>
        </p:txBody>
      </p:sp>
      <p:sp>
        <p:nvSpPr>
          <p:cNvPr id="5" name="页脚占位符 4"/>
          <p:cNvSpPr>
            <a:spLocks noGrp="1"/>
          </p:cNvSpPr>
          <p:nvPr>
            <p:ph type="ftr" sz="quarter" idx="11"/>
          </p:nvPr>
        </p:nvSpPr>
        <p:spPr/>
        <p:txBody>
          <a:bodyPr/>
          <a:lstStyle/>
          <a:p>
            <a:endParaRPr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9860EDB8-5305-433F-BE41-D7A86D811DB3}" type="slidenum">
              <a:rPr lang="en-US" altLang="zh-CN">
                <a:solidFill>
                  <a:prstClr val="black">
                    <a:tint val="75000"/>
                  </a:prstClr>
                </a:solidFill>
              </a:rPr>
              <a:pPr/>
              <a:t>‹#›</a:t>
            </a:fld>
            <a:endParaRPr altLang="en-US">
              <a:solidFill>
                <a:prstClr val="black">
                  <a:tint val="75000"/>
                </a:prstClr>
              </a:solidFill>
            </a:endParaRPr>
          </a:p>
        </p:txBody>
      </p:sp>
      <p:sp>
        <p:nvSpPr>
          <p:cNvPr id="8" name="矩形 7"/>
          <p:cNvSpPr/>
          <p:nvPr userDrawn="1"/>
        </p:nvSpPr>
        <p:spPr>
          <a:xfrm>
            <a:off x="0" y="0"/>
            <a:ext cx="12192000" cy="1332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Tree>
    <p:extLst>
      <p:ext uri="{BB962C8B-B14F-4D97-AF65-F5344CB8AC3E}">
        <p14:creationId xmlns:p14="http://schemas.microsoft.com/office/powerpoint/2010/main" val="1181496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3A1D3D7-A256-4B90-8C36-ECD50616BB8A}" type="datetime1">
              <a:rPr lang="zh-CN" altLang="en-US"/>
              <a:pPr>
                <a:defRPr/>
              </a:pPr>
              <a:t>2015/7/29</a:t>
            </a:fld>
            <a:endParaRPr lang="zh-CN" altLang="en-US" sz="1800">
              <a:solidFill>
                <a:schemeClr val="tx1"/>
              </a:solidFill>
              <a:latin typeface="Arial" panose="020B0604020202020204" pitchFamily="34" charset="0"/>
              <a:ea typeface="宋体" panose="02010600030101010101" pitchFamily="2" charset="-122"/>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D545AB2-D08A-481B-9C73-CAED47A117A4}" type="slidenum">
              <a:rPr lang="zh-CN" altLang="en-US"/>
              <a:pPr>
                <a:defRPr/>
              </a:pPr>
              <a:t>‹#›</a:t>
            </a:fld>
            <a:endParaRPr lang="en-US" sz="1800">
              <a:solidFill>
                <a:schemeClr val="tx1"/>
              </a:solidFill>
              <a:latin typeface="Arial" panose="020B0604020202020204" pitchFamily="34" charset="0"/>
            </a:endParaRPr>
          </a:p>
        </p:txBody>
      </p:sp>
    </p:spTree>
    <p:extLst>
      <p:ext uri="{BB962C8B-B14F-4D97-AF65-F5344CB8AC3E}">
        <p14:creationId xmlns:p14="http://schemas.microsoft.com/office/powerpoint/2010/main" val="33080025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en-US" altLang="zh-CN">
                <a:solidFill>
                  <a:prstClr val="black">
                    <a:tint val="75000"/>
                  </a:prstClr>
                </a:solidFill>
              </a:rPr>
              <a:pPr/>
              <a:t>7/29/2015</a:t>
            </a:fld>
            <a:endParaRPr altLang="en-US">
              <a:solidFill>
                <a:prstClr val="black">
                  <a:tint val="75000"/>
                </a:prstClr>
              </a:solidFill>
            </a:endParaRPr>
          </a:p>
        </p:txBody>
      </p:sp>
      <p:sp>
        <p:nvSpPr>
          <p:cNvPr id="5" name="页脚占位符 4"/>
          <p:cNvSpPr>
            <a:spLocks noGrp="1"/>
          </p:cNvSpPr>
          <p:nvPr>
            <p:ph type="ftr" sz="quarter" idx="11"/>
          </p:nvPr>
        </p:nvSpPr>
        <p:spPr/>
        <p:txBody>
          <a:bodyPr/>
          <a:lstStyle/>
          <a:p>
            <a:endParaRPr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9860EDB8-5305-433F-BE41-D7A86D811DB3}" type="slidenum">
              <a:rPr lang="en-US" altLang="zh-CN">
                <a:solidFill>
                  <a:prstClr val="black">
                    <a:tint val="75000"/>
                  </a:prstClr>
                </a:solidFill>
              </a:rPr>
              <a:pPr/>
              <a:t>‹#›</a:t>
            </a:fld>
            <a:endParaRPr altLang="en-US">
              <a:solidFill>
                <a:prstClr val="black">
                  <a:tint val="75000"/>
                </a:prstClr>
              </a:solidFill>
            </a:endParaRPr>
          </a:p>
        </p:txBody>
      </p:sp>
      <p:sp>
        <p:nvSpPr>
          <p:cNvPr id="8" name="矩形 7"/>
          <p:cNvSpPr/>
          <p:nvPr userDrawn="1"/>
        </p:nvSpPr>
        <p:spPr>
          <a:xfrm>
            <a:off x="10095346" y="0"/>
            <a:ext cx="20966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Tree>
    <p:extLst>
      <p:ext uri="{BB962C8B-B14F-4D97-AF65-F5344CB8AC3E}">
        <p14:creationId xmlns:p14="http://schemas.microsoft.com/office/powerpoint/2010/main" val="9489888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A6569ECF-543A-4983-906F-DF13665C1A0E}" type="datetime1">
              <a:rPr altLang="en-US">
                <a:solidFill>
                  <a:prstClr val="black">
                    <a:tint val="75000"/>
                  </a:prstClr>
                </a:solidFill>
              </a:rPr>
              <a:pPr>
                <a:defRPr/>
              </a:pPr>
              <a:t>2015/7/29</a:t>
            </a:fld>
            <a:endParaRPr altLang="en-US" sz="1800">
              <a:solidFill>
                <a:prstClr val="black"/>
              </a:solidFill>
              <a:latin typeface="Arial" panose="020B0604020202020204" pitchFamily="34" charset="0"/>
              <a:ea typeface="宋体" panose="02010600030101010101" pitchFamily="2" charset="-122"/>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en-US">
              <a:solidFill>
                <a:prstClr val="black">
                  <a:tint val="75000"/>
                </a:prstClr>
              </a:solidFill>
            </a:endParaRPr>
          </a:p>
        </p:txBody>
      </p:sp>
      <p:sp>
        <p:nvSpPr>
          <p:cNvPr id="4" name="灯片编号占位符 5"/>
          <p:cNvSpPr>
            <a:spLocks noGrp="1" noChangeArrowheads="1"/>
          </p:cNvSpPr>
          <p:nvPr>
            <p:ph type="sldNum" sz="quarter" idx="12"/>
          </p:nvPr>
        </p:nvSpPr>
        <p:spPr>
          <a:ln/>
        </p:spPr>
        <p:txBody>
          <a:bodyPr/>
          <a:lstStyle>
            <a:lvl1pPr>
              <a:defRPr/>
            </a:lvl1pPr>
          </a:lstStyle>
          <a:p>
            <a:pPr>
              <a:defRPr/>
            </a:pPr>
            <a:fld id="{E85ACA7C-B901-4F17-9597-0BF24A2757DF}" type="slidenum">
              <a:rPr altLang="en-US">
                <a:solidFill>
                  <a:prstClr val="black">
                    <a:tint val="75000"/>
                  </a:prstClr>
                </a:solidFill>
              </a:rPr>
              <a:pPr>
                <a:defRPr/>
              </a:pPr>
              <a:t>‹#›</a:t>
            </a:fld>
            <a:endParaRPr lang="en-US" sz="1800">
              <a:solidFill>
                <a:prstClr val="black"/>
              </a:solidFill>
              <a:latin typeface="Arial" panose="020B0604020202020204" pitchFamily="34" charset="0"/>
            </a:endParaRPr>
          </a:p>
        </p:txBody>
      </p:sp>
    </p:spTree>
    <p:extLst>
      <p:ext uri="{BB962C8B-B14F-4D97-AF65-F5344CB8AC3E}">
        <p14:creationId xmlns:p14="http://schemas.microsoft.com/office/powerpoint/2010/main" val="44439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noChangeArrowheads="1"/>
          </p:cNvSpPr>
          <p:nvPr>
            <p:ph type="dt" sz="half" idx="10"/>
          </p:nvPr>
        </p:nvSpPr>
        <p:spPr>
          <a:ln/>
        </p:spPr>
        <p:txBody>
          <a:bodyPr/>
          <a:lstStyle>
            <a:lvl1pPr>
              <a:defRPr/>
            </a:lvl1pPr>
          </a:lstStyle>
          <a:p>
            <a:pPr>
              <a:defRPr/>
            </a:pPr>
            <a:fld id="{A8D99659-354E-4869-ABE2-DD754DFBFFE9}" type="datetime1">
              <a:rPr lang="zh-CN" altLang="en-US"/>
              <a:pPr>
                <a:defRPr/>
              </a:pPr>
              <a:t>2015/7/29</a:t>
            </a:fld>
            <a:endParaRPr lang="zh-CN" altLang="en-US" sz="1800">
              <a:solidFill>
                <a:schemeClr val="tx1"/>
              </a:solidFill>
              <a:latin typeface="Arial" panose="020B0604020202020204" pitchFamily="34" charset="0"/>
              <a:ea typeface="宋体" panose="02010600030101010101" pitchFamily="2" charset="-122"/>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0BEDEAC-0E41-4FC7-B515-33B71DDCEC6F}" type="slidenum">
              <a:rPr lang="zh-CN" altLang="en-US"/>
              <a:pPr>
                <a:defRPr/>
              </a:pPr>
              <a:t>‹#›</a:t>
            </a:fld>
            <a:endParaRPr lang="en-US" sz="1800">
              <a:solidFill>
                <a:schemeClr val="tx1"/>
              </a:solidFill>
              <a:latin typeface="Arial" panose="020B0604020202020204" pitchFamily="34" charset="0"/>
            </a:endParaRPr>
          </a:p>
        </p:txBody>
      </p:sp>
    </p:spTree>
    <p:extLst>
      <p:ext uri="{BB962C8B-B14F-4D97-AF65-F5344CB8AC3E}">
        <p14:creationId xmlns:p14="http://schemas.microsoft.com/office/powerpoint/2010/main" val="1797037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3"/>
          <p:cNvSpPr>
            <a:spLocks noGrp="1" noChangeArrowheads="1"/>
          </p:cNvSpPr>
          <p:nvPr>
            <p:ph type="dt" sz="half" idx="10"/>
          </p:nvPr>
        </p:nvSpPr>
        <p:spPr>
          <a:ln/>
        </p:spPr>
        <p:txBody>
          <a:bodyPr/>
          <a:lstStyle>
            <a:lvl1pPr>
              <a:defRPr/>
            </a:lvl1pPr>
          </a:lstStyle>
          <a:p>
            <a:pPr>
              <a:defRPr/>
            </a:pPr>
            <a:fld id="{94F6F5BF-6B07-45ED-804E-17909D834AFA}" type="datetime1">
              <a:rPr lang="zh-CN" altLang="en-US"/>
              <a:pPr>
                <a:defRPr/>
              </a:pPr>
              <a:t>2015/7/29</a:t>
            </a:fld>
            <a:endParaRPr lang="zh-CN" altLang="en-US" sz="1800">
              <a:solidFill>
                <a:schemeClr val="tx1"/>
              </a:solidFill>
              <a:latin typeface="Arial" panose="020B0604020202020204" pitchFamily="34" charset="0"/>
              <a:ea typeface="宋体" panose="02010600030101010101" pitchFamily="2" charset="-122"/>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1140FDF9-2731-4C5A-BF04-6FE1B3C8A646}" type="slidenum">
              <a:rPr lang="zh-CN" altLang="en-US"/>
              <a:pPr>
                <a:defRPr/>
              </a:pPr>
              <a:t>‹#›</a:t>
            </a:fld>
            <a:endParaRPr lang="en-US" sz="1800">
              <a:solidFill>
                <a:schemeClr val="tx1"/>
              </a:solidFill>
              <a:latin typeface="Arial" panose="020B0604020202020204" pitchFamily="34" charset="0"/>
            </a:endParaRPr>
          </a:p>
        </p:txBody>
      </p:sp>
    </p:spTree>
    <p:extLst>
      <p:ext uri="{BB962C8B-B14F-4D97-AF65-F5344CB8AC3E}">
        <p14:creationId xmlns:p14="http://schemas.microsoft.com/office/powerpoint/2010/main" val="243773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3"/>
          <p:cNvSpPr>
            <a:spLocks noGrp="1" noChangeArrowheads="1"/>
          </p:cNvSpPr>
          <p:nvPr>
            <p:ph type="dt" sz="half" idx="10"/>
          </p:nvPr>
        </p:nvSpPr>
        <p:spPr>
          <a:ln/>
        </p:spPr>
        <p:txBody>
          <a:bodyPr/>
          <a:lstStyle>
            <a:lvl1pPr>
              <a:defRPr/>
            </a:lvl1pPr>
          </a:lstStyle>
          <a:p>
            <a:pPr>
              <a:defRPr/>
            </a:pPr>
            <a:fld id="{3F9A07FA-3B59-4F3E-88B6-DE512457E8EC}" type="datetime1">
              <a:rPr lang="zh-CN" altLang="en-US"/>
              <a:pPr>
                <a:defRPr/>
              </a:pPr>
              <a:t>2015/7/29</a:t>
            </a:fld>
            <a:endParaRPr lang="zh-CN" altLang="en-US" sz="1800">
              <a:solidFill>
                <a:schemeClr val="tx1"/>
              </a:solidFill>
              <a:latin typeface="Arial" panose="020B0604020202020204" pitchFamily="34" charset="0"/>
              <a:ea typeface="宋体" panose="02010600030101010101" pitchFamily="2" charset="-122"/>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85D60BEC-B233-489D-9107-4BCA118ADA75}" type="slidenum">
              <a:rPr lang="zh-CN" altLang="en-US"/>
              <a:pPr>
                <a:defRPr/>
              </a:pPr>
              <a:t>‹#›</a:t>
            </a:fld>
            <a:endParaRPr lang="en-US" sz="1800">
              <a:solidFill>
                <a:schemeClr val="tx1"/>
              </a:solidFill>
              <a:latin typeface="Arial" panose="020B0604020202020204" pitchFamily="34" charset="0"/>
            </a:endParaRPr>
          </a:p>
        </p:txBody>
      </p:sp>
    </p:spTree>
    <p:extLst>
      <p:ext uri="{BB962C8B-B14F-4D97-AF65-F5344CB8AC3E}">
        <p14:creationId xmlns:p14="http://schemas.microsoft.com/office/powerpoint/2010/main" val="2003276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A6569ECF-543A-4983-906F-DF13665C1A0E}" type="datetime1">
              <a:rPr lang="zh-CN" altLang="en-US"/>
              <a:pPr>
                <a:defRPr/>
              </a:pPr>
              <a:t>2015/7/29</a:t>
            </a:fld>
            <a:endParaRPr lang="zh-CN" altLang="en-US" sz="1800">
              <a:solidFill>
                <a:schemeClr val="tx1"/>
              </a:solidFill>
              <a:latin typeface="Arial" panose="020B0604020202020204" pitchFamily="34" charset="0"/>
              <a:ea typeface="宋体" panose="02010600030101010101" pitchFamily="2" charset="-122"/>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E85ACA7C-B901-4F17-9597-0BF24A2757DF}" type="slidenum">
              <a:rPr lang="zh-CN" altLang="en-US"/>
              <a:pPr>
                <a:defRPr/>
              </a:pPr>
              <a:t>‹#›</a:t>
            </a:fld>
            <a:endParaRPr lang="en-US" sz="1800">
              <a:solidFill>
                <a:schemeClr val="tx1"/>
              </a:solidFill>
              <a:latin typeface="Arial" panose="020B0604020202020204" pitchFamily="34" charset="0"/>
            </a:endParaRPr>
          </a:p>
        </p:txBody>
      </p:sp>
    </p:spTree>
    <p:extLst>
      <p:ext uri="{BB962C8B-B14F-4D97-AF65-F5344CB8AC3E}">
        <p14:creationId xmlns:p14="http://schemas.microsoft.com/office/powerpoint/2010/main" val="1760274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AE910B00-C6EA-4817-9C0B-ADA95FDA5032}" type="datetime1">
              <a:rPr lang="zh-CN" altLang="en-US"/>
              <a:pPr>
                <a:defRPr/>
              </a:pPr>
              <a:t>2015/7/29</a:t>
            </a:fld>
            <a:endParaRPr lang="zh-CN" altLang="en-US" sz="1800">
              <a:solidFill>
                <a:schemeClr val="tx1"/>
              </a:solidFill>
              <a:latin typeface="Arial" panose="020B0604020202020204" pitchFamily="34" charset="0"/>
              <a:ea typeface="宋体" panose="02010600030101010101" pitchFamily="2" charset="-122"/>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4B68668-4D5E-41CB-8E8A-0C56825C8EDB}" type="slidenum">
              <a:rPr lang="zh-CN" altLang="en-US"/>
              <a:pPr>
                <a:defRPr/>
              </a:pPr>
              <a:t>‹#›</a:t>
            </a:fld>
            <a:endParaRPr lang="en-US" sz="1800">
              <a:solidFill>
                <a:schemeClr val="tx1"/>
              </a:solidFill>
              <a:latin typeface="Arial" panose="020B0604020202020204" pitchFamily="34" charset="0"/>
            </a:endParaRPr>
          </a:p>
        </p:txBody>
      </p:sp>
    </p:spTree>
    <p:extLst>
      <p:ext uri="{BB962C8B-B14F-4D97-AF65-F5344CB8AC3E}">
        <p14:creationId xmlns:p14="http://schemas.microsoft.com/office/powerpoint/2010/main" val="2067086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Segoe UI" panose="020B0502040204020203"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7CEEBC6-9E0A-4B4F-8C21-9B3AFD42B27F}" type="datetime1">
              <a:rPr lang="zh-CN" altLang="en-US"/>
              <a:pPr>
                <a:defRPr/>
              </a:pPr>
              <a:t>2015/7/29</a:t>
            </a:fld>
            <a:endParaRPr lang="zh-CN" altLang="en-US" sz="1800">
              <a:solidFill>
                <a:schemeClr val="tx1"/>
              </a:solidFill>
              <a:latin typeface="Arial" panose="020B0604020202020204" pitchFamily="34" charset="0"/>
              <a:ea typeface="宋体" panose="02010600030101010101" pitchFamily="2" charset="-122"/>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4FB4ABE-4788-426E-868C-270D25F725A4}" type="slidenum">
              <a:rPr lang="zh-CN" altLang="en-US"/>
              <a:pPr>
                <a:defRPr/>
              </a:pPr>
              <a:t>‹#›</a:t>
            </a:fld>
            <a:endParaRPr lang="en-US" sz="1800">
              <a:solidFill>
                <a:schemeClr val="tx1"/>
              </a:solidFill>
              <a:latin typeface="Arial" panose="020B0604020202020204" pitchFamily="34" charset="0"/>
            </a:endParaRPr>
          </a:p>
        </p:txBody>
      </p:sp>
    </p:spTree>
    <p:extLst>
      <p:ext uri="{BB962C8B-B14F-4D97-AF65-F5344CB8AC3E}">
        <p14:creationId xmlns:p14="http://schemas.microsoft.com/office/powerpoint/2010/main" val="69553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Segoe UI Light" panose="020B0502040204020203"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Segoe UI" panose="020B0502040204020203" pitchFamily="34" charset="0"/>
              </a:rPr>
              <a:t>单击此处编辑母版文本样式</a:t>
            </a:r>
          </a:p>
          <a:p>
            <a:pPr lvl="1"/>
            <a:r>
              <a:rPr lang="zh-CN" smtClean="0">
                <a:sym typeface="Segoe UI" panose="020B0502040204020203" pitchFamily="34" charset="0"/>
              </a:rPr>
              <a:t>第二级</a:t>
            </a:r>
          </a:p>
          <a:p>
            <a:pPr lvl="2"/>
            <a:r>
              <a:rPr lang="zh-CN" smtClean="0">
                <a:sym typeface="Segoe UI" panose="020B0502040204020203" pitchFamily="34" charset="0"/>
              </a:rPr>
              <a:t>第三级</a:t>
            </a:r>
          </a:p>
          <a:p>
            <a:pPr lvl="3"/>
            <a:r>
              <a:rPr lang="zh-CN" smtClean="0">
                <a:sym typeface="Segoe UI" panose="020B0502040204020203" pitchFamily="34" charset="0"/>
              </a:rPr>
              <a:t>第四级</a:t>
            </a:r>
          </a:p>
          <a:p>
            <a:pPr lvl="4"/>
            <a:r>
              <a:rPr lang="zh-CN" smtClean="0">
                <a:sym typeface="Segoe UI" panose="020B0502040204020203" pitchFamily="34" charset="0"/>
              </a:rPr>
              <a:t>第五级</a:t>
            </a:r>
          </a:p>
        </p:txBody>
      </p:sp>
      <p:sp>
        <p:nvSpPr>
          <p:cNvPr id="1028" name="日期占位符 3"/>
          <p:cNvSpPr>
            <a:spLocks noGrp="1" noChangeArrowheads="1"/>
          </p:cNvSpPr>
          <p:nvPr>
            <p:ph type="dt" sz="half" idx="2"/>
          </p:nvPr>
        </p:nvSpPr>
        <p:spPr bwMode="auto">
          <a:xfrm>
            <a:off x="838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latin typeface="+mn-lt"/>
                <a:ea typeface="+mn-ea"/>
                <a:sym typeface="Microsoft YaHei UI" panose="020B0503020204020204" pitchFamily="34" charset="-122"/>
              </a:defRPr>
            </a:lvl1pPr>
          </a:lstStyle>
          <a:p>
            <a:pPr>
              <a:defRPr/>
            </a:pPr>
            <a:fld id="{09AE37DF-AED3-431B-BB1F-A31E18CED331}" type="datetime1">
              <a:rPr lang="zh-CN" altLang="en-US"/>
              <a:pPr>
                <a:defRPr/>
              </a:pPr>
              <a:t>2015/7/29</a:t>
            </a:fld>
            <a:endParaRPr lang="zh-CN" altLang="en-US" sz="1800">
              <a:solidFill>
                <a:schemeClr val="tx1"/>
              </a:solidFill>
              <a:latin typeface="Arial" panose="020B0604020202020204" pitchFamily="34" charset="0"/>
              <a:ea typeface="宋体" panose="02010600030101010101" pitchFamily="2" charset="-122"/>
            </a:endParaRPr>
          </a:p>
        </p:txBody>
      </p:sp>
      <p:sp>
        <p:nvSpPr>
          <p:cNvPr id="1029" name="页脚占位符 4"/>
          <p:cNvSpPr>
            <a:spLocks noGrp="1" noChangeArrowheads="1"/>
          </p:cNvSpPr>
          <p:nvPr>
            <p:ph type="ftr" sz="quarter" idx="3"/>
          </p:nvPr>
        </p:nvSpPr>
        <p:spPr bwMode="auto">
          <a:xfrm>
            <a:off x="4648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latin typeface="+mn-lt"/>
                <a:ea typeface="+mn-ea"/>
                <a:sym typeface="Microsoft YaHei UI" panose="020B0503020204020204" pitchFamily="34" charset="-122"/>
              </a:defRPr>
            </a:lvl1pPr>
          </a:lstStyle>
          <a:p>
            <a:pPr>
              <a:defRPr/>
            </a:pPr>
            <a:endParaRPr lang="en-US"/>
          </a:p>
        </p:txBody>
      </p:sp>
      <p:sp>
        <p:nvSpPr>
          <p:cNvPr id="1030" name="灯片编号占位符 5"/>
          <p:cNvSpPr>
            <a:spLocks noGrp="1" noChangeArrowheads="1"/>
          </p:cNvSpPr>
          <p:nvPr>
            <p:ph type="sldNum" sz="quarter" idx="4"/>
          </p:nvPr>
        </p:nvSpPr>
        <p:spPr bwMode="auto">
          <a:xfrm>
            <a:off x="8077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latin typeface="+mn-lt"/>
                <a:ea typeface="+mn-ea"/>
                <a:sym typeface="Microsoft YaHei UI" panose="020B0503020204020204" pitchFamily="34" charset="-122"/>
              </a:defRPr>
            </a:lvl1pPr>
          </a:lstStyle>
          <a:p>
            <a:pPr>
              <a:defRPr/>
            </a:pPr>
            <a:fld id="{541B0E0A-053D-4441-B1F1-418BE343CAB5}" type="slidenum">
              <a:rPr lang="zh-CN" altLang="en-US"/>
              <a:pPr>
                <a:defRPr/>
              </a:pPr>
              <a:t>‹#›</a:t>
            </a:fld>
            <a:endParaRPr lang="en-US" sz="1800">
              <a:solidFill>
                <a:schemeClr val="tx1"/>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914400" indent="-914400" algn="l" rtl="0" eaLnBrk="0" fontAlgn="base" hangingPunct="0">
        <a:spcBef>
          <a:spcPct val="0"/>
        </a:spcBef>
        <a:spcAft>
          <a:spcPct val="0"/>
        </a:spcAft>
        <a:defRPr sz="4400" kern="1200">
          <a:solidFill>
            <a:schemeClr val="tx1"/>
          </a:solidFill>
          <a:latin typeface="+mj-lt"/>
          <a:ea typeface="+mj-ea"/>
          <a:cs typeface="+mj-cs"/>
          <a:sym typeface="Segoe UI Light" panose="020B0502040204020203" pitchFamily="34" charset="0"/>
        </a:defRPr>
      </a:lvl1pPr>
      <a:lvl2pPr marL="914400" indent="-914400" algn="l" rtl="0" eaLnBrk="0" fontAlgn="base" hangingPunct="0">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sym typeface="Segoe UI Light" panose="020B0502040204020203" pitchFamily="34" charset="0"/>
        </a:defRPr>
      </a:lvl2pPr>
      <a:lvl3pPr marL="914400" indent="-914400" algn="l" rtl="0" eaLnBrk="0" fontAlgn="base" hangingPunct="0">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sym typeface="Segoe UI Light" panose="020B0502040204020203" pitchFamily="34" charset="0"/>
        </a:defRPr>
      </a:lvl3pPr>
      <a:lvl4pPr marL="914400" indent="-914400" algn="l" rtl="0" eaLnBrk="0" fontAlgn="base" hangingPunct="0">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sym typeface="Segoe UI Light" panose="020B0502040204020203" pitchFamily="34" charset="0"/>
        </a:defRPr>
      </a:lvl4pPr>
      <a:lvl5pPr marL="914400" indent="-914400" algn="l" rtl="0" eaLnBrk="0" fontAlgn="base" hangingPunct="0">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sym typeface="Segoe UI Light" panose="020B0502040204020203" pitchFamily="34" charset="0"/>
        </a:defRPr>
      </a:lvl5pPr>
      <a:lvl6pPr marL="1371600" indent="-914400" algn="l" rtl="0" eaLnBrk="0" fontAlgn="base" hangingPunct="0">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sym typeface="Segoe UI Light" panose="020B0502040204020203" pitchFamily="34" charset="0"/>
        </a:defRPr>
      </a:lvl6pPr>
      <a:lvl7pPr marL="1828800" indent="-914400" algn="l" rtl="0" eaLnBrk="0" fontAlgn="base" hangingPunct="0">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sym typeface="Segoe UI Light" panose="020B0502040204020203" pitchFamily="34" charset="0"/>
        </a:defRPr>
      </a:lvl7pPr>
      <a:lvl8pPr marL="2286000" indent="-914400" algn="l" rtl="0" eaLnBrk="0" fontAlgn="base" hangingPunct="0">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sym typeface="Segoe UI Light" panose="020B0502040204020203" pitchFamily="34" charset="0"/>
        </a:defRPr>
      </a:lvl8pPr>
      <a:lvl9pPr marL="2743200" indent="-914400" algn="l" rtl="0" eaLnBrk="0" fontAlgn="base" hangingPunct="0">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sym typeface="Segoe UI Light" panose="020B0502040204020203" pitchFamily="34" charset="0"/>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kern="1200">
          <a:solidFill>
            <a:schemeClr val="tx1"/>
          </a:solidFill>
          <a:latin typeface="+mn-lt"/>
          <a:ea typeface="+mn-ea"/>
          <a:cs typeface="+mn-cs"/>
          <a:sym typeface="Segoe UI" panose="020B0502040204020203" pitchFamily="34" charset="0"/>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kern="1200">
          <a:solidFill>
            <a:schemeClr val="tx1"/>
          </a:solidFill>
          <a:latin typeface="+mn-lt"/>
          <a:ea typeface="+mn-ea"/>
          <a:cs typeface="+mn-cs"/>
          <a:sym typeface="Segoe UI" panose="020B0502040204020203" pitchFamily="34" charset="0"/>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kern="1200">
          <a:solidFill>
            <a:schemeClr val="tx1"/>
          </a:solidFill>
          <a:latin typeface="+mn-lt"/>
          <a:ea typeface="+mn-ea"/>
          <a:cs typeface="+mn-cs"/>
          <a:sym typeface="Segoe UI" panose="020B0502040204020203" pitchFamily="34" charset="0"/>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kern="1200">
          <a:solidFill>
            <a:schemeClr val="tx1"/>
          </a:solidFill>
          <a:latin typeface="+mn-lt"/>
          <a:ea typeface="+mn-ea"/>
          <a:cs typeface="+mn-cs"/>
          <a:sym typeface="Segoe UI" panose="020B0502040204020203" pitchFamily="34" charset="0"/>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kern="1200">
          <a:solidFill>
            <a:schemeClr val="tx1"/>
          </a:solidFill>
          <a:latin typeface="+mn-lt"/>
          <a:ea typeface="+mn-ea"/>
          <a:cs typeface="+mn-cs"/>
          <a:sym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pPr eaLnBrk="1" fontAlgn="auto" hangingPunct="1">
              <a:spcBef>
                <a:spcPts val="0"/>
              </a:spcBef>
              <a:spcAft>
                <a:spcPts val="0"/>
              </a:spcAft>
            </a:pPr>
            <a:fld id="{8BEEBAAA-29B5-4AF5-BC5F-7E580C29002D}" type="datetimeFigureOut">
              <a:rPr lang="en-US" altLang="zh-CN" smtClean="0">
                <a:solidFill>
                  <a:prstClr val="black">
                    <a:tint val="75000"/>
                  </a:prstClr>
                </a:solidFill>
              </a:rPr>
              <a:pPr eaLnBrk="1" fontAlgn="auto" hangingPunct="1">
                <a:spcBef>
                  <a:spcPts val="0"/>
                </a:spcBef>
                <a:spcAft>
                  <a:spcPts val="0"/>
                </a:spcAft>
              </a:pPr>
              <a:t>7/29/2015</a:t>
            </a:fld>
            <a:endParaRPr altLang="en-US">
              <a:solidFill>
                <a:prstClr val="black">
                  <a:tint val="75000"/>
                </a:prstClr>
              </a:solidFill>
            </a:endParaRPr>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pPr eaLnBrk="1" fontAlgn="auto" hangingPunct="1">
              <a:spcBef>
                <a:spcPts val="0"/>
              </a:spcBef>
              <a:spcAft>
                <a:spcPts val="0"/>
              </a:spcAft>
            </a:pPr>
            <a:endParaRPr altLang="en-US">
              <a:solidFill>
                <a:prstClr val="black">
                  <a:tint val="75000"/>
                </a:prstClr>
              </a:solidFill>
            </a:endParaRPr>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pPr eaLnBrk="1" fontAlgn="auto" hangingPunct="1">
              <a:spcBef>
                <a:spcPts val="0"/>
              </a:spcBef>
              <a:spcAft>
                <a:spcPts val="0"/>
              </a:spcAft>
            </a:pPr>
            <a:fld id="{9860EDB8-5305-433F-BE41-D7A86D811DB3}" type="slidenum">
              <a:rPr lang="en-US" altLang="zh-CN" smtClean="0">
                <a:solidFill>
                  <a:prstClr val="black">
                    <a:tint val="75000"/>
                  </a:prstClr>
                </a:solidFill>
              </a:rPr>
              <a:pPr eaLnBrk="1" fontAlgn="auto" hangingPunct="1">
                <a:spcBef>
                  <a:spcPts val="0"/>
                </a:spcBef>
                <a:spcAft>
                  <a:spcPts val="0"/>
                </a:spcAft>
              </a:pPr>
              <a:t>‹#›</a:t>
            </a:fld>
            <a:endParaRPr lang="en-US" altLang="zh-CN" dirty="0">
              <a:solidFill>
                <a:prstClr val="black">
                  <a:tint val="75000"/>
                </a:prstClr>
              </a:solidFill>
            </a:endParaRPr>
          </a:p>
        </p:txBody>
      </p:sp>
    </p:spTree>
    <p:extLst>
      <p:ext uri="{BB962C8B-B14F-4D97-AF65-F5344CB8AC3E}">
        <p14:creationId xmlns:p14="http://schemas.microsoft.com/office/powerpoint/2010/main" val="6598809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pPr eaLnBrk="1" fontAlgn="auto" hangingPunct="1">
              <a:spcBef>
                <a:spcPts val="0"/>
              </a:spcBef>
              <a:spcAft>
                <a:spcPts val="0"/>
              </a:spcAft>
            </a:pPr>
            <a:fld id="{8BEEBAAA-29B5-4AF5-BC5F-7E580C29002D}" type="datetimeFigureOut">
              <a:rPr lang="en-US" altLang="zh-CN" smtClean="0">
                <a:solidFill>
                  <a:prstClr val="black">
                    <a:tint val="75000"/>
                  </a:prstClr>
                </a:solidFill>
              </a:rPr>
              <a:pPr eaLnBrk="1" fontAlgn="auto" hangingPunct="1">
                <a:spcBef>
                  <a:spcPts val="0"/>
                </a:spcBef>
                <a:spcAft>
                  <a:spcPts val="0"/>
                </a:spcAft>
              </a:pPr>
              <a:t>7/29/2015</a:t>
            </a:fld>
            <a:endParaRPr altLang="en-US">
              <a:solidFill>
                <a:prstClr val="black">
                  <a:tint val="75000"/>
                </a:prstClr>
              </a:solidFill>
            </a:endParaRPr>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pPr eaLnBrk="1" fontAlgn="auto" hangingPunct="1">
              <a:spcBef>
                <a:spcPts val="0"/>
              </a:spcBef>
              <a:spcAft>
                <a:spcPts val="0"/>
              </a:spcAft>
            </a:pPr>
            <a:endParaRPr altLang="en-US">
              <a:solidFill>
                <a:prstClr val="black">
                  <a:tint val="75000"/>
                </a:prstClr>
              </a:solidFill>
            </a:endParaRPr>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pPr eaLnBrk="1" fontAlgn="auto" hangingPunct="1">
              <a:spcBef>
                <a:spcPts val="0"/>
              </a:spcBef>
              <a:spcAft>
                <a:spcPts val="0"/>
              </a:spcAft>
            </a:pPr>
            <a:fld id="{9860EDB8-5305-433F-BE41-D7A86D811DB3}" type="slidenum">
              <a:rPr lang="en-US" altLang="zh-CN" smtClean="0">
                <a:solidFill>
                  <a:prstClr val="black">
                    <a:tint val="75000"/>
                  </a:prstClr>
                </a:solidFill>
              </a:rPr>
              <a:pPr eaLnBrk="1" fontAlgn="auto" hangingPunct="1">
                <a:spcBef>
                  <a:spcPts val="0"/>
                </a:spcBef>
                <a:spcAft>
                  <a:spcPts val="0"/>
                </a:spcAft>
              </a:pPr>
              <a:t>‹#›</a:t>
            </a:fld>
            <a:endParaRPr lang="en-US" altLang="zh-CN" dirty="0">
              <a:solidFill>
                <a:prstClr val="black">
                  <a:tint val="75000"/>
                </a:prstClr>
              </a:solidFill>
            </a:endParaRPr>
          </a:p>
        </p:txBody>
      </p:sp>
    </p:spTree>
    <p:extLst>
      <p:ext uri="{BB962C8B-B14F-4D97-AF65-F5344CB8AC3E}">
        <p14:creationId xmlns:p14="http://schemas.microsoft.com/office/powerpoint/2010/main" val="372309276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jquery.com/"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hyperlink" Target="http://prototypejs.org/" TargetMode="External"/><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extjs.com/products/extjs/"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163.com/" TargetMode="External"/><Relationship Id="rId2" Type="http://schemas.openxmlformats.org/officeDocument/2006/relationships/hyperlink" Target="http://www.taobao.com/" TargetMode="External"/><Relationship Id="rId1" Type="http://schemas.openxmlformats.org/officeDocument/2006/relationships/slideLayout" Target="../slideLayouts/slideLayout7.xml"/><Relationship Id="rId4" Type="http://schemas.openxmlformats.org/officeDocument/2006/relationships/hyperlink" Target="http://w.qq.com/"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9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SLIDEtoME\TP模板\新建文件夹 (3)\bg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12192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标题 3"/>
          <p:cNvSpPr>
            <a:spLocks noGrp="1" noChangeArrowheads="1"/>
          </p:cNvSpPr>
          <p:nvPr>
            <p:ph type="ctrTitle" idx="4294967295"/>
          </p:nvPr>
        </p:nvSpPr>
        <p:spPr>
          <a:xfrm>
            <a:off x="249238" y="488950"/>
            <a:ext cx="10996612" cy="1250950"/>
          </a:xfrm>
        </p:spPr>
        <p:txBody>
          <a:bodyPr/>
          <a:lstStyle/>
          <a:p>
            <a:pPr marL="0" indent="0" eaLnBrk="1" hangingPunct="1">
              <a:defRPr/>
            </a:pPr>
            <a:r>
              <a:rPr lang="zh-CN" altLang="en-US" sz="6400" b="1" cap="all" dirty="0">
                <a:latin typeface="微软雅黑" panose="020B0503020204020204" pitchFamily="34" charset="-122"/>
                <a:ea typeface="微软雅黑" panose="020B0503020204020204" pitchFamily="34" charset="-122"/>
              </a:rPr>
              <a:t>前端开发工程师 </a:t>
            </a:r>
            <a:r>
              <a:rPr lang="en-US" altLang="zh-CN" sz="6000" b="1" dirty="0">
                <a:solidFill>
                  <a:srgbClr val="660033"/>
                </a:solidFill>
                <a:latin typeface="微软雅黑" panose="020B0503020204020204" pitchFamily="34" charset="-122"/>
                <a:ea typeface="微软雅黑" panose="020B0503020204020204" pitchFamily="34" charset="-122"/>
              </a:rPr>
              <a:t>– </a:t>
            </a:r>
            <a:r>
              <a:rPr lang="en-US" sz="6000" b="1" dirty="0">
                <a:solidFill>
                  <a:srgbClr val="660033"/>
                </a:solidFill>
                <a:latin typeface="微软雅黑" panose="020B0503020204020204" pitchFamily="34" charset="-122"/>
                <a:ea typeface="微软雅黑" panose="020B0503020204020204" pitchFamily="34" charset="-122"/>
                <a:sym typeface="微软雅黑" panose="020B0503020204020204" pitchFamily="34" charset="-122"/>
              </a:rPr>
              <a:t>JavaScript</a:t>
            </a:r>
            <a:endParaRPr lang="en-US" sz="6000" b="1" dirty="0">
              <a:solidFill>
                <a:srgbClr val="660033"/>
              </a:solidFill>
              <a:latin typeface="微软雅黑" panose="020B0503020204020204" pitchFamily="34" charset="-122"/>
              <a:ea typeface="微软雅黑" panose="020B0503020204020204" pitchFamily="34" charset="-122"/>
            </a:endParaRPr>
          </a:p>
        </p:txBody>
      </p:sp>
      <p:sp>
        <p:nvSpPr>
          <p:cNvPr id="3076" name="副标题 2"/>
          <p:cNvSpPr>
            <a:spLocks noChangeArrowheads="1"/>
          </p:cNvSpPr>
          <p:nvPr/>
        </p:nvSpPr>
        <p:spPr bwMode="auto">
          <a:xfrm>
            <a:off x="411163" y="5562600"/>
            <a:ext cx="10672762"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r" eaLnBrk="1" hangingPunct="1">
              <a:lnSpc>
                <a:spcPct val="135000"/>
              </a:lnSpc>
              <a:spcBef>
                <a:spcPts val="600"/>
              </a:spcBef>
              <a:buFont typeface="Arial" panose="020B0604020202020204" pitchFamily="34" charset="0"/>
              <a:buNone/>
            </a:pPr>
            <a:r>
              <a:rPr lang="en-US" sz="2200" b="1">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2015/05/12</a:t>
            </a:r>
          </a:p>
          <a:p>
            <a:pPr algn="r" eaLnBrk="1" hangingPunct="1">
              <a:lnSpc>
                <a:spcPct val="135000"/>
              </a:lnSpc>
              <a:spcBef>
                <a:spcPts val="600"/>
              </a:spcBef>
              <a:buFont typeface="Arial" panose="020B0604020202020204" pitchFamily="34" charset="0"/>
              <a:buNone/>
            </a:pPr>
            <a:endParaRPr lang="en-US" sz="2200">
              <a:solidFill>
                <a:srgbClr val="F7F7F9"/>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35000"/>
              </a:lnSpc>
              <a:spcBef>
                <a:spcPts val="600"/>
              </a:spcBef>
              <a:buFont typeface="Arial" panose="020B0604020202020204" pitchFamily="34" charset="0"/>
              <a:buNone/>
            </a:pPr>
            <a:endParaRPr lang="en-US" sz="1900" b="1">
              <a:solidFill>
                <a:srgbClr val="F7F7F9"/>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35000"/>
              </a:lnSpc>
              <a:spcBef>
                <a:spcPts val="600"/>
              </a:spcBef>
              <a:buFont typeface="Arial" panose="020B0604020202020204" pitchFamily="34" charset="0"/>
              <a:buNone/>
            </a:pPr>
            <a:endParaRPr lang="en-US" i="1">
              <a:solidFill>
                <a:srgbClr val="D24726"/>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220"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221"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22"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JavaScript 框架</a:t>
            </a:r>
            <a:endParaRPr lang="zh-CN" altLang="en-US" dirty="0" smtClean="0"/>
          </a:p>
        </p:txBody>
      </p:sp>
      <p:pic>
        <p:nvPicPr>
          <p:cNvPr id="11266" name="Picture 2" descr="http://www.ajaxline.com/files/jque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679" y="1966714"/>
            <a:ext cx="2543269" cy="7764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53551" y="1986685"/>
            <a:ext cx="7952014" cy="3418052"/>
          </a:xfrm>
          <a:prstGeom prst="rect">
            <a:avLst/>
          </a:prstGeom>
          <a:noFill/>
        </p:spPr>
        <p:txBody>
          <a:bodyPr wrap="square" rtlCol="0">
            <a:spAutoFit/>
          </a:bodyPr>
          <a:lstStyle/>
          <a:p>
            <a:r>
              <a:rPr lang="en-US" altLang="zh-CN" sz="2200" dirty="0" smtClean="0">
                <a:latin typeface="微软雅黑" pitchFamily="34" charset="-122"/>
                <a:ea typeface="微软雅黑" pitchFamily="34" charset="-122"/>
                <a:hlinkClick r:id="rId3"/>
              </a:rPr>
              <a:t>http</a:t>
            </a:r>
            <a:r>
              <a:rPr lang="en-US" altLang="zh-CN" sz="2200" dirty="0">
                <a:latin typeface="微软雅黑" pitchFamily="34" charset="-122"/>
                <a:ea typeface="微软雅黑" pitchFamily="34" charset="-122"/>
                <a:hlinkClick r:id="rId3"/>
              </a:rPr>
              <a:t>://jquery.com/</a:t>
            </a:r>
            <a:endParaRPr lang="en-US" altLang="zh-CN" sz="2200" dirty="0">
              <a:latin typeface="微软雅黑" pitchFamily="34" charset="-122"/>
              <a:ea typeface="微软雅黑" pitchFamily="34" charset="-122"/>
            </a:endParaRPr>
          </a:p>
          <a:p>
            <a:pPr>
              <a:lnSpc>
                <a:spcPct val="150000"/>
              </a:lnSpc>
            </a:pPr>
            <a:r>
              <a:rPr lang="en-US" altLang="zh-CN" sz="2200" dirty="0">
                <a:latin typeface="微软雅黑" pitchFamily="34" charset="-122"/>
                <a:ea typeface="微软雅黑" pitchFamily="34" charset="-122"/>
              </a:rPr>
              <a:t/>
            </a:r>
            <a:br>
              <a:rPr lang="en-US" altLang="zh-CN" sz="2200" dirty="0">
                <a:latin typeface="微软雅黑" pitchFamily="34" charset="-122"/>
                <a:ea typeface="微软雅黑" pitchFamily="34" charset="-122"/>
              </a:rPr>
            </a:br>
            <a:r>
              <a:rPr lang="zh-CN" altLang="en-US" sz="2200" dirty="0" smtClean="0">
                <a:latin typeface="微软雅黑" pitchFamily="34" charset="-122"/>
                <a:ea typeface="微软雅黑" pitchFamily="34" charset="-122"/>
              </a:rPr>
              <a:t>如果</a:t>
            </a:r>
            <a:r>
              <a:rPr lang="zh-CN" altLang="en-US" sz="2200" dirty="0">
                <a:latin typeface="微软雅黑" pitchFamily="34" charset="-122"/>
                <a:ea typeface="微软雅黑" pitchFamily="34" charset="-122"/>
              </a:rPr>
              <a:t>今天你还不知道</a:t>
            </a:r>
            <a:r>
              <a:rPr lang="en-US" altLang="zh-CN" sz="2200" dirty="0" err="1">
                <a:latin typeface="微软雅黑" pitchFamily="34" charset="-122"/>
                <a:ea typeface="微软雅黑" pitchFamily="34" charset="-122"/>
              </a:rPr>
              <a:t>jQuery</a:t>
            </a:r>
            <a:r>
              <a:rPr lang="zh-CN" altLang="en-US" sz="2200" dirty="0">
                <a:latin typeface="微软雅黑" pitchFamily="34" charset="-122"/>
                <a:ea typeface="微软雅黑" pitchFamily="34" charset="-122"/>
              </a:rPr>
              <a:t>的话，那么作为一个程序员你可能真的是从火星来的了。这恐怕是</a:t>
            </a:r>
            <a:r>
              <a:rPr lang="en-US" altLang="zh-CN" sz="2200" dirty="0">
                <a:latin typeface="微软雅黑" pitchFamily="34" charset="-122"/>
                <a:ea typeface="微软雅黑" pitchFamily="34" charset="-122"/>
              </a:rPr>
              <a:t>Ajax</a:t>
            </a:r>
            <a:r>
              <a:rPr lang="zh-CN" altLang="en-US" sz="2200" dirty="0">
                <a:latin typeface="微软雅黑" pitchFamily="34" charset="-122"/>
                <a:ea typeface="微软雅黑" pitchFamily="34" charset="-122"/>
              </a:rPr>
              <a:t>中应用最广的框架。包括了许多很不错的</a:t>
            </a:r>
            <a:r>
              <a:rPr lang="en-US" altLang="zh-CN" sz="2200" dirty="0">
                <a:latin typeface="微软雅黑" pitchFamily="34" charset="-122"/>
                <a:ea typeface="微软雅黑" pitchFamily="34" charset="-122"/>
              </a:rPr>
              <a:t>UI</a:t>
            </a:r>
            <a:r>
              <a:rPr lang="zh-CN" altLang="en-US" sz="2200" dirty="0">
                <a:latin typeface="微软雅黑" pitchFamily="34" charset="-122"/>
                <a:ea typeface="微软雅黑" pitchFamily="34" charset="-122"/>
              </a:rPr>
              <a:t>组件，做出网页的效果也是令人称道的。不过，他最牛的是它的文件大小，只有区区</a:t>
            </a:r>
            <a:r>
              <a:rPr lang="en-US" altLang="zh-CN" sz="2200" dirty="0">
                <a:latin typeface="微软雅黑" pitchFamily="34" charset="-122"/>
                <a:ea typeface="微软雅黑" pitchFamily="34" charset="-122"/>
              </a:rPr>
              <a:t>18K</a:t>
            </a:r>
            <a:r>
              <a:rPr lang="zh-CN" altLang="en-US" sz="2200" dirty="0">
                <a:latin typeface="微软雅黑" pitchFamily="34" charset="-122"/>
                <a:ea typeface="微软雅黑" pitchFamily="34" charset="-122"/>
              </a:rPr>
              <a:t>，实在是居家旅行，网站开发之首选</a:t>
            </a:r>
            <a:r>
              <a:rPr lang="zh-CN" altLang="en-US" sz="2200" dirty="0" smtClean="0">
                <a:latin typeface="微软雅黑" pitchFamily="34" charset="-122"/>
                <a:ea typeface="微软雅黑" pitchFamily="34" charset="-122"/>
              </a:rPr>
              <a:t>。</a:t>
            </a:r>
            <a:endParaRPr lang="zh-CN" altLang="en-US" sz="2200" dirty="0">
              <a:latin typeface="微软雅黑" pitchFamily="34" charset="-122"/>
              <a:ea typeface="微软雅黑" pitchFamily="34" charset="-122"/>
            </a:endParaRPr>
          </a:p>
        </p:txBody>
      </p:sp>
      <p:pic>
        <p:nvPicPr>
          <p:cNvPr id="11268" name="Picture 4" descr="http://www.ajaxline.com/files/jquerygu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679" y="2882529"/>
            <a:ext cx="2543268" cy="2290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452080"/>
      </p:ext>
    </p:extLst>
  </p:cSld>
  <p:clrMapOvr>
    <a:masterClrMapping/>
  </p:clrMapOvr>
  <p:transition spd="slow">
    <p:wip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4755" name="矩形 7"/>
          <p:cNvSpPr>
            <a:spLocks noChangeArrowheads="1"/>
          </p:cNvSpPr>
          <p:nvPr/>
        </p:nvSpPr>
        <p:spPr bwMode="auto">
          <a:xfrm>
            <a:off x="0" y="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475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757"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2.2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算术函数的math对象 </a:t>
            </a:r>
            <a:endParaRPr lang="en-US" altLang="en-US" sz="3600" b="1" smtClean="0">
              <a:solidFill>
                <a:schemeClr val="bg1"/>
              </a:solidFill>
              <a:latin typeface="微软雅黑" panose="020B0503020204020204" pitchFamily="34" charset="-122"/>
              <a:ea typeface="微软雅黑" panose="020B0503020204020204" pitchFamily="34" charset="-122"/>
            </a:endParaRPr>
          </a:p>
        </p:txBody>
      </p:sp>
      <p:sp>
        <p:nvSpPr>
          <p:cNvPr id="74758" name="Rectangle 6"/>
          <p:cNvSpPr>
            <a:spLocks noGrp="1" noChangeArrowheads="1"/>
          </p:cNvSpPr>
          <p:nvPr/>
        </p:nvSpPr>
        <p:spPr bwMode="auto">
          <a:xfrm>
            <a:off x="803275" y="1592263"/>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indent="0">
              <a:lnSpc>
                <a:spcPct val="150000"/>
              </a:lnSpc>
              <a:buNone/>
            </a:pPr>
            <a:r>
              <a:rPr lang="zh-CN" sz="2200" b="1" dirty="0">
                <a:latin typeface="微软雅黑" panose="020B0503020204020204" pitchFamily="34" charset="-122"/>
                <a:ea typeface="微软雅黑" panose="020B0503020204020204" pitchFamily="34" charset="-122"/>
              </a:rPr>
              <a:t>主要方法</a:t>
            </a:r>
            <a:r>
              <a:rPr lang="en-US" altLang="zh-CN" sz="2200" b="1" dirty="0">
                <a:latin typeface="微软雅黑" panose="020B0503020204020204" pitchFamily="34" charset="-122"/>
                <a:ea typeface="微软雅黑" panose="020B0503020204020204" pitchFamily="34" charset="-122"/>
              </a:rPr>
              <a:t>: </a:t>
            </a:r>
            <a:endParaRPr lang="en-US" altLang="zh-CN" sz="2200" b="1" dirty="0" smtClean="0">
              <a:latin typeface="微软雅黑" panose="020B0503020204020204" pitchFamily="34" charset="-122"/>
              <a:ea typeface="微软雅黑" panose="020B0503020204020204" pitchFamily="34" charset="-122"/>
            </a:endParaRPr>
          </a:p>
          <a:p>
            <a:pPr marL="0" indent="0">
              <a:lnSpc>
                <a:spcPct val="150000"/>
              </a:lnSpc>
              <a:buNone/>
            </a:pPr>
            <a:r>
              <a:rPr lang="en-US" altLang="zh-CN" sz="1800" dirty="0" smtClean="0">
                <a:latin typeface="微软雅黑" panose="020B0503020204020204" pitchFamily="34" charset="-122"/>
                <a:ea typeface="微软雅黑" panose="020B0503020204020204" pitchFamily="34" charset="-122"/>
              </a:rPr>
              <a:t>   </a:t>
            </a:r>
            <a:r>
              <a:rPr lang="zh-CN" sz="1800" dirty="0" smtClean="0">
                <a:latin typeface="微软雅黑" panose="020B0503020204020204" pitchFamily="34" charset="-122"/>
                <a:ea typeface="微软雅黑" panose="020B0503020204020204" pitchFamily="34" charset="-122"/>
              </a:rPr>
              <a:t>绝对值</a:t>
            </a:r>
            <a:r>
              <a:rPr 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abs()</a:t>
            </a:r>
            <a:br>
              <a:rPr lang="en-US" altLang="zh-CN" sz="1800" dirty="0">
                <a:latin typeface="微软雅黑" panose="020B0503020204020204" pitchFamily="34" charset="-122"/>
                <a:ea typeface="微软雅黑" panose="020B0503020204020204" pitchFamily="34" charset="-122"/>
              </a:rPr>
            </a:br>
            <a:r>
              <a:rPr lang="zh-CN" sz="1800" dirty="0">
                <a:latin typeface="微软雅黑" panose="020B0503020204020204" pitchFamily="34" charset="-122"/>
                <a:ea typeface="微软雅黑" panose="020B0503020204020204" pitchFamily="34" charset="-122"/>
              </a:rPr>
              <a:t>　正弦余弦值：</a:t>
            </a:r>
            <a:r>
              <a:rPr lang="en-US" altLang="zh-CN" sz="1800" dirty="0">
                <a:latin typeface="微软雅黑" panose="020B0503020204020204" pitchFamily="34" charset="-122"/>
                <a:ea typeface="微软雅黑" panose="020B0503020204020204" pitchFamily="34" charset="-122"/>
              </a:rPr>
              <a:t>sin(),</a:t>
            </a:r>
            <a:r>
              <a:rPr lang="en-US" altLang="zh-CN" sz="1800" dirty="0" err="1">
                <a:latin typeface="微软雅黑" panose="020B0503020204020204" pitchFamily="34" charset="-122"/>
                <a:ea typeface="微软雅黑" panose="020B0503020204020204" pitchFamily="34" charset="-122"/>
              </a:rPr>
              <a:t>cos</a:t>
            </a:r>
            <a:r>
              <a:rPr lang="en-US" altLang="zh-CN" sz="1800" dirty="0">
                <a:latin typeface="微软雅黑" panose="020B0503020204020204" pitchFamily="34" charset="-122"/>
                <a:ea typeface="微软雅黑" panose="020B0503020204020204" pitchFamily="34" charset="-122"/>
              </a:rPr>
              <a:t>()</a:t>
            </a:r>
            <a:br>
              <a:rPr lang="en-US" altLang="zh-CN" sz="1800" dirty="0">
                <a:latin typeface="微软雅黑" panose="020B0503020204020204" pitchFamily="34" charset="-122"/>
                <a:ea typeface="微软雅黑" panose="020B0503020204020204" pitchFamily="34" charset="-122"/>
              </a:rPr>
            </a:br>
            <a:r>
              <a:rPr lang="zh-CN" sz="1800" dirty="0">
                <a:latin typeface="微软雅黑" panose="020B0503020204020204" pitchFamily="34" charset="-122"/>
                <a:ea typeface="微软雅黑" panose="020B0503020204020204" pitchFamily="34" charset="-122"/>
              </a:rPr>
              <a:t>　反正弦反余弦 </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asin</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acos</a:t>
            </a:r>
            <a:r>
              <a:rPr lang="en-US" altLang="zh-CN" sz="1800" dirty="0">
                <a:latin typeface="微软雅黑" panose="020B0503020204020204" pitchFamily="34" charset="-122"/>
                <a:ea typeface="微软雅黑" panose="020B0503020204020204" pitchFamily="34" charset="-122"/>
              </a:rPr>
              <a:t>()</a:t>
            </a:r>
            <a:br>
              <a:rPr lang="en-US" altLang="zh-CN" sz="1800" dirty="0">
                <a:latin typeface="微软雅黑" panose="020B0503020204020204" pitchFamily="34" charset="-122"/>
                <a:ea typeface="微软雅黑" panose="020B0503020204020204" pitchFamily="34" charset="-122"/>
              </a:rPr>
            </a:br>
            <a:r>
              <a:rPr lang="zh-CN" sz="1800" dirty="0">
                <a:latin typeface="微软雅黑" panose="020B0503020204020204" pitchFamily="34" charset="-122"/>
                <a:ea typeface="微软雅黑" panose="020B0503020204020204" pitchFamily="34" charset="-122"/>
              </a:rPr>
              <a:t>　正切反正切：</a:t>
            </a:r>
            <a:r>
              <a:rPr lang="en-US" altLang="zh-CN" sz="1800" dirty="0">
                <a:latin typeface="微软雅黑" panose="020B0503020204020204" pitchFamily="34" charset="-122"/>
                <a:ea typeface="微软雅黑" panose="020B0503020204020204" pitchFamily="34" charset="-122"/>
              </a:rPr>
              <a:t>tan(),</a:t>
            </a:r>
            <a:r>
              <a:rPr lang="en-US" altLang="zh-CN" sz="1800" dirty="0" err="1">
                <a:latin typeface="微软雅黑" panose="020B0503020204020204" pitchFamily="34" charset="-122"/>
                <a:ea typeface="微软雅黑" panose="020B0503020204020204" pitchFamily="34" charset="-122"/>
              </a:rPr>
              <a:t>atan</a:t>
            </a:r>
            <a:r>
              <a:rPr lang="en-US" altLang="zh-CN" sz="1800" dirty="0">
                <a:latin typeface="微软雅黑" panose="020B0503020204020204" pitchFamily="34" charset="-122"/>
                <a:ea typeface="微软雅黑" panose="020B0503020204020204" pitchFamily="34" charset="-122"/>
              </a:rPr>
              <a:t>()</a:t>
            </a:r>
            <a:br>
              <a:rPr lang="en-US" altLang="zh-CN" sz="1800" dirty="0">
                <a:latin typeface="微软雅黑" panose="020B0503020204020204" pitchFamily="34" charset="-122"/>
                <a:ea typeface="微软雅黑" panose="020B0503020204020204" pitchFamily="34" charset="-122"/>
              </a:rPr>
            </a:br>
            <a:r>
              <a:rPr lang="zh-CN" sz="1800" dirty="0">
                <a:latin typeface="微软雅黑" panose="020B0503020204020204" pitchFamily="34" charset="-122"/>
                <a:ea typeface="微软雅黑" panose="020B0503020204020204" pitchFamily="34" charset="-122"/>
              </a:rPr>
              <a:t>　四舍五入：</a:t>
            </a:r>
            <a:r>
              <a:rPr lang="en-US" altLang="zh-CN" sz="1800" dirty="0">
                <a:latin typeface="微软雅黑" panose="020B0503020204020204" pitchFamily="34" charset="-122"/>
                <a:ea typeface="微软雅黑" panose="020B0503020204020204" pitchFamily="34" charset="-122"/>
              </a:rPr>
              <a:t>round()</a:t>
            </a:r>
            <a:br>
              <a:rPr lang="en-US" altLang="zh-CN" sz="1800" dirty="0">
                <a:latin typeface="微软雅黑" panose="020B0503020204020204" pitchFamily="34" charset="-122"/>
                <a:ea typeface="微软雅黑" panose="020B0503020204020204" pitchFamily="34" charset="-122"/>
              </a:rPr>
            </a:br>
            <a:r>
              <a:rPr lang="zh-CN" sz="1800" dirty="0">
                <a:latin typeface="微软雅黑" panose="020B0503020204020204" pitchFamily="34" charset="-122"/>
                <a:ea typeface="微软雅黑" panose="020B0503020204020204" pitchFamily="34" charset="-122"/>
              </a:rPr>
              <a:t>　平方根：</a:t>
            </a:r>
            <a:r>
              <a:rPr lang="en-US" altLang="zh-CN" sz="1800" dirty="0" err="1">
                <a:latin typeface="微软雅黑" panose="020B0503020204020204" pitchFamily="34" charset="-122"/>
                <a:ea typeface="微软雅黑" panose="020B0503020204020204" pitchFamily="34" charset="-122"/>
              </a:rPr>
              <a:t>sqrt</a:t>
            </a:r>
            <a:r>
              <a:rPr lang="en-US" altLang="zh-CN" sz="1800" dirty="0">
                <a:latin typeface="微软雅黑" panose="020B0503020204020204" pitchFamily="34" charset="-122"/>
                <a:ea typeface="微软雅黑" panose="020B0503020204020204" pitchFamily="34" charset="-122"/>
              </a:rPr>
              <a:t>()</a:t>
            </a:r>
            <a:br>
              <a:rPr lang="en-US" altLang="zh-CN" sz="1800" dirty="0">
                <a:latin typeface="微软雅黑" panose="020B0503020204020204" pitchFamily="34" charset="-122"/>
                <a:ea typeface="微软雅黑" panose="020B0503020204020204" pitchFamily="34" charset="-122"/>
              </a:rPr>
            </a:br>
            <a:r>
              <a:rPr lang="zh-CN" sz="1800" dirty="0">
                <a:latin typeface="微软雅黑" panose="020B0503020204020204" pitchFamily="34" charset="-122"/>
                <a:ea typeface="微软雅黑" panose="020B0503020204020204" pitchFamily="34" charset="-122"/>
              </a:rPr>
              <a:t>　基于几方次的值：</a:t>
            </a:r>
            <a:r>
              <a:rPr lang="en-US" altLang="zh-CN" sz="1800" dirty="0" err="1">
                <a:latin typeface="微软雅黑" panose="020B0503020204020204" pitchFamily="34" charset="-122"/>
                <a:ea typeface="微软雅黑" panose="020B0503020204020204" pitchFamily="34" charset="-122"/>
              </a:rPr>
              <a:t>Pow</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base,exponent</a:t>
            </a:r>
            <a:r>
              <a:rPr lang="en-US" altLang="zh-CN" sz="1800" dirty="0">
                <a:latin typeface="微软雅黑" panose="020B0503020204020204" pitchFamily="34" charset="-122"/>
                <a:ea typeface="微软雅黑" panose="020B0503020204020204" pitchFamily="34" charset="-122"/>
              </a:rPr>
              <a:t>)</a:t>
            </a:r>
          </a:p>
          <a:p>
            <a:pPr lvl="1">
              <a:lnSpc>
                <a:spcPct val="150000"/>
              </a:lnSpc>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198190741"/>
      </p:ext>
    </p:extLst>
  </p:cSld>
  <p:clrMapOvr>
    <a:masterClrMapping/>
  </p:clrMapOvr>
  <p:transition spd="slow">
    <p:wip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5779" name="矩形 7"/>
          <p:cNvSpPr>
            <a:spLocks noChangeArrowheads="1"/>
          </p:cNvSpPr>
          <p:nvPr/>
        </p:nvSpPr>
        <p:spPr bwMode="auto">
          <a:xfrm>
            <a:off x="0" y="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578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781"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2.3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日期及时间对象</a:t>
            </a:r>
            <a:endParaRPr lang="en-US" altLang="en-US" sz="3600" b="1" smtClean="0">
              <a:solidFill>
                <a:schemeClr val="bg1"/>
              </a:solidFill>
              <a:latin typeface="微软雅黑" panose="020B0503020204020204" pitchFamily="34" charset="-122"/>
              <a:ea typeface="微软雅黑" panose="020B0503020204020204" pitchFamily="34" charset="-122"/>
            </a:endParaRPr>
          </a:p>
        </p:txBody>
      </p:sp>
      <p:sp>
        <p:nvSpPr>
          <p:cNvPr id="72710"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Wingdings" pitchFamily="2" charset="2"/>
              <a:buChar char="u"/>
              <a:defRPr/>
            </a:pPr>
            <a:r>
              <a:rPr lang="zh-CN" sz="2200" b="1" dirty="0">
                <a:latin typeface="微软雅黑" panose="020B0503020204020204" pitchFamily="34" charset="-122"/>
                <a:ea typeface="微软雅黑" panose="020B0503020204020204" pitchFamily="34" charset="-122"/>
              </a:rPr>
              <a:t>提供一个有关日期和时间的对象。</a:t>
            </a:r>
          </a:p>
          <a:p>
            <a:pPr>
              <a:lnSpc>
                <a:spcPct val="150000"/>
              </a:lnSpc>
              <a:buFont typeface="Wingdings" pitchFamily="2" charset="2"/>
              <a:buChar char="u"/>
              <a:defRPr/>
            </a:pPr>
            <a:r>
              <a:rPr lang="zh-CN" sz="2200" b="1" dirty="0">
                <a:latin typeface="微软雅黑" panose="020B0503020204020204" pitchFamily="34" charset="-122"/>
                <a:ea typeface="微软雅黑" panose="020B0503020204020204" pitchFamily="34" charset="-122"/>
              </a:rPr>
              <a:t>静动性：动态性</a:t>
            </a:r>
            <a:r>
              <a:rPr lang="zh-CN" sz="2200" dirty="0" smtClean="0">
                <a:latin typeface="微软雅黑" panose="020B0503020204020204" pitchFamily="34" charset="-122"/>
                <a:ea typeface="微软雅黑" panose="020B0503020204020204" pitchFamily="34" charset="-122"/>
              </a:rPr>
              <a:t>，即必须使用</a:t>
            </a:r>
            <a:r>
              <a:rPr lang="en-US" altLang="zh-CN" sz="2200" dirty="0" smtClean="0">
                <a:latin typeface="微软雅黑" panose="020B0503020204020204" pitchFamily="34" charset="-122"/>
                <a:ea typeface="微软雅黑" panose="020B0503020204020204" pitchFamily="34" charset="-122"/>
              </a:rPr>
              <a:t>New</a:t>
            </a:r>
            <a:r>
              <a:rPr lang="zh-CN" sz="2200" dirty="0" smtClean="0">
                <a:latin typeface="微软雅黑" panose="020B0503020204020204" pitchFamily="34" charset="-122"/>
                <a:ea typeface="微软雅黑" panose="020B0503020204020204" pitchFamily="34" charset="-122"/>
              </a:rPr>
              <a:t>运算符创建一个实例。</a:t>
            </a:r>
            <a:endParaRPr lang="en-US" altLang="zh-CN" sz="2200" dirty="0" smtClean="0">
              <a:latin typeface="微软雅黑" panose="020B0503020204020204" pitchFamily="34" charset="-122"/>
              <a:ea typeface="微软雅黑" panose="020B0503020204020204" pitchFamily="34" charset="-122"/>
            </a:endParaRPr>
          </a:p>
          <a:p>
            <a:pPr marL="0" indent="0">
              <a:lnSpc>
                <a:spcPct val="150000"/>
              </a:lnSpc>
              <a:buNone/>
              <a:defRPr/>
            </a:pPr>
            <a:r>
              <a:rPr lang="en-US" altLang="zh-CN" sz="2200" dirty="0" smtClean="0">
                <a:latin typeface="微软雅黑" panose="020B0503020204020204" pitchFamily="34" charset="-122"/>
                <a:ea typeface="微软雅黑" panose="020B0503020204020204" pitchFamily="34" charset="-122"/>
              </a:rPr>
              <a:t>	</a:t>
            </a:r>
            <a:r>
              <a:rPr lang="zh-CN" sz="2200" dirty="0" smtClean="0">
                <a:latin typeface="微软雅黑" panose="020B0503020204020204" pitchFamily="34" charset="-122"/>
                <a:ea typeface="微软雅黑" panose="020B0503020204020204" pitchFamily="34" charset="-122"/>
              </a:rPr>
              <a:t>例</a:t>
            </a:r>
            <a:r>
              <a:rPr lang="en-US" altLang="zh-CN" sz="2200" dirty="0" smtClean="0">
                <a:latin typeface="微软雅黑" panose="020B0503020204020204" pitchFamily="34" charset="-122"/>
                <a:ea typeface="微软雅黑" panose="020B0503020204020204" pitchFamily="34" charset="-122"/>
              </a:rPr>
              <a:t>:</a:t>
            </a:r>
            <a:r>
              <a:rPr lang="en-US" altLang="zh-CN" sz="2200" dirty="0" err="1" smtClean="0">
                <a:latin typeface="微软雅黑" panose="020B0503020204020204" pitchFamily="34" charset="-122"/>
                <a:ea typeface="微软雅黑" panose="020B0503020204020204" pitchFamily="34" charset="-122"/>
              </a:rPr>
              <a:t>MyDate</a:t>
            </a:r>
            <a:r>
              <a:rPr lang="en-US" altLang="zh-CN" sz="2200" dirty="0" smtClean="0">
                <a:latin typeface="微软雅黑" panose="020B0503020204020204" pitchFamily="34" charset="-122"/>
                <a:ea typeface="微软雅黑" panose="020B0503020204020204" pitchFamily="34" charset="-122"/>
              </a:rPr>
              <a:t>=New Date()</a:t>
            </a:r>
          </a:p>
          <a:p>
            <a:pPr>
              <a:lnSpc>
                <a:spcPct val="150000"/>
              </a:lnSpc>
              <a:buFont typeface="Wingdings" pitchFamily="2" charset="2"/>
              <a:buChar char="u"/>
              <a:defRPr/>
            </a:pPr>
            <a:r>
              <a:rPr lang="en-US" altLang="zh-CN" sz="2200" dirty="0" smtClean="0">
                <a:latin typeface="微软雅黑" panose="020B0503020204020204" pitchFamily="34" charset="-122"/>
                <a:ea typeface="微软雅黑" panose="020B0503020204020204" pitchFamily="34" charset="-122"/>
              </a:rPr>
              <a:t>Date</a:t>
            </a:r>
            <a:r>
              <a:rPr lang="zh-CN" sz="2200" dirty="0" smtClean="0">
                <a:latin typeface="微软雅黑" panose="020B0503020204020204" pitchFamily="34" charset="-122"/>
                <a:ea typeface="微软雅黑" panose="020B0503020204020204" pitchFamily="34" charset="-122"/>
              </a:rPr>
              <a:t>对象没有提供直接访问的属性。只具有获取和设置日期和时间的方法。</a:t>
            </a:r>
          </a:p>
        </p:txBody>
      </p:sp>
    </p:spTree>
    <p:extLst>
      <p:ext uri="{BB962C8B-B14F-4D97-AF65-F5344CB8AC3E}">
        <p14:creationId xmlns:p14="http://schemas.microsoft.com/office/powerpoint/2010/main" val="2729569280"/>
      </p:ext>
    </p:extLst>
  </p:cSld>
  <p:clrMapOvr>
    <a:masterClrMapping/>
  </p:clrMapOvr>
  <p:transition spd="slow">
    <p:wip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6803" name="矩形 7"/>
          <p:cNvSpPr>
            <a:spLocks noChangeArrowheads="1"/>
          </p:cNvSpPr>
          <p:nvPr/>
        </p:nvSpPr>
        <p:spPr bwMode="auto">
          <a:xfrm>
            <a:off x="0" y="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6804"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05"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2.3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日期及时间对象</a:t>
            </a:r>
            <a:endParaRPr lang="en-US" altLang="en-US" sz="3600" b="1" smtClean="0">
              <a:solidFill>
                <a:schemeClr val="bg1"/>
              </a:solidFill>
              <a:latin typeface="微软雅黑" panose="020B0503020204020204" pitchFamily="34" charset="-122"/>
              <a:ea typeface="微软雅黑" panose="020B0503020204020204" pitchFamily="34" charset="-122"/>
            </a:endParaRPr>
          </a:p>
        </p:txBody>
      </p:sp>
      <p:sp>
        <p:nvSpPr>
          <p:cNvPr id="76806" name="Rectangle 6"/>
          <p:cNvSpPr>
            <a:spLocks noGrp="1" noChangeArrowheads="1"/>
          </p:cNvSpPr>
          <p:nvPr/>
        </p:nvSpPr>
        <p:spPr bwMode="auto">
          <a:xfrm>
            <a:off x="766763" y="1276350"/>
            <a:ext cx="10668000"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914400" indent="-9144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914400" indent="-9144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9144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914400" indent="-9144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914400" indent="-9144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1371600" indent="-9144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1828800" indent="-9144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2286000" indent="-9144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2743200" indent="-9144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00000"/>
              </a:lnSpc>
              <a:spcBef>
                <a:spcPct val="0"/>
              </a:spcBef>
              <a:buFontTx/>
              <a:buNone/>
            </a:pPr>
            <a:r>
              <a:rPr lang="zh-CN" sz="2400" b="1" dirty="0">
                <a:latin typeface="微软雅黑" panose="020B0503020204020204" pitchFamily="34" charset="-122"/>
                <a:ea typeface="微软雅黑" panose="020B0503020204020204" pitchFamily="34" charset="-122"/>
                <a:sym typeface="Segoe UI Light" panose="020B0502040204020203" pitchFamily="34" charset="0"/>
              </a:rPr>
              <a:t>获取日期的时间方法 </a:t>
            </a:r>
          </a:p>
        </p:txBody>
      </p:sp>
      <p:sp>
        <p:nvSpPr>
          <p:cNvPr id="76807" name="Rectangle 7"/>
          <p:cNvSpPr>
            <a:spLocks noGrp="1" noChangeArrowheads="1"/>
          </p:cNvSpPr>
          <p:nvPr/>
        </p:nvSpPr>
        <p:spPr bwMode="auto">
          <a:xfrm>
            <a:off x="755650" y="24003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Arial" panose="020B0604020202020204" pitchFamily="34" charset="0"/>
              <a:buNone/>
            </a:pP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getYear</a:t>
            </a:r>
            <a:r>
              <a:rPr lang="en-US" altLang="zh-CN" sz="2200" dirty="0">
                <a:latin typeface="微软雅黑" panose="020B0503020204020204" pitchFamily="34" charset="-122"/>
                <a:ea typeface="微软雅黑" panose="020B0503020204020204" pitchFamily="34" charset="-122"/>
              </a:rPr>
              <a:t>(): </a:t>
            </a:r>
            <a:r>
              <a:rPr lang="zh-CN" sz="2200" dirty="0">
                <a:latin typeface="微软雅黑" panose="020B0503020204020204" pitchFamily="34" charset="-122"/>
                <a:ea typeface="微软雅黑" panose="020B0503020204020204" pitchFamily="34" charset="-122"/>
              </a:rPr>
              <a:t>返回年数</a:t>
            </a:r>
            <a:br>
              <a:rPr 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getMonth</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返回当月号数</a:t>
            </a:r>
            <a:br>
              <a:rPr 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getDate</a:t>
            </a:r>
            <a:r>
              <a:rPr lang="en-US" altLang="zh-CN" sz="2200" dirty="0">
                <a:latin typeface="微软雅黑" panose="020B0503020204020204" pitchFamily="34" charset="-122"/>
                <a:ea typeface="微软雅黑" panose="020B0503020204020204" pitchFamily="34" charset="-122"/>
              </a:rPr>
              <a:t>(): </a:t>
            </a:r>
            <a:r>
              <a:rPr lang="zh-CN" sz="2200" dirty="0">
                <a:latin typeface="微软雅黑" panose="020B0503020204020204" pitchFamily="34" charset="-122"/>
                <a:ea typeface="微软雅黑" panose="020B0503020204020204" pitchFamily="34" charset="-122"/>
              </a:rPr>
              <a:t>返回当日号数</a:t>
            </a:r>
            <a:br>
              <a:rPr 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getDay</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返回星期几</a:t>
            </a:r>
            <a:br>
              <a:rPr 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getHours</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返回小时数</a:t>
            </a:r>
            <a:br>
              <a:rPr 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getMintes</a:t>
            </a:r>
            <a:r>
              <a:rPr lang="en-US" altLang="zh-CN" sz="2200" dirty="0" smtClean="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返回分钟数</a:t>
            </a:r>
            <a:br>
              <a:rPr 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getSeconds</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返回秒数</a:t>
            </a:r>
            <a:br>
              <a:rPr 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getTime</a:t>
            </a:r>
            <a:r>
              <a:rPr lang="en-US" altLang="zh-CN" sz="2200" dirty="0">
                <a:latin typeface="微软雅黑" panose="020B0503020204020204" pitchFamily="34" charset="-122"/>
                <a:ea typeface="微软雅黑" panose="020B0503020204020204" pitchFamily="34" charset="-122"/>
              </a:rPr>
              <a:t>() : </a:t>
            </a:r>
            <a:r>
              <a:rPr lang="zh-CN" sz="2200" dirty="0">
                <a:latin typeface="微软雅黑" panose="020B0503020204020204" pitchFamily="34" charset="-122"/>
                <a:ea typeface="微软雅黑" panose="020B0503020204020204" pitchFamily="34" charset="-122"/>
              </a:rPr>
              <a:t>返回毫秒数 </a:t>
            </a:r>
          </a:p>
        </p:txBody>
      </p:sp>
      <p:sp>
        <p:nvSpPr>
          <p:cNvPr id="8" name="TextBox 7"/>
          <p:cNvSpPr txBox="1"/>
          <p:nvPr/>
        </p:nvSpPr>
        <p:spPr>
          <a:xfrm>
            <a:off x="5328721" y="4693191"/>
            <a:ext cx="6094929" cy="600164"/>
          </a:xfrm>
          <a:prstGeom prst="rect">
            <a:avLst/>
          </a:prstGeom>
          <a:noFill/>
        </p:spPr>
        <p:txBody>
          <a:bodyPr wrap="square" rtlCol="0">
            <a:spAutoFit/>
          </a:bodyPr>
          <a:lstStyle>
            <a:defPPr>
              <a:defRPr lang="zh-CN"/>
            </a:defPPr>
            <a:lvl1pPr>
              <a:lnSpc>
                <a:spcPct val="150000"/>
              </a:lnSpc>
              <a:defRPr sz="2200" u="sng">
                <a:solidFill>
                  <a:srgbClr val="FF0000"/>
                </a:solidFill>
                <a:latin typeface="微软雅黑" panose="020B0503020204020204" pitchFamily="34" charset="-122"/>
                <a:ea typeface="微软雅黑" panose="020B0503020204020204" pitchFamily="34" charset="-122"/>
              </a:defRPr>
            </a:lvl1pPr>
          </a:lstStyle>
          <a:p>
            <a:r>
              <a:rPr lang="zh-CN" altLang="en-US" dirty="0"/>
              <a:t>示例代码：</a:t>
            </a:r>
            <a:r>
              <a:rPr lang="en-US" altLang="zh-CN" dirty="0"/>
              <a:t>demo/</a:t>
            </a:r>
            <a:r>
              <a:rPr lang="en-US" altLang="zh-CN" dirty="0" err="1"/>
              <a:t>js</a:t>
            </a:r>
            <a:r>
              <a:rPr lang="en-US" altLang="zh-CN" dirty="0"/>
              <a:t>/day4/2.date.html</a:t>
            </a:r>
            <a:endParaRPr lang="zh-CN" altLang="en-US" dirty="0"/>
          </a:p>
        </p:txBody>
      </p:sp>
    </p:spTree>
    <p:extLst>
      <p:ext uri="{BB962C8B-B14F-4D97-AF65-F5344CB8AC3E}">
        <p14:creationId xmlns:p14="http://schemas.microsoft.com/office/powerpoint/2010/main" val="7499163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7827" name="矩形 7"/>
          <p:cNvSpPr>
            <a:spLocks noChangeArrowheads="1"/>
          </p:cNvSpPr>
          <p:nvPr/>
        </p:nvSpPr>
        <p:spPr bwMode="auto">
          <a:xfrm>
            <a:off x="0" y="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782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829"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2.3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日期及时间对象</a:t>
            </a:r>
            <a:endParaRPr lang="en-US" altLang="en-US" sz="3600" b="1" smtClean="0">
              <a:solidFill>
                <a:schemeClr val="bg1"/>
              </a:solidFill>
              <a:latin typeface="微软雅黑" panose="020B0503020204020204" pitchFamily="34" charset="-122"/>
              <a:ea typeface="微软雅黑" panose="020B0503020204020204" pitchFamily="34" charset="-122"/>
            </a:endParaRPr>
          </a:p>
        </p:txBody>
      </p:sp>
      <p:sp>
        <p:nvSpPr>
          <p:cNvPr id="77830" name="Rectangle 6"/>
          <p:cNvSpPr>
            <a:spLocks noGrp="1" noChangeArrowheads="1"/>
          </p:cNvSpPr>
          <p:nvPr/>
        </p:nvSpPr>
        <p:spPr bwMode="auto">
          <a:xfrm>
            <a:off x="766763" y="1524000"/>
            <a:ext cx="106680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914400" indent="-9144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914400" indent="-9144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9144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914400" indent="-9144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914400" indent="-9144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1371600" indent="-9144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1828800" indent="-9144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2286000" indent="-9144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2743200" indent="-9144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00000"/>
              </a:lnSpc>
              <a:spcBef>
                <a:spcPct val="0"/>
              </a:spcBef>
              <a:buFont typeface="Arial" panose="020B0604020202020204" pitchFamily="34" charset="0"/>
              <a:buNone/>
            </a:pPr>
            <a:r>
              <a:rPr lang="zh-CN" sz="2400" b="1" dirty="0">
                <a:latin typeface="微软雅黑" panose="020B0503020204020204" pitchFamily="34" charset="-122"/>
                <a:ea typeface="微软雅黑" panose="020B0503020204020204" pitchFamily="34" charset="-122"/>
                <a:sym typeface="Segoe UI Light" panose="020B0502040204020203" pitchFamily="34" charset="0"/>
              </a:rPr>
              <a:t>设置日期和时间 </a:t>
            </a:r>
          </a:p>
        </p:txBody>
      </p:sp>
      <p:sp>
        <p:nvSpPr>
          <p:cNvPr id="77831" name="Rectangle 7"/>
          <p:cNvSpPr>
            <a:spLocks noGrp="1" noChangeArrowheads="1"/>
          </p:cNvSpPr>
          <p:nvPr/>
        </p:nvSpPr>
        <p:spPr bwMode="auto">
          <a:xfrm>
            <a:off x="803275" y="2528888"/>
            <a:ext cx="10668000" cy="285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Arial" panose="020B0604020202020204" pitchFamily="34" charset="0"/>
              <a:buNone/>
            </a:pPr>
            <a:r>
              <a:rPr lang="zh-CN"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setYear():</a:t>
            </a:r>
            <a:r>
              <a:rPr lang="zh-CN" sz="2200">
                <a:latin typeface="微软雅黑" panose="020B0503020204020204" pitchFamily="34" charset="-122"/>
                <a:ea typeface="微软雅黑" panose="020B0503020204020204" pitchFamily="34" charset="-122"/>
              </a:rPr>
              <a:t>设置年</a:t>
            </a:r>
            <a:br>
              <a:rPr lang="zh-CN" sz="2200">
                <a:latin typeface="微软雅黑" panose="020B0503020204020204" pitchFamily="34" charset="-122"/>
                <a:ea typeface="微软雅黑" panose="020B0503020204020204" pitchFamily="34" charset="-122"/>
              </a:rPr>
            </a:br>
            <a:r>
              <a:rPr lang="zh-CN"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setDate():</a:t>
            </a:r>
            <a:r>
              <a:rPr lang="zh-CN" sz="2200">
                <a:latin typeface="微软雅黑" panose="020B0503020204020204" pitchFamily="34" charset="-122"/>
                <a:ea typeface="微软雅黑" panose="020B0503020204020204" pitchFamily="34" charset="-122"/>
              </a:rPr>
              <a:t>设置当月号数</a:t>
            </a:r>
            <a:br>
              <a:rPr lang="zh-CN" sz="2200">
                <a:latin typeface="微软雅黑" panose="020B0503020204020204" pitchFamily="34" charset="-122"/>
                <a:ea typeface="微软雅黑" panose="020B0503020204020204" pitchFamily="34" charset="-122"/>
              </a:rPr>
            </a:br>
            <a:r>
              <a:rPr lang="zh-CN"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setMonth():</a:t>
            </a:r>
            <a:r>
              <a:rPr lang="zh-CN" sz="2200">
                <a:latin typeface="微软雅黑" panose="020B0503020204020204" pitchFamily="34" charset="-122"/>
                <a:ea typeface="微软雅黑" panose="020B0503020204020204" pitchFamily="34" charset="-122"/>
              </a:rPr>
              <a:t>设置当月份数</a:t>
            </a:r>
            <a:br>
              <a:rPr lang="zh-CN" sz="2200">
                <a:latin typeface="微软雅黑" panose="020B0503020204020204" pitchFamily="34" charset="-122"/>
                <a:ea typeface="微软雅黑" panose="020B0503020204020204" pitchFamily="34" charset="-122"/>
              </a:rPr>
            </a:br>
            <a:r>
              <a:rPr lang="zh-CN"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setHours():</a:t>
            </a:r>
            <a:r>
              <a:rPr lang="zh-CN" sz="2200">
                <a:latin typeface="微软雅黑" panose="020B0503020204020204" pitchFamily="34" charset="-122"/>
                <a:ea typeface="微软雅黑" panose="020B0503020204020204" pitchFamily="34" charset="-122"/>
              </a:rPr>
              <a:t>设置小时数</a:t>
            </a:r>
            <a:br>
              <a:rPr lang="zh-CN" sz="2200">
                <a:latin typeface="微软雅黑" panose="020B0503020204020204" pitchFamily="34" charset="-122"/>
                <a:ea typeface="微软雅黑" panose="020B0503020204020204" pitchFamily="34" charset="-122"/>
              </a:rPr>
            </a:br>
            <a:r>
              <a:rPr lang="zh-CN"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setMintes():</a:t>
            </a:r>
            <a:r>
              <a:rPr lang="zh-CN" sz="2200">
                <a:latin typeface="微软雅黑" panose="020B0503020204020204" pitchFamily="34" charset="-122"/>
                <a:ea typeface="微软雅黑" panose="020B0503020204020204" pitchFamily="34" charset="-122"/>
              </a:rPr>
              <a:t>设置分钟数</a:t>
            </a:r>
            <a:br>
              <a:rPr lang="zh-CN" sz="2200">
                <a:latin typeface="微软雅黑" panose="020B0503020204020204" pitchFamily="34" charset="-122"/>
                <a:ea typeface="微软雅黑" panose="020B0503020204020204" pitchFamily="34" charset="-122"/>
              </a:rPr>
            </a:br>
            <a:r>
              <a:rPr lang="zh-CN"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setSeconds():</a:t>
            </a:r>
            <a:r>
              <a:rPr lang="zh-CN" sz="2200">
                <a:latin typeface="微软雅黑" panose="020B0503020204020204" pitchFamily="34" charset="-122"/>
                <a:ea typeface="微软雅黑" panose="020B0503020204020204" pitchFamily="34" charset="-122"/>
              </a:rPr>
              <a:t>设置秒数</a:t>
            </a:r>
            <a:br>
              <a:rPr lang="zh-CN" sz="2200">
                <a:latin typeface="微软雅黑" panose="020B0503020204020204" pitchFamily="34" charset="-122"/>
                <a:ea typeface="微软雅黑" panose="020B0503020204020204" pitchFamily="34" charset="-122"/>
              </a:rPr>
            </a:br>
            <a:r>
              <a:rPr lang="zh-CN"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setTime ():</a:t>
            </a:r>
            <a:r>
              <a:rPr lang="zh-CN" sz="2200">
                <a:latin typeface="微软雅黑" panose="020B0503020204020204" pitchFamily="34" charset="-122"/>
                <a:ea typeface="微软雅黑" panose="020B0503020204020204" pitchFamily="34" charset="-122"/>
              </a:rPr>
              <a:t>设置毫秒数 </a:t>
            </a:r>
          </a:p>
        </p:txBody>
      </p:sp>
    </p:spTree>
    <p:extLst>
      <p:ext uri="{BB962C8B-B14F-4D97-AF65-F5344CB8AC3E}">
        <p14:creationId xmlns:p14="http://schemas.microsoft.com/office/powerpoint/2010/main" val="3207073131"/>
      </p:ext>
    </p:extLst>
  </p:cSld>
  <p:clrMapOvr>
    <a:masterClrMapping/>
  </p:clrMapOvr>
  <p:transition spd="slow">
    <p:wip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8851" name="矩形 7"/>
          <p:cNvSpPr>
            <a:spLocks noChangeArrowheads="1"/>
          </p:cNvSpPr>
          <p:nvPr/>
        </p:nvSpPr>
        <p:spPr bwMode="auto">
          <a:xfrm>
            <a:off x="0" y="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885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8853"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系统函数</a:t>
            </a:r>
          </a:p>
        </p:txBody>
      </p:sp>
      <p:sp>
        <p:nvSpPr>
          <p:cNvPr id="78854" name="Rectangle 6"/>
          <p:cNvSpPr>
            <a:spLocks noGrp="1" noChangeArrowheads="1"/>
          </p:cNvSpPr>
          <p:nvPr/>
        </p:nvSpPr>
        <p:spPr bwMode="auto">
          <a:xfrm>
            <a:off x="744538" y="13335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Wingdings" pitchFamily="2" charset="2"/>
              <a:buChar char="u"/>
            </a:pPr>
            <a:r>
              <a:rPr lang="en-US" altLang="zh-CN" sz="2200" b="1" dirty="0">
                <a:latin typeface="微软雅黑" panose="020B0503020204020204" pitchFamily="34" charset="-122"/>
                <a:ea typeface="微软雅黑" panose="020B0503020204020204" pitchFamily="34" charset="-122"/>
              </a:rPr>
              <a:t>JavaScript</a:t>
            </a:r>
            <a:r>
              <a:rPr lang="zh-CN" sz="2200" b="1" dirty="0">
                <a:latin typeface="微软雅黑" panose="020B0503020204020204" pitchFamily="34" charset="-122"/>
                <a:ea typeface="微软雅黑" panose="020B0503020204020204" pitchFamily="34" charset="-122"/>
              </a:rPr>
              <a:t>中的系统函数又称内部方法。</a:t>
            </a:r>
            <a:r>
              <a:rPr lang="zh-CN" sz="2200" dirty="0">
                <a:latin typeface="微软雅黑" panose="020B0503020204020204" pitchFamily="34" charset="-122"/>
                <a:ea typeface="微软雅黑" panose="020B0503020204020204" pitchFamily="34" charset="-122"/>
              </a:rPr>
              <a:t>它提供了与任何对象无关的系统函数，使用这些函数不需创建任何实例</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可直接用</a:t>
            </a:r>
            <a:r>
              <a:rPr lang="zh-CN"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indent="0">
              <a:lnSpc>
                <a:spcPct val="150000"/>
              </a:lnSpc>
              <a:buNone/>
            </a:pPr>
            <a:r>
              <a:rPr lang="zh-CN" sz="2200" dirty="0" smtClean="0">
                <a:latin typeface="微软雅黑" panose="020B0503020204020204" pitchFamily="34" charset="-122"/>
                <a:ea typeface="微软雅黑" panose="020B0503020204020204" pitchFamily="34" charset="-122"/>
              </a:rPr>
              <a:t/>
            </a:r>
            <a:br>
              <a:rPr lang="zh-CN" sz="2200" dirty="0" smtClean="0">
                <a:latin typeface="微软雅黑" panose="020B0503020204020204" pitchFamily="34" charset="-122"/>
                <a:ea typeface="微软雅黑" panose="020B0503020204020204" pitchFamily="34" charset="-122"/>
              </a:rPr>
            </a:br>
            <a:r>
              <a:rPr lang="en-US" altLang="zh-CN" sz="2200" b="1" dirty="0" smtClean="0">
                <a:latin typeface="微软雅黑" panose="020B0503020204020204" pitchFamily="34" charset="-122"/>
                <a:ea typeface="微软雅黑" panose="020B0503020204020204" pitchFamily="34" charset="-122"/>
              </a:rPr>
              <a:t>1</a:t>
            </a:r>
            <a:r>
              <a:rPr lang="zh-CN" sz="2200" b="1" dirty="0" smtClean="0">
                <a:latin typeface="微软雅黑" panose="020B0503020204020204" pitchFamily="34" charset="-122"/>
                <a:ea typeface="微软雅黑" panose="020B0503020204020204" pitchFamily="34" charset="-122"/>
              </a:rPr>
              <a:t>．返回</a:t>
            </a:r>
            <a:r>
              <a:rPr lang="zh-CN" sz="2200" b="1" dirty="0">
                <a:latin typeface="微软雅黑" panose="020B0503020204020204" pitchFamily="34" charset="-122"/>
                <a:ea typeface="微软雅黑" panose="020B0503020204020204" pitchFamily="34" charset="-122"/>
              </a:rPr>
              <a:t>字符串表达式中的值：</a:t>
            </a:r>
            <a:r>
              <a:rPr lang="zh-CN" sz="2200" dirty="0">
                <a:latin typeface="微软雅黑" panose="020B0503020204020204" pitchFamily="34" charset="-122"/>
                <a:ea typeface="微软雅黑" panose="020B0503020204020204" pitchFamily="34" charset="-122"/>
              </a:rPr>
              <a:t/>
            </a:r>
            <a:br>
              <a:rPr 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　  方法名：</a:t>
            </a:r>
            <a:r>
              <a:rPr lang="en-US" altLang="zh-CN" sz="2200" dirty="0" err="1">
                <a:latin typeface="微软雅黑" panose="020B0503020204020204" pitchFamily="34" charset="-122"/>
                <a:ea typeface="微软雅黑" panose="020B0503020204020204" pitchFamily="34" charset="-122"/>
              </a:rPr>
              <a:t>eval</a:t>
            </a:r>
            <a:r>
              <a:rPr lang="zh-CN" sz="2200" dirty="0">
                <a:latin typeface="微软雅黑" panose="020B0503020204020204" pitchFamily="34" charset="-122"/>
                <a:ea typeface="微软雅黑" panose="020B0503020204020204" pitchFamily="34" charset="-122"/>
              </a:rPr>
              <a:t>（字串表达式），例</a:t>
            </a:r>
            <a:r>
              <a:rPr lang="zh-CN" sz="2200" dirty="0" smtClean="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test=</a:t>
            </a:r>
            <a:r>
              <a:rPr lang="en-US" altLang="zh-CN" sz="2200" dirty="0" err="1">
                <a:latin typeface="微软雅黑" panose="020B0503020204020204" pitchFamily="34" charset="-122"/>
                <a:ea typeface="微软雅黑" panose="020B0503020204020204" pitchFamily="34" charset="-122"/>
              </a:rPr>
              <a:t>eval</a:t>
            </a:r>
            <a:r>
              <a:rPr lang="en-US" altLang="zh-CN" sz="2200" dirty="0">
                <a:latin typeface="微软雅黑" panose="020B0503020204020204" pitchFamily="34" charset="-122"/>
                <a:ea typeface="微软雅黑" panose="020B0503020204020204" pitchFamily="34" charset="-122"/>
              </a:rPr>
              <a:t>(“8+9+5/2”);</a:t>
            </a:r>
            <a:br>
              <a:rPr lang="en-US" altLang="zh-CN" sz="2200" dirty="0">
                <a:latin typeface="微软雅黑" panose="020B0503020204020204" pitchFamily="34" charset="-122"/>
                <a:ea typeface="微软雅黑" panose="020B0503020204020204" pitchFamily="34" charset="-122"/>
              </a:rPr>
            </a:br>
            <a:r>
              <a:rPr lang="en-US" altLang="zh-CN" sz="2200" b="1" dirty="0">
                <a:latin typeface="微软雅黑" panose="020B0503020204020204" pitchFamily="34" charset="-122"/>
                <a:ea typeface="微软雅黑" panose="020B0503020204020204" pitchFamily="34" charset="-122"/>
              </a:rPr>
              <a:t>2. </a:t>
            </a:r>
            <a:r>
              <a:rPr lang="zh-CN" sz="2200" b="1" dirty="0">
                <a:latin typeface="微软雅黑" panose="020B0503020204020204" pitchFamily="34" charset="-122"/>
                <a:ea typeface="微软雅黑" panose="020B0503020204020204" pitchFamily="34" charset="-122"/>
              </a:rPr>
              <a:t>返回字符串</a:t>
            </a:r>
            <a:r>
              <a:rPr lang="en-US" altLang="zh-CN" sz="2200" b="1" dirty="0">
                <a:latin typeface="微软雅黑" panose="020B0503020204020204" pitchFamily="34" charset="-122"/>
                <a:ea typeface="微软雅黑" panose="020B0503020204020204" pitchFamily="34" charset="-122"/>
              </a:rPr>
              <a:t>ASCI</a:t>
            </a:r>
            <a:r>
              <a:rPr lang="zh-CN" sz="2200" b="1" dirty="0">
                <a:latin typeface="微软雅黑" panose="020B0503020204020204" pitchFamily="34" charset="-122"/>
                <a:ea typeface="微软雅黑" panose="020B0503020204020204" pitchFamily="34" charset="-122"/>
              </a:rPr>
              <a:t>码：</a:t>
            </a:r>
            <a:r>
              <a:rPr lang="zh-CN" sz="2200" dirty="0">
                <a:latin typeface="微软雅黑" panose="020B0503020204020204" pitchFamily="34" charset="-122"/>
                <a:ea typeface="微软雅黑" panose="020B0503020204020204" pitchFamily="34" charset="-122"/>
              </a:rPr>
              <a:t/>
            </a:r>
            <a:br>
              <a:rPr 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　  方法名：</a:t>
            </a:r>
            <a:r>
              <a:rPr lang="en-US" altLang="zh-CN" sz="2200" dirty="0" err="1">
                <a:latin typeface="微软雅黑" panose="020B0503020204020204" pitchFamily="34" charset="-122"/>
                <a:ea typeface="微软雅黑" panose="020B0503020204020204" pitchFamily="34" charset="-122"/>
              </a:rPr>
              <a:t>unEscape</a:t>
            </a:r>
            <a:r>
              <a:rPr lang="en-US" altLang="zh-CN" sz="2200" dirty="0">
                <a:latin typeface="微软雅黑" panose="020B0503020204020204" pitchFamily="34" charset="-122"/>
                <a:ea typeface="微软雅黑" panose="020B0503020204020204" pitchFamily="34" charset="-122"/>
              </a:rPr>
              <a:t> (string)</a:t>
            </a:r>
          </a:p>
        </p:txBody>
      </p:sp>
    </p:spTree>
    <p:extLst>
      <p:ext uri="{BB962C8B-B14F-4D97-AF65-F5344CB8AC3E}">
        <p14:creationId xmlns:p14="http://schemas.microsoft.com/office/powerpoint/2010/main" val="1707224678"/>
      </p:ext>
    </p:extLst>
  </p:cSld>
  <p:clrMapOvr>
    <a:masterClrMapping/>
  </p:clrMapOvr>
  <p:transition spd="slow">
    <p:wip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9875" name="矩形 7"/>
          <p:cNvSpPr>
            <a:spLocks noChangeArrowheads="1"/>
          </p:cNvSpPr>
          <p:nvPr/>
        </p:nvSpPr>
        <p:spPr bwMode="auto">
          <a:xfrm>
            <a:off x="0" y="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987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877"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系统函数</a:t>
            </a:r>
          </a:p>
        </p:txBody>
      </p:sp>
      <p:sp>
        <p:nvSpPr>
          <p:cNvPr id="79878" name="Rectangle 6"/>
          <p:cNvSpPr>
            <a:spLocks noGrp="1" noChangeArrowheads="1"/>
          </p:cNvSpPr>
          <p:nvPr/>
        </p:nvSpPr>
        <p:spPr bwMode="auto">
          <a:xfrm>
            <a:off x="744538" y="13335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Arial" panose="020B0604020202020204" pitchFamily="34" charset="0"/>
              <a:buNone/>
            </a:pPr>
            <a:r>
              <a:rPr lang="en-US" altLang="zh-CN" sz="2200" b="1" dirty="0">
                <a:latin typeface="微软雅黑" panose="020B0503020204020204" pitchFamily="34" charset="-122"/>
                <a:ea typeface="微软雅黑" panose="020B0503020204020204" pitchFamily="34" charset="-122"/>
              </a:rPr>
              <a:t>3</a:t>
            </a:r>
            <a:r>
              <a:rPr lang="zh-CN" sz="2200" b="1" dirty="0">
                <a:latin typeface="微软雅黑" panose="020B0503020204020204" pitchFamily="34" charset="-122"/>
                <a:ea typeface="微软雅黑" panose="020B0503020204020204" pitchFamily="34" charset="-122"/>
              </a:rPr>
              <a:t>．返回字符的编码：</a:t>
            </a:r>
            <a:r>
              <a:rPr lang="zh-CN" sz="2200" dirty="0">
                <a:latin typeface="微软雅黑" panose="020B0503020204020204" pitchFamily="34" charset="-122"/>
                <a:ea typeface="微软雅黑" panose="020B0503020204020204" pitchFamily="34" charset="-122"/>
              </a:rPr>
              <a:t/>
            </a:r>
            <a:br>
              <a:rPr 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　  方法名：</a:t>
            </a:r>
            <a:r>
              <a:rPr lang="en-US" altLang="zh-CN" sz="2200" dirty="0">
                <a:latin typeface="微软雅黑" panose="020B0503020204020204" pitchFamily="34" charset="-122"/>
                <a:ea typeface="微软雅黑" panose="020B0503020204020204" pitchFamily="34" charset="-122"/>
              </a:rPr>
              <a:t>escape(character)</a:t>
            </a:r>
            <a:br>
              <a:rPr lang="en-US" altLang="zh-CN" sz="2200" dirty="0">
                <a:latin typeface="微软雅黑" panose="020B0503020204020204" pitchFamily="34" charset="-122"/>
                <a:ea typeface="微软雅黑" panose="020B0503020204020204" pitchFamily="34" charset="-122"/>
              </a:rPr>
            </a:br>
            <a:r>
              <a:rPr lang="en-US" altLang="zh-CN" sz="2200" b="1" dirty="0">
                <a:latin typeface="微软雅黑" panose="020B0503020204020204" pitchFamily="34" charset="-122"/>
                <a:ea typeface="微软雅黑" panose="020B0503020204020204" pitchFamily="34" charset="-122"/>
              </a:rPr>
              <a:t>4</a:t>
            </a:r>
            <a:r>
              <a:rPr lang="zh-CN" sz="2200" b="1" dirty="0">
                <a:latin typeface="微软雅黑" panose="020B0503020204020204" pitchFamily="34" charset="-122"/>
                <a:ea typeface="微软雅黑" panose="020B0503020204020204" pitchFamily="34" charset="-122"/>
              </a:rPr>
              <a:t>．返回实数：</a:t>
            </a:r>
            <a:r>
              <a:rPr lang="zh-CN" sz="2200" dirty="0">
                <a:latin typeface="微软雅黑" panose="020B0503020204020204" pitchFamily="34" charset="-122"/>
                <a:ea typeface="微软雅黑" panose="020B0503020204020204" pitchFamily="34" charset="-122"/>
              </a:rPr>
              <a:t/>
            </a:r>
            <a:br>
              <a:rPr 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parseFloat</a:t>
            </a:r>
            <a:r>
              <a:rPr lang="en-US"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floustring</a:t>
            </a:r>
            <a:r>
              <a:rPr lang="en-US" altLang="zh-CN" sz="2200" dirty="0">
                <a:latin typeface="微软雅黑" panose="020B0503020204020204" pitchFamily="34" charset="-122"/>
                <a:ea typeface="微软雅黑" panose="020B0503020204020204" pitchFamily="34" charset="-122"/>
              </a:rPr>
              <a:t>);</a:t>
            </a:r>
            <a:br>
              <a:rPr lang="en-US" altLang="zh-CN" sz="2200" dirty="0">
                <a:latin typeface="微软雅黑" panose="020B0503020204020204" pitchFamily="34" charset="-122"/>
                <a:ea typeface="微软雅黑" panose="020B0503020204020204" pitchFamily="34" charset="-122"/>
              </a:rPr>
            </a:br>
            <a:r>
              <a:rPr lang="en-US" altLang="zh-CN" sz="2200" b="1" dirty="0">
                <a:latin typeface="微软雅黑" panose="020B0503020204020204" pitchFamily="34" charset="-122"/>
                <a:ea typeface="微软雅黑" panose="020B0503020204020204" pitchFamily="34" charset="-122"/>
              </a:rPr>
              <a:t>5</a:t>
            </a:r>
            <a:r>
              <a:rPr lang="zh-CN" sz="2200" b="1" dirty="0">
                <a:latin typeface="微软雅黑" panose="020B0503020204020204" pitchFamily="34" charset="-122"/>
                <a:ea typeface="微软雅黑" panose="020B0503020204020204" pitchFamily="34" charset="-122"/>
              </a:rPr>
              <a:t>．返回不同进制的数：</a:t>
            </a:r>
            <a:r>
              <a:rPr lang="zh-CN" sz="2200" dirty="0">
                <a:latin typeface="微软雅黑" panose="020B0503020204020204" pitchFamily="34" charset="-122"/>
                <a:ea typeface="微软雅黑" panose="020B0503020204020204" pitchFamily="34" charset="-122"/>
              </a:rPr>
              <a:t/>
            </a:r>
            <a:br>
              <a:rPr 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parseInt</a:t>
            </a:r>
            <a:r>
              <a:rPr lang="en-US"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numbestring</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rad.X</a:t>
            </a:r>
            <a:r>
              <a:rPr lang="en-US" altLang="zh-CN" sz="2200" dirty="0">
                <a:latin typeface="微软雅黑" panose="020B0503020204020204" pitchFamily="34" charset="-122"/>
                <a:ea typeface="微软雅黑" panose="020B0503020204020204" pitchFamily="34" charset="-122"/>
              </a:rPr>
              <a:t>)</a:t>
            </a:r>
            <a:br>
              <a:rPr lang="en-US" altLang="zh-CN" sz="2200" dirty="0">
                <a:latin typeface="微软雅黑" panose="020B0503020204020204" pitchFamily="34" charset="-122"/>
                <a:ea typeface="微软雅黑" panose="020B0503020204020204" pitchFamily="34" charset="-122"/>
              </a:rPr>
            </a:br>
            <a:r>
              <a:rPr lang="en-US" altLang="zh-CN" sz="2200" dirty="0">
                <a:latin typeface="微软雅黑" panose="020B0503020204020204" pitchFamily="34" charset="-122"/>
                <a:ea typeface="微软雅黑" panose="020B0503020204020204" pitchFamily="34" charset="-122"/>
              </a:rPr>
              <a:t>     </a:t>
            </a:r>
            <a:r>
              <a:rPr lang="zh-CN" sz="2200" dirty="0">
                <a:latin typeface="微软雅黑" panose="020B0503020204020204" pitchFamily="34" charset="-122"/>
                <a:ea typeface="微软雅黑" panose="020B0503020204020204" pitchFamily="34" charset="-122"/>
              </a:rPr>
              <a:t>其中</a:t>
            </a:r>
            <a:r>
              <a:rPr lang="en-US" altLang="zh-CN" sz="2200" dirty="0">
                <a:latin typeface="微软雅黑" panose="020B0503020204020204" pitchFamily="34" charset="-122"/>
                <a:ea typeface="微软雅黑" panose="020B0503020204020204" pitchFamily="34" charset="-122"/>
              </a:rPr>
              <a:t>radix</a:t>
            </a:r>
            <a:r>
              <a:rPr lang="zh-CN" sz="2200" dirty="0">
                <a:latin typeface="微软雅黑" panose="020B0503020204020204" pitchFamily="34" charset="-122"/>
                <a:ea typeface="微软雅黑" panose="020B0503020204020204" pitchFamily="34" charset="-122"/>
              </a:rPr>
              <a:t>是数的进制，</a:t>
            </a:r>
            <a:r>
              <a:rPr lang="en-US" altLang="zh-CN" sz="2200" dirty="0">
                <a:latin typeface="微软雅黑" panose="020B0503020204020204" pitchFamily="34" charset="-122"/>
                <a:ea typeface="微软雅黑" panose="020B0503020204020204" pitchFamily="34" charset="-122"/>
              </a:rPr>
              <a:t>numbs</a:t>
            </a:r>
            <a:r>
              <a:rPr lang="zh-CN" sz="2200" dirty="0">
                <a:latin typeface="微软雅黑" panose="020B0503020204020204" pitchFamily="34" charset="-122"/>
                <a:ea typeface="微软雅黑" panose="020B0503020204020204" pitchFamily="34" charset="-122"/>
              </a:rPr>
              <a:t>字符串数 </a:t>
            </a:r>
          </a:p>
        </p:txBody>
      </p:sp>
    </p:spTree>
    <p:extLst>
      <p:ext uri="{BB962C8B-B14F-4D97-AF65-F5344CB8AC3E}">
        <p14:creationId xmlns:p14="http://schemas.microsoft.com/office/powerpoint/2010/main" val="2129706108"/>
      </p:ext>
    </p:extLst>
  </p:cSld>
  <p:clrMapOvr>
    <a:masterClrMapping/>
  </p:clrMapOvr>
  <p:transition spd="slow">
    <p:wip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8077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r" eaLnBrk="1" hangingPunct="1">
              <a:lnSpc>
                <a:spcPct val="100000"/>
              </a:lnSpc>
              <a:spcBef>
                <a:spcPct val="0"/>
              </a:spcBef>
              <a:buFont typeface="Arial" panose="020B0604020202020204" pitchFamily="34" charset="0"/>
              <a:buNone/>
            </a:pPr>
            <a:fld id="{342D8FA3-1E05-4CFF-9BCE-BEC473242D59}" type="slidenum">
              <a:rPr lang="zh-CN" altLang="en-US" sz="1200">
                <a:solidFill>
                  <a:srgbClr val="898989"/>
                </a:solidFill>
                <a:sym typeface="Microsoft YaHei UI" panose="020B0503020204020204" pitchFamily="34" charset="-122"/>
              </a:rPr>
              <a:pPr algn="r" eaLnBrk="1" hangingPunct="1">
                <a:lnSpc>
                  <a:spcPct val="100000"/>
                </a:lnSpc>
                <a:spcBef>
                  <a:spcPct val="0"/>
                </a:spcBef>
                <a:buFont typeface="Arial" panose="020B0604020202020204" pitchFamily="34" charset="0"/>
                <a:buNone/>
              </a:pPr>
              <a:t>106</a:t>
            </a:fld>
            <a:endParaRPr lang="en-US" sz="1800">
              <a:latin typeface="Arial" panose="020B0604020202020204" pitchFamily="34" charset="0"/>
              <a:sym typeface="Microsoft YaHei UI" panose="020B0503020204020204" pitchFamily="34" charset="-122"/>
            </a:endParaRPr>
          </a:p>
        </p:txBody>
      </p:sp>
      <p:pic>
        <p:nvPicPr>
          <p:cNvPr id="5123" name="Picture 2" descr="D:\SLIDEtoME\TP模板\新建文件夹 (3)\bg3-1.jpg"/>
          <p:cNvPicPr>
            <a:picLocks noChangeAspect="1" noChangeArrowheads="1"/>
          </p:cNvPicPr>
          <p:nvPr/>
        </p:nvPicPr>
        <p:blipFill>
          <a:blip r:embed="rId2">
            <a:extLst>
              <a:ext uri="{28A0092B-C50C-407E-A947-70E740481C1C}">
                <a14:useLocalDpi xmlns:a14="http://schemas.microsoft.com/office/drawing/2010/main" val="0"/>
              </a:ext>
            </a:extLst>
          </a:blip>
          <a:srcRect b="11232"/>
          <a:stretch>
            <a:fillRect/>
          </a:stretch>
        </p:blipFill>
        <p:spPr bwMode="auto">
          <a:xfrm>
            <a:off x="0" y="760413"/>
            <a:ext cx="12192000" cy="60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标题 1"/>
          <p:cNvSpPr>
            <a:spLocks noGrp="1" noChangeArrowheads="1"/>
          </p:cNvSpPr>
          <p:nvPr>
            <p:ph type="title" idx="4294967295"/>
          </p:nvPr>
        </p:nvSpPr>
        <p:spPr>
          <a:xfrm>
            <a:off x="595313" y="1162050"/>
            <a:ext cx="10798175" cy="1116013"/>
          </a:xfrm>
        </p:spPr>
        <p:txBody>
          <a:bodyPr anchor="t">
            <a:normAutofit fontScale="90000"/>
          </a:bodyPr>
          <a:lstStyle/>
          <a:p>
            <a:pPr marL="0" indent="0" eaLnBrk="1" hangingPunct="1"/>
            <a:r>
              <a:rPr lang="en-US" altLang="en-US" sz="5800" b="1" dirty="0" err="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创建对象</a:t>
            </a:r>
            <a:r>
              <a:rPr lang="zh-CN" altLang="en-US" sz="58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r>
            <a:br>
              <a:rPr lang="zh-CN" altLang="en-US" sz="58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br>
            <a:endParaRPr lang="zh-CN" altLang="en-US" sz="58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5" name="文本框 2"/>
          <p:cNvSpPr>
            <a:spLocks noChangeArrowheads="1"/>
          </p:cNvSpPr>
          <p:nvPr/>
        </p:nvSpPr>
        <p:spPr bwMode="auto">
          <a:xfrm>
            <a:off x="595313" y="4876800"/>
            <a:ext cx="10987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200000"/>
              </a:lnSpc>
              <a:spcBef>
                <a:spcPct val="0"/>
              </a:spcBef>
              <a:buFont typeface="Arial" panose="020B0604020202020204" pitchFamily="34" charset="0"/>
              <a:buNone/>
            </a:pPr>
            <a:endParaRPr lang="zh-CN" altLang="en-US" sz="2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00553982"/>
      </p:ext>
    </p:extLst>
  </p:cSld>
  <p:clrMapOvr>
    <a:masterClrMapping/>
  </p:clrMapOvr>
  <p:transition spd="slow">
    <p:split orient="ver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1923"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1924"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25"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创建新对象</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26"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Arial" panose="020B0604020202020204" pitchFamily="34" charset="0"/>
              <a:buNone/>
            </a:pPr>
            <a:r>
              <a:rPr lang="zh-CN" sz="2200" dirty="0">
                <a:latin typeface="微软雅黑" panose="020B0503020204020204" pitchFamily="34" charset="-122"/>
                <a:ea typeface="微软雅黑" panose="020B0503020204020204" pitchFamily="34" charset="-122"/>
              </a:rPr>
              <a:t>使用</a:t>
            </a:r>
            <a:r>
              <a:rPr lang="en-US" altLang="zh-CN" sz="2200" dirty="0">
                <a:latin typeface="微软雅黑" panose="020B0503020204020204" pitchFamily="34" charset="-122"/>
                <a:ea typeface="微软雅黑" panose="020B0503020204020204" pitchFamily="34" charset="-122"/>
              </a:rPr>
              <a:t>JavaScript</a:t>
            </a:r>
            <a:r>
              <a:rPr lang="zh-CN" sz="2200" dirty="0">
                <a:latin typeface="微软雅黑" panose="020B0503020204020204" pitchFamily="34" charset="-122"/>
                <a:ea typeface="微软雅黑" panose="020B0503020204020204" pitchFamily="34" charset="-122"/>
              </a:rPr>
              <a:t>可以创建自己的对象。虽然</a:t>
            </a:r>
            <a:r>
              <a:rPr lang="en-US" altLang="zh-CN" sz="2200" dirty="0">
                <a:latin typeface="微软雅黑" panose="020B0503020204020204" pitchFamily="34" charset="-122"/>
                <a:ea typeface="微软雅黑" panose="020B0503020204020204" pitchFamily="34" charset="-122"/>
              </a:rPr>
              <a:t>JavaScript</a:t>
            </a:r>
            <a:r>
              <a:rPr lang="zh-CN" sz="2200" dirty="0">
                <a:latin typeface="微软雅黑" panose="020B0503020204020204" pitchFamily="34" charset="-122"/>
                <a:ea typeface="微软雅黑" panose="020B0503020204020204" pitchFamily="34" charset="-122"/>
              </a:rPr>
              <a:t>内部和浏览器本身的功能已十分强大，但</a:t>
            </a:r>
            <a:r>
              <a:rPr lang="en-US" altLang="zh-CN" sz="2200" dirty="0">
                <a:latin typeface="微软雅黑" panose="020B0503020204020204" pitchFamily="34" charset="-122"/>
                <a:ea typeface="微软雅黑" panose="020B0503020204020204" pitchFamily="34" charset="-122"/>
              </a:rPr>
              <a:t>JavaScript</a:t>
            </a:r>
            <a:r>
              <a:rPr lang="zh-CN" sz="2200" dirty="0">
                <a:latin typeface="微软雅黑" panose="020B0503020204020204" pitchFamily="34" charset="-122"/>
                <a:ea typeface="微软雅黑" panose="020B0503020204020204" pitchFamily="34" charset="-122"/>
              </a:rPr>
              <a:t>还是提供了创建一个新对象的方法。使其不必像超文本标识语言那样，求于或其它多媒体工具，就能完成许多复杂的工作</a:t>
            </a:r>
            <a:r>
              <a:rPr lang="zh-CN"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sz="2200" dirty="0">
                <a:latin typeface="微软雅黑" panose="020B0503020204020204" pitchFamily="34" charset="-122"/>
                <a:ea typeface="微软雅黑" panose="020B0503020204020204" pitchFamily="34" charset="-122"/>
              </a:rPr>
              <a:t/>
            </a:r>
            <a:br>
              <a:rPr 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JavaScript</a:t>
            </a:r>
            <a:r>
              <a:rPr lang="zh-CN" sz="2200" dirty="0">
                <a:latin typeface="微软雅黑" panose="020B0503020204020204" pitchFamily="34" charset="-122"/>
                <a:ea typeface="微软雅黑" panose="020B0503020204020204" pitchFamily="34" charset="-122"/>
              </a:rPr>
              <a:t>中创建一个新的对象是十分简单的。首先它必须定义一个对象，而后再为该对象创建一个实例。这个实例就是一个新对象，它具有对象定义中的基本特征。 </a:t>
            </a:r>
          </a:p>
        </p:txBody>
      </p:sp>
    </p:spTree>
    <p:extLst>
      <p:ext uri="{BB962C8B-B14F-4D97-AF65-F5344CB8AC3E}">
        <p14:creationId xmlns:p14="http://schemas.microsoft.com/office/powerpoint/2010/main" val="4073986831"/>
      </p:ext>
    </p:extLst>
  </p:cSld>
  <p:clrMapOvr>
    <a:masterClrMapping/>
  </p:clrMapOvr>
  <p:transition spd="slow">
    <p:wip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2947" name="矩形 7"/>
          <p:cNvSpPr>
            <a:spLocks noChangeArrowheads="1"/>
          </p:cNvSpPr>
          <p:nvPr/>
        </p:nvSpPr>
        <p:spPr bwMode="auto">
          <a:xfrm>
            <a:off x="0" y="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294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949"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3.1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对象的定义</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950"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indent="0">
              <a:lnSpc>
                <a:spcPct val="150000"/>
              </a:lnSpc>
              <a:buNone/>
            </a:pPr>
            <a:r>
              <a:rPr lang="zh-CN" sz="2000" dirty="0" smtClean="0">
                <a:latin typeface="微软雅黑" panose="020B0503020204020204" pitchFamily="34" charset="-122"/>
                <a:ea typeface="微软雅黑" panose="020B0503020204020204" pitchFamily="34" charset="-122"/>
              </a:rPr>
              <a:t>其</a:t>
            </a:r>
            <a:r>
              <a:rPr lang="zh-CN" sz="2000" dirty="0">
                <a:latin typeface="微软雅黑" panose="020B0503020204020204" pitchFamily="34" charset="-122"/>
                <a:ea typeface="微软雅黑" panose="020B0503020204020204" pitchFamily="34" charset="-122"/>
              </a:rPr>
              <a:t>基本格式如下：</a:t>
            </a:r>
            <a:br>
              <a:rPr lang="zh-CN" sz="2000" dirty="0">
                <a:latin typeface="微软雅黑" panose="020B0503020204020204" pitchFamily="34" charset="-122"/>
                <a:ea typeface="微软雅黑" panose="020B0503020204020204" pitchFamily="34" charset="-122"/>
              </a:rPr>
            </a:br>
            <a:r>
              <a:rPr lang="en-US" altLang="zh-CN" sz="2200" b="1" dirty="0">
                <a:latin typeface="微软雅黑" panose="020B0503020204020204" pitchFamily="34" charset="-122"/>
                <a:ea typeface="微软雅黑" panose="020B0503020204020204" pitchFamily="34" charset="-122"/>
              </a:rPr>
              <a:t>f</a:t>
            </a:r>
            <a:r>
              <a:rPr lang="en-US" altLang="zh-CN" sz="2200" b="1" dirty="0" smtClean="0">
                <a:latin typeface="微软雅黑" panose="020B0503020204020204" pitchFamily="34" charset="-122"/>
                <a:ea typeface="微软雅黑" panose="020B0503020204020204" pitchFamily="34" charset="-122"/>
              </a:rPr>
              <a:t>unction </a:t>
            </a:r>
            <a:r>
              <a:rPr lang="en-US" altLang="zh-CN" sz="2200" b="1" dirty="0">
                <a:latin typeface="微软雅黑" panose="020B0503020204020204" pitchFamily="34" charset="-122"/>
                <a:ea typeface="微软雅黑" panose="020B0503020204020204" pitchFamily="34" charset="-122"/>
              </a:rPr>
              <a:t>Object</a:t>
            </a:r>
            <a:r>
              <a:rPr lang="zh-CN" sz="2200" b="1" dirty="0">
                <a:latin typeface="微软雅黑" panose="020B0503020204020204" pitchFamily="34" charset="-122"/>
                <a:ea typeface="微软雅黑" panose="020B0503020204020204" pitchFamily="34" charset="-122"/>
              </a:rPr>
              <a:t>（属性表）</a:t>
            </a:r>
            <a:r>
              <a:rPr lang="zh-CN" sz="2200" dirty="0">
                <a:latin typeface="微软雅黑" panose="020B0503020204020204" pitchFamily="34" charset="-122"/>
                <a:ea typeface="微软雅黑" panose="020B0503020204020204" pitchFamily="34" charset="-122"/>
              </a:rPr>
              <a:t/>
            </a:r>
            <a:br>
              <a:rPr lang="zh-CN" sz="2200" dirty="0">
                <a:latin typeface="微软雅黑" panose="020B0503020204020204" pitchFamily="34" charset="-122"/>
                <a:ea typeface="微软雅黑" panose="020B0503020204020204" pitchFamily="34" charset="-122"/>
              </a:rPr>
            </a:br>
            <a:r>
              <a:rPr lang="en-US" altLang="zh-CN" sz="2200" dirty="0">
                <a:latin typeface="微软雅黑" panose="020B0503020204020204" pitchFamily="34" charset="-122"/>
                <a:ea typeface="微软雅黑" panose="020B0503020204020204" pitchFamily="34" charset="-122"/>
              </a:rPr>
              <a:t>This.prop1=prop1</a:t>
            </a:r>
            <a:br>
              <a:rPr lang="en-US" altLang="zh-CN" sz="2200" dirty="0">
                <a:latin typeface="微软雅黑" panose="020B0503020204020204" pitchFamily="34" charset="-122"/>
                <a:ea typeface="微软雅黑" panose="020B0503020204020204" pitchFamily="34" charset="-122"/>
              </a:rPr>
            </a:br>
            <a:r>
              <a:rPr lang="en-US" altLang="zh-CN" sz="2200" dirty="0">
                <a:latin typeface="微软雅黑" panose="020B0503020204020204" pitchFamily="34" charset="-122"/>
                <a:ea typeface="微软雅黑" panose="020B0503020204020204" pitchFamily="34" charset="-122"/>
              </a:rPr>
              <a:t>This.prop2=prop2</a:t>
            </a:r>
            <a:br>
              <a:rPr lang="en-US" altLang="zh-CN" sz="2200" dirty="0">
                <a:latin typeface="微软雅黑" panose="020B0503020204020204" pitchFamily="34" charset="-122"/>
                <a:ea typeface="微软雅黑" panose="020B0503020204020204" pitchFamily="34" charset="-122"/>
              </a:rPr>
            </a:br>
            <a:r>
              <a:rPr lang="en-US" altLang="zh-CN" sz="2200" dirty="0">
                <a:latin typeface="微软雅黑" panose="020B0503020204020204" pitchFamily="34" charset="-122"/>
                <a:ea typeface="微软雅黑" panose="020B0503020204020204" pitchFamily="34" charset="-122"/>
              </a:rPr>
              <a:t>...</a:t>
            </a:r>
            <a:br>
              <a:rPr lang="en-US" altLang="zh-CN" sz="2200" dirty="0">
                <a:latin typeface="微软雅黑" panose="020B0503020204020204" pitchFamily="34" charset="-122"/>
                <a:ea typeface="微软雅黑" panose="020B0503020204020204" pitchFamily="34" charset="-122"/>
              </a:rPr>
            </a:br>
            <a:r>
              <a:rPr lang="en-US" altLang="zh-CN" sz="2200" dirty="0" err="1">
                <a:latin typeface="微软雅黑" panose="020B0503020204020204" pitchFamily="34" charset="-122"/>
                <a:ea typeface="微软雅黑" panose="020B0503020204020204" pitchFamily="34" charset="-122"/>
              </a:rPr>
              <a:t>This.meth</a:t>
            </a:r>
            <a:r>
              <a:rPr lang="en-US" altLang="zh-CN" sz="2200" dirty="0">
                <a:latin typeface="微软雅黑" panose="020B0503020204020204" pitchFamily="34" charset="-122"/>
                <a:ea typeface="微软雅黑" panose="020B0503020204020204" pitchFamily="34" charset="-122"/>
              </a:rPr>
              <a:t>=FunctionName1;</a:t>
            </a:r>
            <a:br>
              <a:rPr lang="en-US" altLang="zh-CN" sz="2200" dirty="0">
                <a:latin typeface="微软雅黑" panose="020B0503020204020204" pitchFamily="34" charset="-122"/>
                <a:ea typeface="微软雅黑" panose="020B0503020204020204" pitchFamily="34" charset="-122"/>
              </a:rPr>
            </a:br>
            <a:r>
              <a:rPr lang="en-US" altLang="zh-CN" sz="2200" dirty="0" err="1">
                <a:latin typeface="微软雅黑" panose="020B0503020204020204" pitchFamily="34" charset="-122"/>
                <a:ea typeface="微软雅黑" panose="020B0503020204020204" pitchFamily="34" charset="-122"/>
              </a:rPr>
              <a:t>This.meth</a:t>
            </a:r>
            <a:r>
              <a:rPr lang="en-US" altLang="zh-CN" sz="2200" dirty="0">
                <a:latin typeface="微软雅黑" panose="020B0503020204020204" pitchFamily="34" charset="-122"/>
                <a:ea typeface="微软雅黑" panose="020B0503020204020204" pitchFamily="34" charset="-122"/>
              </a:rPr>
              <a:t>=FunctionName2;</a:t>
            </a:r>
            <a:br>
              <a:rPr lang="en-US" altLang="zh-CN" sz="2200" dirty="0">
                <a:latin typeface="微软雅黑" panose="020B0503020204020204" pitchFamily="34" charset="-122"/>
                <a:ea typeface="微软雅黑" panose="020B0503020204020204" pitchFamily="34" charset="-122"/>
              </a:rPr>
            </a:br>
            <a:r>
              <a:rPr lang="en-US" altLang="zh-CN" sz="2200" dirty="0">
                <a:latin typeface="微软雅黑" panose="020B0503020204020204" pitchFamily="34" charset="-122"/>
                <a:ea typeface="微软雅黑" panose="020B0503020204020204" pitchFamily="34" charset="-122"/>
              </a:rPr>
              <a:t>...</a:t>
            </a:r>
          </a:p>
        </p:txBody>
      </p:sp>
      <p:sp>
        <p:nvSpPr>
          <p:cNvPr id="7" name="TextBox 6"/>
          <p:cNvSpPr txBox="1"/>
          <p:nvPr/>
        </p:nvSpPr>
        <p:spPr>
          <a:xfrm>
            <a:off x="4898572" y="2372648"/>
            <a:ext cx="7135586"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zh-CN"/>
            </a:defPPr>
            <a:lvl1pPr>
              <a:defRPr>
                <a:solidFill>
                  <a:schemeClr val="lt1"/>
                </a:solidFill>
                <a:latin typeface="+mn-lt"/>
                <a:ea typeface="+mn-ea"/>
              </a:defRPr>
            </a:lvl1pPr>
            <a:lvl2pPr lvl="1">
              <a:lnSpc>
                <a:spcPct val="150000"/>
              </a:lnSpc>
              <a:defRPr sz="2200" i="1">
                <a:latin typeface="微软雅黑" panose="020B0503020204020204" pitchFamily="34" charset="-122"/>
                <a:ea typeface="微软雅黑" panose="020B0503020204020204" pitchFamily="34" charset="-122"/>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lvl="1">
              <a:buFont typeface="Arial" panose="020B0604020202020204" pitchFamily="34" charset="0"/>
              <a:buNone/>
              <a:defRPr/>
            </a:pPr>
            <a:r>
              <a:rPr lang="en-US" altLang="zh-CN" i="0" dirty="0"/>
              <a:t>function Animal(name){</a:t>
            </a:r>
            <a:br>
              <a:rPr lang="en-US" altLang="zh-CN" i="0" dirty="0"/>
            </a:br>
            <a:r>
              <a:rPr lang="en-US" altLang="zh-CN" i="0" dirty="0"/>
              <a:t>        this.name = name;</a:t>
            </a:r>
            <a:br>
              <a:rPr lang="en-US" altLang="zh-CN" i="0" dirty="0"/>
            </a:br>
            <a:r>
              <a:rPr lang="en-US" altLang="zh-CN" i="0" dirty="0"/>
              <a:t>        </a:t>
            </a:r>
            <a:r>
              <a:rPr lang="en-US" altLang="zh-CN" i="0" dirty="0" err="1"/>
              <a:t>this.introduceSelf</a:t>
            </a:r>
            <a:r>
              <a:rPr lang="en-US" altLang="zh-CN" i="0" dirty="0"/>
              <a:t> = function(){</a:t>
            </a:r>
            <a:br>
              <a:rPr lang="en-US" altLang="zh-CN" i="0" dirty="0"/>
            </a:br>
            <a:r>
              <a:rPr lang="en-US" altLang="zh-CN" i="0" dirty="0"/>
              <a:t>            </a:t>
            </a:r>
            <a:r>
              <a:rPr lang="en-US" altLang="zh-CN" i="0" dirty="0" err="1"/>
              <a:t>window.alert</a:t>
            </a:r>
            <a:r>
              <a:rPr lang="en-US" altLang="zh-CN" i="0" dirty="0"/>
              <a:t>("I am a " + this.name+"!");</a:t>
            </a:r>
            <a:br>
              <a:rPr lang="en-US" altLang="zh-CN" i="0" dirty="0"/>
            </a:br>
            <a:r>
              <a:rPr lang="en-US" altLang="zh-CN" i="0" dirty="0"/>
              <a:t>        };</a:t>
            </a:r>
            <a:br>
              <a:rPr lang="en-US" altLang="zh-CN" i="0" dirty="0"/>
            </a:br>
            <a:r>
              <a:rPr lang="en-US" altLang="zh-CN" i="0" dirty="0"/>
              <a:t>}</a:t>
            </a:r>
            <a:endParaRPr lang="en-US" altLang="zh-CN" dirty="0">
              <a:solidFill>
                <a:schemeClr val="tx1"/>
              </a:solidFill>
            </a:endParaRPr>
          </a:p>
        </p:txBody>
      </p:sp>
    </p:spTree>
    <p:extLst>
      <p:ext uri="{BB962C8B-B14F-4D97-AF65-F5344CB8AC3E}">
        <p14:creationId xmlns:p14="http://schemas.microsoft.com/office/powerpoint/2010/main" val="1434099050"/>
      </p:ext>
    </p:extLst>
  </p:cSld>
  <p:clrMapOvr>
    <a:masterClrMapping/>
  </p:clrMapOvr>
  <p:transition spd="slow">
    <p:wip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3971" name="矩形 7"/>
          <p:cNvSpPr>
            <a:spLocks noChangeArrowheads="1"/>
          </p:cNvSpPr>
          <p:nvPr/>
        </p:nvSpPr>
        <p:spPr bwMode="auto">
          <a:xfrm>
            <a:off x="0" y="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397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973"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3.1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对象的定义</a:t>
            </a:r>
          </a:p>
        </p:txBody>
      </p:sp>
      <p:sp>
        <p:nvSpPr>
          <p:cNvPr id="83974" name="Rectangle 6"/>
          <p:cNvSpPr>
            <a:spLocks noGrp="1" noChangeArrowheads="1"/>
          </p:cNvSpPr>
          <p:nvPr/>
        </p:nvSpPr>
        <p:spPr bwMode="auto">
          <a:xfrm>
            <a:off x="712787" y="1333500"/>
            <a:ext cx="11305041"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Arial" panose="020B0604020202020204" pitchFamily="34" charset="0"/>
              <a:buNone/>
            </a:pPr>
            <a:r>
              <a:rPr lang="zh-CN" sz="2000" dirty="0">
                <a:latin typeface="微软雅黑" panose="020B0503020204020204" pitchFamily="34" charset="-122"/>
                <a:ea typeface="微软雅黑" panose="020B0503020204020204" pitchFamily="34" charset="-122"/>
              </a:rPr>
              <a:t>在一个对象的定义中，可以为该对象指明其属性和方法。通过属性和方法构成了一个对象的实例</a:t>
            </a:r>
            <a:r>
              <a:rPr 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endParaRPr lang="en-US" altLang="zh-CN" sz="2000" dirty="0" smtClean="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sz="2000" dirty="0" smtClean="0">
                <a:latin typeface="微软雅黑" panose="020B0503020204020204" pitchFamily="34" charset="-122"/>
                <a:ea typeface="微软雅黑" panose="020B0503020204020204" pitchFamily="34" charset="-122"/>
              </a:rPr>
              <a:t>如</a:t>
            </a:r>
            <a:r>
              <a:rPr lang="zh-CN" sz="2000" dirty="0">
                <a:latin typeface="微软雅黑" panose="020B0503020204020204" pitchFamily="34" charset="-122"/>
                <a:ea typeface="微软雅黑" panose="020B0503020204020204" pitchFamily="34" charset="-122"/>
              </a:rPr>
              <a:t>以下是一个关于</a:t>
            </a:r>
            <a:r>
              <a:rPr lang="en-US" altLang="zh-CN" sz="2000" dirty="0">
                <a:latin typeface="微软雅黑" panose="020B0503020204020204" pitchFamily="34" charset="-122"/>
                <a:ea typeface="微软雅黑" panose="020B0503020204020204" pitchFamily="34" charset="-122"/>
              </a:rPr>
              <a:t>University</a:t>
            </a:r>
            <a:r>
              <a:rPr lang="zh-CN" sz="2000" dirty="0">
                <a:latin typeface="微软雅黑" panose="020B0503020204020204" pitchFamily="34" charset="-122"/>
                <a:ea typeface="微软雅黑" panose="020B0503020204020204" pitchFamily="34" charset="-122"/>
              </a:rPr>
              <a:t>对象的定义：</a:t>
            </a:r>
            <a:br>
              <a:rPr lang="zh-CN" sz="2000" dirty="0">
                <a:latin typeface="微软雅黑" panose="020B0503020204020204" pitchFamily="34" charset="-122"/>
                <a:ea typeface="微软雅黑" panose="020B0503020204020204" pitchFamily="34" charset="-122"/>
              </a:rPr>
            </a:br>
            <a:r>
              <a:rPr lang="en-US" altLang="zh-CN" sz="1800" i="1" dirty="0" smtClean="0">
                <a:latin typeface="微软雅黑" panose="020B0503020204020204" pitchFamily="34" charset="-122"/>
                <a:ea typeface="微软雅黑" panose="020B0503020204020204" pitchFamily="34" charset="-122"/>
              </a:rPr>
              <a:t>function university(</a:t>
            </a:r>
            <a:r>
              <a:rPr lang="en-US" altLang="zh-CN" sz="1800" i="1" dirty="0" err="1" smtClean="0">
                <a:latin typeface="微软雅黑" panose="020B0503020204020204" pitchFamily="34" charset="-122"/>
                <a:ea typeface="微软雅黑" panose="020B0503020204020204" pitchFamily="34" charset="-122"/>
              </a:rPr>
              <a:t>name,city,creatDate</a:t>
            </a:r>
            <a:r>
              <a:rPr lang="en-US" altLang="zh-CN" sz="1800" i="1" dirty="0" err="1">
                <a:latin typeface="微软雅黑" panose="020B0503020204020204" pitchFamily="34" charset="-122"/>
                <a:ea typeface="微软雅黑" panose="020B0503020204020204" pitchFamily="34" charset="-122"/>
              </a:rPr>
              <a:t>,</a:t>
            </a:r>
            <a:r>
              <a:rPr lang="en-US" altLang="zh-CN" sz="1800" i="1" dirty="0" err="1" smtClean="0">
                <a:latin typeface="微软雅黑" panose="020B0503020204020204" pitchFamily="34" charset="-122"/>
                <a:ea typeface="微软雅黑" panose="020B0503020204020204" pitchFamily="34" charset="-122"/>
              </a:rPr>
              <a:t>URL</a:t>
            </a:r>
            <a:r>
              <a:rPr lang="en-US" altLang="zh-CN" sz="1800" i="1" dirty="0" smtClean="0">
                <a:latin typeface="微软雅黑" panose="020B0503020204020204" pitchFamily="34" charset="-122"/>
                <a:ea typeface="微软雅黑" panose="020B0503020204020204" pitchFamily="34" charset="-122"/>
              </a:rPr>
              <a:t>){</a:t>
            </a:r>
            <a:r>
              <a:rPr lang="en-US" altLang="zh-CN" sz="1800" i="1" dirty="0">
                <a:latin typeface="微软雅黑" panose="020B0503020204020204" pitchFamily="34" charset="-122"/>
                <a:ea typeface="微软雅黑" panose="020B0503020204020204" pitchFamily="34" charset="-122"/>
              </a:rPr>
              <a:t/>
            </a:r>
            <a:br>
              <a:rPr lang="en-US" altLang="zh-CN" sz="1800" i="1" dirty="0">
                <a:latin typeface="微软雅黑" panose="020B0503020204020204" pitchFamily="34" charset="-122"/>
                <a:ea typeface="微软雅黑" panose="020B0503020204020204" pitchFamily="34" charset="-122"/>
              </a:rPr>
            </a:br>
            <a:r>
              <a:rPr lang="en-US" altLang="zh-CN" sz="1800" i="1" dirty="0">
                <a:latin typeface="微软雅黑" panose="020B0503020204020204" pitchFamily="34" charset="-122"/>
                <a:ea typeface="微软雅黑" panose="020B0503020204020204" pitchFamily="34" charset="-122"/>
              </a:rPr>
              <a:t>This.name=name</a:t>
            </a:r>
            <a:br>
              <a:rPr lang="en-US" altLang="zh-CN" sz="1800" i="1" dirty="0">
                <a:latin typeface="微软雅黑" panose="020B0503020204020204" pitchFamily="34" charset="-122"/>
                <a:ea typeface="微软雅黑" panose="020B0503020204020204" pitchFamily="34" charset="-122"/>
              </a:rPr>
            </a:br>
            <a:r>
              <a:rPr lang="en-US" altLang="zh-CN" sz="1800" i="1" dirty="0" err="1">
                <a:latin typeface="微软雅黑" panose="020B0503020204020204" pitchFamily="34" charset="-122"/>
                <a:ea typeface="微软雅黑" panose="020B0503020204020204" pitchFamily="34" charset="-122"/>
              </a:rPr>
              <a:t>This.city</a:t>
            </a:r>
            <a:r>
              <a:rPr lang="en-US" altLang="zh-CN" sz="1800" i="1" dirty="0">
                <a:latin typeface="微软雅黑" panose="020B0503020204020204" pitchFamily="34" charset="-122"/>
                <a:ea typeface="微软雅黑" panose="020B0503020204020204" pitchFamily="34" charset="-122"/>
              </a:rPr>
              <a:t>=city</a:t>
            </a:r>
            <a:br>
              <a:rPr lang="en-US" altLang="zh-CN" sz="1800" i="1" dirty="0">
                <a:latin typeface="微软雅黑" panose="020B0503020204020204" pitchFamily="34" charset="-122"/>
                <a:ea typeface="微软雅黑" panose="020B0503020204020204" pitchFamily="34" charset="-122"/>
              </a:rPr>
            </a:br>
            <a:r>
              <a:rPr lang="en-US" altLang="zh-CN" sz="1800" i="1" dirty="0" err="1">
                <a:latin typeface="微软雅黑" panose="020B0503020204020204" pitchFamily="34" charset="-122"/>
                <a:ea typeface="微软雅黑" panose="020B0503020204020204" pitchFamily="34" charset="-122"/>
              </a:rPr>
              <a:t>This.creatDate</a:t>
            </a:r>
            <a:r>
              <a:rPr lang="en-US" altLang="zh-CN" sz="1800" i="1" dirty="0">
                <a:latin typeface="微软雅黑" panose="020B0503020204020204" pitchFamily="34" charset="-122"/>
                <a:ea typeface="微软雅黑" panose="020B0503020204020204" pitchFamily="34" charset="-122"/>
              </a:rPr>
              <a:t>=New Date(</a:t>
            </a:r>
            <a:r>
              <a:rPr lang="en-US" altLang="zh-CN" sz="1800" i="1" dirty="0" err="1">
                <a:latin typeface="微软雅黑" panose="020B0503020204020204" pitchFamily="34" charset="-122"/>
                <a:ea typeface="微软雅黑" panose="020B0503020204020204" pitchFamily="34" charset="-122"/>
              </a:rPr>
              <a:t>creatDate</a:t>
            </a:r>
            <a:r>
              <a:rPr lang="en-US" altLang="zh-CN" sz="1800" i="1" dirty="0">
                <a:latin typeface="微软雅黑" panose="020B0503020204020204" pitchFamily="34" charset="-122"/>
                <a:ea typeface="微软雅黑" panose="020B0503020204020204" pitchFamily="34" charset="-122"/>
              </a:rPr>
              <a:t>)</a:t>
            </a:r>
            <a:br>
              <a:rPr lang="en-US" altLang="zh-CN" sz="1800" i="1" dirty="0">
                <a:latin typeface="微软雅黑" panose="020B0503020204020204" pitchFamily="34" charset="-122"/>
                <a:ea typeface="微软雅黑" panose="020B0503020204020204" pitchFamily="34" charset="-122"/>
              </a:rPr>
            </a:br>
            <a:r>
              <a:rPr lang="en-US" altLang="zh-CN" sz="1800" i="1" dirty="0" smtClean="0">
                <a:latin typeface="微软雅黑" panose="020B0503020204020204" pitchFamily="34" charset="-122"/>
                <a:ea typeface="微软雅黑" panose="020B0503020204020204" pitchFamily="34" charset="-122"/>
              </a:rPr>
              <a:t>This.URL=URL</a:t>
            </a:r>
          </a:p>
          <a:p>
            <a:pPr>
              <a:lnSpc>
                <a:spcPct val="150000"/>
              </a:lnSpc>
              <a:buFont typeface="Arial" panose="020B0604020202020204" pitchFamily="34" charset="0"/>
              <a:buNone/>
            </a:pPr>
            <a:r>
              <a:rPr lang="en-US" altLang="zh-CN" sz="1800" i="1" dirty="0" smtClean="0">
                <a:latin typeface="微软雅黑" panose="020B0503020204020204" pitchFamily="34" charset="-122"/>
                <a:ea typeface="微软雅黑" panose="020B0503020204020204" pitchFamily="34" charset="-122"/>
              </a:rPr>
              <a:t>}</a:t>
            </a:r>
          </a:p>
        </p:txBody>
      </p:sp>
      <p:sp>
        <p:nvSpPr>
          <p:cNvPr id="2" name="TextBox 1"/>
          <p:cNvSpPr txBox="1"/>
          <p:nvPr/>
        </p:nvSpPr>
        <p:spPr>
          <a:xfrm>
            <a:off x="6384471" y="3004457"/>
            <a:ext cx="5633357" cy="3139321"/>
          </a:xfrm>
          <a:prstGeom prst="rect">
            <a:avLst/>
          </a:prstGeom>
          <a:solidFill>
            <a:schemeClr val="bg1">
              <a:lumMod val="85000"/>
            </a:schemeClr>
          </a:solidFill>
        </p:spPr>
        <p:txBody>
          <a:bodyPr wrap="square" rtlCol="0">
            <a:spAutoFit/>
          </a:bodyPr>
          <a:lstStyle/>
          <a:p>
            <a:pPr>
              <a:lnSpc>
                <a:spcPct val="150000"/>
              </a:lnSpc>
              <a:buNone/>
            </a:pPr>
            <a:r>
              <a:rPr lang="en-US" altLang="zh-CN" sz="1200" dirty="0">
                <a:latin typeface="微软雅黑" panose="020B0503020204020204" pitchFamily="34" charset="-122"/>
                <a:ea typeface="微软雅黑" panose="020B0503020204020204" pitchFamily="34" charset="-122"/>
              </a:rPr>
              <a:t/>
            </a:r>
            <a:br>
              <a:rPr lang="en-US" altLang="zh-CN" sz="1200" dirty="0">
                <a:latin typeface="微软雅黑" panose="020B0503020204020204" pitchFamily="34" charset="-122"/>
                <a:ea typeface="微软雅黑" panose="020B0503020204020204" pitchFamily="34" charset="-122"/>
              </a:rPr>
            </a:br>
            <a:r>
              <a:rPr lang="zh-CN" altLang="zh-CN" dirty="0">
                <a:latin typeface="微软雅黑" panose="020B0503020204020204" pitchFamily="34" charset="-122"/>
                <a:ea typeface="微软雅黑" panose="020B0503020204020204" pitchFamily="34" charset="-122"/>
              </a:rPr>
              <a:t>其基本含义如下：</a:t>
            </a:r>
            <a:br>
              <a:rPr lang="zh-CN"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Name</a:t>
            </a:r>
            <a:r>
              <a:rPr lang="zh-CN" altLang="zh-CN" dirty="0">
                <a:latin typeface="微软雅黑" panose="020B0503020204020204" pitchFamily="34" charset="-122"/>
                <a:ea typeface="微软雅黑" panose="020B0503020204020204" pitchFamily="34" charset="-122"/>
              </a:rPr>
              <a:t>－指定一个“单位”名称。 　</a:t>
            </a:r>
            <a:br>
              <a:rPr lang="zh-CN"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City</a:t>
            </a:r>
            <a:r>
              <a:rPr lang="zh-CN" altLang="zh-CN" dirty="0">
                <a:latin typeface="微软雅黑" panose="020B0503020204020204" pitchFamily="34" charset="-122"/>
                <a:ea typeface="微软雅黑" panose="020B0503020204020204" pitchFamily="34" charset="-122"/>
              </a:rPr>
              <a:t>－“单位”所在城市。 　</a:t>
            </a:r>
            <a:br>
              <a:rPr lang="zh-CN" altLang="zh-CN" dirty="0">
                <a:latin typeface="微软雅黑" panose="020B0503020204020204" pitchFamily="34" charset="-122"/>
                <a:ea typeface="微软雅黑" panose="020B0503020204020204" pitchFamily="34" charset="-122"/>
              </a:rPr>
            </a:br>
            <a:r>
              <a:rPr lang="en-US" altLang="zh-CN" dirty="0" err="1">
                <a:latin typeface="微软雅黑" panose="020B0503020204020204" pitchFamily="34" charset="-122"/>
                <a:ea typeface="微软雅黑" panose="020B0503020204020204" pitchFamily="34" charset="-122"/>
              </a:rPr>
              <a:t>CreatDate</a:t>
            </a:r>
            <a:r>
              <a:rPr lang="zh-CN" altLang="zh-CN" dirty="0">
                <a:latin typeface="微软雅黑" panose="020B0503020204020204" pitchFamily="34" charset="-122"/>
                <a:ea typeface="微软雅黑" panose="020B0503020204020204" pitchFamily="34" charset="-122"/>
              </a:rPr>
              <a:t>－记载</a:t>
            </a:r>
            <a:r>
              <a:rPr lang="en-US" altLang="zh-CN" dirty="0">
                <a:latin typeface="微软雅黑" panose="020B0503020204020204" pitchFamily="34" charset="-122"/>
                <a:ea typeface="微软雅黑" panose="020B0503020204020204" pitchFamily="34" charset="-122"/>
              </a:rPr>
              <a:t>university</a:t>
            </a:r>
            <a:r>
              <a:rPr lang="zh-CN" altLang="zh-CN" dirty="0">
                <a:latin typeface="微软雅黑" panose="020B0503020204020204" pitchFamily="34" charset="-122"/>
                <a:ea typeface="微软雅黑" panose="020B0503020204020204" pitchFamily="34" charset="-122"/>
              </a:rPr>
              <a:t>对象的更新日期。 　</a:t>
            </a:r>
            <a:br>
              <a:rPr lang="zh-CN"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URL</a:t>
            </a:r>
            <a:r>
              <a:rPr lang="zh-CN" altLang="zh-CN" dirty="0">
                <a:latin typeface="微软雅黑" panose="020B0503020204020204" pitchFamily="34" charset="-122"/>
                <a:ea typeface="微软雅黑" panose="020B0503020204020204" pitchFamily="34" charset="-122"/>
              </a:rPr>
              <a:t>－该对象指向一个网址。 </a:t>
            </a:r>
          </a:p>
          <a:p>
            <a:pPr>
              <a:lnSpc>
                <a:spcPct val="150000"/>
              </a:lnSpc>
              <a:buFont typeface="Arial" panose="020B0604020202020204" pitchFamily="34" charset="0"/>
              <a:buNone/>
            </a:pPr>
            <a:endParaRPr lang="zh-CN" altLang="zh-CN" b="1"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284469560"/>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220"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221"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22"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JavaScript 框架</a:t>
            </a:r>
            <a:endParaRPr lang="zh-CN" altLang="en-US" dirty="0" smtClean="0"/>
          </a:p>
        </p:txBody>
      </p:sp>
      <p:pic>
        <p:nvPicPr>
          <p:cNvPr id="14338" name="Picture 2" descr="http://www.ajaxline.com/files/prototypej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870" y="1750155"/>
            <a:ext cx="1870296" cy="90102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3064328" y="1758623"/>
            <a:ext cx="8948058" cy="1785104"/>
          </a:xfrm>
          <a:prstGeom prst="rect">
            <a:avLst/>
          </a:prstGeom>
        </p:spPr>
        <p:txBody>
          <a:bodyPr wrap="square">
            <a:spAutoFit/>
          </a:bodyPr>
          <a:lstStyle/>
          <a:p>
            <a:r>
              <a:rPr lang="en-US" altLang="zh-CN" sz="2200" dirty="0">
                <a:latin typeface="微软雅黑" pitchFamily="34" charset="-122"/>
                <a:ea typeface="微软雅黑" pitchFamily="34" charset="-122"/>
                <a:hlinkClick r:id="rId3"/>
              </a:rPr>
              <a:t>http://prototypejs.org</a:t>
            </a:r>
            <a:r>
              <a:rPr lang="en-US" altLang="zh-CN" sz="2200" dirty="0" smtClean="0">
                <a:latin typeface="微软雅黑" pitchFamily="34" charset="-122"/>
                <a:ea typeface="微软雅黑" pitchFamily="34" charset="-122"/>
                <a:hlinkClick r:id="rId3"/>
              </a:rPr>
              <a:t>/</a:t>
            </a:r>
            <a:endParaRPr lang="en-US" altLang="zh-CN" sz="2200" dirty="0" smtClean="0">
              <a:latin typeface="微软雅黑" pitchFamily="34" charset="-122"/>
              <a:ea typeface="微软雅黑" pitchFamily="34" charset="-122"/>
            </a:endParaRPr>
          </a:p>
          <a:p>
            <a:endParaRPr lang="en-US" altLang="zh-CN" sz="2200" dirty="0">
              <a:latin typeface="微软雅黑" pitchFamily="34" charset="-122"/>
              <a:ea typeface="微软雅黑" pitchFamily="34" charset="-122"/>
            </a:endParaRPr>
          </a:p>
          <a:p>
            <a:pPr>
              <a:lnSpc>
                <a:spcPct val="150000"/>
              </a:lnSpc>
            </a:pPr>
            <a:r>
              <a:rPr lang="zh-CN" altLang="en-US" sz="2200" dirty="0">
                <a:latin typeface="微软雅黑" pitchFamily="34" charset="-122"/>
                <a:ea typeface="微软雅黑" pitchFamily="34" charset="-122"/>
              </a:rPr>
              <a:t>一个面向对象的</a:t>
            </a:r>
            <a:r>
              <a:rPr lang="en-US" altLang="zh-CN" sz="2200" dirty="0" err="1">
                <a:latin typeface="微软雅黑" pitchFamily="34" charset="-122"/>
                <a:ea typeface="微软雅黑" pitchFamily="34" charset="-122"/>
              </a:rPr>
              <a:t>javascript</a:t>
            </a:r>
            <a:r>
              <a:rPr lang="zh-CN" altLang="en-US" sz="2200" dirty="0">
                <a:latin typeface="微软雅黑" pitchFamily="34" charset="-122"/>
                <a:ea typeface="微软雅黑" pitchFamily="34" charset="-122"/>
              </a:rPr>
              <a:t>类库，包函了很多很多很实用的功能，很多其它的框架都使用了他作为基础类库。大小</a:t>
            </a:r>
            <a:r>
              <a:rPr lang="en-US" altLang="zh-CN" sz="2200" dirty="0" smtClean="0">
                <a:latin typeface="微软雅黑" pitchFamily="34" charset="-122"/>
                <a:ea typeface="微软雅黑" pitchFamily="34" charset="-122"/>
              </a:rPr>
              <a:t>128K</a:t>
            </a:r>
            <a:r>
              <a:rPr lang="zh-CN" altLang="en-US" sz="2200" dirty="0" smtClean="0">
                <a:latin typeface="微软雅黑" pitchFamily="34" charset="-122"/>
                <a:ea typeface="微软雅黑" pitchFamily="34" charset="-122"/>
              </a:rPr>
              <a:t>，</a:t>
            </a:r>
            <a:r>
              <a:rPr lang="zh-CN" altLang="en-US" sz="2200" dirty="0">
                <a:latin typeface="微软雅黑" pitchFamily="34" charset="-122"/>
                <a:ea typeface="微软雅黑" pitchFamily="34" charset="-122"/>
              </a:rPr>
              <a:t>有点大，</a:t>
            </a:r>
            <a:r>
              <a:rPr lang="zh-CN" altLang="en-US" sz="2200" dirty="0" smtClean="0">
                <a:latin typeface="微软雅黑" pitchFamily="34" charset="-122"/>
                <a:ea typeface="微软雅黑" pitchFamily="34" charset="-122"/>
              </a:rPr>
              <a:t>还好。</a:t>
            </a:r>
            <a:endParaRPr lang="zh-CN" altLang="en-US" sz="2200" dirty="0">
              <a:latin typeface="微软雅黑" pitchFamily="34" charset="-122"/>
              <a:ea typeface="微软雅黑" pitchFamily="34" charset="-122"/>
            </a:endParaRPr>
          </a:p>
        </p:txBody>
      </p:sp>
      <p:pic>
        <p:nvPicPr>
          <p:cNvPr id="14342" name="Picture 6" descr="http://www.ajaxline.com/files/protou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870" y="3782557"/>
            <a:ext cx="5381625" cy="145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768844"/>
      </p:ext>
    </p:extLst>
  </p:cSld>
  <p:clrMapOvr>
    <a:masterClrMapping/>
  </p:clrMapOvr>
  <p:transition spd="slow">
    <p:wip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4995" name="矩形 7"/>
          <p:cNvSpPr>
            <a:spLocks noChangeArrowheads="1"/>
          </p:cNvSpPr>
          <p:nvPr/>
        </p:nvSpPr>
        <p:spPr bwMode="auto">
          <a:xfrm>
            <a:off x="0" y="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499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4997"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3.2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创建对象实例</a:t>
            </a:r>
          </a:p>
        </p:txBody>
      </p:sp>
      <p:sp>
        <p:nvSpPr>
          <p:cNvPr id="84998" name="Rectangle 6"/>
          <p:cNvSpPr>
            <a:spLocks noGrp="1" noChangeArrowheads="1"/>
          </p:cNvSpPr>
          <p:nvPr/>
        </p:nvSpPr>
        <p:spPr bwMode="auto">
          <a:xfrm>
            <a:off x="295728" y="1684564"/>
            <a:ext cx="11888336"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Arial" panose="020B0604020202020204" pitchFamily="34" charset="0"/>
              <a:buNone/>
            </a:pPr>
            <a:r>
              <a:rPr lang="zh-CN" sz="2200" dirty="0">
                <a:latin typeface="微软雅黑" panose="020B0503020204020204" pitchFamily="34" charset="-122"/>
                <a:ea typeface="微软雅黑" panose="020B0503020204020204" pitchFamily="34" charset="-122"/>
              </a:rPr>
              <a:t>一旦对象定义完成后，就可以为该对象创建一个实例了：</a:t>
            </a:r>
            <a:br>
              <a:rPr lang="zh-CN" sz="2200" dirty="0">
                <a:latin typeface="微软雅黑" panose="020B0503020204020204" pitchFamily="34" charset="-122"/>
                <a:ea typeface="微软雅黑" panose="020B0503020204020204" pitchFamily="34" charset="-122"/>
              </a:rPr>
            </a:br>
            <a:r>
              <a:rPr lang="en-US" altLang="zh-CN" sz="2200" b="1" dirty="0">
                <a:latin typeface="微软雅黑" panose="020B0503020204020204" pitchFamily="34" charset="-122"/>
                <a:ea typeface="微软雅黑" panose="020B0503020204020204" pitchFamily="34" charset="-122"/>
              </a:rPr>
              <a:t>	</a:t>
            </a:r>
            <a:r>
              <a:rPr lang="en-US" altLang="zh-CN" sz="2200" b="1" dirty="0" err="1" smtClean="0">
                <a:latin typeface="微软雅黑" panose="020B0503020204020204" pitchFamily="34" charset="-122"/>
                <a:ea typeface="微软雅黑" panose="020B0503020204020204" pitchFamily="34" charset="-122"/>
              </a:rPr>
              <a:t>NewObject</a:t>
            </a:r>
            <a:r>
              <a:rPr lang="en-US" altLang="zh-CN" sz="2200" b="1" dirty="0" smtClean="0">
                <a:latin typeface="微软雅黑" panose="020B0503020204020204" pitchFamily="34" charset="-122"/>
                <a:ea typeface="微软雅黑" panose="020B0503020204020204" pitchFamily="34" charset="-122"/>
              </a:rPr>
              <a:t>=new </a:t>
            </a:r>
            <a:r>
              <a:rPr lang="en-US" altLang="zh-CN" sz="2200" b="1" dirty="0">
                <a:latin typeface="微软雅黑" panose="020B0503020204020204" pitchFamily="34" charset="-122"/>
                <a:ea typeface="微软雅黑" panose="020B0503020204020204" pitchFamily="34" charset="-122"/>
              </a:rPr>
              <a:t>object();</a:t>
            </a:r>
          </a:p>
          <a:p>
            <a:pPr>
              <a:lnSpc>
                <a:spcPct val="150000"/>
              </a:lnSpc>
              <a:buFont typeface="Arial" panose="020B0604020202020204" pitchFamily="34" charset="0"/>
              <a:buNone/>
            </a:pPr>
            <a:r>
              <a:rPr lang="en-US" altLang="zh-CN" sz="2200" dirty="0">
                <a:latin typeface="微软雅黑" panose="020B0503020204020204" pitchFamily="34" charset="-122"/>
                <a:ea typeface="微软雅黑" panose="020B0503020204020204" pitchFamily="34" charset="-122"/>
              </a:rPr>
              <a:t/>
            </a:r>
            <a:br>
              <a:rPr lang="en-US" alt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其中</a:t>
            </a:r>
            <a:r>
              <a:rPr lang="en-US" altLang="zh-CN" sz="2200" dirty="0">
                <a:latin typeface="微软雅黑" panose="020B0503020204020204" pitchFamily="34" charset="-122"/>
                <a:ea typeface="微软雅黑" panose="020B0503020204020204" pitchFamily="34" charset="-122"/>
              </a:rPr>
              <a:t>New object</a:t>
            </a:r>
            <a:r>
              <a:rPr lang="zh-CN" sz="2200" dirty="0">
                <a:latin typeface="微软雅黑" panose="020B0503020204020204" pitchFamily="34" charset="-122"/>
                <a:ea typeface="微软雅黑" panose="020B0503020204020204" pitchFamily="34" charset="-122"/>
              </a:rPr>
              <a:t>是新的对象，</a:t>
            </a:r>
            <a:r>
              <a:rPr lang="en-US" altLang="zh-CN" sz="2200" dirty="0">
                <a:latin typeface="微软雅黑" panose="020B0503020204020204" pitchFamily="34" charset="-122"/>
                <a:ea typeface="微软雅黑" panose="020B0503020204020204" pitchFamily="34" charset="-122"/>
              </a:rPr>
              <a:t>Object</a:t>
            </a:r>
            <a:r>
              <a:rPr lang="zh-CN" sz="2200" dirty="0">
                <a:latin typeface="微软雅黑" panose="020B0503020204020204" pitchFamily="34" charset="-122"/>
                <a:ea typeface="微软雅黑" panose="020B0503020204020204" pitchFamily="34" charset="-122"/>
              </a:rPr>
              <a:t>已经定义好的对象</a:t>
            </a:r>
            <a:r>
              <a:rPr lang="zh-CN"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endParaRPr lang="en-US" altLang="zh-CN" sz="22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sz="1800" dirty="0" smtClean="0">
                <a:latin typeface="微软雅黑" panose="020B0503020204020204" pitchFamily="34" charset="-122"/>
                <a:ea typeface="微软雅黑" panose="020B0503020204020204" pitchFamily="34" charset="-122"/>
              </a:rPr>
              <a:t>例</a:t>
            </a:r>
            <a:r>
              <a:rPr lang="zh-CN" sz="1800" dirty="0">
                <a:latin typeface="微软雅黑" panose="020B0503020204020204" pitchFamily="34" charset="-122"/>
                <a:ea typeface="微软雅黑" panose="020B0503020204020204" pitchFamily="34" charset="-122"/>
              </a:rPr>
              <a:t>：</a:t>
            </a:r>
            <a:br>
              <a:rPr 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U1=</a:t>
            </a:r>
            <a:r>
              <a:rPr lang="en-US" altLang="zh-CN" sz="1800" dirty="0">
                <a:latin typeface="微软雅黑" panose="020B0503020204020204" pitchFamily="34" charset="-122"/>
                <a:ea typeface="微软雅黑" panose="020B0503020204020204" pitchFamily="34" charset="-122"/>
              </a:rPr>
              <a:t>n</a:t>
            </a:r>
            <a:r>
              <a:rPr lang="en-US" altLang="zh-CN" sz="1800" dirty="0" smtClean="0">
                <a:latin typeface="微软雅黑" panose="020B0503020204020204" pitchFamily="34" charset="-122"/>
                <a:ea typeface="微软雅黑" panose="020B0503020204020204" pitchFamily="34" charset="-122"/>
              </a:rPr>
              <a:t>ew </a:t>
            </a:r>
            <a:r>
              <a:rPr lang="en-US" altLang="zh-CN" sz="1800" dirty="0">
                <a:latin typeface="微软雅黑" panose="020B0503020204020204" pitchFamily="34" charset="-122"/>
                <a:ea typeface="微软雅黑" panose="020B0503020204020204" pitchFamily="34" charset="-122"/>
              </a:rPr>
              <a:t>university(“</a:t>
            </a:r>
            <a:r>
              <a:rPr lang="zh-CN" sz="1800" dirty="0">
                <a:latin typeface="微软雅黑" panose="020B0503020204020204" pitchFamily="34" charset="-122"/>
                <a:ea typeface="微软雅黑" panose="020B0503020204020204" pitchFamily="34" charset="-122"/>
              </a:rPr>
              <a:t>云南省”，“昆明市”，</a:t>
            </a:r>
            <a:r>
              <a:rPr lang="en-US" altLang="zh-CN" sz="1800" dirty="0">
                <a:latin typeface="微软雅黑" panose="020B0503020204020204" pitchFamily="34" charset="-122"/>
                <a:ea typeface="微软雅黑" panose="020B0503020204020204" pitchFamily="34" charset="-122"/>
              </a:rPr>
              <a:t>"January  05,199712:00:00","http://www.YN.KM")</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U2=new </a:t>
            </a:r>
            <a:r>
              <a:rPr lang="en-US" altLang="zh-CN" sz="1800" dirty="0">
                <a:latin typeface="微软雅黑" panose="020B0503020204020204" pitchFamily="34" charset="-122"/>
                <a:ea typeface="微软雅黑" panose="020B0503020204020204" pitchFamily="34" charset="-122"/>
              </a:rPr>
              <a:t>university(“</a:t>
            </a:r>
            <a:r>
              <a:rPr lang="zh-CN" sz="1800" dirty="0">
                <a:latin typeface="微软雅黑" panose="020B0503020204020204" pitchFamily="34" charset="-122"/>
                <a:ea typeface="微软雅黑" panose="020B0503020204020204" pitchFamily="34" charset="-122"/>
              </a:rPr>
              <a:t>云南电子科技大学”，“昆明”</a:t>
            </a:r>
            <a:r>
              <a:rPr lang="en-US" altLang="zh-CN" sz="1800" dirty="0">
                <a:latin typeface="微软雅黑" panose="020B0503020204020204" pitchFamily="34" charset="-122"/>
                <a:ea typeface="微软雅黑" panose="020B0503020204020204" pitchFamily="34" charset="-122"/>
              </a:rPr>
              <a:t>,"January 07,1997 12:00:00","htlp://www.YNKJ.CN") </a:t>
            </a:r>
            <a:br>
              <a:rPr lang="en-US" altLang="zh-CN" sz="1800" dirty="0">
                <a:latin typeface="微软雅黑" panose="020B0503020204020204" pitchFamily="34" charset="-122"/>
                <a:ea typeface="微软雅黑" panose="020B0503020204020204" pitchFamily="34" charset="-122"/>
              </a:rPr>
            </a:b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3100843"/>
      </p:ext>
    </p:extLst>
  </p:cSld>
  <p:clrMapOvr>
    <a:masterClrMapping/>
  </p:clrMapOvr>
  <p:transition spd="slow">
    <p:wip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6019" name="矩形 7"/>
          <p:cNvSpPr>
            <a:spLocks noChangeArrowheads="1"/>
          </p:cNvSpPr>
          <p:nvPr/>
        </p:nvSpPr>
        <p:spPr bwMode="auto">
          <a:xfrm>
            <a:off x="0" y="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602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21"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3.3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对象方法的使用 </a:t>
            </a:r>
          </a:p>
        </p:txBody>
      </p:sp>
      <p:sp>
        <p:nvSpPr>
          <p:cNvPr id="86022"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indent="0">
              <a:lnSpc>
                <a:spcPct val="150000"/>
              </a:lnSpc>
              <a:buNone/>
            </a:pPr>
            <a:r>
              <a:rPr lang="zh-CN" sz="2200" dirty="0" smtClean="0">
                <a:latin typeface="微软雅黑" panose="020B0503020204020204" pitchFamily="34" charset="-122"/>
                <a:ea typeface="微软雅黑" panose="020B0503020204020204" pitchFamily="34" charset="-122"/>
              </a:rPr>
              <a:t>在</a:t>
            </a:r>
            <a:r>
              <a:rPr lang="zh-CN" sz="2200" dirty="0">
                <a:latin typeface="微软雅黑" panose="020B0503020204020204" pitchFamily="34" charset="-122"/>
                <a:ea typeface="微软雅黑" panose="020B0503020204020204" pitchFamily="34" charset="-122"/>
              </a:rPr>
              <a:t>对象的定义中，我们</a:t>
            </a:r>
            <a:r>
              <a:rPr lang="zh-CN" sz="2200" dirty="0" smtClean="0">
                <a:latin typeface="微软雅黑" panose="020B0503020204020204" pitchFamily="34" charset="-122"/>
                <a:ea typeface="微软雅黑" panose="020B0503020204020204" pitchFamily="34" charset="-122"/>
              </a:rPr>
              <a:t>看到</a:t>
            </a:r>
            <a:r>
              <a:rPr lang="en-US" altLang="zh-CN" sz="2200" dirty="0" err="1">
                <a:latin typeface="微软雅黑" panose="020B0503020204020204" pitchFamily="34" charset="-122"/>
                <a:ea typeface="微软雅黑" panose="020B0503020204020204" pitchFamily="34" charset="-122"/>
              </a:rPr>
              <a:t>t</a:t>
            </a:r>
            <a:r>
              <a:rPr lang="en-US" altLang="zh-CN" sz="2200" dirty="0" err="1" smtClean="0">
                <a:latin typeface="微软雅黑" panose="020B0503020204020204" pitchFamily="34" charset="-122"/>
                <a:ea typeface="微软雅黑" panose="020B0503020204020204" pitchFamily="34" charset="-122"/>
              </a:rPr>
              <a:t>his.meth</a:t>
            </a:r>
            <a:r>
              <a:rPr lang="en-US" altLang="zh-CN" sz="2200" dirty="0" smtClean="0">
                <a:latin typeface="微软雅黑" panose="020B0503020204020204" pitchFamily="34" charset="-122"/>
                <a:ea typeface="微软雅黑" panose="020B0503020204020204" pitchFamily="34" charset="-122"/>
              </a:rPr>
              <a:t>=</a:t>
            </a:r>
            <a:r>
              <a:rPr lang="en-US" altLang="zh-CN" sz="2200" dirty="0" err="1" smtClean="0">
                <a:latin typeface="微软雅黑" panose="020B0503020204020204" pitchFamily="34" charset="-122"/>
                <a:ea typeface="微软雅黑" panose="020B0503020204020204" pitchFamily="34" charset="-122"/>
              </a:rPr>
              <a:t>FunctionName</a:t>
            </a:r>
            <a:r>
              <a:rPr lang="zh-CN" sz="2200" dirty="0">
                <a:latin typeface="微软雅黑" panose="020B0503020204020204" pitchFamily="34" charset="-122"/>
                <a:ea typeface="微软雅黑" panose="020B0503020204020204" pitchFamily="34" charset="-122"/>
              </a:rPr>
              <a:t>语句，那就是为定义对象的方法</a:t>
            </a:r>
            <a:r>
              <a:rPr lang="zh-CN"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indent="0">
              <a:lnSpc>
                <a:spcPct val="150000"/>
              </a:lnSpc>
              <a:buNone/>
            </a:pPr>
            <a:r>
              <a:rPr lang="zh-CN" sz="2200" dirty="0" smtClean="0">
                <a:latin typeface="微软雅黑" panose="020B0503020204020204" pitchFamily="34" charset="-122"/>
                <a:ea typeface="微软雅黑" panose="020B0503020204020204" pitchFamily="34" charset="-122"/>
              </a:rPr>
              <a:t>实质</a:t>
            </a:r>
            <a:r>
              <a:rPr lang="zh-CN" sz="2200" dirty="0">
                <a:latin typeface="微软雅黑" panose="020B0503020204020204" pitchFamily="34" charset="-122"/>
                <a:ea typeface="微软雅黑" panose="020B0503020204020204" pitchFamily="34" charset="-122"/>
              </a:rPr>
              <a:t>对象的方法就是一个函数</a:t>
            </a:r>
            <a:r>
              <a:rPr lang="en-US" altLang="zh-CN" sz="2200" dirty="0" err="1">
                <a:latin typeface="微软雅黑" panose="020B0503020204020204" pitchFamily="34" charset="-122"/>
                <a:ea typeface="微软雅黑" panose="020B0503020204020204" pitchFamily="34" charset="-122"/>
              </a:rPr>
              <a:t>FunctionName</a:t>
            </a:r>
            <a:r>
              <a:rPr lang="zh-CN" sz="2200" dirty="0">
                <a:latin typeface="微软雅黑" panose="020B0503020204020204" pitchFamily="34" charset="-122"/>
                <a:ea typeface="微软雅黑" panose="020B0503020204020204" pitchFamily="34" charset="-122"/>
              </a:rPr>
              <a:t>，通过它实现自己的</a:t>
            </a:r>
            <a:r>
              <a:rPr lang="zh-CN" sz="2200" dirty="0" smtClean="0">
                <a:latin typeface="微软雅黑" panose="020B0503020204020204" pitchFamily="34" charset="-122"/>
                <a:ea typeface="微软雅黑" panose="020B0503020204020204" pitchFamily="34" charset="-122"/>
              </a:rPr>
              <a:t>意图</a:t>
            </a:r>
            <a:r>
              <a:rPr lang="zh-CN" altLang="en-US" sz="2200" dirty="0" smtClean="0">
                <a:latin typeface="微软雅黑" panose="020B0503020204020204" pitchFamily="34" charset="-122"/>
                <a:ea typeface="微软雅黑" panose="020B0503020204020204" pitchFamily="34" charset="-122"/>
              </a:rPr>
              <a:t>；</a:t>
            </a:r>
            <a:endParaRPr 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8045855"/>
      </p:ext>
    </p:extLst>
  </p:cSld>
  <p:clrMapOvr>
    <a:masterClrMapping/>
  </p:clrMapOvr>
  <p:transition spd="slow">
    <p:wip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7043" name="矩形 7"/>
          <p:cNvSpPr>
            <a:spLocks noChangeArrowheads="1"/>
          </p:cNvSpPr>
          <p:nvPr/>
        </p:nvSpPr>
        <p:spPr bwMode="auto">
          <a:xfrm>
            <a:off x="0" y="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7044"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7045"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3.3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对象方法的使用 </a:t>
            </a:r>
          </a:p>
        </p:txBody>
      </p:sp>
      <p:sp>
        <p:nvSpPr>
          <p:cNvPr id="87046" name="Rectangle 6"/>
          <p:cNvSpPr>
            <a:spLocks noGrp="1" noChangeArrowheads="1"/>
          </p:cNvSpPr>
          <p:nvPr/>
        </p:nvSpPr>
        <p:spPr bwMode="auto">
          <a:xfrm>
            <a:off x="604838" y="1303338"/>
            <a:ext cx="1265555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pPr>
            <a:r>
              <a:rPr lang="zh-CN" sz="2200" dirty="0">
                <a:latin typeface="微软雅黑" panose="020B0503020204020204" pitchFamily="34" charset="-122"/>
                <a:ea typeface="微软雅黑" panose="020B0503020204020204" pitchFamily="34" charset="-122"/>
              </a:rPr>
              <a:t>例在</a:t>
            </a:r>
            <a:r>
              <a:rPr lang="en-US" altLang="zh-CN" sz="2200" dirty="0">
                <a:latin typeface="微软雅黑" panose="020B0503020204020204" pitchFamily="34" charset="-122"/>
                <a:ea typeface="微软雅黑" panose="020B0503020204020204" pitchFamily="34" charset="-122"/>
              </a:rPr>
              <a:t>university</a:t>
            </a:r>
            <a:r>
              <a:rPr lang="zh-CN" sz="2200" dirty="0">
                <a:latin typeface="微软雅黑" panose="020B0503020204020204" pitchFamily="34" charset="-122"/>
                <a:ea typeface="微软雅黑" panose="020B0503020204020204" pitchFamily="34" charset="-122"/>
              </a:rPr>
              <a:t>对象中增加一个方法，该方法是显示它自己本身，并返回相应的字串。</a:t>
            </a:r>
            <a:br>
              <a:rPr lang="zh-CN" sz="22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function university(</a:t>
            </a:r>
            <a:r>
              <a:rPr lang="en-US" altLang="zh-CN" sz="1400" dirty="0" err="1">
                <a:latin typeface="微软雅黑" panose="020B0503020204020204" pitchFamily="34" charset="-122"/>
                <a:ea typeface="微软雅黑" panose="020B0503020204020204" pitchFamily="34" charset="-122"/>
              </a:rPr>
              <a:t>name,city,createDate,URL</a:t>
            </a:r>
            <a:r>
              <a:rPr lang="en-US" altLang="zh-CN" sz="1400" dirty="0">
                <a:latin typeface="微软雅黑" panose="020B0503020204020204" pitchFamily="34" charset="-122"/>
                <a:ea typeface="微软雅黑" panose="020B0503020204020204" pitchFamily="34" charset="-122"/>
              </a:rPr>
              <a:t>)</a:t>
            </a:r>
            <a:br>
              <a:rPr lang="en-US" altLang="zh-CN" sz="1400" dirty="0">
                <a:latin typeface="微软雅黑" panose="020B0503020204020204" pitchFamily="34" charset="-122"/>
                <a:ea typeface="微软雅黑" panose="020B0503020204020204" pitchFamily="34" charset="-122"/>
              </a:rPr>
            </a:br>
            <a:r>
              <a:rPr lang="en-US" altLang="zh-CN" sz="1400" dirty="0" smtClean="0">
                <a:latin typeface="微软雅黑" panose="020B0503020204020204" pitchFamily="34" charset="-122"/>
                <a:ea typeface="微软雅黑" panose="020B0503020204020204" pitchFamily="34" charset="-122"/>
              </a:rPr>
              <a:t>this.name=Name</a:t>
            </a:r>
            <a:r>
              <a:rPr lang="en-US" altLang="zh-CN" sz="1400" dirty="0">
                <a:latin typeface="微软雅黑" panose="020B0503020204020204" pitchFamily="34" charset="-122"/>
                <a:ea typeface="微软雅黑" panose="020B0503020204020204" pitchFamily="34" charset="-122"/>
              </a:rPr>
              <a:t>;</a:t>
            </a:r>
            <a:br>
              <a:rPr lang="en-US" altLang="zh-CN" sz="1400" dirty="0">
                <a:latin typeface="微软雅黑" panose="020B0503020204020204" pitchFamily="34" charset="-122"/>
                <a:ea typeface="微软雅黑" panose="020B0503020204020204" pitchFamily="34" charset="-122"/>
              </a:rPr>
            </a:br>
            <a:r>
              <a:rPr lang="en-US" altLang="zh-CN" sz="1400" dirty="0" err="1" smtClean="0">
                <a:latin typeface="微软雅黑" panose="020B0503020204020204" pitchFamily="34" charset="-122"/>
                <a:ea typeface="微软雅黑" panose="020B0503020204020204" pitchFamily="34" charset="-122"/>
              </a:rPr>
              <a:t>this.city</a:t>
            </a:r>
            <a:r>
              <a:rPr lang="en-US" altLang="zh-CN" sz="1400" dirty="0" smtClean="0">
                <a:latin typeface="微软雅黑" panose="020B0503020204020204" pitchFamily="34" charset="-122"/>
                <a:ea typeface="微软雅黑" panose="020B0503020204020204" pitchFamily="34" charset="-122"/>
              </a:rPr>
              <a:t>=city</a:t>
            </a:r>
            <a:r>
              <a:rPr lang="en-US" altLang="zh-CN" sz="1400" dirty="0">
                <a:latin typeface="微软雅黑" panose="020B0503020204020204" pitchFamily="34" charset="-122"/>
                <a:ea typeface="微软雅黑" panose="020B0503020204020204" pitchFamily="34" charset="-122"/>
              </a:rPr>
              <a:t>;</a:t>
            </a:r>
            <a:br>
              <a:rPr lang="en-US" altLang="zh-CN" sz="1400" dirty="0">
                <a:latin typeface="微软雅黑" panose="020B0503020204020204" pitchFamily="34" charset="-122"/>
                <a:ea typeface="微软雅黑" panose="020B0503020204020204" pitchFamily="34" charset="-122"/>
              </a:rPr>
            </a:br>
            <a:r>
              <a:rPr lang="en-US" altLang="zh-CN" sz="1400" dirty="0" err="1" smtClean="0">
                <a:latin typeface="微软雅黑" panose="020B0503020204020204" pitchFamily="34" charset="-122"/>
                <a:ea typeface="微软雅黑" panose="020B0503020204020204" pitchFamily="34" charset="-122"/>
              </a:rPr>
              <a:t>this.createDate</a:t>
            </a:r>
            <a:r>
              <a:rPr lang="en-US" altLang="zh-CN" sz="1400" dirty="0" smtClean="0">
                <a:latin typeface="微软雅黑" panose="020B0503020204020204" pitchFamily="34" charset="-122"/>
                <a:ea typeface="微软雅黑" panose="020B0503020204020204" pitchFamily="34" charset="-122"/>
              </a:rPr>
              <a:t>=New </a:t>
            </a:r>
            <a:r>
              <a:rPr lang="en-US" altLang="zh-CN" sz="1400" dirty="0">
                <a:latin typeface="微软雅黑" panose="020B0503020204020204" pitchFamily="34" charset="-122"/>
                <a:ea typeface="微软雅黑" panose="020B0503020204020204" pitchFamily="34" charset="-122"/>
              </a:rPr>
              <a:t>Date(</a:t>
            </a:r>
            <a:r>
              <a:rPr lang="en-US" altLang="zh-CN" sz="1400" dirty="0" err="1">
                <a:latin typeface="微软雅黑" panose="020B0503020204020204" pitchFamily="34" charset="-122"/>
                <a:ea typeface="微软雅黑" panose="020B0503020204020204" pitchFamily="34" charset="-122"/>
              </a:rPr>
              <a:t>creatDate</a:t>
            </a:r>
            <a:r>
              <a:rPr lang="en-US" altLang="zh-CN" sz="1400" dirty="0">
                <a:latin typeface="微软雅黑" panose="020B0503020204020204" pitchFamily="34" charset="-122"/>
                <a:ea typeface="微软雅黑" panose="020B0503020204020204" pitchFamily="34" charset="-122"/>
              </a:rPr>
              <a:t>)</a:t>
            </a:r>
            <a:r>
              <a:rPr lang="zh-CN" sz="1400" dirty="0">
                <a:latin typeface="微软雅黑" panose="020B0503020204020204" pitchFamily="34" charset="-122"/>
                <a:ea typeface="微软雅黑" panose="020B0503020204020204" pitchFamily="34" charset="-122"/>
              </a:rPr>
              <a:t>；</a:t>
            </a:r>
            <a:br>
              <a:rPr lang="zh-CN" sz="1400" dirty="0">
                <a:latin typeface="微软雅黑" panose="020B0503020204020204" pitchFamily="34" charset="-122"/>
                <a:ea typeface="微软雅黑" panose="020B0503020204020204" pitchFamily="34" charset="-122"/>
              </a:rPr>
            </a:br>
            <a:r>
              <a:rPr lang="en-US" altLang="zh-CN" sz="1400" dirty="0" smtClean="0">
                <a:latin typeface="微软雅黑" panose="020B0503020204020204" pitchFamily="34" charset="-122"/>
                <a:ea typeface="微软雅黑" panose="020B0503020204020204" pitchFamily="34" charset="-122"/>
              </a:rPr>
              <a:t>this.URL=URL</a:t>
            </a:r>
            <a:r>
              <a:rPr lang="zh-CN" sz="1400" dirty="0">
                <a:latin typeface="微软雅黑" panose="020B0503020204020204" pitchFamily="34" charset="-122"/>
                <a:ea typeface="微软雅黑" panose="020B0503020204020204" pitchFamily="34" charset="-122"/>
              </a:rPr>
              <a:t>；</a:t>
            </a:r>
            <a:br>
              <a:rPr lang="zh-CN" sz="1400" dirty="0">
                <a:latin typeface="微软雅黑" panose="020B0503020204020204" pitchFamily="34" charset="-122"/>
                <a:ea typeface="微软雅黑" panose="020B0503020204020204" pitchFamily="34" charset="-122"/>
              </a:rPr>
            </a:br>
            <a:r>
              <a:rPr lang="en-US" altLang="zh-CN" sz="1400" dirty="0" err="1" smtClean="0">
                <a:latin typeface="微软雅黑" panose="020B0503020204020204" pitchFamily="34" charset="-122"/>
                <a:ea typeface="微软雅黑" panose="020B0503020204020204" pitchFamily="34" charset="-122"/>
              </a:rPr>
              <a:t>this.showuniversity</a:t>
            </a:r>
            <a:r>
              <a:rPr lang="en-US" altLang="zh-CN"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showuniversity</a:t>
            </a:r>
            <a:r>
              <a:rPr lang="en-US" altLang="zh-CN" sz="1400" dirty="0">
                <a:latin typeface="微软雅黑" panose="020B0503020204020204" pitchFamily="34" charset="-122"/>
                <a:ea typeface="微软雅黑" panose="020B0503020204020204" pitchFamily="34" charset="-122"/>
              </a:rPr>
              <a:t>;</a:t>
            </a:r>
          </a:p>
          <a:p>
            <a:pPr>
              <a:lnSpc>
                <a:spcPct val="150000"/>
              </a:lnSpc>
            </a:pPr>
            <a:r>
              <a:rPr lang="zh-CN" sz="2200" dirty="0">
                <a:latin typeface="微软雅黑" panose="020B0503020204020204" pitchFamily="34" charset="-122"/>
                <a:ea typeface="微软雅黑" panose="020B0503020204020204" pitchFamily="34" charset="-122"/>
              </a:rPr>
              <a:t>其中</a:t>
            </a:r>
            <a:r>
              <a:rPr lang="en-US" altLang="zh-CN" sz="2200" dirty="0" err="1">
                <a:latin typeface="微软雅黑" panose="020B0503020204020204" pitchFamily="34" charset="-122"/>
                <a:ea typeface="微软雅黑" panose="020B0503020204020204" pitchFamily="34" charset="-122"/>
              </a:rPr>
              <a:t>This.showuniversity</a:t>
            </a:r>
            <a:r>
              <a:rPr lang="zh-CN" sz="2200" dirty="0">
                <a:latin typeface="微软雅黑" panose="020B0503020204020204" pitchFamily="34" charset="-122"/>
                <a:ea typeface="微软雅黑" panose="020B0503020204020204" pitchFamily="34" charset="-122"/>
              </a:rPr>
              <a:t>就是定义了一个方法－－－</a:t>
            </a:r>
            <a:r>
              <a:rPr lang="en-US" altLang="zh-CN" sz="2200" dirty="0" err="1">
                <a:latin typeface="微软雅黑" panose="020B0503020204020204" pitchFamily="34" charset="-122"/>
                <a:ea typeface="微软雅黑" panose="020B0503020204020204" pitchFamily="34" charset="-122"/>
              </a:rPr>
              <a:t>showuniversity</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a:t>
            </a:r>
            <a:br>
              <a:rPr 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而</a:t>
            </a:r>
            <a:r>
              <a:rPr lang="en-US" altLang="zh-CN" sz="2200" dirty="0" err="1">
                <a:latin typeface="微软雅黑" panose="020B0503020204020204" pitchFamily="34" charset="-122"/>
                <a:ea typeface="微软雅黑" panose="020B0503020204020204" pitchFamily="34" charset="-122"/>
              </a:rPr>
              <a:t>showuniversity</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方法是实现</a:t>
            </a:r>
            <a:r>
              <a:rPr lang="en-US" altLang="zh-CN" sz="2200" dirty="0">
                <a:latin typeface="微软雅黑" panose="020B0503020204020204" pitchFamily="34" charset="-122"/>
                <a:ea typeface="微软雅黑" panose="020B0503020204020204" pitchFamily="34" charset="-122"/>
              </a:rPr>
              <a:t>university</a:t>
            </a:r>
            <a:r>
              <a:rPr lang="zh-CN" sz="2200" dirty="0">
                <a:latin typeface="微软雅黑" panose="020B0503020204020204" pitchFamily="34" charset="-122"/>
                <a:ea typeface="微软雅黑" panose="020B0503020204020204" pitchFamily="34" charset="-122"/>
              </a:rPr>
              <a:t>对象本身的显示。</a:t>
            </a:r>
            <a:br>
              <a:rPr lang="zh-CN" sz="22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function </a:t>
            </a:r>
            <a:r>
              <a:rPr lang="en-US" altLang="zh-CN" sz="1400" dirty="0" err="1">
                <a:latin typeface="微软雅黑" panose="020B0503020204020204" pitchFamily="34" charset="-122"/>
                <a:ea typeface="微软雅黑" panose="020B0503020204020204" pitchFamily="34" charset="-122"/>
              </a:rPr>
              <a:t>showuniversity</a:t>
            </a:r>
            <a:r>
              <a:rPr lang="en-US" altLang="zh-CN" sz="1400" dirty="0">
                <a:latin typeface="微软雅黑" panose="020B0503020204020204" pitchFamily="34" charset="-122"/>
                <a:ea typeface="微软雅黑" panose="020B0503020204020204" pitchFamily="34" charset="-122"/>
              </a:rPr>
              <a:t>()</a:t>
            </a:r>
            <a:br>
              <a:rPr lang="en-US" altLang="zh-CN" sz="1400" dirty="0">
                <a:latin typeface="微软雅黑" panose="020B0503020204020204" pitchFamily="34" charset="-122"/>
                <a:ea typeface="微软雅黑" panose="020B0503020204020204" pitchFamily="34" charset="-122"/>
              </a:rPr>
            </a:br>
            <a:r>
              <a:rPr lang="en-US" altLang="zh-CN" sz="1400" dirty="0" smtClean="0">
                <a:latin typeface="微软雅黑" panose="020B0503020204020204" pitchFamily="34" charset="-122"/>
                <a:ea typeface="微软雅黑" panose="020B0503020204020204" pitchFamily="34" charset="-122"/>
              </a:rPr>
              <a:t>for </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var</a:t>
            </a:r>
            <a:r>
              <a:rPr lang="en-US" altLang="zh-CN" sz="1400" dirty="0">
                <a:latin typeface="微软雅黑" panose="020B0503020204020204" pitchFamily="34" charset="-122"/>
                <a:ea typeface="微软雅黑" panose="020B0503020204020204" pitchFamily="34" charset="-122"/>
              </a:rPr>
              <a:t> prop in this)</a:t>
            </a:r>
            <a:br>
              <a:rPr lang="en-US" altLang="zh-CN" sz="14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alert(prop+="+this[prop]+"");</a:t>
            </a:r>
            <a:br>
              <a:rPr lang="en-US" altLang="zh-CN" sz="14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其中</a:t>
            </a:r>
            <a:r>
              <a:rPr lang="en-US" altLang="zh-CN" sz="2200" dirty="0">
                <a:latin typeface="微软雅黑" panose="020B0503020204020204" pitchFamily="34" charset="-122"/>
                <a:ea typeface="微软雅黑" panose="020B0503020204020204" pitchFamily="34" charset="-122"/>
              </a:rPr>
              <a:t>alert</a:t>
            </a:r>
            <a:r>
              <a:rPr lang="zh-CN" sz="2200" dirty="0">
                <a:latin typeface="微软雅黑" panose="020B0503020204020204" pitchFamily="34" charset="-122"/>
                <a:ea typeface="微软雅黑" panose="020B0503020204020204" pitchFamily="34" charset="-122"/>
              </a:rPr>
              <a:t>是</a:t>
            </a:r>
            <a:r>
              <a:rPr lang="en-US" altLang="zh-CN" sz="2200" dirty="0">
                <a:latin typeface="微软雅黑" panose="020B0503020204020204" pitchFamily="34" charset="-122"/>
                <a:ea typeface="微软雅黑" panose="020B0503020204020204" pitchFamily="34" charset="-122"/>
              </a:rPr>
              <a:t>JavaScript</a:t>
            </a:r>
            <a:r>
              <a:rPr lang="zh-CN" sz="2200" dirty="0">
                <a:latin typeface="微软雅黑" panose="020B0503020204020204" pitchFamily="34" charset="-122"/>
                <a:ea typeface="微软雅黑" panose="020B0503020204020204" pitchFamily="34" charset="-122"/>
              </a:rPr>
              <a:t>中的内部函数，显示其字符串。 </a:t>
            </a:r>
          </a:p>
        </p:txBody>
      </p:sp>
    </p:spTree>
    <p:extLst>
      <p:ext uri="{BB962C8B-B14F-4D97-AF65-F5344CB8AC3E}">
        <p14:creationId xmlns:p14="http://schemas.microsoft.com/office/powerpoint/2010/main" val="3669285234"/>
      </p:ext>
    </p:extLst>
  </p:cSld>
  <p:clrMapOvr>
    <a:masterClrMapping/>
  </p:clrMapOvr>
  <p:transition spd="slow">
    <p:wip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47107"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4710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109"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4000" b="1" dirty="0" smtClean="0">
                <a:solidFill>
                  <a:schemeClr val="bg1"/>
                </a:solidFill>
                <a:latin typeface="微软雅黑" panose="020B0503020204020204" pitchFamily="34" charset="-122"/>
                <a:ea typeface="微软雅黑" panose="020B0503020204020204" pitchFamily="34" charset="-122"/>
              </a:rPr>
              <a:t>前端开发工程师 </a:t>
            </a:r>
            <a:r>
              <a:rPr lang="en-US" altLang="zh-CN" sz="4000" b="1" dirty="0" smtClean="0">
                <a:solidFill>
                  <a:schemeClr val="bg1"/>
                </a:solidFill>
                <a:latin typeface="微软雅黑" panose="020B0503020204020204" pitchFamily="34" charset="-122"/>
                <a:ea typeface="微软雅黑" panose="020B0503020204020204" pitchFamily="34" charset="-122"/>
              </a:rPr>
              <a:t>– JavaScript Day5</a:t>
            </a:r>
            <a:endParaRPr lang="en-US" sz="4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24" name="内容占位符 12"/>
          <p:cNvGraphicFramePr>
            <a:graphicFrameLocks/>
          </p:cNvGraphicFramePr>
          <p:nvPr>
            <p:extLst>
              <p:ext uri="{D42A27DB-BD31-4B8C-83A1-F6EECF244321}">
                <p14:modId xmlns:p14="http://schemas.microsoft.com/office/powerpoint/2010/main" val="1367399374"/>
              </p:ext>
            </p:extLst>
          </p:nvPr>
        </p:nvGraphicFramePr>
        <p:xfrm>
          <a:off x="968603" y="1604065"/>
          <a:ext cx="8353425" cy="461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8010308"/>
      </p:ext>
    </p:extLst>
  </p:cSld>
  <p:clrMapOvr>
    <a:masterClrMapping/>
  </p:clrMapOvr>
  <p:transition spd="slow">
    <p:push dir="u"/>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8077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r" eaLnBrk="1" hangingPunct="1">
              <a:lnSpc>
                <a:spcPct val="100000"/>
              </a:lnSpc>
              <a:spcBef>
                <a:spcPct val="0"/>
              </a:spcBef>
              <a:buFont typeface="Arial" panose="020B0604020202020204" pitchFamily="34" charset="0"/>
              <a:buNone/>
            </a:pPr>
            <a:fld id="{342D8FA3-1E05-4CFF-9BCE-BEC473242D59}" type="slidenum">
              <a:rPr lang="zh-CN" altLang="en-US" sz="1200">
                <a:solidFill>
                  <a:srgbClr val="898989"/>
                </a:solidFill>
                <a:sym typeface="Microsoft YaHei UI" panose="020B0503020204020204" pitchFamily="34" charset="-122"/>
              </a:rPr>
              <a:pPr algn="r" eaLnBrk="1" hangingPunct="1">
                <a:lnSpc>
                  <a:spcPct val="100000"/>
                </a:lnSpc>
                <a:spcBef>
                  <a:spcPct val="0"/>
                </a:spcBef>
                <a:buFont typeface="Arial" panose="020B0604020202020204" pitchFamily="34" charset="0"/>
                <a:buNone/>
              </a:pPr>
              <a:t>114</a:t>
            </a:fld>
            <a:endParaRPr lang="en-US" sz="1800">
              <a:latin typeface="Arial" panose="020B0604020202020204" pitchFamily="34" charset="0"/>
              <a:sym typeface="Microsoft YaHei UI" panose="020B0503020204020204" pitchFamily="34" charset="-122"/>
            </a:endParaRPr>
          </a:p>
        </p:txBody>
      </p:sp>
      <p:pic>
        <p:nvPicPr>
          <p:cNvPr id="5123" name="Picture 2" descr="D:\SLIDEtoME\TP模板\新建文件夹 (3)\bg3-1.jpg"/>
          <p:cNvPicPr>
            <a:picLocks noChangeAspect="1" noChangeArrowheads="1"/>
          </p:cNvPicPr>
          <p:nvPr/>
        </p:nvPicPr>
        <p:blipFill>
          <a:blip r:embed="rId2">
            <a:extLst>
              <a:ext uri="{28A0092B-C50C-407E-A947-70E740481C1C}">
                <a14:useLocalDpi xmlns:a14="http://schemas.microsoft.com/office/drawing/2010/main" val="0"/>
              </a:ext>
            </a:extLst>
          </a:blip>
          <a:srcRect b="11232"/>
          <a:stretch>
            <a:fillRect/>
          </a:stretch>
        </p:blipFill>
        <p:spPr bwMode="auto">
          <a:xfrm>
            <a:off x="0" y="760413"/>
            <a:ext cx="12192000" cy="60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标题 1"/>
          <p:cNvSpPr>
            <a:spLocks noGrp="1" noChangeArrowheads="1"/>
          </p:cNvSpPr>
          <p:nvPr>
            <p:ph type="title" idx="4294967295"/>
          </p:nvPr>
        </p:nvSpPr>
        <p:spPr>
          <a:xfrm>
            <a:off x="595313" y="1162050"/>
            <a:ext cx="10798175" cy="1116013"/>
          </a:xfrm>
        </p:spPr>
        <p:txBody>
          <a:bodyPr anchor="t">
            <a:normAutofit fontScale="90000"/>
          </a:bodyPr>
          <a:lstStyle/>
          <a:p>
            <a:pPr marL="0" indent="0" eaLnBrk="1" hangingPunct="1"/>
            <a:r>
              <a:rPr lang="en-US" altLang="en-US" sz="5800" b="1" dirty="0" err="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对象系统</a:t>
            </a:r>
            <a:r>
              <a:rPr lang="zh-CN" altLang="en-US" sz="6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58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r>
            <a:br>
              <a:rPr lang="zh-CN" altLang="en-US" sz="58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br>
            <a:endParaRPr lang="zh-CN" altLang="en-US" sz="58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5" name="文本框 2"/>
          <p:cNvSpPr>
            <a:spLocks noChangeArrowheads="1"/>
          </p:cNvSpPr>
          <p:nvPr/>
        </p:nvSpPr>
        <p:spPr bwMode="auto">
          <a:xfrm>
            <a:off x="595313" y="4876800"/>
            <a:ext cx="10987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200000"/>
              </a:lnSpc>
              <a:spcBef>
                <a:spcPct val="0"/>
              </a:spcBef>
              <a:buFont typeface="Arial" panose="020B0604020202020204" pitchFamily="34" charset="0"/>
              <a:buNone/>
            </a:pPr>
            <a:endParaRPr lang="zh-CN" altLang="en-US" sz="2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46977638"/>
      </p:ext>
    </p:extLst>
  </p:cSld>
  <p:clrMapOvr>
    <a:masterClrMapping/>
  </p:clrMapOvr>
  <p:transition spd="slow">
    <p:split orient="vert"/>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4211"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421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4213"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avaScript对象系统</a:t>
            </a:r>
            <a:endParaRPr lang="en-US" altLang="en-US" sz="3600" b="1" dirty="0" smtClean="0">
              <a:solidFill>
                <a:schemeClr val="bg1"/>
              </a:solidFill>
              <a:latin typeface="微软雅黑" panose="020B0503020204020204" pitchFamily="34" charset="-122"/>
              <a:ea typeface="微软雅黑" panose="020B0503020204020204" pitchFamily="34" charset="-122"/>
            </a:endParaRPr>
          </a:p>
        </p:txBody>
      </p:sp>
      <p:sp>
        <p:nvSpPr>
          <p:cNvPr id="94214"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pPr>
            <a:r>
              <a:rPr lang="zh-CN" sz="2200" dirty="0">
                <a:latin typeface="微软雅黑" panose="020B0503020204020204" pitchFamily="34" charset="-122"/>
                <a:ea typeface="微软雅黑" panose="020B0503020204020204" pitchFamily="34" charset="-122"/>
              </a:rPr>
              <a:t>使用浏览器的内部对象系统</a:t>
            </a:r>
            <a:r>
              <a:rPr lang="en-US" altLang="zh-CN" sz="2200" dirty="0">
                <a:latin typeface="微软雅黑" panose="020B0503020204020204" pitchFamily="34" charset="-122"/>
                <a:ea typeface="微软雅黑" panose="020B0503020204020204" pitchFamily="34" charset="-122"/>
              </a:rPr>
              <a:t>, </a:t>
            </a:r>
            <a:r>
              <a:rPr lang="zh-CN" sz="2200" dirty="0">
                <a:latin typeface="微软雅黑" panose="020B0503020204020204" pitchFamily="34" charset="-122"/>
                <a:ea typeface="微软雅黑" panose="020B0503020204020204" pitchFamily="34" charset="-122"/>
              </a:rPr>
              <a:t>可实现与</a:t>
            </a:r>
            <a:r>
              <a:rPr lang="en-US" altLang="zh-CN" sz="2200" dirty="0">
                <a:latin typeface="微软雅黑" panose="020B0503020204020204" pitchFamily="34" charset="-122"/>
                <a:ea typeface="微软雅黑" panose="020B0503020204020204" pitchFamily="34" charset="-122"/>
              </a:rPr>
              <a:t>HTML</a:t>
            </a:r>
            <a:r>
              <a:rPr lang="zh-CN" sz="2200" dirty="0">
                <a:latin typeface="微软雅黑" panose="020B0503020204020204" pitchFamily="34" charset="-122"/>
                <a:ea typeface="微软雅黑" panose="020B0503020204020204" pitchFamily="34" charset="-122"/>
              </a:rPr>
              <a:t>文档进行交互。它的作用是将相关元素组织包装起来，提供给程序设计人员使用，从而减轻编程人的劳动，提高设计</a:t>
            </a:r>
            <a:r>
              <a:rPr lang="en-US" altLang="zh-CN" sz="2200" dirty="0">
                <a:latin typeface="微软雅黑" panose="020B0503020204020204" pitchFamily="34" charset="-122"/>
                <a:ea typeface="微软雅黑" panose="020B0503020204020204" pitchFamily="34" charset="-122"/>
              </a:rPr>
              <a:t>Web</a:t>
            </a:r>
            <a:r>
              <a:rPr lang="zh-CN" sz="2200" dirty="0">
                <a:latin typeface="微软雅黑" panose="020B0503020204020204" pitchFamily="34" charset="-122"/>
                <a:ea typeface="微软雅黑" panose="020B0503020204020204" pitchFamily="34" charset="-122"/>
              </a:rPr>
              <a:t>页面的能力。</a:t>
            </a:r>
          </a:p>
          <a:p>
            <a:pPr>
              <a:lnSpc>
                <a:spcPct val="150000"/>
              </a:lnSpc>
            </a:pPr>
            <a:r>
              <a:rPr lang="zh-CN" sz="2200" dirty="0">
                <a:latin typeface="微软雅黑" panose="020B0503020204020204" pitchFamily="34" charset="-122"/>
                <a:ea typeface="微软雅黑" panose="020B0503020204020204" pitchFamily="34" charset="-122"/>
              </a:rPr>
              <a:t>编程人员利用这些对象，可以对</a:t>
            </a:r>
            <a:r>
              <a:rPr lang="en-US" altLang="zh-CN" sz="2200" dirty="0">
                <a:latin typeface="微软雅黑" panose="020B0503020204020204" pitchFamily="34" charset="-122"/>
                <a:ea typeface="微软雅黑" panose="020B0503020204020204" pitchFamily="34" charset="-122"/>
              </a:rPr>
              <a:t>WWW</a:t>
            </a:r>
            <a:r>
              <a:rPr lang="zh-CN" sz="2200" dirty="0">
                <a:latin typeface="微软雅黑" panose="020B0503020204020204" pitchFamily="34" charset="-122"/>
                <a:ea typeface="微软雅黑" panose="020B0503020204020204" pitchFamily="34" charset="-122"/>
              </a:rPr>
              <a:t>浏览器环境中的事件进行控制并作出处理。在</a:t>
            </a:r>
            <a:r>
              <a:rPr lang="en-US" altLang="zh-CN" sz="2200" dirty="0">
                <a:latin typeface="微软雅黑" panose="020B0503020204020204" pitchFamily="34" charset="-122"/>
                <a:ea typeface="微软雅黑" panose="020B0503020204020204" pitchFamily="34" charset="-122"/>
              </a:rPr>
              <a:t>JavaScript</a:t>
            </a:r>
            <a:r>
              <a:rPr lang="zh-CN" sz="2200" dirty="0">
                <a:latin typeface="微软雅黑" panose="020B0503020204020204" pitchFamily="34" charset="-122"/>
                <a:ea typeface="微软雅黑" panose="020B0503020204020204" pitchFamily="34" charset="-122"/>
              </a:rPr>
              <a:t>中提供了非常丰富的内部方法和属性</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从而减轻了编程人员的工作</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提高编程效率 </a:t>
            </a:r>
          </a:p>
        </p:txBody>
      </p:sp>
    </p:spTree>
    <p:extLst>
      <p:ext uri="{BB962C8B-B14F-4D97-AF65-F5344CB8AC3E}">
        <p14:creationId xmlns:p14="http://schemas.microsoft.com/office/powerpoint/2010/main" val="2848148068"/>
      </p:ext>
    </p:extLst>
  </p:cSld>
  <p:clrMapOvr>
    <a:masterClrMapping/>
  </p:clrMapOvr>
  <p:transition spd="slow">
    <p:wip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5235"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523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5237" name="标题 1"/>
          <p:cNvSpPr>
            <a:spLocks noGrp="1" noChangeArrowheads="1"/>
          </p:cNvSpPr>
          <p:nvPr>
            <p:ph type="title" idx="4294967295"/>
          </p:nvPr>
        </p:nvSpPr>
        <p:spPr>
          <a:xfrm>
            <a:off x="604838" y="0"/>
            <a:ext cx="10748962" cy="1335088"/>
          </a:xfrm>
        </p:spPr>
        <p:txBody>
          <a:bodyPr/>
          <a:lstStyle/>
          <a:p>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avaScript对象系统</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smtClean="0">
                <a:solidFill>
                  <a:schemeClr val="bg1"/>
                </a:solidFill>
                <a:latin typeface="微软雅黑" panose="020B0503020204020204" pitchFamily="34" charset="-122"/>
                <a:ea typeface="微软雅黑" panose="020B0503020204020204" pitchFamily="34" charset="-122"/>
              </a:rPr>
              <a:t> </a:t>
            </a:r>
          </a:p>
        </p:txBody>
      </p:sp>
      <p:sp>
        <p:nvSpPr>
          <p:cNvPr id="87046"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Wingdings" pitchFamily="2" charset="2"/>
              <a:buChar char="u"/>
              <a:defRPr/>
            </a:pPr>
            <a:r>
              <a:rPr lang="zh-CN" sz="2400" dirty="0" smtClean="0">
                <a:latin typeface="微软雅黑" panose="020B0503020204020204" pitchFamily="34" charset="-122"/>
                <a:ea typeface="微软雅黑" panose="020B0503020204020204" pitchFamily="34" charset="-122"/>
              </a:rPr>
              <a:t>浏览器对象</a:t>
            </a:r>
            <a:r>
              <a:rPr lang="en-US" altLang="zh-CN" sz="2400" dirty="0" smtClean="0">
                <a:latin typeface="微软雅黑" panose="020B0503020204020204" pitchFamily="34" charset="-122"/>
                <a:ea typeface="微软雅黑" panose="020B0503020204020204" pitchFamily="34" charset="-122"/>
              </a:rPr>
              <a:t>(Navigator) </a:t>
            </a:r>
          </a:p>
          <a:p>
            <a:pPr>
              <a:lnSpc>
                <a:spcPct val="150000"/>
              </a:lnSpc>
              <a:buFont typeface="Wingdings" pitchFamily="2" charset="2"/>
              <a:buChar char="u"/>
              <a:defRPr/>
            </a:pPr>
            <a:r>
              <a:rPr lang="zh-CN" sz="2400" dirty="0" smtClean="0">
                <a:latin typeface="微软雅黑" panose="020B0503020204020204" pitchFamily="34" charset="-122"/>
                <a:ea typeface="微软雅黑" panose="020B0503020204020204" pitchFamily="34" charset="-122"/>
              </a:rPr>
              <a:t>窗口对象</a:t>
            </a:r>
            <a:r>
              <a:rPr lang="en-US" altLang="zh-CN" sz="2400" dirty="0" smtClean="0">
                <a:latin typeface="微软雅黑" panose="020B0503020204020204" pitchFamily="34" charset="-122"/>
                <a:ea typeface="微软雅黑" panose="020B0503020204020204" pitchFamily="34" charset="-122"/>
              </a:rPr>
              <a:t>(Window)  </a:t>
            </a:r>
          </a:p>
          <a:p>
            <a:pPr>
              <a:lnSpc>
                <a:spcPct val="150000"/>
              </a:lnSpc>
              <a:buFont typeface="Wingdings" pitchFamily="2" charset="2"/>
              <a:buChar char="u"/>
              <a:defRPr/>
            </a:pPr>
            <a:r>
              <a:rPr lang="zh-CN" sz="2400" dirty="0" smtClean="0">
                <a:latin typeface="微软雅黑" panose="020B0503020204020204" pitchFamily="34" charset="-122"/>
                <a:ea typeface="微软雅黑" panose="020B0503020204020204" pitchFamily="34" charset="-122"/>
              </a:rPr>
              <a:t>文档对象</a:t>
            </a:r>
            <a:r>
              <a:rPr lang="en-US" altLang="zh-CN" sz="2400" dirty="0" smtClean="0">
                <a:latin typeface="微软雅黑" panose="020B0503020204020204" pitchFamily="34" charset="-122"/>
                <a:ea typeface="微软雅黑" panose="020B0503020204020204" pitchFamily="34" charset="-122"/>
              </a:rPr>
              <a:t>(Document) </a:t>
            </a:r>
          </a:p>
          <a:p>
            <a:pPr>
              <a:lnSpc>
                <a:spcPct val="150000"/>
              </a:lnSpc>
              <a:buFont typeface="Wingdings" pitchFamily="2" charset="2"/>
              <a:buChar char="u"/>
              <a:defRPr/>
            </a:pPr>
            <a:r>
              <a:rPr lang="zh-CN" sz="2400" dirty="0" smtClean="0">
                <a:latin typeface="微软雅黑" panose="020B0503020204020204" pitchFamily="34" charset="-122"/>
                <a:ea typeface="微软雅黑" panose="020B0503020204020204" pitchFamily="34" charset="-122"/>
              </a:rPr>
              <a:t>位置对象</a:t>
            </a:r>
            <a:r>
              <a:rPr lang="en-US" altLang="zh-CN" sz="2400" dirty="0" smtClean="0">
                <a:latin typeface="微软雅黑" panose="020B0503020204020204" pitchFamily="34" charset="-122"/>
                <a:ea typeface="微软雅黑" panose="020B0503020204020204" pitchFamily="34" charset="-122"/>
              </a:rPr>
              <a:t>(Location) </a:t>
            </a:r>
          </a:p>
          <a:p>
            <a:pPr>
              <a:lnSpc>
                <a:spcPct val="150000"/>
              </a:lnSpc>
              <a:buFont typeface="Wingdings" pitchFamily="2" charset="2"/>
              <a:buChar char="u"/>
              <a:defRPr/>
            </a:pPr>
            <a:r>
              <a:rPr lang="zh-CN" sz="2400" dirty="0" smtClean="0">
                <a:latin typeface="微软雅黑" panose="020B0503020204020204" pitchFamily="34" charset="-122"/>
                <a:ea typeface="微软雅黑" panose="020B0503020204020204" pitchFamily="34" charset="-122"/>
              </a:rPr>
              <a:t>历史对象</a:t>
            </a:r>
            <a:r>
              <a:rPr lang="en-US" altLang="zh-CN" sz="2400" dirty="0" smtClean="0">
                <a:latin typeface="微软雅黑" panose="020B0503020204020204" pitchFamily="34" charset="-122"/>
                <a:ea typeface="微软雅黑" panose="020B0503020204020204" pitchFamily="34" charset="-122"/>
              </a:rPr>
              <a:t>(History) </a:t>
            </a:r>
          </a:p>
          <a:p>
            <a:pPr>
              <a:lnSpc>
                <a:spcPct val="150000"/>
              </a:lnSpc>
              <a:buFont typeface="Arial" panose="020B0604020202020204" pitchFamily="34" charset="0"/>
              <a:buChar char="•"/>
              <a:defRPr/>
            </a:pPr>
            <a:endParaRPr lang="en-US" altLang="zh-CN" sz="2400" dirty="0" smtClean="0">
              <a:latin typeface="微软雅黑" panose="020B0503020204020204" pitchFamily="34" charset="-122"/>
              <a:ea typeface="微软雅黑" panose="020B0503020204020204" pitchFamily="34" charset="-122"/>
            </a:endParaRPr>
          </a:p>
          <a:p>
            <a:pPr marL="0" indent="0">
              <a:lnSpc>
                <a:spcPct val="150000"/>
              </a:lnSpc>
              <a:buFont typeface="Arial" panose="020B0604020202020204" pitchFamily="34" charset="0"/>
              <a:buNone/>
              <a:defRPr/>
            </a:pPr>
            <a:r>
              <a:rPr lang="zh-CN" sz="2400" dirty="0" smtClean="0">
                <a:latin typeface="微软雅黑" panose="020B0503020204020204" pitchFamily="34" charset="-122"/>
                <a:ea typeface="微软雅黑" panose="020B0503020204020204" pitchFamily="34" charset="-122"/>
              </a:rPr>
              <a:t>在这些对象系统中</a:t>
            </a:r>
            <a:r>
              <a:rPr lang="en-US" altLang="zh-CN" sz="2400" dirty="0" smtClean="0">
                <a:latin typeface="微软雅黑" panose="020B0503020204020204" pitchFamily="34" charset="-122"/>
                <a:ea typeface="微软雅黑" panose="020B0503020204020204" pitchFamily="34" charset="-122"/>
              </a:rPr>
              <a:t>,</a:t>
            </a:r>
            <a:r>
              <a:rPr lang="zh-CN" sz="2400" dirty="0" smtClean="0">
                <a:latin typeface="微软雅黑" panose="020B0503020204020204" pitchFamily="34" charset="-122"/>
                <a:ea typeface="微软雅黑" panose="020B0503020204020204" pitchFamily="34" charset="-122"/>
              </a:rPr>
              <a:t>文档对象非常重要</a:t>
            </a:r>
            <a:r>
              <a:rPr lang="en-US" altLang="zh-CN" sz="2400" dirty="0" smtClean="0">
                <a:latin typeface="微软雅黑" panose="020B0503020204020204" pitchFamily="34" charset="-122"/>
                <a:ea typeface="微软雅黑" panose="020B0503020204020204" pitchFamily="34" charset="-122"/>
              </a:rPr>
              <a:t>,</a:t>
            </a:r>
            <a:r>
              <a:rPr lang="zh-CN" sz="2400" dirty="0" smtClean="0">
                <a:latin typeface="微软雅黑" panose="020B0503020204020204" pitchFamily="34" charset="-122"/>
                <a:ea typeface="微软雅黑" panose="020B0503020204020204" pitchFamily="34" charset="-122"/>
              </a:rPr>
              <a:t>它位于最低层</a:t>
            </a:r>
            <a:r>
              <a:rPr lang="en-US" altLang="zh-CN" sz="2400" dirty="0" smtClean="0">
                <a:latin typeface="微软雅黑" panose="020B0503020204020204" pitchFamily="34" charset="-122"/>
                <a:ea typeface="微软雅黑" panose="020B0503020204020204" pitchFamily="34" charset="-122"/>
              </a:rPr>
              <a:t>,</a:t>
            </a:r>
            <a:r>
              <a:rPr lang="zh-CN" sz="2400" dirty="0" smtClean="0">
                <a:latin typeface="微软雅黑" panose="020B0503020204020204" pitchFamily="34" charset="-122"/>
                <a:ea typeface="微软雅黑" panose="020B0503020204020204" pitchFamily="34" charset="-122"/>
              </a:rPr>
              <a:t>但对于我们实现</a:t>
            </a:r>
            <a:r>
              <a:rPr lang="en-US" altLang="zh-CN" sz="2400" dirty="0" smtClean="0">
                <a:latin typeface="微软雅黑" panose="020B0503020204020204" pitchFamily="34" charset="-122"/>
                <a:ea typeface="微软雅黑" panose="020B0503020204020204" pitchFamily="34" charset="-122"/>
              </a:rPr>
              <a:t>Web</a:t>
            </a:r>
            <a:r>
              <a:rPr lang="zh-CN" sz="2400" dirty="0" smtClean="0">
                <a:latin typeface="微软雅黑" panose="020B0503020204020204" pitchFamily="34" charset="-122"/>
                <a:ea typeface="微软雅黑" panose="020B0503020204020204" pitchFamily="34" charset="-122"/>
              </a:rPr>
              <a:t>页面信息交互起作关键作用。因而它是对象系统的核心部分。 </a:t>
            </a:r>
          </a:p>
        </p:txBody>
      </p:sp>
    </p:spTree>
    <p:extLst>
      <p:ext uri="{BB962C8B-B14F-4D97-AF65-F5344CB8AC3E}">
        <p14:creationId xmlns:p14="http://schemas.microsoft.com/office/powerpoint/2010/main" val="1693796204"/>
      </p:ext>
    </p:extLst>
  </p:cSld>
  <p:clrMapOvr>
    <a:masterClrMapping/>
  </p:clrMapOvr>
  <p:transition spd="slow">
    <p:wip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6259"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626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6261"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D</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ocument对象</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88070" name="Group 6"/>
          <p:cNvGraphicFramePr>
            <a:graphicFrameLocks noGrp="1"/>
          </p:cNvGraphicFramePr>
          <p:nvPr>
            <p:extLst>
              <p:ext uri="{D42A27DB-BD31-4B8C-83A1-F6EECF244321}">
                <p14:modId xmlns:p14="http://schemas.microsoft.com/office/powerpoint/2010/main" val="4159637548"/>
              </p:ext>
            </p:extLst>
          </p:nvPr>
        </p:nvGraphicFramePr>
        <p:xfrm>
          <a:off x="641350" y="1695450"/>
          <a:ext cx="8001000" cy="1039813"/>
        </p:xfrm>
        <a:graphic>
          <a:graphicData uri="http://schemas.openxmlformats.org/drawingml/2006/table">
            <a:tbl>
              <a:tblPr/>
              <a:tblGrid>
                <a:gridCol w="1600200"/>
                <a:gridCol w="1600200"/>
                <a:gridCol w="1600200"/>
                <a:gridCol w="1600200"/>
                <a:gridCol w="1600200"/>
              </a:tblGrid>
              <a:tr h="552450">
                <a:tc>
                  <a:txBody>
                    <a:bodyPr/>
                    <a:lstStyle>
                      <a:lvl1pP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471488" indent="-14288">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909638" indent="4763">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306513" indent="65088">
                        <a:lnSpc>
                          <a:spcPct val="90000"/>
                        </a:lnSpc>
                        <a:spcBef>
                          <a:spcPct val="30000"/>
                        </a:spcBef>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1695450" indent="133350">
                        <a:lnSpc>
                          <a:spcPct val="90000"/>
                        </a:lnSpc>
                        <a:spcBef>
                          <a:spcPct val="30000"/>
                        </a:spcBef>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1526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6098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0670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5242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marR="0" lvl="0" indent="0" algn="l" defTabSz="914400" rtl="0" eaLnBrk="0" fontAlgn="base" latinLnBrk="0" hangingPunct="0">
                        <a:lnSpc>
                          <a:spcPct val="90000"/>
                        </a:lnSpc>
                        <a:spcBef>
                          <a:spcPct val="30000"/>
                        </a:spcBef>
                        <a:spcAft>
                          <a:spcPct val="0"/>
                        </a:spcAft>
                        <a:buClrTx/>
                        <a:buSzTx/>
                        <a:buFont typeface="Arial" panose="020B0604020202020204" pitchFamily="34" charset="0"/>
                        <a:buNone/>
                        <a:tabLst/>
                      </a:pPr>
                      <a:r>
                        <a:rPr kumimoji="0" lang="en-US" altLang="zh-CN" sz="2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Segoe UI" panose="020B0502040204020203" pitchFamily="34" charset="0"/>
                        </a:rPr>
                        <a:t>Links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471488" indent="-14288">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909638" indent="4763">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306513" indent="65088">
                        <a:lnSpc>
                          <a:spcPct val="90000"/>
                        </a:lnSpc>
                        <a:spcBef>
                          <a:spcPct val="30000"/>
                        </a:spcBef>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1695450" indent="133350">
                        <a:lnSpc>
                          <a:spcPct val="90000"/>
                        </a:lnSpc>
                        <a:spcBef>
                          <a:spcPct val="30000"/>
                        </a:spcBef>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1526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6098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0670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5242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marR="0" lvl="0" indent="0" algn="l" defTabSz="914400" rtl="0" eaLnBrk="0" fontAlgn="base" latinLnBrk="0" hangingPunct="0">
                        <a:lnSpc>
                          <a:spcPct val="90000"/>
                        </a:lnSpc>
                        <a:spcBef>
                          <a:spcPct val="30000"/>
                        </a:spcBef>
                        <a:spcAft>
                          <a:spcPct val="0"/>
                        </a:spcAft>
                        <a:buClrTx/>
                        <a:buSzTx/>
                        <a:buFont typeface="Arial" panose="020B0604020202020204" pitchFamily="34" charset="0"/>
                        <a:buNone/>
                        <a:tabLst/>
                      </a:pPr>
                      <a:r>
                        <a:rPr kumimoji="0" lang="en-US" altLang="zh-CN" sz="2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Segoe UI" panose="020B0502040204020203" pitchFamily="34" charset="0"/>
                        </a:rPr>
                        <a:t>Anchor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471488" indent="-14288">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909638" indent="4763">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306513" indent="65088">
                        <a:lnSpc>
                          <a:spcPct val="90000"/>
                        </a:lnSpc>
                        <a:spcBef>
                          <a:spcPct val="30000"/>
                        </a:spcBef>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1695450" indent="133350">
                        <a:lnSpc>
                          <a:spcPct val="90000"/>
                        </a:lnSpc>
                        <a:spcBef>
                          <a:spcPct val="30000"/>
                        </a:spcBef>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1526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6098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0670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5242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marR="0" lvl="0" indent="0" algn="l" defTabSz="914400" rtl="0" eaLnBrk="0" fontAlgn="base" latinLnBrk="0" hangingPunct="0">
                        <a:lnSpc>
                          <a:spcPct val="90000"/>
                        </a:lnSpc>
                        <a:spcBef>
                          <a:spcPct val="30000"/>
                        </a:spcBef>
                        <a:spcAft>
                          <a:spcPct val="0"/>
                        </a:spcAft>
                        <a:buClrTx/>
                        <a:buSzTx/>
                        <a:buFont typeface="Arial" panose="020B0604020202020204" pitchFamily="34" charset="0"/>
                        <a:buNone/>
                        <a:tabLst/>
                      </a:pPr>
                      <a:r>
                        <a:rPr kumimoji="0" lang="en-US" altLang="zh-CN" sz="2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Segoe UI" panose="020B0502040204020203" pitchFamily="34" charset="0"/>
                        </a:rPr>
                        <a:t>Form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471488" indent="-14288">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909638" indent="4763">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306513" indent="65088">
                        <a:lnSpc>
                          <a:spcPct val="90000"/>
                        </a:lnSpc>
                        <a:spcBef>
                          <a:spcPct val="30000"/>
                        </a:spcBef>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1695450" indent="133350">
                        <a:lnSpc>
                          <a:spcPct val="90000"/>
                        </a:lnSpc>
                        <a:spcBef>
                          <a:spcPct val="30000"/>
                        </a:spcBef>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1526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6098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0670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5242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marR="0" lvl="0" indent="0" algn="l" defTabSz="914400" rtl="0" eaLnBrk="0" fontAlgn="base" latinLnBrk="0" hangingPunct="0">
                        <a:lnSpc>
                          <a:spcPct val="90000"/>
                        </a:lnSpc>
                        <a:spcBef>
                          <a:spcPct val="30000"/>
                        </a:spcBef>
                        <a:spcAft>
                          <a:spcPct val="0"/>
                        </a:spcAft>
                        <a:buClrTx/>
                        <a:buSzTx/>
                        <a:buFont typeface="Arial" panose="020B0604020202020204" pitchFamily="34" charset="0"/>
                        <a:buNone/>
                        <a:tabLst/>
                      </a:pPr>
                      <a:r>
                        <a:rPr kumimoji="0" lang="en-US" altLang="zh-CN" sz="2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Segoe UI" panose="020B0502040204020203" pitchFamily="34" charset="0"/>
                        </a:rPr>
                        <a:t>Method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471488" indent="-14288">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909638" indent="4763">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306513" indent="65088">
                        <a:lnSpc>
                          <a:spcPct val="90000"/>
                        </a:lnSpc>
                        <a:spcBef>
                          <a:spcPct val="30000"/>
                        </a:spcBef>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1695450" indent="133350">
                        <a:lnSpc>
                          <a:spcPct val="90000"/>
                        </a:lnSpc>
                        <a:spcBef>
                          <a:spcPct val="30000"/>
                        </a:spcBef>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1526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6098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0670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5242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marR="0" lvl="0" indent="0" algn="l" defTabSz="914400" rtl="0" eaLnBrk="0" fontAlgn="base" latinLnBrk="0" hangingPunct="0">
                        <a:lnSpc>
                          <a:spcPct val="90000"/>
                        </a:lnSpc>
                        <a:spcBef>
                          <a:spcPct val="30000"/>
                        </a:spcBef>
                        <a:spcAft>
                          <a:spcPct val="0"/>
                        </a:spcAft>
                        <a:buClrTx/>
                        <a:buSzTx/>
                        <a:buFont typeface="Arial" panose="020B0604020202020204" pitchFamily="34" charset="0"/>
                        <a:buNone/>
                        <a:tabLst/>
                      </a:pPr>
                      <a:r>
                        <a:rPr kumimoji="0" lang="en-US" altLang="zh-CN" sz="2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Segoe UI" panose="020B0502040204020203" pitchFamily="34" charset="0"/>
                        </a:rPr>
                        <a:t>Prop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7363">
                <a:tc>
                  <a:txBody>
                    <a:bodyPr/>
                    <a:lstStyle>
                      <a:lvl1pP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471488" indent="-14288">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909638" indent="4763">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306513" indent="65088">
                        <a:lnSpc>
                          <a:spcPct val="90000"/>
                        </a:lnSpc>
                        <a:spcBef>
                          <a:spcPct val="30000"/>
                        </a:spcBef>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1695450" indent="133350">
                        <a:lnSpc>
                          <a:spcPct val="90000"/>
                        </a:lnSpc>
                        <a:spcBef>
                          <a:spcPct val="30000"/>
                        </a:spcBef>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1526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6098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0670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5242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marR="0" lvl="0" indent="0" algn="l" defTabSz="914400" rtl="0" eaLnBrk="0" fontAlgn="base" latinLnBrk="0" hangingPunct="0">
                        <a:lnSpc>
                          <a:spcPct val="90000"/>
                        </a:lnSpc>
                        <a:spcBef>
                          <a:spcPct val="30000"/>
                        </a:spcBef>
                        <a:spcAft>
                          <a:spcPct val="0"/>
                        </a:spcAft>
                        <a:buClrTx/>
                        <a:buSzTx/>
                        <a:buFont typeface="Arial" panose="020B0604020202020204" pitchFamily="34" charset="0"/>
                        <a:buNone/>
                        <a:tabLst/>
                      </a:pPr>
                      <a:r>
                        <a:rPr kumimoji="0" lang="zh-CN" sz="2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Segoe UI" panose="020B0502040204020203" pitchFamily="34" charset="0"/>
                        </a:rPr>
                        <a:t>链接对象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471488" indent="-14288">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909638" indent="4763">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306513" indent="65088">
                        <a:lnSpc>
                          <a:spcPct val="90000"/>
                        </a:lnSpc>
                        <a:spcBef>
                          <a:spcPct val="30000"/>
                        </a:spcBef>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1695450" indent="133350">
                        <a:lnSpc>
                          <a:spcPct val="90000"/>
                        </a:lnSpc>
                        <a:spcBef>
                          <a:spcPct val="30000"/>
                        </a:spcBef>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1526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6098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0670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5242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marR="0" lvl="0" indent="0" algn="l" defTabSz="914400" rtl="0" eaLnBrk="0" fontAlgn="base" latinLnBrk="0" hangingPunct="0">
                        <a:lnSpc>
                          <a:spcPct val="90000"/>
                        </a:lnSpc>
                        <a:spcBef>
                          <a:spcPct val="30000"/>
                        </a:spcBef>
                        <a:spcAft>
                          <a:spcPct val="0"/>
                        </a:spcAft>
                        <a:buClrTx/>
                        <a:buSzTx/>
                        <a:buFont typeface="Arial" panose="020B0604020202020204" pitchFamily="34" charset="0"/>
                        <a:buNone/>
                        <a:tabLst/>
                      </a:pPr>
                      <a:r>
                        <a:rPr kumimoji="0" lang="zh-CN" sz="2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Segoe UI" panose="020B0502040204020203" pitchFamily="34" charset="0"/>
                        </a:rPr>
                        <a:t>锚对象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471488" indent="-14288">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909638" indent="4763">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306513" indent="65088">
                        <a:lnSpc>
                          <a:spcPct val="90000"/>
                        </a:lnSpc>
                        <a:spcBef>
                          <a:spcPct val="30000"/>
                        </a:spcBef>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1695450" indent="133350">
                        <a:lnSpc>
                          <a:spcPct val="90000"/>
                        </a:lnSpc>
                        <a:spcBef>
                          <a:spcPct val="30000"/>
                        </a:spcBef>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1526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6098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0670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5242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marR="0" lvl="0" indent="0" algn="l" defTabSz="914400" rtl="0" eaLnBrk="0" fontAlgn="base" latinLnBrk="0" hangingPunct="0">
                        <a:lnSpc>
                          <a:spcPct val="90000"/>
                        </a:lnSpc>
                        <a:spcBef>
                          <a:spcPct val="30000"/>
                        </a:spcBef>
                        <a:spcAft>
                          <a:spcPct val="0"/>
                        </a:spcAft>
                        <a:buClrTx/>
                        <a:buSzTx/>
                        <a:buFont typeface="Arial" panose="020B0604020202020204" pitchFamily="34" charset="0"/>
                        <a:buNone/>
                        <a:tabLst/>
                      </a:pPr>
                      <a:r>
                        <a:rPr kumimoji="0" lang="zh-CN" altLang="en-US" sz="2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Segoe UI" panose="020B0502040204020203" pitchFamily="34" charset="0"/>
                        </a:rPr>
                        <a:t>表单</a:t>
                      </a:r>
                      <a:r>
                        <a:rPr kumimoji="0" lang="zh-CN" sz="2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Segoe UI" panose="020B0502040204020203" pitchFamily="34" charset="0"/>
                        </a:rPr>
                        <a:t>对象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471488" indent="-14288">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909638" indent="4763">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306513" indent="65088">
                        <a:lnSpc>
                          <a:spcPct val="90000"/>
                        </a:lnSpc>
                        <a:spcBef>
                          <a:spcPct val="30000"/>
                        </a:spcBef>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1695450" indent="133350">
                        <a:lnSpc>
                          <a:spcPct val="90000"/>
                        </a:lnSpc>
                        <a:spcBef>
                          <a:spcPct val="30000"/>
                        </a:spcBef>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1526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6098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0670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5242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marR="0" lvl="0" indent="0" algn="l" defTabSz="914400" rtl="0" eaLnBrk="0" fontAlgn="base" latinLnBrk="0" hangingPunct="0">
                        <a:lnSpc>
                          <a:spcPct val="90000"/>
                        </a:lnSpc>
                        <a:spcBef>
                          <a:spcPct val="30000"/>
                        </a:spcBef>
                        <a:spcAft>
                          <a:spcPct val="0"/>
                        </a:spcAft>
                        <a:buClrTx/>
                        <a:buSzTx/>
                        <a:buFont typeface="Arial" panose="020B0604020202020204" pitchFamily="34" charset="0"/>
                        <a:buNone/>
                        <a:tabLst/>
                      </a:pPr>
                      <a:r>
                        <a:rPr kumimoji="0" lang="zh-CN" sz="2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Segoe UI" panose="020B0502040204020203" pitchFamily="34" charset="0"/>
                        </a:rPr>
                        <a:t>方法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471488" indent="-14288">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909638" indent="4763">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306513" indent="65088">
                        <a:lnSpc>
                          <a:spcPct val="90000"/>
                        </a:lnSpc>
                        <a:spcBef>
                          <a:spcPct val="30000"/>
                        </a:spcBef>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1695450" indent="133350">
                        <a:lnSpc>
                          <a:spcPct val="90000"/>
                        </a:lnSpc>
                        <a:spcBef>
                          <a:spcPct val="30000"/>
                        </a:spcBef>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1526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6098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0670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524250" indent="133350" eaLnBrk="0" fontAlgn="base" hangingPunct="0">
                        <a:lnSpc>
                          <a:spcPct val="90000"/>
                        </a:lnSpc>
                        <a:spcBef>
                          <a:spcPct val="30000"/>
                        </a:spcBef>
                        <a:spcAft>
                          <a:spcPct val="0"/>
                        </a:spcAft>
                        <a:buFont typeface="Arial" panose="020B0604020202020204" pitchFamily="34" charset="0"/>
                        <a:defRPr sz="16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marR="0" lvl="0" indent="0" algn="l" defTabSz="914400" rtl="0" eaLnBrk="0" fontAlgn="base" latinLnBrk="0" hangingPunct="0">
                        <a:lnSpc>
                          <a:spcPct val="90000"/>
                        </a:lnSpc>
                        <a:spcBef>
                          <a:spcPct val="30000"/>
                        </a:spcBef>
                        <a:spcAft>
                          <a:spcPct val="0"/>
                        </a:spcAft>
                        <a:buClrTx/>
                        <a:buSzTx/>
                        <a:buFont typeface="Arial" panose="020B0604020202020204" pitchFamily="34" charset="0"/>
                        <a:buNone/>
                        <a:tabLst/>
                      </a:pPr>
                      <a:r>
                        <a:rPr kumimoji="0" lang="zh-CN" sz="2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Segoe UI" panose="020B0502040204020203" pitchFamily="34" charset="0"/>
                        </a:rPr>
                        <a:t>对象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96282" name="Rectangle 26"/>
          <p:cNvSpPr>
            <a:spLocks noGrp="1" noChangeArrowheads="1"/>
          </p:cNvSpPr>
          <p:nvPr/>
        </p:nvSpPr>
        <p:spPr bwMode="auto">
          <a:xfrm>
            <a:off x="390525" y="3392488"/>
            <a:ext cx="11677650" cy="377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pPr>
            <a:r>
              <a:rPr lang="zh-CN" altLang="en-US" sz="2200" dirty="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Navigator</a:t>
            </a:r>
            <a:r>
              <a:rPr lang="zh-CN" altLang="en-US" sz="2200" dirty="0">
                <a:latin typeface="微软雅黑" panose="020B0503020204020204" pitchFamily="34" charset="-122"/>
                <a:ea typeface="微软雅黑" panose="020B0503020204020204" pitchFamily="34" charset="-122"/>
              </a:rPr>
              <a:t>浏览器中，</a:t>
            </a:r>
            <a:r>
              <a:rPr lang="en-US" altLang="zh-CN" sz="2200" dirty="0">
                <a:latin typeface="微软雅黑" panose="020B0503020204020204" pitchFamily="34" charset="-122"/>
                <a:ea typeface="微软雅黑" panose="020B0503020204020204" pitchFamily="34" charset="-122"/>
              </a:rPr>
              <a:t>document</a:t>
            </a:r>
            <a:r>
              <a:rPr lang="zh-CN" altLang="en-US" sz="2200" dirty="0">
                <a:latin typeface="微软雅黑" panose="020B0503020204020204" pitchFamily="34" charset="-122"/>
                <a:ea typeface="微软雅黑" panose="020B0503020204020204" pitchFamily="34" charset="-122"/>
              </a:rPr>
              <a:t>文档对象是核心是，同时也是最重要的。 </a:t>
            </a:r>
            <a:endParaRPr lang="en-US" altLang="zh-CN" sz="2200" dirty="0" smtClean="0">
              <a:latin typeface="微软雅黑" panose="020B0503020204020204" pitchFamily="34" charset="-122"/>
              <a:ea typeface="微软雅黑" panose="020B0503020204020204" pitchFamily="34" charset="-122"/>
            </a:endParaRPr>
          </a:p>
          <a:p>
            <a:pPr>
              <a:lnSpc>
                <a:spcPct val="150000"/>
              </a:lnSpc>
            </a:pPr>
            <a:r>
              <a:rPr lang="zh-CN" altLang="en-US" sz="2200" dirty="0" smtClean="0">
                <a:latin typeface="微软雅黑" panose="020B0503020204020204" pitchFamily="34" charset="-122"/>
                <a:ea typeface="微软雅黑" panose="020B0503020204020204" pitchFamily="34" charset="-122"/>
              </a:rPr>
              <a:t>从上图看出，</a:t>
            </a:r>
            <a:r>
              <a:rPr lang="en-US" altLang="zh-CN" sz="2200" dirty="0" smtClean="0">
                <a:latin typeface="微软雅黑" panose="020B0503020204020204" pitchFamily="34" charset="-122"/>
                <a:ea typeface="微软雅黑" panose="020B0503020204020204" pitchFamily="34" charset="-122"/>
              </a:rPr>
              <a:t>document</a:t>
            </a:r>
            <a:r>
              <a:rPr lang="zh-CN" sz="2200" dirty="0" smtClean="0">
                <a:latin typeface="微软雅黑" panose="020B0503020204020204" pitchFamily="34" charset="-122"/>
                <a:ea typeface="微软雅黑" panose="020B0503020204020204" pitchFamily="34" charset="-122"/>
              </a:rPr>
              <a:t>对象的主要作用就是把这些基本的元素（如</a:t>
            </a:r>
            <a:r>
              <a:rPr lang="en-US" altLang="zh-CN" sz="2200" dirty="0" err="1" smtClean="0">
                <a:latin typeface="微软雅黑" panose="020B0503020204020204" pitchFamily="34" charset="-122"/>
                <a:ea typeface="微软雅黑" panose="020B0503020204020204" pitchFamily="34" charset="-122"/>
              </a:rPr>
              <a:t>links,anchor</a:t>
            </a:r>
            <a:r>
              <a:rPr lang="zh-CN" sz="2200" dirty="0" smtClean="0">
                <a:latin typeface="微软雅黑" panose="020B0503020204020204" pitchFamily="34" charset="-122"/>
                <a:ea typeface="微软雅黑" panose="020B0503020204020204" pitchFamily="34" charset="-122"/>
              </a:rPr>
              <a:t>等）包装起来，提供给编程人员使用。从另一个角度看，</a:t>
            </a:r>
            <a:r>
              <a:rPr lang="en-US" altLang="zh-CN" sz="2200" dirty="0" smtClean="0">
                <a:latin typeface="微软雅黑" panose="020B0503020204020204" pitchFamily="34" charset="-122"/>
                <a:ea typeface="微软雅黑" panose="020B0503020204020204" pitchFamily="34" charset="-122"/>
              </a:rPr>
              <a:t>document</a:t>
            </a:r>
            <a:r>
              <a:rPr lang="zh-CN" sz="2200" dirty="0" smtClean="0">
                <a:latin typeface="微软雅黑" panose="020B0503020204020204" pitchFamily="34" charset="-122"/>
                <a:ea typeface="微软雅黑" panose="020B0503020204020204" pitchFamily="34" charset="-122"/>
              </a:rPr>
              <a:t>对象中又是由属性和方法组成。</a:t>
            </a:r>
            <a:endParaRPr 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7875167"/>
      </p:ext>
    </p:extLst>
  </p:cSld>
  <p:clrMapOvr>
    <a:masterClrMapping/>
  </p:clrMapOvr>
  <p:transition spd="slow">
    <p:wip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6259"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626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6261" name="标题 1"/>
          <p:cNvSpPr>
            <a:spLocks noGrp="1" noChangeArrowheads="1"/>
          </p:cNvSpPr>
          <p:nvPr>
            <p:ph type="title" idx="4294967295"/>
          </p:nvPr>
        </p:nvSpPr>
        <p:spPr>
          <a:xfrm>
            <a:off x="604838" y="0"/>
            <a:ext cx="10748962" cy="1335088"/>
          </a:xfrm>
        </p:spPr>
        <p:txBody>
          <a:bodyPr/>
          <a:lstStyle/>
          <a:p>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D</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ocument</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中三个主要的对象</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2"/>
          <p:cNvSpPr txBox="1"/>
          <p:nvPr/>
        </p:nvSpPr>
        <p:spPr>
          <a:xfrm>
            <a:off x="0" y="1447800"/>
            <a:ext cx="12192000" cy="4865947"/>
          </a:xfrm>
          <a:prstGeom prst="rect">
            <a:avLst/>
          </a:prstGeom>
          <a:noFill/>
        </p:spPr>
        <p:txBody>
          <a:bodyPr wrap="square" rtlCol="0">
            <a:spAutoFit/>
          </a:bodyPr>
          <a:lstStyle/>
          <a:p>
            <a:pPr marL="800100" lvl="1" indent="-342900">
              <a:lnSpc>
                <a:spcPct val="150000"/>
              </a:lnSpc>
              <a:spcBef>
                <a:spcPct val="30000"/>
              </a:spcBef>
              <a:buFont typeface="Wingdings" pitchFamily="2" charset="2"/>
              <a:buChar char="u"/>
            </a:pPr>
            <a:r>
              <a:rPr lang="en-US" altLang="zh-CN" sz="2200" b="1" dirty="0" smtClean="0">
                <a:latin typeface="微软雅黑" panose="020B0503020204020204" pitchFamily="34" charset="-122"/>
                <a:ea typeface="微软雅黑" panose="020B0503020204020204" pitchFamily="34" charset="-122"/>
                <a:sym typeface="Segoe UI" panose="020B0502040204020203" pitchFamily="34" charset="0"/>
              </a:rPr>
              <a:t>anchor</a:t>
            </a:r>
            <a:r>
              <a:rPr lang="zh-CN" altLang="en-US" sz="2200" b="1" dirty="0">
                <a:latin typeface="微软雅黑" panose="020B0503020204020204" pitchFamily="34" charset="-122"/>
                <a:ea typeface="微软雅黑" panose="020B0503020204020204" pitchFamily="34" charset="-122"/>
                <a:sym typeface="Segoe UI" panose="020B0502040204020203" pitchFamily="34" charset="0"/>
              </a:rPr>
              <a:t>锚对象：</a:t>
            </a:r>
          </a:p>
          <a:p>
            <a:pPr>
              <a:lnSpc>
                <a:spcPct val="150000"/>
              </a:lnSpc>
              <a:spcBef>
                <a:spcPct val="30000"/>
              </a:spcBef>
            </a:pPr>
            <a:r>
              <a:rPr lang="en-US" altLang="zh-CN" sz="2000" dirty="0">
                <a:latin typeface="微软雅黑" panose="020B0503020204020204" pitchFamily="34" charset="-122"/>
                <a:ea typeface="微软雅黑" panose="020B0503020204020204" pitchFamily="34" charset="-122"/>
                <a:sym typeface="Segoe UI" panose="020B0502040204020203" pitchFamily="34" charset="0"/>
              </a:rPr>
              <a:t> </a:t>
            </a:r>
            <a:r>
              <a:rPr lang="en-US" altLang="zh-CN" sz="2000" dirty="0" smtClean="0">
                <a:latin typeface="微软雅黑" panose="020B0503020204020204" pitchFamily="34" charset="-122"/>
                <a:ea typeface="微软雅黑" panose="020B0503020204020204" pitchFamily="34" charset="-122"/>
                <a:sym typeface="Segoe UI" panose="020B0502040204020203" pitchFamily="34" charset="0"/>
              </a:rPr>
              <a:t>      </a:t>
            </a:r>
            <a:r>
              <a:rPr lang="zh-CN" altLang="en-US" sz="2000" dirty="0" smtClean="0">
                <a:latin typeface="微软雅黑" panose="020B0503020204020204" pitchFamily="34" charset="-122"/>
                <a:ea typeface="微软雅黑" panose="020B0503020204020204" pitchFamily="34" charset="-122"/>
                <a:sym typeface="Segoe UI" panose="020B0502040204020203" pitchFamily="34" charset="0"/>
              </a:rPr>
              <a:t>指</a:t>
            </a:r>
            <a:r>
              <a:rPr lang="zh-CN" altLang="en-US" sz="2000" dirty="0">
                <a:latin typeface="微软雅黑" panose="020B0503020204020204" pitchFamily="34" charset="-122"/>
                <a:ea typeface="微软雅黑" panose="020B0503020204020204" pitchFamily="34" charset="-122"/>
                <a:sym typeface="Segoe UI" panose="020B0502040204020203" pitchFamily="34" charset="0"/>
              </a:rPr>
              <a:t>的是</a:t>
            </a:r>
            <a:r>
              <a:rPr lang="en-US" altLang="zh-CN" sz="2000" dirty="0">
                <a:latin typeface="微软雅黑" panose="020B0503020204020204" pitchFamily="34" charset="-122"/>
                <a:ea typeface="微软雅黑" panose="020B0503020204020204" pitchFamily="34" charset="-122"/>
                <a:sym typeface="Segoe UI" panose="020B0502040204020203" pitchFamily="34" charset="0"/>
              </a:rPr>
              <a:t>&lt;A Name=...&gt; &lt;/A&gt;</a:t>
            </a:r>
            <a:r>
              <a:rPr lang="zh-CN" altLang="en-US" sz="2000" dirty="0">
                <a:latin typeface="微软雅黑" panose="020B0503020204020204" pitchFamily="34" charset="-122"/>
                <a:ea typeface="微软雅黑" panose="020B0503020204020204" pitchFamily="34" charset="-122"/>
                <a:sym typeface="Segoe UI" panose="020B0502040204020203" pitchFamily="34" charset="0"/>
              </a:rPr>
              <a:t>标识</a:t>
            </a:r>
            <a:r>
              <a:rPr lang="zh-CN" altLang="en-US" sz="2000" dirty="0" smtClean="0">
                <a:latin typeface="微软雅黑" panose="020B0503020204020204" pitchFamily="34" charset="-122"/>
                <a:ea typeface="微软雅黑" panose="020B0503020204020204" pitchFamily="34" charset="-122"/>
                <a:sym typeface="Segoe UI" panose="020B0502040204020203" pitchFamily="34" charset="0"/>
              </a:rPr>
              <a:t>在</a:t>
            </a:r>
            <a:r>
              <a:rPr lang="en-US" altLang="zh-CN" sz="2000" dirty="0" smtClean="0">
                <a:latin typeface="微软雅黑" panose="020B0503020204020204" pitchFamily="34" charset="-122"/>
                <a:ea typeface="微软雅黑" panose="020B0503020204020204" pitchFamily="34" charset="-122"/>
                <a:sym typeface="Segoe UI" panose="020B0502040204020203" pitchFamily="34" charset="0"/>
              </a:rPr>
              <a:t>HTML</a:t>
            </a:r>
            <a:r>
              <a:rPr lang="zh-CN" altLang="en-US" sz="2000" dirty="0">
                <a:latin typeface="微软雅黑" panose="020B0503020204020204" pitchFamily="34" charset="-122"/>
                <a:ea typeface="微软雅黑" panose="020B0503020204020204" pitchFamily="34" charset="-122"/>
                <a:sym typeface="Segoe UI" panose="020B0502040204020203" pitchFamily="34" charset="0"/>
              </a:rPr>
              <a:t>源码中存在时产生的对象。它包含着文档中所有的</a:t>
            </a:r>
            <a:r>
              <a:rPr lang="en-US" altLang="zh-CN" sz="2000" dirty="0">
                <a:latin typeface="微软雅黑" panose="020B0503020204020204" pitchFamily="34" charset="-122"/>
                <a:ea typeface="微软雅黑" panose="020B0503020204020204" pitchFamily="34" charset="-122"/>
                <a:sym typeface="Segoe UI" panose="020B0502040204020203" pitchFamily="34" charset="0"/>
              </a:rPr>
              <a:t>anchors</a:t>
            </a:r>
            <a:r>
              <a:rPr lang="zh-CN" altLang="en-US" sz="2000" dirty="0">
                <a:latin typeface="微软雅黑" panose="020B0503020204020204" pitchFamily="34" charset="-122"/>
                <a:ea typeface="微软雅黑" panose="020B0503020204020204" pitchFamily="34" charset="-122"/>
                <a:sym typeface="Segoe UI" panose="020B0502040204020203" pitchFamily="34" charset="0"/>
              </a:rPr>
              <a:t>信息</a:t>
            </a:r>
            <a:r>
              <a:rPr lang="zh-CN" altLang="en-US" sz="2000" dirty="0" smtClean="0">
                <a:latin typeface="微软雅黑" panose="020B0503020204020204" pitchFamily="34" charset="-122"/>
                <a:ea typeface="微软雅黑" panose="020B0503020204020204" pitchFamily="34" charset="-122"/>
                <a:sym typeface="Segoe UI" panose="020B0502040204020203" pitchFamily="34" charset="0"/>
              </a:rPr>
              <a:t>。</a:t>
            </a:r>
            <a:endParaRPr lang="zh-CN" altLang="en-US" sz="2000" dirty="0">
              <a:latin typeface="微软雅黑" panose="020B0503020204020204" pitchFamily="34" charset="-122"/>
              <a:ea typeface="微软雅黑" panose="020B0503020204020204" pitchFamily="34" charset="-122"/>
              <a:sym typeface="Segoe UI" panose="020B0502040204020203" pitchFamily="34" charset="0"/>
            </a:endParaRPr>
          </a:p>
          <a:p>
            <a:pPr marL="800100" lvl="1" indent="-342900">
              <a:lnSpc>
                <a:spcPct val="150000"/>
              </a:lnSpc>
              <a:spcBef>
                <a:spcPct val="30000"/>
              </a:spcBef>
              <a:buFont typeface="Wingdings" pitchFamily="2" charset="2"/>
              <a:buChar char="u"/>
            </a:pPr>
            <a:r>
              <a:rPr lang="zh-CN" altLang="en-US" sz="2200" b="1" dirty="0" smtClean="0">
                <a:latin typeface="微软雅黑" panose="020B0503020204020204" pitchFamily="34" charset="-122"/>
                <a:ea typeface="微软雅黑" panose="020B0503020204020204" pitchFamily="34" charset="-122"/>
                <a:sym typeface="Segoe UI" panose="020B0502040204020203" pitchFamily="34" charset="0"/>
              </a:rPr>
              <a:t>链接</a:t>
            </a:r>
            <a:r>
              <a:rPr lang="en-US" altLang="zh-CN" sz="2200" b="1" dirty="0">
                <a:latin typeface="微软雅黑" panose="020B0503020204020204" pitchFamily="34" charset="-122"/>
                <a:ea typeface="微软雅黑" panose="020B0503020204020204" pitchFamily="34" charset="-122"/>
                <a:sym typeface="Segoe UI" panose="020B0502040204020203" pitchFamily="34" charset="0"/>
              </a:rPr>
              <a:t>links</a:t>
            </a:r>
            <a:r>
              <a:rPr lang="zh-CN" altLang="en-US" sz="2200" b="1" dirty="0">
                <a:latin typeface="微软雅黑" panose="020B0503020204020204" pitchFamily="34" charset="-122"/>
                <a:ea typeface="微软雅黑" panose="020B0503020204020204" pitchFamily="34" charset="-122"/>
                <a:sym typeface="Segoe UI" panose="020B0502040204020203" pitchFamily="34" charset="0"/>
              </a:rPr>
              <a:t>对象</a:t>
            </a:r>
          </a:p>
          <a:p>
            <a:pPr>
              <a:lnSpc>
                <a:spcPct val="150000"/>
              </a:lnSpc>
              <a:spcBef>
                <a:spcPct val="30000"/>
              </a:spcBef>
            </a:pPr>
            <a:r>
              <a:rPr lang="en-US" altLang="zh-CN" sz="2000" dirty="0">
                <a:latin typeface="微软雅黑" panose="020B0503020204020204" pitchFamily="34" charset="-122"/>
                <a:ea typeface="微软雅黑" panose="020B0503020204020204" pitchFamily="34" charset="-122"/>
                <a:sym typeface="Segoe UI" panose="020B0502040204020203" pitchFamily="34" charset="0"/>
              </a:rPr>
              <a:t>     </a:t>
            </a:r>
            <a:r>
              <a:rPr lang="en-US" altLang="zh-CN" sz="2000" dirty="0" smtClean="0">
                <a:latin typeface="微软雅黑" panose="020B0503020204020204" pitchFamily="34" charset="-122"/>
                <a:ea typeface="微软雅黑" panose="020B0503020204020204" pitchFamily="34" charset="-122"/>
                <a:sym typeface="Segoe UI" panose="020B0502040204020203" pitchFamily="34" charset="0"/>
              </a:rPr>
              <a:t> link</a:t>
            </a:r>
            <a:r>
              <a:rPr lang="zh-CN" altLang="en-US" sz="2000" dirty="0">
                <a:latin typeface="微软雅黑" panose="020B0503020204020204" pitchFamily="34" charset="-122"/>
                <a:ea typeface="微软雅黑" panose="020B0503020204020204" pitchFamily="34" charset="-122"/>
                <a:sym typeface="Segoe UI" panose="020B0502040204020203" pitchFamily="34" charset="0"/>
              </a:rPr>
              <a:t>对象指的是用</a:t>
            </a:r>
            <a:r>
              <a:rPr lang="en-US" altLang="zh-CN" sz="2000" dirty="0">
                <a:latin typeface="微软雅黑" panose="020B0503020204020204" pitchFamily="34" charset="-122"/>
                <a:ea typeface="微软雅黑" panose="020B0503020204020204" pitchFamily="34" charset="-122"/>
                <a:sym typeface="Segoe UI" panose="020B0502040204020203" pitchFamily="34" charset="0"/>
              </a:rPr>
              <a:t>&lt;A </a:t>
            </a:r>
            <a:r>
              <a:rPr lang="en-US" altLang="zh-CN" sz="2000" dirty="0" err="1">
                <a:latin typeface="微软雅黑" panose="020B0503020204020204" pitchFamily="34" charset="-122"/>
                <a:ea typeface="微软雅黑" panose="020B0503020204020204" pitchFamily="34" charset="-122"/>
                <a:sym typeface="Segoe UI" panose="020B0502040204020203" pitchFamily="34" charset="0"/>
              </a:rPr>
              <a:t>Href</a:t>
            </a:r>
            <a:r>
              <a:rPr lang="en-US" altLang="zh-CN" sz="2000" dirty="0">
                <a:latin typeface="微软雅黑" panose="020B0503020204020204" pitchFamily="34" charset="-122"/>
                <a:ea typeface="微软雅黑" panose="020B0503020204020204" pitchFamily="34" charset="-122"/>
                <a:sym typeface="Segoe UI" panose="020B0502040204020203" pitchFamily="34" charset="0"/>
              </a:rPr>
              <a:t>=...&gt; &lt;/A&gt;</a:t>
            </a:r>
            <a:r>
              <a:rPr lang="zh-CN" altLang="en-US" sz="2000" dirty="0">
                <a:latin typeface="微软雅黑" panose="020B0503020204020204" pitchFamily="34" charset="-122"/>
                <a:ea typeface="微软雅黑" panose="020B0503020204020204" pitchFamily="34" charset="-122"/>
                <a:sym typeface="Segoe UI" panose="020B0502040204020203" pitchFamily="34" charset="0"/>
              </a:rPr>
              <a:t>标记的连接一个超文本或超媒体的元素作为一个特定的</a:t>
            </a:r>
            <a:r>
              <a:rPr lang="en-US" altLang="zh-CN" sz="2000" dirty="0">
                <a:latin typeface="微软雅黑" panose="020B0503020204020204" pitchFamily="34" charset="-122"/>
                <a:ea typeface="微软雅黑" panose="020B0503020204020204" pitchFamily="34" charset="-122"/>
                <a:sym typeface="Segoe UI" panose="020B0502040204020203" pitchFamily="34" charset="0"/>
              </a:rPr>
              <a:t>URL</a:t>
            </a:r>
            <a:r>
              <a:rPr lang="zh-CN" altLang="en-US" sz="2000" dirty="0">
                <a:latin typeface="微软雅黑" panose="020B0503020204020204" pitchFamily="34" charset="-122"/>
                <a:ea typeface="微软雅黑" panose="020B0503020204020204" pitchFamily="34" charset="-122"/>
                <a:sym typeface="Segoe UI" panose="020B0502040204020203" pitchFamily="34" charset="0"/>
              </a:rPr>
              <a:t>。</a:t>
            </a:r>
          </a:p>
          <a:p>
            <a:pPr marL="800100" lvl="1" indent="-342900">
              <a:lnSpc>
                <a:spcPct val="150000"/>
              </a:lnSpc>
              <a:spcBef>
                <a:spcPct val="30000"/>
              </a:spcBef>
              <a:buFont typeface="Wingdings" pitchFamily="2" charset="2"/>
              <a:buChar char="u"/>
            </a:pPr>
            <a:r>
              <a:rPr lang="zh-CN" altLang="en-US" sz="2200" b="1" dirty="0" smtClean="0">
                <a:latin typeface="微软雅黑" panose="020B0503020204020204" pitchFamily="34" charset="-122"/>
                <a:ea typeface="微软雅黑" panose="020B0503020204020204" pitchFamily="34" charset="-122"/>
                <a:sym typeface="Segoe UI" panose="020B0502040204020203" pitchFamily="34" charset="0"/>
              </a:rPr>
              <a:t>窗体</a:t>
            </a:r>
            <a:r>
              <a:rPr lang="zh-CN" altLang="en-US" sz="2200" b="1" dirty="0">
                <a:latin typeface="微软雅黑" panose="020B0503020204020204" pitchFamily="34" charset="-122"/>
                <a:ea typeface="微软雅黑" panose="020B0503020204020204" pitchFamily="34" charset="-122"/>
                <a:sym typeface="Segoe UI" panose="020B0502040204020203" pitchFamily="34" charset="0"/>
              </a:rPr>
              <a:t>（</a:t>
            </a:r>
            <a:r>
              <a:rPr lang="en-US" altLang="zh-CN" sz="2200" b="1" dirty="0">
                <a:latin typeface="微软雅黑" panose="020B0503020204020204" pitchFamily="34" charset="-122"/>
                <a:ea typeface="微软雅黑" panose="020B0503020204020204" pitchFamily="34" charset="-122"/>
                <a:sym typeface="Segoe UI" panose="020B0502040204020203" pitchFamily="34" charset="0"/>
              </a:rPr>
              <a:t>Form</a:t>
            </a:r>
            <a:r>
              <a:rPr lang="zh-CN" altLang="en-US" sz="2200" b="1" dirty="0">
                <a:latin typeface="微软雅黑" panose="020B0503020204020204" pitchFamily="34" charset="-122"/>
                <a:ea typeface="微软雅黑" panose="020B0503020204020204" pitchFamily="34" charset="-122"/>
                <a:sym typeface="Segoe UI" panose="020B0502040204020203" pitchFamily="34" charset="0"/>
              </a:rPr>
              <a:t>）对象 </a:t>
            </a:r>
          </a:p>
          <a:p>
            <a:pPr>
              <a:lnSpc>
                <a:spcPct val="150000"/>
              </a:lnSpc>
              <a:spcBef>
                <a:spcPct val="30000"/>
              </a:spcBef>
            </a:pPr>
            <a:r>
              <a:rPr lang="en-US" altLang="zh-CN" dirty="0">
                <a:latin typeface="微软雅黑" panose="020B0503020204020204" pitchFamily="34" charset="-122"/>
                <a:ea typeface="微软雅黑" panose="020B0503020204020204" pitchFamily="34" charset="-122"/>
                <a:sym typeface="Segoe UI" panose="020B0502040204020203" pitchFamily="34" charset="0"/>
              </a:rPr>
              <a:t> </a:t>
            </a:r>
            <a:r>
              <a:rPr lang="en-US" altLang="zh-CN" dirty="0" smtClean="0">
                <a:latin typeface="微软雅黑" panose="020B0503020204020204" pitchFamily="34" charset="-122"/>
                <a:ea typeface="微软雅黑" panose="020B0503020204020204" pitchFamily="34" charset="-122"/>
                <a:sym typeface="Segoe UI" panose="020B0502040204020203" pitchFamily="34" charset="0"/>
              </a:rPr>
              <a:t>      </a:t>
            </a:r>
            <a:r>
              <a:rPr lang="zh-CN" altLang="en-US" sz="2000" dirty="0" smtClean="0">
                <a:latin typeface="微软雅黑" panose="020B0503020204020204" pitchFamily="34" charset="-122"/>
                <a:ea typeface="微软雅黑" panose="020B0503020204020204" pitchFamily="34" charset="-122"/>
                <a:sym typeface="Segoe UI" panose="020B0502040204020203" pitchFamily="34" charset="0"/>
              </a:rPr>
              <a:t>窗体</a:t>
            </a:r>
            <a:r>
              <a:rPr lang="zh-CN" altLang="en-US" sz="2000" dirty="0">
                <a:latin typeface="微软雅黑" panose="020B0503020204020204" pitchFamily="34" charset="-122"/>
                <a:ea typeface="微软雅黑" panose="020B0503020204020204" pitchFamily="34" charset="-122"/>
                <a:sym typeface="Segoe UI" panose="020B0502040204020203" pitchFamily="34" charset="0"/>
              </a:rPr>
              <a:t>对象是文档对象的一个元素，它含有多种格式的对象储存信息，使用它可以在</a:t>
            </a:r>
            <a:r>
              <a:rPr lang="en-US" altLang="zh-CN" sz="2000" dirty="0">
                <a:latin typeface="微软雅黑" panose="020B0503020204020204" pitchFamily="34" charset="-122"/>
                <a:ea typeface="微软雅黑" panose="020B0503020204020204" pitchFamily="34" charset="-122"/>
                <a:sym typeface="Segoe UI" panose="020B0502040204020203" pitchFamily="34" charset="0"/>
              </a:rPr>
              <a:t>JavaScript</a:t>
            </a:r>
            <a:r>
              <a:rPr lang="zh-CN" altLang="en-US" sz="2000" dirty="0">
                <a:latin typeface="微软雅黑" panose="020B0503020204020204" pitchFamily="34" charset="-122"/>
                <a:ea typeface="微软雅黑" panose="020B0503020204020204" pitchFamily="34" charset="-122"/>
                <a:sym typeface="Segoe UI" panose="020B0502040204020203" pitchFamily="34" charset="0"/>
              </a:rPr>
              <a:t>脚本中编写程序进行文字输入，并可以用来动态改变文档的行为。通过</a:t>
            </a:r>
            <a:r>
              <a:rPr lang="en-US" altLang="zh-CN" sz="2000" dirty="0" err="1">
                <a:latin typeface="微软雅黑" panose="020B0503020204020204" pitchFamily="34" charset="-122"/>
                <a:ea typeface="微软雅黑" panose="020B0503020204020204" pitchFamily="34" charset="-122"/>
                <a:sym typeface="Segoe UI" panose="020B0502040204020203" pitchFamily="34" charset="0"/>
              </a:rPr>
              <a:t>document.Forms</a:t>
            </a:r>
            <a:r>
              <a:rPr lang="en-US" altLang="zh-CN" sz="2000" dirty="0">
                <a:latin typeface="微软雅黑" panose="020B0503020204020204" pitchFamily="34" charset="-122"/>
                <a:ea typeface="微软雅黑" panose="020B0503020204020204" pitchFamily="34" charset="-122"/>
                <a:sym typeface="Segoe UI" panose="020B0502040204020203" pitchFamily="34" charset="0"/>
              </a:rPr>
              <a:t>[]</a:t>
            </a:r>
            <a:r>
              <a:rPr lang="zh-CN" altLang="en-US" sz="2000" dirty="0">
                <a:latin typeface="微软雅黑" panose="020B0503020204020204" pitchFamily="34" charset="-122"/>
                <a:ea typeface="微软雅黑" panose="020B0503020204020204" pitchFamily="34" charset="-122"/>
                <a:sym typeface="Segoe UI" panose="020B0502040204020203" pitchFamily="34" charset="0"/>
              </a:rPr>
              <a:t>数组来使得在同一个页面上可以有多个相同的窗体</a:t>
            </a:r>
            <a:r>
              <a:rPr lang="en-US" altLang="zh-CN" sz="2000" dirty="0">
                <a:latin typeface="微软雅黑" panose="020B0503020204020204" pitchFamily="34" charset="-122"/>
                <a:ea typeface="微软雅黑" panose="020B0503020204020204" pitchFamily="34" charset="-122"/>
                <a:sym typeface="Segoe UI" panose="020B0502040204020203" pitchFamily="34" charset="0"/>
              </a:rPr>
              <a:t>,</a:t>
            </a:r>
            <a:r>
              <a:rPr lang="zh-CN" altLang="en-US" sz="2000" dirty="0">
                <a:latin typeface="微软雅黑" panose="020B0503020204020204" pitchFamily="34" charset="-122"/>
                <a:ea typeface="微软雅黑" panose="020B0503020204020204" pitchFamily="34" charset="-122"/>
                <a:sym typeface="Segoe UI" panose="020B0502040204020203" pitchFamily="34" charset="0"/>
              </a:rPr>
              <a:t>使用</a:t>
            </a:r>
            <a:r>
              <a:rPr lang="en-US" altLang="zh-CN" sz="2000" dirty="0">
                <a:latin typeface="微软雅黑" panose="020B0503020204020204" pitchFamily="34" charset="-122"/>
                <a:ea typeface="微软雅黑" panose="020B0503020204020204" pitchFamily="34" charset="-122"/>
                <a:sym typeface="Segoe UI" panose="020B0502040204020203" pitchFamily="34" charset="0"/>
              </a:rPr>
              <a:t>forms[]</a:t>
            </a:r>
            <a:r>
              <a:rPr lang="zh-CN" altLang="en-US" sz="2000" dirty="0">
                <a:latin typeface="微软雅黑" panose="020B0503020204020204" pitchFamily="34" charset="-122"/>
                <a:ea typeface="微软雅黑" panose="020B0503020204020204" pitchFamily="34" charset="-122"/>
                <a:sym typeface="Segoe UI" panose="020B0502040204020203" pitchFamily="34" charset="0"/>
              </a:rPr>
              <a:t>数组要比使用窗体名字要方便得多。</a:t>
            </a:r>
            <a:endParaRPr lang="zh-CN" altLang="en-US" sz="2000" dirty="0">
              <a:latin typeface="微软雅黑" panose="020B0503020204020204" pitchFamily="34" charset="-122"/>
              <a:ea typeface="微软雅黑" panose="020B0503020204020204" pitchFamily="34" charset="-122"/>
            </a:endParaRPr>
          </a:p>
        </p:txBody>
      </p:sp>
      <p:sp>
        <p:nvSpPr>
          <p:cNvPr id="10" name="TextBox 9"/>
          <p:cNvSpPr txBox="1"/>
          <p:nvPr/>
        </p:nvSpPr>
        <p:spPr>
          <a:xfrm>
            <a:off x="2971800" y="6146435"/>
            <a:ext cx="8451849" cy="600164"/>
          </a:xfrm>
          <a:prstGeom prst="rect">
            <a:avLst/>
          </a:prstGeom>
          <a:noFill/>
        </p:spPr>
        <p:txBody>
          <a:bodyPr wrap="square" rtlCol="0">
            <a:spAutoFit/>
          </a:bodyPr>
          <a:lstStyle>
            <a:defPPr>
              <a:defRPr lang="zh-CN"/>
            </a:defPPr>
            <a:lvl1pPr>
              <a:lnSpc>
                <a:spcPct val="150000"/>
              </a:lnSpc>
              <a:defRPr sz="2200" u="sng">
                <a:solidFill>
                  <a:srgbClr val="FF0000"/>
                </a:solidFill>
                <a:latin typeface="微软雅黑" panose="020B0503020204020204" pitchFamily="34" charset="-122"/>
                <a:ea typeface="微软雅黑" panose="020B0503020204020204" pitchFamily="34" charset="-122"/>
              </a:defRPr>
            </a:lvl1pPr>
          </a:lstStyle>
          <a:p>
            <a:r>
              <a:rPr lang="zh-CN" altLang="en-US" dirty="0"/>
              <a:t>示例代码：</a:t>
            </a:r>
            <a:r>
              <a:rPr lang="en-US" altLang="zh-CN" dirty="0"/>
              <a:t>demo/</a:t>
            </a:r>
            <a:r>
              <a:rPr lang="en-US" altLang="zh-CN" dirty="0" err="1"/>
              <a:t>js</a:t>
            </a:r>
            <a:r>
              <a:rPr lang="en-US" altLang="zh-CN" dirty="0"/>
              <a:t>/day5/1.2_Document</a:t>
            </a:r>
            <a:r>
              <a:rPr lang="zh-CN" altLang="en-US" dirty="0"/>
              <a:t>中三个主要的</a:t>
            </a:r>
            <a:r>
              <a:rPr lang="zh-CN" altLang="en-US" dirty="0" smtClean="0"/>
              <a:t>对象</a:t>
            </a:r>
            <a:r>
              <a:rPr lang="en-US" altLang="zh-CN" dirty="0" smtClean="0"/>
              <a:t>.html</a:t>
            </a:r>
            <a:endParaRPr lang="zh-CN" altLang="en-US" dirty="0"/>
          </a:p>
        </p:txBody>
      </p:sp>
    </p:spTree>
    <p:extLst>
      <p:ext uri="{BB962C8B-B14F-4D97-AF65-F5344CB8AC3E}">
        <p14:creationId xmlns:p14="http://schemas.microsoft.com/office/powerpoint/2010/main" val="34152240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7283"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7284"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7285"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1.3</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D</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ocument对象中的attribute属性</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97286"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indent="0">
              <a:lnSpc>
                <a:spcPct val="150000"/>
              </a:lnSpc>
              <a:buNone/>
            </a:pPr>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document</a:t>
            </a:r>
            <a:r>
              <a:rPr lang="zh-CN" sz="2200" dirty="0">
                <a:latin typeface="微软雅黑" panose="020B0503020204020204" pitchFamily="34" charset="-122"/>
                <a:ea typeface="微软雅黑" panose="020B0503020204020204" pitchFamily="34" charset="-122"/>
              </a:rPr>
              <a:t>对象中的</a:t>
            </a:r>
            <a:r>
              <a:rPr lang="en-US" altLang="zh-CN" sz="2200" dirty="0">
                <a:latin typeface="微软雅黑" panose="020B0503020204020204" pitchFamily="34" charset="-122"/>
                <a:ea typeface="微软雅黑" panose="020B0503020204020204" pitchFamily="34" charset="-122"/>
              </a:rPr>
              <a:t>attribute</a:t>
            </a:r>
            <a:r>
              <a:rPr lang="zh-CN" sz="2200" dirty="0">
                <a:latin typeface="微软雅黑" panose="020B0503020204020204" pitchFamily="34" charset="-122"/>
                <a:ea typeface="微软雅黑" panose="020B0503020204020204" pitchFamily="34" charset="-122"/>
              </a:rPr>
              <a:t>属性，主要用于在引用</a:t>
            </a:r>
            <a:r>
              <a:rPr lang="en-US" altLang="zh-CN" sz="2200" dirty="0" err="1">
                <a:latin typeface="微软雅黑" panose="020B0503020204020204" pitchFamily="34" charset="-122"/>
                <a:ea typeface="微软雅黑" panose="020B0503020204020204" pitchFamily="34" charset="-122"/>
              </a:rPr>
              <a:t>Href</a:t>
            </a:r>
            <a:r>
              <a:rPr lang="zh-CN" sz="2200" dirty="0">
                <a:latin typeface="微软雅黑" panose="020B0503020204020204" pitchFamily="34" charset="-122"/>
                <a:ea typeface="微软雅黑" panose="020B0503020204020204" pitchFamily="34" charset="-122"/>
              </a:rPr>
              <a:t>标识时，控制着有关颜色的格式和有关文档标题、文档原文件的</a:t>
            </a:r>
            <a:r>
              <a:rPr lang="en-US" altLang="zh-CN" sz="2200" dirty="0">
                <a:latin typeface="微软雅黑" panose="020B0503020204020204" pitchFamily="34" charset="-122"/>
                <a:ea typeface="微软雅黑" panose="020B0503020204020204" pitchFamily="34" charset="-122"/>
              </a:rPr>
              <a:t>URL</a:t>
            </a:r>
            <a:r>
              <a:rPr lang="zh-CN" sz="2200" dirty="0">
                <a:latin typeface="微软雅黑" panose="020B0503020204020204" pitchFamily="34" charset="-122"/>
                <a:ea typeface="微软雅黑" panose="020B0503020204020204" pitchFamily="34" charset="-122"/>
              </a:rPr>
              <a:t>以及文档最后更新的日期。这部分元素的主要含义如下</a:t>
            </a:r>
            <a:r>
              <a:rPr lang="zh-CN"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indent="0">
              <a:lnSpc>
                <a:spcPct val="150000"/>
              </a:lnSpc>
              <a:buNone/>
            </a:pPr>
            <a:r>
              <a:rPr lang="zh-CN" sz="2200" dirty="0" smtClean="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１）链接颜色：</a:t>
            </a:r>
            <a:r>
              <a:rPr lang="en-US" altLang="zh-CN" sz="2200" dirty="0" err="1">
                <a:latin typeface="微软雅黑" panose="020B0503020204020204" pitchFamily="34" charset="-122"/>
                <a:ea typeface="微软雅黑" panose="020B0503020204020204" pitchFamily="34" charset="-122"/>
              </a:rPr>
              <a:t>alinkcolor</a:t>
            </a:r>
            <a:r>
              <a:rPr lang="en-US" altLang="zh-CN" sz="2200" dirty="0">
                <a:latin typeface="微软雅黑" panose="020B0503020204020204" pitchFamily="34" charset="-122"/>
                <a:ea typeface="微软雅黑" panose="020B0503020204020204" pitchFamily="34" charset="-122"/>
              </a:rPr>
              <a:t/>
            </a:r>
            <a:br>
              <a:rPr lang="en-US" alt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这个元素主要用于，当选取一个链接时，链接对象本身的颜色就按</a:t>
            </a:r>
            <a:r>
              <a:rPr lang="en-US" altLang="zh-CN" sz="2200" dirty="0" err="1">
                <a:latin typeface="微软雅黑" panose="020B0503020204020204" pitchFamily="34" charset="-122"/>
                <a:ea typeface="微软雅黑" panose="020B0503020204020204" pitchFamily="34" charset="-122"/>
              </a:rPr>
              <a:t>alinkcolo</a:t>
            </a:r>
            <a:r>
              <a:rPr lang="en-US" altLang="zh-CN" sz="2200" dirty="0">
                <a:latin typeface="微软雅黑" panose="020B0503020204020204" pitchFamily="34" charset="-122"/>
                <a:ea typeface="微软雅黑" panose="020B0503020204020204" pitchFamily="34" charset="-122"/>
              </a:rPr>
              <a:t> r</a:t>
            </a:r>
            <a:r>
              <a:rPr lang="zh-CN" sz="2200" dirty="0">
                <a:latin typeface="微软雅黑" panose="020B0503020204020204" pitchFamily="34" charset="-122"/>
                <a:ea typeface="微软雅黑" panose="020B0503020204020204" pitchFamily="34" charset="-122"/>
              </a:rPr>
              <a:t>指定改变。</a:t>
            </a:r>
            <a:br>
              <a:rPr 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（２）链接颜色：</a:t>
            </a:r>
            <a:r>
              <a:rPr lang="en-US" altLang="zh-CN" sz="2200" dirty="0" err="1">
                <a:latin typeface="微软雅黑" panose="020B0503020204020204" pitchFamily="34" charset="-122"/>
                <a:ea typeface="微软雅黑" panose="020B0503020204020204" pitchFamily="34" charset="-122"/>
              </a:rPr>
              <a:t>linkcolor</a:t>
            </a:r>
            <a:r>
              <a:rPr lang="en-US" altLang="zh-CN" sz="2200" dirty="0">
                <a:latin typeface="微软雅黑" panose="020B0503020204020204" pitchFamily="34" charset="-122"/>
                <a:ea typeface="微软雅黑" panose="020B0503020204020204" pitchFamily="34" charset="-122"/>
              </a:rPr>
              <a:t/>
            </a:r>
            <a:br>
              <a:rPr lang="en-US" alt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当用户使用</a:t>
            </a:r>
            <a:r>
              <a:rPr lang="en-US" altLang="zh-CN" sz="2200" dirty="0">
                <a:latin typeface="微软雅黑" panose="020B0503020204020204" pitchFamily="34" charset="-122"/>
                <a:ea typeface="微软雅黑" panose="020B0503020204020204" pitchFamily="34" charset="-122"/>
              </a:rPr>
              <a:t>&lt;A </a:t>
            </a:r>
            <a:r>
              <a:rPr lang="en-US" altLang="zh-CN" sz="2200" dirty="0" err="1">
                <a:latin typeface="微软雅黑" panose="020B0503020204020204" pitchFamily="34" charset="-122"/>
                <a:ea typeface="微软雅黑" panose="020B0503020204020204" pitchFamily="34" charset="-122"/>
              </a:rPr>
              <a:t>Href</a:t>
            </a:r>
            <a:r>
              <a:rPr lang="en-US" altLang="zh-CN" sz="2200" dirty="0">
                <a:latin typeface="微软雅黑" panose="020B0503020204020204" pitchFamily="34" charset="-122"/>
                <a:ea typeface="微软雅黑" panose="020B0503020204020204" pitchFamily="34" charset="-122"/>
              </a:rPr>
              <a:t>=...&gt; Text string &lt;/A&gt;</a:t>
            </a:r>
            <a:r>
              <a:rPr lang="zh-CN" sz="2200" dirty="0">
                <a:latin typeface="微软雅黑" panose="020B0503020204020204" pitchFamily="34" charset="-122"/>
                <a:ea typeface="微软雅黑" panose="020B0503020204020204" pitchFamily="34" charset="-122"/>
              </a:rPr>
              <a:t>链接后，</a:t>
            </a:r>
            <a:r>
              <a:rPr lang="en-US" altLang="zh-CN" sz="2200" dirty="0" err="1">
                <a:latin typeface="微软雅黑" panose="020B0503020204020204" pitchFamily="34" charset="-122"/>
                <a:ea typeface="微软雅黑" panose="020B0503020204020204" pitchFamily="34" charset="-122"/>
              </a:rPr>
              <a:t>Textstring</a:t>
            </a:r>
            <a:r>
              <a:rPr lang="zh-CN" sz="2200" dirty="0">
                <a:latin typeface="微软雅黑" panose="020B0503020204020204" pitchFamily="34" charset="-122"/>
                <a:ea typeface="微软雅黑" panose="020B0503020204020204" pitchFamily="34" charset="-122"/>
              </a:rPr>
              <a:t>的颜色就会按</a:t>
            </a:r>
            <a:r>
              <a:rPr lang="en-US" altLang="zh-CN" sz="2200" dirty="0" err="1">
                <a:latin typeface="微软雅黑" panose="020B0503020204020204" pitchFamily="34" charset="-122"/>
                <a:ea typeface="微软雅黑" panose="020B0503020204020204" pitchFamily="34" charset="-122"/>
              </a:rPr>
              <a:t>Linkcolor</a:t>
            </a:r>
            <a:r>
              <a:rPr lang="zh-CN" sz="2200" dirty="0">
                <a:latin typeface="微软雅黑" panose="020B0503020204020204" pitchFamily="34" charset="-122"/>
                <a:ea typeface="微软雅黑" panose="020B0503020204020204" pitchFamily="34" charset="-122"/>
              </a:rPr>
              <a:t>所指定的颜色更新。</a:t>
            </a:r>
          </a:p>
        </p:txBody>
      </p:sp>
    </p:spTree>
    <p:extLst>
      <p:ext uri="{BB962C8B-B14F-4D97-AF65-F5344CB8AC3E}">
        <p14:creationId xmlns:p14="http://schemas.microsoft.com/office/powerpoint/2010/main" val="2800731916"/>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220"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221"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22"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JavaScript 框架</a:t>
            </a:r>
            <a:endParaRPr lang="zh-CN" altLang="en-US" dirty="0" smtClean="0"/>
          </a:p>
        </p:txBody>
      </p:sp>
      <p:sp>
        <p:nvSpPr>
          <p:cNvPr id="3" name="矩形 2"/>
          <p:cNvSpPr/>
          <p:nvPr/>
        </p:nvSpPr>
        <p:spPr>
          <a:xfrm>
            <a:off x="2787957" y="1333500"/>
            <a:ext cx="8911919" cy="3139321"/>
          </a:xfrm>
          <a:prstGeom prst="rect">
            <a:avLst/>
          </a:prstGeom>
        </p:spPr>
        <p:txBody>
          <a:bodyPr wrap="square">
            <a:spAutoFit/>
          </a:bodyPr>
          <a:lstStyle/>
          <a:p>
            <a:pPr>
              <a:lnSpc>
                <a:spcPct val="150000"/>
              </a:lnSpc>
            </a:pPr>
            <a:r>
              <a:rPr lang="en-US" altLang="zh-CN" sz="2200" u="sng" dirty="0">
                <a:latin typeface="微软雅黑" pitchFamily="34" charset="-122"/>
                <a:ea typeface="微软雅黑" pitchFamily="34" charset="-122"/>
                <a:hlinkClick r:id="rId2"/>
              </a:rPr>
              <a:t>http://extjs.com/products/extjs</a:t>
            </a:r>
            <a:r>
              <a:rPr lang="en-US" altLang="zh-CN" sz="2200" u="sng" dirty="0" smtClean="0">
                <a:latin typeface="微软雅黑" pitchFamily="34" charset="-122"/>
                <a:ea typeface="微软雅黑" pitchFamily="34" charset="-122"/>
                <a:hlinkClick r:id="rId2"/>
              </a:rPr>
              <a:t>/</a:t>
            </a:r>
            <a:endParaRPr lang="en-US" altLang="zh-CN" sz="2200" u="sng" dirty="0" smtClean="0">
              <a:latin typeface="微软雅黑" pitchFamily="34" charset="-122"/>
              <a:ea typeface="微软雅黑" pitchFamily="34" charset="-122"/>
            </a:endParaRPr>
          </a:p>
          <a:p>
            <a:pPr>
              <a:lnSpc>
                <a:spcPct val="150000"/>
              </a:lnSpc>
            </a:pPr>
            <a:endParaRPr lang="en-US" altLang="zh-CN" sz="2200" u="sng" dirty="0" smtClean="0">
              <a:latin typeface="微软雅黑" pitchFamily="34" charset="-122"/>
              <a:ea typeface="微软雅黑" pitchFamily="34" charset="-122"/>
            </a:endParaRPr>
          </a:p>
          <a:p>
            <a:pPr>
              <a:lnSpc>
                <a:spcPct val="150000"/>
              </a:lnSpc>
            </a:pPr>
            <a:r>
              <a:rPr lang="zh-CN" altLang="en-US" sz="2200" dirty="0">
                <a:latin typeface="微软雅黑" pitchFamily="34" charset="-122"/>
                <a:ea typeface="微软雅黑" pitchFamily="34" charset="-122"/>
              </a:rPr>
              <a:t>这是一个超级强大的</a:t>
            </a:r>
            <a:r>
              <a:rPr lang="en-US" altLang="zh-CN" sz="2200" dirty="0" err="1">
                <a:latin typeface="微软雅黑" pitchFamily="34" charset="-122"/>
                <a:ea typeface="微软雅黑" pitchFamily="34" charset="-122"/>
              </a:rPr>
              <a:t>Javascripts</a:t>
            </a:r>
            <a:r>
              <a:rPr lang="zh-CN" altLang="en-US" sz="2200" dirty="0">
                <a:latin typeface="微软雅黑" pitchFamily="34" charset="-122"/>
                <a:ea typeface="微软雅黑" pitchFamily="34" charset="-122"/>
              </a:rPr>
              <a:t>类库，简直是包罗万像，就像机器猫的口袋，想要什么就有什么。</a:t>
            </a:r>
            <a:r>
              <a:rPr lang="en-US" altLang="zh-CN" sz="2200" dirty="0">
                <a:latin typeface="微软雅黑" pitchFamily="34" charset="-122"/>
                <a:ea typeface="微软雅黑" pitchFamily="34" charset="-122"/>
              </a:rPr>
              <a:t>UI</a:t>
            </a:r>
            <a:r>
              <a:rPr lang="zh-CN" altLang="en-US" sz="2200" dirty="0">
                <a:latin typeface="微软雅黑" pitchFamily="34" charset="-122"/>
                <a:ea typeface="微软雅黑" pitchFamily="34" charset="-122"/>
              </a:rPr>
              <a:t>组件多的是令人发指，功能也是强大到不行。当然，其类库的尺寸也是强大到不行，一共</a:t>
            </a:r>
            <a:r>
              <a:rPr lang="en-US" altLang="zh-CN" sz="2200" dirty="0">
                <a:latin typeface="微软雅黑" pitchFamily="34" charset="-122"/>
                <a:ea typeface="微软雅黑" pitchFamily="34" charset="-122"/>
              </a:rPr>
              <a:t>6.6M</a:t>
            </a:r>
            <a:r>
              <a:rPr lang="zh-CN" altLang="en-US" sz="2200" dirty="0">
                <a:latin typeface="微软雅黑" pitchFamily="34" charset="-122"/>
                <a:ea typeface="微软雅黑" pitchFamily="34" charset="-122"/>
              </a:rPr>
              <a:t>，还是被压缩过的。看看下面的</a:t>
            </a:r>
            <a:r>
              <a:rPr lang="en-US" altLang="zh-CN" sz="2200" dirty="0">
                <a:latin typeface="微软雅黑" pitchFamily="34" charset="-122"/>
                <a:ea typeface="微软雅黑" pitchFamily="34" charset="-122"/>
              </a:rPr>
              <a:t>UI</a:t>
            </a:r>
            <a:r>
              <a:rPr lang="zh-CN" altLang="en-US" sz="2200" dirty="0">
                <a:latin typeface="微软雅黑" pitchFamily="34" charset="-122"/>
                <a:ea typeface="微软雅黑" pitchFamily="34" charset="-122"/>
              </a:rPr>
              <a:t>示例吧，这只不过是冰山一角</a:t>
            </a:r>
            <a:r>
              <a:rPr lang="zh-CN" altLang="en-US" sz="2200" dirty="0" smtClean="0">
                <a:latin typeface="微软雅黑" pitchFamily="34" charset="-122"/>
                <a:ea typeface="微软雅黑" pitchFamily="34" charset="-122"/>
              </a:rPr>
              <a:t>。</a:t>
            </a:r>
            <a:endParaRPr lang="zh-CN" altLang="en-US" sz="2200" dirty="0">
              <a:latin typeface="微软雅黑" pitchFamily="34" charset="-122"/>
              <a:ea typeface="微软雅黑" pitchFamily="34" charset="-122"/>
            </a:endParaRPr>
          </a:p>
        </p:txBody>
      </p:sp>
      <p:pic>
        <p:nvPicPr>
          <p:cNvPr id="16386" name="Picture 2" descr="http://www.ajaxline.com/files/extj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54" y="1597987"/>
            <a:ext cx="2067232" cy="600164"/>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www.ajaxline.com/files/extjs_e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372" y="4493104"/>
            <a:ext cx="4643170" cy="1988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150406"/>
      </p:ext>
    </p:extLst>
  </p:cSld>
  <p:clrMapOvr>
    <a:masterClrMapping/>
  </p:clrMapOvr>
  <p:transition spd="slow">
    <p:wip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8307"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830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8309"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1.3</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D</a:t>
            </a:r>
            <a:r>
              <a:rPr lang="en-US" altLang="en-US" sz="3600" b="1"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ocument对象中的</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attribute属性</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98310"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Arial" panose="020B0604020202020204" pitchFamily="34" charset="0"/>
              <a:buNone/>
            </a:pPr>
            <a:r>
              <a:rPr lang="zh-CN" sz="2200" dirty="0">
                <a:latin typeface="微软雅黑" panose="020B0503020204020204" pitchFamily="34" charset="-122"/>
                <a:ea typeface="微软雅黑" panose="020B0503020204020204" pitchFamily="34" charset="-122"/>
              </a:rPr>
              <a:t>（３）浏览过后的颜色：</a:t>
            </a:r>
            <a:r>
              <a:rPr lang="en-US" altLang="zh-CN" sz="2200" dirty="0" err="1">
                <a:latin typeface="微软雅黑" panose="020B0503020204020204" pitchFamily="34" charset="-122"/>
                <a:ea typeface="微软雅黑" panose="020B0503020204020204" pitchFamily="34" charset="-122"/>
              </a:rPr>
              <a:t>VlinkColor</a:t>
            </a:r>
            <a:r>
              <a:rPr lang="en-US" altLang="zh-CN" sz="2200" dirty="0">
                <a:latin typeface="微软雅黑" panose="020B0503020204020204" pitchFamily="34" charset="-122"/>
                <a:ea typeface="微软雅黑" panose="020B0503020204020204" pitchFamily="34" charset="-122"/>
              </a:rPr>
              <a:t/>
            </a:r>
            <a:br>
              <a:rPr lang="en-US" alt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该属性表示的是已被浏览存储为已浏览过的链接颜色。</a:t>
            </a:r>
            <a:br>
              <a:rPr 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（４）背景颜色：</a:t>
            </a:r>
            <a:r>
              <a:rPr lang="en-US" altLang="zh-CN" sz="2200" dirty="0" err="1">
                <a:latin typeface="微软雅黑" panose="020B0503020204020204" pitchFamily="34" charset="-122"/>
                <a:ea typeface="微软雅黑" panose="020B0503020204020204" pitchFamily="34" charset="-122"/>
              </a:rPr>
              <a:t>bgcolor</a:t>
            </a:r>
            <a:r>
              <a:rPr lang="en-US" altLang="zh-CN" sz="2200" dirty="0">
                <a:latin typeface="微软雅黑" panose="020B0503020204020204" pitchFamily="34" charset="-122"/>
                <a:ea typeface="微软雅黑" panose="020B0503020204020204" pitchFamily="34" charset="-122"/>
              </a:rPr>
              <a:t/>
            </a:r>
            <a:br>
              <a:rPr lang="en-US" alt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该元素包含文档背景的颜色。</a:t>
            </a:r>
            <a:br>
              <a:rPr 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（５）前景颜色：</a:t>
            </a:r>
            <a:r>
              <a:rPr lang="en-US" altLang="zh-CN" sz="2200" dirty="0" err="1">
                <a:latin typeface="微软雅黑" panose="020B0503020204020204" pitchFamily="34" charset="-122"/>
                <a:ea typeface="微软雅黑" panose="020B0503020204020204" pitchFamily="34" charset="-122"/>
              </a:rPr>
              <a:t>Fgcolor</a:t>
            </a:r>
            <a:r>
              <a:rPr lang="en-US" altLang="zh-CN" sz="2200" dirty="0">
                <a:latin typeface="微软雅黑" panose="020B0503020204020204" pitchFamily="34" charset="-122"/>
                <a:ea typeface="微软雅黑" panose="020B0503020204020204" pitchFamily="34" charset="-122"/>
              </a:rPr>
              <a:t/>
            </a:r>
            <a:br>
              <a:rPr lang="en-US" alt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该元素包含</a:t>
            </a:r>
            <a:r>
              <a:rPr lang="en-US" altLang="zh-CN" sz="2200" dirty="0">
                <a:latin typeface="微软雅黑" panose="020B0503020204020204" pitchFamily="34" charset="-122"/>
                <a:ea typeface="微软雅黑" panose="020B0503020204020204" pitchFamily="34" charset="-122"/>
              </a:rPr>
              <a:t>HTML</a:t>
            </a:r>
            <a:r>
              <a:rPr lang="zh-CN" sz="2200" dirty="0">
                <a:latin typeface="微软雅黑" panose="020B0503020204020204" pitchFamily="34" charset="-122"/>
                <a:ea typeface="微软雅黑" panose="020B0503020204020204" pitchFamily="34" charset="-122"/>
              </a:rPr>
              <a:t>文档中文本的前景颜色。</a:t>
            </a:r>
            <a:br>
              <a:rPr lang="zh-CN" sz="2200" dirty="0">
                <a:latin typeface="微软雅黑" panose="020B0503020204020204" pitchFamily="34" charset="-122"/>
                <a:ea typeface="微软雅黑" panose="020B0503020204020204" pitchFamily="34" charset="-122"/>
              </a:rPr>
            </a:br>
            <a:endParaRPr 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9600511"/>
      </p:ext>
    </p:extLst>
  </p:cSld>
  <p:clrMapOvr>
    <a:masterClrMapping/>
  </p:clrMapOvr>
  <p:transition spd="slow">
    <p:wip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9331"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933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9333" name="标题 1"/>
          <p:cNvSpPr>
            <a:spLocks noGrp="1" noChangeArrowheads="1"/>
          </p:cNvSpPr>
          <p:nvPr>
            <p:ph type="title" idx="4294967295"/>
          </p:nvPr>
        </p:nvSpPr>
        <p:spPr>
          <a:xfrm>
            <a:off x="604838" y="0"/>
            <a:ext cx="10748962" cy="1335088"/>
          </a:xfrm>
        </p:spPr>
        <p:txBody>
          <a:bodyPr/>
          <a:lstStyle/>
          <a:p>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文档对象</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a:t>
            </a:r>
            <a:r>
              <a:rPr lang="zh-CN" altLang="en-US" sz="3600" b="1" dirty="0">
                <a:solidFill>
                  <a:schemeClr val="bg1"/>
                </a:solidFill>
                <a:latin typeface="微软雅黑" panose="020B0503020204020204" pitchFamily="34" charset="-122"/>
                <a:ea typeface="微软雅黑" panose="020B0503020204020204" pitchFamily="34" charset="-122"/>
              </a:rPr>
              <a:t>基本元素</a:t>
            </a:r>
            <a:endParaRPr lang="en-US"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9334" name="Rectangle 6"/>
          <p:cNvSpPr>
            <a:spLocks noGrp="1" noChangeArrowheads="1"/>
          </p:cNvSpPr>
          <p:nvPr/>
        </p:nvSpPr>
        <p:spPr bwMode="auto">
          <a:xfrm>
            <a:off x="566738" y="1752600"/>
            <a:ext cx="10358437"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Arial" panose="020B0604020202020204" pitchFamily="34" charset="0"/>
              <a:buNone/>
            </a:pPr>
            <a:r>
              <a:rPr lang="zh-CN" sz="2000" dirty="0" smtClean="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１</a:t>
            </a:r>
            <a:r>
              <a:rPr 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表单</a:t>
            </a:r>
            <a:r>
              <a:rPr lang="en-US" altLang="zh-CN" sz="2000" dirty="0" smtClean="0">
                <a:latin typeface="微软雅黑" panose="020B0503020204020204" pitchFamily="34" charset="-122"/>
                <a:ea typeface="微软雅黑" panose="020B0503020204020204" pitchFamily="34" charset="-122"/>
              </a:rPr>
              <a:t>Form</a:t>
            </a:r>
            <a:r>
              <a:rPr lang="zh-CN" sz="2000" dirty="0" smtClean="0">
                <a:latin typeface="微软雅黑" panose="020B0503020204020204" pitchFamily="34" charset="-122"/>
                <a:ea typeface="微软雅黑" panose="020B0503020204020204" pitchFamily="34" charset="-122"/>
              </a:rPr>
              <a:t>属性：</a:t>
            </a:r>
            <a:r>
              <a:rPr lang="zh-CN" sz="2000" dirty="0">
                <a:latin typeface="微软雅黑" panose="020B0503020204020204" pitchFamily="34" charset="-122"/>
                <a:ea typeface="微软雅黑" panose="020B0503020204020204" pitchFamily="34" charset="-122"/>
              </a:rPr>
              <a:t/>
            </a:r>
            <a:br>
              <a:rPr lang="zh-CN" sz="2000" dirty="0">
                <a:latin typeface="微软雅黑" panose="020B0503020204020204" pitchFamily="34" charset="-122"/>
                <a:ea typeface="微软雅黑" panose="020B0503020204020204" pitchFamily="34" charset="-122"/>
              </a:rPr>
            </a:br>
            <a:r>
              <a:rPr lang="zh-CN"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表单</a:t>
            </a:r>
            <a:r>
              <a:rPr lang="zh-CN" sz="2000" dirty="0" smtClean="0">
                <a:latin typeface="微软雅黑" panose="020B0503020204020204" pitchFamily="34" charset="-122"/>
                <a:ea typeface="微软雅黑" panose="020B0503020204020204" pitchFamily="34" charset="-122"/>
              </a:rPr>
              <a:t>属性</a:t>
            </a:r>
            <a:r>
              <a:rPr lang="zh-CN" sz="2000" dirty="0">
                <a:latin typeface="微软雅黑" panose="020B0503020204020204" pitchFamily="34" charset="-122"/>
                <a:ea typeface="微软雅黑" panose="020B0503020204020204" pitchFamily="34" charset="-122"/>
              </a:rPr>
              <a:t>是与</a:t>
            </a:r>
            <a:r>
              <a:rPr lang="en-US" altLang="zh-CN" sz="2000" dirty="0">
                <a:latin typeface="微软雅黑" panose="020B0503020204020204" pitchFamily="34" charset="-122"/>
                <a:ea typeface="微软雅黑" panose="020B0503020204020204" pitchFamily="34" charset="-122"/>
              </a:rPr>
              <a:t>HTML</a:t>
            </a:r>
            <a:r>
              <a:rPr lang="zh-CN" sz="2000" dirty="0">
                <a:latin typeface="微软雅黑" panose="020B0503020204020204" pitchFamily="34" charset="-122"/>
                <a:ea typeface="微软雅黑" panose="020B0503020204020204" pitchFamily="34" charset="-122"/>
              </a:rPr>
              <a:t>文档中</a:t>
            </a:r>
            <a:r>
              <a:rPr lang="en-US" altLang="zh-CN" sz="2000" dirty="0">
                <a:latin typeface="微软雅黑" panose="020B0503020204020204" pitchFamily="34" charset="-122"/>
                <a:ea typeface="微软雅黑" panose="020B0503020204020204" pitchFamily="34" charset="-122"/>
              </a:rPr>
              <a:t>&lt;Form&gt;...&lt;/Form&gt;</a:t>
            </a:r>
            <a:r>
              <a:rPr lang="zh-CN" sz="2000" dirty="0">
                <a:latin typeface="微软雅黑" panose="020B0503020204020204" pitchFamily="34" charset="-122"/>
                <a:ea typeface="微软雅黑" panose="020B0503020204020204" pitchFamily="34" charset="-122"/>
              </a:rPr>
              <a:t>相对应的一组对象在</a:t>
            </a:r>
            <a:r>
              <a:rPr lang="en-US" altLang="zh-CN" sz="2000" dirty="0">
                <a:latin typeface="微软雅黑" panose="020B0503020204020204" pitchFamily="34" charset="-122"/>
                <a:ea typeface="微软雅黑" panose="020B0503020204020204" pitchFamily="34" charset="-122"/>
              </a:rPr>
              <a:t>HTML</a:t>
            </a:r>
            <a:r>
              <a:rPr lang="zh-CN" sz="2000" dirty="0">
                <a:latin typeface="微软雅黑" panose="020B0503020204020204" pitchFamily="34" charset="-122"/>
                <a:ea typeface="微软雅黑" panose="020B0503020204020204" pitchFamily="34" charset="-122"/>
              </a:rPr>
              <a:t>文档所创建</a:t>
            </a:r>
            <a:r>
              <a:rPr lang="zh-CN" sz="2000" dirty="0" smtClean="0">
                <a:latin typeface="微软雅黑" panose="020B0503020204020204" pitchFamily="34" charset="-122"/>
                <a:ea typeface="微软雅黑" panose="020B0503020204020204" pitchFamily="34" charset="-122"/>
              </a:rPr>
              <a:t>的</a:t>
            </a:r>
            <a:r>
              <a:rPr lang="zh-CN" altLang="en-US" sz="2000" dirty="0" smtClean="0">
                <a:latin typeface="微软雅黑" panose="020B0503020204020204" pitchFamily="34" charset="-122"/>
                <a:ea typeface="微软雅黑" panose="020B0503020204020204" pitchFamily="34" charset="-122"/>
              </a:rPr>
              <a:t>表单</a:t>
            </a:r>
            <a:r>
              <a:rPr lang="zh-CN" sz="2000" dirty="0" smtClean="0">
                <a:latin typeface="微软雅黑" panose="020B0503020204020204" pitchFamily="34" charset="-122"/>
                <a:ea typeface="微软雅黑" panose="020B0503020204020204" pitchFamily="34" charset="-122"/>
              </a:rPr>
              <a:t>数</a:t>
            </a:r>
            <a:r>
              <a:rPr lang="zh-CN" sz="2000" dirty="0">
                <a:latin typeface="微软雅黑" panose="020B0503020204020204" pitchFamily="34" charset="-122"/>
                <a:ea typeface="微软雅黑" panose="020B0503020204020204" pitchFamily="34" charset="-122"/>
              </a:rPr>
              <a:t>，由</a:t>
            </a:r>
            <a:r>
              <a:rPr lang="en-US" altLang="zh-CN" sz="2000" dirty="0">
                <a:latin typeface="微软雅黑" panose="020B0503020204020204" pitchFamily="34" charset="-122"/>
                <a:ea typeface="微软雅黑" panose="020B0503020204020204" pitchFamily="34" charset="-122"/>
              </a:rPr>
              <a:t>length</a:t>
            </a:r>
            <a:r>
              <a:rPr lang="zh-CN" sz="2000" dirty="0">
                <a:latin typeface="微软雅黑" panose="020B0503020204020204" pitchFamily="34" charset="-122"/>
                <a:ea typeface="微软雅黑" panose="020B0503020204020204" pitchFamily="34" charset="-122"/>
              </a:rPr>
              <a:t>指定。通过</a:t>
            </a:r>
            <a:r>
              <a:rPr lang="en-US" altLang="zh-CN" sz="2000" dirty="0" err="1">
                <a:latin typeface="微软雅黑" panose="020B0503020204020204" pitchFamily="34" charset="-122"/>
                <a:ea typeface="微软雅黑" panose="020B0503020204020204" pitchFamily="34" charset="-122"/>
              </a:rPr>
              <a:t>document.forms.length</a:t>
            </a:r>
            <a:r>
              <a:rPr lang="zh-CN" sz="2000" dirty="0">
                <a:latin typeface="微软雅黑" panose="020B0503020204020204" pitchFamily="34" charset="-122"/>
                <a:ea typeface="微软雅黑" panose="020B0503020204020204" pitchFamily="34" charset="-122"/>
              </a:rPr>
              <a:t>反映该文档中所创建</a:t>
            </a:r>
            <a:r>
              <a:rPr lang="zh-CN" sz="2000" dirty="0" smtClean="0">
                <a:latin typeface="微软雅黑" panose="020B0503020204020204" pitchFamily="34" charset="-122"/>
                <a:ea typeface="微软雅黑" panose="020B0503020204020204" pitchFamily="34" charset="-122"/>
              </a:rPr>
              <a:t>的</a:t>
            </a:r>
            <a:r>
              <a:rPr lang="zh-CN" altLang="en-US" sz="2000" dirty="0" smtClean="0">
                <a:latin typeface="微软雅黑" panose="020B0503020204020204" pitchFamily="34" charset="-122"/>
                <a:ea typeface="微软雅黑" panose="020B0503020204020204" pitchFamily="34" charset="-122"/>
              </a:rPr>
              <a:t>表单</a:t>
            </a:r>
            <a:r>
              <a:rPr lang="zh-CN" sz="2000" dirty="0" smtClean="0">
                <a:latin typeface="微软雅黑" panose="020B0503020204020204" pitchFamily="34" charset="-122"/>
                <a:ea typeface="微软雅黑" panose="020B0503020204020204" pitchFamily="34" charset="-122"/>
              </a:rPr>
              <a:t>数目</a:t>
            </a:r>
            <a:br>
              <a:rPr lang="zh-CN" sz="2000" dirty="0" smtClean="0">
                <a:latin typeface="微软雅黑" panose="020B0503020204020204" pitchFamily="34" charset="-122"/>
                <a:ea typeface="微软雅黑" panose="020B0503020204020204" pitchFamily="34" charset="-122"/>
              </a:rPr>
            </a:br>
            <a:r>
              <a:rPr lang="zh-CN" sz="2000" dirty="0" smtClean="0">
                <a:latin typeface="微软雅黑" panose="020B0503020204020204" pitchFamily="34" charset="-122"/>
                <a:ea typeface="微软雅黑" panose="020B0503020204020204" pitchFamily="34" charset="-122"/>
              </a:rPr>
              <a:t>（２）锚属性：</a:t>
            </a:r>
            <a:r>
              <a:rPr lang="en-US" altLang="zh-CN" sz="2000" dirty="0" smtClean="0">
                <a:latin typeface="微软雅黑" panose="020B0503020204020204" pitchFamily="34" charset="-122"/>
                <a:ea typeface="微软雅黑" panose="020B0503020204020204" pitchFamily="34" charset="-122"/>
              </a:rPr>
              <a:t>anchors</a:t>
            </a:r>
            <a:br>
              <a:rPr lang="en-US" altLang="zh-CN" sz="2000" dirty="0" smtClean="0">
                <a:latin typeface="微软雅黑" panose="020B0503020204020204" pitchFamily="34" charset="-122"/>
                <a:ea typeface="微软雅黑" panose="020B0503020204020204" pitchFamily="34" charset="-122"/>
              </a:rPr>
            </a:br>
            <a:r>
              <a:rPr lang="zh-CN" sz="2000" dirty="0" smtClean="0">
                <a:latin typeface="微软雅黑" panose="020B0503020204020204" pitchFamily="34" charset="-122"/>
                <a:ea typeface="微软雅黑" panose="020B0503020204020204" pitchFamily="34" charset="-122"/>
              </a:rPr>
              <a:t>　　该属性中，包含了</a:t>
            </a:r>
            <a:r>
              <a:rPr lang="en-US" altLang="zh-CN" sz="2000" dirty="0" smtClean="0">
                <a:latin typeface="微软雅黑" panose="020B0503020204020204" pitchFamily="34" charset="-122"/>
                <a:ea typeface="微软雅黑" panose="020B0503020204020204" pitchFamily="34" charset="-122"/>
              </a:rPr>
              <a:t>HTML</a:t>
            </a:r>
            <a:r>
              <a:rPr lang="zh-CN" sz="2000" dirty="0" smtClean="0">
                <a:latin typeface="微软雅黑" panose="020B0503020204020204" pitchFamily="34" charset="-122"/>
                <a:ea typeface="微软雅黑" panose="020B0503020204020204" pitchFamily="34" charset="-122"/>
              </a:rPr>
              <a:t>文档的所有</a:t>
            </a:r>
            <a:r>
              <a:rPr lang="en-US" altLang="zh-CN" sz="2000" dirty="0" smtClean="0">
                <a:latin typeface="微软雅黑" panose="020B0503020204020204" pitchFamily="34" charset="-122"/>
                <a:ea typeface="微软雅黑" panose="020B0503020204020204" pitchFamily="34" charset="-122"/>
              </a:rPr>
              <a:t>&lt;A&gt; &lt;/A&gt;</a:t>
            </a:r>
            <a:r>
              <a:rPr lang="zh-CN" sz="2000" dirty="0" smtClean="0">
                <a:latin typeface="微软雅黑" panose="020B0503020204020204" pitchFamily="34" charset="-122"/>
                <a:ea typeface="微软雅黑" panose="020B0503020204020204" pitchFamily="34" charset="-122"/>
              </a:rPr>
              <a:t>标记为</a:t>
            </a:r>
            <a:r>
              <a:rPr lang="en-US" altLang="zh-CN" sz="2000" dirty="0" smtClean="0">
                <a:latin typeface="微软雅黑" panose="020B0503020204020204" pitchFamily="34" charset="-122"/>
                <a:ea typeface="微软雅黑" panose="020B0503020204020204" pitchFamily="34" charset="-122"/>
              </a:rPr>
              <a:t>Name=...</a:t>
            </a:r>
            <a:r>
              <a:rPr lang="zh-CN" sz="2000" dirty="0" smtClean="0">
                <a:latin typeface="微软雅黑" panose="020B0503020204020204" pitchFamily="34" charset="-122"/>
                <a:ea typeface="微软雅黑" panose="020B0503020204020204" pitchFamily="34" charset="-122"/>
              </a:rPr>
              <a:t>的语句标识。所有“锚”的数目保存在</a:t>
            </a:r>
            <a:r>
              <a:rPr lang="en-US" altLang="zh-CN" sz="2000" dirty="0" err="1" smtClean="0">
                <a:latin typeface="微软雅黑" panose="020B0503020204020204" pitchFamily="34" charset="-122"/>
                <a:ea typeface="微软雅黑" panose="020B0503020204020204" pitchFamily="34" charset="-122"/>
              </a:rPr>
              <a:t>document.anchors.length</a:t>
            </a:r>
            <a:r>
              <a:rPr lang="zh-CN" sz="2000" dirty="0" smtClean="0">
                <a:latin typeface="微软雅黑" panose="020B0503020204020204" pitchFamily="34" charset="-122"/>
                <a:ea typeface="微软雅黑" panose="020B0503020204020204" pitchFamily="34" charset="-122"/>
              </a:rPr>
              <a:t>中。</a:t>
            </a:r>
            <a:br>
              <a:rPr lang="zh-CN" sz="2000" dirty="0" smtClean="0">
                <a:latin typeface="微软雅黑" panose="020B0503020204020204" pitchFamily="34" charset="-122"/>
                <a:ea typeface="微软雅黑" panose="020B0503020204020204" pitchFamily="34" charset="-122"/>
              </a:rPr>
            </a:br>
            <a:r>
              <a:rPr lang="zh-CN" sz="2000" dirty="0" smtClean="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３）链接属性：</a:t>
            </a:r>
            <a:r>
              <a:rPr lang="en-US" altLang="zh-CN" sz="2000" dirty="0">
                <a:latin typeface="微软雅黑" panose="020B0503020204020204" pitchFamily="34" charset="-122"/>
                <a:ea typeface="微软雅黑" panose="020B0503020204020204" pitchFamily="34" charset="-122"/>
              </a:rPr>
              <a:t>links</a:t>
            </a:r>
            <a:br>
              <a:rPr lang="en-US" altLang="zh-CN" sz="2000" dirty="0">
                <a:latin typeface="微软雅黑" panose="020B0503020204020204" pitchFamily="34" charset="-122"/>
                <a:ea typeface="微软雅黑" panose="020B0503020204020204" pitchFamily="34" charset="-122"/>
              </a:rPr>
            </a:br>
            <a:r>
              <a:rPr lang="zh-CN" sz="2000" dirty="0">
                <a:latin typeface="微软雅黑" panose="020B0503020204020204" pitchFamily="34" charset="-122"/>
                <a:ea typeface="微软雅黑" panose="020B0503020204020204" pitchFamily="34" charset="-122"/>
              </a:rPr>
              <a:t>　　链接属性是指在文档中</a:t>
            </a:r>
            <a:r>
              <a:rPr lang="en-US" altLang="zh-CN" sz="2000" dirty="0">
                <a:latin typeface="微软雅黑" panose="020B0503020204020204" pitchFamily="34" charset="-122"/>
                <a:ea typeface="微软雅黑" panose="020B0503020204020204" pitchFamily="34" charset="-122"/>
              </a:rPr>
              <a:t>&lt;A&gt;...&lt;/A&gt;</a:t>
            </a:r>
            <a:r>
              <a:rPr lang="zh-CN" sz="2000" dirty="0">
                <a:latin typeface="微软雅黑" panose="020B0503020204020204" pitchFamily="34" charset="-122"/>
                <a:ea typeface="微软雅黑" panose="020B0503020204020204" pitchFamily="34" charset="-122"/>
              </a:rPr>
              <a:t>的由</a:t>
            </a:r>
            <a:r>
              <a:rPr lang="en-US" altLang="zh-CN" sz="2000" dirty="0" err="1">
                <a:latin typeface="微软雅黑" panose="020B0503020204020204" pitchFamily="34" charset="-122"/>
                <a:ea typeface="微软雅黑" panose="020B0503020204020204" pitchFamily="34" charset="-122"/>
              </a:rPr>
              <a:t>Href</a:t>
            </a:r>
            <a:r>
              <a:rPr lang="en-US" altLang="zh-CN"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指定的数目，其链接数目保存在</a:t>
            </a:r>
            <a:r>
              <a:rPr lang="en-US" altLang="zh-CN" sz="2000" dirty="0" err="1">
                <a:latin typeface="微软雅黑" panose="020B0503020204020204" pitchFamily="34" charset="-122"/>
                <a:ea typeface="微软雅黑" panose="020B0503020204020204" pitchFamily="34" charset="-122"/>
              </a:rPr>
              <a:t>document.links.length</a:t>
            </a:r>
            <a:r>
              <a:rPr lang="zh-CN" sz="2000" dirty="0">
                <a:latin typeface="微软雅黑" panose="020B0503020204020204" pitchFamily="34" charset="-122"/>
                <a:ea typeface="微软雅黑" panose="020B0503020204020204" pitchFamily="34" charset="-122"/>
              </a:rPr>
              <a:t>中。 </a:t>
            </a:r>
          </a:p>
        </p:txBody>
      </p:sp>
      <p:sp>
        <p:nvSpPr>
          <p:cNvPr id="7" name="TextBox 6"/>
          <p:cNvSpPr txBox="1"/>
          <p:nvPr/>
        </p:nvSpPr>
        <p:spPr>
          <a:xfrm>
            <a:off x="2971800" y="6146435"/>
            <a:ext cx="8451849" cy="600164"/>
          </a:xfrm>
          <a:prstGeom prst="rect">
            <a:avLst/>
          </a:prstGeom>
          <a:noFill/>
        </p:spPr>
        <p:txBody>
          <a:bodyPr wrap="square" rtlCol="0">
            <a:spAutoFit/>
          </a:bodyPr>
          <a:lstStyle>
            <a:defPPr>
              <a:defRPr lang="zh-CN"/>
            </a:defPPr>
            <a:lvl1pPr>
              <a:lnSpc>
                <a:spcPct val="150000"/>
              </a:lnSpc>
              <a:defRPr sz="2200" u="sng">
                <a:solidFill>
                  <a:srgbClr val="FF0000"/>
                </a:solidFill>
                <a:latin typeface="微软雅黑" panose="020B0503020204020204" pitchFamily="34" charset="-122"/>
                <a:ea typeface="微软雅黑" panose="020B0503020204020204" pitchFamily="34" charset="-122"/>
              </a:defRPr>
            </a:lvl1pPr>
          </a:lstStyle>
          <a:p>
            <a:r>
              <a:rPr lang="zh-CN" altLang="en-US" dirty="0"/>
              <a:t>示例代码：</a:t>
            </a:r>
            <a:r>
              <a:rPr lang="en-US" altLang="zh-CN" dirty="0"/>
              <a:t>demo/</a:t>
            </a:r>
            <a:r>
              <a:rPr lang="en-US" altLang="zh-CN" dirty="0" err="1"/>
              <a:t>js</a:t>
            </a:r>
            <a:r>
              <a:rPr lang="en-US" altLang="zh-CN" dirty="0"/>
              <a:t>/day5/1.4_</a:t>
            </a:r>
            <a:r>
              <a:rPr lang="zh-CN" altLang="en-US" dirty="0"/>
              <a:t>文档对象的基本元素</a:t>
            </a:r>
            <a:r>
              <a:rPr lang="en-US" altLang="zh-CN" dirty="0" smtClean="0"/>
              <a:t>.html</a:t>
            </a:r>
            <a:endParaRPr lang="zh-CN" altLang="en-US" dirty="0"/>
          </a:p>
        </p:txBody>
      </p:sp>
    </p:spTree>
    <p:extLst>
      <p:ext uri="{BB962C8B-B14F-4D97-AF65-F5344CB8AC3E}">
        <p14:creationId xmlns:p14="http://schemas.microsoft.com/office/powerpoint/2010/main" val="25956629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8077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r" eaLnBrk="1" hangingPunct="1">
              <a:lnSpc>
                <a:spcPct val="100000"/>
              </a:lnSpc>
              <a:spcBef>
                <a:spcPct val="0"/>
              </a:spcBef>
              <a:buFont typeface="Arial" panose="020B0604020202020204" pitchFamily="34" charset="0"/>
              <a:buNone/>
            </a:pPr>
            <a:fld id="{342D8FA3-1E05-4CFF-9BCE-BEC473242D59}" type="slidenum">
              <a:rPr lang="zh-CN" altLang="en-US" sz="1200">
                <a:solidFill>
                  <a:srgbClr val="898989"/>
                </a:solidFill>
                <a:sym typeface="Microsoft YaHei UI" panose="020B0503020204020204" pitchFamily="34" charset="-122"/>
              </a:rPr>
              <a:pPr algn="r" eaLnBrk="1" hangingPunct="1">
                <a:lnSpc>
                  <a:spcPct val="100000"/>
                </a:lnSpc>
                <a:spcBef>
                  <a:spcPct val="0"/>
                </a:spcBef>
                <a:buFont typeface="Arial" panose="020B0604020202020204" pitchFamily="34" charset="0"/>
                <a:buNone/>
              </a:pPr>
              <a:t>122</a:t>
            </a:fld>
            <a:endParaRPr lang="en-US" sz="1800">
              <a:latin typeface="Arial" panose="020B0604020202020204" pitchFamily="34" charset="0"/>
              <a:sym typeface="Microsoft YaHei UI" panose="020B0503020204020204" pitchFamily="34" charset="-122"/>
            </a:endParaRPr>
          </a:p>
        </p:txBody>
      </p:sp>
      <p:pic>
        <p:nvPicPr>
          <p:cNvPr id="5123" name="Picture 2" descr="D:\SLIDEtoME\TP模板\新建文件夹 (3)\bg3-1.jpg"/>
          <p:cNvPicPr>
            <a:picLocks noChangeAspect="1" noChangeArrowheads="1"/>
          </p:cNvPicPr>
          <p:nvPr/>
        </p:nvPicPr>
        <p:blipFill>
          <a:blip r:embed="rId2">
            <a:extLst>
              <a:ext uri="{28A0092B-C50C-407E-A947-70E740481C1C}">
                <a14:useLocalDpi xmlns:a14="http://schemas.microsoft.com/office/drawing/2010/main" val="0"/>
              </a:ext>
            </a:extLst>
          </a:blip>
          <a:srcRect b="11232"/>
          <a:stretch>
            <a:fillRect/>
          </a:stretch>
        </p:blipFill>
        <p:spPr bwMode="auto">
          <a:xfrm>
            <a:off x="0" y="760413"/>
            <a:ext cx="12192000" cy="60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标题 1"/>
          <p:cNvSpPr>
            <a:spLocks noGrp="1" noChangeArrowheads="1"/>
          </p:cNvSpPr>
          <p:nvPr>
            <p:ph type="title" idx="4294967295"/>
          </p:nvPr>
        </p:nvSpPr>
        <p:spPr>
          <a:xfrm>
            <a:off x="595313" y="1162050"/>
            <a:ext cx="10798175" cy="1116013"/>
          </a:xfrm>
        </p:spPr>
        <p:txBody>
          <a:bodyPr anchor="t">
            <a:normAutofit fontScale="90000"/>
          </a:bodyPr>
          <a:lstStyle/>
          <a:p>
            <a:pPr marL="0" indent="0" eaLnBrk="1" hangingPunct="1"/>
            <a:r>
              <a:rPr lang="en-US" altLang="en-US" sz="5800" b="1" dirty="0" err="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JavaScript窗口及输入输出</a:t>
            </a:r>
            <a:r>
              <a:rPr lang="zh-CN" altLang="en-US" sz="5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r>
            <a:br>
              <a:rPr lang="zh-CN" altLang="en-US" sz="5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br>
            <a:endParaRPr lang="zh-CN" altLang="en-US" sz="5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5" name="文本框 2"/>
          <p:cNvSpPr>
            <a:spLocks noChangeArrowheads="1"/>
          </p:cNvSpPr>
          <p:nvPr/>
        </p:nvSpPr>
        <p:spPr bwMode="auto">
          <a:xfrm>
            <a:off x="595313" y="4876800"/>
            <a:ext cx="10987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200000"/>
              </a:lnSpc>
              <a:spcBef>
                <a:spcPct val="0"/>
              </a:spcBef>
              <a:buFont typeface="Arial" panose="020B0604020202020204" pitchFamily="34" charset="0"/>
              <a:buNone/>
            </a:pPr>
            <a:endParaRPr lang="zh-CN" altLang="en-US" sz="2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292244523"/>
      </p:ext>
    </p:extLst>
  </p:cSld>
  <p:clrMapOvr>
    <a:masterClrMapping/>
  </p:clrMapOvr>
  <p:transition spd="slow">
    <p:split orient="vert"/>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00355"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0035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0357"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JavaScript窗口及输入输出</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100358"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Arial" panose="020B0604020202020204" pitchFamily="34" charset="0"/>
              <a:buNone/>
            </a:pPr>
            <a:r>
              <a:rPr lang="en-US" altLang="zh-CN" sz="2100" dirty="0"/>
              <a:t>JavaScript</a:t>
            </a:r>
            <a:r>
              <a:rPr lang="zh-CN" sz="2100" dirty="0"/>
              <a:t>是基于对象的脚本编程语言，那么它的输入输出就是通过对象来完成的。其中有关</a:t>
            </a:r>
            <a:r>
              <a:rPr lang="zh-CN" sz="2100" b="1" dirty="0"/>
              <a:t>输入</a:t>
            </a:r>
            <a:r>
              <a:rPr lang="zh-CN" sz="2100" dirty="0"/>
              <a:t>可通过</a:t>
            </a:r>
            <a:r>
              <a:rPr lang="zh-CN" sz="2100" b="1" dirty="0"/>
              <a:t>窗口（</a:t>
            </a:r>
            <a:r>
              <a:rPr lang="en-US" altLang="zh-CN" sz="2100" b="1" dirty="0"/>
              <a:t>Window</a:t>
            </a:r>
            <a:r>
              <a:rPr lang="zh-CN" sz="2100" b="1" dirty="0"/>
              <a:t>）</a:t>
            </a:r>
            <a:r>
              <a:rPr lang="zh-CN" sz="2100" dirty="0"/>
              <a:t>对象来完成，而</a:t>
            </a:r>
            <a:r>
              <a:rPr lang="zh-CN" sz="2100" b="1" dirty="0"/>
              <a:t>输出</a:t>
            </a:r>
            <a:r>
              <a:rPr lang="zh-CN" sz="2100" dirty="0"/>
              <a:t>可通过</a:t>
            </a:r>
            <a:r>
              <a:rPr lang="zh-CN" sz="2100" b="1" dirty="0"/>
              <a:t>文档（</a:t>
            </a:r>
            <a:r>
              <a:rPr lang="en-US" altLang="zh-CN" sz="2100" b="1" dirty="0"/>
              <a:t>document</a:t>
            </a:r>
            <a:r>
              <a:rPr lang="zh-CN" sz="2100" b="1" dirty="0"/>
              <a:t>）</a:t>
            </a:r>
            <a:r>
              <a:rPr lang="zh-CN" sz="2100" dirty="0"/>
              <a:t>对象的方法来实现。 </a:t>
            </a:r>
          </a:p>
        </p:txBody>
      </p:sp>
    </p:spTree>
    <p:extLst>
      <p:ext uri="{BB962C8B-B14F-4D97-AF65-F5344CB8AC3E}">
        <p14:creationId xmlns:p14="http://schemas.microsoft.com/office/powerpoint/2010/main" val="739439185"/>
      </p:ext>
    </p:extLst>
  </p:cSld>
  <p:clrMapOvr>
    <a:masterClrMapping/>
  </p:clrMapOvr>
  <p:transition spd="slow">
    <p:wip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02403"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02404"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405"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窗口对象</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102406" name="Rectangle 6"/>
          <p:cNvSpPr>
            <a:spLocks noGrp="1" noChangeArrowheads="1"/>
          </p:cNvSpPr>
          <p:nvPr/>
        </p:nvSpPr>
        <p:spPr bwMode="auto">
          <a:xfrm>
            <a:off x="762000" y="120015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Arial" panose="020B0604020202020204" pitchFamily="34" charset="0"/>
              <a:buNone/>
            </a:pPr>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a:t>
            </a:r>
            <a:r>
              <a:rPr lang="zh-CN" sz="2200" dirty="0" smtClean="0">
                <a:latin typeface="微软雅黑" panose="020B0503020204020204" pitchFamily="34" charset="-122"/>
                <a:ea typeface="微软雅黑" panose="020B0503020204020204" pitchFamily="34" charset="-122"/>
              </a:rPr>
              <a:t>包括</a:t>
            </a:r>
            <a:r>
              <a:rPr lang="zh-CN" sz="2200" dirty="0">
                <a:latin typeface="微软雅黑" panose="020B0503020204020204" pitchFamily="34" charset="-122"/>
                <a:ea typeface="微软雅黑" panose="020B0503020204020204" pitchFamily="34" charset="-122"/>
              </a:rPr>
              <a:t>许多有用的属性、方法和事件驱动程序，编程人员可以利用这些对象控制浏览器窗口显示的各个方面，如对话框、框架等</a:t>
            </a:r>
            <a:r>
              <a:rPr lang="zh-CN"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sz="2200" dirty="0" smtClean="0">
                <a:latin typeface="微软雅黑" panose="020B0503020204020204" pitchFamily="34" charset="-122"/>
                <a:ea typeface="微软雅黑" panose="020B0503020204020204" pitchFamily="34" charset="-122"/>
              </a:rPr>
              <a:t>在</a:t>
            </a:r>
            <a:r>
              <a:rPr lang="zh-CN" sz="2200" dirty="0">
                <a:latin typeface="微软雅黑" panose="020B0503020204020204" pitchFamily="34" charset="-122"/>
                <a:ea typeface="微软雅黑" panose="020B0503020204020204" pitchFamily="34" charset="-122"/>
              </a:rPr>
              <a:t>使用应注意以下几点</a:t>
            </a:r>
            <a:r>
              <a:rPr lang="zh-CN"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u"/>
            </a:pPr>
            <a:r>
              <a:rPr lang="en-US" altLang="zh-CN" sz="2200" dirty="0">
                <a:latin typeface="微软雅黑" panose="020B0503020204020204" pitchFamily="34" charset="-122"/>
                <a:ea typeface="微软雅黑" panose="020B0503020204020204" pitchFamily="34" charset="-122"/>
              </a:rPr>
              <a:t> </a:t>
            </a:r>
            <a:r>
              <a:rPr lang="zh-CN" sz="2200" dirty="0" smtClean="0">
                <a:latin typeface="微软雅黑" panose="020B0503020204020204" pitchFamily="34" charset="-122"/>
                <a:ea typeface="微软雅黑" panose="020B0503020204020204" pitchFamily="34" charset="-122"/>
              </a:rPr>
              <a:t>该</a:t>
            </a:r>
            <a:r>
              <a:rPr lang="zh-CN" sz="2200" dirty="0">
                <a:latin typeface="微软雅黑" panose="020B0503020204020204" pitchFamily="34" charset="-122"/>
                <a:ea typeface="微软雅黑" panose="020B0503020204020204" pitchFamily="34" charset="-122"/>
              </a:rPr>
              <a:t>对象对应于</a:t>
            </a:r>
            <a:r>
              <a:rPr lang="en-US" altLang="zh-CN" sz="2200" dirty="0">
                <a:latin typeface="微软雅黑" panose="020B0503020204020204" pitchFamily="34" charset="-122"/>
                <a:ea typeface="微软雅黑" panose="020B0503020204020204" pitchFamily="34" charset="-122"/>
              </a:rPr>
              <a:t>HTML</a:t>
            </a:r>
            <a:r>
              <a:rPr lang="zh-CN" sz="2200" dirty="0">
                <a:latin typeface="微软雅黑" panose="020B0503020204020204" pitchFamily="34" charset="-122"/>
                <a:ea typeface="微软雅黑" panose="020B0503020204020204" pitchFamily="34" charset="-122"/>
              </a:rPr>
              <a:t>文档中的</a:t>
            </a:r>
            <a:r>
              <a:rPr lang="en-US" altLang="zh-CN" sz="2200" dirty="0">
                <a:latin typeface="微软雅黑" panose="020B0503020204020204" pitchFamily="34" charset="-122"/>
                <a:ea typeface="微软雅黑" panose="020B0503020204020204" pitchFamily="34" charset="-122"/>
              </a:rPr>
              <a:t>&lt;Body&gt;</a:t>
            </a:r>
            <a:r>
              <a:rPr lang="zh-CN"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&lt;</a:t>
            </a:r>
            <a:r>
              <a:rPr lang="en-US" altLang="zh-CN" sz="2200" dirty="0" err="1">
                <a:latin typeface="微软雅黑" panose="020B0503020204020204" pitchFamily="34" charset="-122"/>
                <a:ea typeface="微软雅黑" panose="020B0503020204020204" pitchFamily="34" charset="-122"/>
              </a:rPr>
              <a:t>FrameSet</a:t>
            </a:r>
            <a:r>
              <a:rPr lang="en-US" altLang="zh-CN" sz="2200" dirty="0">
                <a:latin typeface="微软雅黑" panose="020B0503020204020204" pitchFamily="34" charset="-122"/>
                <a:ea typeface="微软雅黑" panose="020B0503020204020204" pitchFamily="34" charset="-122"/>
              </a:rPr>
              <a:t>&gt;</a:t>
            </a:r>
            <a:r>
              <a:rPr lang="zh-CN" sz="2200" dirty="0">
                <a:latin typeface="微软雅黑" panose="020B0503020204020204" pitchFamily="34" charset="-122"/>
                <a:ea typeface="微软雅黑" panose="020B0503020204020204" pitchFamily="34" charset="-122"/>
              </a:rPr>
              <a:t>两种标识</a:t>
            </a:r>
            <a:r>
              <a:rPr lang="zh-CN"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u"/>
            </a:pPr>
            <a:r>
              <a:rPr lang="en-US" altLang="zh-CN" sz="2200" dirty="0" err="1" smtClean="0">
                <a:latin typeface="微软雅黑" panose="020B0503020204020204" pitchFamily="34" charset="-122"/>
                <a:ea typeface="微软雅黑" panose="020B0503020204020204" pitchFamily="34" charset="-122"/>
              </a:rPr>
              <a:t>onload</a:t>
            </a:r>
            <a:r>
              <a:rPr lang="zh-CN" sz="2200" dirty="0">
                <a:latin typeface="微软雅黑" panose="020B0503020204020204" pitchFamily="34" charset="-122"/>
                <a:ea typeface="微软雅黑" panose="020B0503020204020204" pitchFamily="34" charset="-122"/>
              </a:rPr>
              <a:t>和</a:t>
            </a:r>
            <a:r>
              <a:rPr lang="en-US" altLang="zh-CN" sz="2200" dirty="0" err="1">
                <a:latin typeface="微软雅黑" panose="020B0503020204020204" pitchFamily="34" charset="-122"/>
                <a:ea typeface="微软雅黑" panose="020B0503020204020204" pitchFamily="34" charset="-122"/>
              </a:rPr>
              <a:t>onunload</a:t>
            </a:r>
            <a:r>
              <a:rPr lang="zh-CN" sz="2200" dirty="0">
                <a:latin typeface="微软雅黑" panose="020B0503020204020204" pitchFamily="34" charset="-122"/>
                <a:ea typeface="微软雅黑" panose="020B0503020204020204" pitchFamily="34" charset="-122"/>
              </a:rPr>
              <a:t>都是窗口对象属性</a:t>
            </a:r>
            <a:r>
              <a:rPr lang="zh-CN"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u"/>
            </a:pPr>
            <a:r>
              <a:rPr lang="zh-CN" sz="2200" dirty="0" smtClean="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JavaScript</a:t>
            </a:r>
            <a:r>
              <a:rPr lang="zh-CN" sz="2200" dirty="0">
                <a:latin typeface="微软雅黑" panose="020B0503020204020204" pitchFamily="34" charset="-122"/>
                <a:ea typeface="微软雅黑" panose="020B0503020204020204" pitchFamily="34" charset="-122"/>
              </a:rPr>
              <a:t>脚本中可直接引用窗口对象。如：</a:t>
            </a:r>
            <a:br>
              <a:rPr lang="zh-CN" sz="2200" dirty="0">
                <a:latin typeface="微软雅黑" panose="020B0503020204020204" pitchFamily="34" charset="-122"/>
                <a:ea typeface="微软雅黑" panose="020B0503020204020204" pitchFamily="34" charset="-122"/>
              </a:rPr>
            </a:b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window.alert</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窗口对象输入方法</a:t>
            </a:r>
            <a:r>
              <a:rPr lang="en-US" altLang="zh-CN" sz="2200" dirty="0" smtClean="0">
                <a:latin typeface="微软雅黑" panose="020B0503020204020204" pitchFamily="34" charset="-122"/>
                <a:ea typeface="微软雅黑" panose="020B0503020204020204" pitchFamily="34" charset="-122"/>
              </a:rPr>
              <a:t>")</a:t>
            </a:r>
            <a:br>
              <a:rPr lang="en-US" altLang="zh-CN" sz="2200" dirty="0" smtClean="0">
                <a:latin typeface="微软雅黑" panose="020B0503020204020204" pitchFamily="34" charset="-122"/>
                <a:ea typeface="微软雅黑" panose="020B0503020204020204" pitchFamily="34" charset="-122"/>
              </a:rPr>
            </a:br>
            <a:r>
              <a:rPr lang="zh-CN" sz="2200" dirty="0" smtClean="0">
                <a:latin typeface="微软雅黑" panose="020B0503020204020204" pitchFamily="34" charset="-122"/>
                <a:ea typeface="微软雅黑" panose="020B0503020204020204" pitchFamily="34" charset="-122"/>
              </a:rPr>
              <a:t>可</a:t>
            </a:r>
            <a:r>
              <a:rPr lang="zh-CN" sz="2200" dirty="0">
                <a:latin typeface="微软雅黑" panose="020B0503020204020204" pitchFamily="34" charset="-122"/>
                <a:ea typeface="微软雅黑" panose="020B0503020204020204" pitchFamily="34" charset="-122"/>
              </a:rPr>
              <a:t>直接使用以下格式：</a:t>
            </a:r>
            <a:br>
              <a:rPr lang="zh-CN" sz="2200" dirty="0">
                <a:latin typeface="微软雅黑" panose="020B0503020204020204" pitchFamily="34" charset="-122"/>
                <a:ea typeface="微软雅黑" panose="020B0503020204020204" pitchFamily="34" charset="-122"/>
              </a:rPr>
            </a:br>
            <a:r>
              <a:rPr lang="en-US" altLang="zh-CN" sz="2200" dirty="0">
                <a:latin typeface="微软雅黑" panose="020B0503020204020204" pitchFamily="34" charset="-122"/>
                <a:ea typeface="微软雅黑" panose="020B0503020204020204" pitchFamily="34" charset="-122"/>
              </a:rPr>
              <a:t>	alert("</a:t>
            </a:r>
            <a:r>
              <a:rPr lang="zh-CN" sz="2200" dirty="0">
                <a:latin typeface="微软雅黑" panose="020B0503020204020204" pitchFamily="34" charset="-122"/>
                <a:ea typeface="微软雅黑" panose="020B0503020204020204" pitchFamily="34" charset="-122"/>
              </a:rPr>
              <a:t>窗口对象输入方法</a:t>
            </a:r>
            <a:r>
              <a:rPr lang="en-US" altLang="zh-CN" sz="2200" dirty="0">
                <a:latin typeface="微软雅黑" panose="020B0503020204020204" pitchFamily="34" charset="-122"/>
                <a:ea typeface="微软雅黑" panose="020B0503020204020204" pitchFamily="34" charset="-122"/>
              </a:rPr>
              <a:t>")</a:t>
            </a:r>
            <a:br>
              <a:rPr lang="en-US" altLang="zh-CN" sz="2200" dirty="0">
                <a:latin typeface="微软雅黑" panose="020B0503020204020204" pitchFamily="34" charset="-122"/>
                <a:ea typeface="微软雅黑" panose="020B0503020204020204" pitchFamily="34" charset="-122"/>
              </a:rPr>
            </a:b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6913791"/>
      </p:ext>
    </p:extLst>
  </p:cSld>
  <p:clrMapOvr>
    <a:masterClrMapping/>
  </p:clrMapOvr>
  <p:transition spd="slow">
    <p:wip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03427"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0342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429"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窗口对象的事件驱动</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103430"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pPr>
            <a:r>
              <a:rPr lang="zh-CN" sz="2200" dirty="0">
                <a:latin typeface="微软雅黑" panose="020B0503020204020204" pitchFamily="34" charset="-122"/>
                <a:ea typeface="微软雅黑" panose="020B0503020204020204" pitchFamily="34" charset="-122"/>
              </a:rPr>
              <a:t>窗口对象主要有装入</a:t>
            </a:r>
            <a:r>
              <a:rPr lang="en-US" altLang="zh-CN" sz="2200" dirty="0">
                <a:latin typeface="微软雅黑" panose="020B0503020204020204" pitchFamily="34" charset="-122"/>
                <a:ea typeface="微软雅黑" panose="020B0503020204020204" pitchFamily="34" charset="-122"/>
              </a:rPr>
              <a:t>Web</a:t>
            </a:r>
            <a:r>
              <a:rPr lang="zh-CN" sz="2200" dirty="0">
                <a:latin typeface="微软雅黑" panose="020B0503020204020204" pitchFamily="34" charset="-122"/>
                <a:ea typeface="微软雅黑" panose="020B0503020204020204" pitchFamily="34" charset="-122"/>
              </a:rPr>
              <a:t>文档事件</a:t>
            </a:r>
            <a:r>
              <a:rPr lang="en-US" altLang="zh-CN" sz="2200" dirty="0" err="1">
                <a:latin typeface="微软雅黑" panose="020B0503020204020204" pitchFamily="34" charset="-122"/>
                <a:ea typeface="微软雅黑" panose="020B0503020204020204" pitchFamily="34" charset="-122"/>
              </a:rPr>
              <a:t>onload</a:t>
            </a:r>
            <a:r>
              <a:rPr lang="zh-CN" sz="2200" dirty="0">
                <a:latin typeface="微软雅黑" panose="020B0503020204020204" pitchFamily="34" charset="-122"/>
                <a:ea typeface="微软雅黑" panose="020B0503020204020204" pitchFamily="34" charset="-122"/>
              </a:rPr>
              <a:t>和卸载时</a:t>
            </a:r>
            <a:r>
              <a:rPr lang="en-US" altLang="zh-CN" sz="2200" dirty="0" err="1">
                <a:latin typeface="微软雅黑" panose="020B0503020204020204" pitchFamily="34" charset="-122"/>
                <a:ea typeface="微软雅黑" panose="020B0503020204020204" pitchFamily="34" charset="-122"/>
              </a:rPr>
              <a:t>onunload</a:t>
            </a:r>
            <a:r>
              <a:rPr lang="zh-CN" sz="2200" dirty="0">
                <a:latin typeface="微软雅黑" panose="020B0503020204020204" pitchFamily="34" charset="-122"/>
                <a:ea typeface="微软雅黑" panose="020B0503020204020204" pitchFamily="34" charset="-122"/>
              </a:rPr>
              <a:t>事件。用于文档载入和停止载入时开始和停止更新文档。 </a:t>
            </a:r>
          </a:p>
        </p:txBody>
      </p:sp>
    </p:spTree>
    <p:extLst>
      <p:ext uri="{BB962C8B-B14F-4D97-AF65-F5344CB8AC3E}">
        <p14:creationId xmlns:p14="http://schemas.microsoft.com/office/powerpoint/2010/main" val="3624899938"/>
      </p:ext>
    </p:extLst>
  </p:cSld>
  <p:clrMapOvr>
    <a:masterClrMapping/>
  </p:clrMapOvr>
  <p:transition spd="slow">
    <p:wip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04451"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0445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453"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窗口对象的方法</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创建新窗口</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454" name="Rectangle 6"/>
          <p:cNvSpPr>
            <a:spLocks noGrp="1" noChangeArrowheads="1"/>
          </p:cNvSpPr>
          <p:nvPr/>
        </p:nvSpPr>
        <p:spPr bwMode="auto">
          <a:xfrm>
            <a:off x="757238" y="135255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None/>
            </a:pPr>
            <a:r>
              <a:rPr lang="zh-CN" sz="2200" dirty="0" smtClean="0">
                <a:latin typeface="微软雅黑" panose="020B0503020204020204" pitchFamily="34" charset="-122"/>
                <a:ea typeface="微软雅黑" panose="020B0503020204020204" pitchFamily="34" charset="-122"/>
              </a:rPr>
              <a:t>创建</a:t>
            </a:r>
            <a:r>
              <a:rPr lang="zh-CN" sz="2200" dirty="0">
                <a:latin typeface="微软雅黑" panose="020B0503020204020204" pitchFamily="34" charset="-122"/>
                <a:ea typeface="微软雅黑" panose="020B0503020204020204" pitchFamily="34" charset="-122"/>
              </a:rPr>
              <a:t>一个新的</a:t>
            </a:r>
            <a:r>
              <a:rPr lang="zh-CN" sz="2200" dirty="0" smtClean="0">
                <a:latin typeface="微软雅黑" panose="020B0503020204020204" pitchFamily="34" charset="-122"/>
                <a:ea typeface="微软雅黑" panose="020B0503020204020204" pitchFamily="34" charset="-122"/>
              </a:rPr>
              <a:t>窗口</a:t>
            </a:r>
            <a:r>
              <a:rPr lang="zh-CN" altLang="zh-CN" sz="2200" dirty="0">
                <a:latin typeface="微软雅黑" panose="020B0503020204020204" pitchFamily="34" charset="-122"/>
                <a:ea typeface="微软雅黑" panose="020B0503020204020204" pitchFamily="34" charset="-122"/>
              </a:rPr>
              <a:t>使用</a:t>
            </a:r>
            <a:r>
              <a:rPr lang="en-US" altLang="zh-CN" sz="2200" dirty="0" err="1">
                <a:latin typeface="微软雅黑" panose="020B0503020204020204" pitchFamily="34" charset="-122"/>
                <a:ea typeface="微软雅黑" panose="020B0503020204020204" pitchFamily="34" charset="-122"/>
              </a:rPr>
              <a:t>window.open</a:t>
            </a:r>
            <a:r>
              <a:rPr lang="zh-CN" altLang="zh-CN" sz="2200" dirty="0">
                <a:latin typeface="微软雅黑" panose="020B0503020204020204" pitchFamily="34" charset="-122"/>
                <a:ea typeface="微软雅黑" panose="020B0503020204020204" pitchFamily="34" charset="-122"/>
              </a:rPr>
              <a:t>（参数表）方法</a:t>
            </a:r>
            <a:r>
              <a:rPr lang="zh-CN"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a:lnSpc>
                <a:spcPct val="150000"/>
              </a:lnSpc>
              <a:buNone/>
            </a:pPr>
            <a:r>
              <a:rPr lang="zh-CN" altLang="en-US" sz="2200" dirty="0">
                <a:latin typeface="微软雅黑" panose="020B0503020204020204" pitchFamily="34" charset="-122"/>
                <a:ea typeface="微软雅黑" panose="020B0503020204020204" pitchFamily="34" charset="-122"/>
              </a:rPr>
              <a:t>基本格式：</a:t>
            </a:r>
          </a:p>
          <a:p>
            <a:pPr>
              <a:lnSpc>
                <a:spcPct val="150000"/>
              </a:lnSpc>
              <a:buNone/>
            </a:pPr>
            <a:r>
              <a:rPr lang="en-US" altLang="zh-CN" sz="2200" dirty="0">
                <a:latin typeface="微软雅黑" panose="020B0503020204020204" pitchFamily="34" charset="-122"/>
                <a:ea typeface="微软雅黑" panose="020B0503020204020204" pitchFamily="34" charset="-122"/>
              </a:rPr>
              <a:t>	</a:t>
            </a:r>
            <a:r>
              <a:rPr lang="en-US" altLang="zh-CN" sz="2200" b="1" dirty="0" err="1" smtClean="0">
                <a:latin typeface="微软雅黑" panose="020B0503020204020204" pitchFamily="34" charset="-122"/>
                <a:ea typeface="微软雅黑" panose="020B0503020204020204" pitchFamily="34" charset="-122"/>
              </a:rPr>
              <a:t>Window</a:t>
            </a:r>
            <a:r>
              <a:rPr lang="en-US" altLang="zh-CN" sz="2200" b="1" dirty="0" err="1">
                <a:latin typeface="微软雅黑" panose="020B0503020204020204" pitchFamily="34" charset="-122"/>
                <a:ea typeface="微软雅黑" panose="020B0503020204020204" pitchFamily="34" charset="-122"/>
              </a:rPr>
              <a:t>.</a:t>
            </a:r>
            <a:r>
              <a:rPr lang="en-US" altLang="zh-CN" sz="2200" b="1" dirty="0" err="1" smtClean="0">
                <a:latin typeface="微软雅黑" panose="020B0503020204020204" pitchFamily="34" charset="-122"/>
                <a:ea typeface="微软雅黑" panose="020B0503020204020204" pitchFamily="34" charset="-122"/>
              </a:rPr>
              <a:t>open</a:t>
            </a:r>
            <a:r>
              <a:rPr lang="en-US" altLang="zh-CN" sz="2200" b="1" dirty="0">
                <a:latin typeface="微软雅黑" panose="020B0503020204020204" pitchFamily="34" charset="-122"/>
                <a:ea typeface="微软雅黑" panose="020B0503020204020204" pitchFamily="34" charset="-122"/>
              </a:rPr>
              <a:t>("URL","</a:t>
            </a:r>
            <a:r>
              <a:rPr lang="zh-CN" altLang="en-US" sz="2200" b="1" dirty="0">
                <a:latin typeface="微软雅黑" panose="020B0503020204020204" pitchFamily="34" charset="-122"/>
                <a:ea typeface="微软雅黑" panose="020B0503020204020204" pitchFamily="34" charset="-122"/>
              </a:rPr>
              <a:t>窗口名字</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窗口属性</a:t>
            </a:r>
            <a:r>
              <a:rPr lang="en-US" altLang="zh-CN" sz="2200" b="1" dirty="0">
                <a:latin typeface="微软雅黑" panose="020B0503020204020204" pitchFamily="34" charset="-122"/>
                <a:ea typeface="微软雅黑" panose="020B0503020204020204" pitchFamily="34" charset="-122"/>
              </a:rPr>
              <a:t>")</a:t>
            </a:r>
          </a:p>
          <a:p>
            <a:pPr>
              <a:lnSpc>
                <a:spcPct val="150000"/>
              </a:lnSpc>
              <a:buNone/>
            </a:pPr>
            <a:r>
              <a:rPr lang="zh-CN" sz="2200" dirty="0" smtClean="0">
                <a:latin typeface="微软雅黑" panose="020B0503020204020204" pitchFamily="34" charset="-122"/>
                <a:ea typeface="微软雅黑" panose="020B0503020204020204" pitchFamily="34" charset="-122"/>
              </a:rPr>
              <a:t/>
            </a:r>
            <a:br>
              <a:rPr lang="zh-CN" sz="2200" dirty="0" smtClean="0">
                <a:latin typeface="微软雅黑" panose="020B0503020204020204" pitchFamily="34" charset="-122"/>
                <a:ea typeface="微软雅黑" panose="020B0503020204020204" pitchFamily="34" charset="-122"/>
              </a:rPr>
            </a:br>
            <a:r>
              <a:rPr lang="zh-CN" sz="2200" dirty="0" smtClean="0">
                <a:latin typeface="微软雅黑" panose="020B0503020204020204" pitchFamily="34" charset="-122"/>
                <a:ea typeface="微软雅黑" panose="020B0503020204020204" pitchFamily="34" charset="-122"/>
              </a:rPr>
              <a:t>其中</a:t>
            </a:r>
            <a:r>
              <a:rPr lang="zh-CN" sz="2200" dirty="0">
                <a:latin typeface="微软雅黑" panose="020B0503020204020204" pitchFamily="34" charset="-122"/>
                <a:ea typeface="微软雅黑" panose="020B0503020204020204" pitchFamily="34" charset="-122"/>
              </a:rPr>
              <a:t>参数表提供有窗口的主要特性和文档及窗口的</a:t>
            </a:r>
            <a:r>
              <a:rPr lang="zh-CN" sz="2200" dirty="0" smtClean="0">
                <a:latin typeface="微软雅黑" panose="020B0503020204020204" pitchFamily="34" charset="-122"/>
                <a:ea typeface="微软雅黑" panose="020B0503020204020204" pitchFamily="34" charset="-122"/>
              </a:rPr>
              <a:t>命名。</a:t>
            </a:r>
            <a:endParaRPr 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3224298"/>
      </p:ext>
    </p:extLst>
  </p:cSld>
  <p:clrMapOvr>
    <a:masterClrMapping/>
  </p:clrMapOvr>
  <p:transition spd="slow">
    <p:wip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04451"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0445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453" name="标题 1"/>
          <p:cNvSpPr>
            <a:spLocks noGrp="1" noChangeArrowheads="1"/>
          </p:cNvSpPr>
          <p:nvPr>
            <p:ph type="title" idx="4294967295"/>
          </p:nvPr>
        </p:nvSpPr>
        <p:spPr>
          <a:xfrm>
            <a:off x="604838" y="0"/>
            <a:ext cx="10748962" cy="1335088"/>
          </a:xfrm>
        </p:spPr>
        <p:txBody>
          <a:bodyPr/>
          <a:lstStyle/>
          <a:p>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窗口对象的方法</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454" name="Rectangle 6"/>
          <p:cNvSpPr>
            <a:spLocks noGrp="1" noChangeArrowheads="1"/>
          </p:cNvSpPr>
          <p:nvPr/>
        </p:nvSpPr>
        <p:spPr bwMode="auto">
          <a:xfrm>
            <a:off x="757238" y="135255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342900" indent="-342900">
              <a:lnSpc>
                <a:spcPct val="150000"/>
              </a:lnSpc>
              <a:buFont typeface="Wingdings" pitchFamily="2" charset="2"/>
              <a:buChar char="u"/>
            </a:pPr>
            <a:r>
              <a:rPr lang="zh-CN" altLang="zh-CN" sz="2400" dirty="0" smtClean="0">
                <a:latin typeface="微软雅黑" panose="020B0503020204020204" pitchFamily="34" charset="-122"/>
                <a:ea typeface="微软雅黑" panose="020B0503020204020204" pitchFamily="34" charset="-122"/>
              </a:rPr>
              <a:t>具有</a:t>
            </a:r>
            <a:r>
              <a:rPr lang="en-US" altLang="zh-CN" sz="2400" dirty="0">
                <a:latin typeface="微软雅黑" panose="020B0503020204020204" pitchFamily="34" charset="-122"/>
                <a:ea typeface="微软雅黑" panose="020B0503020204020204" pitchFamily="34" charset="-122"/>
              </a:rPr>
              <a:t>OK</a:t>
            </a:r>
            <a:r>
              <a:rPr lang="zh-CN" altLang="zh-CN" sz="2400" dirty="0">
                <a:latin typeface="微软雅黑" panose="020B0503020204020204" pitchFamily="34" charset="-122"/>
                <a:ea typeface="微软雅黑" panose="020B0503020204020204" pitchFamily="34" charset="-122"/>
              </a:rPr>
              <a:t>按钮的对话框</a:t>
            </a:r>
            <a:br>
              <a:rPr lang="zh-CN" altLang="zh-CN" sz="2400" dirty="0">
                <a:latin typeface="微软雅黑" panose="020B0503020204020204" pitchFamily="34" charset="-122"/>
                <a:ea typeface="微软雅黑" panose="020B0503020204020204" pitchFamily="34" charset="-122"/>
              </a:rPr>
            </a:br>
            <a:r>
              <a:rPr lang="en-US" altLang="zh-CN" sz="2400" b="1" dirty="0" smtClean="0">
                <a:latin typeface="微软雅黑" panose="020B0503020204020204" pitchFamily="34" charset="-122"/>
                <a:ea typeface="微软雅黑" panose="020B0503020204020204" pitchFamily="34" charset="-122"/>
              </a:rPr>
              <a:t>alert</a:t>
            </a:r>
            <a:r>
              <a:rPr lang="en-US" altLang="zh-CN" sz="2400" dirty="0" smtClean="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方法能创建一个具有</a:t>
            </a:r>
            <a:r>
              <a:rPr lang="en-US" altLang="zh-CN" sz="2400" dirty="0">
                <a:latin typeface="微软雅黑" panose="020B0503020204020204" pitchFamily="34" charset="-122"/>
                <a:ea typeface="微软雅黑" panose="020B0503020204020204" pitchFamily="34" charset="-122"/>
              </a:rPr>
              <a:t>OK</a:t>
            </a:r>
            <a:r>
              <a:rPr lang="zh-CN" altLang="zh-CN" sz="2400" dirty="0">
                <a:latin typeface="微软雅黑" panose="020B0503020204020204" pitchFamily="34" charset="-122"/>
                <a:ea typeface="微软雅黑" panose="020B0503020204020204" pitchFamily="34" charset="-122"/>
              </a:rPr>
              <a:t>按钮的对话框。</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u"/>
            </a:pPr>
            <a:r>
              <a:rPr lang="zh-CN" altLang="zh-CN" sz="2400" dirty="0">
                <a:latin typeface="微软雅黑" panose="020B0503020204020204" pitchFamily="34" charset="-122"/>
                <a:ea typeface="微软雅黑" panose="020B0503020204020204" pitchFamily="34" charset="-122"/>
              </a:rPr>
              <a:t>具有</a:t>
            </a:r>
            <a:r>
              <a:rPr lang="en-US" altLang="zh-CN" sz="2400" dirty="0">
                <a:latin typeface="微软雅黑" panose="020B0503020204020204" pitchFamily="34" charset="-122"/>
                <a:ea typeface="微软雅黑" panose="020B0503020204020204" pitchFamily="34" charset="-122"/>
              </a:rPr>
              <a:t>OK</a:t>
            </a:r>
            <a:r>
              <a:rPr lang="zh-CN" altLang="zh-CN"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Cancel</a:t>
            </a:r>
            <a:r>
              <a:rPr lang="zh-CN" altLang="zh-CN" sz="2400" dirty="0">
                <a:latin typeface="微软雅黑" panose="020B0503020204020204" pitchFamily="34" charset="-122"/>
                <a:ea typeface="微软雅黑" panose="020B0503020204020204" pitchFamily="34" charset="-122"/>
              </a:rPr>
              <a:t>按钮的对话框</a:t>
            </a:r>
            <a:br>
              <a:rPr lang="zh-CN" altLang="zh-CN" sz="2400" dirty="0">
                <a:latin typeface="微软雅黑" panose="020B0503020204020204" pitchFamily="34" charset="-122"/>
                <a:ea typeface="微软雅黑" panose="020B0503020204020204" pitchFamily="34" charset="-122"/>
              </a:rPr>
            </a:br>
            <a:r>
              <a:rPr lang="en-US" altLang="zh-CN" sz="2400" b="1" dirty="0">
                <a:latin typeface="微软雅黑" panose="020B0503020204020204" pitchFamily="34" charset="-122"/>
                <a:ea typeface="微软雅黑" panose="020B0503020204020204" pitchFamily="34" charset="-122"/>
              </a:rPr>
              <a:t>confirm</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方法为编程人员提供一个具有两个按钮的对话框。</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u"/>
            </a:pPr>
            <a:r>
              <a:rPr lang="zh-CN" altLang="zh-CN" sz="2400" dirty="0">
                <a:latin typeface="微软雅黑" panose="020B0503020204020204" pitchFamily="34" charset="-122"/>
                <a:ea typeface="微软雅黑" panose="020B0503020204020204" pitchFamily="34" charset="-122"/>
              </a:rPr>
              <a:t>具有输入信息的对话框</a:t>
            </a:r>
            <a:br>
              <a:rPr lang="zh-CN" altLang="zh-CN" sz="2400" dirty="0">
                <a:latin typeface="微软雅黑" panose="020B0503020204020204" pitchFamily="34" charset="-122"/>
                <a:ea typeface="微软雅黑" panose="020B0503020204020204" pitchFamily="34" charset="-122"/>
              </a:rPr>
            </a:br>
            <a:r>
              <a:rPr lang="en-US" altLang="zh-CN" sz="2400" b="1" dirty="0">
                <a:latin typeface="微软雅黑" panose="020B0503020204020204" pitchFamily="34" charset="-122"/>
                <a:ea typeface="微软雅黑" panose="020B0503020204020204" pitchFamily="34" charset="-122"/>
              </a:rPr>
              <a:t>prompt</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方法允许用户在对话框中输入信息，并可使用默认值，其基本格式如下</a:t>
            </a:r>
            <a:r>
              <a:rPr lang="en-US" altLang="zh-CN" sz="2400" dirty="0">
                <a:latin typeface="微软雅黑" panose="020B0503020204020204" pitchFamily="34" charset="-122"/>
                <a:ea typeface="微软雅黑" panose="020B0503020204020204" pitchFamily="34" charset="-122"/>
              </a:rPr>
              <a:t>prompt</a:t>
            </a:r>
            <a:r>
              <a:rPr lang="zh-CN" altLang="zh-CN" sz="2400" dirty="0">
                <a:latin typeface="微软雅黑" panose="020B0503020204020204" pitchFamily="34" charset="-122"/>
                <a:ea typeface="微软雅黑" panose="020B0503020204020204" pitchFamily="34" charset="-122"/>
              </a:rPr>
              <a:t>（“提示信息”，默认值）</a:t>
            </a:r>
            <a:r>
              <a:rPr lang="zh-CN" altLang="zh-CN" sz="2400" dirty="0" smtClean="0">
                <a:latin typeface="微软雅黑" panose="020B0503020204020204" pitchFamily="34" charset="-122"/>
                <a:ea typeface="微软雅黑" panose="020B0503020204020204" pitchFamily="34" charset="-122"/>
              </a:rPr>
              <a:t>。</a:t>
            </a:r>
            <a:endParaRPr 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0400182"/>
      </p:ext>
    </p:extLst>
  </p:cSld>
  <p:clrMapOvr>
    <a:masterClrMapping/>
  </p:clrMapOvr>
  <p:transition spd="slow">
    <p:wip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04451"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0445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453" name="标题 1"/>
          <p:cNvSpPr>
            <a:spLocks noGrp="1" noChangeArrowheads="1"/>
          </p:cNvSpPr>
          <p:nvPr>
            <p:ph type="title" idx="4294967295"/>
          </p:nvPr>
        </p:nvSpPr>
        <p:spPr>
          <a:xfrm>
            <a:off x="604838" y="0"/>
            <a:ext cx="10748962" cy="1335088"/>
          </a:xfrm>
        </p:spPr>
        <p:txBody>
          <a:bodyPr/>
          <a:lstStyle/>
          <a:p>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窗口对象的方法</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454" name="Rectangle 6"/>
          <p:cNvSpPr>
            <a:spLocks noGrp="1" noChangeArrowheads="1"/>
          </p:cNvSpPr>
          <p:nvPr/>
        </p:nvSpPr>
        <p:spPr bwMode="auto">
          <a:xfrm>
            <a:off x="757238" y="135255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342900" indent="-342900">
              <a:lnSpc>
                <a:spcPct val="150000"/>
              </a:lnSpc>
              <a:buFont typeface="Wingdings" pitchFamily="2" charset="2"/>
              <a:buChar char="u"/>
            </a:pPr>
            <a:r>
              <a:rPr lang="zh-CN" altLang="zh-CN" sz="2400" dirty="0" smtClean="0">
                <a:latin typeface="微软雅黑" panose="020B0503020204020204" pitchFamily="34" charset="-122"/>
                <a:ea typeface="微软雅黑" panose="020B0503020204020204" pitchFamily="34" charset="-122"/>
              </a:rPr>
              <a:t>输出 </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document.write</a:t>
            </a:r>
            <a:r>
              <a:rPr lang="en-US" altLang="zh-CN" sz="2400" dirty="0" smtClean="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方法和 </a:t>
            </a:r>
            <a:r>
              <a:rPr lang="en-US" altLang="zh-CN" sz="2400" dirty="0" err="1" smtClean="0">
                <a:latin typeface="微软雅黑" panose="020B0503020204020204" pitchFamily="34" charset="-122"/>
                <a:ea typeface="微软雅黑" panose="020B0503020204020204" pitchFamily="34" charset="-122"/>
              </a:rPr>
              <a:t>document.writeln</a:t>
            </a:r>
            <a:r>
              <a:rPr lang="en-US" altLang="zh-CN" sz="2400" dirty="0" smtClean="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方法</a:t>
            </a:r>
            <a:br>
              <a:rPr lang="zh-CN" altLang="zh-CN" sz="2400" dirty="0" smtClean="0">
                <a:latin typeface="微软雅黑" panose="020B0503020204020204" pitchFamily="34" charset="-122"/>
                <a:ea typeface="微软雅黑" panose="020B0503020204020204" pitchFamily="34" charset="-122"/>
              </a:rPr>
            </a:br>
            <a:r>
              <a:rPr lang="en-US" altLang="zh-CN" sz="2400" dirty="0" smtClean="0">
                <a:latin typeface="微软雅黑" panose="020B0503020204020204" pitchFamily="34" charset="-122"/>
                <a:ea typeface="微软雅黑" panose="020B0503020204020204" pitchFamily="34" charset="-122"/>
              </a:rPr>
              <a:t>  write()</a:t>
            </a:r>
            <a:r>
              <a:rPr lang="zh-CN" altLang="zh-CN" sz="2400" dirty="0" smtClean="0">
                <a:latin typeface="微软雅黑" panose="020B0503020204020204" pitchFamily="34" charset="-122"/>
                <a:ea typeface="微软雅黑" panose="020B0503020204020204" pitchFamily="34" charset="-122"/>
              </a:rPr>
              <a:t>和</a:t>
            </a:r>
            <a:r>
              <a:rPr lang="en-US" altLang="zh-CN" sz="2400" dirty="0" err="1" smtClean="0">
                <a:latin typeface="微软雅黑" panose="020B0503020204020204" pitchFamily="34" charset="-122"/>
                <a:ea typeface="微软雅黑" panose="020B0503020204020204" pitchFamily="34" charset="-122"/>
              </a:rPr>
              <a:t>writeln</a:t>
            </a:r>
            <a:r>
              <a:rPr lang="en-US" altLang="zh-CN" sz="2400" dirty="0" smtClean="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方法都是用于向浏览器窗口输出文本字串；二者的唯一区别就是</a:t>
            </a:r>
            <a:r>
              <a:rPr lang="en-US" altLang="zh-CN" sz="2400" dirty="0" err="1" smtClean="0">
                <a:latin typeface="微软雅黑" panose="020B0503020204020204" pitchFamily="34" charset="-122"/>
                <a:ea typeface="微软雅黑" panose="020B0503020204020204" pitchFamily="34" charset="-122"/>
              </a:rPr>
              <a:t>writeln</a:t>
            </a:r>
            <a:r>
              <a:rPr lang="en-US" altLang="zh-CN" sz="2400" dirty="0" smtClean="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方法自动在文本之后加入回车符。</a:t>
            </a:r>
            <a:endParaRPr lang="en-US" altLang="zh-CN" sz="24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u"/>
            </a:pPr>
            <a:r>
              <a:rPr lang="zh-CN" altLang="en-US" sz="2400" dirty="0" smtClean="0">
                <a:latin typeface="微软雅黑" panose="020B0503020204020204" pitchFamily="34" charset="-122"/>
                <a:ea typeface="微软雅黑" panose="020B0503020204020204" pitchFamily="34" charset="-122"/>
              </a:rPr>
              <a:t>关闭</a:t>
            </a:r>
            <a:r>
              <a:rPr lang="zh-CN" altLang="en-US" sz="2400" dirty="0">
                <a:latin typeface="微软雅黑" panose="020B0503020204020204" pitchFamily="34" charset="-122"/>
                <a:ea typeface="微软雅黑" panose="020B0503020204020204" pitchFamily="34" charset="-122"/>
              </a:rPr>
              <a:t>文档</a:t>
            </a:r>
            <a:r>
              <a:rPr lang="en-US" altLang="zh-CN" sz="2400" dirty="0">
                <a:latin typeface="微软雅黑" panose="020B0503020204020204" pitchFamily="34" charset="-122"/>
                <a:ea typeface="微软雅黑" panose="020B0503020204020204" pitchFamily="34" charset="-122"/>
              </a:rPr>
              <a:t>close()</a:t>
            </a:r>
          </a:p>
          <a:p>
            <a:pPr marL="342900" indent="-342900">
              <a:lnSpc>
                <a:spcPct val="150000"/>
              </a:lnSpc>
              <a:buFont typeface="Wingdings" pitchFamily="2" charset="2"/>
              <a:buChar char="u"/>
            </a:pPr>
            <a:r>
              <a:rPr lang="zh-CN" altLang="en-US" sz="2400" dirty="0">
                <a:latin typeface="微软雅黑" panose="020B0503020204020204" pitchFamily="34" charset="-122"/>
                <a:ea typeface="微软雅黑" panose="020B0503020204020204" pitchFamily="34" charset="-122"/>
              </a:rPr>
              <a:t>清除文档内容</a:t>
            </a:r>
            <a:r>
              <a:rPr lang="en-US" altLang="zh-CN" sz="2400" dirty="0">
                <a:latin typeface="微软雅黑" panose="020B0503020204020204" pitchFamily="34" charset="-122"/>
                <a:ea typeface="微软雅黑" panose="020B0503020204020204" pitchFamily="34" charset="-122"/>
              </a:rPr>
              <a:t>clear()</a:t>
            </a:r>
            <a:endParaRPr lang="zh-CN" altLang="zh-CN" sz="2400" dirty="0" smtClean="0">
              <a:latin typeface="微软雅黑" panose="020B0503020204020204" pitchFamily="34" charset="-122"/>
              <a:ea typeface="微软雅黑" panose="020B0503020204020204" pitchFamily="34" charset="-122"/>
            </a:endParaRPr>
          </a:p>
          <a:p>
            <a:endParaRPr lang="zh-CN" altLang="en-US" sz="2400" dirty="0"/>
          </a:p>
          <a:p>
            <a:pPr>
              <a:lnSpc>
                <a:spcPct val="150000"/>
              </a:lnSpc>
              <a:buNone/>
            </a:pPr>
            <a:endParaRPr lang="zh-CN" sz="2200" dirty="0">
              <a:latin typeface="微软雅黑" panose="020B0503020204020204" pitchFamily="34" charset="-122"/>
              <a:ea typeface="微软雅黑" panose="020B0503020204020204" pitchFamily="34" charset="-122"/>
            </a:endParaRPr>
          </a:p>
        </p:txBody>
      </p:sp>
      <p:sp>
        <p:nvSpPr>
          <p:cNvPr id="8" name="TextBox 7"/>
          <p:cNvSpPr txBox="1"/>
          <p:nvPr/>
        </p:nvSpPr>
        <p:spPr>
          <a:xfrm>
            <a:off x="5181764" y="5419636"/>
            <a:ext cx="6094929" cy="600164"/>
          </a:xfrm>
          <a:prstGeom prst="rect">
            <a:avLst/>
          </a:prstGeom>
          <a:noFill/>
        </p:spPr>
        <p:txBody>
          <a:bodyPr wrap="square" rtlCol="0">
            <a:spAutoFit/>
          </a:bodyPr>
          <a:lstStyle>
            <a:defPPr>
              <a:defRPr lang="zh-CN"/>
            </a:defPPr>
            <a:lvl1pPr>
              <a:lnSpc>
                <a:spcPct val="150000"/>
              </a:lnSpc>
              <a:defRPr sz="2200" u="sng">
                <a:solidFill>
                  <a:srgbClr val="FF0000"/>
                </a:solidFill>
                <a:latin typeface="微软雅黑" panose="020B0503020204020204" pitchFamily="34" charset="-122"/>
                <a:ea typeface="微软雅黑" panose="020B0503020204020204" pitchFamily="34" charset="-122"/>
              </a:defRPr>
            </a:lvl1pPr>
          </a:lstStyle>
          <a:p>
            <a:r>
              <a:rPr lang="zh-CN" altLang="en-US" dirty="0"/>
              <a:t>示例代码：</a:t>
            </a:r>
            <a:r>
              <a:rPr lang="en-US" altLang="zh-CN" dirty="0"/>
              <a:t>demo/</a:t>
            </a:r>
            <a:r>
              <a:rPr lang="en-US" altLang="zh-CN" dirty="0" err="1"/>
              <a:t>js</a:t>
            </a:r>
            <a:r>
              <a:rPr lang="en-US" altLang="zh-CN" dirty="0"/>
              <a:t>/day5/2.1_prompt.html</a:t>
            </a:r>
            <a:endParaRPr lang="zh-CN" altLang="en-US" dirty="0"/>
          </a:p>
        </p:txBody>
      </p:sp>
    </p:spTree>
    <p:extLst>
      <p:ext uri="{BB962C8B-B14F-4D97-AF65-F5344CB8AC3E}">
        <p14:creationId xmlns:p14="http://schemas.microsoft.com/office/powerpoint/2010/main" val="14776864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05475"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0547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5477"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窗口对象中的属性</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5478" name="Rectangle 6"/>
          <p:cNvSpPr>
            <a:spLocks noGrp="1" noChangeArrowheads="1"/>
          </p:cNvSpPr>
          <p:nvPr/>
        </p:nvSpPr>
        <p:spPr bwMode="auto">
          <a:xfrm>
            <a:off x="179615" y="1191985"/>
            <a:ext cx="12191999"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indent="0">
              <a:lnSpc>
                <a:spcPct val="150000"/>
              </a:lnSpc>
              <a:buNone/>
            </a:pPr>
            <a:r>
              <a:rPr lang="zh-CN" sz="2200" dirty="0">
                <a:latin typeface="微软雅黑" panose="020B0503020204020204" pitchFamily="34" charset="-122"/>
                <a:ea typeface="微软雅黑" panose="020B0503020204020204" pitchFamily="34" charset="-122"/>
              </a:rPr>
              <a:t>窗口对象中的属性主要用来对浏览器中存在的各种窗口和框架的引用，其主要属性有以下几个</a:t>
            </a:r>
            <a:r>
              <a:rPr lang="zh-CN"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a:lnSpc>
                <a:spcPct val="150000"/>
              </a:lnSpc>
              <a:buFont typeface="Wingdings" pitchFamily="2" charset="2"/>
              <a:buChar char="u"/>
            </a:pPr>
            <a:r>
              <a:rPr lang="en-US" altLang="zh-CN" sz="2200" dirty="0" smtClean="0">
                <a:latin typeface="微软雅黑" panose="020B0503020204020204" pitchFamily="34" charset="-122"/>
                <a:ea typeface="微软雅黑" panose="020B0503020204020204" pitchFamily="34" charset="-122"/>
              </a:rPr>
              <a:t>frames </a:t>
            </a:r>
            <a:r>
              <a:rPr lang="zh-CN" sz="2200" dirty="0">
                <a:latin typeface="微软雅黑" panose="020B0503020204020204" pitchFamily="34" charset="-122"/>
                <a:ea typeface="微软雅黑" panose="020B0503020204020204" pitchFamily="34" charset="-122"/>
              </a:rPr>
              <a:t>确文档中帧的</a:t>
            </a:r>
            <a:r>
              <a:rPr lang="zh-CN" sz="2200" dirty="0" smtClean="0">
                <a:latin typeface="微软雅黑" panose="020B0503020204020204" pitchFamily="34" charset="-122"/>
                <a:ea typeface="微软雅黑" panose="020B0503020204020204" pitchFamily="34" charset="-122"/>
              </a:rPr>
              <a:t>数目</a:t>
            </a:r>
            <a:br>
              <a:rPr lang="zh-CN" sz="2200" dirty="0" smtClean="0">
                <a:latin typeface="微软雅黑" panose="020B0503020204020204" pitchFamily="34" charset="-122"/>
                <a:ea typeface="微软雅黑" panose="020B0503020204020204" pitchFamily="34" charset="-122"/>
              </a:rPr>
            </a:br>
            <a:r>
              <a:rPr lang="en-US" altLang="zh-CN" sz="2200" dirty="0" smtClean="0">
                <a:latin typeface="微软雅黑" panose="020B0503020204020204" pitchFamily="34" charset="-122"/>
                <a:ea typeface="微软雅黑" panose="020B0503020204020204" pitchFamily="34" charset="-122"/>
              </a:rPr>
              <a:t>frames</a:t>
            </a:r>
            <a:r>
              <a:rPr lang="zh-CN" sz="2200" dirty="0">
                <a:latin typeface="微软雅黑" panose="020B0503020204020204" pitchFamily="34" charset="-122"/>
                <a:ea typeface="微软雅黑" panose="020B0503020204020204" pitchFamily="34" charset="-122"/>
              </a:rPr>
              <a:t>属性是通过</a:t>
            </a:r>
            <a:r>
              <a:rPr lang="en-US" altLang="zh-CN" sz="2200" dirty="0">
                <a:latin typeface="微软雅黑" panose="020B0503020204020204" pitchFamily="34" charset="-122"/>
                <a:ea typeface="微软雅黑" panose="020B0503020204020204" pitchFamily="34" charset="-122"/>
              </a:rPr>
              <a:t>HTML</a:t>
            </a:r>
            <a:r>
              <a:rPr lang="zh-CN" sz="2200" dirty="0">
                <a:latin typeface="微软雅黑" panose="020B0503020204020204" pitchFamily="34" charset="-122"/>
                <a:ea typeface="微软雅黑" panose="020B0503020204020204" pitchFamily="34" charset="-122"/>
              </a:rPr>
              <a:t>标识</a:t>
            </a:r>
            <a:r>
              <a:rPr lang="en-US" altLang="zh-CN" sz="2200" dirty="0" smtClean="0">
                <a:latin typeface="微软雅黑" panose="020B0503020204020204" pitchFamily="34" charset="-122"/>
                <a:ea typeface="微软雅黑" panose="020B0503020204020204" pitchFamily="34" charset="-122"/>
              </a:rPr>
              <a:t>&lt;frames</a:t>
            </a:r>
            <a:r>
              <a:rPr lang="en-US" altLang="zh-CN" sz="2200" dirty="0">
                <a:latin typeface="微软雅黑" panose="020B0503020204020204" pitchFamily="34" charset="-122"/>
                <a:ea typeface="微软雅黑" panose="020B0503020204020204" pitchFamily="34" charset="-122"/>
              </a:rPr>
              <a:t>&gt;</a:t>
            </a:r>
            <a:r>
              <a:rPr lang="zh-CN" sz="2200" dirty="0">
                <a:latin typeface="微软雅黑" panose="020B0503020204020204" pitchFamily="34" charset="-122"/>
                <a:ea typeface="微软雅黑" panose="020B0503020204020204" pitchFamily="34" charset="-122"/>
              </a:rPr>
              <a:t>的顺序来引用的，它包含了一个窗口中的全部帧数</a:t>
            </a:r>
            <a:r>
              <a:rPr lang="zh-CN" sz="2200" dirty="0" smtClean="0">
                <a:latin typeface="微软雅黑" panose="020B0503020204020204" pitchFamily="34" charset="-122"/>
                <a:ea typeface="微软雅黑" panose="020B0503020204020204" pitchFamily="34" charset="-122"/>
              </a:rPr>
              <a:t>。帧</a:t>
            </a:r>
            <a:r>
              <a:rPr lang="zh-CN" sz="2200" dirty="0">
                <a:latin typeface="微软雅黑" panose="020B0503020204020204" pitchFamily="34" charset="-122"/>
                <a:ea typeface="微软雅黑" panose="020B0503020204020204" pitchFamily="34" charset="-122"/>
              </a:rPr>
              <a:t>本身已是一类窗口，继承了窗口对象所有的全部属性和方法</a:t>
            </a:r>
            <a:r>
              <a:rPr lang="zh-CN"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u"/>
            </a:pPr>
            <a:r>
              <a:rPr lang="en-US" altLang="zh-CN" sz="2200" dirty="0" smtClean="0">
                <a:latin typeface="微软雅黑" panose="020B0503020204020204" pitchFamily="34" charset="-122"/>
                <a:ea typeface="微软雅黑" panose="020B0503020204020204" pitchFamily="34" charset="-122"/>
              </a:rPr>
              <a:t>Parent </a:t>
            </a:r>
            <a:r>
              <a:rPr lang="zh-CN" sz="2200" dirty="0">
                <a:latin typeface="微软雅黑" panose="020B0503020204020204" pitchFamily="34" charset="-122"/>
                <a:ea typeface="微软雅黑" panose="020B0503020204020204" pitchFamily="34" charset="-122"/>
              </a:rPr>
              <a:t>指明当前窗口或帧的父窗口</a:t>
            </a:r>
            <a:r>
              <a:rPr lang="zh-CN"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u"/>
            </a:pPr>
            <a:r>
              <a:rPr lang="en-US" altLang="zh-CN" sz="2200" dirty="0" err="1" smtClean="0">
                <a:latin typeface="微软雅黑" panose="020B0503020204020204" pitchFamily="34" charset="-122"/>
                <a:ea typeface="微软雅黑" panose="020B0503020204020204" pitchFamily="34" charset="-122"/>
              </a:rPr>
              <a:t>defaultstatus</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默认状态，它的值显示在窗口的状态栏中</a:t>
            </a:r>
            <a:r>
              <a:rPr lang="zh-CN"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u"/>
            </a:pPr>
            <a:r>
              <a:rPr lang="en-US" altLang="zh-CN" sz="2200" dirty="0" smtClean="0">
                <a:latin typeface="微软雅黑" panose="020B0503020204020204" pitchFamily="34" charset="-122"/>
                <a:ea typeface="微软雅黑" panose="020B0503020204020204" pitchFamily="34" charset="-122"/>
              </a:rPr>
              <a:t>status</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包含文档窗口中帧中的当前信息</a:t>
            </a:r>
            <a:r>
              <a:rPr lang="zh-CN"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u"/>
            </a:pPr>
            <a:r>
              <a:rPr lang="en-US" altLang="zh-CN" sz="2200" dirty="0" smtClean="0">
                <a:latin typeface="微软雅黑" panose="020B0503020204020204" pitchFamily="34" charset="-122"/>
                <a:ea typeface="微软雅黑" panose="020B0503020204020204" pitchFamily="34" charset="-122"/>
              </a:rPr>
              <a:t>top</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包括的是用以实现所有的下级窗口的窗口</a:t>
            </a:r>
            <a:r>
              <a:rPr lang="zh-CN"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u"/>
            </a:pPr>
            <a:r>
              <a:rPr lang="en-US" altLang="zh-CN" sz="2200" dirty="0" smtClean="0">
                <a:latin typeface="微软雅黑" panose="020B0503020204020204" pitchFamily="34" charset="-122"/>
                <a:ea typeface="微软雅黑" panose="020B0503020204020204" pitchFamily="34" charset="-122"/>
              </a:rPr>
              <a:t>window</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指的是当前</a:t>
            </a:r>
            <a:r>
              <a:rPr lang="zh-CN" sz="2200" dirty="0" smtClean="0">
                <a:latin typeface="微软雅黑" panose="020B0503020204020204" pitchFamily="34" charset="-122"/>
                <a:ea typeface="微软雅黑" panose="020B0503020204020204" pitchFamily="34" charset="-122"/>
              </a:rPr>
              <a:t>窗口</a:t>
            </a:r>
            <a:endParaRPr lang="en-US" altLang="zh-CN" sz="22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u"/>
            </a:pPr>
            <a:r>
              <a:rPr lang="en-US" altLang="zh-CN" sz="2200" dirty="0" smtClean="0">
                <a:latin typeface="微软雅黑" panose="020B0503020204020204" pitchFamily="34" charset="-122"/>
                <a:ea typeface="微软雅黑" panose="020B0503020204020204" pitchFamily="34" charset="-122"/>
              </a:rPr>
              <a:t>self</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引用当前窗口</a:t>
            </a:r>
            <a:r>
              <a:rPr lang="zh-CN" sz="2200" dirty="0" smtClean="0">
                <a:latin typeface="微软雅黑" panose="020B0503020204020204" pitchFamily="34" charset="-122"/>
                <a:ea typeface="微软雅黑" panose="020B0503020204020204" pitchFamily="34" charset="-122"/>
              </a:rPr>
              <a:t>。</a:t>
            </a:r>
            <a:endParaRPr 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691723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220"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221"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22"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 </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JavaScript </a:t>
            </a:r>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MVC </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框架</a:t>
            </a:r>
            <a:endParaRPr lang="zh-CN" altLang="en-US" dirty="0" smtClean="0"/>
          </a:p>
        </p:txBody>
      </p:sp>
      <p:pic>
        <p:nvPicPr>
          <p:cNvPr id="17410" name="Picture 2" descr="http://image.beekka.com/blog/2015/bg20150201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943" y="1447800"/>
            <a:ext cx="5413375" cy="34766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27566" y="4653642"/>
            <a:ext cx="3750128" cy="1754326"/>
          </a:xfrm>
          <a:prstGeom prst="rect">
            <a:avLst/>
          </a:prstGeom>
          <a:noFill/>
        </p:spPr>
        <p:txBody>
          <a:bodyPr wrap="square" rtlCol="0">
            <a:spAutoFit/>
          </a:bodyPr>
          <a:lstStyle/>
          <a:p>
            <a:pPr>
              <a:lnSpc>
                <a:spcPct val="200000"/>
              </a:lnSpc>
            </a:pPr>
            <a:r>
              <a:rPr lang="zh-CN" altLang="en-US" b="1" dirty="0">
                <a:latin typeface="微软雅黑" pitchFamily="34" charset="-122"/>
                <a:ea typeface="微软雅黑" pitchFamily="34" charset="-122"/>
              </a:rPr>
              <a:t>视图（</a:t>
            </a:r>
            <a:r>
              <a:rPr lang="en-US" altLang="zh-CN" b="1" dirty="0">
                <a:latin typeface="微软雅黑" pitchFamily="34" charset="-122"/>
                <a:ea typeface="微软雅黑" pitchFamily="34" charset="-122"/>
              </a:rPr>
              <a:t>View</a:t>
            </a:r>
            <a:r>
              <a:rPr lang="zh-CN" altLang="en-US" b="1" dirty="0">
                <a:latin typeface="微软雅黑" pitchFamily="34" charset="-122"/>
                <a:ea typeface="微软雅黑" pitchFamily="34" charset="-122"/>
              </a:rPr>
              <a:t>）：用户界面。</a:t>
            </a:r>
          </a:p>
          <a:p>
            <a:pPr>
              <a:lnSpc>
                <a:spcPct val="200000"/>
              </a:lnSpc>
            </a:pPr>
            <a:r>
              <a:rPr lang="zh-CN" altLang="en-US" b="1" dirty="0">
                <a:latin typeface="微软雅黑" pitchFamily="34" charset="-122"/>
                <a:ea typeface="微软雅黑" pitchFamily="34" charset="-122"/>
              </a:rPr>
              <a:t>控制器（</a:t>
            </a:r>
            <a:r>
              <a:rPr lang="en-US" altLang="zh-CN" b="1" dirty="0">
                <a:latin typeface="微软雅黑" pitchFamily="34" charset="-122"/>
                <a:ea typeface="微软雅黑" pitchFamily="34" charset="-122"/>
              </a:rPr>
              <a:t>Controller</a:t>
            </a:r>
            <a:r>
              <a:rPr lang="zh-CN" altLang="en-US" b="1" dirty="0">
                <a:latin typeface="微软雅黑" pitchFamily="34" charset="-122"/>
                <a:ea typeface="微软雅黑" pitchFamily="34" charset="-122"/>
              </a:rPr>
              <a:t>）：业务逻辑</a:t>
            </a:r>
          </a:p>
          <a:p>
            <a:pPr>
              <a:lnSpc>
                <a:spcPct val="200000"/>
              </a:lnSpc>
            </a:pPr>
            <a:r>
              <a:rPr lang="zh-CN" altLang="en-US" b="1" dirty="0">
                <a:latin typeface="微软雅黑" pitchFamily="34" charset="-122"/>
                <a:ea typeface="微软雅黑" pitchFamily="34" charset="-122"/>
              </a:rPr>
              <a:t>模型（</a:t>
            </a:r>
            <a:r>
              <a:rPr lang="en-US" altLang="zh-CN" b="1" dirty="0">
                <a:latin typeface="微软雅黑" pitchFamily="34" charset="-122"/>
                <a:ea typeface="微软雅黑" pitchFamily="34" charset="-122"/>
              </a:rPr>
              <a:t>Model</a:t>
            </a:r>
            <a:r>
              <a:rPr lang="zh-CN" altLang="en-US" b="1" dirty="0">
                <a:latin typeface="微软雅黑" pitchFamily="34" charset="-122"/>
                <a:ea typeface="微软雅黑" pitchFamily="34" charset="-122"/>
              </a:rPr>
              <a:t>）：数据</a:t>
            </a:r>
            <a:r>
              <a:rPr lang="zh-CN" altLang="en-US" b="1" dirty="0" smtClean="0">
                <a:latin typeface="微软雅黑" pitchFamily="34" charset="-122"/>
                <a:ea typeface="微软雅黑" pitchFamily="34" charset="-122"/>
              </a:rPr>
              <a:t>保存</a:t>
            </a:r>
            <a:endParaRPr lang="zh-CN" altLang="en-US" b="1" dirty="0">
              <a:latin typeface="微软雅黑" pitchFamily="34" charset="-122"/>
              <a:ea typeface="微软雅黑" pitchFamily="34" charset="-122"/>
            </a:endParaRPr>
          </a:p>
        </p:txBody>
      </p:sp>
      <p:pic>
        <p:nvPicPr>
          <p:cNvPr id="17412" name="Picture 4" descr="http://segmentfault.com/img/bVbI8J/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980" y="1336938"/>
            <a:ext cx="6959147" cy="36983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225143" y="5207639"/>
            <a:ext cx="6099175" cy="923330"/>
          </a:xfrm>
          <a:prstGeom prst="rect">
            <a:avLst/>
          </a:prstGeom>
          <a:noFill/>
        </p:spPr>
        <p:txBody>
          <a:bodyPr wrap="square" rtlCol="0">
            <a:spAutoFit/>
          </a:bodyPr>
          <a:lstStyle/>
          <a:p>
            <a:r>
              <a:rPr lang="zh-CN" altLang="en-US" dirty="0">
                <a:latin typeface="微软雅黑" pitchFamily="34" charset="-122"/>
                <a:ea typeface="微软雅黑" pitchFamily="34" charset="-122"/>
              </a:rPr>
              <a:t>最主流</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Backbone.js/</a:t>
            </a:r>
            <a:r>
              <a:rPr lang="en-US" altLang="zh-CN" dirty="0" err="1" smtClean="0">
                <a:latin typeface="微软雅黑" pitchFamily="34" charset="-122"/>
                <a:ea typeface="微软雅黑" pitchFamily="34" charset="-122"/>
              </a:rPr>
              <a:t>AngularJS</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正在高速成长的</a:t>
            </a:r>
            <a:r>
              <a:rPr lang="zh-CN" altLang="en-US"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AngularJS</a:t>
            </a:r>
            <a:r>
              <a:rPr lang="en-US" altLang="zh-CN" dirty="0" smtClean="0">
                <a:latin typeface="微软雅黑" pitchFamily="34" charset="-122"/>
                <a:ea typeface="微软雅黑" pitchFamily="34" charset="-122"/>
              </a:rPr>
              <a:t>/Meteor/Ember/Knockout</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24291558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500"/>
                                        <p:tgtEl>
                                          <p:spTgt spid="174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412"/>
                                        </p:tgtEl>
                                        <p:attrNameLst>
                                          <p:attrName>style.visibility</p:attrName>
                                        </p:attrNameLst>
                                      </p:cBhvr>
                                      <p:to>
                                        <p:strVal val="visible"/>
                                      </p:to>
                                    </p:set>
                                    <p:animEffect transition="in" filter="fade">
                                      <p:cBhvr>
                                        <p:cTn id="15" dur="500"/>
                                        <p:tgtEl>
                                          <p:spTgt spid="17412"/>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ircle(in)">
                                      <p:cBhvr>
                                        <p:cTn id="2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8077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r" eaLnBrk="1" hangingPunct="1">
              <a:lnSpc>
                <a:spcPct val="100000"/>
              </a:lnSpc>
              <a:spcBef>
                <a:spcPct val="0"/>
              </a:spcBef>
              <a:buFont typeface="Arial" panose="020B0604020202020204" pitchFamily="34" charset="0"/>
              <a:buNone/>
            </a:pPr>
            <a:fld id="{342D8FA3-1E05-4CFF-9BCE-BEC473242D59}" type="slidenum">
              <a:rPr lang="zh-CN" altLang="en-US" sz="1200">
                <a:solidFill>
                  <a:srgbClr val="898989"/>
                </a:solidFill>
                <a:sym typeface="Microsoft YaHei UI" panose="020B0503020204020204" pitchFamily="34" charset="-122"/>
              </a:rPr>
              <a:pPr algn="r" eaLnBrk="1" hangingPunct="1">
                <a:lnSpc>
                  <a:spcPct val="100000"/>
                </a:lnSpc>
                <a:spcBef>
                  <a:spcPct val="0"/>
                </a:spcBef>
                <a:buFont typeface="Arial" panose="020B0604020202020204" pitchFamily="34" charset="0"/>
                <a:buNone/>
              </a:pPr>
              <a:t>130</a:t>
            </a:fld>
            <a:endParaRPr lang="en-US" sz="1800">
              <a:latin typeface="Arial" panose="020B0604020202020204" pitchFamily="34" charset="0"/>
              <a:sym typeface="Microsoft YaHei UI" panose="020B0503020204020204" pitchFamily="34" charset="-122"/>
            </a:endParaRPr>
          </a:p>
        </p:txBody>
      </p:sp>
      <p:pic>
        <p:nvPicPr>
          <p:cNvPr id="5123" name="Picture 2" descr="D:\SLIDEtoME\TP模板\新建文件夹 (3)\bg3-1.jpg"/>
          <p:cNvPicPr>
            <a:picLocks noChangeAspect="1" noChangeArrowheads="1"/>
          </p:cNvPicPr>
          <p:nvPr/>
        </p:nvPicPr>
        <p:blipFill>
          <a:blip r:embed="rId2">
            <a:extLst>
              <a:ext uri="{28A0092B-C50C-407E-A947-70E740481C1C}">
                <a14:useLocalDpi xmlns:a14="http://schemas.microsoft.com/office/drawing/2010/main" val="0"/>
              </a:ext>
            </a:extLst>
          </a:blip>
          <a:srcRect b="11232"/>
          <a:stretch>
            <a:fillRect/>
          </a:stretch>
        </p:blipFill>
        <p:spPr bwMode="auto">
          <a:xfrm>
            <a:off x="0" y="760413"/>
            <a:ext cx="12192000" cy="60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标题 1"/>
          <p:cNvSpPr>
            <a:spLocks noGrp="1" noChangeArrowheads="1"/>
          </p:cNvSpPr>
          <p:nvPr>
            <p:ph type="title" idx="4294967295"/>
          </p:nvPr>
        </p:nvSpPr>
        <p:spPr>
          <a:xfrm>
            <a:off x="595313" y="1162050"/>
            <a:ext cx="10798175" cy="1116013"/>
          </a:xfrm>
        </p:spPr>
        <p:txBody>
          <a:bodyPr anchor="t"/>
          <a:lstStyle/>
          <a:p>
            <a:pPr marL="0" indent="0" eaLnBrk="1" hangingPunct="1"/>
            <a:r>
              <a:rPr lang="zh-CN" altLang="en-US" sz="58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表单对象</a:t>
            </a:r>
            <a:endParaRPr lang="zh-CN" altLang="en-US" sz="5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5" name="文本框 2"/>
          <p:cNvSpPr>
            <a:spLocks noChangeArrowheads="1"/>
          </p:cNvSpPr>
          <p:nvPr/>
        </p:nvSpPr>
        <p:spPr bwMode="auto">
          <a:xfrm>
            <a:off x="595313" y="4876800"/>
            <a:ext cx="10987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200000"/>
              </a:lnSpc>
              <a:spcBef>
                <a:spcPct val="0"/>
              </a:spcBef>
              <a:buFont typeface="Arial" panose="020B0604020202020204" pitchFamily="34" charset="0"/>
              <a:buNone/>
            </a:pPr>
            <a:endParaRPr lang="zh-CN" altLang="en-US" sz="2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468577160"/>
      </p:ext>
    </p:extLst>
  </p:cSld>
  <p:clrMapOvr>
    <a:masterClrMapping/>
  </p:clrMapOvr>
  <p:transition spd="slow">
    <p:split orient="vert"/>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10595"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1059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0597"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表</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基础知识</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110598" name="Rectangle 6"/>
          <p:cNvSpPr>
            <a:spLocks noGrp="1" noChangeArrowheads="1"/>
          </p:cNvSpPr>
          <p:nvPr/>
        </p:nvSpPr>
        <p:spPr bwMode="auto">
          <a:xfrm>
            <a:off x="451756" y="1404257"/>
            <a:ext cx="11157857"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None/>
            </a:pP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表</a:t>
            </a:r>
            <a:r>
              <a:rPr lang="zh-CN" altLang="en-US" sz="2200" dirty="0">
                <a:latin typeface="微软雅黑" panose="020B0503020204020204" pitchFamily="34" charset="-122"/>
                <a:ea typeface="微软雅黑" panose="020B0503020204020204" pitchFamily="34" charset="-122"/>
              </a:rPr>
              <a:t>单是最常见的与</a:t>
            </a:r>
            <a:r>
              <a:rPr lang="en-US" altLang="zh-CN" sz="2200" dirty="0">
                <a:latin typeface="微软雅黑" panose="020B0503020204020204" pitchFamily="34" charset="-122"/>
                <a:ea typeface="微软雅黑" panose="020B0503020204020204" pitchFamily="34" charset="-122"/>
              </a:rPr>
              <a:t>JavaScript</a:t>
            </a:r>
            <a:r>
              <a:rPr lang="zh-CN" altLang="en-US" sz="2200" dirty="0">
                <a:latin typeface="微软雅黑" panose="020B0503020204020204" pitchFamily="34" charset="-122"/>
                <a:ea typeface="微软雅黑" panose="020B0503020204020204" pitchFamily="34" charset="-122"/>
              </a:rPr>
              <a:t>一起使用的</a:t>
            </a:r>
            <a:r>
              <a:rPr lang="en-US" altLang="zh-CN" sz="2200" dirty="0">
                <a:latin typeface="微软雅黑" panose="020B0503020204020204" pitchFamily="34" charset="-122"/>
                <a:ea typeface="微软雅黑" panose="020B0503020204020204" pitchFamily="34" charset="-122"/>
              </a:rPr>
              <a:t>HTML</a:t>
            </a:r>
            <a:r>
              <a:rPr lang="zh-CN" altLang="en-US" sz="2200" dirty="0">
                <a:latin typeface="微软雅黑" panose="020B0503020204020204" pitchFamily="34" charset="-122"/>
                <a:ea typeface="微软雅黑" panose="020B0503020204020204" pitchFamily="34" charset="-122"/>
              </a:rPr>
              <a:t>元素之一。在网页中用表单来收集从用户那里得到的信息，并且将这些信息传输给服务器来处理</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a:lnSpc>
                <a:spcPct val="150000"/>
              </a:lnSpc>
              <a:buNone/>
            </a:pPr>
            <a:r>
              <a:rPr lang="en-US" altLang="zh-CN" sz="2200" dirty="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表</a:t>
            </a:r>
            <a:r>
              <a:rPr lang="zh-CN" altLang="en-US" sz="2200" dirty="0">
                <a:latin typeface="微软雅黑" panose="020B0503020204020204" pitchFamily="34" charset="-122"/>
                <a:ea typeface="微软雅黑" panose="020B0503020204020204" pitchFamily="34" charset="-122"/>
              </a:rPr>
              <a:t>单主要有两类应用：一是如订单、个人资料、调查信息等；二是搜索引擎功能，即从用户那里得到查询标准，由</a:t>
            </a:r>
            <a:r>
              <a:rPr lang="en-US" altLang="zh-CN" sz="2200" dirty="0">
                <a:latin typeface="微软雅黑" panose="020B0503020204020204" pitchFamily="34" charset="-122"/>
                <a:ea typeface="微软雅黑" panose="020B0503020204020204" pitchFamily="34" charset="-122"/>
              </a:rPr>
              <a:t>Web</a:t>
            </a:r>
            <a:r>
              <a:rPr lang="zh-CN" altLang="en-US" sz="2200" dirty="0">
                <a:latin typeface="微软雅黑" panose="020B0503020204020204" pitchFamily="34" charset="-122"/>
                <a:ea typeface="微软雅黑" panose="020B0503020204020204" pitchFamily="34" charset="-122"/>
              </a:rPr>
              <a:t>浏览器送给服务器的数据库，在数据库中生成查询，再将查询结果返回</a:t>
            </a:r>
            <a:r>
              <a:rPr lang="en-US" altLang="zh-CN" sz="2200" dirty="0">
                <a:latin typeface="微软雅黑" panose="020B0503020204020204" pitchFamily="34" charset="-122"/>
                <a:ea typeface="微软雅黑" panose="020B0503020204020204" pitchFamily="34" charset="-122"/>
              </a:rPr>
              <a:t>Web</a:t>
            </a:r>
            <a:r>
              <a:rPr lang="zh-CN" altLang="en-US" sz="2200" dirty="0">
                <a:latin typeface="微软雅黑" panose="020B0503020204020204" pitchFamily="34" charset="-122"/>
                <a:ea typeface="微软雅黑" panose="020B0503020204020204" pitchFamily="34" charset="-122"/>
              </a:rPr>
              <a:t>浏览器</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a:lnSpc>
                <a:spcPct val="150000"/>
              </a:lnSpc>
              <a:buNone/>
            </a:pPr>
            <a:r>
              <a:rPr lang="en-US" altLang="zh-CN" sz="2200" dirty="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通常</a:t>
            </a:r>
            <a:r>
              <a:rPr lang="zh-CN" altLang="en-US" sz="2200" dirty="0">
                <a:latin typeface="微软雅黑" panose="020B0503020204020204" pitchFamily="34" charset="-122"/>
                <a:ea typeface="微软雅黑" panose="020B0503020204020204" pitchFamily="34" charset="-122"/>
              </a:rPr>
              <a:t>可以使用</a:t>
            </a:r>
            <a:r>
              <a:rPr lang="en-US" altLang="zh-CN" sz="2200" dirty="0">
                <a:latin typeface="微软雅黑" panose="020B0503020204020204" pitchFamily="34" charset="-122"/>
                <a:ea typeface="微软雅黑" panose="020B0503020204020204" pitchFamily="34" charset="-122"/>
              </a:rPr>
              <a:t>JavaScript</a:t>
            </a:r>
            <a:r>
              <a:rPr lang="zh-CN" altLang="en-US" sz="2200" dirty="0">
                <a:latin typeface="微软雅黑" panose="020B0503020204020204" pitchFamily="34" charset="-122"/>
                <a:ea typeface="微软雅黑" panose="020B0503020204020204" pitchFamily="34" charset="-122"/>
              </a:rPr>
              <a:t>代码来保证表单中输入的数据是符合标准的，也可以再数据被提交给服务器前，使用</a:t>
            </a:r>
            <a:r>
              <a:rPr lang="en-US" altLang="zh-CN" sz="2200" dirty="0">
                <a:latin typeface="微软雅黑" panose="020B0503020204020204" pitchFamily="34" charset="-122"/>
                <a:ea typeface="微软雅黑" panose="020B0503020204020204" pitchFamily="34" charset="-122"/>
              </a:rPr>
              <a:t>JavaScript</a:t>
            </a:r>
            <a:r>
              <a:rPr lang="zh-CN" altLang="en-US" sz="2200" dirty="0">
                <a:latin typeface="微软雅黑" panose="020B0503020204020204" pitchFamily="34" charset="-122"/>
                <a:ea typeface="微软雅黑" panose="020B0503020204020204" pitchFamily="34" charset="-122"/>
              </a:rPr>
              <a:t>代码来执行其他一些预处理。如果不使用</a:t>
            </a:r>
            <a:r>
              <a:rPr lang="en-US" altLang="zh-CN" sz="2200" dirty="0">
                <a:latin typeface="微软雅黑" panose="020B0503020204020204" pitchFamily="34" charset="-122"/>
                <a:ea typeface="微软雅黑" panose="020B0503020204020204" pitchFamily="34" charset="-122"/>
              </a:rPr>
              <a:t>JavaScript</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HTML</a:t>
            </a:r>
            <a:r>
              <a:rPr lang="zh-CN" altLang="en-US" sz="2200" dirty="0">
                <a:latin typeface="微软雅黑" panose="020B0503020204020204" pitchFamily="34" charset="-122"/>
                <a:ea typeface="微软雅黑" panose="020B0503020204020204" pitchFamily="34" charset="-122"/>
              </a:rPr>
              <a:t>只能将表单中的数据传送给服务器。</a:t>
            </a:r>
            <a:endParaRPr 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2995617"/>
      </p:ext>
    </p:extLst>
  </p:cSld>
  <p:clrMapOvr>
    <a:masterClrMapping/>
  </p:clrMapOvr>
  <p:transition spd="slow">
    <p:wipe/>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11619"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1162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1621"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什么是</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表单</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对象</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1622" name="Rectangle 6"/>
          <p:cNvSpPr>
            <a:spLocks noGrp="1" noChangeArrowheads="1"/>
          </p:cNvSpPr>
          <p:nvPr/>
        </p:nvSpPr>
        <p:spPr bwMode="auto">
          <a:xfrm>
            <a:off x="757238" y="135255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Arial" panose="020B0604020202020204" pitchFamily="34" charset="0"/>
              <a:buNone/>
            </a:pPr>
            <a:r>
              <a:rPr lang="zh-CN" altLang="en-US" sz="2200" dirty="0">
                <a:latin typeface="微软雅黑" panose="020B0503020204020204" pitchFamily="34" charset="-122"/>
                <a:ea typeface="微软雅黑" panose="020B0503020204020204" pitchFamily="34" charset="-122"/>
              </a:rPr>
              <a:t>表单</a:t>
            </a:r>
            <a:r>
              <a:rPr lang="zh-CN" sz="2200" dirty="0" smtClean="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Form</a:t>
            </a:r>
            <a:r>
              <a:rPr 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它是构成了</a:t>
            </a:r>
            <a:r>
              <a:rPr lang="en-US" altLang="zh-CN" sz="2200" dirty="0">
                <a:latin typeface="微软雅黑" panose="020B0503020204020204" pitchFamily="34" charset="-122"/>
                <a:ea typeface="微软雅黑" panose="020B0503020204020204" pitchFamily="34" charset="-122"/>
              </a:rPr>
              <a:t>Web</a:t>
            </a:r>
            <a:r>
              <a:rPr lang="zh-CN" sz="2200" dirty="0">
                <a:latin typeface="微软雅黑" panose="020B0503020204020204" pitchFamily="34" charset="-122"/>
                <a:ea typeface="微软雅黑" panose="020B0503020204020204" pitchFamily="34" charset="-122"/>
              </a:rPr>
              <a:t>页面的基本元素。通常一个</a:t>
            </a:r>
            <a:r>
              <a:rPr lang="en-US" altLang="zh-CN" sz="2200" dirty="0">
                <a:latin typeface="微软雅黑" panose="020B0503020204020204" pitchFamily="34" charset="-122"/>
                <a:ea typeface="微软雅黑" panose="020B0503020204020204" pitchFamily="34" charset="-122"/>
              </a:rPr>
              <a:t>Web</a:t>
            </a:r>
            <a:r>
              <a:rPr lang="zh-CN" sz="2200" dirty="0">
                <a:latin typeface="微软雅黑" panose="020B0503020204020204" pitchFamily="34" charset="-122"/>
                <a:ea typeface="微软雅黑" panose="020B0503020204020204" pitchFamily="34" charset="-122"/>
              </a:rPr>
              <a:t>页面有一</a:t>
            </a:r>
            <a:r>
              <a:rPr lang="zh-CN" sz="2200" dirty="0" smtClean="0">
                <a:latin typeface="微软雅黑" panose="020B0503020204020204" pitchFamily="34" charset="-122"/>
                <a:ea typeface="微软雅黑" panose="020B0503020204020204" pitchFamily="34" charset="-122"/>
              </a:rPr>
              <a:t>个</a:t>
            </a:r>
            <a:r>
              <a:rPr lang="zh-CN" altLang="en-US" sz="2200" dirty="0" smtClean="0">
                <a:latin typeface="微软雅黑" panose="020B0503020204020204" pitchFamily="34" charset="-122"/>
                <a:ea typeface="微软雅黑" panose="020B0503020204020204" pitchFamily="34" charset="-122"/>
              </a:rPr>
              <a:t>表单</a:t>
            </a:r>
            <a:r>
              <a:rPr lang="zh-CN" sz="2200" dirty="0" smtClean="0">
                <a:latin typeface="微软雅黑" panose="020B0503020204020204" pitchFamily="34" charset="-122"/>
                <a:ea typeface="微软雅黑" panose="020B0503020204020204" pitchFamily="34" charset="-122"/>
              </a:rPr>
              <a:t>或</a:t>
            </a:r>
            <a:r>
              <a:rPr lang="zh-CN" sz="2200" dirty="0">
                <a:latin typeface="微软雅黑" panose="020B0503020204020204" pitchFamily="34" charset="-122"/>
                <a:ea typeface="微软雅黑" panose="020B0503020204020204" pitchFamily="34" charset="-122"/>
              </a:rPr>
              <a:t>几</a:t>
            </a:r>
            <a:r>
              <a:rPr lang="zh-CN" sz="2200" dirty="0" smtClean="0">
                <a:latin typeface="微软雅黑" panose="020B0503020204020204" pitchFamily="34" charset="-122"/>
                <a:ea typeface="微软雅黑" panose="020B0503020204020204" pitchFamily="34" charset="-122"/>
              </a:rPr>
              <a:t>个</a:t>
            </a:r>
            <a:r>
              <a:rPr lang="zh-CN" altLang="en-US" sz="2200" dirty="0" smtClean="0">
                <a:latin typeface="微软雅黑" panose="020B0503020204020204" pitchFamily="34" charset="-122"/>
                <a:ea typeface="微软雅黑" panose="020B0503020204020204" pitchFamily="34" charset="-122"/>
              </a:rPr>
              <a:t>表单</a:t>
            </a:r>
            <a:r>
              <a:rPr lang="zh-CN" sz="2200" dirty="0" smtClean="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使用</a:t>
            </a:r>
            <a:r>
              <a:rPr lang="en-US" altLang="zh-CN" sz="2200" dirty="0">
                <a:latin typeface="微软雅黑" panose="020B0503020204020204" pitchFamily="34" charset="-122"/>
                <a:ea typeface="微软雅黑" panose="020B0503020204020204" pitchFamily="34" charset="-122"/>
              </a:rPr>
              <a:t>Forms[]</a:t>
            </a:r>
            <a:r>
              <a:rPr lang="zh-CN" sz="2200" dirty="0">
                <a:latin typeface="微软雅黑" panose="020B0503020204020204" pitchFamily="34" charset="-122"/>
                <a:ea typeface="微软雅黑" panose="020B0503020204020204" pitchFamily="34" charset="-122"/>
              </a:rPr>
              <a:t>数组来实现</a:t>
            </a:r>
            <a:r>
              <a:rPr lang="zh-CN" sz="2200" dirty="0" smtClean="0">
                <a:latin typeface="微软雅黑" panose="020B0503020204020204" pitchFamily="34" charset="-122"/>
                <a:ea typeface="微软雅黑" panose="020B0503020204020204" pitchFamily="34" charset="-122"/>
              </a:rPr>
              <a:t>不同</a:t>
            </a:r>
            <a:r>
              <a:rPr lang="zh-CN" altLang="en-US" sz="2200" dirty="0" smtClean="0">
                <a:latin typeface="微软雅黑" panose="020B0503020204020204" pitchFamily="34" charset="-122"/>
                <a:ea typeface="微软雅黑" panose="020B0503020204020204" pitchFamily="34" charset="-122"/>
              </a:rPr>
              <a:t>表单</a:t>
            </a:r>
            <a:r>
              <a:rPr lang="zh-CN" sz="2200" dirty="0" smtClean="0">
                <a:latin typeface="微软雅黑" panose="020B0503020204020204" pitchFamily="34" charset="-122"/>
                <a:ea typeface="微软雅黑" panose="020B0503020204020204" pitchFamily="34" charset="-122"/>
              </a:rPr>
              <a:t>的</a:t>
            </a:r>
            <a:r>
              <a:rPr lang="zh-CN" sz="2200" dirty="0">
                <a:latin typeface="微软雅黑" panose="020B0503020204020204" pitchFamily="34" charset="-122"/>
                <a:ea typeface="微软雅黑" panose="020B0503020204020204" pitchFamily="34" charset="-122"/>
              </a:rPr>
              <a:t>访问。</a:t>
            </a:r>
            <a:br>
              <a:rPr lang="zh-CN" sz="2200" dirty="0">
                <a:latin typeface="微软雅黑" panose="020B0503020204020204" pitchFamily="34" charset="-122"/>
                <a:ea typeface="微软雅黑" panose="020B0503020204020204" pitchFamily="34" charset="-122"/>
              </a:rPr>
            </a:br>
            <a:endParaRPr lang="en-US" altLang="zh-CN" sz="2200" dirty="0">
              <a:latin typeface="微软雅黑" panose="020B0503020204020204" pitchFamily="34" charset="-122"/>
              <a:ea typeface="微软雅黑" panose="020B0503020204020204" pitchFamily="34" charset="-122"/>
            </a:endParaRPr>
          </a:p>
        </p:txBody>
      </p:sp>
      <p:sp>
        <p:nvSpPr>
          <p:cNvPr id="7" name="TextBox 6"/>
          <p:cNvSpPr txBox="1"/>
          <p:nvPr/>
        </p:nvSpPr>
        <p:spPr>
          <a:xfrm>
            <a:off x="1742394" y="2425963"/>
            <a:ext cx="6372906" cy="424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zh-CN"/>
            </a:defPPr>
            <a:lvl1pPr>
              <a:defRPr>
                <a:solidFill>
                  <a:schemeClr val="lt1"/>
                </a:solidFill>
                <a:latin typeface="+mn-lt"/>
                <a:ea typeface="+mn-ea"/>
              </a:defRPr>
            </a:lvl1pPr>
            <a:lvl2pPr lvl="1">
              <a:lnSpc>
                <a:spcPct val="150000"/>
              </a:lnSpc>
              <a:defRPr sz="2200" i="1">
                <a:latin typeface="微软雅黑" panose="020B0503020204020204" pitchFamily="34" charset="-122"/>
                <a:ea typeface="微软雅黑" panose="020B0503020204020204" pitchFamily="34" charset="-122"/>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lvl="1">
              <a:defRPr/>
            </a:pPr>
            <a:r>
              <a:rPr lang="en-US" altLang="zh-CN" sz="2000" dirty="0" smtClean="0">
                <a:solidFill>
                  <a:schemeClr val="tx1"/>
                </a:solidFill>
              </a:rPr>
              <a:t>&lt;</a:t>
            </a:r>
            <a:r>
              <a:rPr lang="en-US" altLang="zh-CN" sz="2000" dirty="0">
                <a:solidFill>
                  <a:schemeClr val="tx1"/>
                </a:solidFill>
              </a:rPr>
              <a:t>form </a:t>
            </a:r>
            <a:r>
              <a:rPr lang="en-US" altLang="zh-CN" sz="2000" dirty="0" smtClean="0">
                <a:solidFill>
                  <a:schemeClr val="tx1"/>
                </a:solidFill>
              </a:rPr>
              <a:t>name=form1</a:t>
            </a:r>
            <a:r>
              <a:rPr lang="en-US" altLang="zh-CN" sz="2000" dirty="0">
                <a:solidFill>
                  <a:schemeClr val="tx1"/>
                </a:solidFill>
              </a:rPr>
              <a:t>&gt;</a:t>
            </a:r>
            <a:br>
              <a:rPr lang="en-US" altLang="zh-CN" sz="2000" dirty="0">
                <a:solidFill>
                  <a:schemeClr val="tx1"/>
                </a:solidFill>
              </a:rPr>
            </a:br>
            <a:r>
              <a:rPr lang="en-US" altLang="zh-CN" sz="2000" dirty="0">
                <a:solidFill>
                  <a:schemeClr val="tx1"/>
                </a:solidFill>
              </a:rPr>
              <a:t>	</a:t>
            </a:r>
            <a:r>
              <a:rPr lang="en-US" altLang="zh-CN" sz="2000" dirty="0" smtClean="0">
                <a:solidFill>
                  <a:schemeClr val="tx1"/>
                </a:solidFill>
              </a:rPr>
              <a:t>&lt;input </a:t>
            </a:r>
            <a:r>
              <a:rPr lang="en-US" altLang="zh-CN" sz="2000" dirty="0">
                <a:solidFill>
                  <a:schemeClr val="tx1"/>
                </a:solidFill>
              </a:rPr>
              <a:t>type=text...&gt;</a:t>
            </a:r>
            <a:br>
              <a:rPr lang="en-US" altLang="zh-CN" sz="2000" dirty="0">
                <a:solidFill>
                  <a:schemeClr val="tx1"/>
                </a:solidFill>
              </a:rPr>
            </a:br>
            <a:r>
              <a:rPr lang="en-US" altLang="zh-CN" sz="2000" dirty="0">
                <a:solidFill>
                  <a:schemeClr val="tx1"/>
                </a:solidFill>
              </a:rPr>
              <a:t>	</a:t>
            </a:r>
            <a:r>
              <a:rPr lang="en-US" altLang="zh-CN" sz="2000" dirty="0" smtClean="0">
                <a:solidFill>
                  <a:schemeClr val="tx1"/>
                </a:solidFill>
              </a:rPr>
              <a:t>&lt;input </a:t>
            </a:r>
            <a:r>
              <a:rPr lang="en-US" altLang="zh-CN" sz="2000" dirty="0">
                <a:solidFill>
                  <a:schemeClr val="tx1"/>
                </a:solidFill>
              </a:rPr>
              <a:t>type=text...&gt;</a:t>
            </a:r>
            <a:br>
              <a:rPr lang="en-US" altLang="zh-CN" sz="2000" dirty="0">
                <a:solidFill>
                  <a:schemeClr val="tx1"/>
                </a:solidFill>
              </a:rPr>
            </a:br>
            <a:r>
              <a:rPr lang="en-US" altLang="zh-CN" sz="2000" dirty="0">
                <a:solidFill>
                  <a:schemeClr val="tx1"/>
                </a:solidFill>
              </a:rPr>
              <a:t>	</a:t>
            </a:r>
            <a:r>
              <a:rPr lang="en-US" altLang="zh-CN" sz="2000" dirty="0" smtClean="0">
                <a:solidFill>
                  <a:schemeClr val="tx1"/>
                </a:solidFill>
              </a:rPr>
              <a:t>&lt;</a:t>
            </a:r>
            <a:r>
              <a:rPr lang="en-US" altLang="zh-CN" sz="2000" dirty="0" err="1">
                <a:solidFill>
                  <a:schemeClr val="tx1"/>
                </a:solidFill>
              </a:rPr>
              <a:t>i</a:t>
            </a:r>
            <a:r>
              <a:rPr lang="en-US" altLang="zh-CN" sz="2000" dirty="0" err="1" smtClean="0">
                <a:solidFill>
                  <a:schemeClr val="tx1"/>
                </a:solidFill>
              </a:rPr>
              <a:t>put</a:t>
            </a:r>
            <a:r>
              <a:rPr lang="en-US" altLang="zh-CN" sz="2000" dirty="0" smtClean="0">
                <a:solidFill>
                  <a:schemeClr val="tx1"/>
                </a:solidFill>
              </a:rPr>
              <a:t> </a:t>
            </a:r>
            <a:r>
              <a:rPr lang="en-US" altLang="zh-CN" sz="2000" dirty="0">
                <a:solidFill>
                  <a:schemeClr val="tx1"/>
                </a:solidFill>
              </a:rPr>
              <a:t>type=text...&gt;</a:t>
            </a:r>
            <a:br>
              <a:rPr lang="en-US" altLang="zh-CN" sz="2000" dirty="0">
                <a:solidFill>
                  <a:schemeClr val="tx1"/>
                </a:solidFill>
              </a:rPr>
            </a:br>
            <a:r>
              <a:rPr lang="en-US" altLang="zh-CN" sz="2000" dirty="0">
                <a:solidFill>
                  <a:schemeClr val="tx1"/>
                </a:solidFill>
              </a:rPr>
              <a:t>&lt;/form</a:t>
            </a:r>
            <a:r>
              <a:rPr lang="en-US" altLang="zh-CN" sz="2000" dirty="0" smtClean="0">
                <a:solidFill>
                  <a:schemeClr val="tx1"/>
                </a:solidFill>
              </a:rPr>
              <a:t>&gt;</a:t>
            </a:r>
          </a:p>
          <a:p>
            <a:pPr lvl="1">
              <a:defRPr/>
            </a:pPr>
            <a:r>
              <a:rPr lang="en-US" altLang="zh-CN" sz="2000" dirty="0" smtClean="0">
                <a:solidFill>
                  <a:schemeClr val="tx1"/>
                </a:solidFill>
              </a:rPr>
              <a:t>&lt;</a:t>
            </a:r>
            <a:r>
              <a:rPr lang="en-US" altLang="zh-CN" sz="2000" dirty="0">
                <a:solidFill>
                  <a:schemeClr val="tx1"/>
                </a:solidFill>
              </a:rPr>
              <a:t>form </a:t>
            </a:r>
            <a:r>
              <a:rPr lang="en-US" altLang="zh-CN" sz="2000" dirty="0" smtClean="0">
                <a:solidFill>
                  <a:schemeClr val="tx1"/>
                </a:solidFill>
              </a:rPr>
              <a:t>name=form2&gt;</a:t>
            </a:r>
            <a:r>
              <a:rPr lang="en-US" altLang="zh-CN" sz="2000" dirty="0">
                <a:solidFill>
                  <a:schemeClr val="tx1"/>
                </a:solidFill>
              </a:rPr>
              <a:t/>
            </a:r>
            <a:br>
              <a:rPr lang="en-US" altLang="zh-CN" sz="2000" dirty="0">
                <a:solidFill>
                  <a:schemeClr val="tx1"/>
                </a:solidFill>
              </a:rPr>
            </a:br>
            <a:r>
              <a:rPr lang="en-US" altLang="zh-CN" sz="2000" dirty="0">
                <a:solidFill>
                  <a:schemeClr val="tx1"/>
                </a:solidFill>
              </a:rPr>
              <a:t>	&lt;input type=text...&gt;</a:t>
            </a:r>
            <a:br>
              <a:rPr lang="en-US" altLang="zh-CN" sz="2000" dirty="0">
                <a:solidFill>
                  <a:schemeClr val="tx1"/>
                </a:solidFill>
              </a:rPr>
            </a:br>
            <a:r>
              <a:rPr lang="en-US" altLang="zh-CN" sz="2000" dirty="0">
                <a:solidFill>
                  <a:schemeClr val="tx1"/>
                </a:solidFill>
              </a:rPr>
              <a:t>	&lt;input type=text...&gt;</a:t>
            </a:r>
            <a:br>
              <a:rPr lang="en-US" altLang="zh-CN" sz="2000" dirty="0">
                <a:solidFill>
                  <a:schemeClr val="tx1"/>
                </a:solidFill>
              </a:rPr>
            </a:br>
            <a:r>
              <a:rPr lang="en-US" altLang="zh-CN" sz="2000" dirty="0" smtClean="0">
                <a:solidFill>
                  <a:schemeClr val="tx1"/>
                </a:solidFill>
              </a:rPr>
              <a:t>&lt;/</a:t>
            </a:r>
            <a:r>
              <a:rPr lang="en-US" altLang="zh-CN" sz="2000" dirty="0">
                <a:solidFill>
                  <a:schemeClr val="tx1"/>
                </a:solidFill>
              </a:rPr>
              <a:t>form</a:t>
            </a:r>
            <a:r>
              <a:rPr lang="en-US" altLang="zh-CN" sz="2000" dirty="0" smtClean="0">
                <a:solidFill>
                  <a:schemeClr val="tx1"/>
                </a:solidFill>
              </a:rPr>
              <a:t>&gt;</a:t>
            </a:r>
            <a:endParaRPr lang="en-US" altLang="zh-CN" sz="2000" dirty="0">
              <a:solidFill>
                <a:schemeClr val="tx1"/>
              </a:solidFill>
            </a:endParaRPr>
          </a:p>
        </p:txBody>
      </p:sp>
    </p:spTree>
    <p:extLst>
      <p:ext uri="{BB962C8B-B14F-4D97-AF65-F5344CB8AC3E}">
        <p14:creationId xmlns:p14="http://schemas.microsoft.com/office/powerpoint/2010/main" val="2726647341"/>
      </p:ext>
    </p:extLst>
  </p:cSld>
  <p:clrMapOvr>
    <a:masterClrMapping/>
  </p:clrMapOvr>
  <p:transition spd="slow">
    <p:wipe/>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12643"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12644"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645"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表单</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对象的方法</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646"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Arial" panose="020B0604020202020204" pitchFamily="34" charset="0"/>
              <a:buNone/>
            </a:pPr>
            <a:r>
              <a:rPr lang="zh-CN" altLang="en-US" sz="2200" dirty="0">
                <a:latin typeface="微软雅黑" panose="020B0503020204020204" pitchFamily="34" charset="-122"/>
                <a:ea typeface="微软雅黑" panose="020B0503020204020204" pitchFamily="34" charset="-122"/>
              </a:rPr>
              <a:t>表单</a:t>
            </a:r>
            <a:r>
              <a:rPr lang="zh-CN" sz="2200" dirty="0" smtClean="0">
                <a:latin typeface="微软雅黑" panose="020B0503020204020204" pitchFamily="34" charset="-122"/>
                <a:ea typeface="微软雅黑" panose="020B0503020204020204" pitchFamily="34" charset="-122"/>
              </a:rPr>
              <a:t>对象</a:t>
            </a:r>
            <a:r>
              <a:rPr lang="zh-CN" sz="2200" dirty="0">
                <a:latin typeface="微软雅黑" panose="020B0503020204020204" pitchFamily="34" charset="-122"/>
                <a:ea typeface="微软雅黑" panose="020B0503020204020204" pitchFamily="34" charset="-122"/>
              </a:rPr>
              <a:t>的</a:t>
            </a:r>
            <a:r>
              <a:rPr lang="zh-CN" sz="2200" dirty="0" smtClean="0">
                <a:latin typeface="微软雅黑" panose="020B0503020204020204" pitchFamily="34" charset="-122"/>
                <a:ea typeface="微软雅黑" panose="020B0503020204020204" pitchFamily="34" charset="-122"/>
              </a:rPr>
              <a:t>方法有</a:t>
            </a:r>
            <a:r>
              <a:rPr lang="zh-CN" altLang="en-US" sz="2200" dirty="0">
                <a:latin typeface="微软雅黑" panose="020B0503020204020204" pitchFamily="34" charset="-122"/>
                <a:ea typeface="微软雅黑" panose="020B0503020204020204" pitchFamily="34" charset="-122"/>
              </a:rPr>
              <a:t>两</a:t>
            </a:r>
            <a:r>
              <a:rPr lang="zh-CN" sz="2200" dirty="0" smtClean="0">
                <a:latin typeface="微软雅黑" panose="020B0503020204020204" pitchFamily="34" charset="-122"/>
                <a:ea typeface="微软雅黑" panose="020B0503020204020204" pitchFamily="34" charset="-122"/>
              </a:rPr>
              <a:t>个</a:t>
            </a:r>
            <a:endParaRPr lang="en-US" altLang="zh-CN" sz="22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200" b="1" dirty="0" smtClean="0">
                <a:latin typeface="微软雅黑" panose="020B0503020204020204" pitchFamily="34" charset="-122"/>
                <a:ea typeface="微软雅黑" panose="020B0503020204020204" pitchFamily="34" charset="-122"/>
              </a:rPr>
              <a:t>submit</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方法，该方法主要功用就是</a:t>
            </a:r>
            <a:r>
              <a:rPr lang="zh-CN" sz="2200" dirty="0" smtClean="0">
                <a:latin typeface="微软雅黑" panose="020B0503020204020204" pitchFamily="34" charset="-122"/>
                <a:ea typeface="微软雅黑" panose="020B0503020204020204" pitchFamily="34" charset="-122"/>
              </a:rPr>
              <a:t>实现</a:t>
            </a:r>
            <a:r>
              <a:rPr lang="zh-CN" altLang="en-US" sz="2200" dirty="0" smtClean="0">
                <a:latin typeface="微软雅黑" panose="020B0503020204020204" pitchFamily="34" charset="-122"/>
                <a:ea typeface="微软雅黑" panose="020B0503020204020204" pitchFamily="34" charset="-122"/>
              </a:rPr>
              <a:t>表单</a:t>
            </a:r>
            <a:r>
              <a:rPr lang="zh-CN" sz="2200" dirty="0" smtClean="0">
                <a:latin typeface="微软雅黑" panose="020B0503020204020204" pitchFamily="34" charset="-122"/>
                <a:ea typeface="微软雅黑" panose="020B0503020204020204" pitchFamily="34" charset="-122"/>
              </a:rPr>
              <a:t>信息</a:t>
            </a:r>
            <a:r>
              <a:rPr lang="zh-CN" sz="2200" dirty="0">
                <a:latin typeface="微软雅黑" panose="020B0503020204020204" pitchFamily="34" charset="-122"/>
                <a:ea typeface="微软雅黑" panose="020B0503020204020204" pitchFamily="34" charset="-122"/>
              </a:rPr>
              <a:t>的</a:t>
            </a:r>
            <a:r>
              <a:rPr lang="zh-CN" sz="2200" dirty="0" smtClean="0">
                <a:latin typeface="微软雅黑" panose="020B0503020204020204" pitchFamily="34" charset="-122"/>
                <a:ea typeface="微软雅黑" panose="020B0503020204020204" pitchFamily="34" charset="-122"/>
              </a:rPr>
              <a:t>提交</a:t>
            </a:r>
            <a:endParaRPr lang="en-US" altLang="zh-CN" sz="2200" dirty="0" smtClean="0">
              <a:latin typeface="微软雅黑" panose="020B0503020204020204" pitchFamily="34" charset="-122"/>
              <a:ea typeface="微软雅黑" panose="020B0503020204020204" pitchFamily="34" charset="-122"/>
            </a:endParaRPr>
          </a:p>
          <a:p>
            <a:pPr>
              <a:lnSpc>
                <a:spcPct val="150000"/>
              </a:lnSpc>
              <a:buNone/>
            </a:pPr>
            <a:r>
              <a:rPr lang="en-US" altLang="zh-CN" sz="2200" b="1" dirty="0" smtClean="0">
                <a:latin typeface="微软雅黑" panose="020B0503020204020204" pitchFamily="34" charset="-122"/>
                <a:ea typeface="微软雅黑" panose="020B0503020204020204" pitchFamily="34" charset="-122"/>
              </a:rPr>
              <a:t>reset</a:t>
            </a:r>
            <a:r>
              <a:rPr lang="en-US" altLang="zh-CN" sz="2200"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方法，</a:t>
            </a:r>
            <a:r>
              <a:rPr lang="zh-CN" altLang="en-US" sz="2400" dirty="0"/>
              <a:t>可把表单中的元素重置为它们的默认值</a:t>
            </a:r>
            <a:r>
              <a:rPr lang="zh-CN" altLang="en-US" sz="2400" dirty="0" smtClean="0"/>
              <a:t>。</a:t>
            </a:r>
            <a:endParaRPr lang="en-US" altLang="zh-CN" sz="22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sz="2200" dirty="0">
                <a:latin typeface="微软雅黑" panose="020B0503020204020204" pitchFamily="34" charset="-122"/>
                <a:ea typeface="微软雅黑" panose="020B0503020204020204" pitchFamily="34" charset="-122"/>
              </a:rPr>
              <a:t>如</a:t>
            </a:r>
            <a:r>
              <a:rPr lang="zh-CN" sz="2200" dirty="0" smtClean="0">
                <a:latin typeface="微软雅黑" panose="020B0503020204020204" pitchFamily="34" charset="-122"/>
                <a:ea typeface="微软雅黑" panose="020B0503020204020204" pitchFamily="34" charset="-122"/>
              </a:rPr>
              <a:t>提交</a:t>
            </a:r>
            <a:r>
              <a:rPr lang="en-US" altLang="zh-CN" sz="2200" dirty="0" err="1" smtClean="0">
                <a:latin typeface="微软雅黑" panose="020B0503020204020204" pitchFamily="34" charset="-122"/>
                <a:ea typeface="微软雅黑" panose="020B0503020204020204" pitchFamily="34" charset="-122"/>
              </a:rPr>
              <a:t>mytest</a:t>
            </a:r>
            <a:r>
              <a:rPr lang="zh-CN" altLang="en-US" sz="2200" dirty="0" smtClean="0">
                <a:latin typeface="微软雅黑" panose="020B0503020204020204" pitchFamily="34" charset="-122"/>
                <a:ea typeface="微软雅黑" panose="020B0503020204020204" pitchFamily="34" charset="-122"/>
              </a:rPr>
              <a:t>表单</a:t>
            </a:r>
            <a:r>
              <a:rPr lang="en-US" altLang="zh-CN" sz="2200" dirty="0" smtClean="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则使用下列格式：</a:t>
            </a:r>
            <a:br>
              <a:rPr lang="zh-CN" sz="2200" dirty="0">
                <a:latin typeface="微软雅黑" panose="020B0503020204020204" pitchFamily="34" charset="-122"/>
                <a:ea typeface="微软雅黑" panose="020B0503020204020204" pitchFamily="34" charset="-122"/>
              </a:rPr>
            </a:br>
            <a:r>
              <a:rPr lang="en-US" altLang="zh-CN" dirty="0"/>
              <a:t/>
            </a:r>
            <a:br>
              <a:rPr lang="en-US" altLang="zh-CN" dirty="0"/>
            </a:br>
            <a:endParaRPr lang="en-US" altLang="zh-CN" dirty="0"/>
          </a:p>
        </p:txBody>
      </p:sp>
      <p:sp>
        <p:nvSpPr>
          <p:cNvPr id="7" name="TextBox 6"/>
          <p:cNvSpPr txBox="1"/>
          <p:nvPr/>
        </p:nvSpPr>
        <p:spPr>
          <a:xfrm>
            <a:off x="2488747" y="4308905"/>
            <a:ext cx="5834062" cy="600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zh-CN"/>
            </a:defPPr>
            <a:lvl1pPr>
              <a:defRPr>
                <a:solidFill>
                  <a:schemeClr val="lt1"/>
                </a:solidFill>
                <a:latin typeface="+mn-lt"/>
                <a:ea typeface="+mn-ea"/>
              </a:defRPr>
            </a:lvl1pPr>
            <a:lvl2pPr lvl="1">
              <a:lnSpc>
                <a:spcPct val="150000"/>
              </a:lnSpc>
              <a:defRPr sz="2200" i="1">
                <a:latin typeface="微软雅黑" panose="020B0503020204020204" pitchFamily="34" charset="-122"/>
                <a:ea typeface="微软雅黑" panose="020B0503020204020204" pitchFamily="34" charset="-122"/>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lvl="1">
              <a:defRPr/>
            </a:pPr>
            <a:r>
              <a:rPr lang="en-US" altLang="zh-CN" dirty="0">
                <a:solidFill>
                  <a:schemeClr val="tx1"/>
                </a:solidFill>
              </a:rPr>
              <a:t>	</a:t>
            </a:r>
            <a:r>
              <a:rPr lang="en-US" altLang="zh-CN" dirty="0" err="1">
                <a:solidFill>
                  <a:schemeClr val="tx1"/>
                </a:solidFill>
              </a:rPr>
              <a:t>document.mytest.submit</a:t>
            </a:r>
            <a:r>
              <a:rPr lang="en-US" altLang="zh-CN" dirty="0">
                <a:solidFill>
                  <a:schemeClr val="tx1"/>
                </a:solidFill>
              </a:rPr>
              <a:t>()</a:t>
            </a:r>
          </a:p>
        </p:txBody>
      </p:sp>
      <p:sp>
        <p:nvSpPr>
          <p:cNvPr id="8" name="TextBox 7"/>
          <p:cNvSpPr txBox="1"/>
          <p:nvPr/>
        </p:nvSpPr>
        <p:spPr>
          <a:xfrm>
            <a:off x="3552600" y="5750004"/>
            <a:ext cx="8451849" cy="1107996"/>
          </a:xfrm>
          <a:prstGeom prst="rect">
            <a:avLst/>
          </a:prstGeom>
          <a:noFill/>
        </p:spPr>
        <p:txBody>
          <a:bodyPr wrap="square" rtlCol="0">
            <a:spAutoFit/>
          </a:bodyPr>
          <a:lstStyle>
            <a:defPPr>
              <a:defRPr lang="zh-CN"/>
            </a:defPPr>
            <a:lvl1pPr>
              <a:lnSpc>
                <a:spcPct val="150000"/>
              </a:lnSpc>
              <a:defRPr sz="2200" u="sng">
                <a:solidFill>
                  <a:srgbClr val="FF0000"/>
                </a:solidFill>
                <a:latin typeface="微软雅黑" panose="020B0503020204020204" pitchFamily="34" charset="-122"/>
                <a:ea typeface="微软雅黑" panose="020B0503020204020204" pitchFamily="34" charset="-122"/>
              </a:defRPr>
            </a:lvl1pPr>
          </a:lstStyle>
          <a:p>
            <a:r>
              <a:rPr lang="zh-CN" altLang="en-US" dirty="0"/>
              <a:t>示例代码：</a:t>
            </a:r>
            <a:r>
              <a:rPr lang="en-US" altLang="zh-CN" dirty="0"/>
              <a:t>demo/</a:t>
            </a:r>
            <a:r>
              <a:rPr lang="en-US" altLang="zh-CN" dirty="0" err="1"/>
              <a:t>js</a:t>
            </a:r>
            <a:r>
              <a:rPr lang="en-US" altLang="zh-CN" dirty="0"/>
              <a:t>/day5/3.2 _</a:t>
            </a:r>
            <a:r>
              <a:rPr lang="zh-CN" altLang="en-US" dirty="0"/>
              <a:t>表单提交</a:t>
            </a:r>
            <a:r>
              <a:rPr lang="en-US" altLang="zh-CN" dirty="0"/>
              <a:t>_</a:t>
            </a:r>
            <a:r>
              <a:rPr lang="zh-CN" altLang="en-US" dirty="0"/>
              <a:t>重置</a:t>
            </a:r>
            <a:r>
              <a:rPr lang="en-US" altLang="zh-CN" dirty="0" smtClean="0"/>
              <a:t>.html</a:t>
            </a:r>
          </a:p>
          <a:p>
            <a:r>
              <a:rPr lang="en-US" altLang="zh-CN" dirty="0" smtClean="0"/>
              <a:t>demo/</a:t>
            </a:r>
            <a:r>
              <a:rPr lang="en-US" altLang="zh-CN" dirty="0" err="1" smtClean="0"/>
              <a:t>js</a:t>
            </a:r>
            <a:r>
              <a:rPr lang="en-US" altLang="zh-CN" dirty="0" smtClean="0"/>
              <a:t>/day5/3.2 </a:t>
            </a:r>
            <a:r>
              <a:rPr lang="en-US" altLang="zh-CN" dirty="0"/>
              <a:t>_</a:t>
            </a:r>
            <a:r>
              <a:rPr lang="zh-CN" altLang="en-US" dirty="0"/>
              <a:t>表单提交</a:t>
            </a:r>
            <a:r>
              <a:rPr lang="en-US" altLang="zh-CN" dirty="0"/>
              <a:t>_</a:t>
            </a:r>
            <a:r>
              <a:rPr lang="zh-CN" altLang="en-US" dirty="0" smtClean="0"/>
              <a:t>重置</a:t>
            </a:r>
            <a:r>
              <a:rPr lang="en-US" altLang="zh-CN" dirty="0" smtClean="0"/>
              <a:t>2.html</a:t>
            </a:r>
            <a:endParaRPr lang="zh-CN" altLang="en-US" dirty="0"/>
          </a:p>
        </p:txBody>
      </p:sp>
    </p:spTree>
    <p:extLst>
      <p:ext uri="{BB962C8B-B14F-4D97-AF65-F5344CB8AC3E}">
        <p14:creationId xmlns:p14="http://schemas.microsoft.com/office/powerpoint/2010/main" val="628108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13667"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1366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669"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表单</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对象的属性</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113670"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Wingdings" pitchFamily="2" charset="2"/>
              <a:buChar char="u"/>
            </a:pPr>
            <a:r>
              <a:rPr lang="zh-CN" altLang="en-US" sz="2200" dirty="0">
                <a:latin typeface="微软雅黑" panose="020B0503020204020204" pitchFamily="34" charset="-122"/>
                <a:ea typeface="微软雅黑" panose="020B0503020204020204" pitchFamily="34" charset="-122"/>
              </a:rPr>
              <a:t>表单</a:t>
            </a:r>
            <a:r>
              <a:rPr lang="zh-CN" sz="2200" dirty="0" smtClean="0">
                <a:latin typeface="微软雅黑" panose="020B0503020204020204" pitchFamily="34" charset="-122"/>
                <a:ea typeface="微软雅黑" panose="020B0503020204020204" pitchFamily="34" charset="-122"/>
              </a:rPr>
              <a:t>对象</a:t>
            </a:r>
            <a:r>
              <a:rPr lang="zh-CN" sz="2200" dirty="0">
                <a:latin typeface="微软雅黑" panose="020B0503020204020204" pitchFamily="34" charset="-122"/>
                <a:ea typeface="微软雅黑" panose="020B0503020204020204" pitchFamily="34" charset="-122"/>
              </a:rPr>
              <a:t>中的属性主要包括以下：</a:t>
            </a:r>
            <a:r>
              <a:rPr lang="en-US" altLang="zh-CN" sz="2200" dirty="0">
                <a:latin typeface="微软雅黑" panose="020B0503020204020204" pitchFamily="34" charset="-122"/>
                <a:ea typeface="微软雅黑" panose="020B0503020204020204" pitchFamily="34" charset="-122"/>
              </a:rPr>
              <a:t>elements name action target encoding method.</a:t>
            </a:r>
          </a:p>
          <a:p>
            <a:pPr>
              <a:lnSpc>
                <a:spcPct val="150000"/>
              </a:lnSpc>
            </a:pPr>
            <a:endParaRPr lang="en-US" altLang="zh-CN" sz="22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u"/>
            </a:pPr>
            <a:r>
              <a:rPr lang="zh-CN" sz="2200" dirty="0" smtClean="0">
                <a:latin typeface="微软雅黑" panose="020B0503020204020204" pitchFamily="34" charset="-122"/>
                <a:ea typeface="微软雅黑" panose="020B0503020204020204" pitchFamily="34" charset="-122"/>
              </a:rPr>
              <a:t>除</a:t>
            </a:r>
            <a:r>
              <a:rPr lang="en-US" altLang="zh-CN" sz="2200" dirty="0">
                <a:latin typeface="微软雅黑" panose="020B0503020204020204" pitchFamily="34" charset="-122"/>
                <a:ea typeface="微软雅黑" panose="020B0503020204020204" pitchFamily="34" charset="-122"/>
              </a:rPr>
              <a:t>e</a:t>
            </a:r>
            <a:r>
              <a:rPr lang="en-US" altLang="zh-CN" sz="2200" dirty="0" smtClean="0">
                <a:latin typeface="微软雅黑" panose="020B0503020204020204" pitchFamily="34" charset="-122"/>
                <a:ea typeface="微软雅黑" panose="020B0503020204020204" pitchFamily="34" charset="-122"/>
              </a:rPr>
              <a:t>lements</a:t>
            </a:r>
            <a:r>
              <a:rPr lang="zh-CN" sz="2200" dirty="0">
                <a:latin typeface="微软雅黑" panose="020B0503020204020204" pitchFamily="34" charset="-122"/>
                <a:ea typeface="微软雅黑" panose="020B0503020204020204" pitchFamily="34" charset="-122"/>
              </a:rPr>
              <a:t>外，其它几个均反映</a:t>
            </a:r>
            <a:r>
              <a:rPr lang="zh-CN" sz="2200" dirty="0" smtClean="0">
                <a:latin typeface="微软雅黑" panose="020B0503020204020204" pitchFamily="34" charset="-122"/>
                <a:ea typeface="微软雅黑" panose="020B0503020204020204" pitchFamily="34" charset="-122"/>
              </a:rPr>
              <a:t>了</a:t>
            </a:r>
            <a:r>
              <a:rPr lang="zh-CN" altLang="en-US" sz="2200" dirty="0" smtClean="0">
                <a:latin typeface="微软雅黑" panose="020B0503020204020204" pitchFamily="34" charset="-122"/>
                <a:ea typeface="微软雅黑" panose="020B0503020204020204" pitchFamily="34" charset="-122"/>
              </a:rPr>
              <a:t>表单</a:t>
            </a:r>
            <a:r>
              <a:rPr lang="zh-CN" sz="2200" dirty="0" smtClean="0">
                <a:latin typeface="微软雅黑" panose="020B0503020204020204" pitchFamily="34" charset="-122"/>
                <a:ea typeface="微软雅黑" panose="020B0503020204020204" pitchFamily="34" charset="-122"/>
              </a:rPr>
              <a:t>中</a:t>
            </a:r>
            <a:r>
              <a:rPr lang="zh-CN" sz="2200" dirty="0">
                <a:latin typeface="微软雅黑" panose="020B0503020204020204" pitchFamily="34" charset="-122"/>
                <a:ea typeface="微软雅黑" panose="020B0503020204020204" pitchFamily="34" charset="-122"/>
              </a:rPr>
              <a:t>标识中相应属性的状态，这通常是</a:t>
            </a:r>
            <a:r>
              <a:rPr lang="zh-CN" sz="2200" dirty="0" smtClean="0">
                <a:latin typeface="微软雅黑" panose="020B0503020204020204" pitchFamily="34" charset="-122"/>
                <a:ea typeface="微软雅黑" panose="020B0503020204020204" pitchFamily="34" charset="-122"/>
              </a:rPr>
              <a:t>单个</a:t>
            </a:r>
            <a:r>
              <a:rPr lang="zh-CN" altLang="en-US" sz="2200" dirty="0" smtClean="0">
                <a:latin typeface="微软雅黑" panose="020B0503020204020204" pitchFamily="34" charset="-122"/>
                <a:ea typeface="微软雅黑" panose="020B0503020204020204" pitchFamily="34" charset="-122"/>
              </a:rPr>
              <a:t>表单</a:t>
            </a:r>
            <a:r>
              <a:rPr lang="zh-CN" sz="2200" dirty="0" smtClean="0">
                <a:latin typeface="微软雅黑" panose="020B0503020204020204" pitchFamily="34" charset="-122"/>
                <a:ea typeface="微软雅黑" panose="020B0503020204020204" pitchFamily="34" charset="-122"/>
              </a:rPr>
              <a:t>标识</a:t>
            </a:r>
            <a:r>
              <a:rPr lang="zh-CN" sz="2200" dirty="0">
                <a:latin typeface="微软雅黑" panose="020B0503020204020204" pitchFamily="34" charset="-122"/>
                <a:ea typeface="微软雅黑" panose="020B0503020204020204" pitchFamily="34" charset="-122"/>
              </a:rPr>
              <a:t>；而</a:t>
            </a:r>
            <a:r>
              <a:rPr lang="en-US" altLang="zh-CN" sz="2200" dirty="0">
                <a:latin typeface="微软雅黑" panose="020B0503020204020204" pitchFamily="34" charset="-122"/>
                <a:ea typeface="微软雅黑" panose="020B0503020204020204" pitchFamily="34" charset="-122"/>
              </a:rPr>
              <a:t>elements</a:t>
            </a:r>
            <a:r>
              <a:rPr lang="zh-CN" sz="2200" dirty="0">
                <a:latin typeface="微软雅黑" panose="020B0503020204020204" pitchFamily="34" charset="-122"/>
                <a:ea typeface="微软雅黑" panose="020B0503020204020204" pitchFamily="34" charset="-122"/>
              </a:rPr>
              <a:t>常常是多</a:t>
            </a:r>
            <a:r>
              <a:rPr lang="zh-CN" sz="2200" dirty="0" smtClean="0">
                <a:latin typeface="微软雅黑" panose="020B0503020204020204" pitchFamily="34" charset="-122"/>
                <a:ea typeface="微软雅黑" panose="020B0503020204020204" pitchFamily="34" charset="-122"/>
              </a:rPr>
              <a:t>个</a:t>
            </a:r>
            <a:r>
              <a:rPr lang="zh-CN" altLang="en-US" sz="2200" dirty="0" smtClean="0">
                <a:latin typeface="微软雅黑" panose="020B0503020204020204" pitchFamily="34" charset="-122"/>
                <a:ea typeface="微软雅黑" panose="020B0503020204020204" pitchFamily="34" charset="-122"/>
              </a:rPr>
              <a:t>表单</a:t>
            </a:r>
            <a:r>
              <a:rPr lang="zh-CN" sz="2200" dirty="0" smtClean="0">
                <a:latin typeface="微软雅黑" panose="020B0503020204020204" pitchFamily="34" charset="-122"/>
                <a:ea typeface="微软雅黑" panose="020B0503020204020204" pitchFamily="34" charset="-122"/>
              </a:rPr>
              <a:t>元素</a:t>
            </a:r>
            <a:r>
              <a:rPr lang="zh-CN" sz="2200" dirty="0">
                <a:latin typeface="微软雅黑" panose="020B0503020204020204" pitchFamily="34" charset="-122"/>
                <a:ea typeface="微软雅黑" panose="020B0503020204020204" pitchFamily="34" charset="-122"/>
              </a:rPr>
              <a:t>值的数组，例：</a:t>
            </a:r>
            <a:br>
              <a:rPr lang="zh-CN" sz="2200" dirty="0">
                <a:latin typeface="微软雅黑" panose="020B0503020204020204" pitchFamily="34" charset="-122"/>
                <a:ea typeface="微软雅黑" panose="020B0503020204020204" pitchFamily="34" charset="-122"/>
              </a:rPr>
            </a:br>
            <a:r>
              <a:rPr lang="en-US" altLang="zh-CN" sz="2200" dirty="0">
                <a:latin typeface="微软雅黑" panose="020B0503020204020204" pitchFamily="34" charset="-122"/>
                <a:ea typeface="微软雅黑" panose="020B0503020204020204" pitchFamily="34" charset="-122"/>
              </a:rPr>
              <a:t>elements[0</a:t>
            </a:r>
            <a:r>
              <a:rPr lang="en-US" altLang="zh-CN" sz="2200" dirty="0" smtClean="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m</a:t>
            </a:r>
            <a:r>
              <a:rPr lang="en-US" altLang="zh-CN" sz="2200" dirty="0" err="1" smtClean="0">
                <a:latin typeface="微软雅黑" panose="020B0503020204020204" pitchFamily="34" charset="-122"/>
                <a:ea typeface="微软雅黑" panose="020B0503020204020204" pitchFamily="34" charset="-122"/>
              </a:rPr>
              <a:t>ytable.elements</a:t>
            </a:r>
            <a:r>
              <a:rPr lang="en-US" altLang="zh-CN" sz="2200" dirty="0" smtClean="0">
                <a:latin typeface="微软雅黑" panose="020B0503020204020204" pitchFamily="34" charset="-122"/>
                <a:ea typeface="微软雅黑" panose="020B0503020204020204" pitchFamily="34" charset="-122"/>
              </a:rPr>
              <a:t>[1</a:t>
            </a:r>
            <a:r>
              <a:rPr lang="en-US" altLang="zh-CN" sz="22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848027616"/>
      </p:ext>
    </p:extLst>
  </p:cSld>
  <p:clrMapOvr>
    <a:masterClrMapping/>
  </p:clrMapOvr>
  <p:transition spd="slow">
    <p:wipe/>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14691"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1469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693"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访问</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表单</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对象</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114694" name="Rectangle 6"/>
          <p:cNvSpPr>
            <a:spLocks noGrp="1" noChangeArrowheads="1"/>
          </p:cNvSpPr>
          <p:nvPr/>
        </p:nvSpPr>
        <p:spPr bwMode="auto">
          <a:xfrm>
            <a:off x="712788" y="131445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Arial" panose="020B0604020202020204" pitchFamily="34" charset="0"/>
              <a:buNone/>
            </a:pPr>
            <a:r>
              <a:rPr lang="zh-CN" sz="2200" b="1" dirty="0" smtClean="0">
                <a:latin typeface="微软雅黑" panose="020B0503020204020204" pitchFamily="34" charset="-122"/>
                <a:ea typeface="微软雅黑" panose="020B0503020204020204" pitchFamily="34" charset="-122"/>
              </a:rPr>
              <a:t>（</a:t>
            </a:r>
            <a:r>
              <a:rPr lang="zh-CN" sz="2200" b="1" dirty="0">
                <a:latin typeface="微软雅黑" panose="020B0503020204020204" pitchFamily="34" charset="-122"/>
                <a:ea typeface="微软雅黑" panose="020B0503020204020204" pitchFamily="34" charset="-122"/>
              </a:rPr>
              <a:t>１）通过</a:t>
            </a:r>
            <a:r>
              <a:rPr lang="zh-CN" sz="2200" b="1" dirty="0" smtClean="0">
                <a:latin typeface="微软雅黑" panose="020B0503020204020204" pitchFamily="34" charset="-122"/>
                <a:ea typeface="微软雅黑" panose="020B0503020204020204" pitchFamily="34" charset="-122"/>
              </a:rPr>
              <a:t>访问</a:t>
            </a:r>
            <a:r>
              <a:rPr lang="zh-CN" altLang="en-US" sz="2200" b="1" dirty="0" smtClean="0">
                <a:latin typeface="微软雅黑" panose="020B0503020204020204" pitchFamily="34" charset="-122"/>
                <a:ea typeface="微软雅黑" panose="020B0503020204020204" pitchFamily="34" charset="-122"/>
              </a:rPr>
              <a:t>表单</a:t>
            </a:r>
            <a:r>
              <a:rPr lang="zh-CN" sz="2200" dirty="0">
                <a:latin typeface="微软雅黑" panose="020B0503020204020204" pitchFamily="34" charset="-122"/>
                <a:ea typeface="微软雅黑" panose="020B0503020204020204" pitchFamily="34" charset="-122"/>
              </a:rPr>
              <a:t/>
            </a:r>
            <a:br>
              <a:rPr 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　　</a:t>
            </a:r>
            <a:r>
              <a:rPr lang="zh-CN" sz="2200" dirty="0" smtClean="0">
                <a:latin typeface="微软雅黑" panose="020B0503020204020204" pitchFamily="34" charset="-122"/>
                <a:ea typeface="微软雅黑" panose="020B0503020204020204" pitchFamily="34" charset="-122"/>
              </a:rPr>
              <a:t>在</a:t>
            </a:r>
            <a:r>
              <a:rPr lang="zh-CN" altLang="en-US" sz="2200" dirty="0" smtClean="0">
                <a:latin typeface="微软雅黑" panose="020B0503020204020204" pitchFamily="34" charset="-122"/>
                <a:ea typeface="微软雅黑" panose="020B0503020204020204" pitchFamily="34" charset="-122"/>
              </a:rPr>
              <a:t>表单</a:t>
            </a:r>
            <a:r>
              <a:rPr lang="zh-CN" sz="2200" dirty="0" smtClean="0">
                <a:latin typeface="微软雅黑" panose="020B0503020204020204" pitchFamily="34" charset="-122"/>
                <a:ea typeface="微软雅黑" panose="020B0503020204020204" pitchFamily="34" charset="-122"/>
              </a:rPr>
              <a:t>对象</a:t>
            </a:r>
            <a:r>
              <a:rPr lang="zh-CN" sz="2200" dirty="0">
                <a:latin typeface="微软雅黑" panose="020B0503020204020204" pitchFamily="34" charset="-122"/>
                <a:ea typeface="微软雅黑" panose="020B0503020204020204" pitchFamily="34" charset="-122"/>
              </a:rPr>
              <a:t>的属性中首先必须指定</a:t>
            </a:r>
            <a:r>
              <a:rPr lang="zh-CN" sz="2200" dirty="0" smtClean="0">
                <a:latin typeface="微软雅黑" panose="020B0503020204020204" pitchFamily="34" charset="-122"/>
                <a:ea typeface="微软雅黑" panose="020B0503020204020204" pitchFamily="34" charset="-122"/>
              </a:rPr>
              <a:t>其</a:t>
            </a:r>
            <a:r>
              <a:rPr lang="zh-CN" altLang="en-US" sz="2200" dirty="0" smtClean="0">
                <a:latin typeface="微软雅黑" panose="020B0503020204020204" pitchFamily="34" charset="-122"/>
                <a:ea typeface="微软雅黑" panose="020B0503020204020204" pitchFamily="34" charset="-122"/>
              </a:rPr>
              <a:t>表单</a:t>
            </a:r>
            <a:r>
              <a:rPr lang="zh-CN" sz="2200" dirty="0" smtClean="0">
                <a:latin typeface="微软雅黑" panose="020B0503020204020204" pitchFamily="34" charset="-122"/>
                <a:ea typeface="微软雅黑" panose="020B0503020204020204" pitchFamily="34" charset="-122"/>
              </a:rPr>
              <a:t>名</a:t>
            </a:r>
            <a:r>
              <a:rPr lang="zh-CN" sz="2200" dirty="0">
                <a:latin typeface="微软雅黑" panose="020B0503020204020204" pitchFamily="34" charset="-122"/>
                <a:ea typeface="微软雅黑" panose="020B0503020204020204" pitchFamily="34" charset="-122"/>
              </a:rPr>
              <a:t>，而后就可以通过下列标识</a:t>
            </a:r>
            <a:r>
              <a:rPr lang="zh-CN" sz="2200" dirty="0" smtClean="0">
                <a:latin typeface="微软雅黑" panose="020B0503020204020204" pitchFamily="34" charset="-122"/>
                <a:ea typeface="微软雅黑" panose="020B0503020204020204" pitchFamily="34" charset="-122"/>
              </a:rPr>
              <a:t>访问</a:t>
            </a:r>
            <a:r>
              <a:rPr lang="zh-CN" altLang="en-US" sz="2200" dirty="0" smtClean="0">
                <a:latin typeface="微软雅黑" panose="020B0503020204020204" pitchFamily="34" charset="-122"/>
                <a:ea typeface="微软雅黑" panose="020B0503020204020204" pitchFamily="34" charset="-122"/>
              </a:rPr>
              <a:t>表单</a:t>
            </a:r>
            <a:r>
              <a:rPr lang="zh-CN" sz="2200" dirty="0" smtClean="0">
                <a:latin typeface="微软雅黑" panose="020B0503020204020204" pitchFamily="34" charset="-122"/>
                <a:ea typeface="微软雅黑" panose="020B0503020204020204" pitchFamily="34" charset="-122"/>
              </a:rPr>
              <a:t>如</a:t>
            </a:r>
            <a:r>
              <a:rPr lang="zh-CN" sz="2200" dirty="0">
                <a:latin typeface="微软雅黑" panose="020B0503020204020204" pitchFamily="34" charset="-122"/>
                <a:ea typeface="微软雅黑" panose="020B0503020204020204" pitchFamily="34" charset="-122"/>
              </a:rPr>
              <a:t>：</a:t>
            </a:r>
            <a:r>
              <a:rPr lang="en-US" altLang="zh-CN" sz="2200" dirty="0" err="1" smtClean="0">
                <a:latin typeface="微软雅黑" panose="020B0503020204020204" pitchFamily="34" charset="-122"/>
                <a:ea typeface="微软雅黑" panose="020B0503020204020204" pitchFamily="34" charset="-122"/>
              </a:rPr>
              <a:t>document.mytable</a:t>
            </a:r>
            <a:r>
              <a:rPr lang="zh-CN" sz="2200" dirty="0" smtClean="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
            </a:r>
            <a:br>
              <a:rPr lang="zh-CN" sz="2200" dirty="0">
                <a:latin typeface="微软雅黑" panose="020B0503020204020204" pitchFamily="34" charset="-122"/>
                <a:ea typeface="微软雅黑" panose="020B0503020204020204" pitchFamily="34" charset="-122"/>
              </a:rPr>
            </a:br>
            <a:r>
              <a:rPr lang="zh-CN" sz="2200" b="1" dirty="0">
                <a:latin typeface="微软雅黑" panose="020B0503020204020204" pitchFamily="34" charset="-122"/>
                <a:ea typeface="微软雅黑" panose="020B0503020204020204" pitchFamily="34" charset="-122"/>
              </a:rPr>
              <a:t>（２）通过数组来</a:t>
            </a:r>
            <a:r>
              <a:rPr lang="zh-CN" sz="2200" b="1" dirty="0" smtClean="0">
                <a:latin typeface="微软雅黑" panose="020B0503020204020204" pitchFamily="34" charset="-122"/>
                <a:ea typeface="微软雅黑" panose="020B0503020204020204" pitchFamily="34" charset="-122"/>
              </a:rPr>
              <a:t>访问</a:t>
            </a:r>
            <a:r>
              <a:rPr lang="zh-CN" altLang="en-US" sz="2200" b="1" dirty="0" smtClean="0">
                <a:latin typeface="微软雅黑" panose="020B0503020204020204" pitchFamily="34" charset="-122"/>
                <a:ea typeface="微软雅黑" panose="020B0503020204020204" pitchFamily="34" charset="-122"/>
              </a:rPr>
              <a:t>表单</a:t>
            </a:r>
            <a:r>
              <a:rPr lang="zh-CN" sz="2200" dirty="0">
                <a:latin typeface="微软雅黑" panose="020B0503020204020204" pitchFamily="34" charset="-122"/>
                <a:ea typeface="微软雅黑" panose="020B0503020204020204" pitchFamily="34" charset="-122"/>
              </a:rPr>
              <a:t/>
            </a:r>
            <a:br>
              <a:rPr 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　　除了</a:t>
            </a:r>
            <a:r>
              <a:rPr lang="zh-CN" sz="2200" dirty="0" smtClean="0">
                <a:latin typeface="微软雅黑" panose="020B0503020204020204" pitchFamily="34" charset="-122"/>
                <a:ea typeface="微软雅黑" panose="020B0503020204020204" pitchFamily="34" charset="-122"/>
              </a:rPr>
              <a:t>使用</a:t>
            </a:r>
            <a:r>
              <a:rPr lang="zh-CN" altLang="en-US" sz="2200" dirty="0" smtClean="0">
                <a:latin typeface="微软雅黑" panose="020B0503020204020204" pitchFamily="34" charset="-122"/>
                <a:ea typeface="微软雅黑" panose="020B0503020204020204" pitchFamily="34" charset="-122"/>
              </a:rPr>
              <a:t>表单</a:t>
            </a:r>
            <a:r>
              <a:rPr lang="zh-CN" sz="2200" dirty="0" smtClean="0">
                <a:latin typeface="微软雅黑" panose="020B0503020204020204" pitchFamily="34" charset="-122"/>
                <a:ea typeface="微软雅黑" panose="020B0503020204020204" pitchFamily="34" charset="-122"/>
              </a:rPr>
              <a:t>名</a:t>
            </a:r>
            <a:r>
              <a:rPr lang="zh-CN" sz="2200" dirty="0">
                <a:latin typeface="微软雅黑" panose="020B0503020204020204" pitchFamily="34" charset="-122"/>
                <a:ea typeface="微软雅黑" panose="020B0503020204020204" pitchFamily="34" charset="-122"/>
              </a:rPr>
              <a:t>来</a:t>
            </a:r>
            <a:r>
              <a:rPr lang="zh-CN" sz="2200" dirty="0" smtClean="0">
                <a:latin typeface="微软雅黑" panose="020B0503020204020204" pitchFamily="34" charset="-122"/>
                <a:ea typeface="微软雅黑" panose="020B0503020204020204" pitchFamily="34" charset="-122"/>
              </a:rPr>
              <a:t>访问</a:t>
            </a:r>
            <a:r>
              <a:rPr lang="zh-CN" altLang="en-US" sz="2200" dirty="0" smtClean="0">
                <a:latin typeface="微软雅黑" panose="020B0503020204020204" pitchFamily="34" charset="-122"/>
                <a:ea typeface="微软雅黑" panose="020B0503020204020204" pitchFamily="34" charset="-122"/>
              </a:rPr>
              <a:t>表单</a:t>
            </a:r>
            <a:r>
              <a:rPr lang="zh-CN" sz="2200" dirty="0" smtClean="0">
                <a:latin typeface="微软雅黑" panose="020B0503020204020204" pitchFamily="34" charset="-122"/>
                <a:ea typeface="微软雅黑" panose="020B0503020204020204" pitchFamily="34" charset="-122"/>
              </a:rPr>
              <a:t>外</a:t>
            </a:r>
            <a:r>
              <a:rPr lang="zh-CN" sz="2200" dirty="0">
                <a:latin typeface="微软雅黑" panose="020B0503020204020204" pitchFamily="34" charset="-122"/>
                <a:ea typeface="微软雅黑" panose="020B0503020204020204" pitchFamily="34" charset="-122"/>
              </a:rPr>
              <a:t>，还可以</a:t>
            </a:r>
            <a:r>
              <a:rPr lang="zh-CN" sz="2200" dirty="0" smtClean="0">
                <a:latin typeface="微软雅黑" panose="020B0503020204020204" pitchFamily="34" charset="-122"/>
                <a:ea typeface="微软雅黑" panose="020B0503020204020204" pitchFamily="34" charset="-122"/>
              </a:rPr>
              <a:t>使用</a:t>
            </a:r>
            <a:r>
              <a:rPr lang="zh-CN" altLang="en-US" sz="2200" dirty="0" smtClean="0">
                <a:latin typeface="微软雅黑" panose="020B0503020204020204" pitchFamily="34" charset="-122"/>
                <a:ea typeface="微软雅黑" panose="020B0503020204020204" pitchFamily="34" charset="-122"/>
              </a:rPr>
              <a:t>表单</a:t>
            </a:r>
            <a:r>
              <a:rPr lang="zh-CN" sz="2200" dirty="0" smtClean="0">
                <a:latin typeface="微软雅黑" panose="020B0503020204020204" pitchFamily="34" charset="-122"/>
                <a:ea typeface="微软雅黑" panose="020B0503020204020204" pitchFamily="34" charset="-122"/>
              </a:rPr>
              <a:t>对象</a:t>
            </a:r>
            <a:r>
              <a:rPr lang="zh-CN" sz="2200" dirty="0">
                <a:latin typeface="微软雅黑" panose="020B0503020204020204" pitchFamily="34" charset="-122"/>
                <a:ea typeface="微软雅黑" panose="020B0503020204020204" pitchFamily="34" charset="-122"/>
              </a:rPr>
              <a:t>数组来</a:t>
            </a:r>
            <a:r>
              <a:rPr lang="zh-CN" sz="2200" dirty="0" smtClean="0">
                <a:latin typeface="微软雅黑" panose="020B0503020204020204" pitchFamily="34" charset="-122"/>
                <a:ea typeface="微软雅黑" panose="020B0503020204020204" pitchFamily="34" charset="-122"/>
              </a:rPr>
              <a:t>访问</a:t>
            </a:r>
            <a:r>
              <a:rPr lang="zh-CN" altLang="en-US" sz="2200" dirty="0" smtClean="0">
                <a:latin typeface="微软雅黑" panose="020B0503020204020204" pitchFamily="34" charset="-122"/>
                <a:ea typeface="微软雅黑" panose="020B0503020204020204" pitchFamily="34" charset="-122"/>
              </a:rPr>
              <a:t>表单</a:t>
            </a:r>
            <a:r>
              <a:rPr lang="zh-CN" sz="2200" dirty="0" smtClean="0">
                <a:latin typeface="微软雅黑" panose="020B0503020204020204" pitchFamily="34" charset="-122"/>
                <a:ea typeface="微软雅黑" panose="020B0503020204020204" pitchFamily="34" charset="-122"/>
              </a:rPr>
              <a:t>对象</a:t>
            </a:r>
            <a:r>
              <a:rPr lang="zh-CN" sz="2200" dirty="0">
                <a:latin typeface="微软雅黑" panose="020B0503020204020204" pitchFamily="34" charset="-122"/>
                <a:ea typeface="微软雅黑" panose="020B0503020204020204" pitchFamily="34" charset="-122"/>
              </a:rPr>
              <a:t>。但需要注意一点，</a:t>
            </a:r>
            <a:r>
              <a:rPr lang="zh-CN" sz="2200" dirty="0" smtClean="0">
                <a:latin typeface="微软雅黑" panose="020B0503020204020204" pitchFamily="34" charset="-122"/>
                <a:ea typeface="微软雅黑" panose="020B0503020204020204" pitchFamily="34" charset="-122"/>
              </a:rPr>
              <a:t>因</a:t>
            </a:r>
            <a:r>
              <a:rPr lang="zh-CN" altLang="en-US" sz="2200" dirty="0" smtClean="0">
                <a:latin typeface="微软雅黑" panose="020B0503020204020204" pitchFamily="34" charset="-122"/>
                <a:ea typeface="微软雅黑" panose="020B0503020204020204" pitchFamily="34" charset="-122"/>
              </a:rPr>
              <a:t>表单</a:t>
            </a:r>
            <a:r>
              <a:rPr lang="zh-CN" sz="2200" dirty="0" smtClean="0">
                <a:latin typeface="微软雅黑" panose="020B0503020204020204" pitchFamily="34" charset="-122"/>
                <a:ea typeface="微软雅黑" panose="020B0503020204020204" pitchFamily="34" charset="-122"/>
              </a:rPr>
              <a:t>对象</a:t>
            </a:r>
            <a:r>
              <a:rPr lang="zh-CN" sz="2200" dirty="0">
                <a:latin typeface="微软雅黑" panose="020B0503020204020204" pitchFamily="34" charset="-122"/>
                <a:ea typeface="微软雅黑" panose="020B0503020204020204" pitchFamily="34" charset="-122"/>
              </a:rPr>
              <a:t>是由浏览器环境的提供的，而浏览器环境所提供的数组下标是由</a:t>
            </a:r>
            <a:r>
              <a:rPr lang="en-US" altLang="zh-CN" sz="2200" dirty="0">
                <a:latin typeface="微软雅黑" panose="020B0503020204020204" pitchFamily="34" charset="-122"/>
                <a:ea typeface="微软雅黑" panose="020B0503020204020204" pitchFamily="34" charset="-122"/>
              </a:rPr>
              <a:t>0</a:t>
            </a:r>
            <a:r>
              <a:rPr lang="zh-CN" sz="2200" dirty="0">
                <a:latin typeface="微软雅黑" panose="020B0503020204020204" pitchFamily="34" charset="-122"/>
                <a:ea typeface="微软雅黑" panose="020B0503020204020204" pitchFamily="34" charset="-122"/>
              </a:rPr>
              <a:t>到</a:t>
            </a:r>
            <a:r>
              <a:rPr lang="en-US" altLang="zh-CN" sz="2200" dirty="0">
                <a:latin typeface="微软雅黑" panose="020B0503020204020204" pitchFamily="34" charset="-122"/>
                <a:ea typeface="微软雅黑" panose="020B0503020204020204" pitchFamily="34" charset="-122"/>
              </a:rPr>
              <a:t>n</a:t>
            </a:r>
            <a:r>
              <a:rPr lang="zh-CN" sz="2200" dirty="0">
                <a:latin typeface="微软雅黑" panose="020B0503020204020204" pitchFamily="34" charset="-122"/>
                <a:ea typeface="微软雅黑" panose="020B0503020204020204" pitchFamily="34" charset="-122"/>
              </a:rPr>
              <a:t>。所以可通过下列格式</a:t>
            </a:r>
            <a:r>
              <a:rPr lang="zh-CN" sz="2200" dirty="0" smtClean="0">
                <a:latin typeface="微软雅黑" panose="020B0503020204020204" pitchFamily="34" charset="-122"/>
                <a:ea typeface="微软雅黑" panose="020B0503020204020204" pitchFamily="34" charset="-122"/>
              </a:rPr>
              <a:t>实现</a:t>
            </a:r>
            <a:r>
              <a:rPr lang="zh-CN" altLang="en-US" sz="2200" dirty="0" smtClean="0">
                <a:latin typeface="微软雅黑" panose="020B0503020204020204" pitchFamily="34" charset="-122"/>
                <a:ea typeface="微软雅黑" panose="020B0503020204020204" pitchFamily="34" charset="-122"/>
              </a:rPr>
              <a:t>表单</a:t>
            </a:r>
            <a:r>
              <a:rPr lang="zh-CN" sz="2200" dirty="0" smtClean="0">
                <a:latin typeface="微软雅黑" panose="020B0503020204020204" pitchFamily="34" charset="-122"/>
                <a:ea typeface="微软雅黑" panose="020B0503020204020204" pitchFamily="34" charset="-122"/>
              </a:rPr>
              <a:t>对象</a:t>
            </a:r>
            <a:r>
              <a:rPr lang="zh-CN" sz="2200" dirty="0">
                <a:latin typeface="微软雅黑" panose="020B0503020204020204" pitchFamily="34" charset="-122"/>
                <a:ea typeface="微软雅黑" panose="020B0503020204020204" pitchFamily="34" charset="-122"/>
              </a:rPr>
              <a:t>的访问：</a:t>
            </a:r>
            <a:br>
              <a:rPr lang="zh-CN" sz="2200" dirty="0">
                <a:latin typeface="微软雅黑" panose="020B0503020204020204" pitchFamily="34" charset="-122"/>
                <a:ea typeface="微软雅黑" panose="020B0503020204020204" pitchFamily="34" charset="-122"/>
              </a:rPr>
            </a:br>
            <a:r>
              <a:rPr lang="en-US" altLang="zh-CN" sz="2200" dirty="0" smtClean="0">
                <a:latin typeface="微软雅黑" panose="020B0503020204020204" pitchFamily="34" charset="-122"/>
                <a:ea typeface="微软雅黑" panose="020B0503020204020204" pitchFamily="34" charset="-122"/>
              </a:rPr>
              <a:t>	</a:t>
            </a:r>
            <a:r>
              <a:rPr lang="en-US" altLang="zh-CN" sz="2200" dirty="0" err="1" smtClean="0">
                <a:latin typeface="微软雅黑" panose="020B0503020204020204" pitchFamily="34" charset="-122"/>
                <a:ea typeface="微软雅黑" panose="020B0503020204020204" pitchFamily="34" charset="-122"/>
              </a:rPr>
              <a:t>document.forms</a:t>
            </a:r>
            <a:r>
              <a:rPr lang="en-US" altLang="zh-CN" sz="2200" dirty="0" smtClean="0">
                <a:latin typeface="微软雅黑" panose="020B0503020204020204" pitchFamily="34" charset="-122"/>
                <a:ea typeface="微软雅黑" panose="020B0503020204020204" pitchFamily="34" charset="-122"/>
              </a:rPr>
              <a:t>[0</a:t>
            </a:r>
            <a:r>
              <a:rPr lang="en-US" altLang="zh-CN" sz="2200" dirty="0">
                <a:latin typeface="微软雅黑" panose="020B0503020204020204" pitchFamily="34" charset="-122"/>
                <a:ea typeface="微软雅黑" panose="020B0503020204020204" pitchFamily="34" charset="-122"/>
              </a:rPr>
              <a:t>]</a:t>
            </a:r>
            <a:br>
              <a:rPr lang="en-US" altLang="zh-CN" sz="2200" dirty="0">
                <a:latin typeface="微软雅黑" panose="020B0503020204020204" pitchFamily="34" charset="-122"/>
                <a:ea typeface="微软雅黑" panose="020B0503020204020204" pitchFamily="34" charset="-122"/>
              </a:rPr>
            </a:br>
            <a:r>
              <a:rPr lang="en-US" altLang="zh-CN" sz="2200" dirty="0" smtClean="0">
                <a:latin typeface="微软雅黑" panose="020B0503020204020204" pitchFamily="34" charset="-122"/>
                <a:ea typeface="微软雅黑" panose="020B0503020204020204" pitchFamily="34" charset="-122"/>
              </a:rPr>
              <a:t>	</a:t>
            </a:r>
            <a:r>
              <a:rPr lang="en-US" altLang="zh-CN" sz="2200" dirty="0" err="1" smtClean="0">
                <a:latin typeface="微软雅黑" panose="020B0503020204020204" pitchFamily="34" charset="-122"/>
                <a:ea typeface="微软雅黑" panose="020B0503020204020204" pitchFamily="34" charset="-122"/>
              </a:rPr>
              <a:t>document.forms</a:t>
            </a:r>
            <a:r>
              <a:rPr lang="en-US" altLang="zh-CN" sz="2200" dirty="0" smtClean="0">
                <a:latin typeface="微软雅黑" panose="020B0503020204020204" pitchFamily="34" charset="-122"/>
                <a:ea typeface="微软雅黑" panose="020B0503020204020204" pitchFamily="34" charset="-122"/>
              </a:rPr>
              <a:t>[1</a:t>
            </a:r>
            <a:r>
              <a:rPr lang="en-US" altLang="zh-CN" sz="2200" dirty="0">
                <a:latin typeface="微软雅黑" panose="020B0503020204020204" pitchFamily="34" charset="-122"/>
                <a:ea typeface="微软雅黑" panose="020B0503020204020204" pitchFamily="34" charset="-122"/>
              </a:rPr>
              <a:t>]</a:t>
            </a:r>
            <a:br>
              <a:rPr lang="en-US" altLang="zh-CN" sz="2200" dirty="0">
                <a:latin typeface="微软雅黑" panose="020B0503020204020204" pitchFamily="34" charset="-122"/>
                <a:ea typeface="微软雅黑" panose="020B0503020204020204" pitchFamily="34" charset="-122"/>
              </a:rPr>
            </a:br>
            <a:r>
              <a:rPr lang="en-US" altLang="zh-CN" sz="2200" dirty="0" smtClean="0">
                <a:latin typeface="微软雅黑" panose="020B0503020204020204" pitchFamily="34" charset="-122"/>
                <a:ea typeface="微软雅黑" panose="020B0503020204020204" pitchFamily="34" charset="-122"/>
              </a:rPr>
              <a:t>	</a:t>
            </a:r>
            <a:r>
              <a:rPr lang="en-US" altLang="zh-CN" sz="2200" dirty="0" err="1" smtClean="0">
                <a:latin typeface="微软雅黑" panose="020B0503020204020204" pitchFamily="34" charset="-122"/>
                <a:ea typeface="微软雅黑" panose="020B0503020204020204" pitchFamily="34" charset="-122"/>
              </a:rPr>
              <a:t>document.forms</a:t>
            </a:r>
            <a:r>
              <a:rPr lang="en-US" altLang="zh-CN" sz="2200" dirty="0" smtClean="0">
                <a:latin typeface="微软雅黑" panose="020B0503020204020204" pitchFamily="34" charset="-122"/>
                <a:ea typeface="微软雅黑" panose="020B0503020204020204" pitchFamily="34" charset="-122"/>
              </a:rPr>
              <a:t>[2]...</a:t>
            </a:r>
            <a:endParaRPr lang="en-US" altLang="zh-CN" sz="2100" dirty="0"/>
          </a:p>
        </p:txBody>
      </p:sp>
    </p:spTree>
    <p:extLst>
      <p:ext uri="{BB962C8B-B14F-4D97-AF65-F5344CB8AC3E}">
        <p14:creationId xmlns:p14="http://schemas.microsoft.com/office/powerpoint/2010/main" val="780551239"/>
      </p:ext>
    </p:extLst>
  </p:cSld>
  <p:clrMapOvr>
    <a:masterClrMapping/>
  </p:clrMapOvr>
  <p:transition spd="slow">
    <p:wipe/>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15715"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1571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5717"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引用</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表单</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的先决条件</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115718"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Arial" panose="020B0604020202020204" pitchFamily="34" charset="0"/>
              <a:buNone/>
            </a:pPr>
            <a:r>
              <a:rPr lang="zh-CN" sz="2200" dirty="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JavaScript</a:t>
            </a:r>
            <a:r>
              <a:rPr lang="zh-CN" sz="2200" dirty="0">
                <a:latin typeface="微软雅黑" panose="020B0503020204020204" pitchFamily="34" charset="-122"/>
                <a:ea typeface="微软雅黑" panose="020B0503020204020204" pitchFamily="34" charset="-122"/>
              </a:rPr>
              <a:t>中要</a:t>
            </a:r>
            <a:r>
              <a:rPr lang="zh-CN" sz="2200" dirty="0" smtClean="0">
                <a:latin typeface="微软雅黑" panose="020B0503020204020204" pitchFamily="34" charset="-122"/>
                <a:ea typeface="微软雅黑" panose="020B0503020204020204" pitchFamily="34" charset="-122"/>
              </a:rPr>
              <a:t>对</a:t>
            </a:r>
            <a:r>
              <a:rPr lang="zh-CN" altLang="en-US" sz="2200" dirty="0">
                <a:latin typeface="微软雅黑" panose="020B0503020204020204" pitchFamily="34" charset="-122"/>
                <a:ea typeface="微软雅黑" panose="020B0503020204020204" pitchFamily="34" charset="-122"/>
              </a:rPr>
              <a:t>表单</a:t>
            </a:r>
            <a:r>
              <a:rPr lang="zh-CN" sz="2200" dirty="0" smtClean="0">
                <a:latin typeface="微软雅黑" panose="020B0503020204020204" pitchFamily="34" charset="-122"/>
                <a:ea typeface="微软雅黑" panose="020B0503020204020204" pitchFamily="34" charset="-122"/>
              </a:rPr>
              <a:t>引用</a:t>
            </a:r>
            <a:r>
              <a:rPr lang="zh-CN" sz="2200" dirty="0">
                <a:latin typeface="微软雅黑" panose="020B0503020204020204" pitchFamily="34" charset="-122"/>
                <a:ea typeface="微软雅黑" panose="020B0503020204020204" pitchFamily="34" charset="-122"/>
              </a:rPr>
              <a:t>的条件是：必须先在页面中用标识</a:t>
            </a:r>
            <a:r>
              <a:rPr lang="zh-CN" sz="2200" dirty="0" smtClean="0">
                <a:latin typeface="微软雅黑" panose="020B0503020204020204" pitchFamily="34" charset="-122"/>
                <a:ea typeface="微软雅黑" panose="020B0503020204020204" pitchFamily="34" charset="-122"/>
              </a:rPr>
              <a:t>创建</a:t>
            </a:r>
            <a:r>
              <a:rPr lang="zh-CN" altLang="en-US" sz="2200" dirty="0">
                <a:latin typeface="微软雅黑" panose="020B0503020204020204" pitchFamily="34" charset="-122"/>
                <a:ea typeface="微软雅黑" panose="020B0503020204020204" pitchFamily="34" charset="-122"/>
              </a:rPr>
              <a:t>表单</a:t>
            </a:r>
            <a:r>
              <a:rPr lang="zh-CN" sz="2200" dirty="0" smtClean="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并将</a:t>
            </a:r>
            <a:r>
              <a:rPr lang="zh-CN" sz="2200" dirty="0" smtClean="0">
                <a:latin typeface="微软雅黑" panose="020B0503020204020204" pitchFamily="34" charset="-122"/>
                <a:ea typeface="微软雅黑" panose="020B0503020204020204" pitchFamily="34" charset="-122"/>
              </a:rPr>
              <a:t>定义</a:t>
            </a:r>
            <a:r>
              <a:rPr lang="zh-CN" altLang="en-US" sz="2200" dirty="0" smtClean="0">
                <a:latin typeface="微软雅黑" panose="020B0503020204020204" pitchFamily="34" charset="-122"/>
                <a:ea typeface="微软雅黑" panose="020B0503020204020204" pitchFamily="34" charset="-122"/>
              </a:rPr>
              <a:t>表单</a:t>
            </a:r>
            <a:r>
              <a:rPr lang="zh-CN" sz="2200" dirty="0" smtClean="0">
                <a:latin typeface="微软雅黑" panose="020B0503020204020204" pitchFamily="34" charset="-122"/>
                <a:ea typeface="微软雅黑" panose="020B0503020204020204" pitchFamily="34" charset="-122"/>
              </a:rPr>
              <a:t>部分</a:t>
            </a:r>
            <a:r>
              <a:rPr lang="zh-CN" sz="2200" dirty="0">
                <a:latin typeface="微软雅黑" panose="020B0503020204020204" pitchFamily="34" charset="-122"/>
                <a:ea typeface="微软雅黑" panose="020B0503020204020204" pitchFamily="34" charset="-122"/>
              </a:rPr>
              <a:t>放在引用之前。 </a:t>
            </a:r>
          </a:p>
        </p:txBody>
      </p:sp>
    </p:spTree>
    <p:extLst>
      <p:ext uri="{BB962C8B-B14F-4D97-AF65-F5344CB8AC3E}">
        <p14:creationId xmlns:p14="http://schemas.microsoft.com/office/powerpoint/2010/main" val="185499960"/>
      </p:ext>
    </p:extLst>
  </p:cSld>
  <p:clrMapOvr>
    <a:masterClrMapping/>
  </p:clrMapOvr>
  <p:transition spd="slow">
    <p:wipe/>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16739"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1674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6741"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 </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表单</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中的基本元素</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116742" name="Rectangle 6"/>
          <p:cNvSpPr>
            <a:spLocks noGrp="1" noChangeArrowheads="1"/>
          </p:cNvSpPr>
          <p:nvPr/>
        </p:nvSpPr>
        <p:spPr bwMode="auto">
          <a:xfrm>
            <a:off x="529997" y="1572986"/>
            <a:ext cx="11654065"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None/>
            </a:pPr>
            <a:r>
              <a:rPr lang="en-US" altLang="zh-CN" sz="2200" dirty="0" smtClean="0"/>
              <a:t>HTML</a:t>
            </a:r>
            <a:r>
              <a:rPr lang="zh-CN" altLang="en-US" sz="2200" dirty="0" smtClean="0"/>
              <a:t>中</a:t>
            </a:r>
            <a:r>
              <a:rPr lang="zh-CN" altLang="en-US" sz="2200" dirty="0"/>
              <a:t>定义的表单元素有很多，这些表单元素可以让用户输入文字，如文本框、密码框等；或者让用户选择可选项，如下拉列表框、复选框等；也可以让用户提交信息或重置表单，如提交按钮、重置按钮等；甚至还可以为程序员提供开发上的便利，如隐藏框</a:t>
            </a:r>
            <a:r>
              <a:rPr lang="zh-CN" altLang="en-US" sz="2200" dirty="0" smtClean="0"/>
              <a:t>等。</a:t>
            </a:r>
            <a:endParaRPr lang="en-US" altLang="zh-CN" sz="2200" dirty="0" smtClean="0"/>
          </a:p>
          <a:p>
            <a:pPr>
              <a:lnSpc>
                <a:spcPct val="150000"/>
              </a:lnSpc>
              <a:buNone/>
            </a:pPr>
            <a:r>
              <a:rPr lang="en-US" altLang="zh-CN" sz="2200" dirty="0" smtClean="0">
                <a:latin typeface="微软雅黑" panose="020B0503020204020204" pitchFamily="34" charset="-122"/>
                <a:ea typeface="微软雅黑" panose="020B0503020204020204" pitchFamily="34" charset="-122"/>
              </a:rPr>
              <a:t>	</a:t>
            </a:r>
            <a:endParaRPr lang="en-US" altLang="zh-CN" sz="2600" dirty="0"/>
          </a:p>
        </p:txBody>
      </p:sp>
      <p:sp>
        <p:nvSpPr>
          <p:cNvPr id="8" name="TextBox 7"/>
          <p:cNvSpPr txBox="1"/>
          <p:nvPr/>
        </p:nvSpPr>
        <p:spPr>
          <a:xfrm>
            <a:off x="1884589" y="3406504"/>
            <a:ext cx="9227457" cy="2631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zh-CN"/>
            </a:defPPr>
            <a:lvl1pPr>
              <a:defRPr>
                <a:solidFill>
                  <a:schemeClr val="lt1"/>
                </a:solidFill>
                <a:latin typeface="+mn-lt"/>
                <a:ea typeface="+mn-ea"/>
              </a:defRPr>
            </a:lvl1pPr>
            <a:lvl2pPr lvl="1">
              <a:lnSpc>
                <a:spcPct val="150000"/>
              </a:lnSpc>
              <a:defRPr sz="2200" i="1">
                <a:latin typeface="微软雅黑" panose="020B0503020204020204" pitchFamily="34" charset="-122"/>
                <a:ea typeface="微软雅黑" panose="020B0503020204020204" pitchFamily="34" charset="-122"/>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lvl="1">
              <a:defRPr/>
            </a:pPr>
            <a:r>
              <a:rPr lang="en-US" altLang="zh-CN" dirty="0" smtClean="0">
                <a:solidFill>
                  <a:schemeClr val="tx1"/>
                </a:solidFill>
              </a:rPr>
              <a:t>&lt;form action=“reg.asp” method=“post”&gt;&lt;!--</a:t>
            </a:r>
            <a:r>
              <a:rPr lang="zh-CN" altLang="en-US" dirty="0" smtClean="0">
                <a:solidFill>
                  <a:schemeClr val="tx1"/>
                </a:solidFill>
              </a:rPr>
              <a:t>表单开头</a:t>
            </a:r>
            <a:r>
              <a:rPr lang="en-US" altLang="zh-CN" dirty="0" smtClean="0">
                <a:solidFill>
                  <a:schemeClr val="tx1"/>
                </a:solidFill>
                <a:sym typeface="Wingdings" pitchFamily="2" charset="2"/>
              </a:rPr>
              <a:t>--&gt;</a:t>
            </a:r>
            <a:endParaRPr lang="en-US" altLang="zh-CN" dirty="0" smtClean="0">
              <a:solidFill>
                <a:schemeClr val="tx1"/>
              </a:solidFill>
            </a:endParaRPr>
          </a:p>
          <a:p>
            <a:pPr lvl="1">
              <a:defRPr/>
            </a:pPr>
            <a:r>
              <a:rPr lang="en-US" altLang="zh-CN" dirty="0" smtClean="0">
                <a:solidFill>
                  <a:schemeClr val="tx1"/>
                </a:solidFill>
              </a:rPr>
              <a:t>	&lt;input type=“text”/&gt;  &lt;!-- </a:t>
            </a:r>
            <a:r>
              <a:rPr lang="zh-CN" altLang="en-US" dirty="0" smtClean="0">
                <a:solidFill>
                  <a:schemeClr val="tx1"/>
                </a:solidFill>
              </a:rPr>
              <a:t>文本框</a:t>
            </a:r>
            <a:r>
              <a:rPr lang="en-US" altLang="zh-CN" dirty="0" smtClean="0">
                <a:solidFill>
                  <a:schemeClr val="tx1"/>
                </a:solidFill>
                <a:sym typeface="Wingdings" pitchFamily="2" charset="2"/>
              </a:rPr>
              <a:t>--&gt;</a:t>
            </a:r>
            <a:endParaRPr lang="en-US" altLang="zh-CN" dirty="0">
              <a:solidFill>
                <a:schemeClr val="tx1"/>
              </a:solidFill>
            </a:endParaRPr>
          </a:p>
          <a:p>
            <a:pPr lvl="1">
              <a:defRPr/>
            </a:pPr>
            <a:r>
              <a:rPr lang="en-US" altLang="zh-CN" dirty="0" smtClean="0">
                <a:solidFill>
                  <a:schemeClr val="tx1"/>
                </a:solidFill>
              </a:rPr>
              <a:t>	&lt;</a:t>
            </a:r>
            <a:r>
              <a:rPr lang="en-US" altLang="zh-CN" dirty="0">
                <a:solidFill>
                  <a:schemeClr val="tx1"/>
                </a:solidFill>
              </a:rPr>
              <a:t>input type</a:t>
            </a:r>
            <a:r>
              <a:rPr lang="en-US" altLang="zh-CN" dirty="0" smtClean="0">
                <a:solidFill>
                  <a:schemeClr val="tx1"/>
                </a:solidFill>
              </a:rPr>
              <a:t>=“image”/&gt;</a:t>
            </a:r>
            <a:r>
              <a:rPr lang="en-US" altLang="zh-CN" dirty="0">
                <a:solidFill>
                  <a:schemeClr val="tx1"/>
                </a:solidFill>
              </a:rPr>
              <a:t> </a:t>
            </a:r>
            <a:r>
              <a:rPr lang="en-US" altLang="zh-CN" dirty="0" smtClean="0">
                <a:solidFill>
                  <a:schemeClr val="tx1"/>
                </a:solidFill>
              </a:rPr>
              <a:t>&lt;!-- </a:t>
            </a:r>
            <a:r>
              <a:rPr lang="zh-CN" altLang="en-US" dirty="0">
                <a:solidFill>
                  <a:schemeClr val="tx1"/>
                </a:solidFill>
              </a:rPr>
              <a:t>图片</a:t>
            </a:r>
            <a:r>
              <a:rPr lang="zh-CN" altLang="en-US" dirty="0" smtClean="0">
                <a:solidFill>
                  <a:schemeClr val="tx1"/>
                </a:solidFill>
              </a:rPr>
              <a:t>框</a:t>
            </a:r>
            <a:r>
              <a:rPr lang="en-US" altLang="zh-CN" dirty="0">
                <a:solidFill>
                  <a:schemeClr val="tx1"/>
                </a:solidFill>
                <a:sym typeface="Wingdings" pitchFamily="2" charset="2"/>
              </a:rPr>
              <a:t>--&gt;</a:t>
            </a:r>
            <a:endParaRPr lang="en-US" altLang="zh-CN" dirty="0">
              <a:solidFill>
                <a:schemeClr val="tx1"/>
              </a:solidFill>
            </a:endParaRPr>
          </a:p>
          <a:p>
            <a:pPr lvl="1">
              <a:defRPr/>
            </a:pPr>
            <a:r>
              <a:rPr lang="en-US" altLang="zh-CN" dirty="0" smtClean="0">
                <a:solidFill>
                  <a:schemeClr val="tx1"/>
                </a:solidFill>
              </a:rPr>
              <a:t>	&lt;</a:t>
            </a:r>
            <a:r>
              <a:rPr lang="en-US" altLang="zh-CN" dirty="0">
                <a:solidFill>
                  <a:schemeClr val="tx1"/>
                </a:solidFill>
              </a:rPr>
              <a:t>input type</a:t>
            </a:r>
            <a:r>
              <a:rPr lang="en-US" altLang="zh-CN" dirty="0" smtClean="0">
                <a:solidFill>
                  <a:schemeClr val="tx1"/>
                </a:solidFill>
              </a:rPr>
              <a:t>=“button”/&gt;&lt;!--</a:t>
            </a:r>
            <a:r>
              <a:rPr lang="zh-CN" altLang="en-US" dirty="0" smtClean="0">
                <a:solidFill>
                  <a:schemeClr val="tx1"/>
                </a:solidFill>
              </a:rPr>
              <a:t>按钮</a:t>
            </a:r>
            <a:r>
              <a:rPr lang="en-US" altLang="zh-CN" dirty="0" smtClean="0">
                <a:solidFill>
                  <a:schemeClr val="tx1"/>
                </a:solidFill>
                <a:sym typeface="Wingdings" pitchFamily="2" charset="2"/>
              </a:rPr>
              <a:t>--&gt;</a:t>
            </a:r>
            <a:endParaRPr lang="en-US" altLang="zh-CN" dirty="0" smtClean="0">
              <a:solidFill>
                <a:schemeClr val="tx1"/>
              </a:solidFill>
            </a:endParaRPr>
          </a:p>
          <a:p>
            <a:pPr lvl="1">
              <a:defRPr/>
            </a:pPr>
            <a:r>
              <a:rPr lang="en-US" altLang="zh-CN" dirty="0" smtClean="0">
                <a:solidFill>
                  <a:schemeClr val="tx1"/>
                </a:solidFill>
              </a:rPr>
              <a:t>&lt;/form&gt;</a:t>
            </a:r>
            <a:r>
              <a:rPr lang="en-US" altLang="zh-CN" dirty="0">
                <a:solidFill>
                  <a:schemeClr val="tx1"/>
                </a:solidFill>
              </a:rPr>
              <a:t>&lt;!--</a:t>
            </a:r>
            <a:r>
              <a:rPr lang="zh-CN" altLang="en-US" dirty="0" smtClean="0">
                <a:solidFill>
                  <a:schemeClr val="tx1"/>
                </a:solidFill>
              </a:rPr>
              <a:t>表单</a:t>
            </a:r>
            <a:r>
              <a:rPr lang="zh-CN" altLang="en-US" dirty="0">
                <a:solidFill>
                  <a:schemeClr val="tx1"/>
                </a:solidFill>
              </a:rPr>
              <a:t>结束</a:t>
            </a:r>
            <a:r>
              <a:rPr lang="en-US" altLang="zh-CN" dirty="0" smtClean="0">
                <a:solidFill>
                  <a:schemeClr val="tx1"/>
                </a:solidFill>
                <a:sym typeface="Wingdings" pitchFamily="2" charset="2"/>
              </a:rPr>
              <a:t>--&gt;</a:t>
            </a:r>
            <a:endParaRPr lang="en-US" altLang="zh-CN" dirty="0">
              <a:solidFill>
                <a:schemeClr val="tx1"/>
              </a:solidFill>
            </a:endParaRPr>
          </a:p>
        </p:txBody>
      </p:sp>
    </p:spTree>
    <p:extLst>
      <p:ext uri="{BB962C8B-B14F-4D97-AF65-F5344CB8AC3E}">
        <p14:creationId xmlns:p14="http://schemas.microsoft.com/office/powerpoint/2010/main" val="2124574185"/>
      </p:ext>
    </p:extLst>
  </p:cSld>
  <p:clrMapOvr>
    <a:masterClrMapping/>
  </p:clrMapOvr>
  <p:transition spd="slow">
    <p:wipe/>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16739"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1674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6741"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 </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表单</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中的基本元素</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116742" name="Rectangle 6"/>
          <p:cNvSpPr>
            <a:spLocks noGrp="1" noChangeArrowheads="1"/>
          </p:cNvSpPr>
          <p:nvPr/>
        </p:nvSpPr>
        <p:spPr bwMode="auto">
          <a:xfrm>
            <a:off x="529997" y="1572986"/>
            <a:ext cx="11654065"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342900" indent="-342900">
              <a:lnSpc>
                <a:spcPct val="150000"/>
              </a:lnSpc>
              <a:buFont typeface="Wingdings" pitchFamily="2" charset="2"/>
              <a:buChar char="u"/>
            </a:pPr>
            <a:r>
              <a:rPr lang="zh-CN" altLang="en-US" sz="2200" b="1" dirty="0"/>
              <a:t>表单元素的命名</a:t>
            </a:r>
          </a:p>
          <a:p>
            <a:pPr>
              <a:lnSpc>
                <a:spcPct val="150000"/>
              </a:lnSpc>
              <a:buNone/>
            </a:pPr>
            <a:r>
              <a:rPr lang="en-US" altLang="zh-CN" sz="2200" dirty="0"/>
              <a:t>&lt;form&gt;</a:t>
            </a:r>
            <a:r>
              <a:rPr lang="zh-CN" altLang="en-US" sz="2200" dirty="0"/>
              <a:t>标签与</a:t>
            </a:r>
            <a:r>
              <a:rPr lang="en-US" altLang="zh-CN" sz="2200" dirty="0"/>
              <a:t>&lt;/form&gt;</a:t>
            </a:r>
            <a:r>
              <a:rPr lang="zh-CN" altLang="en-US" sz="2200" dirty="0"/>
              <a:t>标签之间可以存在很多表单元素。</a:t>
            </a:r>
            <a:r>
              <a:rPr lang="en-US" altLang="zh-CN" sz="2200" dirty="0"/>
              <a:t>form</a:t>
            </a:r>
            <a:r>
              <a:rPr lang="zh-CN" altLang="en-US" sz="2200" dirty="0"/>
              <a:t>对象中可以使用</a:t>
            </a:r>
            <a:r>
              <a:rPr lang="en-US" altLang="zh-CN" sz="2200" dirty="0"/>
              <a:t>elements[]</a:t>
            </a:r>
            <a:r>
              <a:rPr lang="zh-CN" altLang="en-US" sz="2200" dirty="0"/>
              <a:t>数组来获得代表这些表单元素的子对象。</a:t>
            </a:r>
            <a:r>
              <a:rPr lang="en-US" altLang="zh-CN" sz="2200" dirty="0"/>
              <a:t>elements[]</a:t>
            </a:r>
            <a:r>
              <a:rPr lang="zh-CN" altLang="en-US" sz="2200" dirty="0"/>
              <a:t>数组中存放的是各种类型的</a:t>
            </a:r>
            <a:r>
              <a:rPr lang="en-US" altLang="zh-CN" sz="2200" dirty="0"/>
              <a:t>form</a:t>
            </a:r>
            <a:r>
              <a:rPr lang="zh-CN" altLang="en-US" sz="2200" dirty="0"/>
              <a:t>对象的子对象，</a:t>
            </a:r>
            <a:r>
              <a:rPr lang="en-US" altLang="zh-CN" sz="2200" dirty="0"/>
              <a:t>elements[]</a:t>
            </a:r>
            <a:r>
              <a:rPr lang="zh-CN" altLang="en-US" sz="2200" dirty="0"/>
              <a:t>数组中的元素是由</a:t>
            </a:r>
            <a:r>
              <a:rPr lang="en-US" altLang="zh-CN" sz="2200" dirty="0"/>
              <a:t>&lt;form&gt;</a:t>
            </a:r>
            <a:r>
              <a:rPr lang="zh-CN" altLang="en-US" sz="2200" dirty="0"/>
              <a:t>标签与</a:t>
            </a:r>
            <a:r>
              <a:rPr lang="en-US" altLang="zh-CN" sz="2200" dirty="0"/>
              <a:t>&lt;/form&gt;</a:t>
            </a:r>
            <a:r>
              <a:rPr lang="zh-CN" altLang="en-US" sz="2200" dirty="0"/>
              <a:t>标签之间表单元素所组成的，因此可以使用以下代码来获得代表</a:t>
            </a:r>
            <a:r>
              <a:rPr lang="en-US" altLang="zh-CN" sz="2200" dirty="0"/>
              <a:t>HTML</a:t>
            </a:r>
            <a:r>
              <a:rPr lang="zh-CN" altLang="en-US" sz="2200" dirty="0"/>
              <a:t>文档中的第</a:t>
            </a:r>
            <a:r>
              <a:rPr lang="en-US" altLang="zh-CN" sz="2200" dirty="0"/>
              <a:t>1</a:t>
            </a:r>
            <a:r>
              <a:rPr lang="zh-CN" altLang="en-US" sz="2200" dirty="0"/>
              <a:t>个</a:t>
            </a:r>
            <a:r>
              <a:rPr lang="en-US" altLang="zh-CN" sz="2200" dirty="0"/>
              <a:t>Form</a:t>
            </a:r>
            <a:r>
              <a:rPr lang="zh-CN" altLang="en-US" sz="2200" dirty="0"/>
              <a:t>对象中的第</a:t>
            </a:r>
            <a:r>
              <a:rPr lang="en-US" altLang="zh-CN" sz="2200" dirty="0"/>
              <a:t>2</a:t>
            </a:r>
            <a:r>
              <a:rPr lang="zh-CN" altLang="en-US" sz="2200" dirty="0"/>
              <a:t>个元素的对象。</a:t>
            </a:r>
          </a:p>
          <a:p>
            <a:pPr>
              <a:lnSpc>
                <a:spcPct val="150000"/>
              </a:lnSpc>
              <a:buNone/>
            </a:pPr>
            <a:r>
              <a:rPr lang="en-US" altLang="zh-CN" sz="2200" dirty="0"/>
              <a:t>form1.elements[1]</a:t>
            </a:r>
            <a:endParaRPr lang="zh-CN" altLang="en-US" sz="2200" dirty="0"/>
          </a:p>
          <a:p>
            <a:pPr>
              <a:lnSpc>
                <a:spcPct val="150000"/>
              </a:lnSpc>
              <a:buNone/>
            </a:pPr>
            <a:r>
              <a:rPr lang="en-US" altLang="zh-CN" sz="2600" dirty="0"/>
              <a:t/>
            </a:r>
            <a:br>
              <a:rPr lang="en-US" altLang="zh-CN" sz="2600" dirty="0"/>
            </a:br>
            <a:endParaRPr lang="en-US" altLang="zh-CN" sz="2600" dirty="0"/>
          </a:p>
        </p:txBody>
      </p:sp>
      <p:sp>
        <p:nvSpPr>
          <p:cNvPr id="7" name="TextBox 6"/>
          <p:cNvSpPr txBox="1"/>
          <p:nvPr/>
        </p:nvSpPr>
        <p:spPr>
          <a:xfrm>
            <a:off x="2824843" y="5536835"/>
            <a:ext cx="8451849" cy="1107996"/>
          </a:xfrm>
          <a:prstGeom prst="rect">
            <a:avLst/>
          </a:prstGeom>
          <a:noFill/>
        </p:spPr>
        <p:txBody>
          <a:bodyPr wrap="square" rtlCol="0">
            <a:spAutoFit/>
          </a:bodyPr>
          <a:lstStyle>
            <a:defPPr>
              <a:defRPr lang="zh-CN"/>
            </a:defPPr>
            <a:lvl1pPr>
              <a:lnSpc>
                <a:spcPct val="150000"/>
              </a:lnSpc>
              <a:defRPr sz="2200" u="sng">
                <a:solidFill>
                  <a:srgbClr val="FF0000"/>
                </a:solidFill>
                <a:latin typeface="微软雅黑" panose="020B0503020204020204" pitchFamily="34" charset="-122"/>
                <a:ea typeface="微软雅黑" panose="020B0503020204020204" pitchFamily="34" charset="-122"/>
              </a:defRPr>
            </a:lvl1pPr>
          </a:lstStyle>
          <a:p>
            <a:r>
              <a:rPr lang="zh-CN" altLang="en-US" dirty="0"/>
              <a:t>示例代码：</a:t>
            </a:r>
            <a:r>
              <a:rPr lang="en-US" altLang="zh-CN" dirty="0" smtClean="0"/>
              <a:t>demo/</a:t>
            </a:r>
            <a:r>
              <a:rPr lang="en-US" altLang="zh-CN" dirty="0" err="1" smtClean="0"/>
              <a:t>js</a:t>
            </a:r>
            <a:r>
              <a:rPr lang="en-US" altLang="zh-CN" dirty="0" smtClean="0"/>
              <a:t>/day5/3.6 </a:t>
            </a:r>
            <a:r>
              <a:rPr lang="en-US" altLang="zh-CN" dirty="0"/>
              <a:t>_</a:t>
            </a:r>
            <a:r>
              <a:rPr lang="zh-CN" altLang="en-US" dirty="0"/>
              <a:t>大小写的转换</a:t>
            </a:r>
            <a:r>
              <a:rPr lang="en-US" altLang="zh-CN" dirty="0"/>
              <a:t>.</a:t>
            </a:r>
            <a:r>
              <a:rPr lang="en-US" altLang="zh-CN" dirty="0" smtClean="0"/>
              <a:t>html</a:t>
            </a:r>
          </a:p>
          <a:p>
            <a:r>
              <a:rPr lang="en-US" altLang="zh-CN" dirty="0"/>
              <a:t>demo/</a:t>
            </a:r>
            <a:r>
              <a:rPr lang="en-US" altLang="zh-CN" dirty="0" err="1"/>
              <a:t>js</a:t>
            </a:r>
            <a:r>
              <a:rPr lang="en-US" altLang="zh-CN" dirty="0"/>
              <a:t>/day5/</a:t>
            </a:r>
            <a:r>
              <a:rPr lang="en-US" altLang="zh-CN" dirty="0" smtClean="0"/>
              <a:t>3.6</a:t>
            </a:r>
            <a:r>
              <a:rPr lang="en-US" altLang="zh-CN" dirty="0"/>
              <a:t>_</a:t>
            </a:r>
            <a:r>
              <a:rPr lang="zh-CN" altLang="en-US" dirty="0"/>
              <a:t>主页所停留的时间</a:t>
            </a:r>
            <a:r>
              <a:rPr lang="en-US" altLang="zh-CN" dirty="0"/>
              <a:t>.html</a:t>
            </a:r>
            <a:endParaRPr lang="zh-CN" altLang="en-US" dirty="0"/>
          </a:p>
        </p:txBody>
      </p:sp>
    </p:spTree>
    <p:extLst>
      <p:ext uri="{BB962C8B-B14F-4D97-AF65-F5344CB8AC3E}">
        <p14:creationId xmlns:p14="http://schemas.microsoft.com/office/powerpoint/2010/main" val="17538259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8077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r" eaLnBrk="1" hangingPunct="1">
              <a:lnSpc>
                <a:spcPct val="100000"/>
              </a:lnSpc>
              <a:spcBef>
                <a:spcPct val="0"/>
              </a:spcBef>
              <a:buFont typeface="Arial" panose="020B0604020202020204" pitchFamily="34" charset="0"/>
              <a:buNone/>
            </a:pPr>
            <a:fld id="{342D8FA3-1E05-4CFF-9BCE-BEC473242D59}" type="slidenum">
              <a:rPr lang="zh-CN" altLang="en-US" sz="1200">
                <a:solidFill>
                  <a:srgbClr val="898989"/>
                </a:solidFill>
                <a:sym typeface="Microsoft YaHei UI" panose="020B0503020204020204" pitchFamily="34" charset="-122"/>
              </a:rPr>
              <a:pPr algn="r" eaLnBrk="1" hangingPunct="1">
                <a:lnSpc>
                  <a:spcPct val="100000"/>
                </a:lnSpc>
                <a:spcBef>
                  <a:spcPct val="0"/>
                </a:spcBef>
                <a:buFont typeface="Arial" panose="020B0604020202020204" pitchFamily="34" charset="0"/>
                <a:buNone/>
              </a:pPr>
              <a:t>139</a:t>
            </a:fld>
            <a:endParaRPr lang="en-US" sz="1800">
              <a:latin typeface="Arial" panose="020B0604020202020204" pitchFamily="34" charset="0"/>
              <a:sym typeface="Microsoft YaHei UI" panose="020B0503020204020204" pitchFamily="34" charset="-122"/>
            </a:endParaRPr>
          </a:p>
        </p:txBody>
      </p:sp>
      <p:pic>
        <p:nvPicPr>
          <p:cNvPr id="5123" name="Picture 2" descr="D:\SLIDEtoME\TP模板\新建文件夹 (3)\bg3-1.jpg"/>
          <p:cNvPicPr>
            <a:picLocks noChangeAspect="1" noChangeArrowheads="1"/>
          </p:cNvPicPr>
          <p:nvPr/>
        </p:nvPicPr>
        <p:blipFill>
          <a:blip r:embed="rId2">
            <a:extLst>
              <a:ext uri="{28A0092B-C50C-407E-A947-70E740481C1C}">
                <a14:useLocalDpi xmlns:a14="http://schemas.microsoft.com/office/drawing/2010/main" val="0"/>
              </a:ext>
            </a:extLst>
          </a:blip>
          <a:srcRect b="11232"/>
          <a:stretch>
            <a:fillRect/>
          </a:stretch>
        </p:blipFill>
        <p:spPr bwMode="auto">
          <a:xfrm>
            <a:off x="0" y="760413"/>
            <a:ext cx="12192000" cy="60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标题 1"/>
          <p:cNvSpPr>
            <a:spLocks noGrp="1" noChangeArrowheads="1"/>
          </p:cNvSpPr>
          <p:nvPr>
            <p:ph type="title" idx="4294967295"/>
          </p:nvPr>
        </p:nvSpPr>
        <p:spPr>
          <a:xfrm>
            <a:off x="595313" y="1162050"/>
            <a:ext cx="10798175" cy="1116013"/>
          </a:xfrm>
        </p:spPr>
        <p:txBody>
          <a:bodyPr anchor="t">
            <a:normAutofit/>
          </a:bodyPr>
          <a:lstStyle/>
          <a:p>
            <a:r>
              <a:rPr lang="en-US" altLang="zh-CN" sz="5800" b="1" dirty="0">
                <a:solidFill>
                  <a:srgbClr val="000000"/>
                </a:solidFill>
                <a:latin typeface="微软雅黑" panose="020B0503020204020204" pitchFamily="34" charset="-122"/>
                <a:ea typeface="微软雅黑" panose="020B0503020204020204" pitchFamily="34" charset="-122"/>
              </a:rPr>
              <a:t>Frames</a:t>
            </a:r>
            <a:endParaRPr lang="zh-CN" altLang="en-US" sz="5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5" name="文本框 2"/>
          <p:cNvSpPr>
            <a:spLocks noChangeArrowheads="1"/>
          </p:cNvSpPr>
          <p:nvPr/>
        </p:nvSpPr>
        <p:spPr bwMode="auto">
          <a:xfrm>
            <a:off x="595313" y="4876800"/>
            <a:ext cx="10987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200000"/>
              </a:lnSpc>
              <a:spcBef>
                <a:spcPct val="0"/>
              </a:spcBef>
              <a:buFont typeface="Arial" panose="020B0604020202020204" pitchFamily="34" charset="0"/>
              <a:buNone/>
            </a:pPr>
            <a:endParaRPr lang="zh-CN" altLang="en-US" sz="2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518425421"/>
      </p:ext>
    </p:extLst>
  </p:cSld>
  <p:clrMapOvr>
    <a:masterClrMapping/>
  </p:clrMapOvr>
  <p:transition spd="slow">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0243"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0244"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45"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常见的疑问</a:t>
            </a:r>
            <a:endParaRPr lang="zh-CN" altLang="en-US" dirty="0" smtClean="0"/>
          </a:p>
        </p:txBody>
      </p:sp>
      <p:sp>
        <p:nvSpPr>
          <p:cNvPr id="10246" name="Text Box 6"/>
          <p:cNvSpPr txBox="1">
            <a:spLocks noChangeArrowheads="1"/>
          </p:cNvSpPr>
          <p:nvPr/>
        </p:nvSpPr>
        <p:spPr bwMode="auto">
          <a:xfrm>
            <a:off x="904875" y="1485900"/>
            <a:ext cx="931545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anose="020B0604020202020204" pitchFamily="34" charset="0"/>
              <a:buNone/>
              <a:defRPr/>
            </a:pPr>
            <a:r>
              <a:rPr lang="zh-CN" altLang="en-US" b="1" dirty="0">
                <a:latin typeface="微软雅黑" panose="020B0503020204020204" pitchFamily="34" charset="-122"/>
                <a:ea typeface="微软雅黑" panose="020B0503020204020204" pitchFamily="34" charset="-122"/>
              </a:rPr>
              <a:t>Q1:</a:t>
            </a:r>
            <a:r>
              <a:rPr lang="en-US" altLang="en-US" b="1" dirty="0" err="1">
                <a:latin typeface="微软雅黑" panose="020B0503020204020204" pitchFamily="34" charset="-122"/>
                <a:ea typeface="微软雅黑" panose="020B0503020204020204" pitchFamily="34" charset="-122"/>
              </a:rPr>
              <a:t>JavaScript与Java相同吗</a:t>
            </a:r>
            <a:r>
              <a:rPr lang="en-US" altLang="en-US" b="1" dirty="0">
                <a:latin typeface="微软雅黑" panose="020B0503020204020204" pitchFamily="34" charset="-122"/>
                <a:ea typeface="微软雅黑" panose="020B0503020204020204" pitchFamily="34" charset="-122"/>
              </a:rPr>
              <a:t>？</a:t>
            </a:r>
          </a:p>
          <a:p>
            <a:pPr>
              <a:buFont typeface="Arial" panose="020B0604020202020204" pitchFamily="34" charset="0"/>
              <a:buNone/>
              <a:defRPr/>
            </a:pPr>
            <a:endParaRPr lang="en-US"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defRPr/>
            </a:pPr>
            <a:r>
              <a:rPr lang="en-US" altLang="en-US" dirty="0" err="1">
                <a:latin typeface="微软雅黑" panose="020B0503020204020204" pitchFamily="34" charset="-122"/>
                <a:ea typeface="微软雅黑" panose="020B0503020204020204" pitchFamily="34" charset="-122"/>
              </a:rPr>
              <a:t>javascript与java没有任何关系，他们本身就是两种语言，取成差不多的名字，主要是由于商业上的原因</a:t>
            </a:r>
            <a:r>
              <a:rPr lang="en-US" altLang="en-US"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defRPr/>
            </a:pPr>
            <a:endParaRPr lang="en-US"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defRPr/>
            </a:pPr>
            <a:r>
              <a:rPr lang="en-US" altLang="en-US" dirty="0" err="1">
                <a:latin typeface="微软雅黑" panose="020B0503020204020204" pitchFamily="34" charset="-122"/>
                <a:ea typeface="微软雅黑" panose="020B0503020204020204" pitchFamily="34" charset="-122"/>
              </a:rPr>
              <a:t>javascript是一种客户端脚本语言</a:t>
            </a:r>
            <a:r>
              <a:rPr lang="zh-CN" altLang="en-US" dirty="0">
                <a:latin typeface="微软雅黑" panose="020B0503020204020204" pitchFamily="34" charset="-122"/>
                <a:ea typeface="微软雅黑" panose="020B0503020204020204" pitchFamily="34" charset="-122"/>
              </a:rPr>
              <a:t>/ </a:t>
            </a:r>
            <a:r>
              <a:rPr lang="en-US" altLang="en-US" dirty="0" err="1">
                <a:latin typeface="微软雅黑" panose="020B0503020204020204" pitchFamily="34" charset="-122"/>
                <a:ea typeface="微软雅黑" panose="020B0503020204020204" pitchFamily="34" charset="-122"/>
              </a:rPr>
              <a:t>java是服务器端语言</a:t>
            </a:r>
            <a:r>
              <a:rPr lang="en-US" altLang="en-US" dirty="0">
                <a:latin typeface="微软雅黑" panose="020B0503020204020204" pitchFamily="34" charset="-122"/>
                <a:ea typeface="微软雅黑" panose="020B0503020204020204" pitchFamily="34" charset="-122"/>
              </a:rPr>
              <a:t>。(</a:t>
            </a:r>
            <a:r>
              <a:rPr lang="en-US" altLang="en-US" dirty="0" err="1">
                <a:latin typeface="微软雅黑" panose="020B0503020204020204" pitchFamily="34" charset="-122"/>
                <a:ea typeface="微软雅黑" panose="020B0503020204020204" pitchFamily="34" charset="-122"/>
              </a:rPr>
              <a:t>是SUN公司的产品</a:t>
            </a:r>
            <a:r>
              <a:rPr lang="en-US" altLang="en-US"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defRPr/>
            </a:pPr>
            <a:endParaRPr lang="en-US"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defRPr/>
            </a:pPr>
            <a:endParaRPr lang="en-US" altLang="en-US" dirty="0">
              <a:latin typeface="微软雅黑" panose="020B0503020204020204" pitchFamily="34" charset="-122"/>
              <a:ea typeface="微软雅黑" panose="020B0503020204020204" pitchFamily="34" charset="-122"/>
            </a:endParaRPr>
          </a:p>
          <a:p>
            <a:pPr>
              <a:buFont typeface="Arial" panose="020B0604020202020204" pitchFamily="34" charset="0"/>
              <a:buNone/>
              <a:defRPr/>
            </a:pPr>
            <a:r>
              <a:rPr lang="zh-CN" altLang="en-US" b="1" dirty="0">
                <a:latin typeface="微软雅黑" panose="020B0503020204020204" pitchFamily="34" charset="-122"/>
                <a:ea typeface="微软雅黑" panose="020B0503020204020204" pitchFamily="34" charset="-122"/>
                <a:sym typeface="Arial" panose="020B0604020202020204" pitchFamily="34" charset="0"/>
              </a:rPr>
              <a:t>Q2:</a:t>
            </a:r>
            <a:r>
              <a:rPr lang="en-US" altLang="en-US" b="1" dirty="0" err="1">
                <a:latin typeface="微软雅黑" panose="020B0503020204020204" pitchFamily="34" charset="-122"/>
                <a:ea typeface="微软雅黑" panose="020B0503020204020204" pitchFamily="34" charset="-122"/>
                <a:sym typeface="Arial" panose="020B0604020202020204" pitchFamily="34" charset="0"/>
              </a:rPr>
              <a:t>JavaScript很难学吗</a:t>
            </a:r>
            <a:r>
              <a:rPr lang="en-US" altLang="en-US" b="1" dirty="0">
                <a:latin typeface="微软雅黑" panose="020B0503020204020204" pitchFamily="34" charset="-122"/>
                <a:ea typeface="微软雅黑" panose="020B0503020204020204" pitchFamily="34" charset="-122"/>
                <a:sym typeface="Arial" panose="020B0604020202020204" pitchFamily="34" charset="0"/>
              </a:rPr>
              <a:t>？</a:t>
            </a:r>
          </a:p>
          <a:p>
            <a:pPr marL="285750" indent="-285750">
              <a:buFont typeface="Arial" panose="020B0604020202020204" pitchFamily="34" charset="0"/>
              <a:buChar char="•"/>
              <a:defRPr/>
            </a:pPr>
            <a:endParaRPr lang="en-US" altLang="en-US" dirty="0">
              <a:latin typeface="微软雅黑" panose="020B0503020204020204" pitchFamily="34" charset="-122"/>
              <a:ea typeface="微软雅黑" panose="020B0503020204020204" pitchFamily="34" charset="-122"/>
              <a:sym typeface="Arial" panose="020B0604020202020204" pitchFamily="34" charset="0"/>
            </a:endParaRPr>
          </a:p>
          <a:p>
            <a:pPr marL="285750" indent="-285750">
              <a:buFont typeface="Arial" panose="020B0604020202020204" pitchFamily="34" charset="0"/>
              <a:buChar char="•"/>
              <a:defRPr/>
            </a:pPr>
            <a:r>
              <a:rPr lang="en-US" altLang="en-US" dirty="0" err="1">
                <a:latin typeface="微软雅黑" panose="020B0503020204020204" pitchFamily="34" charset="-122"/>
                <a:ea typeface="微软雅黑" panose="020B0503020204020204" pitchFamily="34" charset="-122"/>
                <a:sym typeface="Arial" panose="020B0604020202020204" pitchFamily="34" charset="0"/>
              </a:rPr>
              <a:t>不难，JavaScript入门很简单，你只要学过小学数学就可学好JavaScript，但是你要先学好HTML语言</a:t>
            </a:r>
            <a:r>
              <a:rPr lang="en-US" altLang="en-US" dirty="0">
                <a:latin typeface="微软雅黑" panose="020B0503020204020204" pitchFamily="34" charset="-122"/>
                <a:ea typeface="微软雅黑" panose="020B0503020204020204" pitchFamily="34" charset="-122"/>
                <a:sym typeface="Arial" panose="020B0604020202020204" pitchFamily="34" charset="0"/>
              </a:rPr>
              <a:t>。</a:t>
            </a:r>
          </a:p>
          <a:p>
            <a:pPr marL="285750" indent="-285750">
              <a:buFont typeface="Arial" panose="020B0604020202020204" pitchFamily="34" charset="0"/>
              <a:buChar char="•"/>
              <a:defRPr/>
            </a:pPr>
            <a:endParaRPr lang="en-US" altLang="en-US" dirty="0">
              <a:latin typeface="微软雅黑" panose="020B0503020204020204" pitchFamily="34" charset="-122"/>
              <a:ea typeface="微软雅黑" panose="020B0503020204020204" pitchFamily="34" charset="-122"/>
              <a:sym typeface="Arial" panose="020B0604020202020204" pitchFamily="34" charset="0"/>
            </a:endParaRPr>
          </a:p>
          <a:p>
            <a:pPr marL="285750" indent="-285750">
              <a:buFont typeface="Arial" panose="020B0604020202020204" pitchFamily="34" charset="0"/>
              <a:buChar char="•"/>
              <a:defRPr/>
            </a:pPr>
            <a:endParaRPr lang="en-US" altLang="en-US" dirty="0">
              <a:latin typeface="微软雅黑" panose="020B0503020204020204" pitchFamily="34" charset="-122"/>
              <a:ea typeface="微软雅黑" panose="020B0503020204020204" pitchFamily="34" charset="-122"/>
              <a:sym typeface="Arial" panose="020B0604020202020204" pitchFamily="34" charset="0"/>
            </a:endParaRPr>
          </a:p>
          <a:p>
            <a:pPr>
              <a:buFont typeface="Arial" panose="020B0604020202020204" pitchFamily="34" charset="0"/>
              <a:buNone/>
              <a:defRPr/>
            </a:pPr>
            <a:r>
              <a:rPr lang="zh-CN" altLang="en-US" b="1" dirty="0">
                <a:latin typeface="微软雅黑" panose="020B0503020204020204" pitchFamily="34" charset="-122"/>
                <a:ea typeface="微软雅黑" panose="020B0503020204020204" pitchFamily="34" charset="-122"/>
                <a:sym typeface="Arial" panose="020B0604020202020204" pitchFamily="34" charset="0"/>
              </a:rPr>
              <a:t>Q3:</a:t>
            </a:r>
            <a:r>
              <a:rPr lang="en-US" altLang="en-US" b="1" dirty="0" err="1">
                <a:latin typeface="微软雅黑" panose="020B0503020204020204" pitchFamily="34" charset="-122"/>
                <a:ea typeface="微软雅黑" panose="020B0503020204020204" pitchFamily="34" charset="-122"/>
                <a:sym typeface="Arial" panose="020B0604020202020204" pitchFamily="34" charset="0"/>
              </a:rPr>
              <a:t>JavaScript能做什么</a:t>
            </a:r>
            <a:r>
              <a:rPr lang="en-US" altLang="en-US" b="1" dirty="0">
                <a:latin typeface="微软雅黑" panose="020B0503020204020204" pitchFamily="34" charset="-122"/>
                <a:ea typeface="微软雅黑" panose="020B0503020204020204" pitchFamily="34" charset="-122"/>
                <a:sym typeface="Arial" panose="020B0604020202020204" pitchFamily="34" charset="0"/>
              </a:rPr>
              <a:t>？</a:t>
            </a:r>
          </a:p>
          <a:p>
            <a:pPr marL="285750" indent="-285750">
              <a:buFont typeface="Arial" panose="020B0604020202020204" pitchFamily="34" charset="0"/>
              <a:buChar char="•"/>
              <a:defRPr/>
            </a:pPr>
            <a:endParaRPr lang="en-US" altLang="en-US" dirty="0">
              <a:latin typeface="微软雅黑" panose="020B0503020204020204" pitchFamily="34" charset="-122"/>
              <a:ea typeface="微软雅黑" panose="020B0503020204020204" pitchFamily="34" charset="-122"/>
              <a:sym typeface="Arial" panose="020B0604020202020204" pitchFamily="34" charset="0"/>
            </a:endParaRPr>
          </a:p>
          <a:p>
            <a:pPr marL="285750" indent="-285750">
              <a:buFont typeface="Arial" panose="020B0604020202020204" pitchFamily="34" charset="0"/>
              <a:buChar char="•"/>
              <a:defRPr/>
            </a:pPr>
            <a:r>
              <a:rPr lang="en-US" altLang="en-US" dirty="0">
                <a:latin typeface="微软雅黑" panose="020B0503020204020204" pitchFamily="34" charset="-122"/>
                <a:ea typeface="微软雅黑" panose="020B0503020204020204" pitchFamily="34" charset="-122"/>
                <a:sym typeface="Arial" panose="020B0604020202020204" pitchFamily="34" charset="0"/>
              </a:rPr>
              <a:t>JavaScript可以检测表单的正确性，实现Ajax，读、写、改变HTML页面的架构DOM，对事件做出响应，检测浏览者所使用的设备，产生很酷很炫的网页效果DHTML等。</a:t>
            </a:r>
          </a:p>
        </p:txBody>
      </p:sp>
      <p:sp>
        <p:nvSpPr>
          <p:cNvPr id="10247" name="Text Box 7"/>
          <p:cNvSpPr txBox="1">
            <a:spLocks noChangeArrowheads="1"/>
          </p:cNvSpPr>
          <p:nvPr/>
        </p:nvSpPr>
        <p:spPr bwMode="auto">
          <a:xfrm>
            <a:off x="1114425" y="3943350"/>
            <a:ext cx="878205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00000"/>
              </a:lnSpc>
              <a:spcBef>
                <a:spcPct val="0"/>
              </a:spcBef>
              <a:buFont typeface="Arial" panose="020B0604020202020204" pitchFamily="34" charset="0"/>
              <a:buNone/>
            </a:pPr>
            <a:endParaRPr lang="en-US" sz="22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17763"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17764"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7765"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什么是框架   </a:t>
            </a:r>
          </a:p>
        </p:txBody>
      </p:sp>
      <p:sp>
        <p:nvSpPr>
          <p:cNvPr id="117766"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30000"/>
              </a:spcBef>
              <a:buFont typeface="Arial" panose="020B0604020202020204" pitchFamily="34" charset="0"/>
              <a:buNone/>
            </a:pPr>
            <a:r>
              <a:rPr lang="en-US" altLang="zh-CN" sz="2200" dirty="0" smtClean="0">
                <a:latin typeface="微软雅黑" panose="020B0503020204020204" pitchFamily="34" charset="-122"/>
                <a:ea typeface="微软雅黑" panose="020B0503020204020204" pitchFamily="34" charset="-122"/>
              </a:rPr>
              <a:t>	</a:t>
            </a:r>
            <a:r>
              <a:rPr lang="zh-CN" sz="2200" dirty="0" smtClean="0">
                <a:latin typeface="微软雅黑" panose="020B0503020204020204" pitchFamily="34" charset="-122"/>
                <a:ea typeface="微软雅黑" panose="020B0503020204020204" pitchFamily="34" charset="-122"/>
              </a:rPr>
              <a:t>框架</a:t>
            </a:r>
            <a:r>
              <a:rPr lang="en-US" altLang="zh-CN" sz="2200" dirty="0">
                <a:latin typeface="微软雅黑" panose="020B0503020204020204" pitchFamily="34" charset="-122"/>
                <a:ea typeface="微软雅黑" panose="020B0503020204020204" pitchFamily="34" charset="-122"/>
              </a:rPr>
              <a:t>Frames</a:t>
            </a:r>
            <a:r>
              <a:rPr lang="zh-CN" sz="2200" dirty="0">
                <a:latin typeface="微软雅黑" panose="020B0503020204020204" pitchFamily="34" charset="-122"/>
                <a:ea typeface="微软雅黑" panose="020B0503020204020204" pitchFamily="34" charset="-122"/>
              </a:rPr>
              <a:t>最主要功用是</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分割</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视窗，使每个</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小视窗</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能显示不同的</a:t>
            </a:r>
            <a:r>
              <a:rPr lang="en-US" altLang="zh-CN" sz="2200" dirty="0" smtClean="0">
                <a:latin typeface="微软雅黑" panose="020B0503020204020204" pitchFamily="34" charset="-122"/>
                <a:ea typeface="微软雅黑" panose="020B0503020204020204" pitchFamily="34" charset="-122"/>
              </a:rPr>
              <a:t>HTML</a:t>
            </a:r>
            <a:r>
              <a:rPr lang="zh-CN" sz="2200" dirty="0">
                <a:latin typeface="微软雅黑" panose="020B0503020204020204" pitchFamily="34" charset="-122"/>
                <a:ea typeface="微软雅黑" panose="020B0503020204020204" pitchFamily="34" charset="-122"/>
              </a:rPr>
              <a:t>文件，不同框架之间可以互动</a:t>
            </a:r>
            <a:r>
              <a:rPr lang="en-US" altLang="zh-CN" sz="2200" dirty="0">
                <a:latin typeface="微软雅黑" panose="020B0503020204020204" pitchFamily="34" charset="-122"/>
                <a:ea typeface="微软雅黑" panose="020B0503020204020204" pitchFamily="34" charset="-122"/>
              </a:rPr>
              <a:t>(interact)</a:t>
            </a:r>
            <a:r>
              <a:rPr lang="zh-CN" sz="2200" dirty="0">
                <a:latin typeface="微软雅黑" panose="020B0503020204020204" pitchFamily="34" charset="-122"/>
                <a:ea typeface="微软雅黑" panose="020B0503020204020204" pitchFamily="34" charset="-122"/>
              </a:rPr>
              <a:t>，这就是说不同框架之间可以交换讯息与</a:t>
            </a:r>
            <a:r>
              <a:rPr lang="zh-CN" sz="2200" dirty="0" smtClean="0">
                <a:latin typeface="微软雅黑" panose="020B0503020204020204" pitchFamily="34" charset="-122"/>
                <a:ea typeface="微软雅黑" panose="020B0503020204020204" pitchFamily="34" charset="-122"/>
              </a:rPr>
              <a:t>资料</a:t>
            </a:r>
            <a:r>
              <a:rPr lang="en-US" altLang="zh-CN" sz="2200" dirty="0" smtClean="0">
                <a:latin typeface="微软雅黑" panose="020B0503020204020204" pitchFamily="34" charset="-122"/>
                <a:ea typeface="微软雅黑" panose="020B0503020204020204" pitchFamily="34" charset="-122"/>
              </a:rPr>
              <a:t>	</a:t>
            </a:r>
            <a:r>
              <a:rPr lang="zh-CN" sz="2200" dirty="0" smtClean="0">
                <a:latin typeface="微软雅黑" panose="020B0503020204020204" pitchFamily="34" charset="-122"/>
                <a:ea typeface="微软雅黑" panose="020B0503020204020204" pitchFamily="34" charset="-122"/>
              </a:rPr>
              <a:t>例如</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假设您开了两个</a:t>
            </a:r>
            <a:r>
              <a:rPr lang="en-US" altLang="zh-CN" sz="2200" dirty="0">
                <a:latin typeface="微软雅黑" panose="020B0503020204020204" pitchFamily="34" charset="-122"/>
                <a:ea typeface="微软雅黑" panose="020B0503020204020204" pitchFamily="34" charset="-122"/>
              </a:rPr>
              <a:t>frames</a:t>
            </a:r>
            <a:r>
              <a:rPr lang="zh-CN" sz="2200" dirty="0">
                <a:latin typeface="微软雅黑" panose="020B0503020204020204" pitchFamily="34" charset="-122"/>
                <a:ea typeface="微软雅黑" panose="020B0503020204020204" pitchFamily="34" charset="-122"/>
              </a:rPr>
              <a:t>，第一个</a:t>
            </a:r>
            <a:r>
              <a:rPr lang="en-US" altLang="zh-CN" sz="2200" dirty="0">
                <a:latin typeface="微软雅黑" panose="020B0503020204020204" pitchFamily="34" charset="-122"/>
                <a:ea typeface="微软雅黑" panose="020B0503020204020204" pitchFamily="34" charset="-122"/>
              </a:rPr>
              <a:t>frame</a:t>
            </a:r>
            <a:r>
              <a:rPr lang="zh-CN" sz="2200" dirty="0">
                <a:latin typeface="微软雅黑" panose="020B0503020204020204" pitchFamily="34" charset="-122"/>
                <a:ea typeface="微软雅黑" panose="020B0503020204020204" pitchFamily="34" charset="-122"/>
              </a:rPr>
              <a:t>可显示书的目录，第二个</a:t>
            </a:r>
            <a:r>
              <a:rPr lang="en-US" altLang="zh-CN" sz="2200" dirty="0">
                <a:latin typeface="微软雅黑" panose="020B0503020204020204" pitchFamily="34" charset="-122"/>
                <a:ea typeface="微软雅黑" panose="020B0503020204020204" pitchFamily="34" charset="-122"/>
              </a:rPr>
              <a:t>frame</a:t>
            </a:r>
            <a:r>
              <a:rPr lang="zh-CN" sz="2200" dirty="0">
                <a:latin typeface="微软雅黑" panose="020B0503020204020204" pitchFamily="34" charset="-122"/>
                <a:ea typeface="微软雅黑" panose="020B0503020204020204" pitchFamily="34" charset="-122"/>
              </a:rPr>
              <a:t>则显示章节的具体内容。</a:t>
            </a:r>
            <a:br>
              <a:rPr lang="zh-CN" sz="2200" dirty="0">
                <a:latin typeface="微软雅黑" panose="020B0503020204020204" pitchFamily="34" charset="-122"/>
                <a:ea typeface="微软雅黑" panose="020B0503020204020204" pitchFamily="34" charset="-122"/>
              </a:rPr>
            </a:br>
            <a:r>
              <a:rPr lang="en-US" altLang="zh-CN" sz="2200" dirty="0" smtClean="0">
                <a:latin typeface="微软雅黑" panose="020B0503020204020204" pitchFamily="34" charset="-122"/>
                <a:ea typeface="微软雅黑" panose="020B0503020204020204" pitchFamily="34" charset="-122"/>
              </a:rPr>
              <a:t>	</a:t>
            </a:r>
            <a:r>
              <a:rPr lang="zh-CN" sz="2200" dirty="0" smtClean="0">
                <a:latin typeface="微软雅黑" panose="020B0503020204020204" pitchFamily="34" charset="-122"/>
                <a:ea typeface="微软雅黑" panose="020B0503020204020204" pitchFamily="34" charset="-122"/>
              </a:rPr>
              <a:t>框架</a:t>
            </a:r>
            <a:r>
              <a:rPr lang="zh-CN" sz="2200" dirty="0">
                <a:latin typeface="微软雅黑" panose="020B0503020204020204" pitchFamily="34" charset="-122"/>
                <a:ea typeface="微软雅黑" panose="020B0503020204020204" pitchFamily="34" charset="-122"/>
              </a:rPr>
              <a:t>可以将屏幕分割成不同的区域，每个区域有自己的</a:t>
            </a:r>
            <a:r>
              <a:rPr lang="en-US" altLang="zh-CN" sz="2200" dirty="0">
                <a:latin typeface="微软雅黑" panose="020B0503020204020204" pitchFamily="34" charset="-122"/>
                <a:ea typeface="微软雅黑" panose="020B0503020204020204" pitchFamily="34" charset="-122"/>
              </a:rPr>
              <a:t>URL</a:t>
            </a:r>
            <a:r>
              <a:rPr lang="zh-CN" sz="2200" dirty="0">
                <a:latin typeface="微软雅黑" panose="020B0503020204020204" pitchFamily="34" charset="-122"/>
                <a:ea typeface="微软雅黑" panose="020B0503020204020204" pitchFamily="34" charset="-122"/>
              </a:rPr>
              <a:t>，通过</a:t>
            </a:r>
            <a:r>
              <a:rPr lang="en-US" altLang="zh-CN" sz="2200" dirty="0">
                <a:latin typeface="微软雅黑" panose="020B0503020204020204" pitchFamily="34" charset="-122"/>
                <a:ea typeface="微软雅黑" panose="020B0503020204020204" pitchFamily="34" charset="-122"/>
              </a:rPr>
              <a:t>Frames[]</a:t>
            </a:r>
            <a:r>
              <a:rPr lang="zh-CN" sz="2200" dirty="0">
                <a:latin typeface="微软雅黑" panose="020B0503020204020204" pitchFamily="34" charset="-122"/>
                <a:ea typeface="微软雅黑" panose="020B0503020204020204" pitchFamily="34" charset="-122"/>
              </a:rPr>
              <a:t>数组对象来实现不同框架的访问。实际上框架对象本身也一类窗口，它继承了窗口对象的所有特征，并拥有所有的属性和方法。</a:t>
            </a:r>
          </a:p>
        </p:txBody>
      </p:sp>
    </p:spTree>
    <p:extLst>
      <p:ext uri="{BB962C8B-B14F-4D97-AF65-F5344CB8AC3E}">
        <p14:creationId xmlns:p14="http://schemas.microsoft.com/office/powerpoint/2010/main" val="4076838275"/>
      </p:ext>
    </p:extLst>
  </p:cSld>
  <p:clrMapOvr>
    <a:masterClrMapping/>
  </p:clrMapOvr>
  <p:transition spd="slow">
    <p:wipe/>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18787"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1878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8789"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框架的例子</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118790" name="Rectangle 6"/>
          <p:cNvSpPr>
            <a:spLocks noGrp="1" noChangeArrowheads="1"/>
          </p:cNvSpPr>
          <p:nvPr/>
        </p:nvSpPr>
        <p:spPr bwMode="auto">
          <a:xfrm>
            <a:off x="604838" y="1604963"/>
            <a:ext cx="52324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30000"/>
              </a:spcBef>
              <a:buFont typeface="Arial" panose="020B0604020202020204" pitchFamily="34" charset="0"/>
              <a:buNone/>
            </a:pPr>
            <a:endParaRPr lang="en-US" altLang="zh-CN" sz="2200" dirty="0">
              <a:latin typeface="微软雅黑" panose="020B0503020204020204" pitchFamily="34" charset="-122"/>
              <a:ea typeface="微软雅黑" panose="020B0503020204020204" pitchFamily="34" charset="-122"/>
            </a:endParaRPr>
          </a:p>
        </p:txBody>
      </p:sp>
      <p:pic>
        <p:nvPicPr>
          <p:cNvPr id="118791" name="Picture 7" descr="js05012612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04963"/>
            <a:ext cx="5645150" cy="2808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Box 8"/>
          <p:cNvSpPr txBox="1"/>
          <p:nvPr/>
        </p:nvSpPr>
        <p:spPr>
          <a:xfrm>
            <a:off x="793863" y="1463060"/>
            <a:ext cx="4854349" cy="5272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zh-CN"/>
            </a:defPPr>
            <a:lvl1pPr>
              <a:defRPr>
                <a:solidFill>
                  <a:schemeClr val="lt1"/>
                </a:solidFill>
                <a:latin typeface="+mn-lt"/>
                <a:ea typeface="+mn-ea"/>
              </a:defRPr>
            </a:lvl1pPr>
            <a:lvl2pPr lvl="1">
              <a:lnSpc>
                <a:spcPct val="150000"/>
              </a:lnSpc>
              <a:defRPr sz="2200" i="1">
                <a:latin typeface="微软雅黑" panose="020B0503020204020204" pitchFamily="34" charset="-122"/>
                <a:ea typeface="微软雅黑" panose="020B0503020204020204" pitchFamily="34" charset="-122"/>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a:lnSpc>
                <a:spcPct val="150000"/>
              </a:lnSpc>
              <a:spcBef>
                <a:spcPct val="30000"/>
              </a:spcBef>
              <a:buFont typeface="Arial" panose="020B0604020202020204" pitchFamily="34" charset="0"/>
              <a:buNone/>
            </a:pPr>
            <a:r>
              <a:rPr lang="en-US" altLang="zh-CN" sz="2200" dirty="0">
                <a:solidFill>
                  <a:schemeClr val="tx1"/>
                </a:solidFill>
                <a:latin typeface="微软雅黑" panose="020B0503020204020204" pitchFamily="34" charset="-122"/>
                <a:ea typeface="微软雅黑" panose="020B0503020204020204" pitchFamily="34" charset="-122"/>
              </a:rPr>
              <a:t>&lt;HTML&gt;</a:t>
            </a:r>
            <a:br>
              <a:rPr lang="en-US" altLang="zh-CN" sz="2200" dirty="0">
                <a:solidFill>
                  <a:schemeClr val="tx1"/>
                </a:solidFill>
                <a:latin typeface="微软雅黑" panose="020B0503020204020204" pitchFamily="34" charset="-122"/>
                <a:ea typeface="微软雅黑" panose="020B0503020204020204" pitchFamily="34" charset="-122"/>
              </a:rPr>
            </a:br>
            <a:r>
              <a:rPr lang="en-US" altLang="zh-CN" sz="2200" dirty="0">
                <a:solidFill>
                  <a:schemeClr val="tx1"/>
                </a:solidFill>
                <a:latin typeface="微软雅黑" panose="020B0503020204020204" pitchFamily="34" charset="-122"/>
                <a:ea typeface="微软雅黑" panose="020B0503020204020204" pitchFamily="34" charset="-122"/>
              </a:rPr>
              <a:t>&lt;HEAD&gt;&lt;/HEAD&gt;</a:t>
            </a:r>
            <a:br>
              <a:rPr lang="en-US" altLang="zh-CN" sz="2200" dirty="0">
                <a:solidFill>
                  <a:schemeClr val="tx1"/>
                </a:solidFill>
                <a:latin typeface="微软雅黑" panose="020B0503020204020204" pitchFamily="34" charset="-122"/>
                <a:ea typeface="微软雅黑" panose="020B0503020204020204" pitchFamily="34" charset="-122"/>
              </a:rPr>
            </a:br>
            <a:r>
              <a:rPr lang="en-US" altLang="zh-CN" sz="2200" dirty="0">
                <a:solidFill>
                  <a:schemeClr val="tx1"/>
                </a:solidFill>
                <a:latin typeface="微软雅黑" panose="020B0503020204020204" pitchFamily="34" charset="-122"/>
                <a:ea typeface="微软雅黑" panose="020B0503020204020204" pitchFamily="34" charset="-122"/>
              </a:rPr>
              <a:t>&lt;frameset Rows="20%,80%"&gt;</a:t>
            </a:r>
            <a:br>
              <a:rPr lang="en-US" altLang="zh-CN" sz="2200" dirty="0">
                <a:solidFill>
                  <a:schemeClr val="tx1"/>
                </a:solidFill>
                <a:latin typeface="微软雅黑" panose="020B0503020204020204" pitchFamily="34" charset="-122"/>
                <a:ea typeface="微软雅黑" panose="020B0503020204020204" pitchFamily="34" charset="-122"/>
              </a:rPr>
            </a:br>
            <a:r>
              <a:rPr lang="en-US" altLang="zh-CN" sz="2200" dirty="0">
                <a:solidFill>
                  <a:schemeClr val="tx1"/>
                </a:solidFill>
                <a:latin typeface="微软雅黑" panose="020B0503020204020204" pitchFamily="34" charset="-122"/>
                <a:ea typeface="微软雅黑" panose="020B0503020204020204" pitchFamily="34" charset="-122"/>
              </a:rPr>
              <a:t>    &lt;frame </a:t>
            </a:r>
            <a:r>
              <a:rPr lang="en-US" altLang="zh-CN" sz="2200" dirty="0" err="1">
                <a:solidFill>
                  <a:schemeClr val="tx1"/>
                </a:solidFill>
                <a:latin typeface="微软雅黑" panose="020B0503020204020204" pitchFamily="34" charset="-122"/>
                <a:ea typeface="微软雅黑" panose="020B0503020204020204" pitchFamily="34" charset="-122"/>
              </a:rPr>
              <a:t>src</a:t>
            </a:r>
            <a:r>
              <a:rPr lang="en-US" altLang="zh-CN" sz="2200" dirty="0">
                <a:solidFill>
                  <a:schemeClr val="tx1"/>
                </a:solidFill>
                <a:latin typeface="微软雅黑" panose="020B0503020204020204" pitchFamily="34" charset="-122"/>
                <a:ea typeface="微软雅黑" panose="020B0503020204020204" pitchFamily="34" charset="-122"/>
              </a:rPr>
              <a:t>="test9_1.html"&gt;</a:t>
            </a:r>
            <a:br>
              <a:rPr lang="en-US" altLang="zh-CN" sz="2200" dirty="0">
                <a:solidFill>
                  <a:schemeClr val="tx1"/>
                </a:solidFill>
                <a:latin typeface="微软雅黑" panose="020B0503020204020204" pitchFamily="34" charset="-122"/>
                <a:ea typeface="微软雅黑" panose="020B0503020204020204" pitchFamily="34" charset="-122"/>
              </a:rPr>
            </a:br>
            <a:r>
              <a:rPr lang="en-US" altLang="zh-CN" sz="2200" dirty="0">
                <a:solidFill>
                  <a:schemeClr val="tx1"/>
                </a:solidFill>
                <a:latin typeface="微软雅黑" panose="020B0503020204020204" pitchFamily="34" charset="-122"/>
                <a:ea typeface="微软雅黑" panose="020B0503020204020204" pitchFamily="34" charset="-122"/>
              </a:rPr>
              <a:t>   &lt;frameset Cols="50%,50%"&gt;</a:t>
            </a:r>
            <a:br>
              <a:rPr lang="en-US" altLang="zh-CN" sz="2200" dirty="0">
                <a:solidFill>
                  <a:schemeClr val="tx1"/>
                </a:solidFill>
                <a:latin typeface="微软雅黑" panose="020B0503020204020204" pitchFamily="34" charset="-122"/>
                <a:ea typeface="微软雅黑" panose="020B0503020204020204" pitchFamily="34" charset="-122"/>
              </a:rPr>
            </a:br>
            <a:r>
              <a:rPr lang="en-US" altLang="zh-CN" sz="2200" dirty="0">
                <a:solidFill>
                  <a:schemeClr val="tx1"/>
                </a:solidFill>
                <a:latin typeface="微软雅黑" panose="020B0503020204020204" pitchFamily="34" charset="-122"/>
                <a:ea typeface="微软雅黑" panose="020B0503020204020204" pitchFamily="34" charset="-122"/>
              </a:rPr>
              <a:t>	&lt;frame </a:t>
            </a:r>
            <a:r>
              <a:rPr lang="en-US" altLang="zh-CN" sz="2200" dirty="0" err="1">
                <a:solidFill>
                  <a:schemeClr val="tx1"/>
                </a:solidFill>
                <a:latin typeface="微软雅黑" panose="020B0503020204020204" pitchFamily="34" charset="-122"/>
                <a:ea typeface="微软雅黑" panose="020B0503020204020204" pitchFamily="34" charset="-122"/>
              </a:rPr>
              <a:t>src</a:t>
            </a:r>
            <a:r>
              <a:rPr lang="en-US" altLang="zh-CN" sz="2200" dirty="0">
                <a:solidFill>
                  <a:schemeClr val="tx1"/>
                </a:solidFill>
                <a:latin typeface="微软雅黑" panose="020B0503020204020204" pitchFamily="34" charset="-122"/>
                <a:ea typeface="微软雅黑" panose="020B0503020204020204" pitchFamily="34" charset="-122"/>
              </a:rPr>
              <a:t>="test9_2.html"&gt;</a:t>
            </a:r>
            <a:br>
              <a:rPr lang="en-US" altLang="zh-CN" sz="2200" dirty="0">
                <a:solidFill>
                  <a:schemeClr val="tx1"/>
                </a:solidFill>
                <a:latin typeface="微软雅黑" panose="020B0503020204020204" pitchFamily="34" charset="-122"/>
                <a:ea typeface="微软雅黑" panose="020B0503020204020204" pitchFamily="34" charset="-122"/>
              </a:rPr>
            </a:br>
            <a:r>
              <a:rPr lang="en-US" altLang="zh-CN" sz="2200" dirty="0">
                <a:solidFill>
                  <a:schemeClr val="tx1"/>
                </a:solidFill>
                <a:latin typeface="微软雅黑" panose="020B0503020204020204" pitchFamily="34" charset="-122"/>
                <a:ea typeface="微软雅黑" panose="020B0503020204020204" pitchFamily="34" charset="-122"/>
              </a:rPr>
              <a:t>	&lt;frame </a:t>
            </a:r>
            <a:r>
              <a:rPr lang="en-US" altLang="zh-CN" sz="2200" dirty="0" err="1">
                <a:solidFill>
                  <a:schemeClr val="tx1"/>
                </a:solidFill>
                <a:latin typeface="微软雅黑" panose="020B0503020204020204" pitchFamily="34" charset="-122"/>
                <a:ea typeface="微软雅黑" panose="020B0503020204020204" pitchFamily="34" charset="-122"/>
              </a:rPr>
              <a:t>src</a:t>
            </a:r>
            <a:r>
              <a:rPr lang="en-US" altLang="zh-CN" sz="2200" dirty="0">
                <a:solidFill>
                  <a:schemeClr val="tx1"/>
                </a:solidFill>
                <a:latin typeface="微软雅黑" panose="020B0503020204020204" pitchFamily="34" charset="-122"/>
                <a:ea typeface="微软雅黑" panose="020B0503020204020204" pitchFamily="34" charset="-122"/>
              </a:rPr>
              <a:t>="test9_3.html"&gt;</a:t>
            </a:r>
            <a:br>
              <a:rPr lang="en-US" altLang="zh-CN" sz="2200" dirty="0">
                <a:solidFill>
                  <a:schemeClr val="tx1"/>
                </a:solidFill>
                <a:latin typeface="微软雅黑" panose="020B0503020204020204" pitchFamily="34" charset="-122"/>
                <a:ea typeface="微软雅黑" panose="020B0503020204020204" pitchFamily="34" charset="-122"/>
              </a:rPr>
            </a:br>
            <a:r>
              <a:rPr lang="en-US" altLang="zh-CN" sz="2200" dirty="0">
                <a:solidFill>
                  <a:schemeClr val="tx1"/>
                </a:solidFill>
                <a:latin typeface="微软雅黑" panose="020B0503020204020204" pitchFamily="34" charset="-122"/>
                <a:ea typeface="微软雅黑" panose="020B0503020204020204" pitchFamily="34" charset="-122"/>
              </a:rPr>
              <a:t>   &lt;/frameset&gt;</a:t>
            </a:r>
          </a:p>
          <a:p>
            <a:pPr>
              <a:lnSpc>
                <a:spcPct val="150000"/>
              </a:lnSpc>
              <a:spcBef>
                <a:spcPct val="30000"/>
              </a:spcBef>
              <a:buFont typeface="Arial" panose="020B0604020202020204" pitchFamily="34" charset="0"/>
              <a:buNone/>
            </a:pPr>
            <a:r>
              <a:rPr lang="en-US" altLang="zh-CN" sz="2200" dirty="0">
                <a:solidFill>
                  <a:schemeClr val="tx1"/>
                </a:solidFill>
                <a:latin typeface="微软雅黑" panose="020B0503020204020204" pitchFamily="34" charset="-122"/>
                <a:ea typeface="微软雅黑" panose="020B0503020204020204" pitchFamily="34" charset="-122"/>
              </a:rPr>
              <a:t> &lt;/frameset&gt;</a:t>
            </a:r>
            <a:br>
              <a:rPr lang="en-US" altLang="zh-CN" sz="2200" dirty="0">
                <a:solidFill>
                  <a:schemeClr val="tx1"/>
                </a:solidFill>
                <a:latin typeface="微软雅黑" panose="020B0503020204020204" pitchFamily="34" charset="-122"/>
                <a:ea typeface="微软雅黑" panose="020B0503020204020204" pitchFamily="34" charset="-122"/>
              </a:rPr>
            </a:br>
            <a:r>
              <a:rPr lang="en-US" altLang="zh-CN" sz="2200" dirty="0">
                <a:solidFill>
                  <a:schemeClr val="tx1"/>
                </a:solidFill>
                <a:latin typeface="微软雅黑" panose="020B0503020204020204" pitchFamily="34" charset="-122"/>
                <a:ea typeface="微软雅黑" panose="020B0503020204020204" pitchFamily="34" charset="-122"/>
              </a:rPr>
              <a:t>&lt;/HTML&gt; </a:t>
            </a:r>
          </a:p>
        </p:txBody>
      </p:sp>
    </p:spTree>
    <p:extLst>
      <p:ext uri="{BB962C8B-B14F-4D97-AF65-F5344CB8AC3E}">
        <p14:creationId xmlns:p14="http://schemas.microsoft.com/office/powerpoint/2010/main" val="2594584484"/>
      </p:ext>
    </p:extLst>
  </p:cSld>
  <p:clrMapOvr>
    <a:masterClrMapping/>
  </p:clrMapOvr>
  <p:transition spd="slow">
    <p:wipe/>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19811"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1981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9813"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4.1</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框架的例子</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119814" name="Rectangle 6"/>
          <p:cNvSpPr>
            <a:spLocks noGrp="1" noChangeArrowheads="1"/>
          </p:cNvSpPr>
          <p:nvPr/>
        </p:nvSpPr>
        <p:spPr bwMode="auto">
          <a:xfrm>
            <a:off x="246063" y="1752600"/>
            <a:ext cx="11714162"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Wingdings" pitchFamily="2" charset="2"/>
              <a:buChar char="u"/>
            </a:pPr>
            <a:r>
              <a:rPr lang="zh-CN" sz="2200" dirty="0">
                <a:latin typeface="微软雅黑" panose="020B0503020204020204" pitchFamily="34" charset="-122"/>
                <a:ea typeface="微软雅黑" panose="020B0503020204020204" pitchFamily="34" charset="-122"/>
              </a:rPr>
              <a:t>以上</a:t>
            </a:r>
            <a:r>
              <a:rPr lang="en-US" altLang="zh-CN" sz="2200" dirty="0">
                <a:latin typeface="微软雅黑" panose="020B0503020204020204" pitchFamily="34" charset="-122"/>
                <a:ea typeface="微软雅黑" panose="020B0503020204020204" pitchFamily="34" charset="-122"/>
              </a:rPr>
              <a:t>HTML</a:t>
            </a:r>
            <a:r>
              <a:rPr lang="zh-CN" sz="2200" dirty="0">
                <a:latin typeface="微软雅黑" panose="020B0503020204020204" pitchFamily="34" charset="-122"/>
                <a:ea typeface="微软雅黑" panose="020B0503020204020204" pitchFamily="34" charset="-122"/>
              </a:rPr>
              <a:t>标识将屏幕分成三个框架。先将窗口分成以二行为单位的窗口，之后再按分成二个窗口。并在相应的框架中放入自己的</a:t>
            </a:r>
            <a:r>
              <a:rPr lang="en-US" altLang="zh-CN" sz="2200" dirty="0">
                <a:latin typeface="微软雅黑" panose="020B0503020204020204" pitchFamily="34" charset="-122"/>
                <a:ea typeface="微软雅黑" panose="020B0503020204020204" pitchFamily="34" charset="-122"/>
              </a:rPr>
              <a:t>HTML</a:t>
            </a:r>
            <a:r>
              <a:rPr lang="zh-CN" sz="2200" dirty="0">
                <a:latin typeface="微软雅黑" panose="020B0503020204020204" pitchFamily="34" charset="-122"/>
                <a:ea typeface="微软雅黑" panose="020B0503020204020204" pitchFamily="34" charset="-122"/>
              </a:rPr>
              <a:t>文档。</a:t>
            </a:r>
            <a:endParaRPr lang="en-US" altLang="zh-CN" sz="22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u"/>
            </a:pPr>
            <a:r>
              <a:rPr lang="zh-CN" sz="2200" dirty="0">
                <a:latin typeface="微软雅黑" panose="020B0503020204020204" pitchFamily="34" charset="-122"/>
                <a:ea typeface="微软雅黑" panose="020B0503020204020204" pitchFamily="34" charset="-122"/>
              </a:rPr>
              <a:t>通过</a:t>
            </a:r>
            <a:r>
              <a:rPr lang="en-US" altLang="zh-CN" sz="2200" dirty="0">
                <a:latin typeface="微软雅黑" panose="020B0503020204020204" pitchFamily="34" charset="-122"/>
                <a:ea typeface="微软雅黑" panose="020B0503020204020204" pitchFamily="34" charset="-122"/>
              </a:rPr>
              <a:t>[</a:t>
            </a:r>
            <a:r>
              <a:rPr lang="en-US" altLang="zh-CN" sz="2200" dirty="0" err="1" smtClean="0">
                <a:latin typeface="微软雅黑" panose="020B0503020204020204" pitchFamily="34" charset="-122"/>
                <a:ea typeface="微软雅黑" panose="020B0503020204020204" pitchFamily="34" charset="-122"/>
              </a:rPr>
              <a:t>Framset</a:t>
            </a:r>
            <a:r>
              <a:rPr lang="en-US" altLang="zh-CN" sz="2200" dirty="0" smtClean="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告诉浏览器您要设置几个框架；</a:t>
            </a:r>
            <a:r>
              <a:rPr lang="en-US" altLang="zh-CN" sz="2200" dirty="0">
                <a:latin typeface="微软雅黑" panose="020B0503020204020204" pitchFamily="34" charset="-122"/>
                <a:ea typeface="微软雅黑" panose="020B0503020204020204" pitchFamily="34" charset="-122"/>
              </a:rPr>
              <a:t>rows</a:t>
            </a:r>
            <a:r>
              <a:rPr lang="zh-CN" sz="2200" dirty="0">
                <a:latin typeface="微软雅黑" panose="020B0503020204020204" pitchFamily="34" charset="-122"/>
                <a:ea typeface="微软雅黑" panose="020B0503020204020204" pitchFamily="34" charset="-122"/>
              </a:rPr>
              <a:t>这项参数告诉浏览器您想将视窗分割成几列；而 </a:t>
            </a:r>
            <a:r>
              <a:rPr lang="en-US" altLang="zh-CN" sz="2200" dirty="0">
                <a:latin typeface="微软雅黑" panose="020B0503020204020204" pitchFamily="34" charset="-122"/>
                <a:ea typeface="微软雅黑" panose="020B0503020204020204" pitchFamily="34" charset="-122"/>
              </a:rPr>
              <a:t>cols</a:t>
            </a:r>
            <a:r>
              <a:rPr lang="zh-CN" sz="2200" dirty="0">
                <a:latin typeface="微软雅黑" panose="020B0503020204020204" pitchFamily="34" charset="-122"/>
                <a:ea typeface="微软雅黑" panose="020B0503020204020204" pitchFamily="34" charset="-122"/>
              </a:rPr>
              <a:t>这项参数是告诉浏览器您想将视窗分割成几行。</a:t>
            </a:r>
            <a:endParaRPr lang="en-US" altLang="zh-CN" sz="22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u"/>
            </a:pPr>
            <a:r>
              <a:rPr lang="zh-CN" sz="2200" dirty="0">
                <a:latin typeface="微软雅黑" panose="020B0503020204020204" pitchFamily="34" charset="-122"/>
                <a:ea typeface="微软雅黑" panose="020B0503020204020204" pitchFamily="34" charset="-122"/>
              </a:rPr>
              <a:t>可以用很多组的 </a:t>
            </a:r>
            <a:r>
              <a:rPr lang="en-US" altLang="zh-CN" sz="2200" dirty="0">
                <a:latin typeface="微软雅黑" panose="020B0503020204020204" pitchFamily="34" charset="-122"/>
                <a:ea typeface="微软雅黑" panose="020B0503020204020204" pitchFamily="34" charset="-122"/>
              </a:rPr>
              <a:t>&lt;frameset...&gt; tags </a:t>
            </a:r>
            <a:r>
              <a:rPr lang="zh-CN" sz="2200" dirty="0">
                <a:latin typeface="微软雅黑" panose="020B0503020204020204" pitchFamily="34" charset="-122"/>
                <a:ea typeface="微软雅黑" panose="020B0503020204020204" pitchFamily="34" charset="-122"/>
              </a:rPr>
              <a:t>将视窗分割得更复杂。可以给每个</a:t>
            </a:r>
            <a:r>
              <a:rPr lang="en-US" altLang="zh-CN" sz="2200" dirty="0">
                <a:latin typeface="微软雅黑" panose="020B0503020204020204" pitchFamily="34" charset="-122"/>
                <a:ea typeface="微软雅黑" panose="020B0503020204020204" pitchFamily="34" charset="-122"/>
              </a:rPr>
              <a:t>frame</a:t>
            </a:r>
            <a:r>
              <a:rPr lang="zh-CN" sz="2200" dirty="0">
                <a:latin typeface="微软雅黑" panose="020B0503020204020204" pitchFamily="34" charset="-122"/>
                <a:ea typeface="微软雅黑" panose="020B0503020204020204" pitchFamily="34" charset="-122"/>
              </a:rPr>
              <a:t>一个</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名字</a:t>
            </a:r>
            <a:r>
              <a:rPr lang="en-US" altLang="zh-CN" sz="2200" dirty="0">
                <a:latin typeface="微软雅黑" panose="020B0503020204020204" pitchFamily="34" charset="-122"/>
                <a:ea typeface="微软雅黑" panose="020B0503020204020204" pitchFamily="34" charset="-122"/>
              </a:rPr>
              <a:t>" (name)</a:t>
            </a:r>
            <a:r>
              <a:rPr 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frame</a:t>
            </a:r>
            <a:r>
              <a:rPr lang="zh-CN" sz="2200" dirty="0">
                <a:latin typeface="微软雅黑" panose="020B0503020204020204" pitchFamily="34" charset="-122"/>
                <a:ea typeface="微软雅黑" panose="020B0503020204020204" pitchFamily="34" charset="-122"/>
              </a:rPr>
              <a:t>的名字在</a:t>
            </a:r>
            <a:r>
              <a:rPr lang="en-US" altLang="zh-CN" sz="2200" dirty="0">
                <a:latin typeface="微软雅黑" panose="020B0503020204020204" pitchFamily="34" charset="-122"/>
                <a:ea typeface="微软雅黑" panose="020B0503020204020204" pitchFamily="34" charset="-122"/>
              </a:rPr>
              <a:t>JavaScript</a:t>
            </a:r>
            <a:r>
              <a:rPr lang="zh-CN" sz="2200" dirty="0">
                <a:latin typeface="微软雅黑" panose="020B0503020204020204" pitchFamily="34" charset="-122"/>
                <a:ea typeface="微软雅黑" panose="020B0503020204020204" pitchFamily="34" charset="-122"/>
              </a:rPr>
              <a:t>语法中的地位非常重要。</a:t>
            </a:r>
            <a:endParaRPr lang="en-US" altLang="zh-CN" sz="22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u"/>
            </a:pPr>
            <a:r>
              <a:rPr lang="zh-CN" sz="2200" dirty="0">
                <a:latin typeface="微软雅黑" panose="020B0503020204020204" pitchFamily="34" charset="-122"/>
                <a:ea typeface="微软雅黑" panose="020B0503020204020204" pitchFamily="34" charset="-122"/>
              </a:rPr>
              <a:t>可以用 </a:t>
            </a:r>
            <a:r>
              <a:rPr lang="en-US" altLang="zh-CN" sz="2200" dirty="0">
                <a:latin typeface="微软雅黑" panose="020B0503020204020204" pitchFamily="34" charset="-122"/>
                <a:ea typeface="微软雅黑" panose="020B0503020204020204" pitchFamily="34" charset="-122"/>
              </a:rPr>
              <a:t>&lt;</a:t>
            </a:r>
            <a:r>
              <a:rPr lang="en-US" altLang="zh-CN" sz="2200" dirty="0" err="1">
                <a:latin typeface="微软雅黑" panose="020B0503020204020204" pitchFamily="34" charset="-122"/>
                <a:ea typeface="微软雅黑" panose="020B0503020204020204" pitchFamily="34" charset="-122"/>
              </a:rPr>
              <a:t>src</a:t>
            </a:r>
            <a:r>
              <a:rPr lang="en-US" altLang="zh-CN" sz="2200" dirty="0">
                <a:latin typeface="微软雅黑" panose="020B0503020204020204" pitchFamily="34" charset="-122"/>
                <a:ea typeface="微软雅黑" panose="020B0503020204020204" pitchFamily="34" charset="-122"/>
              </a:rPr>
              <a:t>&gt; </a:t>
            </a:r>
            <a:r>
              <a:rPr lang="zh-CN" sz="2200" dirty="0">
                <a:latin typeface="微软雅黑" panose="020B0503020204020204" pitchFamily="34" charset="-122"/>
                <a:ea typeface="微软雅黑" panose="020B0503020204020204" pitchFamily="34" charset="-122"/>
              </a:rPr>
              <a:t>告诉浏览器您要载入哪一个 </a:t>
            </a:r>
            <a:r>
              <a:rPr lang="en-US" altLang="zh-CN" sz="2200" dirty="0">
                <a:latin typeface="微软雅黑" panose="020B0503020204020204" pitchFamily="34" charset="-122"/>
                <a:ea typeface="微软雅黑" panose="020B0503020204020204" pitchFamily="34" charset="-122"/>
              </a:rPr>
              <a:t>HTML</a:t>
            </a:r>
            <a:r>
              <a:rPr lang="zh-CN" sz="2200" dirty="0">
                <a:latin typeface="微软雅黑" panose="020B0503020204020204" pitchFamily="34" charset="-122"/>
                <a:ea typeface="微软雅黑" panose="020B0503020204020204" pitchFamily="34" charset="-122"/>
              </a:rPr>
              <a:t>文件。 </a:t>
            </a:r>
          </a:p>
        </p:txBody>
      </p:sp>
    </p:spTree>
    <p:extLst>
      <p:ext uri="{BB962C8B-B14F-4D97-AF65-F5344CB8AC3E}">
        <p14:creationId xmlns:p14="http://schemas.microsoft.com/office/powerpoint/2010/main" val="3708492080"/>
      </p:ext>
    </p:extLst>
  </p:cSld>
  <p:clrMapOvr>
    <a:masterClrMapping/>
  </p:clrMapOvr>
  <p:transition spd="slow">
    <p:wipe/>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20835"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2083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0837"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如何访问框架</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120838" name="Rectangle 6"/>
          <p:cNvSpPr>
            <a:spLocks noGrp="1" noChangeArrowheads="1"/>
          </p:cNvSpPr>
          <p:nvPr/>
        </p:nvSpPr>
        <p:spPr bwMode="auto">
          <a:xfrm>
            <a:off x="762000" y="1371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Arial" panose="020B0604020202020204" pitchFamily="34" charset="0"/>
              <a:buNone/>
            </a:pPr>
            <a:r>
              <a:rPr lang="en-US" altLang="zh-CN" sz="2200" dirty="0">
                <a:latin typeface="微软雅黑" panose="020B0503020204020204" pitchFamily="34" charset="-122"/>
                <a:ea typeface="微软雅黑" panose="020B0503020204020204" pitchFamily="34" charset="-122"/>
              </a:rPr>
              <a:t>	</a:t>
            </a:r>
            <a:r>
              <a:rPr lang="zh-CN" sz="2200" dirty="0" smtClean="0">
                <a:latin typeface="微软雅黑" panose="020B0503020204020204" pitchFamily="34" charset="-122"/>
                <a:ea typeface="微软雅黑" panose="020B0503020204020204" pitchFamily="34" charset="-122"/>
              </a:rPr>
              <a:t>在</a:t>
            </a:r>
            <a:r>
              <a:rPr lang="zh-CN" sz="2200" dirty="0">
                <a:latin typeface="微软雅黑" panose="020B0503020204020204" pitchFamily="34" charset="-122"/>
                <a:ea typeface="微软雅黑" panose="020B0503020204020204" pitchFamily="34" charset="-122"/>
              </a:rPr>
              <a:t>前面我们介绍过使用</a:t>
            </a:r>
            <a:r>
              <a:rPr lang="en-US" altLang="zh-CN" sz="2200" dirty="0" err="1">
                <a:latin typeface="微软雅黑" panose="020B0503020204020204" pitchFamily="34" charset="-122"/>
                <a:ea typeface="微软雅黑" panose="020B0503020204020204" pitchFamily="34" charset="-122"/>
              </a:rPr>
              <a:t>document.forms</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实现单一窗体中不同元素的访问。而要实现框架中多窗体的不同元素的访问，则必须</a:t>
            </a:r>
            <a:r>
              <a:rPr lang="zh-CN" sz="2200" b="1" dirty="0">
                <a:latin typeface="微软雅黑" panose="020B0503020204020204" pitchFamily="34" charset="-122"/>
                <a:ea typeface="微软雅黑" panose="020B0503020204020204" pitchFamily="34" charset="-122"/>
              </a:rPr>
              <a:t>使用</a:t>
            </a:r>
            <a:r>
              <a:rPr lang="en-US" altLang="zh-CN" sz="2200" b="1" dirty="0">
                <a:latin typeface="微软雅黑" panose="020B0503020204020204" pitchFamily="34" charset="-122"/>
                <a:ea typeface="微软雅黑" panose="020B0503020204020204" pitchFamily="34" charset="-122"/>
              </a:rPr>
              <a:t>window</a:t>
            </a:r>
            <a:r>
              <a:rPr lang="zh-CN" sz="2200" b="1" dirty="0">
                <a:latin typeface="微软雅黑" panose="020B0503020204020204" pitchFamily="34" charset="-122"/>
                <a:ea typeface="微软雅黑" panose="020B0503020204020204" pitchFamily="34" charset="-122"/>
              </a:rPr>
              <a:t>对象中的</a:t>
            </a:r>
            <a:r>
              <a:rPr lang="en-US" altLang="zh-CN" sz="2200" b="1" dirty="0">
                <a:latin typeface="微软雅黑" panose="020B0503020204020204" pitchFamily="34" charset="-122"/>
                <a:ea typeface="微软雅黑" panose="020B0503020204020204" pitchFamily="34" charset="-122"/>
              </a:rPr>
              <a:t>Frames</a:t>
            </a:r>
            <a:r>
              <a:rPr lang="zh-CN" sz="2200" b="1" dirty="0">
                <a:latin typeface="微软雅黑" panose="020B0503020204020204" pitchFamily="34" charset="-122"/>
                <a:ea typeface="微软雅黑" panose="020B0503020204020204" pitchFamily="34" charset="-122"/>
              </a:rPr>
              <a:t>属性</a:t>
            </a:r>
            <a:r>
              <a:rPr lang="zh-CN"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Frames</a:t>
            </a:r>
            <a:r>
              <a:rPr lang="zh-CN" sz="2200" dirty="0">
                <a:latin typeface="微软雅黑" panose="020B0503020204020204" pitchFamily="34" charset="-122"/>
                <a:ea typeface="微软雅黑" panose="020B0503020204020204" pitchFamily="34" charset="-122"/>
              </a:rPr>
              <a:t>属性同样也是一个数组，他在父框架集中为每一个子框架设有一项。通过下标实现不同框架的访问</a:t>
            </a:r>
            <a:r>
              <a:rPr lang="en-US"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parent.frames</a:t>
            </a:r>
            <a:r>
              <a:rPr lang="en-US" altLang="zh-CN" sz="2200" dirty="0">
                <a:latin typeface="微软雅黑" panose="020B0503020204020204" pitchFamily="34" charset="-122"/>
                <a:ea typeface="微软雅黑" panose="020B0503020204020204" pitchFamily="34" charset="-122"/>
              </a:rPr>
              <a:t>[Index1].</a:t>
            </a:r>
            <a:r>
              <a:rPr lang="en-US" altLang="zh-CN" sz="2200" dirty="0" err="1" smtClean="0">
                <a:latin typeface="微软雅黑" panose="020B0503020204020204" pitchFamily="34" charset="-122"/>
                <a:ea typeface="微软雅黑" panose="020B0503020204020204" pitchFamily="34" charset="-122"/>
              </a:rPr>
              <a:t>document.forms</a:t>
            </a:r>
            <a:r>
              <a:rPr lang="en-US" altLang="zh-CN" sz="2200" dirty="0" smtClean="0">
                <a:latin typeface="微软雅黑" panose="020B0503020204020204" pitchFamily="34" charset="-122"/>
                <a:ea typeface="微软雅黑" panose="020B0503020204020204" pitchFamily="34" charset="-122"/>
              </a:rPr>
              <a:t>[index2</a:t>
            </a:r>
            <a:r>
              <a:rPr lang="en-US" altLang="zh-CN" sz="2200" dirty="0">
                <a:latin typeface="微软雅黑" panose="020B0503020204020204" pitchFamily="34" charset="-122"/>
                <a:ea typeface="微软雅黑" panose="020B0503020204020204" pitchFamily="34" charset="-122"/>
              </a:rPr>
              <a:t>]</a:t>
            </a:r>
          </a:p>
          <a:p>
            <a:pPr>
              <a:lnSpc>
                <a:spcPct val="150000"/>
              </a:lnSpc>
              <a:buFont typeface="Arial" panose="020B0604020202020204" pitchFamily="34" charset="0"/>
              <a:buNone/>
            </a:pPr>
            <a:r>
              <a:rPr lang="en-US" altLang="zh-CN" sz="2200" dirty="0">
                <a:latin typeface="微软雅黑" panose="020B0503020204020204" pitchFamily="34" charset="-122"/>
                <a:ea typeface="微软雅黑" panose="020B0503020204020204" pitchFamily="34" charset="-122"/>
              </a:rPr>
              <a:t/>
            </a:r>
            <a:br>
              <a:rPr lang="en-US" altLang="zh-CN" sz="2200" dirty="0">
                <a:latin typeface="微软雅黑" panose="020B0503020204020204" pitchFamily="34" charset="-122"/>
                <a:ea typeface="微软雅黑" panose="020B0503020204020204" pitchFamily="34" charset="-122"/>
              </a:rPr>
            </a:br>
            <a:r>
              <a:rPr lang="en-US" altLang="zh-CN" sz="2200" dirty="0" smtClean="0">
                <a:latin typeface="微软雅黑" panose="020B0503020204020204" pitchFamily="34" charset="-122"/>
                <a:ea typeface="微软雅黑" panose="020B0503020204020204" pitchFamily="34" charset="-122"/>
              </a:rPr>
              <a:t>	</a:t>
            </a:r>
            <a:r>
              <a:rPr lang="zh-CN" sz="2200" dirty="0" smtClean="0">
                <a:latin typeface="微软雅黑" panose="020B0503020204020204" pitchFamily="34" charset="-122"/>
                <a:ea typeface="微软雅黑" panose="020B0503020204020204" pitchFamily="34" charset="-122"/>
              </a:rPr>
              <a:t>通过</a:t>
            </a:r>
            <a:r>
              <a:rPr lang="en-US" altLang="zh-CN" sz="2200" dirty="0" err="1">
                <a:latin typeface="微软雅黑" panose="020B0503020204020204" pitchFamily="34" charset="-122"/>
                <a:ea typeface="微软雅黑" panose="020B0503020204020204" pitchFamily="34" charset="-122"/>
              </a:rPr>
              <a:t>parent.frames.length</a:t>
            </a:r>
            <a:r>
              <a:rPr lang="zh-CN" sz="2200" dirty="0">
                <a:latin typeface="微软雅黑" panose="020B0503020204020204" pitchFamily="34" charset="-122"/>
                <a:ea typeface="微软雅黑" panose="020B0503020204020204" pitchFamily="34" charset="-122"/>
              </a:rPr>
              <a:t>确定窗口中窗体的数目。 除了使用数组下标来访问窗体外还可以使用框架名和窗体名来实现各元素的</a:t>
            </a:r>
            <a:r>
              <a:rPr lang="zh-CN" sz="2200" dirty="0" smtClean="0">
                <a:latin typeface="微软雅黑" panose="020B0503020204020204" pitchFamily="34" charset="-122"/>
                <a:ea typeface="微软雅黑" panose="020B0503020204020204" pitchFamily="34" charset="-122"/>
              </a:rPr>
              <a:t>访</a:t>
            </a:r>
            <a:r>
              <a:rPr lang="zh-CN" altLang="en-US" sz="2200" dirty="0" smtClean="0">
                <a:latin typeface="微软雅黑" panose="020B0503020204020204" pitchFamily="34" charset="-122"/>
                <a:ea typeface="微软雅黑" panose="020B0503020204020204" pitchFamily="34" charset="-122"/>
              </a:rPr>
              <a:t>问</a:t>
            </a:r>
            <a:r>
              <a:rPr lang="zh-CN"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	</a:t>
            </a:r>
            <a:r>
              <a:rPr lang="en-US" altLang="zh-CN" sz="2200" dirty="0" err="1" smtClean="0">
                <a:latin typeface="微软雅黑" panose="020B0503020204020204" pitchFamily="34" charset="-122"/>
                <a:ea typeface="微软雅黑" panose="020B0503020204020204" pitchFamily="34" charset="-122"/>
              </a:rPr>
              <a:t>parent.framesName.document.formNames.elementName</a:t>
            </a:r>
            <a:r>
              <a:rPr lang="en-US" altLang="zh-CN" sz="2200" dirty="0">
                <a:latin typeface="微软雅黑" panose="020B0503020204020204" pitchFamily="34" charset="-122"/>
                <a:ea typeface="微软雅黑" panose="020B0503020204020204" pitchFamily="34" charset="-122"/>
              </a:rPr>
              <a:t>.(m/p) </a:t>
            </a:r>
          </a:p>
        </p:txBody>
      </p:sp>
      <p:sp>
        <p:nvSpPr>
          <p:cNvPr id="7" name="TextBox 6"/>
          <p:cNvSpPr txBox="1"/>
          <p:nvPr/>
        </p:nvSpPr>
        <p:spPr>
          <a:xfrm>
            <a:off x="6092031" y="5956660"/>
            <a:ext cx="4494892" cy="600164"/>
          </a:xfrm>
          <a:prstGeom prst="rect">
            <a:avLst/>
          </a:prstGeom>
          <a:noFill/>
        </p:spPr>
        <p:txBody>
          <a:bodyPr wrap="square" rtlCol="0">
            <a:spAutoFit/>
          </a:bodyPr>
          <a:lstStyle>
            <a:defPPr>
              <a:defRPr lang="zh-CN"/>
            </a:defPPr>
            <a:lvl1pPr>
              <a:lnSpc>
                <a:spcPct val="150000"/>
              </a:lnSpc>
              <a:defRPr sz="2200" u="sng">
                <a:solidFill>
                  <a:srgbClr val="FF0000"/>
                </a:solidFill>
                <a:latin typeface="微软雅黑" panose="020B0503020204020204" pitchFamily="34" charset="-122"/>
                <a:ea typeface="微软雅黑" panose="020B0503020204020204" pitchFamily="34" charset="-122"/>
              </a:defRPr>
            </a:lvl1pPr>
          </a:lstStyle>
          <a:p>
            <a:r>
              <a:rPr lang="zh-CN" altLang="en-US" dirty="0"/>
              <a:t>示例代码：</a:t>
            </a:r>
            <a:r>
              <a:rPr lang="en-US" altLang="zh-CN" dirty="0" smtClean="0"/>
              <a:t>demo/</a:t>
            </a:r>
            <a:r>
              <a:rPr lang="en-US" altLang="zh-CN" dirty="0" err="1" smtClean="0"/>
              <a:t>js</a:t>
            </a:r>
            <a:r>
              <a:rPr lang="en-US" altLang="zh-CN" dirty="0" smtClean="0"/>
              <a:t>/day5/frame</a:t>
            </a:r>
            <a:endParaRPr lang="zh-CN" altLang="en-US" dirty="0"/>
          </a:p>
        </p:txBody>
      </p:sp>
    </p:spTree>
    <p:extLst>
      <p:ext uri="{BB962C8B-B14F-4D97-AF65-F5344CB8AC3E}">
        <p14:creationId xmlns:p14="http://schemas.microsoft.com/office/powerpoint/2010/main" val="16425673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8077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r" eaLnBrk="1" hangingPunct="1">
              <a:lnSpc>
                <a:spcPct val="100000"/>
              </a:lnSpc>
              <a:spcBef>
                <a:spcPct val="0"/>
              </a:spcBef>
              <a:buFont typeface="Arial" panose="020B0604020202020204" pitchFamily="34" charset="0"/>
              <a:buNone/>
            </a:pPr>
            <a:fld id="{A24ECD28-AE41-4440-9328-5A6EE2647C40}" type="slidenum">
              <a:rPr lang="zh-CN" altLang="en-US" sz="1200">
                <a:solidFill>
                  <a:srgbClr val="898989"/>
                </a:solidFill>
                <a:sym typeface="Microsoft YaHei UI" panose="020B0503020204020204" pitchFamily="34" charset="-122"/>
              </a:rPr>
              <a:pPr algn="r" eaLnBrk="1" hangingPunct="1">
                <a:lnSpc>
                  <a:spcPct val="100000"/>
                </a:lnSpc>
                <a:spcBef>
                  <a:spcPct val="0"/>
                </a:spcBef>
                <a:buFont typeface="Arial" panose="020B0604020202020204" pitchFamily="34" charset="0"/>
                <a:buNone/>
              </a:pPr>
              <a:t>144</a:t>
            </a:fld>
            <a:endParaRPr lang="en-US" sz="1800">
              <a:latin typeface="Arial" panose="020B0604020202020204" pitchFamily="34" charset="0"/>
              <a:sym typeface="Microsoft YaHei UI" panose="020B0503020204020204" pitchFamily="34" charset="-122"/>
            </a:endParaRPr>
          </a:p>
        </p:txBody>
      </p:sp>
      <p:pic>
        <p:nvPicPr>
          <p:cNvPr id="27651" name="Picture 2" descr="D:\SLIDEtoME\TP模板\新建文件夹 (3)\bg3-1.jpg"/>
          <p:cNvPicPr>
            <a:picLocks noChangeAspect="1" noChangeArrowheads="1"/>
          </p:cNvPicPr>
          <p:nvPr/>
        </p:nvPicPr>
        <p:blipFill>
          <a:blip r:embed="rId2">
            <a:extLst>
              <a:ext uri="{28A0092B-C50C-407E-A947-70E740481C1C}">
                <a14:useLocalDpi xmlns:a14="http://schemas.microsoft.com/office/drawing/2010/main" val="0"/>
              </a:ext>
            </a:extLst>
          </a:blip>
          <a:srcRect b="11232"/>
          <a:stretch>
            <a:fillRect/>
          </a:stretch>
        </p:blipFill>
        <p:spPr bwMode="auto">
          <a:xfrm>
            <a:off x="0" y="760413"/>
            <a:ext cx="12192000" cy="60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标题 1"/>
          <p:cNvSpPr>
            <a:spLocks noGrp="1" noChangeArrowheads="1"/>
          </p:cNvSpPr>
          <p:nvPr>
            <p:ph type="title" idx="4294967295"/>
          </p:nvPr>
        </p:nvSpPr>
        <p:spPr>
          <a:xfrm>
            <a:off x="595313" y="1162050"/>
            <a:ext cx="10798175" cy="1116013"/>
          </a:xfrm>
        </p:spPr>
        <p:txBody>
          <a:bodyPr anchor="t"/>
          <a:lstStyle/>
          <a:p>
            <a:pPr lvl="0"/>
            <a:r>
              <a:rPr lang="zh-CN" altLang="en-US" sz="5400" b="1" dirty="0" smtClean="0">
                <a:latin typeface="微软雅黑" panose="020B0503020204020204" pitchFamily="34" charset="-122"/>
                <a:ea typeface="微软雅黑" panose="020B0503020204020204" pitchFamily="34" charset="-122"/>
              </a:rPr>
              <a:t>正则表达式</a:t>
            </a:r>
            <a:endParaRPr lang="zh-CN" altLang="en-US" sz="5400" b="1" dirty="0">
              <a:latin typeface="微软雅黑" panose="020B0503020204020204" pitchFamily="34" charset="-122"/>
              <a:ea typeface="微软雅黑" panose="020B0503020204020204" pitchFamily="34" charset="-122"/>
            </a:endParaRPr>
          </a:p>
        </p:txBody>
      </p:sp>
      <p:sp>
        <p:nvSpPr>
          <p:cNvPr id="27653" name="文本框 2"/>
          <p:cNvSpPr>
            <a:spLocks noChangeArrowheads="1"/>
          </p:cNvSpPr>
          <p:nvPr/>
        </p:nvSpPr>
        <p:spPr bwMode="auto">
          <a:xfrm>
            <a:off x="595313" y="4876800"/>
            <a:ext cx="10987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200000"/>
              </a:lnSpc>
              <a:spcBef>
                <a:spcPct val="0"/>
              </a:spcBef>
              <a:buFont typeface="Arial" panose="020B0604020202020204" pitchFamily="34" charset="0"/>
              <a:buNone/>
            </a:pPr>
            <a:endParaRPr lang="zh-CN" altLang="en-US" sz="2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273208074"/>
      </p:ext>
    </p:extLst>
  </p:cSld>
  <p:clrMapOvr>
    <a:masterClrMapping/>
  </p:clrMapOvr>
  <p:transition spd="slow">
    <p:split orient="vert"/>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5235"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523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5237" name="标题 1"/>
          <p:cNvSpPr>
            <a:spLocks noGrp="1" noChangeArrowheads="1"/>
          </p:cNvSpPr>
          <p:nvPr>
            <p:ph type="title" idx="4294967295"/>
          </p:nvPr>
        </p:nvSpPr>
        <p:spPr>
          <a:xfrm>
            <a:off x="604838" y="0"/>
            <a:ext cx="10748962" cy="1335088"/>
          </a:xfrm>
        </p:spPr>
        <p:txBody>
          <a:bodyPr>
            <a:normAutofit/>
          </a:bodyPr>
          <a:lstStyle/>
          <a:p>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什么</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是正</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则</a:t>
            </a:r>
            <a:endParaRPr lang="en-US" altLang="en-US" sz="3600" b="1" dirty="0" smtClean="0">
              <a:solidFill>
                <a:schemeClr val="bg1"/>
              </a:solidFill>
              <a:latin typeface="微软雅黑" panose="020B0503020204020204" pitchFamily="34" charset="-122"/>
              <a:ea typeface="微软雅黑" panose="020B0503020204020204" pitchFamily="34" charset="-122"/>
            </a:endParaRPr>
          </a:p>
        </p:txBody>
      </p:sp>
      <p:sp>
        <p:nvSpPr>
          <p:cNvPr id="87046"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Wingdings" pitchFamily="2" charset="2"/>
              <a:buChar char="u"/>
              <a:defRPr/>
            </a:pPr>
            <a:r>
              <a:rPr lang="en-US" altLang="zh-CN" sz="2400" dirty="0" err="1" smtClean="0">
                <a:solidFill>
                  <a:prstClr val="black"/>
                </a:solidFill>
                <a:latin typeface="微软雅黑" panose="020B0503020204020204" pitchFamily="34" charset="-122"/>
                <a:ea typeface="微软雅黑" panose="020B0503020204020204" pitchFamily="34" charset="-122"/>
              </a:rPr>
              <a:t>RegExp</a:t>
            </a:r>
            <a:r>
              <a:rPr lang="en-US" altLang="zh-CN" sz="2400" dirty="0" smtClean="0">
                <a:solidFill>
                  <a:prstClr val="black"/>
                </a:solidFill>
                <a:latin typeface="微软雅黑" panose="020B0503020204020204" pitchFamily="34" charset="-122"/>
                <a:ea typeface="微软雅黑" panose="020B0503020204020204" pitchFamily="34" charset="-122"/>
              </a:rPr>
              <a:t> </a:t>
            </a:r>
            <a:r>
              <a:rPr lang="zh-CN" altLang="en-US" sz="2400" dirty="0">
                <a:solidFill>
                  <a:prstClr val="black"/>
                </a:solidFill>
                <a:latin typeface="微软雅黑" panose="020B0503020204020204" pitchFamily="34" charset="-122"/>
                <a:ea typeface="微软雅黑" panose="020B0503020204020204" pitchFamily="34" charset="-122"/>
              </a:rPr>
              <a:t>是正则表达式的缩写</a:t>
            </a:r>
            <a:r>
              <a:rPr lang="zh-CN" altLang="en-US" sz="2400" dirty="0" smtClean="0">
                <a:solidFill>
                  <a:prstClr val="black"/>
                </a:solidFill>
                <a:latin typeface="微软雅黑" panose="020B0503020204020204" pitchFamily="34" charset="-122"/>
                <a:ea typeface="微软雅黑" panose="020B0503020204020204" pitchFamily="34" charset="-122"/>
              </a:rPr>
              <a:t>。</a:t>
            </a:r>
            <a:endParaRPr lang="en-US" altLang="zh-CN" sz="2400" dirty="0" smtClean="0">
              <a:solidFill>
                <a:prstClr val="black"/>
              </a:solidFill>
              <a:latin typeface="微软雅黑" panose="020B0503020204020204" pitchFamily="34" charset="-122"/>
              <a:ea typeface="微软雅黑" panose="020B0503020204020204" pitchFamily="34" charset="-122"/>
            </a:endParaRPr>
          </a:p>
          <a:p>
            <a:pPr marL="228600" lvl="3">
              <a:lnSpc>
                <a:spcPct val="150000"/>
              </a:lnSpc>
              <a:buFont typeface="Wingdings" pitchFamily="2" charset="2"/>
              <a:buChar char="u"/>
              <a:defRPr/>
            </a:pPr>
            <a:r>
              <a:rPr lang="zh-CN" altLang="en-US" sz="2400" b="1" dirty="0">
                <a:solidFill>
                  <a:prstClr val="black"/>
                </a:solidFill>
                <a:latin typeface="微软雅黑" panose="020B0503020204020204" pitchFamily="34" charset="-122"/>
                <a:ea typeface="微软雅黑" panose="020B0503020204020204" pitchFamily="34" charset="-122"/>
                <a:sym typeface="微软雅黑" pitchFamily="34" charset="-122"/>
              </a:rPr>
              <a:t>规则、</a:t>
            </a:r>
            <a:r>
              <a:rPr lang="zh-CN" altLang="en-US" sz="2400" b="1" dirty="0">
                <a:solidFill>
                  <a:prstClr val="black"/>
                </a:solidFill>
                <a:latin typeface="微软雅黑" panose="020B0503020204020204" pitchFamily="34" charset="-122"/>
                <a:ea typeface="微软雅黑" panose="020B0503020204020204" pitchFamily="34" charset="-122"/>
                <a:sym typeface="微软雅黑" pitchFamily="34" charset="-122"/>
              </a:rPr>
              <a:t>模式</a:t>
            </a:r>
            <a:endParaRPr lang="zh-CN" altLang="en-US" sz="2400" b="1" dirty="0">
              <a:solidFill>
                <a:prstClr val="black"/>
              </a:solidFill>
              <a:latin typeface="微软雅黑" panose="020B0503020204020204" pitchFamily="34" charset="-122"/>
              <a:ea typeface="微软雅黑" panose="020B0503020204020204" pitchFamily="34" charset="-122"/>
            </a:endParaRPr>
          </a:p>
          <a:p>
            <a:pPr marL="228600" lvl="2">
              <a:lnSpc>
                <a:spcPct val="150000"/>
              </a:lnSpc>
              <a:buFont typeface="Wingdings" pitchFamily="2" charset="2"/>
              <a:buChar char="u"/>
              <a:defRPr/>
            </a:pPr>
            <a:r>
              <a:rPr lang="zh-CN" altLang="en-US" sz="2400" dirty="0" smtClean="0">
                <a:solidFill>
                  <a:prstClr val="black"/>
                </a:solidFill>
                <a:latin typeface="微软雅黑" panose="020B0503020204020204" pitchFamily="34" charset="-122"/>
                <a:ea typeface="微软雅黑" panose="020B0503020204020204" pitchFamily="34" charset="-122"/>
                <a:sym typeface="微软雅黑" pitchFamily="34" charset="-122"/>
              </a:rPr>
              <a:t>强大</a:t>
            </a:r>
            <a:r>
              <a:rPr lang="zh-CN" altLang="en-US" sz="2400" dirty="0">
                <a:solidFill>
                  <a:prstClr val="black"/>
                </a:solidFill>
                <a:latin typeface="微软雅黑" panose="020B0503020204020204" pitchFamily="34" charset="-122"/>
                <a:ea typeface="微软雅黑" panose="020B0503020204020204" pitchFamily="34" charset="-122"/>
                <a:sym typeface="微软雅黑" pitchFamily="34" charset="-122"/>
              </a:rPr>
              <a:t>的字符串匹配</a:t>
            </a:r>
            <a:r>
              <a:rPr lang="zh-CN" altLang="en-US" sz="2400" dirty="0" smtClean="0">
                <a:solidFill>
                  <a:prstClr val="black"/>
                </a:solidFill>
                <a:latin typeface="微软雅黑" panose="020B0503020204020204" pitchFamily="34" charset="-122"/>
                <a:ea typeface="微软雅黑" panose="020B0503020204020204" pitchFamily="34" charset="-122"/>
                <a:sym typeface="微软雅黑" pitchFamily="34" charset="-122"/>
              </a:rPr>
              <a:t>工具</a:t>
            </a:r>
            <a:endParaRPr lang="en-US" altLang="zh-CN" sz="2400" dirty="0" smtClean="0">
              <a:solidFill>
                <a:prstClr val="black"/>
              </a:solidFill>
              <a:latin typeface="微软雅黑" panose="020B0503020204020204" pitchFamily="34" charset="-122"/>
              <a:ea typeface="微软雅黑" panose="020B0503020204020204" pitchFamily="34" charset="-122"/>
            </a:endParaRPr>
          </a:p>
          <a:p>
            <a:pPr marL="228600" lvl="2">
              <a:lnSpc>
                <a:spcPct val="150000"/>
              </a:lnSpc>
              <a:buFont typeface="Wingdings" pitchFamily="2" charset="2"/>
              <a:buChar char="u"/>
              <a:defRPr/>
            </a:pPr>
            <a:r>
              <a:rPr lang="en-US" altLang="zh-CN" sz="2400" dirty="0" err="1" smtClean="0">
                <a:solidFill>
                  <a:prstClr val="black"/>
                </a:solidFill>
                <a:latin typeface="微软雅黑" panose="020B0503020204020204" pitchFamily="34" charset="-122"/>
                <a:ea typeface="微软雅黑" panose="020B0503020204020204" pitchFamily="34" charset="-122"/>
                <a:sym typeface="微软雅黑" pitchFamily="34" charset="-122"/>
              </a:rPr>
              <a:t>RegExp</a:t>
            </a:r>
            <a:r>
              <a:rPr lang="zh-CN" altLang="en-US" sz="2400" dirty="0">
                <a:solidFill>
                  <a:prstClr val="black"/>
                </a:solidFill>
                <a:latin typeface="微软雅黑" panose="020B0503020204020204" pitchFamily="34" charset="-122"/>
                <a:ea typeface="微软雅黑" panose="020B0503020204020204" pitchFamily="34" charset="-122"/>
                <a:sym typeface="微软雅黑" pitchFamily="34" charset="-122"/>
              </a:rPr>
              <a:t>对象</a:t>
            </a:r>
          </a:p>
          <a:p>
            <a:pPr marL="1314450" lvl="3" indent="-457200">
              <a:buFont typeface="Wingdings" panose="05000000000000000000" pitchFamily="2" charset="2"/>
              <a:buChar char="u"/>
            </a:pPr>
            <a:r>
              <a:rPr lang="en-US" altLang="zh-CN" dirty="0">
                <a:solidFill>
                  <a:srgbClr val="3F3F3F"/>
                </a:solidFill>
                <a:sym typeface="微软雅黑" pitchFamily="34" charset="-122"/>
              </a:rPr>
              <a:t>JS</a:t>
            </a:r>
            <a:r>
              <a:rPr lang="zh-CN" altLang="en-US" dirty="0">
                <a:solidFill>
                  <a:srgbClr val="3F3F3F"/>
                </a:solidFill>
                <a:sym typeface="微软雅黑" pitchFamily="34" charset="-122"/>
              </a:rPr>
              <a:t>风格</a:t>
            </a:r>
            <a:r>
              <a:rPr lang="en-US" altLang="zh-CN" dirty="0">
                <a:solidFill>
                  <a:srgbClr val="3F3F3F"/>
                </a:solidFill>
                <a:sym typeface="微软雅黑" pitchFamily="34" charset="-122"/>
              </a:rPr>
              <a:t>——new </a:t>
            </a:r>
            <a:r>
              <a:rPr lang="en-US" altLang="zh-CN" dirty="0" err="1">
                <a:solidFill>
                  <a:srgbClr val="3F3F3F"/>
                </a:solidFill>
                <a:sym typeface="微软雅黑" pitchFamily="34" charset="-122"/>
              </a:rPr>
              <a:t>RegExp</a:t>
            </a:r>
            <a:r>
              <a:rPr lang="en-US" altLang="zh-CN" dirty="0">
                <a:solidFill>
                  <a:srgbClr val="3F3F3F"/>
                </a:solidFill>
                <a:sym typeface="微软雅黑" pitchFamily="34" charset="-122"/>
              </a:rPr>
              <a:t>(“a”, “</a:t>
            </a:r>
            <a:r>
              <a:rPr lang="en-US" altLang="zh-CN" dirty="0" err="1">
                <a:solidFill>
                  <a:srgbClr val="3F3F3F"/>
                </a:solidFill>
                <a:sym typeface="微软雅黑" pitchFamily="34" charset="-122"/>
              </a:rPr>
              <a:t>i</a:t>
            </a:r>
            <a:r>
              <a:rPr lang="en-US" altLang="zh-CN" dirty="0">
                <a:solidFill>
                  <a:srgbClr val="3F3F3F"/>
                </a:solidFill>
                <a:sym typeface="微软雅黑" pitchFamily="34" charset="-122"/>
              </a:rPr>
              <a:t>”)</a:t>
            </a:r>
          </a:p>
          <a:p>
            <a:pPr marL="1314450" lvl="3" indent="-457200">
              <a:buFont typeface="Wingdings" panose="05000000000000000000" pitchFamily="2" charset="2"/>
              <a:buChar char="u"/>
            </a:pPr>
            <a:r>
              <a:rPr lang="en-US" altLang="zh-CN" dirty="0" err="1">
                <a:solidFill>
                  <a:srgbClr val="3F3F3F"/>
                </a:solidFill>
                <a:sym typeface="微软雅黑" pitchFamily="34" charset="-122"/>
              </a:rPr>
              <a:t>perl</a:t>
            </a:r>
            <a:r>
              <a:rPr lang="zh-CN" altLang="en-US" dirty="0">
                <a:solidFill>
                  <a:srgbClr val="3F3F3F"/>
                </a:solidFill>
                <a:sym typeface="微软雅黑" pitchFamily="34" charset="-122"/>
              </a:rPr>
              <a:t>风格</a:t>
            </a:r>
            <a:r>
              <a:rPr lang="en-US" altLang="zh-CN" dirty="0">
                <a:solidFill>
                  <a:srgbClr val="3F3F3F"/>
                </a:solidFill>
                <a:sym typeface="微软雅黑" pitchFamily="34" charset="-122"/>
              </a:rPr>
              <a:t>——/a/</a:t>
            </a:r>
            <a:r>
              <a:rPr lang="en-US" altLang="zh-CN" dirty="0" err="1">
                <a:solidFill>
                  <a:srgbClr val="3F3F3F"/>
                </a:solidFill>
                <a:sym typeface="微软雅黑" pitchFamily="34" charset="-122"/>
              </a:rPr>
              <a:t>i</a:t>
            </a:r>
            <a:endParaRPr lang="en-US" altLang="zh-CN" dirty="0">
              <a:solidFill>
                <a:srgbClr val="3F3F3F"/>
              </a:solidFill>
              <a:sym typeface="微软雅黑" pitchFamily="34" charset="-122"/>
            </a:endParaRPr>
          </a:p>
          <a:p>
            <a:pPr>
              <a:lnSpc>
                <a:spcPct val="150000"/>
              </a:lnSpc>
              <a:buFont typeface="Wingdings" pitchFamily="2" charset="2"/>
              <a:buChar char="u"/>
              <a:defRPr/>
            </a:pPr>
            <a:endParaRPr lang="en-US" altLang="zh-CN" sz="2400" dirty="0">
              <a:solidFill>
                <a:prstClr val="black"/>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4980213" y="5391697"/>
            <a:ext cx="6662058" cy="600164"/>
          </a:xfrm>
          <a:prstGeom prst="rect">
            <a:avLst/>
          </a:prstGeom>
          <a:noFill/>
        </p:spPr>
        <p:txBody>
          <a:bodyPr wrap="square" rtlCol="0">
            <a:spAutoFit/>
          </a:bodyPr>
          <a:lstStyle>
            <a:defPPr>
              <a:defRPr lang="zh-CN"/>
            </a:defPPr>
            <a:lvl1pPr>
              <a:lnSpc>
                <a:spcPct val="150000"/>
              </a:lnSpc>
              <a:defRPr sz="2200" u="sng">
                <a:solidFill>
                  <a:srgbClr val="FF0000"/>
                </a:solidFill>
                <a:latin typeface="微软雅黑" panose="020B0503020204020204" pitchFamily="34" charset="-122"/>
                <a:ea typeface="微软雅黑" panose="020B0503020204020204" pitchFamily="34" charset="-122"/>
              </a:defRPr>
            </a:lvl1pPr>
          </a:lstStyle>
          <a:p>
            <a:r>
              <a:rPr lang="zh-CN" altLang="en-US" dirty="0"/>
              <a:t>示例代码：</a:t>
            </a:r>
            <a:r>
              <a:rPr lang="en-US" altLang="zh-CN" dirty="0"/>
              <a:t>demo/</a:t>
            </a:r>
            <a:r>
              <a:rPr lang="en-US" altLang="zh-CN" dirty="0" err="1"/>
              <a:t>js</a:t>
            </a:r>
            <a:r>
              <a:rPr lang="en-US" altLang="zh-CN" dirty="0"/>
              <a:t>/day6/1.</a:t>
            </a:r>
            <a:r>
              <a:rPr lang="zh-CN" altLang="en-US" dirty="0"/>
              <a:t>找出所有的数字</a:t>
            </a:r>
            <a:r>
              <a:rPr lang="en-US" altLang="zh-CN" dirty="0"/>
              <a:t>.html</a:t>
            </a:r>
            <a:endParaRPr lang="zh-CN" altLang="en-US" dirty="0"/>
          </a:p>
        </p:txBody>
      </p:sp>
    </p:spTree>
    <p:extLst>
      <p:ext uri="{BB962C8B-B14F-4D97-AF65-F5344CB8AC3E}">
        <p14:creationId xmlns:p14="http://schemas.microsoft.com/office/powerpoint/2010/main" val="24677416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5235"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523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5237" name="标题 1"/>
          <p:cNvSpPr>
            <a:spLocks noGrp="1" noChangeArrowheads="1"/>
          </p:cNvSpPr>
          <p:nvPr>
            <p:ph type="title" idx="4294967295"/>
          </p:nvPr>
        </p:nvSpPr>
        <p:spPr>
          <a:xfrm>
            <a:off x="604838" y="0"/>
            <a:ext cx="10748962" cy="1335088"/>
          </a:xfrm>
        </p:spPr>
        <p:txBody>
          <a:bodyPr>
            <a:normAutofit/>
          </a:bodyPr>
          <a:lstStyle/>
          <a:p>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itchFamily="34" charset="-122"/>
              </a:rPr>
              <a:t>字符串</a:t>
            </a:r>
            <a:r>
              <a:rPr lang="zh-CN" altLang="en-US" sz="3600" b="1" dirty="0">
                <a:solidFill>
                  <a:schemeClr val="bg1"/>
                </a:solidFill>
                <a:latin typeface="微软雅黑" panose="020B0503020204020204" pitchFamily="34" charset="-122"/>
                <a:ea typeface="微软雅黑" panose="020B0503020204020204" pitchFamily="34" charset="-122"/>
                <a:sym typeface="微软雅黑" pitchFamily="34" charset="-122"/>
              </a:rPr>
              <a:t>与正则配合</a:t>
            </a:r>
            <a:r>
              <a:rPr lang="en-US" altLang="zh-CN" sz="3600" b="1" dirty="0">
                <a:solidFill>
                  <a:schemeClr val="bg1"/>
                </a:solidFill>
                <a:latin typeface="微软雅黑" panose="020B0503020204020204" pitchFamily="34" charset="-122"/>
                <a:ea typeface="微软雅黑" panose="020B0503020204020204" pitchFamily="34" charset="-122"/>
                <a:sym typeface="微软雅黑" pitchFamily="34" charset="-122"/>
              </a:rPr>
              <a:t> - 1</a:t>
            </a:r>
            <a:endParaRPr lang="en-US" altLang="en-US" sz="3600" b="1" dirty="0">
              <a:solidFill>
                <a:schemeClr val="bg1"/>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a:xfrm>
            <a:off x="609600" y="1600200"/>
            <a:ext cx="10972800" cy="5257800"/>
          </a:xfrm>
          <a:prstGeom prst="rect">
            <a:avLst/>
          </a:prstGeom>
        </p:spPr>
        <p:txBody>
          <a:bodyPr>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pPr marL="457200" lvl="1" indent="-457200">
              <a:buFont typeface="Wingdings" pitchFamily="2" charset="2"/>
              <a:buChar char="l"/>
            </a:pPr>
            <a:r>
              <a:rPr lang="en-US" altLang="zh-CN" sz="2800" dirty="0" smtClean="0">
                <a:solidFill>
                  <a:srgbClr val="3F3F3F"/>
                </a:solidFill>
                <a:sym typeface="微软雅黑" pitchFamily="34" charset="-122"/>
              </a:rPr>
              <a:t>search</a:t>
            </a:r>
          </a:p>
          <a:p>
            <a:pPr marL="857250" lvl="2" indent="-457200">
              <a:buFont typeface="Wingdings" pitchFamily="2" charset="2"/>
              <a:buChar char="l"/>
            </a:pPr>
            <a:r>
              <a:rPr lang="zh-CN" altLang="en-US" dirty="0" smtClean="0">
                <a:solidFill>
                  <a:srgbClr val="3F3F3F"/>
                </a:solidFill>
                <a:sym typeface="微软雅黑" pitchFamily="34" charset="-122"/>
              </a:rPr>
              <a:t>字符串搜索</a:t>
            </a:r>
          </a:p>
          <a:p>
            <a:pPr marL="1314450" lvl="3" indent="-457200">
              <a:buFont typeface="Wingdings" pitchFamily="2" charset="2"/>
              <a:buChar char="l"/>
            </a:pPr>
            <a:r>
              <a:rPr lang="zh-CN" altLang="en-US" dirty="0" smtClean="0">
                <a:solidFill>
                  <a:srgbClr val="3F3F3F"/>
                </a:solidFill>
                <a:sym typeface="微软雅黑" pitchFamily="34" charset="-122"/>
              </a:rPr>
              <a:t>返回出现的位置</a:t>
            </a:r>
          </a:p>
          <a:p>
            <a:pPr marL="1314450" lvl="3" indent="-457200">
              <a:buFont typeface="Wingdings" pitchFamily="2" charset="2"/>
              <a:buChar char="l"/>
            </a:pPr>
            <a:r>
              <a:rPr lang="zh-CN" altLang="en-US" dirty="0" smtClean="0">
                <a:solidFill>
                  <a:srgbClr val="3F3F3F"/>
                </a:solidFill>
                <a:sym typeface="微软雅黑" pitchFamily="34" charset="-122"/>
              </a:rPr>
              <a:t>忽略大小写：</a:t>
            </a:r>
            <a:r>
              <a:rPr lang="en-US" altLang="zh-CN" dirty="0" err="1" smtClean="0">
                <a:solidFill>
                  <a:srgbClr val="3F3F3F"/>
                </a:solidFill>
                <a:sym typeface="微软雅黑" pitchFamily="34" charset="-122"/>
              </a:rPr>
              <a:t>i</a:t>
            </a:r>
            <a:r>
              <a:rPr lang="en-US" altLang="zh-CN" dirty="0" smtClean="0">
                <a:solidFill>
                  <a:srgbClr val="3F3F3F"/>
                </a:solidFill>
                <a:sym typeface="微软雅黑" pitchFamily="34" charset="-122"/>
              </a:rPr>
              <a:t>——ignore</a:t>
            </a:r>
          </a:p>
          <a:p>
            <a:pPr marL="1314450" lvl="3" indent="-457200">
              <a:buFont typeface="Wingdings" pitchFamily="2" charset="2"/>
              <a:buChar char="l"/>
            </a:pPr>
            <a:r>
              <a:rPr lang="zh-CN" altLang="en-US" dirty="0" smtClean="0">
                <a:solidFill>
                  <a:srgbClr val="3F3F3F"/>
                </a:solidFill>
                <a:sym typeface="微软雅黑" pitchFamily="34" charset="-122"/>
              </a:rPr>
              <a:t>判断浏览器类型</a:t>
            </a:r>
          </a:p>
          <a:p>
            <a:pPr marL="457200" lvl="1" indent="-457200">
              <a:buFont typeface="Wingdings" pitchFamily="2" charset="2"/>
              <a:buChar char="l"/>
            </a:pPr>
            <a:r>
              <a:rPr lang="en-US" altLang="zh-CN" sz="2800" dirty="0" smtClean="0">
                <a:solidFill>
                  <a:srgbClr val="3F3F3F"/>
                </a:solidFill>
                <a:sym typeface="微软雅黑" pitchFamily="34" charset="-122"/>
              </a:rPr>
              <a:t>match</a:t>
            </a:r>
          </a:p>
          <a:p>
            <a:pPr marL="857250" lvl="2" indent="-457200">
              <a:buFont typeface="Wingdings" pitchFamily="2" charset="2"/>
              <a:buChar char="l"/>
            </a:pPr>
            <a:r>
              <a:rPr lang="zh-CN" altLang="en-US" dirty="0" smtClean="0">
                <a:solidFill>
                  <a:srgbClr val="3F3F3F"/>
                </a:solidFill>
                <a:sym typeface="微软雅黑" pitchFamily="34" charset="-122"/>
              </a:rPr>
              <a:t>获取匹配的项目</a:t>
            </a:r>
          </a:p>
          <a:p>
            <a:pPr marL="1314450" lvl="3" indent="-457200">
              <a:buFont typeface="Wingdings" pitchFamily="2" charset="2"/>
              <a:buChar char="l"/>
            </a:pPr>
            <a:r>
              <a:rPr lang="zh-CN" altLang="en-US" dirty="0" smtClean="0">
                <a:solidFill>
                  <a:srgbClr val="3F3F3F"/>
                </a:solidFill>
                <a:sym typeface="微软雅黑" pitchFamily="34" charset="-122"/>
              </a:rPr>
              <a:t>量词</a:t>
            </a:r>
            <a:r>
              <a:rPr lang="en-US" altLang="zh-CN" dirty="0" smtClean="0">
                <a:solidFill>
                  <a:srgbClr val="3F3F3F"/>
                </a:solidFill>
                <a:sym typeface="微软雅黑" pitchFamily="34" charset="-122"/>
              </a:rPr>
              <a:t>(</a:t>
            </a:r>
            <a:r>
              <a:rPr lang="zh-CN" altLang="en-US" dirty="0" smtClean="0">
                <a:solidFill>
                  <a:srgbClr val="3F3F3F"/>
                </a:solidFill>
                <a:sym typeface="微软雅黑" pitchFamily="34" charset="-122"/>
              </a:rPr>
              <a:t>个数</a:t>
            </a:r>
            <a:r>
              <a:rPr lang="en-US" altLang="zh-CN" dirty="0" smtClean="0">
                <a:solidFill>
                  <a:srgbClr val="3F3F3F"/>
                </a:solidFill>
                <a:sym typeface="微软雅黑" pitchFamily="34" charset="-122"/>
              </a:rPr>
              <a:t>)</a:t>
            </a:r>
            <a:r>
              <a:rPr lang="zh-CN" altLang="en-US" dirty="0" smtClean="0">
                <a:solidFill>
                  <a:srgbClr val="3F3F3F"/>
                </a:solidFill>
                <a:sym typeface="微软雅黑" pitchFamily="34" charset="-122"/>
              </a:rPr>
              <a:t>：</a:t>
            </a:r>
            <a:r>
              <a:rPr lang="en-US" altLang="zh-CN" dirty="0" smtClean="0">
                <a:solidFill>
                  <a:srgbClr val="3F3F3F"/>
                </a:solidFill>
                <a:sym typeface="微软雅黑" pitchFamily="34" charset="-122"/>
              </a:rPr>
              <a:t>+(</a:t>
            </a:r>
            <a:r>
              <a:rPr lang="zh-CN" altLang="en-US" dirty="0" smtClean="0">
                <a:solidFill>
                  <a:srgbClr val="3F3F3F"/>
                </a:solidFill>
                <a:sym typeface="微软雅黑" pitchFamily="34" charset="-122"/>
              </a:rPr>
              <a:t>若干的意思</a:t>
            </a:r>
            <a:r>
              <a:rPr lang="en-US" altLang="zh-CN" dirty="0" smtClean="0">
                <a:solidFill>
                  <a:srgbClr val="3F3F3F"/>
                </a:solidFill>
                <a:sym typeface="微软雅黑" pitchFamily="34" charset="-122"/>
              </a:rPr>
              <a:t>)</a:t>
            </a:r>
          </a:p>
          <a:p>
            <a:pPr marL="1314450" lvl="3" indent="-457200">
              <a:buFont typeface="Wingdings" pitchFamily="2" charset="2"/>
              <a:buChar char="l"/>
            </a:pPr>
            <a:r>
              <a:rPr lang="zh-CN" altLang="en-US" dirty="0" smtClean="0">
                <a:solidFill>
                  <a:srgbClr val="3F3F3F"/>
                </a:solidFill>
                <a:sym typeface="微软雅黑" pitchFamily="34" charset="-122"/>
              </a:rPr>
              <a:t>量词变化：</a:t>
            </a:r>
            <a:r>
              <a:rPr lang="en-US" altLang="zh-CN" dirty="0" smtClean="0">
                <a:solidFill>
                  <a:srgbClr val="3F3F3F"/>
                </a:solidFill>
                <a:sym typeface="微软雅黑" pitchFamily="34" charset="-122"/>
              </a:rPr>
              <a:t>\d</a:t>
            </a:r>
            <a:r>
              <a:rPr lang="en-US" altLang="en-US" dirty="0" smtClean="0">
                <a:solidFill>
                  <a:srgbClr val="3F3F3F"/>
                </a:solidFill>
                <a:sym typeface="微软雅黑" pitchFamily="34" charset="-122"/>
              </a:rPr>
              <a:t>、</a:t>
            </a:r>
            <a:r>
              <a:rPr lang="en-US" altLang="zh-CN" dirty="0" smtClean="0">
                <a:solidFill>
                  <a:srgbClr val="3F3F3F"/>
                </a:solidFill>
                <a:sym typeface="微软雅黑" pitchFamily="34" charset="-122"/>
              </a:rPr>
              <a:t>\d\d</a:t>
            </a:r>
            <a:r>
              <a:rPr lang="zh-CN" altLang="en-US" dirty="0" smtClean="0">
                <a:solidFill>
                  <a:srgbClr val="3F3F3F"/>
                </a:solidFill>
                <a:sym typeface="微软雅黑" pitchFamily="34" charset="-122"/>
              </a:rPr>
              <a:t>和</a:t>
            </a:r>
            <a:r>
              <a:rPr lang="en-US" altLang="zh-CN" dirty="0" smtClean="0">
                <a:solidFill>
                  <a:srgbClr val="3F3F3F"/>
                </a:solidFill>
                <a:sym typeface="微软雅黑" pitchFamily="34" charset="-122"/>
              </a:rPr>
              <a:t>\d+</a:t>
            </a:r>
          </a:p>
          <a:p>
            <a:pPr marL="1314450" lvl="3" indent="-457200">
              <a:buFont typeface="Wingdings" pitchFamily="2" charset="2"/>
              <a:buChar char="l"/>
            </a:pPr>
            <a:r>
              <a:rPr lang="zh-CN" altLang="en-US" dirty="0" smtClean="0">
                <a:solidFill>
                  <a:srgbClr val="3F3F3F"/>
                </a:solidFill>
                <a:sym typeface="微软雅黑" pitchFamily="34" charset="-122"/>
              </a:rPr>
              <a:t>全局匹配：</a:t>
            </a:r>
            <a:r>
              <a:rPr lang="en-US" altLang="zh-CN" dirty="0" smtClean="0">
                <a:solidFill>
                  <a:srgbClr val="3F3F3F"/>
                </a:solidFill>
                <a:sym typeface="微软雅黑" pitchFamily="34" charset="-122"/>
              </a:rPr>
              <a:t>g——global</a:t>
            </a:r>
          </a:p>
        </p:txBody>
      </p:sp>
      <p:sp>
        <p:nvSpPr>
          <p:cNvPr id="8" name="TextBox 7"/>
          <p:cNvSpPr txBox="1"/>
          <p:nvPr/>
        </p:nvSpPr>
        <p:spPr>
          <a:xfrm>
            <a:off x="5143499" y="2649946"/>
            <a:ext cx="6662058" cy="600164"/>
          </a:xfrm>
          <a:prstGeom prst="rect">
            <a:avLst/>
          </a:prstGeom>
          <a:noFill/>
        </p:spPr>
        <p:txBody>
          <a:bodyPr wrap="square" rtlCol="0">
            <a:spAutoFit/>
          </a:bodyPr>
          <a:lstStyle>
            <a:defPPr>
              <a:defRPr lang="zh-CN"/>
            </a:defPPr>
            <a:lvl1pPr>
              <a:lnSpc>
                <a:spcPct val="150000"/>
              </a:lnSpc>
              <a:defRPr sz="2200" u="sng">
                <a:solidFill>
                  <a:srgbClr val="FF0000"/>
                </a:solidFill>
                <a:latin typeface="微软雅黑" panose="020B0503020204020204" pitchFamily="34" charset="-122"/>
                <a:ea typeface="微软雅黑" panose="020B0503020204020204" pitchFamily="34" charset="-122"/>
              </a:defRPr>
            </a:lvl1pPr>
          </a:lstStyle>
          <a:p>
            <a:r>
              <a:rPr lang="zh-CN" altLang="en-US" dirty="0"/>
              <a:t>示例代码：</a:t>
            </a:r>
            <a:r>
              <a:rPr lang="en-US" altLang="zh-CN" dirty="0"/>
              <a:t>demo/</a:t>
            </a:r>
            <a:r>
              <a:rPr lang="en-US" altLang="zh-CN" dirty="0" err="1"/>
              <a:t>js</a:t>
            </a:r>
            <a:r>
              <a:rPr lang="en-US" altLang="zh-CN" dirty="0"/>
              <a:t>/day6/2.</a:t>
            </a:r>
            <a:r>
              <a:rPr lang="zh-CN" altLang="en-US" dirty="0"/>
              <a:t>正则大小写</a:t>
            </a:r>
            <a:r>
              <a:rPr lang="en-US" altLang="zh-CN" dirty="0" smtClean="0"/>
              <a:t>.</a:t>
            </a:r>
            <a:r>
              <a:rPr lang="en-US" altLang="zh-CN" dirty="0"/>
              <a:t>html</a:t>
            </a:r>
            <a:endParaRPr lang="zh-CN" altLang="en-US" dirty="0"/>
          </a:p>
        </p:txBody>
      </p:sp>
      <p:sp>
        <p:nvSpPr>
          <p:cNvPr id="9" name="TextBox 8"/>
          <p:cNvSpPr txBox="1"/>
          <p:nvPr/>
        </p:nvSpPr>
        <p:spPr>
          <a:xfrm>
            <a:off x="5181596" y="4827142"/>
            <a:ext cx="6662058" cy="600164"/>
          </a:xfrm>
          <a:prstGeom prst="rect">
            <a:avLst/>
          </a:prstGeom>
          <a:noFill/>
        </p:spPr>
        <p:txBody>
          <a:bodyPr wrap="square" rtlCol="0">
            <a:spAutoFit/>
          </a:bodyPr>
          <a:lstStyle>
            <a:defPPr>
              <a:defRPr lang="zh-CN"/>
            </a:defPPr>
            <a:lvl1pPr>
              <a:lnSpc>
                <a:spcPct val="150000"/>
              </a:lnSpc>
              <a:defRPr sz="2200" u="sng">
                <a:solidFill>
                  <a:srgbClr val="FF0000"/>
                </a:solidFill>
                <a:latin typeface="微软雅黑" panose="020B0503020204020204" pitchFamily="34" charset="-122"/>
                <a:ea typeface="微软雅黑" panose="020B0503020204020204" pitchFamily="34" charset="-122"/>
              </a:defRPr>
            </a:lvl1pPr>
          </a:lstStyle>
          <a:p>
            <a:r>
              <a:rPr lang="zh-CN" altLang="en-US" dirty="0"/>
              <a:t>示例代码：</a:t>
            </a:r>
            <a:r>
              <a:rPr lang="en-US" altLang="zh-CN" dirty="0"/>
              <a:t>demo/</a:t>
            </a:r>
            <a:r>
              <a:rPr lang="en-US" altLang="zh-CN" dirty="0" err="1"/>
              <a:t>js</a:t>
            </a:r>
            <a:r>
              <a:rPr lang="en-US" altLang="zh-CN" dirty="0"/>
              <a:t>/day6/3.</a:t>
            </a:r>
            <a:r>
              <a:rPr lang="zh-CN" altLang="en-US" dirty="0"/>
              <a:t>正则找数字</a:t>
            </a:r>
            <a:r>
              <a:rPr lang="en-US" altLang="zh-CN" dirty="0" smtClean="0"/>
              <a:t>.</a:t>
            </a:r>
            <a:r>
              <a:rPr lang="en-US" altLang="zh-CN" dirty="0"/>
              <a:t>html</a:t>
            </a:r>
            <a:endParaRPr lang="zh-CN" altLang="en-US" dirty="0"/>
          </a:p>
        </p:txBody>
      </p:sp>
    </p:spTree>
    <p:extLst>
      <p:ext uri="{BB962C8B-B14F-4D97-AF65-F5344CB8AC3E}">
        <p14:creationId xmlns:p14="http://schemas.microsoft.com/office/powerpoint/2010/main" val="12872561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5235"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523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5237" name="标题 1"/>
          <p:cNvSpPr>
            <a:spLocks noGrp="1" noChangeArrowheads="1"/>
          </p:cNvSpPr>
          <p:nvPr>
            <p:ph type="title" idx="4294967295"/>
          </p:nvPr>
        </p:nvSpPr>
        <p:spPr>
          <a:xfrm>
            <a:off x="604838" y="0"/>
            <a:ext cx="10748962" cy="1335088"/>
          </a:xfrm>
        </p:spPr>
        <p:txBody>
          <a:bodyPr>
            <a:normAutofit/>
          </a:bodyPr>
          <a:lstStyle/>
          <a:p>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itchFamily="34" charset="-122"/>
              </a:rPr>
              <a:t>字符串</a:t>
            </a:r>
            <a:r>
              <a:rPr lang="zh-CN" altLang="en-US" sz="3600" b="1" dirty="0">
                <a:solidFill>
                  <a:schemeClr val="bg1"/>
                </a:solidFill>
                <a:latin typeface="微软雅黑" panose="020B0503020204020204" pitchFamily="34" charset="-122"/>
                <a:ea typeface="微软雅黑" panose="020B0503020204020204" pitchFamily="34" charset="-122"/>
                <a:sym typeface="微软雅黑" pitchFamily="34" charset="-122"/>
              </a:rPr>
              <a:t>与正则配合</a:t>
            </a:r>
            <a:r>
              <a:rPr lang="en-US" altLang="zh-CN" sz="3600" b="1" dirty="0">
                <a:solidFill>
                  <a:schemeClr val="bg1"/>
                </a:solidFill>
                <a:latin typeface="微软雅黑" panose="020B0503020204020204" pitchFamily="34" charset="-122"/>
                <a:ea typeface="微软雅黑" panose="020B0503020204020204" pitchFamily="34" charset="-122"/>
                <a:sym typeface="微软雅黑" pitchFamily="34" charset="-122"/>
              </a:rPr>
              <a:t> - </a:t>
            </a:r>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itchFamily="34" charset="-122"/>
              </a:rPr>
              <a:t>2</a:t>
            </a:r>
            <a:endParaRPr lang="en-US" altLang="en-US" sz="3600" b="1" dirty="0">
              <a:solidFill>
                <a:schemeClr val="bg1"/>
              </a:solidFill>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609600" y="1600200"/>
            <a:ext cx="10972800" cy="5257800"/>
          </a:xfrm>
          <a:prstGeom prst="rect">
            <a:avLst/>
          </a:prstGeom>
        </p:spPr>
        <p:txBody>
          <a:bodyPr>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pPr marL="457200" lvl="1" indent="-457200">
              <a:buFont typeface="Wingdings" pitchFamily="2" charset="2"/>
              <a:buChar char="l"/>
            </a:pPr>
            <a:r>
              <a:rPr lang="en-US" altLang="zh-CN" sz="2800" dirty="0" smtClean="0">
                <a:solidFill>
                  <a:srgbClr val="3F3F3F"/>
                </a:solidFill>
                <a:sym typeface="微软雅黑" pitchFamily="34" charset="-122"/>
              </a:rPr>
              <a:t>replace</a:t>
            </a:r>
          </a:p>
          <a:p>
            <a:pPr marL="857250" lvl="2" indent="-457200">
              <a:buFont typeface="Wingdings" pitchFamily="2" charset="2"/>
              <a:buChar char="l"/>
            </a:pPr>
            <a:r>
              <a:rPr lang="zh-CN" altLang="en-US" dirty="0" smtClean="0">
                <a:solidFill>
                  <a:srgbClr val="3F3F3F"/>
                </a:solidFill>
                <a:sym typeface="微软雅黑" pitchFamily="34" charset="-122"/>
              </a:rPr>
              <a:t>替换所有匹配</a:t>
            </a:r>
          </a:p>
          <a:p>
            <a:pPr marL="1314450" lvl="3" indent="-457200">
              <a:buFont typeface="Wingdings" pitchFamily="2" charset="2"/>
              <a:buChar char="l"/>
            </a:pPr>
            <a:r>
              <a:rPr lang="zh-CN" altLang="en-US" dirty="0" smtClean="0">
                <a:solidFill>
                  <a:srgbClr val="3F3F3F"/>
                </a:solidFill>
                <a:sym typeface="微软雅黑" pitchFamily="34" charset="-122"/>
              </a:rPr>
              <a:t>返回替换后的字符串</a:t>
            </a:r>
          </a:p>
        </p:txBody>
      </p:sp>
      <p:sp>
        <p:nvSpPr>
          <p:cNvPr id="9" name="TextBox 8"/>
          <p:cNvSpPr txBox="1"/>
          <p:nvPr/>
        </p:nvSpPr>
        <p:spPr>
          <a:xfrm>
            <a:off x="3712025" y="3443207"/>
            <a:ext cx="6662058" cy="600164"/>
          </a:xfrm>
          <a:prstGeom prst="rect">
            <a:avLst/>
          </a:prstGeom>
          <a:noFill/>
        </p:spPr>
        <p:txBody>
          <a:bodyPr wrap="square" rtlCol="0">
            <a:spAutoFit/>
          </a:bodyPr>
          <a:lstStyle>
            <a:defPPr>
              <a:defRPr lang="zh-CN"/>
            </a:defPPr>
            <a:lvl1pPr>
              <a:lnSpc>
                <a:spcPct val="150000"/>
              </a:lnSpc>
              <a:defRPr sz="2200" u="sng">
                <a:solidFill>
                  <a:srgbClr val="FF0000"/>
                </a:solidFill>
                <a:latin typeface="微软雅黑" panose="020B0503020204020204" pitchFamily="34" charset="-122"/>
                <a:ea typeface="微软雅黑" panose="020B0503020204020204" pitchFamily="34" charset="-122"/>
              </a:defRPr>
            </a:lvl1pPr>
          </a:lstStyle>
          <a:p>
            <a:r>
              <a:rPr lang="zh-CN" altLang="en-US" dirty="0"/>
              <a:t>示例代码：</a:t>
            </a:r>
            <a:r>
              <a:rPr lang="en-US" altLang="zh-CN" dirty="0"/>
              <a:t>demo/</a:t>
            </a:r>
            <a:r>
              <a:rPr lang="en-US" altLang="zh-CN" dirty="0" err="1"/>
              <a:t>js</a:t>
            </a:r>
            <a:r>
              <a:rPr lang="en-US" altLang="zh-CN" dirty="0"/>
              <a:t>/day6/4.replace.html</a:t>
            </a:r>
            <a:endParaRPr lang="zh-CN" altLang="en-US" dirty="0"/>
          </a:p>
        </p:txBody>
      </p:sp>
    </p:spTree>
    <p:extLst>
      <p:ext uri="{BB962C8B-B14F-4D97-AF65-F5344CB8AC3E}">
        <p14:creationId xmlns:p14="http://schemas.microsoft.com/office/powerpoint/2010/main" val="25690246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5235"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523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5237" name="标题 1"/>
          <p:cNvSpPr>
            <a:spLocks noGrp="1" noChangeArrowheads="1"/>
          </p:cNvSpPr>
          <p:nvPr>
            <p:ph type="title" idx="4294967295"/>
          </p:nvPr>
        </p:nvSpPr>
        <p:spPr>
          <a:xfrm>
            <a:off x="604838" y="0"/>
            <a:ext cx="10748962" cy="1335088"/>
          </a:xfrm>
        </p:spPr>
        <p:txBody>
          <a:bodyPr>
            <a:normAutofit/>
          </a:bodyPr>
          <a:lstStyle/>
          <a:p>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itchFamily="34" charset="-122"/>
              </a:rPr>
              <a:t>字符串</a:t>
            </a:r>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itchFamily="34" charset="-122"/>
              </a:rPr>
              <a:t> </a:t>
            </a:r>
            <a:r>
              <a:rPr lang="en-US" altLang="zh-CN" sz="3600" b="1" dirty="0">
                <a:solidFill>
                  <a:schemeClr val="bg1"/>
                </a:solidFill>
                <a:latin typeface="微软雅黑" panose="020B0503020204020204" pitchFamily="34" charset="-122"/>
                <a:ea typeface="微软雅黑" panose="020B0503020204020204" pitchFamily="34" charset="-122"/>
                <a:sym typeface="微软雅黑" pitchFamily="34" charset="-122"/>
              </a:rPr>
              <a:t>- </a:t>
            </a:r>
            <a:r>
              <a:rPr lang="en-US" altLang="zh-CN" sz="3600" b="1" dirty="0">
                <a:solidFill>
                  <a:schemeClr val="bg1"/>
                </a:solidFill>
                <a:latin typeface="微软雅黑" panose="020B0503020204020204" pitchFamily="34" charset="-122"/>
                <a:ea typeface="微软雅黑" panose="020B0503020204020204" pitchFamily="34" charset="-122"/>
                <a:sym typeface="微软雅黑" pitchFamily="34" charset="-122"/>
              </a:rPr>
              <a:t>1</a:t>
            </a:r>
            <a:endParaRPr lang="en-US" altLang="en-US" sz="3600" b="1" dirty="0">
              <a:solidFill>
                <a:schemeClr val="bg1"/>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a:xfrm>
            <a:off x="609600" y="1600200"/>
            <a:ext cx="10972800" cy="5257800"/>
          </a:xfrm>
          <a:prstGeom prst="rect">
            <a:avLst/>
          </a:prstGeom>
        </p:spPr>
        <p:txBody>
          <a:bodyPr>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pPr marL="457200" lvl="1" indent="-457200">
              <a:buFont typeface="Wingdings" pitchFamily="2" charset="2"/>
              <a:buChar char="l"/>
            </a:pPr>
            <a:r>
              <a:rPr lang="zh-CN" altLang="en-US" sz="2800" dirty="0" smtClean="0">
                <a:solidFill>
                  <a:srgbClr val="3F3F3F"/>
                </a:solidFill>
                <a:sym typeface="微软雅黑" pitchFamily="34" charset="-122"/>
              </a:rPr>
              <a:t>任意字符</a:t>
            </a:r>
          </a:p>
          <a:p>
            <a:pPr marL="857250" lvl="2" indent="-457200">
              <a:buFont typeface="Wingdings" pitchFamily="2" charset="2"/>
              <a:buChar char="l"/>
            </a:pPr>
            <a:r>
              <a:rPr lang="en-US" altLang="zh-CN" dirty="0" smtClean="0">
                <a:solidFill>
                  <a:srgbClr val="3F3F3F"/>
                </a:solidFill>
                <a:sym typeface="微软雅黑" pitchFamily="34" charset="-122"/>
              </a:rPr>
              <a:t>[</a:t>
            </a:r>
            <a:r>
              <a:rPr lang="en-US" altLang="zh-CN" dirty="0" err="1" smtClean="0">
                <a:solidFill>
                  <a:srgbClr val="3F3F3F"/>
                </a:solidFill>
                <a:sym typeface="微软雅黑" pitchFamily="34" charset="-122"/>
              </a:rPr>
              <a:t>abc</a:t>
            </a:r>
            <a:r>
              <a:rPr lang="en-US" altLang="zh-CN" dirty="0" smtClean="0">
                <a:solidFill>
                  <a:srgbClr val="3F3F3F"/>
                </a:solidFill>
                <a:sym typeface="微软雅黑" pitchFamily="34" charset="-122"/>
              </a:rPr>
              <a:t>] : </a:t>
            </a:r>
            <a:r>
              <a:rPr lang="zh-CN" altLang="en-US" dirty="0" smtClean="0">
                <a:solidFill>
                  <a:srgbClr val="3F3F3F"/>
                </a:solidFill>
                <a:sym typeface="微软雅黑" pitchFamily="34" charset="-122"/>
              </a:rPr>
              <a:t>方括号，元字符</a:t>
            </a:r>
            <a:endParaRPr lang="en-US" altLang="zh-CN" dirty="0" smtClean="0">
              <a:solidFill>
                <a:srgbClr val="3F3F3F"/>
              </a:solidFill>
              <a:sym typeface="微软雅黑" pitchFamily="34" charset="-122"/>
            </a:endParaRPr>
          </a:p>
          <a:p>
            <a:pPr marL="1314450" lvl="3" indent="-457200">
              <a:buFont typeface="Wingdings" pitchFamily="2" charset="2"/>
              <a:buChar char="l"/>
            </a:pPr>
            <a:r>
              <a:rPr lang="zh-CN" altLang="en-US" dirty="0" smtClean="0">
                <a:solidFill>
                  <a:srgbClr val="3F3F3F"/>
                </a:solidFill>
                <a:sym typeface="微软雅黑" pitchFamily="34" charset="-122"/>
              </a:rPr>
              <a:t>例子：</a:t>
            </a:r>
            <a:r>
              <a:rPr lang="en-US" altLang="zh-CN" dirty="0" smtClean="0">
                <a:solidFill>
                  <a:srgbClr val="3F3F3F"/>
                </a:solidFill>
                <a:sym typeface="微软雅黑" pitchFamily="34" charset="-122"/>
              </a:rPr>
              <a:t>o[</a:t>
            </a:r>
            <a:r>
              <a:rPr lang="en-US" altLang="zh-CN" dirty="0" err="1" smtClean="0">
                <a:solidFill>
                  <a:srgbClr val="3F3F3F"/>
                </a:solidFill>
                <a:sym typeface="微软雅黑" pitchFamily="34" charset="-122"/>
              </a:rPr>
              <a:t>usb</a:t>
            </a:r>
            <a:r>
              <a:rPr lang="en-US" altLang="zh-CN" dirty="0" smtClean="0">
                <a:solidFill>
                  <a:srgbClr val="3F3F3F"/>
                </a:solidFill>
                <a:sym typeface="微软雅黑" pitchFamily="34" charset="-122"/>
              </a:rPr>
              <a:t>]t——</a:t>
            </a:r>
            <a:r>
              <a:rPr lang="en-US" altLang="zh-CN" dirty="0" err="1" smtClean="0">
                <a:solidFill>
                  <a:srgbClr val="3F3F3F"/>
                </a:solidFill>
                <a:sym typeface="微软雅黑" pitchFamily="34" charset="-122"/>
              </a:rPr>
              <a:t>obt</a:t>
            </a:r>
            <a:r>
              <a:rPr lang="en-US" altLang="en-US" dirty="0" err="1" smtClean="0">
                <a:solidFill>
                  <a:srgbClr val="3F3F3F"/>
                </a:solidFill>
                <a:sym typeface="微软雅黑" pitchFamily="34" charset="-122"/>
              </a:rPr>
              <a:t>、</a:t>
            </a:r>
            <a:r>
              <a:rPr lang="en-US" altLang="zh-CN" dirty="0" err="1" smtClean="0">
                <a:solidFill>
                  <a:srgbClr val="3F3F3F"/>
                </a:solidFill>
                <a:sym typeface="微软雅黑" pitchFamily="34" charset="-122"/>
              </a:rPr>
              <a:t>ost</a:t>
            </a:r>
            <a:r>
              <a:rPr lang="en-US" altLang="en-US" dirty="0" err="1" smtClean="0">
                <a:solidFill>
                  <a:srgbClr val="3F3F3F"/>
                </a:solidFill>
                <a:sym typeface="微软雅黑" pitchFamily="34" charset="-122"/>
              </a:rPr>
              <a:t>、</a:t>
            </a:r>
            <a:r>
              <a:rPr lang="en-US" altLang="zh-CN" dirty="0" err="1" smtClean="0">
                <a:solidFill>
                  <a:srgbClr val="3F3F3F"/>
                </a:solidFill>
                <a:sym typeface="微软雅黑" pitchFamily="34" charset="-122"/>
              </a:rPr>
              <a:t>out</a:t>
            </a:r>
            <a:endParaRPr lang="en-US" altLang="zh-CN" dirty="0" smtClean="0">
              <a:solidFill>
                <a:srgbClr val="3F3F3F"/>
              </a:solidFill>
              <a:sym typeface="微软雅黑" pitchFamily="34" charset="-122"/>
            </a:endParaRPr>
          </a:p>
          <a:p>
            <a:pPr marL="457200" lvl="1" indent="-457200">
              <a:buFont typeface="Wingdings" pitchFamily="2" charset="2"/>
              <a:buChar char="l"/>
            </a:pPr>
            <a:r>
              <a:rPr lang="zh-CN" altLang="en-US" sz="2800" dirty="0" smtClean="0">
                <a:solidFill>
                  <a:srgbClr val="3F3F3F"/>
                </a:solidFill>
                <a:sym typeface="微软雅黑" pitchFamily="34" charset="-122"/>
              </a:rPr>
              <a:t>范围</a:t>
            </a:r>
          </a:p>
          <a:p>
            <a:pPr marL="857250" lvl="2" indent="-457200">
              <a:buFont typeface="Wingdings" pitchFamily="2" charset="2"/>
              <a:buChar char="l"/>
            </a:pPr>
            <a:r>
              <a:rPr lang="en-US" altLang="zh-CN" dirty="0" smtClean="0">
                <a:solidFill>
                  <a:srgbClr val="3F3F3F"/>
                </a:solidFill>
                <a:sym typeface="微软雅黑" pitchFamily="34" charset="-122"/>
              </a:rPr>
              <a:t>[a-z]</a:t>
            </a:r>
            <a:r>
              <a:rPr lang="en-US" altLang="en-US" dirty="0" smtClean="0">
                <a:solidFill>
                  <a:srgbClr val="3F3F3F"/>
                </a:solidFill>
                <a:sym typeface="微软雅黑" pitchFamily="34" charset="-122"/>
              </a:rPr>
              <a:t>、</a:t>
            </a:r>
            <a:r>
              <a:rPr lang="en-US" altLang="zh-CN" dirty="0" smtClean="0">
                <a:solidFill>
                  <a:srgbClr val="3F3F3F"/>
                </a:solidFill>
                <a:sym typeface="微软雅黑" pitchFamily="34" charset="-122"/>
              </a:rPr>
              <a:t>[0-9]</a:t>
            </a:r>
            <a:r>
              <a:rPr lang="zh-CN" altLang="en-US" dirty="0" smtClean="0">
                <a:solidFill>
                  <a:srgbClr val="3F3F3F"/>
                </a:solidFill>
                <a:sym typeface="微软雅黑" pitchFamily="34" charset="-122"/>
              </a:rPr>
              <a:t>相当于</a:t>
            </a:r>
            <a:r>
              <a:rPr lang="en-US" altLang="zh-CN" dirty="0" smtClean="0">
                <a:solidFill>
                  <a:srgbClr val="3F3F3F"/>
                </a:solidFill>
                <a:sym typeface="微软雅黑" pitchFamily="34" charset="-122"/>
              </a:rPr>
              <a:t>\d</a:t>
            </a:r>
          </a:p>
          <a:p>
            <a:pPr marL="1314450" lvl="3" indent="-457200">
              <a:buFont typeface="Wingdings" pitchFamily="2" charset="2"/>
              <a:buChar char="l"/>
            </a:pPr>
            <a:r>
              <a:rPr lang="zh-CN" altLang="en-US" dirty="0" smtClean="0">
                <a:solidFill>
                  <a:srgbClr val="3F3F3F"/>
                </a:solidFill>
                <a:sym typeface="微软雅黑" pitchFamily="34" charset="-122"/>
              </a:rPr>
              <a:t>例子：</a:t>
            </a:r>
            <a:r>
              <a:rPr lang="en-US" altLang="zh-CN" dirty="0" smtClean="0">
                <a:solidFill>
                  <a:srgbClr val="3F3F3F"/>
                </a:solidFill>
                <a:sym typeface="微软雅黑" pitchFamily="34" charset="-122"/>
              </a:rPr>
              <a:t>id[0-9]——id0</a:t>
            </a:r>
            <a:r>
              <a:rPr lang="en-US" altLang="en-US" dirty="0" smtClean="0">
                <a:solidFill>
                  <a:srgbClr val="3F3F3F"/>
                </a:solidFill>
                <a:sym typeface="微软雅黑" pitchFamily="34" charset="-122"/>
              </a:rPr>
              <a:t>、</a:t>
            </a:r>
            <a:r>
              <a:rPr lang="en-US" altLang="zh-CN" dirty="0" smtClean="0">
                <a:solidFill>
                  <a:srgbClr val="3F3F3F"/>
                </a:solidFill>
                <a:sym typeface="微软雅黑" pitchFamily="34" charset="-122"/>
              </a:rPr>
              <a:t>id5</a:t>
            </a:r>
          </a:p>
          <a:p>
            <a:pPr marL="457200" lvl="1" indent="-457200">
              <a:buFont typeface="Wingdings" pitchFamily="2" charset="2"/>
              <a:buChar char="l"/>
            </a:pPr>
            <a:r>
              <a:rPr lang="zh-CN" altLang="en-US" sz="2800" dirty="0" smtClean="0">
                <a:solidFill>
                  <a:srgbClr val="3F3F3F"/>
                </a:solidFill>
                <a:sym typeface="微软雅黑" pitchFamily="34" charset="-122"/>
              </a:rPr>
              <a:t>排除</a:t>
            </a:r>
          </a:p>
          <a:p>
            <a:pPr marL="857250" lvl="2" indent="-457200">
              <a:buFont typeface="Wingdings" pitchFamily="2" charset="2"/>
              <a:buChar char="l"/>
            </a:pPr>
            <a:r>
              <a:rPr lang="en-US" altLang="zh-CN" dirty="0" smtClean="0">
                <a:solidFill>
                  <a:srgbClr val="3F3F3F"/>
                </a:solidFill>
                <a:sym typeface="微软雅黑" pitchFamily="34" charset="-122"/>
              </a:rPr>
              <a:t>[^a]</a:t>
            </a:r>
          </a:p>
          <a:p>
            <a:pPr marL="1314450" lvl="3" indent="-457200">
              <a:buFont typeface="Wingdings" pitchFamily="2" charset="2"/>
              <a:buChar char="l"/>
            </a:pPr>
            <a:r>
              <a:rPr lang="zh-CN" altLang="en-US" dirty="0" smtClean="0">
                <a:solidFill>
                  <a:srgbClr val="3F3F3F"/>
                </a:solidFill>
                <a:sym typeface="微软雅黑" pitchFamily="34" charset="-122"/>
              </a:rPr>
              <a:t>例子：</a:t>
            </a:r>
            <a:r>
              <a:rPr lang="en-US" altLang="zh-CN" dirty="0" smtClean="0">
                <a:solidFill>
                  <a:srgbClr val="3F3F3F"/>
                </a:solidFill>
                <a:sym typeface="微软雅黑" pitchFamily="34" charset="-122"/>
              </a:rPr>
              <a:t>o[^0-9]t——</a:t>
            </a:r>
            <a:r>
              <a:rPr lang="en-US" altLang="zh-CN" dirty="0" err="1" smtClean="0">
                <a:solidFill>
                  <a:srgbClr val="3F3F3F"/>
                </a:solidFill>
                <a:sym typeface="微软雅黑" pitchFamily="34" charset="-122"/>
              </a:rPr>
              <a:t>oat</a:t>
            </a:r>
            <a:r>
              <a:rPr lang="en-US" altLang="en-US" dirty="0" err="1" smtClean="0">
                <a:solidFill>
                  <a:srgbClr val="3F3F3F"/>
                </a:solidFill>
                <a:sym typeface="微软雅黑" pitchFamily="34" charset="-122"/>
              </a:rPr>
              <a:t>、</a:t>
            </a:r>
            <a:r>
              <a:rPr lang="en-US" altLang="zh-CN" dirty="0" err="1" smtClean="0">
                <a:solidFill>
                  <a:srgbClr val="3F3F3F"/>
                </a:solidFill>
                <a:sym typeface="微软雅黑" pitchFamily="34" charset="-122"/>
              </a:rPr>
              <a:t>o?t</a:t>
            </a:r>
            <a:r>
              <a:rPr lang="en-US" altLang="en-US" dirty="0" err="1" smtClean="0">
                <a:solidFill>
                  <a:srgbClr val="3F3F3F"/>
                </a:solidFill>
                <a:sym typeface="微软雅黑" pitchFamily="34" charset="-122"/>
              </a:rPr>
              <a:t>、</a:t>
            </a:r>
            <a:r>
              <a:rPr lang="en-US" altLang="zh-CN" dirty="0" err="1" smtClean="0">
                <a:solidFill>
                  <a:srgbClr val="3F3F3F"/>
                </a:solidFill>
                <a:sym typeface="微软雅黑" pitchFamily="34" charset="-122"/>
              </a:rPr>
              <a:t>o</a:t>
            </a:r>
            <a:r>
              <a:rPr lang="en-US" altLang="zh-CN" dirty="0" smtClean="0">
                <a:solidFill>
                  <a:srgbClr val="3F3F3F"/>
                </a:solidFill>
                <a:sym typeface="微软雅黑" pitchFamily="34" charset="-122"/>
              </a:rPr>
              <a:t> t</a:t>
            </a:r>
            <a:endParaRPr lang="en-US" altLang="zh-CN" dirty="0">
              <a:solidFill>
                <a:srgbClr val="3F3F3F"/>
              </a:solidFill>
              <a:sym typeface="微软雅黑" pitchFamily="34" charset="-122"/>
            </a:endParaRPr>
          </a:p>
        </p:txBody>
      </p:sp>
    </p:spTree>
    <p:extLst>
      <p:ext uri="{BB962C8B-B14F-4D97-AF65-F5344CB8AC3E}">
        <p14:creationId xmlns:p14="http://schemas.microsoft.com/office/powerpoint/2010/main" val="1142759523"/>
      </p:ext>
    </p:extLst>
  </p:cSld>
  <p:clrMapOvr>
    <a:masterClrMapping/>
  </p:clrMapOvr>
  <p:transition spd="slow">
    <p:wipe/>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5235"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523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5237" name="标题 1"/>
          <p:cNvSpPr>
            <a:spLocks noGrp="1" noChangeArrowheads="1"/>
          </p:cNvSpPr>
          <p:nvPr>
            <p:ph type="title" idx="4294967295"/>
          </p:nvPr>
        </p:nvSpPr>
        <p:spPr>
          <a:xfrm>
            <a:off x="604838" y="0"/>
            <a:ext cx="10748962" cy="1335088"/>
          </a:xfrm>
        </p:spPr>
        <p:txBody>
          <a:bodyPr>
            <a:normAutofit/>
          </a:bodyPr>
          <a:lstStyle/>
          <a:p>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itchFamily="34" charset="-122"/>
              </a:rPr>
              <a:t>字符串</a:t>
            </a:r>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itchFamily="34" charset="-122"/>
              </a:rPr>
              <a:t> </a:t>
            </a:r>
            <a:r>
              <a:rPr lang="en-US" altLang="zh-CN" sz="3600" b="1" dirty="0">
                <a:solidFill>
                  <a:schemeClr val="bg1"/>
                </a:solidFill>
                <a:latin typeface="微软雅黑" panose="020B0503020204020204" pitchFamily="34" charset="-122"/>
                <a:ea typeface="微软雅黑" panose="020B0503020204020204" pitchFamily="34" charset="-122"/>
                <a:sym typeface="微软雅黑" pitchFamily="34" charset="-122"/>
              </a:rPr>
              <a:t>- </a:t>
            </a:r>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itchFamily="34" charset="-122"/>
              </a:rPr>
              <a:t>2</a:t>
            </a:r>
            <a:endParaRPr lang="en-US" altLang="en-US" sz="3600" b="1" dirty="0">
              <a:solidFill>
                <a:schemeClr val="bg1"/>
              </a:solidFill>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609600" y="1600200"/>
            <a:ext cx="10972800" cy="5257800"/>
          </a:xfrm>
          <a:prstGeom prst="rect">
            <a:avLst/>
          </a:prstGeom>
        </p:spPr>
        <p:txBody>
          <a:bodyPr>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pPr marL="457200" lvl="1" indent="-457200">
              <a:buFont typeface="Wingdings" pitchFamily="2" charset="2"/>
              <a:buChar char="l"/>
            </a:pPr>
            <a:r>
              <a:rPr lang="zh-CN" altLang="en-US" sz="2800" dirty="0" smtClean="0">
                <a:solidFill>
                  <a:srgbClr val="3F3F3F"/>
                </a:solidFill>
                <a:sym typeface="微软雅黑" pitchFamily="34" charset="-122"/>
              </a:rPr>
              <a:t>组合</a:t>
            </a:r>
          </a:p>
          <a:p>
            <a:pPr marL="857250" lvl="2" indent="-457200">
              <a:buFont typeface="Wingdings" pitchFamily="2" charset="2"/>
              <a:buChar char="l"/>
            </a:pPr>
            <a:r>
              <a:rPr lang="en-US" altLang="zh-CN" dirty="0" smtClean="0">
                <a:solidFill>
                  <a:srgbClr val="3F3F3F"/>
                </a:solidFill>
                <a:sym typeface="微软雅黑" pitchFamily="34" charset="-122"/>
              </a:rPr>
              <a:t>[a-z0-9A-Z]</a:t>
            </a:r>
            <a:endParaRPr lang="zh-CN" altLang="en-US" dirty="0" smtClean="0">
              <a:solidFill>
                <a:srgbClr val="3F3F3F"/>
              </a:solidFill>
              <a:sym typeface="微软雅黑" pitchFamily="34" charset="-122"/>
            </a:endParaRPr>
          </a:p>
          <a:p>
            <a:pPr marL="457200" lvl="1" indent="-457200">
              <a:buFont typeface="Wingdings" pitchFamily="2" charset="2"/>
              <a:buChar char="l"/>
            </a:pPr>
            <a:r>
              <a:rPr lang="zh-CN" altLang="en-US" sz="2800" dirty="0" smtClean="0">
                <a:solidFill>
                  <a:srgbClr val="3F3F3F"/>
                </a:solidFill>
                <a:sym typeface="微软雅黑" pitchFamily="34" charset="-122"/>
              </a:rPr>
              <a:t>转义字符</a:t>
            </a:r>
          </a:p>
          <a:p>
            <a:pPr marL="857250" lvl="2" indent="-457200">
              <a:buFont typeface="Wingdings" pitchFamily="2" charset="2"/>
              <a:buChar char="l"/>
            </a:pPr>
            <a:r>
              <a:rPr lang="en-US" altLang="zh-CN" dirty="0" smtClean="0">
                <a:solidFill>
                  <a:srgbClr val="3F3F3F"/>
                </a:solidFill>
                <a:sym typeface="微软雅黑" pitchFamily="34" charset="-122"/>
              </a:rPr>
              <a:t>.</a:t>
            </a:r>
            <a:r>
              <a:rPr lang="zh-CN" altLang="en-US" dirty="0" smtClean="0">
                <a:solidFill>
                  <a:srgbClr val="3F3F3F"/>
                </a:solidFill>
                <a:sym typeface="微软雅黑" pitchFamily="34" charset="-122"/>
              </a:rPr>
              <a:t>（点）</a:t>
            </a:r>
            <a:r>
              <a:rPr lang="en-US" altLang="zh-CN" dirty="0" smtClean="0">
                <a:solidFill>
                  <a:srgbClr val="3F3F3F"/>
                </a:solidFill>
                <a:sym typeface="微软雅黑" pitchFamily="34" charset="-122"/>
              </a:rPr>
              <a:t>——</a:t>
            </a:r>
            <a:r>
              <a:rPr lang="zh-CN" altLang="en-US" dirty="0" smtClean="0">
                <a:solidFill>
                  <a:srgbClr val="3F3F3F"/>
                </a:solidFill>
                <a:sym typeface="微软雅黑" pitchFamily="34" charset="-122"/>
              </a:rPr>
              <a:t>任意字符</a:t>
            </a:r>
          </a:p>
          <a:p>
            <a:pPr marL="857250" lvl="2" indent="-457200">
              <a:buFont typeface="Wingdings" pitchFamily="2" charset="2"/>
              <a:buChar char="l"/>
            </a:pPr>
            <a:r>
              <a:rPr lang="en-US" altLang="zh-CN" dirty="0" smtClean="0">
                <a:solidFill>
                  <a:srgbClr val="3F3F3F"/>
                </a:solidFill>
                <a:sym typeface="微软雅黑" pitchFamily="34" charset="-122"/>
              </a:rPr>
              <a:t>\d: </a:t>
            </a:r>
            <a:r>
              <a:rPr lang="zh-CN" altLang="en-US" b="1" dirty="0" smtClean="0">
                <a:solidFill>
                  <a:srgbClr val="3F3F3F"/>
                </a:solidFill>
                <a:sym typeface="微软雅黑" pitchFamily="34" charset="-122"/>
              </a:rPr>
              <a:t>数字 </a:t>
            </a:r>
            <a:r>
              <a:rPr lang="en-US" altLang="zh-CN" b="1" dirty="0" smtClean="0">
                <a:solidFill>
                  <a:srgbClr val="3F3F3F"/>
                </a:solidFill>
                <a:sym typeface="微软雅黑" pitchFamily="34" charset="-122"/>
              </a:rPr>
              <a:t>[0-9]</a:t>
            </a:r>
            <a:endParaRPr lang="en-US" altLang="en-US" b="1" dirty="0" smtClean="0">
              <a:solidFill>
                <a:srgbClr val="3F3F3F"/>
              </a:solidFill>
              <a:sym typeface="微软雅黑" pitchFamily="34" charset="-122"/>
            </a:endParaRPr>
          </a:p>
          <a:p>
            <a:pPr marL="400050" lvl="2" indent="0">
              <a:buNone/>
            </a:pPr>
            <a:r>
              <a:rPr lang="en-US" altLang="zh-CN" dirty="0" smtClean="0">
                <a:solidFill>
                  <a:srgbClr val="3F3F3F"/>
                </a:solidFill>
                <a:sym typeface="微软雅黑" pitchFamily="34" charset="-122"/>
              </a:rPr>
              <a:t>	\w: </a:t>
            </a:r>
            <a:r>
              <a:rPr lang="zh-CN" altLang="en-US" b="1" dirty="0" smtClean="0">
                <a:solidFill>
                  <a:srgbClr val="3F3F3F"/>
                </a:solidFill>
                <a:sym typeface="微软雅黑" pitchFamily="34" charset="-122"/>
              </a:rPr>
              <a:t>英文、数字、下划线</a:t>
            </a:r>
            <a:r>
              <a:rPr lang="en-US" altLang="zh-CN" b="1" dirty="0" smtClean="0">
                <a:solidFill>
                  <a:srgbClr val="3F3F3F"/>
                </a:solidFill>
                <a:sym typeface="微软雅黑" pitchFamily="34" charset="-122"/>
              </a:rPr>
              <a:t>[a_z0-9_]</a:t>
            </a:r>
            <a:endParaRPr lang="en-US" altLang="en-US" b="1" dirty="0" smtClean="0">
              <a:solidFill>
                <a:srgbClr val="3F3F3F"/>
              </a:solidFill>
              <a:sym typeface="微软雅黑" pitchFamily="34" charset="-122"/>
            </a:endParaRPr>
          </a:p>
          <a:p>
            <a:pPr marL="400050" lvl="2" indent="0">
              <a:buNone/>
            </a:pPr>
            <a:r>
              <a:rPr lang="en-US" altLang="zh-CN" dirty="0" smtClean="0">
                <a:solidFill>
                  <a:srgbClr val="3F3F3F"/>
                </a:solidFill>
                <a:sym typeface="微软雅黑" pitchFamily="34" charset="-122"/>
              </a:rPr>
              <a:t>	\s : </a:t>
            </a:r>
            <a:r>
              <a:rPr lang="zh-CN" altLang="en-US" b="1" dirty="0" smtClean="0">
                <a:solidFill>
                  <a:srgbClr val="3F3F3F"/>
                </a:solidFill>
                <a:sym typeface="微软雅黑" pitchFamily="34" charset="-122"/>
              </a:rPr>
              <a:t>空白字符</a:t>
            </a:r>
            <a:r>
              <a:rPr lang="en-US" altLang="zh-CN" b="1" dirty="0" smtClean="0">
                <a:solidFill>
                  <a:srgbClr val="3F3F3F"/>
                </a:solidFill>
                <a:sym typeface="微软雅黑" pitchFamily="34" charset="-122"/>
              </a:rPr>
              <a:t>(</a:t>
            </a:r>
            <a:r>
              <a:rPr lang="zh-CN" altLang="en-US" b="1" dirty="0" smtClean="0">
                <a:solidFill>
                  <a:srgbClr val="3F3F3F"/>
                </a:solidFill>
                <a:sym typeface="微软雅黑" pitchFamily="34" charset="-122"/>
              </a:rPr>
              <a:t>空格，</a:t>
            </a:r>
            <a:r>
              <a:rPr lang="en-US" altLang="zh-CN" b="1" dirty="0" smtClean="0">
                <a:solidFill>
                  <a:srgbClr val="3F3F3F"/>
                </a:solidFill>
                <a:sym typeface="微软雅黑" pitchFamily="34" charset="-122"/>
              </a:rPr>
              <a:t>tab,…</a:t>
            </a:r>
            <a:r>
              <a:rPr lang="zh-CN" altLang="en-US" b="1" dirty="0" smtClean="0">
                <a:solidFill>
                  <a:srgbClr val="3F3F3F"/>
                </a:solidFill>
                <a:sym typeface="微软雅黑" pitchFamily="34" charset="-122"/>
              </a:rPr>
              <a:t>不可打印的东西</a:t>
            </a:r>
            <a:r>
              <a:rPr lang="en-US" altLang="zh-CN" b="1" dirty="0" smtClean="0">
                <a:solidFill>
                  <a:srgbClr val="3F3F3F"/>
                </a:solidFill>
                <a:sym typeface="微软雅黑" pitchFamily="34" charset="-122"/>
              </a:rPr>
              <a:t>)</a:t>
            </a:r>
          </a:p>
          <a:p>
            <a:pPr marL="857250" lvl="2" indent="-457200">
              <a:buFont typeface="Wingdings" pitchFamily="2" charset="2"/>
              <a:buChar char="l"/>
            </a:pPr>
            <a:r>
              <a:rPr lang="en-US" altLang="zh-CN" dirty="0" smtClean="0">
                <a:solidFill>
                  <a:srgbClr val="3F3F3F"/>
                </a:solidFill>
                <a:sym typeface="微软雅黑" pitchFamily="34" charset="-122"/>
              </a:rPr>
              <a:t>\D</a:t>
            </a:r>
            <a:r>
              <a:rPr lang="zh-CN" altLang="en-US" dirty="0" smtClean="0">
                <a:solidFill>
                  <a:srgbClr val="3F3F3F"/>
                </a:solidFill>
                <a:sym typeface="微软雅黑" pitchFamily="34" charset="-122"/>
              </a:rPr>
              <a:t>：</a:t>
            </a:r>
            <a:r>
              <a:rPr lang="en-US" altLang="zh-CN" dirty="0" smtClean="0">
                <a:solidFill>
                  <a:srgbClr val="3F3F3F"/>
                </a:solidFill>
                <a:sym typeface="微软雅黑" pitchFamily="34" charset="-122"/>
              </a:rPr>
              <a:t>[^0-9]</a:t>
            </a:r>
            <a:endParaRPr lang="en-US" altLang="zh-CN" dirty="0">
              <a:solidFill>
                <a:srgbClr val="3F3F3F"/>
              </a:solidFill>
              <a:sym typeface="微软雅黑" pitchFamily="34" charset="-122"/>
            </a:endParaRPr>
          </a:p>
          <a:p>
            <a:pPr marL="857250" lvl="3" indent="0">
              <a:buNone/>
            </a:pPr>
            <a:r>
              <a:rPr lang="en-US" altLang="zh-CN" dirty="0" smtClean="0">
                <a:solidFill>
                  <a:srgbClr val="3F3F3F"/>
                </a:solidFill>
                <a:sym typeface="微软雅黑" pitchFamily="34" charset="-122"/>
              </a:rPr>
              <a:t>	\W</a:t>
            </a:r>
            <a:r>
              <a:rPr lang="zh-CN" altLang="en-US" dirty="0" smtClean="0">
                <a:solidFill>
                  <a:srgbClr val="3F3F3F"/>
                </a:solidFill>
                <a:sym typeface="微软雅黑" pitchFamily="34" charset="-122"/>
              </a:rPr>
              <a:t>：</a:t>
            </a:r>
            <a:r>
              <a:rPr lang="en-US" altLang="zh-CN" dirty="0" smtClean="0">
                <a:solidFill>
                  <a:srgbClr val="3F3F3F"/>
                </a:solidFill>
                <a:sym typeface="微软雅黑" pitchFamily="34" charset="-122"/>
              </a:rPr>
              <a:t>[^a_z0-9</a:t>
            </a:r>
            <a:r>
              <a:rPr lang="en-US" altLang="zh-CN" dirty="0">
                <a:solidFill>
                  <a:srgbClr val="3F3F3F"/>
                </a:solidFill>
                <a:sym typeface="微软雅黑" pitchFamily="34" charset="-122"/>
              </a:rPr>
              <a:t>_]</a:t>
            </a:r>
            <a:endParaRPr lang="en-US" altLang="zh-CN" dirty="0" smtClean="0">
              <a:solidFill>
                <a:srgbClr val="3F3F3F"/>
              </a:solidFill>
              <a:sym typeface="微软雅黑" pitchFamily="34" charset="-122"/>
            </a:endParaRPr>
          </a:p>
          <a:p>
            <a:pPr marL="857250" lvl="3" indent="0">
              <a:buNone/>
            </a:pPr>
            <a:r>
              <a:rPr lang="en-US" altLang="zh-CN" dirty="0" smtClean="0">
                <a:solidFill>
                  <a:srgbClr val="3F3F3F"/>
                </a:solidFill>
                <a:sym typeface="微软雅黑" pitchFamily="34" charset="-122"/>
              </a:rPr>
              <a:t>\S</a:t>
            </a:r>
            <a:endParaRPr lang="en-US" altLang="zh-CN" dirty="0">
              <a:solidFill>
                <a:srgbClr val="3F3F3F"/>
              </a:solidFill>
              <a:sym typeface="微软雅黑" pitchFamily="34" charset="-122"/>
            </a:endParaRPr>
          </a:p>
        </p:txBody>
      </p:sp>
    </p:spTree>
    <p:extLst>
      <p:ext uri="{BB962C8B-B14F-4D97-AF65-F5344CB8AC3E}">
        <p14:creationId xmlns:p14="http://schemas.microsoft.com/office/powerpoint/2010/main" val="632112431"/>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8077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r" eaLnBrk="1" hangingPunct="1">
              <a:lnSpc>
                <a:spcPct val="100000"/>
              </a:lnSpc>
              <a:spcBef>
                <a:spcPct val="0"/>
              </a:spcBef>
              <a:buFont typeface="Arial" panose="020B0604020202020204" pitchFamily="34" charset="0"/>
              <a:buNone/>
            </a:pPr>
            <a:fld id="{32BBE4AD-8D5F-4759-8989-D40BEB0A0215}" type="slidenum">
              <a:rPr lang="zh-CN" altLang="en-US" sz="1200">
                <a:solidFill>
                  <a:srgbClr val="898989"/>
                </a:solidFill>
                <a:sym typeface="Microsoft YaHei UI" panose="020B0503020204020204" pitchFamily="34" charset="-122"/>
              </a:rPr>
              <a:pPr algn="r" eaLnBrk="1" hangingPunct="1">
                <a:lnSpc>
                  <a:spcPct val="100000"/>
                </a:lnSpc>
                <a:spcBef>
                  <a:spcPct val="0"/>
                </a:spcBef>
                <a:buFont typeface="Arial" panose="020B0604020202020204" pitchFamily="34" charset="0"/>
                <a:buNone/>
              </a:pPr>
              <a:t>15</a:t>
            </a:fld>
            <a:endParaRPr lang="en-US" sz="1800">
              <a:latin typeface="Arial" panose="020B0604020202020204" pitchFamily="34" charset="0"/>
              <a:sym typeface="Microsoft YaHei UI" panose="020B0503020204020204" pitchFamily="34" charset="-122"/>
            </a:endParaRPr>
          </a:p>
        </p:txBody>
      </p:sp>
      <p:pic>
        <p:nvPicPr>
          <p:cNvPr id="11267" name="Picture 2" descr="D:\SLIDEtoME\TP模板\新建文件夹 (3)\bg3-1.jpg"/>
          <p:cNvPicPr>
            <a:picLocks noChangeAspect="1" noChangeArrowheads="1"/>
          </p:cNvPicPr>
          <p:nvPr/>
        </p:nvPicPr>
        <p:blipFill>
          <a:blip r:embed="rId2">
            <a:extLst>
              <a:ext uri="{28A0092B-C50C-407E-A947-70E740481C1C}">
                <a14:useLocalDpi xmlns:a14="http://schemas.microsoft.com/office/drawing/2010/main" val="0"/>
              </a:ext>
            </a:extLst>
          </a:blip>
          <a:srcRect b="11232"/>
          <a:stretch>
            <a:fillRect/>
          </a:stretch>
        </p:blipFill>
        <p:spPr bwMode="auto">
          <a:xfrm>
            <a:off x="0" y="760413"/>
            <a:ext cx="12192000" cy="60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标题 1"/>
          <p:cNvSpPr>
            <a:spLocks noGrp="1" noChangeArrowheads="1"/>
          </p:cNvSpPr>
          <p:nvPr>
            <p:ph type="title" idx="4294967295"/>
          </p:nvPr>
        </p:nvSpPr>
        <p:spPr>
          <a:xfrm>
            <a:off x="595313" y="1162050"/>
            <a:ext cx="10798175" cy="1116013"/>
          </a:xfrm>
        </p:spPr>
        <p:txBody>
          <a:bodyPr anchor="t"/>
          <a:lstStyle/>
          <a:p>
            <a:pPr marL="0" indent="0" eaLnBrk="1" hangingPunct="1"/>
            <a:r>
              <a:rPr lang="en-US" sz="52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JavaScript</a:t>
            </a:r>
            <a:r>
              <a:rPr lang="zh-CN" altLang="en-US" sz="52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入门实例</a:t>
            </a:r>
            <a:br>
              <a:rPr lang="zh-CN" altLang="en-US" sz="52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br>
            <a:endParaRPr lang="zh-CN" altLang="en-US" sz="52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69" name="文本框 2"/>
          <p:cNvSpPr>
            <a:spLocks noChangeArrowheads="1"/>
          </p:cNvSpPr>
          <p:nvPr/>
        </p:nvSpPr>
        <p:spPr bwMode="auto">
          <a:xfrm>
            <a:off x="595313" y="4876800"/>
            <a:ext cx="10987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200000"/>
              </a:lnSpc>
              <a:spcBef>
                <a:spcPct val="0"/>
              </a:spcBef>
              <a:buFont typeface="Arial" panose="020B0604020202020204" pitchFamily="34" charset="0"/>
              <a:buNone/>
            </a:pPr>
            <a:endParaRPr lang="zh-CN" altLang="en-US" sz="2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split orient="vert"/>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5235"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523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5237" name="标题 1"/>
          <p:cNvSpPr>
            <a:spLocks noGrp="1" noChangeArrowheads="1"/>
          </p:cNvSpPr>
          <p:nvPr>
            <p:ph type="title" idx="4294967295"/>
          </p:nvPr>
        </p:nvSpPr>
        <p:spPr>
          <a:xfrm>
            <a:off x="604838" y="0"/>
            <a:ext cx="10748962" cy="1335088"/>
          </a:xfrm>
        </p:spPr>
        <p:txBody>
          <a:bodyPr>
            <a:normAutofit/>
          </a:bodyPr>
          <a:lstStyle/>
          <a:p>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b="1" dirty="0" smtClean="0">
                <a:solidFill>
                  <a:schemeClr val="bg1"/>
                </a:solidFill>
                <a:latin typeface="微软雅黑" panose="020B0503020204020204" pitchFamily="34" charset="-122"/>
                <a:ea typeface="微软雅黑" panose="020B0503020204020204" pitchFamily="34" charset="-122"/>
              </a:rPr>
              <a:t>量词</a:t>
            </a:r>
            <a:endParaRPr lang="en-US" altLang="en-US" sz="3600" b="1" dirty="0">
              <a:solidFill>
                <a:schemeClr val="bg1"/>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a:xfrm>
            <a:off x="609600" y="1600200"/>
            <a:ext cx="10972800" cy="5257800"/>
          </a:xfrm>
          <a:prstGeom prst="rect">
            <a:avLst/>
          </a:prstGeom>
        </p:spPr>
        <p:txBody>
          <a:bodyPr>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pPr marL="457200" lvl="1" indent="-457200">
              <a:buFont typeface="Wingdings" pitchFamily="2" charset="2"/>
              <a:buChar char="l"/>
            </a:pPr>
            <a:r>
              <a:rPr lang="zh-CN" altLang="en-US" sz="2800" dirty="0" smtClean="0">
                <a:solidFill>
                  <a:srgbClr val="3F3F3F"/>
                </a:solidFill>
                <a:sym typeface="微软雅黑" pitchFamily="34" charset="-122"/>
              </a:rPr>
              <a:t>什么是量词</a:t>
            </a:r>
          </a:p>
          <a:p>
            <a:pPr marL="857250" lvl="2" indent="-457200">
              <a:buFont typeface="Wingdings" pitchFamily="2" charset="2"/>
              <a:buChar char="l"/>
            </a:pPr>
            <a:r>
              <a:rPr lang="zh-CN" altLang="en-US" dirty="0" smtClean="0">
                <a:solidFill>
                  <a:srgbClr val="3F3F3F"/>
                </a:solidFill>
                <a:sym typeface="微软雅黑" pitchFamily="34" charset="-122"/>
              </a:rPr>
              <a:t>出现的次数</a:t>
            </a:r>
            <a:endParaRPr lang="en-US" altLang="zh-CN" dirty="0" smtClean="0">
              <a:solidFill>
                <a:srgbClr val="3F3F3F"/>
              </a:solidFill>
              <a:sym typeface="微软雅黑" pitchFamily="34" charset="-122"/>
            </a:endParaRPr>
          </a:p>
          <a:p>
            <a:pPr marL="857250" lvl="2" indent="-457200">
              <a:buFont typeface="Wingdings" pitchFamily="2" charset="2"/>
              <a:buChar char="l"/>
            </a:pPr>
            <a:r>
              <a:rPr lang="en-US" altLang="zh-CN" dirty="0" smtClean="0">
                <a:solidFill>
                  <a:srgbClr val="3F3F3F"/>
                </a:solidFill>
                <a:sym typeface="微软雅黑" pitchFamily="34" charset="-122"/>
              </a:rPr>
              <a:t>{</a:t>
            </a:r>
            <a:r>
              <a:rPr lang="en-US" altLang="zh-CN" dirty="0" err="1" smtClean="0">
                <a:solidFill>
                  <a:srgbClr val="3F3F3F"/>
                </a:solidFill>
                <a:sym typeface="微软雅黑" pitchFamily="34" charset="-122"/>
              </a:rPr>
              <a:t>n,m</a:t>
            </a:r>
            <a:r>
              <a:rPr lang="en-US" altLang="zh-CN" dirty="0" smtClean="0">
                <a:solidFill>
                  <a:srgbClr val="3F3F3F"/>
                </a:solidFill>
                <a:sym typeface="微软雅黑" pitchFamily="34" charset="-122"/>
              </a:rPr>
              <a:t>}</a:t>
            </a:r>
            <a:r>
              <a:rPr lang="zh-CN" altLang="en-US" dirty="0" smtClean="0">
                <a:solidFill>
                  <a:srgbClr val="3F3F3F"/>
                </a:solidFill>
                <a:sym typeface="微软雅黑" pitchFamily="34" charset="-122"/>
              </a:rPr>
              <a:t>，至少出现</a:t>
            </a:r>
            <a:r>
              <a:rPr lang="en-US" altLang="zh-CN" dirty="0" smtClean="0">
                <a:solidFill>
                  <a:srgbClr val="3F3F3F"/>
                </a:solidFill>
                <a:sym typeface="微软雅黑" pitchFamily="34" charset="-122"/>
              </a:rPr>
              <a:t>n</a:t>
            </a:r>
            <a:r>
              <a:rPr lang="zh-CN" altLang="en-US" dirty="0" smtClean="0">
                <a:solidFill>
                  <a:srgbClr val="3F3F3F"/>
                </a:solidFill>
                <a:sym typeface="微软雅黑" pitchFamily="34" charset="-122"/>
              </a:rPr>
              <a:t>次，最多</a:t>
            </a:r>
            <a:r>
              <a:rPr lang="en-US" altLang="zh-CN" dirty="0" smtClean="0">
                <a:solidFill>
                  <a:srgbClr val="3F3F3F"/>
                </a:solidFill>
                <a:sym typeface="微软雅黑" pitchFamily="34" charset="-122"/>
              </a:rPr>
              <a:t>m</a:t>
            </a:r>
            <a:r>
              <a:rPr lang="zh-CN" altLang="en-US" dirty="0" smtClean="0">
                <a:solidFill>
                  <a:srgbClr val="3F3F3F"/>
                </a:solidFill>
                <a:sym typeface="微软雅黑" pitchFamily="34" charset="-122"/>
              </a:rPr>
              <a:t>次</a:t>
            </a:r>
          </a:p>
          <a:p>
            <a:pPr marL="857250" lvl="2" indent="-457200">
              <a:buFont typeface="Wingdings" pitchFamily="2" charset="2"/>
              <a:buChar char="l"/>
            </a:pPr>
            <a:endParaRPr lang="zh-CN" altLang="en-US" dirty="0" smtClean="0">
              <a:solidFill>
                <a:srgbClr val="3F3F3F"/>
              </a:solidFill>
              <a:sym typeface="微软雅黑" pitchFamily="34" charset="-122"/>
            </a:endParaRPr>
          </a:p>
          <a:p>
            <a:pPr marL="457200" lvl="1" indent="-457200">
              <a:buFont typeface="Wingdings" pitchFamily="2" charset="2"/>
              <a:buChar char="l"/>
            </a:pPr>
            <a:r>
              <a:rPr lang="zh-CN" altLang="en-US" sz="2800" dirty="0" smtClean="0">
                <a:solidFill>
                  <a:srgbClr val="3F3F3F"/>
                </a:solidFill>
                <a:sym typeface="微软雅黑" pitchFamily="34" charset="-122"/>
              </a:rPr>
              <a:t>常用量词</a:t>
            </a:r>
          </a:p>
          <a:p>
            <a:pPr marL="857250" lvl="2" indent="-457200">
              <a:buFont typeface="Wingdings" pitchFamily="2" charset="2"/>
              <a:buChar char="l"/>
            </a:pPr>
            <a:r>
              <a:rPr lang="en-US" altLang="zh-CN" dirty="0" smtClean="0">
                <a:solidFill>
                  <a:srgbClr val="3F3F3F"/>
                </a:solidFill>
                <a:sym typeface="微软雅黑" pitchFamily="34" charset="-122"/>
              </a:rPr>
              <a:t>{n,}	</a:t>
            </a:r>
            <a:r>
              <a:rPr lang="zh-CN" altLang="en-US" dirty="0" smtClean="0">
                <a:solidFill>
                  <a:srgbClr val="3F3F3F"/>
                </a:solidFill>
                <a:sym typeface="微软雅黑" pitchFamily="34" charset="-122"/>
              </a:rPr>
              <a:t>至少</a:t>
            </a:r>
            <a:r>
              <a:rPr lang="en-US" altLang="zh-CN" dirty="0" smtClean="0">
                <a:solidFill>
                  <a:srgbClr val="3F3F3F"/>
                </a:solidFill>
                <a:sym typeface="微软雅黑" pitchFamily="34" charset="-122"/>
              </a:rPr>
              <a:t>n</a:t>
            </a:r>
            <a:r>
              <a:rPr lang="zh-CN" altLang="en-US" dirty="0" smtClean="0">
                <a:solidFill>
                  <a:srgbClr val="3F3F3F"/>
                </a:solidFill>
                <a:sym typeface="微软雅黑" pitchFamily="34" charset="-122"/>
              </a:rPr>
              <a:t>次</a:t>
            </a:r>
          </a:p>
          <a:p>
            <a:pPr marL="857250" lvl="2" indent="-457200">
              <a:buFont typeface="Wingdings" pitchFamily="2" charset="2"/>
              <a:buChar char="l"/>
            </a:pPr>
            <a:r>
              <a:rPr lang="zh-CN" altLang="en-US" dirty="0" smtClean="0">
                <a:solidFill>
                  <a:srgbClr val="3F3F3F"/>
                </a:solidFill>
                <a:sym typeface="微软雅黑" pitchFamily="34" charset="-122"/>
              </a:rPr>
              <a:t>*		任意次	</a:t>
            </a:r>
            <a:r>
              <a:rPr lang="en-US" altLang="zh-CN" dirty="0" smtClean="0">
                <a:solidFill>
                  <a:srgbClr val="3F3F3F"/>
                </a:solidFill>
                <a:sym typeface="微软雅黑" pitchFamily="34" charset="-122"/>
              </a:rPr>
              <a:t>{0,}</a:t>
            </a:r>
          </a:p>
          <a:p>
            <a:pPr marL="857250" lvl="2" indent="-457200">
              <a:buFont typeface="Wingdings" pitchFamily="2" charset="2"/>
              <a:buChar char="l"/>
            </a:pPr>
            <a:r>
              <a:rPr lang="zh-CN" altLang="en-US" dirty="0" smtClean="0">
                <a:solidFill>
                  <a:srgbClr val="3F3F3F"/>
                </a:solidFill>
                <a:sym typeface="微软雅黑" pitchFamily="34" charset="-122"/>
              </a:rPr>
              <a:t>？	零次或一次	</a:t>
            </a:r>
            <a:r>
              <a:rPr lang="en-US" altLang="zh-CN" dirty="0" smtClean="0">
                <a:solidFill>
                  <a:srgbClr val="3F3F3F"/>
                </a:solidFill>
                <a:sym typeface="微软雅黑" pitchFamily="34" charset="-122"/>
              </a:rPr>
              <a:t>{0,1}</a:t>
            </a:r>
          </a:p>
          <a:p>
            <a:pPr marL="857250" lvl="2" indent="-457200">
              <a:buFont typeface="Wingdings" pitchFamily="2" charset="2"/>
              <a:buChar char="l"/>
            </a:pPr>
            <a:r>
              <a:rPr lang="en-US" altLang="zh-CN" dirty="0" smtClean="0">
                <a:solidFill>
                  <a:srgbClr val="3F3F3F"/>
                </a:solidFill>
                <a:sym typeface="微软雅黑" pitchFamily="34" charset="-122"/>
              </a:rPr>
              <a:t>+	</a:t>
            </a:r>
            <a:r>
              <a:rPr lang="zh-CN" altLang="en-US" dirty="0" smtClean="0">
                <a:solidFill>
                  <a:srgbClr val="3F3F3F"/>
                </a:solidFill>
                <a:sym typeface="微软雅黑" pitchFamily="34" charset="-122"/>
              </a:rPr>
              <a:t>一次或任意次</a:t>
            </a:r>
            <a:r>
              <a:rPr lang="en-US" altLang="zh-CN" dirty="0" smtClean="0">
                <a:solidFill>
                  <a:srgbClr val="3F3F3F"/>
                </a:solidFill>
                <a:sym typeface="微软雅黑" pitchFamily="34" charset="-122"/>
              </a:rPr>
              <a:t>{1,}</a:t>
            </a:r>
          </a:p>
          <a:p>
            <a:pPr marL="857250" lvl="2" indent="-457200">
              <a:buFont typeface="Wingdings" pitchFamily="2" charset="2"/>
              <a:buChar char="l"/>
            </a:pPr>
            <a:r>
              <a:rPr lang="en-US" altLang="zh-CN" dirty="0" smtClean="0">
                <a:solidFill>
                  <a:srgbClr val="3F3F3F"/>
                </a:solidFill>
                <a:sym typeface="微软雅黑" pitchFamily="34" charset="-122"/>
              </a:rPr>
              <a:t>{n}	</a:t>
            </a:r>
            <a:r>
              <a:rPr lang="zh-CN" altLang="en-US" dirty="0" smtClean="0">
                <a:solidFill>
                  <a:srgbClr val="3F3F3F"/>
                </a:solidFill>
                <a:sym typeface="微软雅黑" pitchFamily="34" charset="-122"/>
              </a:rPr>
              <a:t>正好</a:t>
            </a:r>
            <a:r>
              <a:rPr lang="en-US" altLang="zh-CN" dirty="0" smtClean="0">
                <a:solidFill>
                  <a:srgbClr val="3F3F3F"/>
                </a:solidFill>
                <a:sym typeface="微软雅黑" pitchFamily="34" charset="-122"/>
              </a:rPr>
              <a:t>n</a:t>
            </a:r>
            <a:r>
              <a:rPr lang="zh-CN" altLang="en-US" dirty="0" smtClean="0">
                <a:solidFill>
                  <a:srgbClr val="3F3F3F"/>
                </a:solidFill>
                <a:sym typeface="微软雅黑" pitchFamily="34" charset="-122"/>
              </a:rPr>
              <a:t>次</a:t>
            </a:r>
            <a:endParaRPr lang="zh-CN" altLang="en-US" dirty="0">
              <a:solidFill>
                <a:srgbClr val="3F3F3F"/>
              </a:solidFill>
              <a:sym typeface="微软雅黑" pitchFamily="34" charset="-122"/>
            </a:endParaRPr>
          </a:p>
        </p:txBody>
      </p:sp>
      <p:sp>
        <p:nvSpPr>
          <p:cNvPr id="9" name="TextBox 8"/>
          <p:cNvSpPr txBox="1"/>
          <p:nvPr/>
        </p:nvSpPr>
        <p:spPr>
          <a:xfrm>
            <a:off x="6123215" y="2024743"/>
            <a:ext cx="5348060" cy="540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zh-CN"/>
            </a:defPPr>
            <a:lvl1pPr>
              <a:defRPr>
                <a:solidFill>
                  <a:schemeClr val="lt1"/>
                </a:solidFill>
                <a:latin typeface="+mn-lt"/>
                <a:ea typeface="+mn-ea"/>
              </a:defRPr>
            </a:lvl1pPr>
            <a:lvl2pPr lvl="1">
              <a:lnSpc>
                <a:spcPct val="150000"/>
              </a:lnSpc>
              <a:defRPr sz="2200" i="1">
                <a:latin typeface="微软雅黑" panose="020B0503020204020204" pitchFamily="34" charset="-122"/>
                <a:ea typeface="微软雅黑" panose="020B0503020204020204" pitchFamily="34" charset="-122"/>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lvl="1">
              <a:defRPr/>
            </a:pPr>
            <a:r>
              <a:rPr lang="zh-CN" altLang="en-US" i="0" dirty="0" smtClean="0">
                <a:solidFill>
                  <a:schemeClr val="tx1"/>
                </a:solidFill>
              </a:rPr>
              <a:t>电话号码：</a:t>
            </a:r>
            <a:r>
              <a:rPr lang="en-US" altLang="zh-CN" i="0" dirty="0">
                <a:solidFill>
                  <a:schemeClr val="tx1"/>
                </a:solidFill>
              </a:rPr>
              <a:t>[</a:t>
            </a:r>
            <a:r>
              <a:rPr lang="en-US" altLang="zh-CN" i="0" dirty="0" smtClean="0">
                <a:solidFill>
                  <a:schemeClr val="tx1"/>
                </a:solidFill>
              </a:rPr>
              <a:t>1-9]\d{7}</a:t>
            </a:r>
            <a:endParaRPr lang="en-US" altLang="zh-CN" i="0" dirty="0">
              <a:solidFill>
                <a:schemeClr val="tx1"/>
              </a:solidFill>
            </a:endParaRPr>
          </a:p>
        </p:txBody>
      </p:sp>
      <p:sp>
        <p:nvSpPr>
          <p:cNvPr id="10" name="TextBox 9"/>
          <p:cNvSpPr txBox="1"/>
          <p:nvPr/>
        </p:nvSpPr>
        <p:spPr>
          <a:xfrm>
            <a:off x="6092031" y="3826329"/>
            <a:ext cx="5348060" cy="1615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zh-CN"/>
            </a:defPPr>
            <a:lvl1pPr>
              <a:defRPr>
                <a:solidFill>
                  <a:schemeClr val="lt1"/>
                </a:solidFill>
                <a:latin typeface="+mn-lt"/>
                <a:ea typeface="+mn-ea"/>
              </a:defRPr>
            </a:lvl1pPr>
            <a:lvl2pPr lvl="1">
              <a:lnSpc>
                <a:spcPct val="150000"/>
              </a:lnSpc>
              <a:defRPr sz="2200" i="1">
                <a:latin typeface="微软雅黑" panose="020B0503020204020204" pitchFamily="34" charset="-122"/>
                <a:ea typeface="微软雅黑" panose="020B0503020204020204" pitchFamily="34" charset="-122"/>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lvl="1">
              <a:defRPr/>
            </a:pPr>
            <a:r>
              <a:rPr lang="zh-CN" altLang="en-US" i="0" dirty="0" smtClean="0">
                <a:solidFill>
                  <a:schemeClr val="tx1"/>
                </a:solidFill>
              </a:rPr>
              <a:t>固定电话：</a:t>
            </a:r>
            <a:r>
              <a:rPr lang="en-US" altLang="zh-CN" i="0" dirty="0" smtClean="0">
                <a:solidFill>
                  <a:schemeClr val="tx1"/>
                </a:solidFill>
              </a:rPr>
              <a:t>0512-66668777</a:t>
            </a:r>
          </a:p>
          <a:p>
            <a:pPr lvl="1">
              <a:defRPr/>
            </a:pPr>
            <a:r>
              <a:rPr lang="en-US" altLang="zh-CN" i="0" dirty="0">
                <a:solidFill>
                  <a:schemeClr val="tx1"/>
                </a:solidFill>
              </a:rPr>
              <a:t>(</a:t>
            </a:r>
            <a:r>
              <a:rPr lang="en-US" altLang="zh-CN" i="0" dirty="0" smtClean="0">
                <a:solidFill>
                  <a:schemeClr val="tx1"/>
                </a:solidFill>
              </a:rPr>
              <a:t>0\d{2-3}-)</a:t>
            </a:r>
            <a:r>
              <a:rPr lang="zh-CN" altLang="en-US" i="0" dirty="0" smtClean="0">
                <a:solidFill>
                  <a:schemeClr val="tx1"/>
                </a:solidFill>
              </a:rPr>
              <a:t>？</a:t>
            </a:r>
            <a:r>
              <a:rPr lang="en-US" altLang="zh-CN" i="0" dirty="0" smtClean="0">
                <a:solidFill>
                  <a:schemeClr val="tx1"/>
                </a:solidFill>
              </a:rPr>
              <a:t>[1-9]\d{7}</a:t>
            </a:r>
          </a:p>
          <a:p>
            <a:pPr lvl="1">
              <a:defRPr/>
            </a:pPr>
            <a:endParaRPr lang="en-US" altLang="zh-CN" i="0" dirty="0">
              <a:solidFill>
                <a:schemeClr val="tx1"/>
              </a:solidFill>
            </a:endParaRPr>
          </a:p>
        </p:txBody>
      </p:sp>
    </p:spTree>
    <p:extLst>
      <p:ext uri="{BB962C8B-B14F-4D97-AF65-F5344CB8AC3E}">
        <p14:creationId xmlns:p14="http://schemas.microsoft.com/office/powerpoint/2010/main" val="8356472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5235"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523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5237" name="标题 1"/>
          <p:cNvSpPr>
            <a:spLocks noGrp="1" noChangeArrowheads="1"/>
          </p:cNvSpPr>
          <p:nvPr>
            <p:ph type="title" idx="4294967295"/>
          </p:nvPr>
        </p:nvSpPr>
        <p:spPr>
          <a:xfrm>
            <a:off x="604838" y="0"/>
            <a:ext cx="10748962" cy="1335088"/>
          </a:xfrm>
        </p:spPr>
        <p:txBody>
          <a:bodyPr>
            <a:normAutofit/>
          </a:bodyPr>
          <a:lstStyle/>
          <a:p>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b="1" dirty="0" smtClean="0">
                <a:solidFill>
                  <a:schemeClr val="bg1"/>
                </a:solidFill>
                <a:latin typeface="微软雅黑" panose="020B0503020204020204" pitchFamily="34" charset="-122"/>
                <a:ea typeface="微软雅黑" panose="020B0503020204020204" pitchFamily="34" charset="-122"/>
              </a:rPr>
              <a:t>常用</a:t>
            </a:r>
            <a:r>
              <a:rPr lang="zh-CN" altLang="en-US" sz="3600" b="1" dirty="0">
                <a:solidFill>
                  <a:schemeClr val="bg1"/>
                </a:solidFill>
                <a:latin typeface="微软雅黑" panose="020B0503020204020204" pitchFamily="34" charset="-122"/>
                <a:ea typeface="微软雅黑" panose="020B0503020204020204" pitchFamily="34" charset="-122"/>
              </a:rPr>
              <a:t>正则例子</a:t>
            </a:r>
            <a:endParaRPr lang="en-US" altLang="en-US" sz="3600" b="1" dirty="0">
              <a:solidFill>
                <a:schemeClr val="bg1"/>
              </a:solidFill>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609600" y="1600200"/>
            <a:ext cx="10972800" cy="5257800"/>
          </a:xfrm>
          <a:prstGeom prst="rect">
            <a:avLst/>
          </a:prstGeom>
        </p:spPr>
        <p:txBody>
          <a:bodyPr>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pPr marL="457200" lvl="1" indent="-457200">
              <a:buFont typeface="Wingdings" pitchFamily="2" charset="2"/>
              <a:buChar char="l"/>
            </a:pPr>
            <a:r>
              <a:rPr lang="zh-CN" altLang="en-US" sz="2800" dirty="0">
                <a:solidFill>
                  <a:srgbClr val="3F3F3F"/>
                </a:solidFill>
                <a:sym typeface="微软雅黑" pitchFamily="34" charset="-122"/>
              </a:rPr>
              <a:t>校验邮箱</a:t>
            </a:r>
            <a:r>
              <a:rPr lang="zh-CN" altLang="en-US" sz="2800" dirty="0" smtClean="0">
                <a:solidFill>
                  <a:srgbClr val="3F3F3F"/>
                </a:solidFill>
                <a:sym typeface="微软雅黑" pitchFamily="34" charset="-122"/>
              </a:rPr>
              <a:t>实例</a:t>
            </a:r>
          </a:p>
          <a:p>
            <a:pPr marL="857250" lvl="2" indent="-457200">
              <a:buFont typeface="Wingdings" pitchFamily="2" charset="2"/>
              <a:buChar char="l"/>
            </a:pPr>
            <a:r>
              <a:rPr lang="zh-CN" altLang="en-US" dirty="0" smtClean="0">
                <a:solidFill>
                  <a:srgbClr val="3F3F3F"/>
                </a:solidFill>
                <a:sym typeface="微软雅黑" pitchFamily="34" charset="-122"/>
              </a:rPr>
              <a:t>行首：</a:t>
            </a:r>
            <a:r>
              <a:rPr lang="en-US" altLang="zh-CN" dirty="0" smtClean="0">
                <a:solidFill>
                  <a:srgbClr val="3F3F3F"/>
                </a:solidFill>
                <a:sym typeface="微软雅黑" pitchFamily="34" charset="-122"/>
              </a:rPr>
              <a:t>^ </a:t>
            </a:r>
            <a:r>
              <a:rPr lang="zh-CN" altLang="en-US" dirty="0" smtClean="0">
                <a:solidFill>
                  <a:srgbClr val="3F3F3F"/>
                </a:solidFill>
                <a:sym typeface="微软雅黑" pitchFamily="34" charset="-122"/>
              </a:rPr>
              <a:t>不在方括号里，代表行首</a:t>
            </a:r>
            <a:endParaRPr lang="en-US" altLang="zh-CN" dirty="0" smtClean="0">
              <a:solidFill>
                <a:srgbClr val="3F3F3F"/>
              </a:solidFill>
              <a:sym typeface="微软雅黑" pitchFamily="34" charset="-122"/>
            </a:endParaRPr>
          </a:p>
          <a:p>
            <a:pPr marL="857250" lvl="2" indent="-457200">
              <a:buFont typeface="Wingdings" pitchFamily="2" charset="2"/>
              <a:buChar char="l"/>
            </a:pPr>
            <a:r>
              <a:rPr lang="zh-CN" altLang="en-US" dirty="0" smtClean="0">
                <a:solidFill>
                  <a:srgbClr val="3F3F3F"/>
                </a:solidFill>
                <a:sym typeface="微软雅黑" pitchFamily="34" charset="-122"/>
              </a:rPr>
              <a:t>行尾：</a:t>
            </a:r>
            <a:r>
              <a:rPr lang="en-US" altLang="zh-CN" dirty="0" smtClean="0">
                <a:solidFill>
                  <a:srgbClr val="3F3F3F"/>
                </a:solidFill>
                <a:sym typeface="微软雅黑" pitchFamily="34" charset="-122"/>
              </a:rPr>
              <a:t>$</a:t>
            </a:r>
            <a:endParaRPr lang="zh-CN" altLang="en-US" dirty="0">
              <a:solidFill>
                <a:srgbClr val="3F3F3F"/>
              </a:solidFill>
              <a:sym typeface="微软雅黑" pitchFamily="34" charset="-122"/>
            </a:endParaRPr>
          </a:p>
          <a:p>
            <a:pPr marL="400050" lvl="2" indent="0">
              <a:buNone/>
            </a:pPr>
            <a:endParaRPr lang="zh-CN" altLang="en-US" dirty="0" smtClean="0">
              <a:solidFill>
                <a:srgbClr val="3F3F3F"/>
              </a:solidFill>
              <a:sym typeface="微软雅黑" pitchFamily="34" charset="-122"/>
            </a:endParaRPr>
          </a:p>
        </p:txBody>
      </p:sp>
      <p:sp>
        <p:nvSpPr>
          <p:cNvPr id="9" name="TextBox 8"/>
          <p:cNvSpPr txBox="1"/>
          <p:nvPr/>
        </p:nvSpPr>
        <p:spPr>
          <a:xfrm>
            <a:off x="3712025" y="3443207"/>
            <a:ext cx="6662058" cy="600164"/>
          </a:xfrm>
          <a:prstGeom prst="rect">
            <a:avLst/>
          </a:prstGeom>
          <a:noFill/>
        </p:spPr>
        <p:txBody>
          <a:bodyPr wrap="square" rtlCol="0">
            <a:spAutoFit/>
          </a:bodyPr>
          <a:lstStyle>
            <a:defPPr>
              <a:defRPr lang="zh-CN"/>
            </a:defPPr>
            <a:lvl1pPr>
              <a:lnSpc>
                <a:spcPct val="150000"/>
              </a:lnSpc>
              <a:defRPr sz="2200" u="sng">
                <a:solidFill>
                  <a:srgbClr val="FF0000"/>
                </a:solidFill>
                <a:latin typeface="微软雅黑" panose="020B0503020204020204" pitchFamily="34" charset="-122"/>
                <a:ea typeface="微软雅黑" panose="020B0503020204020204" pitchFamily="34" charset="-122"/>
              </a:defRPr>
            </a:lvl1pPr>
          </a:lstStyle>
          <a:p>
            <a:r>
              <a:rPr lang="zh-CN" altLang="en-US" dirty="0"/>
              <a:t>示例代码：</a:t>
            </a:r>
            <a:r>
              <a:rPr lang="en-US" altLang="zh-CN" dirty="0"/>
              <a:t>demo/</a:t>
            </a:r>
            <a:r>
              <a:rPr lang="en-US" altLang="zh-CN" dirty="0" err="1"/>
              <a:t>js</a:t>
            </a:r>
            <a:r>
              <a:rPr lang="en-US" altLang="zh-CN" dirty="0"/>
              <a:t>/day6/5.</a:t>
            </a:r>
            <a:r>
              <a:rPr lang="zh-CN" altLang="en-US" dirty="0"/>
              <a:t>校验邮箱</a:t>
            </a:r>
            <a:r>
              <a:rPr lang="en-US" altLang="zh-CN" dirty="0" smtClean="0"/>
              <a:t>.html</a:t>
            </a:r>
            <a:endParaRPr lang="zh-CN" altLang="en-US" dirty="0"/>
          </a:p>
        </p:txBody>
      </p:sp>
    </p:spTree>
    <p:extLst>
      <p:ext uri="{BB962C8B-B14F-4D97-AF65-F5344CB8AC3E}">
        <p14:creationId xmlns:p14="http://schemas.microsoft.com/office/powerpoint/2010/main" val="32288913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8077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r" eaLnBrk="1" hangingPunct="1">
              <a:lnSpc>
                <a:spcPct val="100000"/>
              </a:lnSpc>
              <a:spcBef>
                <a:spcPct val="0"/>
              </a:spcBef>
              <a:buFont typeface="Arial" panose="020B0604020202020204" pitchFamily="34" charset="0"/>
              <a:buNone/>
            </a:pPr>
            <a:fld id="{A24ECD28-AE41-4440-9328-5A6EE2647C40}" type="slidenum">
              <a:rPr lang="zh-CN" altLang="en-US" sz="1200">
                <a:solidFill>
                  <a:srgbClr val="898989"/>
                </a:solidFill>
                <a:sym typeface="Microsoft YaHei UI" panose="020B0503020204020204" pitchFamily="34" charset="-122"/>
              </a:rPr>
              <a:pPr algn="r" eaLnBrk="1" hangingPunct="1">
                <a:lnSpc>
                  <a:spcPct val="100000"/>
                </a:lnSpc>
                <a:spcBef>
                  <a:spcPct val="0"/>
                </a:spcBef>
                <a:buFont typeface="Arial" panose="020B0604020202020204" pitchFamily="34" charset="0"/>
                <a:buNone/>
              </a:pPr>
              <a:t>152</a:t>
            </a:fld>
            <a:endParaRPr lang="en-US" sz="1800">
              <a:latin typeface="Arial" panose="020B0604020202020204" pitchFamily="34" charset="0"/>
              <a:sym typeface="Microsoft YaHei UI" panose="020B0503020204020204" pitchFamily="34" charset="-122"/>
            </a:endParaRPr>
          </a:p>
        </p:txBody>
      </p:sp>
      <p:pic>
        <p:nvPicPr>
          <p:cNvPr id="27651" name="Picture 2" descr="D:\SLIDEtoME\TP模板\新建文件夹 (3)\bg3-1.jpg"/>
          <p:cNvPicPr>
            <a:picLocks noChangeAspect="1" noChangeArrowheads="1"/>
          </p:cNvPicPr>
          <p:nvPr/>
        </p:nvPicPr>
        <p:blipFill>
          <a:blip r:embed="rId2">
            <a:extLst>
              <a:ext uri="{28A0092B-C50C-407E-A947-70E740481C1C}">
                <a14:useLocalDpi xmlns:a14="http://schemas.microsoft.com/office/drawing/2010/main" val="0"/>
              </a:ext>
            </a:extLst>
          </a:blip>
          <a:srcRect b="11232"/>
          <a:stretch>
            <a:fillRect/>
          </a:stretch>
        </p:blipFill>
        <p:spPr bwMode="auto">
          <a:xfrm>
            <a:off x="0" y="760413"/>
            <a:ext cx="12192000" cy="60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标题 1"/>
          <p:cNvSpPr>
            <a:spLocks noGrp="1" noChangeArrowheads="1"/>
          </p:cNvSpPr>
          <p:nvPr>
            <p:ph type="title" idx="4294967295"/>
          </p:nvPr>
        </p:nvSpPr>
        <p:spPr>
          <a:xfrm>
            <a:off x="595313" y="1162050"/>
            <a:ext cx="10798175" cy="1116013"/>
          </a:xfrm>
        </p:spPr>
        <p:txBody>
          <a:bodyPr anchor="t"/>
          <a:lstStyle/>
          <a:p>
            <a:pPr lvl="0"/>
            <a:r>
              <a:rPr lang="zh-CN" altLang="en-US" sz="5400" b="1" dirty="0" smtClean="0">
                <a:latin typeface="微软雅黑" panose="020B0503020204020204" pitchFamily="34" charset="-122"/>
                <a:ea typeface="微软雅黑" panose="020B0503020204020204" pitchFamily="34" charset="-122"/>
              </a:rPr>
              <a:t>事件</a:t>
            </a:r>
            <a:endParaRPr lang="zh-CN" altLang="en-US" sz="5400" b="1" dirty="0">
              <a:latin typeface="微软雅黑" panose="020B0503020204020204" pitchFamily="34" charset="-122"/>
              <a:ea typeface="微软雅黑" panose="020B0503020204020204" pitchFamily="34" charset="-122"/>
            </a:endParaRPr>
          </a:p>
        </p:txBody>
      </p:sp>
      <p:sp>
        <p:nvSpPr>
          <p:cNvPr id="27653" name="文本框 2"/>
          <p:cNvSpPr>
            <a:spLocks noChangeArrowheads="1"/>
          </p:cNvSpPr>
          <p:nvPr/>
        </p:nvSpPr>
        <p:spPr bwMode="auto">
          <a:xfrm>
            <a:off x="595313" y="4876800"/>
            <a:ext cx="10987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200000"/>
              </a:lnSpc>
              <a:spcBef>
                <a:spcPct val="0"/>
              </a:spcBef>
              <a:buFont typeface="Arial" panose="020B0604020202020204" pitchFamily="34" charset="0"/>
              <a:buNone/>
            </a:pPr>
            <a:endParaRPr lang="zh-CN" altLang="en-US" sz="2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823271266"/>
      </p:ext>
    </p:extLst>
  </p:cSld>
  <p:clrMapOvr>
    <a:masterClrMapping/>
  </p:clrMapOvr>
  <p:transition spd="slow">
    <p:split orient="vert"/>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7891"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789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893"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事件驱动及事件处理</a:t>
            </a:r>
            <a:r>
              <a:rPr lang="en-US" altLang="en-US" sz="3600" dirty="0" smtClean="0"/>
              <a:t> </a:t>
            </a:r>
            <a:endParaRPr lang="en-US" altLang="en-US" dirty="0" smtClean="0"/>
          </a:p>
        </p:txBody>
      </p:sp>
      <p:sp>
        <p:nvSpPr>
          <p:cNvPr id="37894"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pPr>
            <a:r>
              <a:rPr lang="en-US" altLang="zh-CN" sz="2200">
                <a:latin typeface="微软雅黑" panose="020B0503020204020204" pitchFamily="34" charset="-122"/>
                <a:ea typeface="微软雅黑" panose="020B0503020204020204" pitchFamily="34" charset="-122"/>
              </a:rPr>
              <a:t>JavaScript</a:t>
            </a:r>
            <a:r>
              <a:rPr lang="zh-CN" sz="2200">
                <a:latin typeface="微软雅黑" panose="020B0503020204020204" pitchFamily="34" charset="-122"/>
                <a:ea typeface="微软雅黑" panose="020B0503020204020204" pitchFamily="34" charset="-122"/>
              </a:rPr>
              <a:t>是基于对象</a:t>
            </a:r>
            <a:r>
              <a:rPr lang="en-US" altLang="zh-CN" sz="2200">
                <a:latin typeface="微软雅黑" panose="020B0503020204020204" pitchFamily="34" charset="-122"/>
                <a:ea typeface="微软雅黑" panose="020B0503020204020204" pitchFamily="34" charset="-122"/>
              </a:rPr>
              <a:t>(object-based)</a:t>
            </a:r>
            <a:r>
              <a:rPr lang="zh-CN" sz="2200">
                <a:latin typeface="微软雅黑" panose="020B0503020204020204" pitchFamily="34" charset="-122"/>
                <a:ea typeface="微软雅黑" panose="020B0503020204020204" pitchFamily="34" charset="-122"/>
              </a:rPr>
              <a:t>的语言。</a:t>
            </a:r>
            <a:endParaRPr lang="en-US" altLang="zh-CN" sz="2200">
              <a:latin typeface="微软雅黑" panose="020B0503020204020204" pitchFamily="34" charset="-122"/>
              <a:ea typeface="微软雅黑" panose="020B0503020204020204" pitchFamily="34" charset="-122"/>
            </a:endParaRPr>
          </a:p>
          <a:p>
            <a:pPr>
              <a:lnSpc>
                <a:spcPct val="150000"/>
              </a:lnSpc>
            </a:pPr>
            <a:r>
              <a:rPr lang="zh-CN" sz="2200">
                <a:latin typeface="微软雅黑" panose="020B0503020204020204" pitchFamily="34" charset="-122"/>
                <a:ea typeface="微软雅黑" panose="020B0503020204020204" pitchFamily="34" charset="-122"/>
              </a:rPr>
              <a:t>这与</a:t>
            </a:r>
            <a:r>
              <a:rPr lang="en-US" altLang="zh-CN" sz="2200">
                <a:latin typeface="微软雅黑" panose="020B0503020204020204" pitchFamily="34" charset="-122"/>
                <a:ea typeface="微软雅黑" panose="020B0503020204020204" pitchFamily="34" charset="-122"/>
              </a:rPr>
              <a:t>Java</a:t>
            </a:r>
            <a:r>
              <a:rPr lang="zh-CN" sz="2200">
                <a:latin typeface="微软雅黑" panose="020B0503020204020204" pitchFamily="34" charset="-122"/>
                <a:ea typeface="微软雅黑" panose="020B0503020204020204" pitchFamily="34" charset="-122"/>
              </a:rPr>
              <a:t>不同</a:t>
            </a:r>
            <a:r>
              <a:rPr lang="en-US" altLang="zh-CN" sz="2200">
                <a:latin typeface="微软雅黑" panose="020B0503020204020204" pitchFamily="34" charset="-122"/>
                <a:ea typeface="微软雅黑" panose="020B0503020204020204" pitchFamily="34" charset="-122"/>
              </a:rPr>
              <a:t>,Java</a:t>
            </a:r>
            <a:r>
              <a:rPr lang="zh-CN" sz="2200">
                <a:latin typeface="微软雅黑" panose="020B0503020204020204" pitchFamily="34" charset="-122"/>
                <a:ea typeface="微软雅黑" panose="020B0503020204020204" pitchFamily="34" charset="-122"/>
              </a:rPr>
              <a:t>是面向对象的语言。而基于对象的基本特征，就是采用事件驱动</a:t>
            </a:r>
            <a:r>
              <a:rPr lang="en-US" altLang="zh-CN" sz="2200">
                <a:latin typeface="微软雅黑" panose="020B0503020204020204" pitchFamily="34" charset="-122"/>
                <a:ea typeface="微软雅黑" panose="020B0503020204020204" pitchFamily="34" charset="-122"/>
              </a:rPr>
              <a:t>(event-driven)</a:t>
            </a:r>
            <a:r>
              <a:rPr lang="zh-CN" sz="2200">
                <a:latin typeface="微软雅黑" panose="020B0503020204020204" pitchFamily="34" charset="-122"/>
                <a:ea typeface="微软雅黑" panose="020B0503020204020204" pitchFamily="34" charset="-122"/>
              </a:rPr>
              <a:t>。</a:t>
            </a:r>
            <a:endParaRPr lang="en-US" altLang="zh-CN" sz="2200">
              <a:latin typeface="微软雅黑" panose="020B0503020204020204" pitchFamily="34" charset="-122"/>
              <a:ea typeface="微软雅黑" panose="020B0503020204020204" pitchFamily="34" charset="-122"/>
            </a:endParaRPr>
          </a:p>
          <a:p>
            <a:pPr>
              <a:lnSpc>
                <a:spcPct val="150000"/>
              </a:lnSpc>
            </a:pPr>
            <a:r>
              <a:rPr lang="zh-CN" sz="2200">
                <a:latin typeface="微软雅黑" panose="020B0503020204020204" pitchFamily="34" charset="-122"/>
                <a:ea typeface="微软雅黑" panose="020B0503020204020204" pitchFamily="34" charset="-122"/>
              </a:rPr>
              <a:t>它是在用形界面的环境下，使得一切输入变化简单化。通常鼠标或热键的动作我们称之为事件（</a:t>
            </a:r>
            <a:r>
              <a:rPr lang="en-US" altLang="zh-CN" sz="2200">
                <a:latin typeface="微软雅黑" panose="020B0503020204020204" pitchFamily="34" charset="-122"/>
                <a:ea typeface="微软雅黑" panose="020B0503020204020204" pitchFamily="34" charset="-122"/>
              </a:rPr>
              <a:t>Event</a:t>
            </a:r>
            <a:r>
              <a:rPr lang="zh-CN" sz="2200">
                <a:latin typeface="微软雅黑" panose="020B0503020204020204" pitchFamily="34" charset="-122"/>
                <a:ea typeface="微软雅黑" panose="020B0503020204020204" pitchFamily="34" charset="-122"/>
              </a:rPr>
              <a:t>），而由鼠标或热键引发的一连串程序的动作，称之为事件驱动（</a:t>
            </a:r>
            <a:r>
              <a:rPr lang="en-US" altLang="zh-CN" sz="2200">
                <a:latin typeface="微软雅黑" panose="020B0503020204020204" pitchFamily="34" charset="-122"/>
                <a:ea typeface="微软雅黑" panose="020B0503020204020204" pitchFamily="34" charset="-122"/>
              </a:rPr>
              <a:t>Event Driver</a:t>
            </a:r>
            <a:r>
              <a:rPr lang="zh-CN" sz="2200">
                <a:latin typeface="微软雅黑" panose="020B0503020204020204" pitchFamily="34" charset="-122"/>
                <a:ea typeface="微软雅黑" panose="020B0503020204020204" pitchFamily="34" charset="-122"/>
              </a:rPr>
              <a:t>）。而对事件进行处理程序或函数，我们称之为事件处理程序（</a:t>
            </a:r>
            <a:r>
              <a:rPr lang="en-US" altLang="zh-CN" sz="2200">
                <a:latin typeface="微软雅黑" panose="020B0503020204020204" pitchFamily="34" charset="-122"/>
                <a:ea typeface="微软雅黑" panose="020B0503020204020204" pitchFamily="34" charset="-122"/>
              </a:rPr>
              <a:t>Event Handler</a:t>
            </a:r>
            <a:r>
              <a:rPr lang="zh-CN" sz="220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312883393"/>
      </p:ext>
    </p:extLst>
  </p:cSld>
  <p:clrMapOvr>
    <a:masterClrMapping/>
  </p:clrMapOvr>
  <p:transition spd="slow">
    <p:wipe/>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8915"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891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917"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事件驱动及事件处理</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918"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pPr>
            <a:r>
              <a:rPr lang="zh-CN" sz="2200" dirty="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JavaScript</a:t>
            </a:r>
            <a:r>
              <a:rPr lang="zh-CN" sz="2200" dirty="0">
                <a:latin typeface="微软雅黑" panose="020B0503020204020204" pitchFamily="34" charset="-122"/>
                <a:ea typeface="微软雅黑" panose="020B0503020204020204" pitchFamily="34" charset="-122"/>
              </a:rPr>
              <a:t>中对象事件的处理通常由函数</a:t>
            </a:r>
            <a:r>
              <a:rPr lang="en-US" altLang="zh-CN" sz="2200" dirty="0">
                <a:latin typeface="微软雅黑" panose="020B0503020204020204" pitchFamily="34" charset="-122"/>
                <a:ea typeface="微软雅黑" panose="020B0503020204020204" pitchFamily="34" charset="-122"/>
              </a:rPr>
              <a:t>(Function)</a:t>
            </a:r>
            <a:r>
              <a:rPr lang="zh-CN" sz="2200" dirty="0">
                <a:latin typeface="微软雅黑" panose="020B0503020204020204" pitchFamily="34" charset="-122"/>
                <a:ea typeface="微软雅黑" panose="020B0503020204020204" pitchFamily="34" charset="-122"/>
              </a:rPr>
              <a:t>担任。</a:t>
            </a:r>
            <a:endParaRPr lang="en-US" altLang="zh-CN" sz="2200" dirty="0">
              <a:latin typeface="微软雅黑" panose="020B0503020204020204" pitchFamily="34" charset="-122"/>
              <a:ea typeface="微软雅黑" panose="020B0503020204020204" pitchFamily="34" charset="-122"/>
            </a:endParaRPr>
          </a:p>
          <a:p>
            <a:pPr>
              <a:lnSpc>
                <a:spcPct val="150000"/>
              </a:lnSpc>
            </a:pPr>
            <a:r>
              <a:rPr lang="zh-CN" sz="2200" dirty="0">
                <a:latin typeface="微软雅黑" panose="020B0503020204020204" pitchFamily="34" charset="-122"/>
                <a:ea typeface="微软雅黑" panose="020B0503020204020204" pitchFamily="34" charset="-122"/>
              </a:rPr>
              <a:t>其基本格式与函数全部一样，可以将前面所介绍的所有函数作为事件处理程序。</a:t>
            </a:r>
            <a:endParaRPr lang="en-US" altLang="zh-CN" sz="2200" dirty="0">
              <a:latin typeface="微软雅黑" panose="020B0503020204020204" pitchFamily="34" charset="-122"/>
              <a:ea typeface="微软雅黑" panose="020B0503020204020204" pitchFamily="34" charset="-122"/>
            </a:endParaRPr>
          </a:p>
          <a:p>
            <a:pPr>
              <a:lnSpc>
                <a:spcPct val="150000"/>
              </a:lnSpc>
            </a:pPr>
            <a:r>
              <a:rPr lang="zh-CN" sz="2200" dirty="0">
                <a:latin typeface="微软雅黑" panose="020B0503020204020204" pitchFamily="34" charset="-122"/>
                <a:ea typeface="微软雅黑" panose="020B0503020204020204" pitchFamily="34" charset="-122"/>
              </a:rPr>
              <a:t>格式如下：</a:t>
            </a:r>
            <a:br>
              <a:rPr lang="zh-CN" sz="2200" dirty="0">
                <a:latin typeface="微软雅黑" panose="020B0503020204020204" pitchFamily="34" charset="-122"/>
                <a:ea typeface="微软雅黑" panose="020B0503020204020204" pitchFamily="34" charset="-122"/>
              </a:rPr>
            </a:br>
            <a:r>
              <a:rPr lang="en-US" altLang="zh-CN" sz="2200" dirty="0">
                <a:latin typeface="微软雅黑" panose="020B0503020204020204" pitchFamily="34" charset="-122"/>
                <a:ea typeface="微软雅黑" panose="020B0503020204020204" pitchFamily="34" charset="-122"/>
              </a:rPr>
              <a:t>	</a:t>
            </a:r>
            <a:r>
              <a:rPr lang="en-US" altLang="zh-CN" sz="1600" dirty="0">
                <a:solidFill>
                  <a:schemeClr val="accent2"/>
                </a:solidFill>
                <a:latin typeface="微软雅黑" panose="020B0503020204020204" pitchFamily="34" charset="-122"/>
                <a:ea typeface="微软雅黑" panose="020B0503020204020204" pitchFamily="34" charset="-122"/>
              </a:rPr>
              <a:t>Function </a:t>
            </a:r>
            <a:r>
              <a:rPr lang="zh-CN" sz="1600" dirty="0">
                <a:solidFill>
                  <a:schemeClr val="accent2"/>
                </a:solidFill>
                <a:latin typeface="微软雅黑" panose="020B0503020204020204" pitchFamily="34" charset="-122"/>
                <a:ea typeface="微软雅黑" panose="020B0503020204020204" pitchFamily="34" charset="-122"/>
              </a:rPr>
              <a:t>事件处理名（参数表）</a:t>
            </a:r>
            <a:r>
              <a:rPr lang="en-US" altLang="zh-CN" sz="1600" dirty="0">
                <a:solidFill>
                  <a:schemeClr val="accent2"/>
                </a:solidFill>
                <a:latin typeface="微软雅黑" panose="020B0503020204020204" pitchFamily="34" charset="-122"/>
                <a:ea typeface="微软雅黑" panose="020B0503020204020204" pitchFamily="34" charset="-122"/>
              </a:rPr>
              <a:t>{</a:t>
            </a:r>
            <a:br>
              <a:rPr lang="en-US" altLang="zh-CN" sz="1600" dirty="0">
                <a:solidFill>
                  <a:schemeClr val="accent2"/>
                </a:solidFill>
                <a:latin typeface="微软雅黑" panose="020B0503020204020204" pitchFamily="34" charset="-122"/>
                <a:ea typeface="微软雅黑" panose="020B0503020204020204" pitchFamily="34" charset="-122"/>
              </a:rPr>
            </a:br>
            <a:r>
              <a:rPr lang="en-US" altLang="zh-CN" sz="1600" dirty="0">
                <a:solidFill>
                  <a:schemeClr val="accent2"/>
                </a:solidFill>
                <a:latin typeface="微软雅黑" panose="020B0503020204020204" pitchFamily="34" charset="-122"/>
                <a:ea typeface="微软雅黑" panose="020B0503020204020204" pitchFamily="34" charset="-122"/>
              </a:rPr>
              <a:t>		</a:t>
            </a:r>
            <a:r>
              <a:rPr lang="zh-CN" sz="1600" dirty="0">
                <a:solidFill>
                  <a:schemeClr val="accent2"/>
                </a:solidFill>
                <a:latin typeface="微软雅黑" panose="020B0503020204020204" pitchFamily="34" charset="-122"/>
                <a:ea typeface="微软雅黑" panose="020B0503020204020204" pitchFamily="34" charset="-122"/>
              </a:rPr>
              <a:t>事件处理语句集；</a:t>
            </a:r>
            <a:br>
              <a:rPr lang="zh-CN" sz="1600" dirty="0">
                <a:solidFill>
                  <a:schemeClr val="accent2"/>
                </a:solidFill>
                <a:latin typeface="微软雅黑" panose="020B0503020204020204" pitchFamily="34" charset="-122"/>
                <a:ea typeface="微软雅黑" panose="020B0503020204020204" pitchFamily="34" charset="-122"/>
              </a:rPr>
            </a:br>
            <a:r>
              <a:rPr lang="en-US" altLang="zh-CN" sz="1600" dirty="0">
                <a:solidFill>
                  <a:schemeClr val="accent2"/>
                </a:solidFill>
                <a:latin typeface="微软雅黑" panose="020B0503020204020204" pitchFamily="34" charset="-122"/>
                <a:ea typeface="微软雅黑" panose="020B0503020204020204" pitchFamily="34" charset="-122"/>
              </a:rPr>
              <a:t>		……</a:t>
            </a:r>
            <a:br>
              <a:rPr lang="en-US" altLang="zh-CN" sz="1600" dirty="0">
                <a:solidFill>
                  <a:schemeClr val="accent2"/>
                </a:solidFill>
                <a:latin typeface="微软雅黑" panose="020B0503020204020204" pitchFamily="34" charset="-122"/>
                <a:ea typeface="微软雅黑" panose="020B0503020204020204" pitchFamily="34" charset="-122"/>
              </a:rPr>
            </a:br>
            <a:r>
              <a:rPr lang="en-US" altLang="zh-CN" sz="1600" dirty="0">
                <a:solidFill>
                  <a:schemeClr val="accent2"/>
                </a:solidFill>
                <a:latin typeface="微软雅黑" panose="020B0503020204020204" pitchFamily="34" charset="-122"/>
                <a:ea typeface="微软雅黑" panose="020B0503020204020204" pitchFamily="34" charset="-122"/>
              </a:rPr>
              <a:t>	} </a:t>
            </a:r>
          </a:p>
        </p:txBody>
      </p:sp>
    </p:spTree>
    <p:extLst>
      <p:ext uri="{BB962C8B-B14F-4D97-AF65-F5344CB8AC3E}">
        <p14:creationId xmlns:p14="http://schemas.microsoft.com/office/powerpoint/2010/main" val="2959691562"/>
      </p:ext>
    </p:extLst>
  </p:cSld>
  <p:clrMapOvr>
    <a:masterClrMapping/>
  </p:clrMapOvr>
  <p:transition spd="slow">
    <p:wipe/>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9939"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994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941"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事件驱动及事件处理</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主要几个事件</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39942" name="Rectangle 6"/>
          <p:cNvSpPr>
            <a:spLocks noGrp="1" noChangeArrowheads="1"/>
          </p:cNvSpPr>
          <p:nvPr/>
        </p:nvSpPr>
        <p:spPr bwMode="auto">
          <a:xfrm>
            <a:off x="889000" y="15621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pPr>
            <a:r>
              <a:rPr lang="zh-CN" sz="2200">
                <a:latin typeface="微软雅黑" panose="020B0503020204020204" pitchFamily="34" charset="-122"/>
                <a:ea typeface="微软雅黑" panose="020B0503020204020204" pitchFamily="34" charset="-122"/>
              </a:rPr>
              <a:t>单击事件</a:t>
            </a:r>
            <a:r>
              <a:rPr lang="en-US" altLang="zh-CN" sz="2200">
                <a:latin typeface="微软雅黑" panose="020B0503020204020204" pitchFamily="34" charset="-122"/>
                <a:ea typeface="微软雅黑" panose="020B0503020204020204" pitchFamily="34" charset="-122"/>
              </a:rPr>
              <a:t> onClick</a:t>
            </a:r>
          </a:p>
          <a:p>
            <a:pPr>
              <a:lnSpc>
                <a:spcPct val="150000"/>
              </a:lnSpc>
            </a:pPr>
            <a:r>
              <a:rPr lang="zh-CN" sz="2200">
                <a:latin typeface="微软雅黑" panose="020B0503020204020204" pitchFamily="34" charset="-122"/>
                <a:ea typeface="微软雅黑" panose="020B0503020204020204" pitchFamily="34" charset="-122"/>
              </a:rPr>
              <a:t>改变事件 </a:t>
            </a:r>
            <a:r>
              <a:rPr lang="en-US" altLang="zh-CN" sz="2200">
                <a:latin typeface="微软雅黑" panose="020B0503020204020204" pitchFamily="34" charset="-122"/>
                <a:ea typeface="微软雅黑" panose="020B0503020204020204" pitchFamily="34" charset="-122"/>
              </a:rPr>
              <a:t>onChange</a:t>
            </a:r>
          </a:p>
          <a:p>
            <a:pPr>
              <a:lnSpc>
                <a:spcPct val="150000"/>
              </a:lnSpc>
            </a:pPr>
            <a:r>
              <a:rPr lang="zh-CN" sz="2200">
                <a:latin typeface="微软雅黑" panose="020B0503020204020204" pitchFamily="34" charset="-122"/>
                <a:ea typeface="微软雅黑" panose="020B0503020204020204" pitchFamily="34" charset="-122"/>
              </a:rPr>
              <a:t>选中事件</a:t>
            </a:r>
            <a:r>
              <a:rPr lang="en-US" altLang="zh-CN" sz="2200">
                <a:latin typeface="微软雅黑" panose="020B0503020204020204" pitchFamily="34" charset="-122"/>
                <a:ea typeface="微软雅黑" panose="020B0503020204020204" pitchFamily="34" charset="-122"/>
              </a:rPr>
              <a:t> onSelect </a:t>
            </a:r>
          </a:p>
          <a:p>
            <a:pPr>
              <a:lnSpc>
                <a:spcPct val="150000"/>
              </a:lnSpc>
            </a:pPr>
            <a:r>
              <a:rPr lang="zh-CN" sz="2200">
                <a:latin typeface="微软雅黑" panose="020B0503020204020204" pitchFamily="34" charset="-122"/>
                <a:ea typeface="微软雅黑" panose="020B0503020204020204" pitchFamily="34" charset="-122"/>
              </a:rPr>
              <a:t>获得焦点事件</a:t>
            </a:r>
            <a:r>
              <a:rPr lang="en-US" altLang="zh-CN" sz="2200">
                <a:latin typeface="微软雅黑" panose="020B0503020204020204" pitchFamily="34" charset="-122"/>
                <a:ea typeface="微软雅黑" panose="020B0503020204020204" pitchFamily="34" charset="-122"/>
              </a:rPr>
              <a:t> onFocus</a:t>
            </a:r>
          </a:p>
          <a:p>
            <a:pPr>
              <a:lnSpc>
                <a:spcPct val="150000"/>
              </a:lnSpc>
            </a:pPr>
            <a:r>
              <a:rPr lang="zh-CN" sz="2200">
                <a:latin typeface="微软雅黑" panose="020B0503020204020204" pitchFamily="34" charset="-122"/>
                <a:ea typeface="微软雅黑" panose="020B0503020204020204" pitchFamily="34" charset="-122"/>
              </a:rPr>
              <a:t>失去焦点</a:t>
            </a:r>
            <a:r>
              <a:rPr lang="en-US" altLang="zh-CN" sz="2200">
                <a:latin typeface="微软雅黑" panose="020B0503020204020204" pitchFamily="34" charset="-122"/>
                <a:ea typeface="微软雅黑" panose="020B0503020204020204" pitchFamily="34" charset="-122"/>
              </a:rPr>
              <a:t> onBlur</a:t>
            </a:r>
          </a:p>
          <a:p>
            <a:pPr>
              <a:lnSpc>
                <a:spcPct val="150000"/>
              </a:lnSpc>
            </a:pPr>
            <a:r>
              <a:rPr lang="zh-CN" sz="2200">
                <a:latin typeface="微软雅黑" panose="020B0503020204020204" pitchFamily="34" charset="-122"/>
                <a:ea typeface="微软雅黑" panose="020B0503020204020204" pitchFamily="34" charset="-122"/>
              </a:rPr>
              <a:t>载入文件</a:t>
            </a:r>
            <a:r>
              <a:rPr lang="en-US" altLang="zh-CN" sz="2200">
                <a:latin typeface="微软雅黑" panose="020B0503020204020204" pitchFamily="34" charset="-122"/>
                <a:ea typeface="微软雅黑" panose="020B0503020204020204" pitchFamily="34" charset="-122"/>
              </a:rPr>
              <a:t> onLoad </a:t>
            </a:r>
          </a:p>
          <a:p>
            <a:pPr>
              <a:lnSpc>
                <a:spcPct val="150000"/>
              </a:lnSpc>
            </a:pPr>
            <a:r>
              <a:rPr lang="zh-CN" sz="2200">
                <a:latin typeface="微软雅黑" panose="020B0503020204020204" pitchFamily="34" charset="-122"/>
                <a:ea typeface="微软雅黑" panose="020B0503020204020204" pitchFamily="34" charset="-122"/>
              </a:rPr>
              <a:t>卸载文件</a:t>
            </a:r>
            <a:r>
              <a:rPr lang="en-US" altLang="zh-CN" sz="2200">
                <a:latin typeface="微软雅黑" panose="020B0503020204020204" pitchFamily="34" charset="-122"/>
                <a:ea typeface="微软雅黑" panose="020B0503020204020204" pitchFamily="34" charset="-122"/>
              </a:rPr>
              <a:t> onUnload</a:t>
            </a:r>
          </a:p>
        </p:txBody>
      </p:sp>
    </p:spTree>
    <p:extLst>
      <p:ext uri="{BB962C8B-B14F-4D97-AF65-F5344CB8AC3E}">
        <p14:creationId xmlns:p14="http://schemas.microsoft.com/office/powerpoint/2010/main" val="4082464788"/>
      </p:ext>
    </p:extLst>
  </p:cSld>
  <p:clrMapOvr>
    <a:masterClrMapping/>
  </p:clrMapOvr>
  <p:transition spd="slow">
    <p:wipe/>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40963" name="矩形 7"/>
          <p:cNvSpPr>
            <a:spLocks noChangeArrowheads="1"/>
          </p:cNvSpPr>
          <p:nvPr/>
        </p:nvSpPr>
        <p:spPr bwMode="auto">
          <a:xfrm>
            <a:off x="0" y="0"/>
            <a:ext cx="1219041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40964"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965"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范例</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966"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00000"/>
              </a:lnSpc>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&lt;HTML&gt;</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&lt;HEAD&gt;</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	&lt;script Language="JavaScript"&gt;</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	&lt;!--</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	function </a:t>
            </a:r>
            <a:r>
              <a:rPr lang="en-US" altLang="zh-CN" sz="1800" dirty="0" err="1">
                <a:latin typeface="微软雅黑" panose="020B0503020204020204" pitchFamily="34" charset="-122"/>
                <a:ea typeface="微软雅黑" panose="020B0503020204020204" pitchFamily="34" charset="-122"/>
              </a:rPr>
              <a:t>loadform</a:t>
            </a:r>
            <a:r>
              <a:rPr lang="en-US" altLang="zh-CN" sz="1800" dirty="0">
                <a:latin typeface="微软雅黑" panose="020B0503020204020204" pitchFamily="34" charset="-122"/>
                <a:ea typeface="微软雅黑" panose="020B0503020204020204" pitchFamily="34" charset="-122"/>
              </a:rPr>
              <a:t>(){</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		alert("</a:t>
            </a:r>
            <a:r>
              <a:rPr lang="zh-CN" sz="1800" dirty="0">
                <a:latin typeface="微软雅黑" panose="020B0503020204020204" pitchFamily="34" charset="-122"/>
                <a:ea typeface="微软雅黑" panose="020B0503020204020204" pitchFamily="34" charset="-122"/>
              </a:rPr>
              <a:t>这是一个自动装载例子</a:t>
            </a:r>
            <a:r>
              <a:rPr lang="en-US" altLang="zh-CN" sz="1800" dirty="0">
                <a:latin typeface="微软雅黑" panose="020B0503020204020204" pitchFamily="34" charset="-122"/>
                <a:ea typeface="微软雅黑" panose="020B0503020204020204" pitchFamily="34" charset="-122"/>
              </a:rPr>
              <a:t>!");</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	}</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	function </a:t>
            </a:r>
            <a:r>
              <a:rPr lang="en-US" altLang="zh-CN" sz="1800" dirty="0" err="1">
                <a:latin typeface="微软雅黑" panose="020B0503020204020204" pitchFamily="34" charset="-122"/>
                <a:ea typeface="微软雅黑" panose="020B0503020204020204" pitchFamily="34" charset="-122"/>
              </a:rPr>
              <a:t>unloadform</a:t>
            </a:r>
            <a:r>
              <a:rPr lang="en-US" altLang="zh-CN" sz="1800" dirty="0">
                <a:latin typeface="微软雅黑" panose="020B0503020204020204" pitchFamily="34" charset="-122"/>
                <a:ea typeface="微软雅黑" panose="020B0503020204020204" pitchFamily="34" charset="-122"/>
              </a:rPr>
              <a:t>(){</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	alert("</a:t>
            </a:r>
            <a:r>
              <a:rPr lang="zh-CN" sz="1800" dirty="0">
                <a:latin typeface="微软雅黑" panose="020B0503020204020204" pitchFamily="34" charset="-122"/>
                <a:ea typeface="微软雅黑" panose="020B0503020204020204" pitchFamily="34" charset="-122"/>
              </a:rPr>
              <a:t>这是一个卸载例子</a:t>
            </a:r>
            <a:r>
              <a:rPr lang="en-US" altLang="zh-CN" sz="1800" dirty="0">
                <a:latin typeface="微软雅黑" panose="020B0503020204020204" pitchFamily="34" charset="-122"/>
                <a:ea typeface="微软雅黑" panose="020B0503020204020204" pitchFamily="34" charset="-122"/>
              </a:rPr>
              <a:t>!");</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	}</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	//--&gt;</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	&lt;/Script&gt;</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&lt;/HEAD&gt;</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&lt;BODY </a:t>
            </a:r>
            <a:r>
              <a:rPr lang="en-US" altLang="zh-CN" sz="1800" dirty="0" err="1">
                <a:latin typeface="微软雅黑" panose="020B0503020204020204" pitchFamily="34" charset="-122"/>
                <a:ea typeface="微软雅黑" panose="020B0503020204020204" pitchFamily="34" charset="-122"/>
              </a:rPr>
              <a:t>onLoad</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loadform</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onUnload</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unloadform</a:t>
            </a:r>
            <a:r>
              <a:rPr lang="en-US" altLang="zh-CN" sz="1800" dirty="0">
                <a:latin typeface="微软雅黑" panose="020B0503020204020204" pitchFamily="34" charset="-122"/>
                <a:ea typeface="微软雅黑" panose="020B0503020204020204" pitchFamily="34" charset="-122"/>
              </a:rPr>
              <a:t>()"&gt;</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	&lt;a </a:t>
            </a:r>
            <a:r>
              <a:rPr lang="en-US" altLang="zh-CN" sz="1800" dirty="0" err="1">
                <a:latin typeface="微软雅黑" panose="020B0503020204020204" pitchFamily="34" charset="-122"/>
                <a:ea typeface="微软雅黑" panose="020B0503020204020204" pitchFamily="34" charset="-122"/>
              </a:rPr>
              <a:t>href</a:t>
            </a:r>
            <a:r>
              <a:rPr lang="en-US" altLang="zh-CN" sz="1800" dirty="0">
                <a:latin typeface="微软雅黑" panose="020B0503020204020204" pitchFamily="34" charset="-122"/>
                <a:ea typeface="微软雅黑" panose="020B0503020204020204" pitchFamily="34" charset="-122"/>
              </a:rPr>
              <a:t>="test.htm"&gt;</a:t>
            </a:r>
            <a:r>
              <a:rPr lang="zh-CN" sz="1800" dirty="0">
                <a:latin typeface="微软雅黑" panose="020B0503020204020204" pitchFamily="34" charset="-122"/>
                <a:ea typeface="微软雅黑" panose="020B0503020204020204" pitchFamily="34" charset="-122"/>
              </a:rPr>
              <a:t>调用</a:t>
            </a:r>
            <a:r>
              <a:rPr lang="en-US" altLang="zh-CN" sz="1800" dirty="0">
                <a:latin typeface="微软雅黑" panose="020B0503020204020204" pitchFamily="34" charset="-122"/>
                <a:ea typeface="微软雅黑" panose="020B0503020204020204" pitchFamily="34" charset="-122"/>
              </a:rPr>
              <a:t>&lt;/a&gt;</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&lt;/BODY&gt;</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&lt;/HTML&gt;</a:t>
            </a:r>
            <a:br>
              <a:rPr lang="en-US" altLang="zh-CN" sz="1800" dirty="0">
                <a:latin typeface="微软雅黑" panose="020B0503020204020204" pitchFamily="34" charset="-122"/>
                <a:ea typeface="微软雅黑" panose="020B0503020204020204" pitchFamily="34" charset="-122"/>
              </a:rPr>
            </a:b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1211280"/>
      </p:ext>
    </p:extLst>
  </p:cSld>
  <p:clrMapOvr>
    <a:masterClrMapping/>
  </p:clrMapOvr>
  <p:transition spd="slow">
    <p:wipe/>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41987" name="矩形 7"/>
          <p:cNvSpPr>
            <a:spLocks noChangeArrowheads="1"/>
          </p:cNvSpPr>
          <p:nvPr/>
        </p:nvSpPr>
        <p:spPr bwMode="auto">
          <a:xfrm>
            <a:off x="0" y="0"/>
            <a:ext cx="12188825"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4198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989"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r>
              <a:rPr 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范例</a:t>
            </a:r>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2-Part1</a:t>
            </a:r>
            <a:endPar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990"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80000"/>
              </a:lnSpc>
            </a:pPr>
            <a:r>
              <a:rPr lang="en-US" altLang="zh-CN" sz="1800">
                <a:latin typeface="微软雅黑" panose="020B0503020204020204" pitchFamily="34" charset="-122"/>
                <a:ea typeface="微软雅黑" panose="020B0503020204020204" pitchFamily="34" charset="-122"/>
              </a:rPr>
              <a:t>&lt;html&gt;</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&lt;head&gt;</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&lt;script language="JavaScript"&gt;&lt;!--</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 --&gt;</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function makeArray(n){</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this.length=n</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return this</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function hexfromdec(num) {</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hex=new makeArray(1);</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var hexstring="";</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var shifthex=16;</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var temp1=num;</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for(x=1; x&gt;=0; x--) {</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hex[x]=Math.round(temp1/shifthex - .5);</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hex[x-1]=temp1 - hex[x] * shifthex;</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temp1=hex[x-1];</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shifthex /= 16;</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for (x=1; x&gt;=0; x--) { hexstring+=getletter(hex[x]); }</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return (hexstring);</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a:t>
            </a:r>
            <a:r>
              <a:rPr lang="en-US" altLang="zh-CN" sz="1300"/>
              <a:t/>
            </a:r>
            <a:br>
              <a:rPr lang="en-US" altLang="zh-CN" sz="1300"/>
            </a:br>
            <a:endParaRPr lang="en-US" altLang="zh-CN" sz="1300"/>
          </a:p>
        </p:txBody>
      </p:sp>
    </p:spTree>
    <p:extLst>
      <p:ext uri="{BB962C8B-B14F-4D97-AF65-F5344CB8AC3E}">
        <p14:creationId xmlns:p14="http://schemas.microsoft.com/office/powerpoint/2010/main" val="3976580546"/>
      </p:ext>
    </p:extLst>
  </p:cSld>
  <p:clrMapOvr>
    <a:masterClrMapping/>
  </p:clrMapOvr>
  <p:transition spd="slow">
    <p:wipe/>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43011" name="矩形 7"/>
          <p:cNvSpPr>
            <a:spLocks noChangeArrowheads="1"/>
          </p:cNvSpPr>
          <p:nvPr/>
        </p:nvSpPr>
        <p:spPr bwMode="auto">
          <a:xfrm>
            <a:off x="0" y="0"/>
            <a:ext cx="12188825"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4301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013"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r>
              <a:rPr 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范例</a:t>
            </a:r>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2-Part2</a:t>
            </a:r>
            <a:endPar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014"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80000"/>
              </a:lnSpc>
            </a:pPr>
            <a:r>
              <a:rPr lang="en-US" altLang="zh-CN" sz="1800" dirty="0">
                <a:latin typeface="微软雅黑" panose="020B0503020204020204" pitchFamily="34" charset="-122"/>
                <a:ea typeface="微软雅黑" panose="020B0503020204020204" pitchFamily="34" charset="-122"/>
              </a:rPr>
              <a:t>function </a:t>
            </a:r>
            <a:r>
              <a:rPr lang="en-US" altLang="zh-CN" sz="1800" dirty="0" err="1">
                <a:latin typeface="微软雅黑" panose="020B0503020204020204" pitchFamily="34" charset="-122"/>
                <a:ea typeface="微软雅黑" panose="020B0503020204020204" pitchFamily="34" charset="-122"/>
              </a:rPr>
              <a:t>getletter</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num</a:t>
            </a:r>
            <a:r>
              <a:rPr lang="en-US" altLang="zh-CN" sz="1800" dirty="0">
                <a:latin typeface="微软雅黑" panose="020B0503020204020204" pitchFamily="34" charset="-122"/>
                <a:ea typeface="微软雅黑" panose="020B0503020204020204" pitchFamily="34" charset="-122"/>
              </a:rPr>
              <a:t>) {</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if (</a:t>
            </a:r>
            <a:r>
              <a:rPr lang="en-US" altLang="zh-CN" sz="1800" dirty="0" err="1">
                <a:latin typeface="微软雅黑" panose="020B0503020204020204" pitchFamily="34" charset="-122"/>
                <a:ea typeface="微软雅黑" panose="020B0503020204020204" pitchFamily="34" charset="-122"/>
              </a:rPr>
              <a:t>num</a:t>
            </a:r>
            <a:r>
              <a:rPr lang="en-US" altLang="zh-CN" sz="1800" dirty="0">
                <a:latin typeface="微软雅黑" panose="020B0503020204020204" pitchFamily="34" charset="-122"/>
                <a:ea typeface="微软雅黑" panose="020B0503020204020204" pitchFamily="34" charset="-122"/>
              </a:rPr>
              <a:t> &lt; 10) { return </a:t>
            </a:r>
            <a:r>
              <a:rPr lang="en-US" altLang="zh-CN" sz="1800" dirty="0" err="1">
                <a:latin typeface="微软雅黑" panose="020B0503020204020204" pitchFamily="34" charset="-122"/>
                <a:ea typeface="微软雅黑" panose="020B0503020204020204" pitchFamily="34" charset="-122"/>
              </a:rPr>
              <a:t>num</a:t>
            </a:r>
            <a:r>
              <a:rPr lang="en-US" altLang="zh-CN" sz="1800" dirty="0">
                <a:latin typeface="微软雅黑" panose="020B0503020204020204" pitchFamily="34" charset="-122"/>
                <a:ea typeface="微软雅黑" panose="020B0503020204020204" pitchFamily="34" charset="-122"/>
              </a:rPr>
              <a:t>; }</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else {</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if (</a:t>
            </a:r>
            <a:r>
              <a:rPr lang="en-US" altLang="zh-CN" sz="1800" dirty="0" err="1">
                <a:latin typeface="微软雅黑" panose="020B0503020204020204" pitchFamily="34" charset="-122"/>
                <a:ea typeface="微软雅黑" panose="020B0503020204020204" pitchFamily="34" charset="-122"/>
              </a:rPr>
              <a:t>num</a:t>
            </a:r>
            <a:r>
              <a:rPr lang="en-US" altLang="zh-CN" sz="1800" dirty="0">
                <a:latin typeface="微软雅黑" panose="020B0503020204020204" pitchFamily="34" charset="-122"/>
                <a:ea typeface="微软雅黑" panose="020B0503020204020204" pitchFamily="34" charset="-122"/>
              </a:rPr>
              <a:t> == 10) { return "A" }</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if (</a:t>
            </a:r>
            <a:r>
              <a:rPr lang="en-US" altLang="zh-CN" sz="1800" dirty="0" err="1">
                <a:latin typeface="微软雅黑" panose="020B0503020204020204" pitchFamily="34" charset="-122"/>
                <a:ea typeface="微软雅黑" panose="020B0503020204020204" pitchFamily="34" charset="-122"/>
              </a:rPr>
              <a:t>num</a:t>
            </a:r>
            <a:r>
              <a:rPr lang="en-US" altLang="zh-CN" sz="1800" dirty="0">
                <a:latin typeface="微软雅黑" panose="020B0503020204020204" pitchFamily="34" charset="-122"/>
                <a:ea typeface="微软雅黑" panose="020B0503020204020204" pitchFamily="34" charset="-122"/>
              </a:rPr>
              <a:t> == 11) { return "B" }</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if (</a:t>
            </a:r>
            <a:r>
              <a:rPr lang="en-US" altLang="zh-CN" sz="1800" dirty="0" err="1">
                <a:latin typeface="微软雅黑" panose="020B0503020204020204" pitchFamily="34" charset="-122"/>
                <a:ea typeface="微软雅黑" panose="020B0503020204020204" pitchFamily="34" charset="-122"/>
              </a:rPr>
              <a:t>num</a:t>
            </a:r>
            <a:r>
              <a:rPr lang="en-US" altLang="zh-CN" sz="1800" dirty="0">
                <a:latin typeface="微软雅黑" panose="020B0503020204020204" pitchFamily="34" charset="-122"/>
                <a:ea typeface="微软雅黑" panose="020B0503020204020204" pitchFamily="34" charset="-122"/>
              </a:rPr>
              <a:t> == 12) { return "C" }</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if (</a:t>
            </a:r>
            <a:r>
              <a:rPr lang="en-US" altLang="zh-CN" sz="1800" dirty="0" err="1">
                <a:latin typeface="微软雅黑" panose="020B0503020204020204" pitchFamily="34" charset="-122"/>
                <a:ea typeface="微软雅黑" panose="020B0503020204020204" pitchFamily="34" charset="-122"/>
              </a:rPr>
              <a:t>num</a:t>
            </a:r>
            <a:r>
              <a:rPr lang="en-US" altLang="zh-CN" sz="1800" dirty="0">
                <a:latin typeface="微软雅黑" panose="020B0503020204020204" pitchFamily="34" charset="-122"/>
                <a:ea typeface="微软雅黑" panose="020B0503020204020204" pitchFamily="34" charset="-122"/>
              </a:rPr>
              <a:t> == 13) { return "D" }</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if (</a:t>
            </a:r>
            <a:r>
              <a:rPr lang="en-US" altLang="zh-CN" sz="1800" dirty="0" err="1">
                <a:latin typeface="微软雅黑" panose="020B0503020204020204" pitchFamily="34" charset="-122"/>
                <a:ea typeface="微软雅黑" panose="020B0503020204020204" pitchFamily="34" charset="-122"/>
              </a:rPr>
              <a:t>num</a:t>
            </a:r>
            <a:r>
              <a:rPr lang="en-US" altLang="zh-CN" sz="1800" dirty="0">
                <a:latin typeface="微软雅黑" panose="020B0503020204020204" pitchFamily="34" charset="-122"/>
                <a:ea typeface="微软雅黑" panose="020B0503020204020204" pitchFamily="34" charset="-122"/>
              </a:rPr>
              <a:t> == 14) { return "E" }</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if (</a:t>
            </a:r>
            <a:r>
              <a:rPr lang="en-US" altLang="zh-CN" sz="1800" dirty="0" err="1">
                <a:latin typeface="微软雅黑" panose="020B0503020204020204" pitchFamily="34" charset="-122"/>
                <a:ea typeface="微软雅黑" panose="020B0503020204020204" pitchFamily="34" charset="-122"/>
              </a:rPr>
              <a:t>num</a:t>
            </a:r>
            <a:r>
              <a:rPr lang="en-US" altLang="zh-CN" sz="1800" dirty="0">
                <a:latin typeface="微软雅黑" panose="020B0503020204020204" pitchFamily="34" charset="-122"/>
                <a:ea typeface="微软雅黑" panose="020B0503020204020204" pitchFamily="34" charset="-122"/>
              </a:rPr>
              <a:t> == 15) { return "F" }</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function rainbow(text){</a:t>
            </a:r>
            <a:br>
              <a:rPr lang="en-US" altLang="zh-CN" sz="1800" dirty="0">
                <a:latin typeface="微软雅黑" panose="020B0503020204020204" pitchFamily="34" charset="-122"/>
                <a:ea typeface="微软雅黑" panose="020B0503020204020204" pitchFamily="34" charset="-122"/>
              </a:rPr>
            </a:br>
            <a:r>
              <a:rPr lang="en-US" altLang="zh-CN" sz="1800" dirty="0" err="1">
                <a:latin typeface="微软雅黑" panose="020B0503020204020204" pitchFamily="34" charset="-122"/>
                <a:ea typeface="微软雅黑" panose="020B0503020204020204" pitchFamily="34" charset="-122"/>
              </a:rPr>
              <a:t>var</a:t>
            </a:r>
            <a:r>
              <a:rPr lang="en-US" altLang="zh-CN" sz="1800" dirty="0">
                <a:latin typeface="微软雅黑" panose="020B0503020204020204" pitchFamily="34" charset="-122"/>
                <a:ea typeface="微软雅黑" panose="020B0503020204020204" pitchFamily="34" charset="-122"/>
              </a:rPr>
              <a:t> color_d1;</a:t>
            </a:r>
            <a:br>
              <a:rPr lang="en-US" altLang="zh-CN" sz="1800" dirty="0">
                <a:latin typeface="微软雅黑" panose="020B0503020204020204" pitchFamily="34" charset="-122"/>
                <a:ea typeface="微软雅黑" panose="020B0503020204020204" pitchFamily="34" charset="-122"/>
              </a:rPr>
            </a:br>
            <a:r>
              <a:rPr lang="en-US" altLang="zh-CN" sz="1800" dirty="0" err="1">
                <a:latin typeface="微软雅黑" panose="020B0503020204020204" pitchFamily="34" charset="-122"/>
                <a:ea typeface="微软雅黑" panose="020B0503020204020204" pitchFamily="34" charset="-122"/>
              </a:rPr>
              <a:t>var</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allstring</a:t>
            </a:r>
            <a:r>
              <a:rPr lang="en-US" altLang="zh-CN" sz="1800" dirty="0">
                <a:latin typeface="微软雅黑" panose="020B0503020204020204" pitchFamily="34" charset="-122"/>
                <a:ea typeface="微软雅黑" panose="020B0503020204020204" pitchFamily="34" charset="-122"/>
              </a:rPr>
              <a:t>="";</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for(i=0;i&lt;</a:t>
            </a:r>
            <a:r>
              <a:rPr lang="en-US" altLang="zh-CN" sz="1800" dirty="0" err="1">
                <a:latin typeface="微软雅黑" panose="020B0503020204020204" pitchFamily="34" charset="-122"/>
                <a:ea typeface="微软雅黑" panose="020B0503020204020204" pitchFamily="34" charset="-122"/>
              </a:rPr>
              <a:t>text.length;i</a:t>
            </a:r>
            <a:r>
              <a:rPr lang="en-US" altLang="zh-CN" sz="1800" dirty="0">
                <a:latin typeface="微软雅黑" panose="020B0503020204020204" pitchFamily="34" charset="-122"/>
                <a:ea typeface="微软雅黑" panose="020B0503020204020204" pitchFamily="34" charset="-122"/>
              </a:rPr>
              <a:t>=i+2){</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color_d1=255*</a:t>
            </a:r>
            <a:r>
              <a:rPr lang="en-US" altLang="zh-CN" sz="1800" dirty="0" err="1">
                <a:latin typeface="微软雅黑" panose="020B0503020204020204" pitchFamily="34" charset="-122"/>
                <a:ea typeface="微软雅黑" panose="020B0503020204020204" pitchFamily="34" charset="-122"/>
              </a:rPr>
              <a:t>Math.sin</a:t>
            </a:r>
            <a:r>
              <a:rPr lang="en-US" altLang="zh-CN" sz="1800" dirty="0">
                <a:latin typeface="微软雅黑" panose="020B0503020204020204" pitchFamily="34" charset="-122"/>
                <a:ea typeface="微软雅黑" panose="020B0503020204020204" pitchFamily="34" charset="-122"/>
              </a:rPr>
              <a:t>(i/(</a:t>
            </a:r>
            <a:r>
              <a:rPr lang="en-US" altLang="zh-CN" sz="1800" dirty="0" err="1">
                <a:latin typeface="微软雅黑" panose="020B0503020204020204" pitchFamily="34" charset="-122"/>
                <a:ea typeface="微软雅黑" panose="020B0503020204020204" pitchFamily="34" charset="-122"/>
              </a:rPr>
              <a:t>text.length</a:t>
            </a:r>
            <a:r>
              <a:rPr lang="en-US" altLang="zh-CN" sz="1800" dirty="0">
                <a:latin typeface="微软雅黑" panose="020B0503020204020204" pitchFamily="34" charset="-122"/>
                <a:ea typeface="微软雅黑" panose="020B0503020204020204" pitchFamily="34" charset="-122"/>
              </a:rPr>
              <a:t>/3));</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color_h1=</a:t>
            </a:r>
            <a:r>
              <a:rPr lang="en-US" altLang="zh-CN" sz="1800" dirty="0" err="1">
                <a:latin typeface="微软雅黑" panose="020B0503020204020204" pitchFamily="34" charset="-122"/>
                <a:ea typeface="微软雅黑" panose="020B0503020204020204" pitchFamily="34" charset="-122"/>
              </a:rPr>
              <a:t>hexfromdec</a:t>
            </a:r>
            <a:r>
              <a:rPr lang="en-US" altLang="zh-CN" sz="1800" dirty="0">
                <a:latin typeface="微软雅黑" panose="020B0503020204020204" pitchFamily="34" charset="-122"/>
                <a:ea typeface="微软雅黑" panose="020B0503020204020204" pitchFamily="34" charset="-122"/>
              </a:rPr>
              <a:t>(color_d1);</a:t>
            </a:r>
            <a:br>
              <a:rPr lang="en-US" altLang="zh-CN" sz="1800" dirty="0">
                <a:latin typeface="微软雅黑" panose="020B0503020204020204" pitchFamily="34" charset="-122"/>
                <a:ea typeface="微软雅黑" panose="020B0503020204020204" pitchFamily="34" charset="-122"/>
              </a:rPr>
            </a:br>
            <a:r>
              <a:rPr lang="en-US" altLang="zh-CN" sz="1800" dirty="0" err="1">
                <a:latin typeface="微软雅黑" panose="020B0503020204020204" pitchFamily="34" charset="-122"/>
                <a:ea typeface="微软雅黑" panose="020B0503020204020204" pitchFamily="34" charset="-122"/>
              </a:rPr>
              <a:t>allstring</a:t>
            </a:r>
            <a:r>
              <a:rPr lang="en-US" altLang="zh-CN" sz="1800" dirty="0">
                <a:latin typeface="微软雅黑" panose="020B0503020204020204" pitchFamily="34" charset="-122"/>
                <a:ea typeface="微软雅黑" panose="020B0503020204020204" pitchFamily="34" charset="-122"/>
              </a:rPr>
              <a:t>+="&lt;FONT COLOR="+color_h1+"ff"+color_h1+"&gt;"+</a:t>
            </a:r>
            <a:r>
              <a:rPr lang="en-US" altLang="zh-CN" sz="1800" dirty="0" err="1">
                <a:latin typeface="微软雅黑" panose="020B0503020204020204" pitchFamily="34" charset="-122"/>
                <a:ea typeface="微软雅黑" panose="020B0503020204020204" pitchFamily="34" charset="-122"/>
              </a:rPr>
              <a:t>text.substring</a:t>
            </a:r>
            <a:r>
              <a:rPr lang="en-US" altLang="zh-CN" sz="1800" dirty="0">
                <a:latin typeface="微软雅黑" panose="020B0503020204020204" pitchFamily="34" charset="-122"/>
                <a:ea typeface="微软雅黑" panose="020B0503020204020204" pitchFamily="34" charset="-122"/>
              </a:rPr>
              <a:t>(i,i+2)+"&lt;/FONT&gt;";</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return </a:t>
            </a:r>
            <a:r>
              <a:rPr lang="en-US" altLang="zh-CN" sz="1800" dirty="0" err="1">
                <a:latin typeface="微软雅黑" panose="020B0503020204020204" pitchFamily="34" charset="-122"/>
                <a:ea typeface="微软雅黑" panose="020B0503020204020204" pitchFamily="34" charset="-122"/>
              </a:rPr>
              <a:t>allstring</a:t>
            </a:r>
            <a:r>
              <a:rPr lang="en-US" altLang="zh-CN" sz="1800" dirty="0">
                <a:latin typeface="微软雅黑" panose="020B0503020204020204" pitchFamily="34" charset="-122"/>
                <a:ea typeface="微软雅黑" panose="020B0503020204020204" pitchFamily="34" charset="-122"/>
              </a:rPr>
              <a:t>;</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a:t>
            </a:r>
            <a:br>
              <a:rPr lang="en-US" altLang="zh-CN" sz="1800" dirty="0">
                <a:latin typeface="微软雅黑" panose="020B0503020204020204" pitchFamily="34" charset="-122"/>
                <a:ea typeface="微软雅黑" panose="020B0503020204020204" pitchFamily="34" charset="-122"/>
              </a:rPr>
            </a:b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958377"/>
      </p:ext>
    </p:extLst>
  </p:cSld>
  <p:clrMapOvr>
    <a:masterClrMapping/>
  </p:clrMapOvr>
  <p:transition spd="slow">
    <p:wipe/>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44035" name="矩形 7"/>
          <p:cNvSpPr>
            <a:spLocks noChangeArrowheads="1"/>
          </p:cNvSpPr>
          <p:nvPr/>
        </p:nvSpPr>
        <p:spPr bwMode="auto">
          <a:xfrm>
            <a:off x="0" y="0"/>
            <a:ext cx="12188825"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4403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037"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r>
              <a:rPr 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范例</a:t>
            </a:r>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2-Part3</a:t>
            </a:r>
            <a:endPar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038"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80000"/>
              </a:lnSpc>
            </a:pPr>
            <a:r>
              <a:rPr lang="en-US" altLang="zh-CN" sz="1800">
                <a:latin typeface="微软雅黑" panose="020B0503020204020204" pitchFamily="34" charset="-122"/>
                <a:ea typeface="微软雅黑" panose="020B0503020204020204" pitchFamily="34" charset="-122"/>
              </a:rPr>
              <a:t>function sizefont(text){</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var color_d1;</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var allstring="";</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var flag=0;</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for(i=0,j=0;i&lt;text.length;i=i+1){</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if (flag==0) {</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j++;</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if (j&gt;=7) {</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flag=1;}}</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if (flag==1) {</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j=j-1;</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if (j&lt;=0) {</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flag=0; }}</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allstring+="&lt;FONT SIZE="+ j + "&gt;" + text.substring(i,i+1) + "&lt;/FONT&gt;";</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return allstring;</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a:t>
            </a:r>
            <a:r>
              <a:rPr lang="en-US" altLang="zh-CN" sz="1700"/>
              <a:t/>
            </a:r>
            <a:br>
              <a:rPr lang="en-US" altLang="zh-CN" sz="1700"/>
            </a:br>
            <a:endParaRPr lang="en-US" altLang="zh-CN" sz="1700"/>
          </a:p>
        </p:txBody>
      </p:sp>
    </p:spTree>
    <p:extLst>
      <p:ext uri="{BB962C8B-B14F-4D97-AF65-F5344CB8AC3E}">
        <p14:creationId xmlns:p14="http://schemas.microsoft.com/office/powerpoint/2010/main" val="279057899"/>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2291" name="矩形 7"/>
          <p:cNvSpPr>
            <a:spLocks noChangeArrowheads="1"/>
          </p:cNvSpPr>
          <p:nvPr/>
        </p:nvSpPr>
        <p:spPr bwMode="auto">
          <a:xfrm>
            <a:off x="0" y="-1270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229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293"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40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en-US" sz="40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40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入门实例</a:t>
            </a:r>
            <a:endParaRPr lang="en-US" sz="40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294" name="TextBox 3"/>
          <p:cNvSpPr>
            <a:spLocks noChangeArrowheads="1"/>
          </p:cNvSpPr>
          <p:nvPr/>
        </p:nvSpPr>
        <p:spPr bwMode="auto">
          <a:xfrm>
            <a:off x="227013" y="1309688"/>
            <a:ext cx="10999787"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lvl="1" eaLnBrk="1" hangingPunct="1">
              <a:lnSpc>
                <a:spcPct val="150000"/>
              </a:lnSpc>
              <a:spcBef>
                <a:spcPct val="0"/>
              </a:spcBef>
            </a:pPr>
            <a:r>
              <a:rPr lang="en-US" sz="2200">
                <a:latin typeface="微软雅黑" panose="020B0503020204020204" pitchFamily="34" charset="-122"/>
                <a:ea typeface="微软雅黑" panose="020B0503020204020204" pitchFamily="34" charset="-122"/>
                <a:sym typeface="Arial" panose="020B0604020202020204" pitchFamily="34" charset="0"/>
              </a:rPr>
              <a:t>打开记事本:点击"开始"－－选择"程序"－－选择"附件"－－选择"记事本"(或者打开你的Notepad++编辑器)</a:t>
            </a:r>
          </a:p>
          <a:p>
            <a:pPr lvl="1" eaLnBrk="1" hangingPunct="1">
              <a:lnSpc>
                <a:spcPct val="150000"/>
              </a:lnSpc>
              <a:spcBef>
                <a:spcPct val="0"/>
              </a:spcBef>
            </a:pPr>
            <a:r>
              <a:rPr lang="en-US" sz="2200">
                <a:latin typeface="微软雅黑" panose="020B0503020204020204" pitchFamily="34" charset="-122"/>
                <a:ea typeface="微软雅黑" panose="020B0503020204020204" pitchFamily="34" charset="-122"/>
                <a:sym typeface="Arial" panose="020B0604020202020204" pitchFamily="34" charset="0"/>
              </a:rPr>
              <a:t>输入下面代码(直接拷贝过去就可以)</a:t>
            </a:r>
            <a:r>
              <a:rPr lang="zh-CN" altLang="en-US" sz="2200">
                <a:latin typeface="微软雅黑" panose="020B0503020204020204" pitchFamily="34" charset="-122"/>
                <a:ea typeface="微软雅黑" panose="020B0503020204020204" pitchFamily="34" charset="-122"/>
                <a:sym typeface="Arial" panose="020B0604020202020204" pitchFamily="34" charset="0"/>
              </a:rPr>
              <a:t>，保存为welcome.html</a:t>
            </a:r>
          </a:p>
          <a:p>
            <a:pPr lvl="1" eaLnBrk="1" hangingPunct="1">
              <a:lnSpc>
                <a:spcPct val="150000"/>
              </a:lnSpc>
              <a:spcBef>
                <a:spcPct val="0"/>
              </a:spcBef>
            </a:pPr>
            <a:r>
              <a:rPr lang="zh-CN" altLang="en-US" sz="2200">
                <a:latin typeface="微软雅黑" panose="020B0503020204020204" pitchFamily="34" charset="-122"/>
                <a:ea typeface="微软雅黑" panose="020B0503020204020204" pitchFamily="34" charset="-122"/>
                <a:sym typeface="Arial" panose="020B0604020202020204" pitchFamily="34" charset="0"/>
              </a:rPr>
              <a:t>双击文件看效果</a:t>
            </a:r>
          </a:p>
        </p:txBody>
      </p:sp>
      <p:sp>
        <p:nvSpPr>
          <p:cNvPr id="12295" name="Rectangle 3"/>
          <p:cNvSpPr>
            <a:spLocks noGrp="1" noChangeArrowheads="1"/>
          </p:cNvSpPr>
          <p:nvPr/>
        </p:nvSpPr>
        <p:spPr bwMode="auto">
          <a:xfrm>
            <a:off x="4899025" y="3248025"/>
            <a:ext cx="6042025" cy="3335338"/>
          </a:xfrm>
          <a:prstGeom prst="rect">
            <a:avLst/>
          </a:prstGeom>
          <a:solidFill>
            <a:schemeClr val="bg2"/>
          </a:solidFill>
          <a:ln>
            <a:noFill/>
          </a:ln>
          <a:effectLst/>
          <a:extLs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&lt;html&gt;</a:t>
            </a:r>
          </a:p>
          <a:p>
            <a:pPr>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&lt;head&gt;</a:t>
            </a:r>
          </a:p>
          <a:p>
            <a:pPr>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&lt;title&gt;Welcome JavaScript&lt;/title&gt;</a:t>
            </a:r>
          </a:p>
          <a:p>
            <a:pPr>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&lt;/head&gt;</a:t>
            </a:r>
          </a:p>
          <a:p>
            <a:pPr>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&lt;body&gt;</a:t>
            </a:r>
          </a:p>
          <a:p>
            <a:pPr>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&lt;script type="text/</a:t>
            </a:r>
            <a:r>
              <a:rPr lang="en-US" altLang="zh-CN" sz="1800" dirty="0" err="1">
                <a:latin typeface="微软雅黑" panose="020B0503020204020204" pitchFamily="34" charset="-122"/>
                <a:ea typeface="微软雅黑" panose="020B0503020204020204" pitchFamily="34" charset="-122"/>
              </a:rPr>
              <a:t>javascript</a:t>
            </a:r>
            <a:r>
              <a:rPr lang="en-US" altLang="zh-CN" sz="1800" dirty="0">
                <a:latin typeface="微软雅黑" panose="020B0503020204020204" pitchFamily="34" charset="-122"/>
                <a:ea typeface="微软雅黑" panose="020B0503020204020204" pitchFamily="34" charset="-122"/>
              </a:rPr>
              <a:t>"&gt;</a:t>
            </a:r>
          </a:p>
          <a:p>
            <a:pPr>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alert("hello world");</a:t>
            </a:r>
          </a:p>
          <a:p>
            <a:pPr>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&lt;/script&gt;</a:t>
            </a:r>
          </a:p>
          <a:p>
            <a:pPr>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&lt;/body&gt;</a:t>
            </a:r>
          </a:p>
          <a:p>
            <a:pPr>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&lt;/html&gt;</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animEffect>
                                      <p:cBhvr>
                                        <p:cTn id="7"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bldLvl="0" animBg="1"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45059" name="矩形 7"/>
          <p:cNvSpPr>
            <a:spLocks noChangeArrowheads="1"/>
          </p:cNvSpPr>
          <p:nvPr/>
        </p:nvSpPr>
        <p:spPr bwMode="auto">
          <a:xfrm>
            <a:off x="-76200" y="0"/>
            <a:ext cx="12188825"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4506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061"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r>
              <a:rPr 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范例</a:t>
            </a:r>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2-Part4</a:t>
            </a:r>
            <a:endPar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062"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80000"/>
              </a:lnSpc>
            </a:pPr>
            <a:r>
              <a:rPr lang="en-US" altLang="zh-CN" sz="1800">
                <a:latin typeface="微软雅黑" panose="020B0503020204020204" pitchFamily="34" charset="-122"/>
                <a:ea typeface="微软雅黑" panose="020B0503020204020204" pitchFamily="34" charset="-122"/>
              </a:rPr>
              <a:t>document.write("&lt;font size=8&gt;&lt;CENTER&gt;")</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document.write("&lt;BR&gt;&lt;BR&gt;")</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document.write( sizefont("</a:t>
            </a:r>
            <a:r>
              <a:rPr lang="zh-CN" sz="1800">
                <a:latin typeface="微软雅黑" panose="020B0503020204020204" pitchFamily="34" charset="-122"/>
                <a:ea typeface="微软雅黑" panose="020B0503020204020204" pitchFamily="34" charset="-122"/>
              </a:rPr>
              <a:t>这是一个获取</a:t>
            </a:r>
            <a:r>
              <a:rPr lang="en-US" altLang="zh-CN" sz="1800">
                <a:latin typeface="微软雅黑" panose="020B0503020204020204" pitchFamily="34" charset="-122"/>
                <a:ea typeface="微软雅黑" panose="020B0503020204020204" pitchFamily="34" charset="-122"/>
              </a:rPr>
              <a:t>WEB</a:t>
            </a:r>
            <a:r>
              <a:rPr lang="zh-CN" sz="1800">
                <a:latin typeface="微软雅黑" panose="020B0503020204020204" pitchFamily="34" charset="-122"/>
                <a:ea typeface="微软雅黑" panose="020B0503020204020204" pitchFamily="34" charset="-122"/>
              </a:rPr>
              <a:t>浏览器的程序</a:t>
            </a:r>
            <a:r>
              <a:rPr lang="en-US" altLang="zh-CN" sz="1800">
                <a:latin typeface="微软雅黑" panose="020B0503020204020204" pitchFamily="34" charset="-122"/>
                <a:ea typeface="微软雅黑" panose="020B0503020204020204" pitchFamily="34" charset="-122"/>
              </a:rPr>
              <a:t>"))</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document.write("&lt;/CENTER&gt;&lt;/font&gt;")</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document.write("</a:t>
            </a:r>
            <a:r>
              <a:rPr lang="zh-CN" sz="1800">
                <a:latin typeface="微软雅黑" panose="020B0503020204020204" pitchFamily="34" charset="-122"/>
                <a:ea typeface="微软雅黑" panose="020B0503020204020204" pitchFamily="34" charset="-122"/>
              </a:rPr>
              <a:t>浏览器名称</a:t>
            </a:r>
            <a:r>
              <a:rPr lang="en-US" altLang="zh-CN" sz="1800">
                <a:latin typeface="微软雅黑" panose="020B0503020204020204" pitchFamily="34" charset="-122"/>
                <a:ea typeface="微软雅黑" panose="020B0503020204020204" pitchFamily="34" charset="-122"/>
              </a:rPr>
              <a:t>: "+navigator.appName+"&lt;br&gt;");</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document.write("</a:t>
            </a:r>
            <a:r>
              <a:rPr lang="zh-CN" sz="1800">
                <a:latin typeface="微软雅黑" panose="020B0503020204020204" pitchFamily="34" charset="-122"/>
                <a:ea typeface="微软雅黑" panose="020B0503020204020204" pitchFamily="34" charset="-122"/>
              </a:rPr>
              <a:t>版本号</a:t>
            </a:r>
            <a:r>
              <a:rPr lang="en-US" altLang="zh-CN" sz="1800">
                <a:latin typeface="微软雅黑" panose="020B0503020204020204" pitchFamily="34" charset="-122"/>
                <a:ea typeface="微软雅黑" panose="020B0503020204020204" pitchFamily="34" charset="-122"/>
              </a:rPr>
              <a:t>: "+navigator.appVersion+"&lt;br&gt;");</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document.write("</a:t>
            </a:r>
            <a:r>
              <a:rPr lang="zh-CN" sz="1800">
                <a:latin typeface="微软雅黑" panose="020B0503020204020204" pitchFamily="34" charset="-122"/>
                <a:ea typeface="微软雅黑" panose="020B0503020204020204" pitchFamily="34" charset="-122"/>
              </a:rPr>
              <a:t>代码名字</a:t>
            </a:r>
            <a:r>
              <a:rPr lang="en-US" altLang="zh-CN" sz="1800">
                <a:latin typeface="微软雅黑" panose="020B0503020204020204" pitchFamily="34" charset="-122"/>
                <a:ea typeface="微软雅黑" panose="020B0503020204020204" pitchFamily="34" charset="-122"/>
              </a:rPr>
              <a:t>: "+navigator.appCodeName+"&lt;br&gt;");</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document.write("</a:t>
            </a:r>
            <a:r>
              <a:rPr lang="zh-CN" sz="1800">
                <a:latin typeface="微软雅黑" panose="020B0503020204020204" pitchFamily="34" charset="-122"/>
                <a:ea typeface="微软雅黑" panose="020B0503020204020204" pitchFamily="34" charset="-122"/>
              </a:rPr>
              <a:t>用户代理标识</a:t>
            </a:r>
            <a:r>
              <a:rPr lang="en-US" altLang="zh-CN" sz="1800">
                <a:latin typeface="微软雅黑" panose="020B0503020204020204" pitchFamily="34" charset="-122"/>
                <a:ea typeface="微软雅黑" panose="020B0503020204020204" pitchFamily="34" charset="-122"/>
              </a:rPr>
              <a:t>: "+navigator.userAgent);</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&lt;/script&gt;</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&lt;body&gt;</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&lt;/body&gt;</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&lt;/html&gt;</a:t>
            </a:r>
            <a:r>
              <a:rPr lang="en-US" altLang="zh-CN" sz="1700"/>
              <a:t/>
            </a:r>
            <a:br>
              <a:rPr lang="en-US" altLang="zh-CN" sz="1700"/>
            </a:br>
            <a:endParaRPr lang="en-US" altLang="zh-CN" sz="1700"/>
          </a:p>
        </p:txBody>
      </p:sp>
    </p:spTree>
    <p:extLst>
      <p:ext uri="{BB962C8B-B14F-4D97-AF65-F5344CB8AC3E}">
        <p14:creationId xmlns:p14="http://schemas.microsoft.com/office/powerpoint/2010/main" val="267650961"/>
      </p:ext>
    </p:extLst>
  </p:cSld>
  <p:clrMapOvr>
    <a:masterClrMapping/>
  </p:clrMapOvr>
  <p:transition spd="slow">
    <p:wipe/>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46083" name="矩形 7"/>
          <p:cNvSpPr>
            <a:spLocks noChangeArrowheads="1"/>
          </p:cNvSpPr>
          <p:nvPr/>
        </p:nvSpPr>
        <p:spPr bwMode="auto">
          <a:xfrm>
            <a:off x="0" y="0"/>
            <a:ext cx="12188825"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46084"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085"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r>
              <a:rPr 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范例</a:t>
            </a:r>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2-Part5</a:t>
            </a:r>
            <a:endPar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6086" name="Picture 6" descr="js0501266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713" y="2492375"/>
            <a:ext cx="9956800" cy="335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6087" name="Rectangle 7"/>
          <p:cNvSpPr>
            <a:spLocks noGrp="1" noChangeArrowheads="1"/>
          </p:cNvSpPr>
          <p:nvPr/>
        </p:nvSpPr>
        <p:spPr bwMode="auto">
          <a:xfrm>
            <a:off x="660400" y="1657350"/>
            <a:ext cx="106680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r>
              <a:rPr lang="zh-CN" sz="2400">
                <a:latin typeface="微软雅黑" panose="020B0503020204020204" pitchFamily="34" charset="-122"/>
                <a:ea typeface="微软雅黑" panose="020B0503020204020204" pitchFamily="34" charset="-122"/>
              </a:rPr>
              <a:t>输出结果图</a:t>
            </a:r>
            <a:r>
              <a:rPr lang="en-US" altLang="zh-CN" sz="2400">
                <a:latin typeface="微软雅黑" panose="020B0503020204020204" pitchFamily="34" charset="-122"/>
                <a:ea typeface="微软雅黑" panose="020B0503020204020204" pitchFamily="34" charset="-122"/>
              </a:rPr>
              <a:t>1</a:t>
            </a:r>
            <a:r>
              <a:rPr lang="zh-CN" sz="2400">
                <a:latin typeface="微软雅黑" panose="020B0503020204020204" pitchFamily="34" charset="-122"/>
                <a:ea typeface="微软雅黑" panose="020B0503020204020204" pitchFamily="34" charset="-122"/>
              </a:rPr>
              <a:t>所示 </a:t>
            </a:r>
          </a:p>
        </p:txBody>
      </p:sp>
    </p:spTree>
    <p:extLst>
      <p:ext uri="{BB962C8B-B14F-4D97-AF65-F5344CB8AC3E}">
        <p14:creationId xmlns:p14="http://schemas.microsoft.com/office/powerpoint/2010/main" val="2058598110"/>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4339" name="矩形 7"/>
          <p:cNvSpPr>
            <a:spLocks noChangeArrowheads="1"/>
          </p:cNvSpPr>
          <p:nvPr/>
        </p:nvSpPr>
        <p:spPr bwMode="auto">
          <a:xfrm>
            <a:off x="0" y="-1270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434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41"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40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en-US" sz="40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40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说明</a:t>
            </a:r>
            <a:endParaRPr lang="en-US" sz="40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42" name="TextBox 3"/>
          <p:cNvSpPr>
            <a:spLocks noChangeArrowheads="1"/>
          </p:cNvSpPr>
          <p:nvPr/>
        </p:nvSpPr>
        <p:spPr bwMode="auto">
          <a:xfrm>
            <a:off x="519113" y="1490663"/>
            <a:ext cx="10448925" cy="272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50000"/>
              </a:lnSpc>
              <a:spcBef>
                <a:spcPct val="0"/>
              </a:spcBef>
            </a:pPr>
            <a:r>
              <a:rPr lang="en-US" altLang="zh-CN" sz="2200" dirty="0">
                <a:latin typeface="微软雅黑" panose="020B0503020204020204" pitchFamily="34" charset="-122"/>
                <a:ea typeface="微软雅黑" panose="020B0503020204020204" pitchFamily="34" charset="-122"/>
              </a:rPr>
              <a:t>JavaScript</a:t>
            </a:r>
            <a:r>
              <a:rPr lang="zh-CN" sz="2200" dirty="0">
                <a:latin typeface="微软雅黑" panose="020B0503020204020204" pitchFamily="34" charset="-122"/>
                <a:ea typeface="微软雅黑" panose="020B0503020204020204" pitchFamily="34" charset="-122"/>
              </a:rPr>
              <a:t>代码由 </a:t>
            </a:r>
            <a:r>
              <a:rPr lang="en-US" altLang="zh-CN" sz="2400" dirty="0">
                <a:latin typeface="微软雅黑" panose="020B0503020204020204" pitchFamily="34" charset="-122"/>
                <a:ea typeface="微软雅黑" panose="020B0503020204020204" pitchFamily="34" charset="-122"/>
              </a:rPr>
              <a:t> &lt;script type="text/</a:t>
            </a:r>
            <a:r>
              <a:rPr lang="en-US" altLang="zh-CN" sz="2400" dirty="0" err="1">
                <a:latin typeface="微软雅黑" panose="020B0503020204020204" pitchFamily="34" charset="-122"/>
                <a:ea typeface="微软雅黑" panose="020B0503020204020204" pitchFamily="34" charset="-122"/>
              </a:rPr>
              <a:t>javascript</a:t>
            </a:r>
            <a:r>
              <a:rPr lang="en-US" altLang="zh-CN" sz="2400" dirty="0" smtClean="0">
                <a:latin typeface="微软雅黑" panose="020B0503020204020204" pitchFamily="34" charset="-122"/>
                <a:ea typeface="微软雅黑" panose="020B0503020204020204" pitchFamily="34" charset="-122"/>
              </a:rPr>
              <a:t>"&gt;</a:t>
            </a:r>
            <a:r>
              <a:rPr lang="en-US" altLang="zh-CN" sz="22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&lt;/script </a:t>
            </a:r>
            <a:r>
              <a:rPr lang="en-US" altLang="zh-CN" sz="2400" dirty="0">
                <a:latin typeface="微软雅黑" panose="020B0503020204020204" pitchFamily="34" charset="-122"/>
                <a:ea typeface="微软雅黑" panose="020B0503020204020204" pitchFamily="34" charset="-122"/>
              </a:rPr>
              <a:t>&gt;</a:t>
            </a:r>
            <a:r>
              <a:rPr lang="zh-CN" sz="2200" dirty="0" smtClean="0">
                <a:latin typeface="微软雅黑" panose="020B0503020204020204" pitchFamily="34" charset="-122"/>
                <a:ea typeface="微软雅黑" panose="020B0503020204020204" pitchFamily="34" charset="-122"/>
              </a:rPr>
              <a:t>说明</a:t>
            </a:r>
            <a:r>
              <a:rPr lang="zh-CN" sz="2200" dirty="0">
                <a:latin typeface="微软雅黑" panose="020B0503020204020204" pitchFamily="34" charset="-122"/>
                <a:ea typeface="微软雅黑" panose="020B0503020204020204" pitchFamily="34" charset="-122"/>
              </a:rPr>
              <a:t>。在</a:t>
            </a:r>
            <a:r>
              <a:rPr lang="zh-CN" sz="2200" dirty="0" smtClean="0">
                <a:latin typeface="微软雅黑" panose="020B0503020204020204" pitchFamily="34" charset="-122"/>
                <a:ea typeface="微软雅黑" panose="020B0503020204020204" pitchFamily="34" charset="-122"/>
              </a:rPr>
              <a:t>标识</a:t>
            </a:r>
            <a:r>
              <a:rPr lang="en-US" altLang="zh-CN" sz="2000" dirty="0">
                <a:latin typeface="微软雅黑" panose="020B0503020204020204" pitchFamily="34" charset="-122"/>
                <a:ea typeface="微软雅黑" panose="020B0503020204020204" pitchFamily="34" charset="-122"/>
              </a:rPr>
              <a:t>&lt;script type="text/</a:t>
            </a:r>
            <a:r>
              <a:rPr lang="en-US" altLang="zh-CN" sz="2000" dirty="0" err="1">
                <a:latin typeface="微软雅黑" panose="020B0503020204020204" pitchFamily="34" charset="-122"/>
                <a:ea typeface="微软雅黑" panose="020B0503020204020204" pitchFamily="34" charset="-122"/>
              </a:rPr>
              <a:t>javascript</a:t>
            </a:r>
            <a:r>
              <a:rPr lang="en-US" altLang="zh-CN" sz="2000" dirty="0">
                <a:latin typeface="微软雅黑" panose="020B0503020204020204" pitchFamily="34" charset="-122"/>
                <a:ea typeface="微软雅黑" panose="020B0503020204020204" pitchFamily="34" charset="-122"/>
              </a:rPr>
              <a:t>"&gt;...</a:t>
            </a:r>
            <a:r>
              <a:rPr lang="en-US" altLang="zh-CN" sz="18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&lt;/script &gt;</a:t>
            </a:r>
            <a:r>
              <a:rPr lang="zh-CN" sz="2200" dirty="0" smtClean="0">
                <a:latin typeface="微软雅黑" panose="020B0503020204020204" pitchFamily="34" charset="-122"/>
                <a:ea typeface="微软雅黑" panose="020B0503020204020204" pitchFamily="34" charset="-122"/>
              </a:rPr>
              <a:t>之间</a:t>
            </a:r>
            <a:r>
              <a:rPr lang="zh-CN" sz="2200" dirty="0">
                <a:latin typeface="微软雅黑" panose="020B0503020204020204" pitchFamily="34" charset="-122"/>
                <a:ea typeface="微软雅黑" panose="020B0503020204020204" pitchFamily="34" charset="-122"/>
              </a:rPr>
              <a:t>就可加入</a:t>
            </a:r>
            <a:r>
              <a:rPr lang="en-US" altLang="zh-CN" sz="2200" dirty="0">
                <a:latin typeface="微软雅黑" panose="020B0503020204020204" pitchFamily="34" charset="-122"/>
                <a:ea typeface="微软雅黑" panose="020B0503020204020204" pitchFamily="34" charset="-122"/>
              </a:rPr>
              <a:t>JavaScript</a:t>
            </a:r>
            <a:r>
              <a:rPr lang="zh-CN" sz="2200" dirty="0">
                <a:latin typeface="微软雅黑" panose="020B0503020204020204" pitchFamily="34" charset="-122"/>
                <a:ea typeface="微软雅黑" panose="020B0503020204020204" pitchFamily="34" charset="-122"/>
              </a:rPr>
              <a:t>脚本。</a:t>
            </a:r>
          </a:p>
          <a:p>
            <a:pPr eaLnBrk="1" hangingPunct="1">
              <a:lnSpc>
                <a:spcPct val="150000"/>
              </a:lnSpc>
              <a:spcBef>
                <a:spcPct val="0"/>
              </a:spcBef>
            </a:pPr>
            <a:endParaRPr lang="zh-CN" sz="2200" dirty="0">
              <a:latin typeface="微软雅黑" panose="020B0503020204020204" pitchFamily="34" charset="-122"/>
              <a:ea typeface="微软雅黑" panose="020B0503020204020204" pitchFamily="34" charset="-122"/>
            </a:endParaRPr>
          </a:p>
          <a:p>
            <a:pPr eaLnBrk="1" hangingPunct="1">
              <a:lnSpc>
                <a:spcPct val="150000"/>
              </a:lnSpc>
              <a:spcBef>
                <a:spcPct val="0"/>
              </a:spcBef>
            </a:pPr>
            <a:r>
              <a:rPr lang="en-US" altLang="zh-CN" sz="2200" dirty="0">
                <a:latin typeface="微软雅黑" panose="020B0503020204020204" pitchFamily="34" charset="-122"/>
                <a:ea typeface="微软雅黑" panose="020B0503020204020204" pitchFamily="34" charset="-122"/>
              </a:rPr>
              <a:t>alert()</a:t>
            </a:r>
            <a:r>
              <a:rPr lang="zh-CN" sz="2200" dirty="0">
                <a:latin typeface="微软雅黑" panose="020B0503020204020204" pitchFamily="34" charset="-122"/>
                <a:ea typeface="微软雅黑" panose="020B0503020204020204" pitchFamily="34" charset="-122"/>
              </a:rPr>
              <a:t>是</a:t>
            </a:r>
            <a:r>
              <a:rPr lang="en-US" altLang="zh-CN" sz="2200" dirty="0">
                <a:latin typeface="微软雅黑" panose="020B0503020204020204" pitchFamily="34" charset="-122"/>
                <a:ea typeface="微软雅黑" panose="020B0503020204020204" pitchFamily="34" charset="-122"/>
              </a:rPr>
              <a:t>JavaScript</a:t>
            </a:r>
            <a:r>
              <a:rPr lang="zh-CN" sz="2200" dirty="0">
                <a:latin typeface="微软雅黑" panose="020B0503020204020204" pitchFamily="34" charset="-122"/>
                <a:ea typeface="微软雅黑" panose="020B0503020204020204" pitchFamily="34" charset="-122"/>
              </a:rPr>
              <a:t>的窗口对象方法，其功能是弹出一个具有</a:t>
            </a:r>
            <a:r>
              <a:rPr lang="en-US" altLang="zh-CN" sz="2200" dirty="0">
                <a:latin typeface="微软雅黑" panose="020B0503020204020204" pitchFamily="34" charset="-122"/>
                <a:ea typeface="微软雅黑" panose="020B0503020204020204" pitchFamily="34" charset="-122"/>
              </a:rPr>
              <a:t>OK</a:t>
            </a:r>
            <a:r>
              <a:rPr lang="zh-CN" sz="2200" dirty="0">
                <a:latin typeface="微软雅黑" panose="020B0503020204020204" pitchFamily="34" charset="-122"/>
                <a:ea typeface="微软雅黑" panose="020B0503020204020204" pitchFamily="34" charset="-122"/>
              </a:rPr>
              <a:t>对话框并显示（）中的字符串。</a:t>
            </a:r>
          </a:p>
        </p:txBody>
      </p: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4339" name="矩形 7"/>
          <p:cNvSpPr>
            <a:spLocks noChangeArrowheads="1"/>
          </p:cNvSpPr>
          <p:nvPr/>
        </p:nvSpPr>
        <p:spPr bwMode="auto">
          <a:xfrm>
            <a:off x="0" y="-1270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434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41" name="标题 1"/>
          <p:cNvSpPr>
            <a:spLocks noGrp="1" noChangeArrowheads="1"/>
          </p:cNvSpPr>
          <p:nvPr>
            <p:ph type="title" idx="4294967295"/>
          </p:nvPr>
        </p:nvSpPr>
        <p:spPr>
          <a:xfrm>
            <a:off x="604838" y="0"/>
            <a:ext cx="10748962" cy="1335088"/>
          </a:xfrm>
        </p:spPr>
        <p:txBody>
          <a:bodyPr/>
          <a:lstStyle/>
          <a:p>
            <a:pPr marL="0" indent="0" eaLnBrk="1" hangingPunct="1"/>
            <a:r>
              <a:rPr 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en-US" sz="4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4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简单的例子</a:t>
            </a:r>
            <a:endParaRPr lang="en-US" sz="4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338" y="1627413"/>
            <a:ext cx="3345089" cy="3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a:spLocks/>
          </p:cNvSpPr>
          <p:nvPr/>
        </p:nvSpPr>
        <p:spPr>
          <a:xfrm>
            <a:off x="4980214" y="1654626"/>
            <a:ext cx="6204857" cy="3719082"/>
          </a:xfrm>
          <a:prstGeom prst="rect">
            <a:avLst/>
          </a:prstGeom>
        </p:spPr>
        <p:txBody>
          <a:bodyPr>
            <a:normAutofit/>
          </a:bodyPr>
          <a:lstStyle>
            <a:lvl1pPr marL="228600" indent="-228600" algn="l" rtl="0" eaLnBrk="0" fontAlgn="base" hangingPunct="0">
              <a:lnSpc>
                <a:spcPct val="90000"/>
              </a:lnSpc>
              <a:spcBef>
                <a:spcPct val="30000"/>
              </a:spcBef>
              <a:spcAft>
                <a:spcPct val="0"/>
              </a:spcAft>
              <a:buFont typeface="Arial" panose="020B0604020202020204" pitchFamily="34" charset="0"/>
              <a:buChar char="•"/>
              <a:defRPr sz="2800" kern="1200">
                <a:solidFill>
                  <a:schemeClr val="tx1"/>
                </a:solidFill>
                <a:latin typeface="+mn-lt"/>
                <a:ea typeface="+mn-ea"/>
                <a:cs typeface="+mn-cs"/>
                <a:sym typeface="Segoe UI" panose="020B0502040204020203" pitchFamily="34" charset="0"/>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kern="1200">
                <a:solidFill>
                  <a:schemeClr val="tx1"/>
                </a:solidFill>
                <a:latin typeface="+mn-lt"/>
                <a:ea typeface="+mn-ea"/>
                <a:cs typeface="+mn-cs"/>
                <a:sym typeface="Segoe UI" panose="020B0502040204020203" pitchFamily="34" charset="0"/>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kern="1200">
                <a:solidFill>
                  <a:schemeClr val="tx1"/>
                </a:solidFill>
                <a:latin typeface="+mn-lt"/>
                <a:ea typeface="+mn-ea"/>
                <a:cs typeface="+mn-cs"/>
                <a:sym typeface="Segoe UI" panose="020B0502040204020203" pitchFamily="34" charset="0"/>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kern="1200">
                <a:solidFill>
                  <a:schemeClr val="tx1"/>
                </a:solidFill>
                <a:latin typeface="+mn-lt"/>
                <a:ea typeface="+mn-ea"/>
                <a:cs typeface="+mn-cs"/>
                <a:sym typeface="Segoe UI" panose="020B0502040204020203" pitchFamily="34" charset="0"/>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kern="1200">
                <a:solidFill>
                  <a:schemeClr val="tx1"/>
                </a:solidFill>
                <a:latin typeface="+mn-lt"/>
                <a:ea typeface="+mn-ea"/>
                <a:cs typeface="+mn-cs"/>
                <a:sym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buFont typeface="Wingdings" pitchFamily="2" charset="2"/>
              <a:buChar char="l"/>
            </a:pPr>
            <a:r>
              <a:rPr lang="zh-CN" altLang="en-US" sz="2800" dirty="0" smtClean="0">
                <a:solidFill>
                  <a:srgbClr val="3F3F3F"/>
                </a:solidFill>
                <a:sym typeface="微软雅黑" pitchFamily="34" charset="-122"/>
              </a:rPr>
              <a:t>分析效果实现原理</a:t>
            </a:r>
          </a:p>
          <a:p>
            <a:pPr marL="857250" lvl="2" indent="-457200">
              <a:buFont typeface="Wingdings" pitchFamily="2" charset="2"/>
              <a:buChar char="l"/>
            </a:pPr>
            <a:r>
              <a:rPr lang="zh-CN" altLang="en-US" dirty="0" smtClean="0">
                <a:solidFill>
                  <a:srgbClr val="3F3F3F"/>
                </a:solidFill>
                <a:sym typeface="微软雅黑" pitchFamily="34" charset="-122"/>
              </a:rPr>
              <a:t>样式：</a:t>
            </a:r>
            <a:r>
              <a:rPr lang="en-US" altLang="zh-CN" dirty="0" err="1" smtClean="0">
                <a:solidFill>
                  <a:srgbClr val="3F3F3F"/>
                </a:solidFill>
                <a:sym typeface="微软雅黑" pitchFamily="34" charset="-122"/>
              </a:rPr>
              <a:t>Div</a:t>
            </a:r>
            <a:r>
              <a:rPr lang="zh-CN" altLang="en-US" dirty="0" smtClean="0">
                <a:solidFill>
                  <a:srgbClr val="3F3F3F"/>
                </a:solidFill>
                <a:sym typeface="微软雅黑" pitchFamily="34" charset="-122"/>
              </a:rPr>
              <a:t>的</a:t>
            </a:r>
            <a:r>
              <a:rPr lang="en-US" altLang="zh-CN" dirty="0" smtClean="0">
                <a:solidFill>
                  <a:srgbClr val="3F3F3F"/>
                </a:solidFill>
                <a:sym typeface="微软雅黑" pitchFamily="34" charset="-122"/>
              </a:rPr>
              <a:t>display</a:t>
            </a:r>
          </a:p>
          <a:p>
            <a:pPr marL="857250" lvl="2" indent="-457200">
              <a:buFont typeface="Wingdings" pitchFamily="2" charset="2"/>
              <a:buChar char="l"/>
            </a:pPr>
            <a:r>
              <a:rPr lang="zh-CN" altLang="en-US" dirty="0" smtClean="0">
                <a:solidFill>
                  <a:srgbClr val="3F3F3F"/>
                </a:solidFill>
                <a:sym typeface="微软雅黑" pitchFamily="34" charset="-122"/>
              </a:rPr>
              <a:t>事件：</a:t>
            </a:r>
            <a:r>
              <a:rPr lang="en-US" altLang="zh-CN" dirty="0" err="1" smtClean="0">
                <a:solidFill>
                  <a:srgbClr val="3F3F3F"/>
                </a:solidFill>
                <a:sym typeface="微软雅黑" pitchFamily="34" charset="-122"/>
              </a:rPr>
              <a:t>onmouseover</a:t>
            </a:r>
            <a:r>
              <a:rPr lang="zh-CN" altLang="en-US" dirty="0" smtClean="0">
                <a:solidFill>
                  <a:srgbClr val="3F3F3F"/>
                </a:solidFill>
                <a:sym typeface="微软雅黑" pitchFamily="34" charset="-122"/>
              </a:rPr>
              <a:t>、</a:t>
            </a:r>
            <a:r>
              <a:rPr lang="en-US" altLang="zh-CN" dirty="0" err="1" smtClean="0">
                <a:solidFill>
                  <a:srgbClr val="3F3F3F"/>
                </a:solidFill>
                <a:sym typeface="微软雅黑" pitchFamily="34" charset="-122"/>
              </a:rPr>
              <a:t>onmouseout</a:t>
            </a:r>
            <a:endParaRPr lang="en-US" altLang="zh-CN" dirty="0" smtClean="0">
              <a:solidFill>
                <a:srgbClr val="3F3F3F"/>
              </a:solidFill>
              <a:sym typeface="微软雅黑" pitchFamily="34" charset="-122"/>
            </a:endParaRPr>
          </a:p>
          <a:p>
            <a:pPr marL="857250" lvl="2" indent="-457200">
              <a:buFont typeface="Wingdings" pitchFamily="2" charset="2"/>
              <a:buChar char="l"/>
            </a:pPr>
            <a:r>
              <a:rPr lang="zh-CN" altLang="en-US" dirty="0">
                <a:solidFill>
                  <a:srgbClr val="3F3F3F"/>
                </a:solidFill>
                <a:sym typeface="微软雅黑" pitchFamily="34" charset="-122"/>
              </a:rPr>
              <a:t>元素属性操作：</a:t>
            </a:r>
            <a:r>
              <a:rPr lang="en-US" altLang="zh-CN" dirty="0" err="1">
                <a:solidFill>
                  <a:srgbClr val="3F3F3F"/>
                </a:solidFill>
                <a:sym typeface="微软雅黑" pitchFamily="34" charset="-122"/>
              </a:rPr>
              <a:t>obj.style</a:t>
            </a:r>
            <a:r>
              <a:rPr lang="en-US" altLang="zh-CN" dirty="0">
                <a:solidFill>
                  <a:srgbClr val="3F3F3F"/>
                </a:solidFill>
                <a:sym typeface="微软雅黑" pitchFamily="34" charset="-122"/>
              </a:rPr>
              <a:t>.[……]</a:t>
            </a:r>
          </a:p>
          <a:p>
            <a:pPr marL="857250" lvl="2" indent="-457200">
              <a:buFont typeface="Wingdings" pitchFamily="2" charset="2"/>
              <a:buChar char="l"/>
            </a:pPr>
            <a:r>
              <a:rPr lang="zh-CN" altLang="en-US" dirty="0" smtClean="0">
                <a:solidFill>
                  <a:srgbClr val="3F3F3F"/>
                </a:solidFill>
                <a:sym typeface="微软雅黑" pitchFamily="34" charset="-122"/>
              </a:rPr>
              <a:t>动手编写此效果</a:t>
            </a:r>
            <a:endParaRPr lang="en-US" altLang="zh-CN" dirty="0" smtClean="0">
              <a:solidFill>
                <a:srgbClr val="3F3F3F"/>
              </a:solidFill>
              <a:sym typeface="微软雅黑" pitchFamily="34" charset="-122"/>
            </a:endParaRPr>
          </a:p>
        </p:txBody>
      </p:sp>
      <p:sp>
        <p:nvSpPr>
          <p:cNvPr id="9" name="TextBox 8"/>
          <p:cNvSpPr txBox="1"/>
          <p:nvPr/>
        </p:nvSpPr>
        <p:spPr>
          <a:xfrm>
            <a:off x="5160336" y="4708231"/>
            <a:ext cx="5006499"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a:solidFill>
                  <a:srgbClr val="FF0000"/>
                </a:solidFill>
                <a:latin typeface="微软雅黑" panose="020B0503020204020204" pitchFamily="34" charset="-122"/>
                <a:ea typeface="微软雅黑" panose="020B0503020204020204" pitchFamily="34" charset="-122"/>
              </a:rPr>
              <a:t>demo/</a:t>
            </a:r>
            <a:r>
              <a:rPr lang="en-US" altLang="zh-CN" sz="2200" u="sng" dirty="0" err="1">
                <a:solidFill>
                  <a:srgbClr val="FF0000"/>
                </a:solidFill>
                <a:latin typeface="微软雅黑" panose="020B0503020204020204" pitchFamily="34" charset="-122"/>
                <a:ea typeface="微软雅黑" panose="020B0503020204020204" pitchFamily="34" charset="-122"/>
              </a:rPr>
              <a:t>js</a:t>
            </a:r>
            <a:r>
              <a:rPr lang="en-US" altLang="zh-CN" sz="2200" u="sng" dirty="0">
                <a:solidFill>
                  <a:srgbClr val="FF0000"/>
                </a:solidFill>
                <a:latin typeface="微软雅黑" panose="020B0503020204020204" pitchFamily="34" charset="-122"/>
                <a:ea typeface="微软雅黑" panose="020B0503020204020204" pitchFamily="34" charset="-122"/>
              </a:rPr>
              <a:t>/day1/1.tips.html</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8276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4339" name="矩形 7"/>
          <p:cNvSpPr>
            <a:spLocks noChangeArrowheads="1"/>
          </p:cNvSpPr>
          <p:nvPr/>
        </p:nvSpPr>
        <p:spPr bwMode="auto">
          <a:xfrm>
            <a:off x="0" y="-1270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434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41"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4000" b="1" dirty="0">
                <a:solidFill>
                  <a:schemeClr val="bg1"/>
                </a:solidFill>
                <a:latin typeface="微软雅黑" panose="020B0503020204020204" pitchFamily="34" charset="-122"/>
                <a:ea typeface="微软雅黑" panose="020B0503020204020204" pitchFamily="34" charset="-122"/>
              </a:rPr>
              <a:t>4. </a:t>
            </a:r>
            <a:r>
              <a:rPr lang="zh-CN" altLang="en-US" sz="4000" b="1" dirty="0">
                <a:solidFill>
                  <a:schemeClr val="bg1"/>
                </a:solidFill>
                <a:latin typeface="微软雅黑" panose="020B0503020204020204" pitchFamily="34" charset="-122"/>
                <a:ea typeface="微软雅黑" panose="020B0503020204020204" pitchFamily="34" charset="-122"/>
              </a:rPr>
              <a:t>实例实践操作（作业）</a:t>
            </a:r>
            <a:r>
              <a:rPr 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2" name="矩形 1"/>
          <p:cNvSpPr/>
          <p:nvPr/>
        </p:nvSpPr>
        <p:spPr>
          <a:xfrm>
            <a:off x="1111845" y="1643018"/>
            <a:ext cx="6791183" cy="3139321"/>
          </a:xfrm>
          <a:prstGeom prst="rect">
            <a:avLst/>
          </a:prstGeom>
        </p:spPr>
        <p:txBody>
          <a:bodyPr wrap="square">
            <a:spAutoFit/>
          </a:bodyPr>
          <a:lstStyle/>
          <a:p>
            <a:pPr marL="0" lvl="1">
              <a:lnSpc>
                <a:spcPct val="150000"/>
              </a:lnSpc>
            </a:pPr>
            <a:r>
              <a:rPr lang="zh-CN" altLang="en-US" sz="2200" b="1" u="sng" dirty="0" smtClean="0">
                <a:latin typeface="微软雅黑" panose="020B0503020204020204" pitchFamily="34" charset="-122"/>
                <a:ea typeface="微软雅黑" panose="020B0503020204020204" pitchFamily="34" charset="-122"/>
              </a:rPr>
              <a:t>任务：</a:t>
            </a:r>
            <a:endParaRPr lang="en-US" altLang="zh-CN" sz="2200" b="1" u="sng" dirty="0">
              <a:latin typeface="微软雅黑" panose="020B0503020204020204" pitchFamily="34" charset="-122"/>
              <a:ea typeface="微软雅黑" panose="020B0503020204020204" pitchFamily="34" charset="-122"/>
            </a:endParaRPr>
          </a:p>
          <a:p>
            <a:pPr lvl="1" indent="-457200" eaLnBrk="1" hangingPunct="1">
              <a:lnSpc>
                <a:spcPct val="20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更换皮肤（</a:t>
            </a:r>
            <a:r>
              <a:rPr lang="en-US" altLang="zh-CN" sz="2200" dirty="0" smtClean="0">
                <a:latin typeface="微软雅黑" panose="020B0503020204020204" pitchFamily="34" charset="-122"/>
                <a:ea typeface="微软雅黑" panose="020B0503020204020204" pitchFamily="34" charset="-122"/>
              </a:rPr>
              <a:t>www.baidu.com</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lvl="1" indent="-457200" eaLnBrk="1" hangingPunct="1">
              <a:lnSpc>
                <a:spcPct val="200000"/>
              </a:lnSpc>
              <a:buFont typeface="Wingdings" panose="05000000000000000000" pitchFamily="2" charset="2"/>
              <a:buChar char="u"/>
            </a:pPr>
            <a:endParaRPr lang="en-US" altLang="zh-CN" sz="2200" dirty="0">
              <a:latin typeface="微软雅黑" panose="020B0503020204020204" pitchFamily="34" charset="-122"/>
              <a:ea typeface="微软雅黑" panose="020B0503020204020204" pitchFamily="34" charset="-122"/>
            </a:endParaRPr>
          </a:p>
          <a:p>
            <a:pPr lvl="1" indent="-457200" eaLnBrk="1" hangingPunct="1">
              <a:lnSpc>
                <a:spcPct val="20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模仿视频网站开灯</a:t>
            </a:r>
            <a:r>
              <a:rPr lang="en-US" altLang="zh-CN" sz="2200"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关灯效果</a:t>
            </a:r>
            <a:endParaRPr lang="en-US" altLang="zh-CN" sz="2200" dirty="0">
              <a:latin typeface="微软雅黑" panose="020B0503020204020204" pitchFamily="34" charset="-122"/>
              <a:ea typeface="微软雅黑" panose="020B0503020204020204" pitchFamily="34" charset="-122"/>
            </a:endParaRPr>
          </a:p>
          <a:p>
            <a:pPr marL="0" lvl="1">
              <a:lnSpc>
                <a:spcPct val="150000"/>
              </a:lnSpc>
            </a:pPr>
            <a:endParaRPr lang="en-US" altLang="zh-CN" sz="2200" b="1" u="sng"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177256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4099"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410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1"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4000" b="1" dirty="0" smtClean="0">
                <a:solidFill>
                  <a:schemeClr val="bg1"/>
                </a:solidFill>
                <a:latin typeface="微软雅黑" panose="020B0503020204020204" pitchFamily="34" charset="-122"/>
                <a:ea typeface="微软雅黑" panose="020B0503020204020204" pitchFamily="34" charset="-122"/>
              </a:rPr>
              <a:t>前端开发工程师 </a:t>
            </a:r>
            <a:r>
              <a:rPr lang="en-US" altLang="zh-CN" sz="4000" b="1" dirty="0" smtClean="0">
                <a:solidFill>
                  <a:schemeClr val="bg1"/>
                </a:solidFill>
                <a:latin typeface="微软雅黑" panose="020B0503020204020204" pitchFamily="34" charset="-122"/>
                <a:ea typeface="微软雅黑" panose="020B0503020204020204" pitchFamily="34" charset="-122"/>
              </a:rPr>
              <a:t>– JavaScript Day1</a:t>
            </a:r>
            <a:endParaRPr lang="en-US" sz="4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19" name="内容占位符 12"/>
          <p:cNvGraphicFramePr>
            <a:graphicFrameLocks/>
          </p:cNvGraphicFramePr>
          <p:nvPr>
            <p:extLst>
              <p:ext uri="{D42A27DB-BD31-4B8C-83A1-F6EECF244321}">
                <p14:modId xmlns:p14="http://schemas.microsoft.com/office/powerpoint/2010/main" val="3288102451"/>
              </p:ext>
            </p:extLst>
          </p:nvPr>
        </p:nvGraphicFramePr>
        <p:xfrm>
          <a:off x="772660" y="1832665"/>
          <a:ext cx="8353425" cy="461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6387"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638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89"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4000" b="1" dirty="0" smtClean="0">
                <a:solidFill>
                  <a:schemeClr val="bg1"/>
                </a:solidFill>
                <a:latin typeface="微软雅黑" panose="020B0503020204020204" pitchFamily="34" charset="-122"/>
                <a:ea typeface="微软雅黑" panose="020B0503020204020204" pitchFamily="34" charset="-122"/>
              </a:rPr>
              <a:t>前端开发工程师 </a:t>
            </a:r>
            <a:r>
              <a:rPr lang="en-US" altLang="zh-CN" sz="4000" b="1" dirty="0" smtClean="0">
                <a:solidFill>
                  <a:schemeClr val="bg1"/>
                </a:solidFill>
                <a:latin typeface="微软雅黑" panose="020B0503020204020204" pitchFamily="34" charset="-122"/>
                <a:ea typeface="微软雅黑" panose="020B0503020204020204" pitchFamily="34" charset="-122"/>
              </a:rPr>
              <a:t>– JavaScript Day2</a:t>
            </a:r>
            <a:endParaRPr lang="en-US" sz="4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19" name="内容占位符 12"/>
          <p:cNvGraphicFramePr>
            <a:graphicFrameLocks/>
          </p:cNvGraphicFramePr>
          <p:nvPr>
            <p:extLst>
              <p:ext uri="{D42A27DB-BD31-4B8C-83A1-F6EECF244321}">
                <p14:modId xmlns:p14="http://schemas.microsoft.com/office/powerpoint/2010/main" val="1106436758"/>
              </p:ext>
            </p:extLst>
          </p:nvPr>
        </p:nvGraphicFramePr>
        <p:xfrm>
          <a:off x="772660" y="1832665"/>
          <a:ext cx="8353425" cy="4610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8077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r" eaLnBrk="1" hangingPunct="1">
              <a:lnSpc>
                <a:spcPct val="100000"/>
              </a:lnSpc>
              <a:spcBef>
                <a:spcPct val="0"/>
              </a:spcBef>
              <a:buFont typeface="Arial" panose="020B0604020202020204" pitchFamily="34" charset="0"/>
              <a:buNone/>
            </a:pPr>
            <a:fld id="{0DF96D76-5ACE-4F36-8C53-9A92B7E1CA7B}" type="slidenum">
              <a:rPr lang="zh-CN" altLang="en-US" sz="1200">
                <a:solidFill>
                  <a:srgbClr val="898989"/>
                </a:solidFill>
                <a:sym typeface="Microsoft YaHei UI" panose="020B0503020204020204" pitchFamily="34" charset="-122"/>
              </a:rPr>
              <a:pPr algn="r" eaLnBrk="1" hangingPunct="1">
                <a:lnSpc>
                  <a:spcPct val="100000"/>
                </a:lnSpc>
                <a:spcBef>
                  <a:spcPct val="0"/>
                </a:spcBef>
                <a:buFont typeface="Arial" panose="020B0604020202020204" pitchFamily="34" charset="0"/>
                <a:buNone/>
              </a:pPr>
              <a:t>21</a:t>
            </a:fld>
            <a:endParaRPr lang="en-US" sz="1800">
              <a:latin typeface="Arial" panose="020B0604020202020204" pitchFamily="34" charset="0"/>
              <a:sym typeface="Microsoft YaHei UI" panose="020B0503020204020204" pitchFamily="34" charset="-122"/>
            </a:endParaRPr>
          </a:p>
        </p:txBody>
      </p:sp>
      <p:pic>
        <p:nvPicPr>
          <p:cNvPr id="17411" name="Picture 2" descr="D:\SLIDEtoME\TP模板\新建文件夹 (3)\bg3-1.jpg"/>
          <p:cNvPicPr>
            <a:picLocks noChangeAspect="1" noChangeArrowheads="1"/>
          </p:cNvPicPr>
          <p:nvPr/>
        </p:nvPicPr>
        <p:blipFill>
          <a:blip r:embed="rId2">
            <a:extLst>
              <a:ext uri="{28A0092B-C50C-407E-A947-70E740481C1C}">
                <a14:useLocalDpi xmlns:a14="http://schemas.microsoft.com/office/drawing/2010/main" val="0"/>
              </a:ext>
            </a:extLst>
          </a:blip>
          <a:srcRect b="11232"/>
          <a:stretch>
            <a:fillRect/>
          </a:stretch>
        </p:blipFill>
        <p:spPr bwMode="auto">
          <a:xfrm>
            <a:off x="0" y="760413"/>
            <a:ext cx="12192000" cy="60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标题 1"/>
          <p:cNvSpPr>
            <a:spLocks noGrp="1" noChangeArrowheads="1"/>
          </p:cNvSpPr>
          <p:nvPr>
            <p:ph type="title" idx="4294967295"/>
          </p:nvPr>
        </p:nvSpPr>
        <p:spPr>
          <a:xfrm>
            <a:off x="595313" y="1162050"/>
            <a:ext cx="10798175" cy="1116013"/>
          </a:xfrm>
        </p:spPr>
        <p:txBody>
          <a:bodyPr anchor="t"/>
          <a:lstStyle/>
          <a:p>
            <a:pPr lvl="0"/>
            <a:r>
              <a:rPr lang="zh-CN" altLang="en-US" sz="6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使用</a:t>
            </a:r>
            <a:r>
              <a:rPr lang="en-US" altLang="en-US" sz="6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JavaScript</a:t>
            </a:r>
            <a:endParaRPr lang="zh-CN" altLang="en-US" sz="6000" b="1" dirty="0">
              <a:latin typeface="微软雅黑" panose="020B0503020204020204" pitchFamily="34" charset="-122"/>
              <a:ea typeface="微软雅黑" panose="020B0503020204020204" pitchFamily="34" charset="-122"/>
            </a:endParaRPr>
          </a:p>
        </p:txBody>
      </p:sp>
      <p:sp>
        <p:nvSpPr>
          <p:cNvPr id="17413" name="文本框 2"/>
          <p:cNvSpPr>
            <a:spLocks noChangeArrowheads="1"/>
          </p:cNvSpPr>
          <p:nvPr/>
        </p:nvSpPr>
        <p:spPr bwMode="auto">
          <a:xfrm>
            <a:off x="595313" y="4876800"/>
            <a:ext cx="10987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200000"/>
              </a:lnSpc>
              <a:spcBef>
                <a:spcPct val="0"/>
              </a:spcBef>
              <a:buFont typeface="Arial" panose="020B0604020202020204" pitchFamily="34" charset="0"/>
              <a:buNone/>
            </a:pPr>
            <a:endParaRPr lang="zh-CN" altLang="en-US" sz="2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8435"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843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7"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JavaScript</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使用</a:t>
            </a:r>
            <a:endPar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8" name="TextBox 3"/>
          <p:cNvSpPr>
            <a:spLocks noChangeArrowheads="1"/>
          </p:cNvSpPr>
          <p:nvPr/>
        </p:nvSpPr>
        <p:spPr bwMode="auto">
          <a:xfrm>
            <a:off x="969962" y="1577410"/>
            <a:ext cx="10623324" cy="365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Wingdings" pitchFamily="2" charset="2"/>
              <a:buChar char="u"/>
            </a:pPr>
            <a:r>
              <a:rPr lang="en-US" altLang="zh-CN" sz="2000" dirty="0">
                <a:latin typeface="+mn-lt"/>
              </a:rPr>
              <a:t>HTML </a:t>
            </a:r>
            <a:r>
              <a:rPr lang="zh-CN" altLang="en-US" sz="2000" dirty="0">
                <a:latin typeface="+mn-lt"/>
              </a:rPr>
              <a:t>中的脚本必须位于 </a:t>
            </a:r>
            <a:r>
              <a:rPr lang="en-US" altLang="zh-CN" sz="2000" dirty="0">
                <a:latin typeface="+mn-lt"/>
              </a:rPr>
              <a:t>&lt;script&gt; </a:t>
            </a:r>
            <a:r>
              <a:rPr lang="zh-CN" altLang="en-US" sz="2000" dirty="0">
                <a:latin typeface="+mn-lt"/>
              </a:rPr>
              <a:t>与 </a:t>
            </a:r>
            <a:r>
              <a:rPr lang="en-US" altLang="zh-CN" sz="2000" dirty="0">
                <a:latin typeface="+mn-lt"/>
              </a:rPr>
              <a:t>&lt;/script&gt; </a:t>
            </a:r>
            <a:r>
              <a:rPr lang="zh-CN" altLang="en-US" sz="2000" dirty="0">
                <a:latin typeface="+mn-lt"/>
              </a:rPr>
              <a:t>标签之间。</a:t>
            </a:r>
          </a:p>
          <a:p>
            <a:pPr>
              <a:lnSpc>
                <a:spcPct val="150000"/>
              </a:lnSpc>
            </a:pPr>
            <a:endParaRPr lang="en-US" altLang="zh-CN" sz="2400" dirty="0" smtClean="0">
              <a:latin typeface="+mn-lt"/>
            </a:endParaRPr>
          </a:p>
          <a:p>
            <a:pPr>
              <a:lnSpc>
                <a:spcPct val="150000"/>
              </a:lnSpc>
              <a:buFont typeface="Wingdings" pitchFamily="2" charset="2"/>
              <a:buChar char="u"/>
            </a:pPr>
            <a:r>
              <a:rPr lang="zh-CN" altLang="en-US" sz="2000" dirty="0"/>
              <a:t>脚本可位于 </a:t>
            </a:r>
            <a:r>
              <a:rPr lang="en-US" altLang="zh-CN" sz="2000" dirty="0"/>
              <a:t>HTML </a:t>
            </a:r>
            <a:r>
              <a:rPr lang="zh-CN" altLang="en-US" sz="2000" dirty="0"/>
              <a:t>的 </a:t>
            </a:r>
            <a:r>
              <a:rPr lang="en-US" altLang="zh-CN" sz="2000" dirty="0"/>
              <a:t>&lt;body&gt; </a:t>
            </a:r>
            <a:r>
              <a:rPr lang="zh-CN" altLang="en-US" sz="2000" dirty="0"/>
              <a:t>或 </a:t>
            </a:r>
            <a:r>
              <a:rPr lang="en-US" altLang="zh-CN" sz="2000" dirty="0"/>
              <a:t>&lt;head&gt; </a:t>
            </a:r>
            <a:r>
              <a:rPr lang="zh-CN" altLang="en-US" sz="2000" dirty="0"/>
              <a:t>部分中，或者同时存在于两个部分中。</a:t>
            </a:r>
            <a:endParaRPr lang="en-US" altLang="zh-CN" sz="2000" dirty="0"/>
          </a:p>
          <a:p>
            <a:pPr>
              <a:lnSpc>
                <a:spcPct val="150000"/>
              </a:lnSpc>
            </a:pPr>
            <a:endParaRPr lang="zh-CN" altLang="en-US" sz="2400" dirty="0"/>
          </a:p>
          <a:p>
            <a:pPr>
              <a:lnSpc>
                <a:spcPct val="150000"/>
              </a:lnSpc>
              <a:buFont typeface="Wingdings" pitchFamily="2" charset="2"/>
              <a:buChar char="u"/>
            </a:pPr>
            <a:r>
              <a:rPr lang="zh-CN" altLang="en-US" sz="2000" dirty="0"/>
              <a:t>外部的 </a:t>
            </a:r>
            <a:r>
              <a:rPr lang="en-US" altLang="zh-CN" sz="2000" dirty="0"/>
              <a:t>JavaScript</a:t>
            </a:r>
          </a:p>
          <a:p>
            <a:pPr marL="0" indent="0">
              <a:lnSpc>
                <a:spcPct val="150000"/>
              </a:lnSpc>
              <a:buNone/>
            </a:pPr>
            <a:r>
              <a:rPr lang="en-US" altLang="zh-CN" sz="2000" dirty="0"/>
              <a:t>	</a:t>
            </a:r>
            <a:r>
              <a:rPr lang="en-US" altLang="zh-CN" sz="2000" dirty="0" smtClean="0"/>
              <a:t>&lt;</a:t>
            </a:r>
            <a:r>
              <a:rPr lang="en-US" altLang="zh-CN" sz="2000" dirty="0"/>
              <a:t>script </a:t>
            </a:r>
            <a:r>
              <a:rPr lang="en-US" altLang="zh-CN" sz="2000" dirty="0" err="1" smtClean="0"/>
              <a:t>src</a:t>
            </a:r>
            <a:r>
              <a:rPr lang="en-US" altLang="zh-CN" sz="2000" dirty="0" smtClean="0"/>
              <a:t>="outer.js</a:t>
            </a:r>
            <a:r>
              <a:rPr lang="en-US" altLang="zh-CN" sz="2000" dirty="0"/>
              <a:t>"&gt;&lt;/script</a:t>
            </a:r>
            <a:r>
              <a:rPr lang="en-US" altLang="zh-CN" sz="2000" dirty="0" smtClean="0"/>
              <a:t>&gt;</a:t>
            </a:r>
            <a:endParaRPr lang="en-US" sz="2000" dirty="0">
              <a:solidFill>
                <a:srgbClr val="000066"/>
              </a:solidFill>
              <a:latin typeface="+mn-lt"/>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88740583"/>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8435"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843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7"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JavaScript</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使用</a:t>
            </a:r>
            <a:endPar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8" name="TextBox 3"/>
          <p:cNvSpPr>
            <a:spLocks noChangeArrowheads="1"/>
          </p:cNvSpPr>
          <p:nvPr/>
        </p:nvSpPr>
        <p:spPr bwMode="auto">
          <a:xfrm>
            <a:off x="969962" y="1463110"/>
            <a:ext cx="10623324"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Wingdings" pitchFamily="2" charset="2"/>
              <a:buChar char="u"/>
            </a:pPr>
            <a:r>
              <a:rPr lang="zh-CN" altLang="en-US" sz="2000" dirty="0" smtClean="0">
                <a:latin typeface="+mn-lt"/>
              </a:rPr>
              <a:t>老</a:t>
            </a:r>
            <a:r>
              <a:rPr lang="zh-CN" altLang="en-US" sz="2000" dirty="0">
                <a:latin typeface="+mn-lt"/>
              </a:rPr>
              <a:t>的代码可能会在</a:t>
            </a:r>
            <a:r>
              <a:rPr lang="en-US" altLang="zh-CN" sz="2000" dirty="0">
                <a:latin typeface="+mn-lt"/>
              </a:rPr>
              <a:t>&lt;script&gt; </a:t>
            </a:r>
            <a:r>
              <a:rPr lang="zh-CN" altLang="en-US" sz="2000" dirty="0">
                <a:latin typeface="+mn-lt"/>
              </a:rPr>
              <a:t>标签中使用 </a:t>
            </a:r>
            <a:r>
              <a:rPr lang="en-US" altLang="zh-CN" sz="2000" dirty="0">
                <a:latin typeface="+mn-lt"/>
              </a:rPr>
              <a:t>type=“text/</a:t>
            </a:r>
            <a:r>
              <a:rPr lang="en-US" altLang="zh-CN" sz="2000" dirty="0" err="1">
                <a:latin typeface="+mn-lt"/>
              </a:rPr>
              <a:t>javascript</a:t>
            </a:r>
            <a:r>
              <a:rPr lang="en-US" altLang="zh-CN" sz="2000" dirty="0">
                <a:latin typeface="+mn-lt"/>
              </a:rPr>
              <a:t>”</a:t>
            </a:r>
            <a:r>
              <a:rPr lang="zh-CN" altLang="en-US" sz="2000" dirty="0">
                <a:latin typeface="+mn-lt"/>
              </a:rPr>
              <a:t>，现在已经不必这样做了。</a:t>
            </a:r>
            <a:r>
              <a:rPr lang="en-US" altLang="zh-CN" sz="2400" dirty="0">
                <a:latin typeface="+mn-lt"/>
              </a:rPr>
              <a:t>JavaScript</a:t>
            </a:r>
            <a:r>
              <a:rPr lang="en-US" altLang="zh-CN" sz="2000" dirty="0">
                <a:latin typeface="+mn-lt"/>
              </a:rPr>
              <a:t> </a:t>
            </a:r>
            <a:r>
              <a:rPr lang="zh-CN" altLang="en-US" sz="2000" dirty="0">
                <a:latin typeface="+mn-lt"/>
              </a:rPr>
              <a:t>是所有现代浏览器以及 </a:t>
            </a:r>
            <a:r>
              <a:rPr lang="en-US" altLang="zh-CN" sz="2000" dirty="0">
                <a:latin typeface="+mn-lt"/>
              </a:rPr>
              <a:t>HTML5 </a:t>
            </a:r>
            <a:r>
              <a:rPr lang="zh-CN" altLang="en-US" sz="2000" dirty="0">
                <a:latin typeface="+mn-lt"/>
              </a:rPr>
              <a:t>中的默认脚本语言。</a:t>
            </a:r>
            <a:endParaRPr lang="en-US" altLang="zh-CN" sz="2000" dirty="0">
              <a:latin typeface="+mn-lt"/>
            </a:endParaRPr>
          </a:p>
          <a:p>
            <a:pPr>
              <a:lnSpc>
                <a:spcPct val="150000"/>
              </a:lnSpc>
            </a:pPr>
            <a:endParaRPr lang="en-US" altLang="zh-CN" sz="2000" dirty="0">
              <a:latin typeface="+mn-lt"/>
            </a:endParaRPr>
          </a:p>
          <a:p>
            <a:pPr>
              <a:lnSpc>
                <a:spcPct val="150000"/>
              </a:lnSpc>
              <a:buFont typeface="Wingdings" pitchFamily="2" charset="2"/>
              <a:buChar char="u"/>
            </a:pPr>
            <a:r>
              <a:rPr lang="zh-CN" altLang="en-US" sz="2000" dirty="0">
                <a:latin typeface="+mn-lt"/>
              </a:rPr>
              <a:t>还可能出现</a:t>
            </a:r>
            <a:endParaRPr lang="en-US" altLang="zh-CN" sz="2000" dirty="0">
              <a:latin typeface="+mn-lt"/>
            </a:endParaRPr>
          </a:p>
          <a:p>
            <a:pPr marL="0" indent="0">
              <a:lnSpc>
                <a:spcPct val="150000"/>
              </a:lnSpc>
              <a:buNone/>
            </a:pPr>
            <a:r>
              <a:rPr lang="en-US" altLang="zh-CN" sz="2000" dirty="0">
                <a:latin typeface="+mn-lt"/>
              </a:rPr>
              <a:t>   &lt;</a:t>
            </a:r>
            <a:r>
              <a:rPr lang="en-US" altLang="zh-CN" sz="2000" dirty="0" err="1">
                <a:latin typeface="+mn-lt"/>
              </a:rPr>
              <a:t>noscript</a:t>
            </a:r>
            <a:r>
              <a:rPr lang="en-US" altLang="zh-CN" sz="2000" dirty="0">
                <a:latin typeface="+mn-lt"/>
              </a:rPr>
              <a:t>&gt;</a:t>
            </a:r>
            <a:r>
              <a:rPr lang="zh-CN" altLang="en-US" sz="2000" dirty="0">
                <a:latin typeface="+mn-lt"/>
              </a:rPr>
              <a:t>您没有启用 </a:t>
            </a:r>
            <a:r>
              <a:rPr lang="en-US" altLang="zh-CN" sz="2000" dirty="0">
                <a:latin typeface="+mn-lt"/>
              </a:rPr>
              <a:t>JavaScript&lt;/</a:t>
            </a:r>
            <a:r>
              <a:rPr lang="en-US" altLang="zh-CN" sz="2000" dirty="0" err="1">
                <a:latin typeface="+mn-lt"/>
              </a:rPr>
              <a:t>noscript</a:t>
            </a:r>
            <a:r>
              <a:rPr lang="en-US" altLang="zh-CN" sz="2000" dirty="0">
                <a:latin typeface="+mn-lt"/>
              </a:rPr>
              <a:t>&gt;</a:t>
            </a:r>
            <a:endParaRPr lang="en-US" sz="2000" dirty="0">
              <a:latin typeface="+mn-lt"/>
              <a:sym typeface="Arial" panose="020B0604020202020204" pitchFamily="34" charset="0"/>
            </a:endParaRPr>
          </a:p>
        </p:txBody>
      </p:sp>
      <p:sp>
        <p:nvSpPr>
          <p:cNvPr id="12" name="TextBox 11"/>
          <p:cNvSpPr txBox="1"/>
          <p:nvPr/>
        </p:nvSpPr>
        <p:spPr>
          <a:xfrm>
            <a:off x="4856666" y="5337676"/>
            <a:ext cx="5945858"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a:t>
            </a:r>
            <a:r>
              <a:rPr lang="en-US" altLang="zh-CN" sz="2200" u="sng" dirty="0" err="1" smtClean="0">
                <a:solidFill>
                  <a:srgbClr val="FF0000"/>
                </a:solidFill>
                <a:latin typeface="微软雅黑" panose="020B0503020204020204" pitchFamily="34" charset="-122"/>
                <a:ea typeface="微软雅黑" panose="020B0503020204020204" pitchFamily="34" charset="-122"/>
              </a:rPr>
              <a:t>js</a:t>
            </a:r>
            <a:r>
              <a:rPr lang="en-US" altLang="zh-CN" sz="2200" u="sng" dirty="0" smtClean="0">
                <a:solidFill>
                  <a:srgbClr val="FF0000"/>
                </a:solidFill>
                <a:latin typeface="微软雅黑" panose="020B0503020204020204" pitchFamily="34" charset="-122"/>
                <a:ea typeface="微软雅黑" panose="020B0503020204020204" pitchFamily="34" charset="-122"/>
              </a:rPr>
              <a:t>/day2/1.js_position.html</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43859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8435"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843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7"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 JavaScript</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输出</a:t>
            </a:r>
            <a:endPar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8" name="TextBox 3"/>
          <p:cNvSpPr>
            <a:spLocks noChangeArrowheads="1"/>
          </p:cNvSpPr>
          <p:nvPr/>
        </p:nvSpPr>
        <p:spPr bwMode="auto">
          <a:xfrm>
            <a:off x="785409" y="1088570"/>
            <a:ext cx="11118120" cy="580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endParaRPr lang="en-US" sz="2200" dirty="0">
              <a:solidFill>
                <a:srgbClr val="000066"/>
              </a:solidFill>
              <a:latin typeface="微软雅黑" panose="020B0503020204020204" pitchFamily="34" charset="-122"/>
              <a:ea typeface="微软雅黑" panose="020B0503020204020204" pitchFamily="34" charset="-122"/>
              <a:sym typeface="Arial" panose="020B0604020202020204" pitchFamily="34" charset="0"/>
            </a:endParaRPr>
          </a:p>
          <a:p>
            <a:pPr marL="0" lvl="1" eaLnBrk="1" hangingPunct="1">
              <a:lnSpc>
                <a:spcPct val="150000"/>
              </a:lnSpc>
              <a:buFont typeface="Wingdings" pitchFamily="2" charset="2"/>
              <a:buChar char="u"/>
            </a:pPr>
            <a:r>
              <a:rPr lang="zh-CN" altLang="en-US" sz="2200" b="1" u="sng" dirty="0">
                <a:latin typeface="微软雅黑" panose="020B0503020204020204" pitchFamily="34" charset="-122"/>
                <a:ea typeface="微软雅黑" panose="020B0503020204020204" pitchFamily="34" charset="-122"/>
              </a:rPr>
              <a:t>操作 </a:t>
            </a:r>
            <a:r>
              <a:rPr lang="en-US" altLang="zh-CN" sz="2200" b="1" u="sng" dirty="0">
                <a:latin typeface="微软雅黑" panose="020B0503020204020204" pitchFamily="34" charset="-122"/>
                <a:ea typeface="微软雅黑" panose="020B0503020204020204" pitchFamily="34" charset="-122"/>
              </a:rPr>
              <a:t>HTML </a:t>
            </a:r>
            <a:r>
              <a:rPr lang="zh-CN" altLang="en-US" sz="2200" b="1" u="sng" dirty="0">
                <a:latin typeface="微软雅黑" panose="020B0503020204020204" pitchFamily="34" charset="-122"/>
                <a:ea typeface="微软雅黑" panose="020B0503020204020204" pitchFamily="34" charset="-122"/>
              </a:rPr>
              <a:t>元素</a:t>
            </a:r>
            <a:endParaRPr lang="en-US" altLang="zh-CN" sz="2200" b="1" u="sng" dirty="0">
              <a:latin typeface="微软雅黑" panose="020B0503020204020204" pitchFamily="34" charset="-122"/>
              <a:ea typeface="微软雅黑" panose="020B0503020204020204" pitchFamily="34" charset="-122"/>
            </a:endParaRPr>
          </a:p>
          <a:p>
            <a:pPr lvl="1">
              <a:lnSpc>
                <a:spcPct val="150000"/>
              </a:lnSpc>
            </a:pPr>
            <a:r>
              <a:rPr lang="zh-CN" altLang="en-US" sz="2000" dirty="0" smtClean="0"/>
              <a:t>使用 </a:t>
            </a:r>
            <a:r>
              <a:rPr lang="en-US" altLang="zh-CN" sz="2000" dirty="0" err="1" smtClean="0"/>
              <a:t>document.getElementById</a:t>
            </a:r>
            <a:r>
              <a:rPr lang="en-US" altLang="zh-CN" sz="2000" dirty="0" smtClean="0"/>
              <a:t>(</a:t>
            </a:r>
            <a:r>
              <a:rPr lang="en-US" altLang="zh-CN" sz="2000" i="1" dirty="0" smtClean="0"/>
              <a:t>id</a:t>
            </a:r>
            <a:r>
              <a:rPr lang="en-US" altLang="zh-CN" sz="2000" dirty="0" smtClean="0"/>
              <a:t>) </a:t>
            </a:r>
            <a:r>
              <a:rPr lang="zh-CN" altLang="en-US" sz="2000" dirty="0" smtClean="0"/>
              <a:t>方法</a:t>
            </a:r>
            <a:r>
              <a:rPr lang="zh-CN" altLang="en-US" sz="2000" dirty="0"/>
              <a:t>访问某个 </a:t>
            </a:r>
            <a:r>
              <a:rPr lang="en-US" altLang="zh-CN" sz="2000" dirty="0"/>
              <a:t>HTML </a:t>
            </a:r>
            <a:r>
              <a:rPr lang="zh-CN" altLang="en-US" sz="2000" dirty="0"/>
              <a:t>元素</a:t>
            </a:r>
            <a:r>
              <a:rPr lang="zh-CN" altLang="en-US" sz="2000" dirty="0" smtClean="0"/>
              <a:t>。</a:t>
            </a:r>
            <a:r>
              <a:rPr lang="zh-CN" altLang="en-US" sz="2400" dirty="0" smtClean="0"/>
              <a:t>使用 </a:t>
            </a:r>
            <a:r>
              <a:rPr lang="en-US" altLang="zh-CN" sz="2400" dirty="0" smtClean="0"/>
              <a:t>“id” </a:t>
            </a:r>
            <a:r>
              <a:rPr lang="zh-CN" altLang="en-US" sz="2400" dirty="0" smtClean="0"/>
              <a:t>属性来标识 </a:t>
            </a:r>
            <a:r>
              <a:rPr lang="en-US" altLang="zh-CN" sz="2400" dirty="0" smtClean="0"/>
              <a:t>HTML </a:t>
            </a:r>
            <a:r>
              <a:rPr lang="zh-CN" altLang="en-US" sz="2400" dirty="0" smtClean="0"/>
              <a:t>元素，并 </a:t>
            </a:r>
            <a:r>
              <a:rPr lang="en-US" altLang="zh-CN" sz="2400" dirty="0" err="1" smtClean="0"/>
              <a:t>innerHTML</a:t>
            </a:r>
            <a:r>
              <a:rPr lang="en-US" altLang="zh-CN" sz="2400" dirty="0" smtClean="0"/>
              <a:t> </a:t>
            </a:r>
            <a:r>
              <a:rPr lang="zh-CN" altLang="en-US" sz="2400" dirty="0" smtClean="0"/>
              <a:t>来获取或插入元素内容。</a:t>
            </a:r>
          </a:p>
          <a:p>
            <a:endParaRPr lang="en-US" altLang="zh-CN" sz="2400" b="1" dirty="0" smtClean="0"/>
          </a:p>
          <a:p>
            <a:pPr marL="0" lvl="1" eaLnBrk="1" hangingPunct="1">
              <a:lnSpc>
                <a:spcPct val="150000"/>
              </a:lnSpc>
              <a:buFont typeface="Wingdings" pitchFamily="2" charset="2"/>
              <a:buChar char="u"/>
            </a:pPr>
            <a:r>
              <a:rPr lang="zh-CN" altLang="en-US" sz="2200" b="1" u="sng" dirty="0">
                <a:latin typeface="微软雅黑" panose="020B0503020204020204" pitchFamily="34" charset="-122"/>
                <a:ea typeface="微软雅黑" panose="020B0503020204020204" pitchFamily="34" charset="-122"/>
              </a:rPr>
              <a:t>写到 </a:t>
            </a:r>
            <a:r>
              <a:rPr lang="en-US" altLang="zh-CN" sz="2200" b="1" u="sng" dirty="0">
                <a:latin typeface="微软雅黑" panose="020B0503020204020204" pitchFamily="34" charset="-122"/>
                <a:ea typeface="微软雅黑" panose="020B0503020204020204" pitchFamily="34" charset="-122"/>
              </a:rPr>
              <a:t>HTML </a:t>
            </a:r>
            <a:r>
              <a:rPr lang="zh-CN" altLang="en-US" sz="2200" b="1" u="sng" dirty="0">
                <a:latin typeface="微软雅黑" panose="020B0503020204020204" pitchFamily="34" charset="-122"/>
                <a:ea typeface="微软雅黑" panose="020B0503020204020204" pitchFamily="34" charset="-122"/>
              </a:rPr>
              <a:t>文档</a:t>
            </a:r>
            <a:endParaRPr lang="en-US" altLang="zh-CN" sz="2200" b="1" u="sng" dirty="0">
              <a:latin typeface="微软雅黑" panose="020B0503020204020204" pitchFamily="34" charset="-122"/>
              <a:ea typeface="微软雅黑" panose="020B0503020204020204" pitchFamily="34" charset="-122"/>
            </a:endParaRPr>
          </a:p>
          <a:p>
            <a:pPr lvl="1">
              <a:lnSpc>
                <a:spcPct val="150000"/>
              </a:lnSpc>
            </a:pPr>
            <a:r>
              <a:rPr lang="en-US" altLang="zh-CN" sz="2000" dirty="0" err="1" smtClean="0"/>
              <a:t>document.write</a:t>
            </a:r>
            <a:r>
              <a:rPr lang="en-US" altLang="zh-CN" sz="2000" dirty="0" smtClean="0"/>
              <a:t>();</a:t>
            </a:r>
          </a:p>
          <a:p>
            <a:pPr marL="457200" lvl="1" indent="0">
              <a:buNone/>
            </a:pPr>
            <a:endParaRPr lang="zh-CN" altLang="en-US" sz="2000" b="1" dirty="0"/>
          </a:p>
          <a:p>
            <a:pPr marL="0" lvl="1" eaLnBrk="1" hangingPunct="1">
              <a:lnSpc>
                <a:spcPct val="150000"/>
              </a:lnSpc>
              <a:buFont typeface="Wingdings" pitchFamily="2" charset="2"/>
              <a:buChar char="u"/>
            </a:pPr>
            <a:r>
              <a:rPr lang="zh-CN" altLang="en-US" sz="2200" b="1" u="sng" dirty="0">
                <a:latin typeface="微软雅黑" panose="020B0503020204020204" pitchFamily="34" charset="-122"/>
                <a:ea typeface="微软雅黑" panose="020B0503020204020204" pitchFamily="34" charset="-122"/>
              </a:rPr>
              <a:t>写到控制台</a:t>
            </a:r>
            <a:endParaRPr lang="en-US" altLang="zh-CN" sz="2200" b="1" u="sng" dirty="0">
              <a:latin typeface="微软雅黑" panose="020B0503020204020204" pitchFamily="34" charset="-122"/>
              <a:ea typeface="微软雅黑" panose="020B0503020204020204" pitchFamily="34" charset="-122"/>
            </a:endParaRPr>
          </a:p>
          <a:p>
            <a:pPr lvl="1">
              <a:lnSpc>
                <a:spcPct val="150000"/>
              </a:lnSpc>
            </a:pPr>
            <a:r>
              <a:rPr lang="zh-CN" altLang="en-US" sz="2000" dirty="0"/>
              <a:t>如果您的浏览器支持调试，你可以使用 </a:t>
            </a:r>
            <a:r>
              <a:rPr lang="en-US" altLang="zh-CN" sz="2000" dirty="0"/>
              <a:t>console.log() </a:t>
            </a:r>
            <a:r>
              <a:rPr lang="zh-CN" altLang="en-US" sz="2000" dirty="0"/>
              <a:t>方法在浏览器中显示 </a:t>
            </a:r>
            <a:r>
              <a:rPr lang="en-US" altLang="zh-CN" sz="2000" dirty="0"/>
              <a:t>JavaScript </a:t>
            </a:r>
            <a:r>
              <a:rPr lang="zh-CN" altLang="en-US" sz="2000" dirty="0"/>
              <a:t>值。</a:t>
            </a:r>
            <a:endParaRPr lang="en-US" altLang="zh-CN" sz="2000" dirty="0"/>
          </a:p>
          <a:p>
            <a:pPr marL="0" indent="0">
              <a:buNone/>
            </a:pPr>
            <a:r>
              <a:rPr lang="en-US" sz="2400" dirty="0" smtClean="0">
                <a:latin typeface="微软雅黑" panose="020B0503020204020204" pitchFamily="34" charset="-122"/>
              </a:rPr>
              <a:t>	</a:t>
            </a:r>
            <a:endParaRPr lang="en-US" sz="2200" dirty="0">
              <a:solidFill>
                <a:srgbClr val="000066"/>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TextBox 11"/>
          <p:cNvSpPr txBox="1"/>
          <p:nvPr/>
        </p:nvSpPr>
        <p:spPr>
          <a:xfrm>
            <a:off x="6097071" y="4378404"/>
            <a:ext cx="6094929" cy="1107996"/>
          </a:xfrm>
          <a:prstGeom prst="rect">
            <a:avLst/>
          </a:prstGeom>
          <a:noFill/>
        </p:spPr>
        <p:txBody>
          <a:bodyPr wrap="squar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a:t>
            </a:r>
            <a:r>
              <a:rPr lang="en-US" altLang="zh-CN" sz="2200" u="sng" dirty="0" err="1" smtClean="0">
                <a:solidFill>
                  <a:srgbClr val="FF0000"/>
                </a:solidFill>
                <a:latin typeface="微软雅黑" panose="020B0503020204020204" pitchFamily="34" charset="-122"/>
                <a:ea typeface="微软雅黑" panose="020B0503020204020204" pitchFamily="34" charset="-122"/>
              </a:rPr>
              <a:t>js</a:t>
            </a:r>
            <a:r>
              <a:rPr lang="en-US" altLang="zh-CN" sz="2200" u="sng" dirty="0" smtClean="0">
                <a:solidFill>
                  <a:srgbClr val="FF0000"/>
                </a:solidFill>
                <a:latin typeface="微软雅黑" panose="020B0503020204020204" pitchFamily="34" charset="-122"/>
                <a:ea typeface="微软雅黑" panose="020B0503020204020204" pitchFamily="34" charset="-122"/>
              </a:rPr>
              <a:t>/day2/2.output1.html</a:t>
            </a:r>
          </a:p>
          <a:p>
            <a:pPr>
              <a:lnSpc>
                <a:spcPct val="150000"/>
              </a:lnSpc>
            </a:pPr>
            <a:r>
              <a:rPr lang="en-US" altLang="zh-CN" sz="2200" u="sng" dirty="0" smtClean="0">
                <a:solidFill>
                  <a:srgbClr val="FF0000"/>
                </a:solidFill>
                <a:latin typeface="微软雅黑" panose="020B0503020204020204" pitchFamily="34" charset="-122"/>
                <a:ea typeface="微软雅黑" panose="020B0503020204020204" pitchFamily="34" charset="-122"/>
              </a:rPr>
              <a:t>demo/</a:t>
            </a:r>
            <a:r>
              <a:rPr lang="en-US" altLang="zh-CN" sz="2200" u="sng" dirty="0" err="1" smtClean="0">
                <a:solidFill>
                  <a:srgbClr val="FF0000"/>
                </a:solidFill>
                <a:latin typeface="微软雅黑" panose="020B0503020204020204" pitchFamily="34" charset="-122"/>
                <a:ea typeface="微软雅黑" panose="020B0503020204020204" pitchFamily="34" charset="-122"/>
              </a:rPr>
              <a:t>js</a:t>
            </a:r>
            <a:r>
              <a:rPr lang="en-US" altLang="zh-CN" sz="2200" u="sng" dirty="0" smtClean="0">
                <a:solidFill>
                  <a:srgbClr val="FF0000"/>
                </a:solidFill>
                <a:latin typeface="微软雅黑" panose="020B0503020204020204" pitchFamily="34" charset="-122"/>
                <a:ea typeface="微软雅黑" panose="020B0503020204020204" pitchFamily="34" charset="-122"/>
              </a:rPr>
              <a:t>/day2/2.output2.html</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78474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8077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r" eaLnBrk="1" hangingPunct="1">
              <a:lnSpc>
                <a:spcPct val="100000"/>
              </a:lnSpc>
              <a:spcBef>
                <a:spcPct val="0"/>
              </a:spcBef>
              <a:buFont typeface="Arial" panose="020B0604020202020204" pitchFamily="34" charset="0"/>
              <a:buNone/>
            </a:pPr>
            <a:fld id="{0DF96D76-5ACE-4F36-8C53-9A92B7E1CA7B}" type="slidenum">
              <a:rPr lang="zh-CN" altLang="en-US" sz="1200">
                <a:solidFill>
                  <a:srgbClr val="898989"/>
                </a:solidFill>
                <a:sym typeface="Microsoft YaHei UI" panose="020B0503020204020204" pitchFamily="34" charset="-122"/>
              </a:rPr>
              <a:pPr algn="r" eaLnBrk="1" hangingPunct="1">
                <a:lnSpc>
                  <a:spcPct val="100000"/>
                </a:lnSpc>
                <a:spcBef>
                  <a:spcPct val="0"/>
                </a:spcBef>
                <a:buFont typeface="Arial" panose="020B0604020202020204" pitchFamily="34" charset="0"/>
                <a:buNone/>
              </a:pPr>
              <a:t>25</a:t>
            </a:fld>
            <a:endParaRPr lang="en-US" sz="1800">
              <a:latin typeface="Arial" panose="020B0604020202020204" pitchFamily="34" charset="0"/>
              <a:sym typeface="Microsoft YaHei UI" panose="020B0503020204020204" pitchFamily="34" charset="-122"/>
            </a:endParaRPr>
          </a:p>
        </p:txBody>
      </p:sp>
      <p:pic>
        <p:nvPicPr>
          <p:cNvPr id="17411" name="Picture 2" descr="D:\SLIDEtoME\TP模板\新建文件夹 (3)\bg3-1.jpg"/>
          <p:cNvPicPr>
            <a:picLocks noChangeAspect="1" noChangeArrowheads="1"/>
          </p:cNvPicPr>
          <p:nvPr/>
        </p:nvPicPr>
        <p:blipFill>
          <a:blip r:embed="rId2">
            <a:extLst>
              <a:ext uri="{28A0092B-C50C-407E-A947-70E740481C1C}">
                <a14:useLocalDpi xmlns:a14="http://schemas.microsoft.com/office/drawing/2010/main" val="0"/>
              </a:ext>
            </a:extLst>
          </a:blip>
          <a:srcRect b="11232"/>
          <a:stretch>
            <a:fillRect/>
          </a:stretch>
        </p:blipFill>
        <p:spPr bwMode="auto">
          <a:xfrm>
            <a:off x="0" y="760413"/>
            <a:ext cx="12192000" cy="60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标题 1"/>
          <p:cNvSpPr>
            <a:spLocks noGrp="1" noChangeArrowheads="1"/>
          </p:cNvSpPr>
          <p:nvPr>
            <p:ph type="title" idx="4294967295"/>
          </p:nvPr>
        </p:nvSpPr>
        <p:spPr>
          <a:xfrm>
            <a:off x="595313" y="1162050"/>
            <a:ext cx="10798175" cy="1116013"/>
          </a:xfrm>
        </p:spPr>
        <p:txBody>
          <a:bodyPr anchor="t"/>
          <a:lstStyle/>
          <a:p>
            <a:pPr lvl="0"/>
            <a:r>
              <a:rPr lang="zh-CN" altLang="en-US" sz="6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语法、关键保留字及变量</a:t>
            </a:r>
            <a:endParaRPr lang="zh-CN" altLang="en-US" sz="6000" b="1" dirty="0">
              <a:latin typeface="微软雅黑" panose="020B0503020204020204" pitchFamily="34" charset="-122"/>
              <a:ea typeface="微软雅黑" panose="020B0503020204020204" pitchFamily="34" charset="-122"/>
            </a:endParaRPr>
          </a:p>
        </p:txBody>
      </p:sp>
      <p:sp>
        <p:nvSpPr>
          <p:cNvPr id="17413" name="文本框 2"/>
          <p:cNvSpPr>
            <a:spLocks noChangeArrowheads="1"/>
          </p:cNvSpPr>
          <p:nvPr/>
        </p:nvSpPr>
        <p:spPr bwMode="auto">
          <a:xfrm>
            <a:off x="595313" y="4876800"/>
            <a:ext cx="10987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200000"/>
              </a:lnSpc>
              <a:spcBef>
                <a:spcPct val="0"/>
              </a:spcBef>
              <a:buFont typeface="Arial" panose="020B0604020202020204" pitchFamily="34" charset="0"/>
              <a:buNone/>
            </a:pPr>
            <a:endParaRPr lang="zh-CN" altLang="en-US" sz="2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528415131"/>
      </p:ext>
    </p:extLst>
  </p:cSld>
  <p:clrMapOvr>
    <a:masterClrMapping/>
  </p:clrMapOvr>
  <p:transition spd="slow">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8435"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843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7"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JavaScript</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语法构成</a:t>
            </a:r>
            <a:endPar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8" name="TextBox 3"/>
          <p:cNvSpPr>
            <a:spLocks noChangeArrowheads="1"/>
          </p:cNvSpPr>
          <p:nvPr/>
        </p:nvSpPr>
        <p:spPr bwMode="auto">
          <a:xfrm>
            <a:off x="969963" y="1333500"/>
            <a:ext cx="9610725" cy="591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lvl="1" eaLnBrk="1" hangingPunct="1">
              <a:lnSpc>
                <a:spcPct val="150000"/>
              </a:lnSpc>
              <a:buFont typeface="Wingdings" pitchFamily="2" charset="2"/>
              <a:buChar char="u"/>
            </a:pPr>
            <a:r>
              <a:rPr lang="en-US" sz="2200" u="sng" dirty="0" err="1" smtClean="0">
                <a:latin typeface="微软雅黑" panose="020B0503020204020204" pitchFamily="34" charset="-122"/>
                <a:ea typeface="微软雅黑" panose="020B0503020204020204" pitchFamily="34" charset="-122"/>
                <a:sym typeface="Arial" panose="020B0604020202020204" pitchFamily="34" charset="0"/>
              </a:rPr>
              <a:t>区分大小写</a:t>
            </a:r>
            <a:endParaRPr lang="en-US" sz="2200" u="sng" dirty="0">
              <a:latin typeface="微软雅黑" panose="020B0503020204020204" pitchFamily="34" charset="-122"/>
              <a:ea typeface="微软雅黑" panose="020B0503020204020204" pitchFamily="34" charset="-122"/>
              <a:sym typeface="Arial" panose="020B0604020202020204" pitchFamily="34" charset="0"/>
            </a:endParaRPr>
          </a:p>
          <a:p>
            <a:pPr marL="0" lvl="1" indent="0" eaLnBrk="1" hangingPunct="1">
              <a:lnSpc>
                <a:spcPct val="150000"/>
              </a:lnSpc>
              <a:buNone/>
            </a:pPr>
            <a:r>
              <a:rPr lang="en-US" altLang="zh-CN" sz="2000" dirty="0" smtClean="0">
                <a:latin typeface="+mn-lt"/>
                <a:sym typeface="Arial" panose="020B0604020202020204" pitchFamily="34" charset="0"/>
              </a:rPr>
              <a:t>	</a:t>
            </a:r>
            <a:r>
              <a:rPr lang="en-US" altLang="zh-CN" sz="2000" dirty="0" err="1" smtClean="0">
                <a:latin typeface="+mn-lt"/>
                <a:sym typeface="Arial" panose="020B0604020202020204" pitchFamily="34" charset="0"/>
              </a:rPr>
              <a:t>ECMAScript</a:t>
            </a:r>
            <a:r>
              <a:rPr lang="en-US" altLang="zh-CN" sz="2000" dirty="0" smtClean="0">
                <a:latin typeface="+mn-lt"/>
                <a:sym typeface="Arial" panose="020B0604020202020204" pitchFamily="34" charset="0"/>
              </a:rPr>
              <a:t> </a:t>
            </a:r>
            <a:r>
              <a:rPr lang="zh-CN" altLang="en-US" sz="2000" dirty="0">
                <a:latin typeface="+mn-lt"/>
                <a:sym typeface="Arial" panose="020B0604020202020204" pitchFamily="34" charset="0"/>
              </a:rPr>
              <a:t>中的一切，包括变量、函数名和操作符都是区分大小写</a:t>
            </a:r>
            <a:endParaRPr lang="en-US" sz="2000" dirty="0">
              <a:latin typeface="+mn-lt"/>
              <a:sym typeface="Arial" panose="020B0604020202020204" pitchFamily="34" charset="0"/>
            </a:endParaRPr>
          </a:p>
          <a:p>
            <a:pPr eaLnBrk="1" hangingPunct="1">
              <a:lnSpc>
                <a:spcPct val="100000"/>
              </a:lnSpc>
              <a:spcBef>
                <a:spcPct val="0"/>
              </a:spcBef>
            </a:pPr>
            <a:endParaRPr lang="en-US" sz="2200" dirty="0">
              <a:solidFill>
                <a:srgbClr val="000066"/>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00000"/>
              </a:lnSpc>
              <a:spcBef>
                <a:spcPct val="0"/>
              </a:spcBef>
              <a:buFont typeface="Wingdings" pitchFamily="2" charset="2"/>
              <a:buChar char="u"/>
            </a:pPr>
            <a:r>
              <a:rPr lang="zh-CN" altLang="en-US" sz="2200" u="sng" dirty="0">
                <a:latin typeface="微软雅黑" panose="020B0503020204020204" pitchFamily="34" charset="-122"/>
                <a:ea typeface="微软雅黑" panose="020B0503020204020204" pitchFamily="34" charset="-122"/>
                <a:sym typeface="Arial" panose="020B0604020202020204" pitchFamily="34" charset="0"/>
              </a:rPr>
              <a:t>标识符</a:t>
            </a:r>
            <a:r>
              <a:rPr lang="zh-CN" altLang="en-US" sz="2200" dirty="0">
                <a:solidFill>
                  <a:srgbClr val="000066"/>
                </a:solidFill>
                <a:latin typeface="微软雅黑" panose="020B0503020204020204" pitchFamily="34" charset="-122"/>
                <a:ea typeface="微软雅黑" panose="020B0503020204020204" pitchFamily="34" charset="-122"/>
                <a:sym typeface="Arial" panose="020B0604020202020204" pitchFamily="34" charset="0"/>
              </a:rPr>
              <a:t>：指变量、函数、属性的名字，或者函数的</a:t>
            </a:r>
            <a:r>
              <a:rPr lang="zh-CN" altLang="en-US" sz="2200" dirty="0" smtClean="0">
                <a:solidFill>
                  <a:srgbClr val="000066"/>
                </a:solidFill>
                <a:latin typeface="微软雅黑" panose="020B0503020204020204" pitchFamily="34" charset="-122"/>
                <a:ea typeface="微软雅黑" panose="020B0503020204020204" pitchFamily="34" charset="-122"/>
                <a:sym typeface="Arial" panose="020B0604020202020204" pitchFamily="34" charset="0"/>
              </a:rPr>
              <a:t>参数</a:t>
            </a:r>
            <a:endParaRPr lang="en-US" altLang="zh-CN" sz="2200" dirty="0" smtClean="0">
              <a:solidFill>
                <a:srgbClr val="000066"/>
              </a:solidFill>
              <a:latin typeface="微软雅黑" panose="020B0503020204020204" pitchFamily="34" charset="-122"/>
              <a:ea typeface="微软雅黑" panose="020B0503020204020204" pitchFamily="34" charset="-122"/>
              <a:sym typeface="Arial" panose="020B0604020202020204" pitchFamily="34" charset="0"/>
            </a:endParaRPr>
          </a:p>
          <a:p>
            <a:pPr marL="0" lvl="1" indent="0" eaLnBrk="1" hangingPunct="1">
              <a:lnSpc>
                <a:spcPct val="150000"/>
              </a:lnSpc>
              <a:buNone/>
            </a:pPr>
            <a:r>
              <a:rPr lang="en-US" altLang="zh-CN" sz="2200" dirty="0">
                <a:solidFill>
                  <a:srgbClr val="000066"/>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latin typeface="+mn-lt"/>
                <a:sym typeface="Arial" panose="020B0604020202020204" pitchFamily="34" charset="0"/>
              </a:rPr>
              <a:t>1.</a:t>
            </a:r>
            <a:r>
              <a:rPr lang="zh-CN" altLang="en-US" sz="2000" dirty="0">
                <a:latin typeface="+mn-lt"/>
                <a:sym typeface="Arial" panose="020B0604020202020204" pitchFamily="34" charset="0"/>
              </a:rPr>
              <a:t>第一字符必须是一个字母、下划线</a:t>
            </a:r>
            <a:r>
              <a:rPr lang="en-US" altLang="zh-CN" sz="2000" dirty="0">
                <a:latin typeface="+mn-lt"/>
                <a:sym typeface="Arial" panose="020B0604020202020204" pitchFamily="34" charset="0"/>
              </a:rPr>
              <a:t>(_)</a:t>
            </a:r>
            <a:r>
              <a:rPr lang="zh-CN" altLang="en-US" sz="2000" dirty="0">
                <a:latin typeface="+mn-lt"/>
                <a:sym typeface="Arial" panose="020B0604020202020204" pitchFamily="34" charset="0"/>
              </a:rPr>
              <a:t>或一个美元符号</a:t>
            </a:r>
            <a:r>
              <a:rPr lang="en-US" altLang="zh-CN" sz="2000" dirty="0">
                <a:latin typeface="+mn-lt"/>
                <a:sym typeface="Arial" panose="020B0604020202020204" pitchFamily="34" charset="0"/>
              </a:rPr>
              <a:t>($)</a:t>
            </a:r>
            <a:r>
              <a:rPr lang="zh-CN" altLang="en-US" sz="2000" dirty="0">
                <a:latin typeface="+mn-lt"/>
                <a:sym typeface="Arial" panose="020B0604020202020204" pitchFamily="34" charset="0"/>
              </a:rPr>
              <a:t>。</a:t>
            </a:r>
          </a:p>
          <a:p>
            <a:pPr marL="0" lvl="1" indent="0" eaLnBrk="1" hangingPunct="1">
              <a:lnSpc>
                <a:spcPct val="150000"/>
              </a:lnSpc>
              <a:buNone/>
            </a:pPr>
            <a:r>
              <a:rPr lang="en-US" altLang="zh-CN" sz="2000" dirty="0">
                <a:latin typeface="+mn-lt"/>
                <a:sym typeface="Arial" panose="020B0604020202020204" pitchFamily="34" charset="0"/>
              </a:rPr>
              <a:t>	2.</a:t>
            </a:r>
            <a:r>
              <a:rPr lang="zh-CN" altLang="en-US" sz="2000" dirty="0">
                <a:latin typeface="+mn-lt"/>
                <a:sym typeface="Arial" panose="020B0604020202020204" pitchFamily="34" charset="0"/>
              </a:rPr>
              <a:t>其他字符可以是字母、下划线、美元符号或数字。</a:t>
            </a:r>
          </a:p>
          <a:p>
            <a:pPr marL="0" lvl="1" indent="0" eaLnBrk="1" hangingPunct="1">
              <a:lnSpc>
                <a:spcPct val="150000"/>
              </a:lnSpc>
              <a:buNone/>
            </a:pPr>
            <a:r>
              <a:rPr lang="en-US" altLang="zh-CN" sz="2000" dirty="0">
                <a:latin typeface="+mn-lt"/>
                <a:sym typeface="Arial" panose="020B0604020202020204" pitchFamily="34" charset="0"/>
              </a:rPr>
              <a:t>	3.</a:t>
            </a:r>
            <a:r>
              <a:rPr lang="zh-CN" altLang="en-US" sz="2000" dirty="0">
                <a:latin typeface="+mn-lt"/>
                <a:sym typeface="Arial" panose="020B0604020202020204" pitchFamily="34" charset="0"/>
              </a:rPr>
              <a:t>不能把关键字、保留字、</a:t>
            </a:r>
            <a:r>
              <a:rPr lang="en-US" altLang="zh-CN" sz="2000" dirty="0">
                <a:latin typeface="+mn-lt"/>
                <a:sym typeface="Arial" panose="020B0604020202020204" pitchFamily="34" charset="0"/>
              </a:rPr>
              <a:t>true</a:t>
            </a:r>
            <a:r>
              <a:rPr lang="zh-CN" altLang="en-US" sz="2000" dirty="0">
                <a:latin typeface="+mn-lt"/>
                <a:sym typeface="Arial" panose="020B0604020202020204" pitchFamily="34" charset="0"/>
              </a:rPr>
              <a:t>、</a:t>
            </a:r>
            <a:r>
              <a:rPr lang="en-US" altLang="zh-CN" sz="2000" dirty="0">
                <a:latin typeface="+mn-lt"/>
                <a:sym typeface="Arial" panose="020B0604020202020204" pitchFamily="34" charset="0"/>
              </a:rPr>
              <a:t>false </a:t>
            </a:r>
            <a:r>
              <a:rPr lang="zh-CN" altLang="en-US" sz="2000" dirty="0">
                <a:latin typeface="+mn-lt"/>
                <a:sym typeface="Arial" panose="020B0604020202020204" pitchFamily="34" charset="0"/>
              </a:rPr>
              <a:t>和 </a:t>
            </a:r>
            <a:r>
              <a:rPr lang="en-US" altLang="zh-CN" sz="2000" dirty="0">
                <a:latin typeface="+mn-lt"/>
                <a:sym typeface="Arial" panose="020B0604020202020204" pitchFamily="34" charset="0"/>
              </a:rPr>
              <a:t>null </a:t>
            </a:r>
            <a:r>
              <a:rPr lang="zh-CN" altLang="en-US" sz="2000" dirty="0">
                <a:latin typeface="+mn-lt"/>
                <a:sym typeface="Arial" panose="020B0604020202020204" pitchFamily="34" charset="0"/>
              </a:rPr>
              <a:t>作为标识符。</a:t>
            </a:r>
            <a:endParaRPr lang="en-US" altLang="zh-CN" sz="2000" dirty="0">
              <a:latin typeface="+mn-lt"/>
              <a:sym typeface="Arial" panose="020B0604020202020204" pitchFamily="34" charset="0"/>
            </a:endParaRPr>
          </a:p>
          <a:p>
            <a:pPr marL="0" indent="0" eaLnBrk="1" hangingPunct="1">
              <a:lnSpc>
                <a:spcPct val="100000"/>
              </a:lnSpc>
              <a:spcBef>
                <a:spcPct val="0"/>
              </a:spcBef>
              <a:buNone/>
            </a:pPr>
            <a:endParaRPr lang="en-US" sz="2200" dirty="0" smtClean="0">
              <a:solidFill>
                <a:srgbClr val="000066"/>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00000"/>
              </a:lnSpc>
              <a:spcBef>
                <a:spcPct val="0"/>
              </a:spcBef>
              <a:buFont typeface="Wingdings" pitchFamily="2" charset="2"/>
              <a:buChar char="u"/>
            </a:pPr>
            <a:r>
              <a:rPr lang="zh-CN" altLang="en-US" sz="2200" u="sng" dirty="0">
                <a:latin typeface="微软雅黑" panose="020B0503020204020204" pitchFamily="34" charset="-122"/>
                <a:ea typeface="微软雅黑" panose="020B0503020204020204" pitchFamily="34" charset="-122"/>
                <a:sym typeface="Arial" panose="020B0604020202020204" pitchFamily="34" charset="0"/>
              </a:rPr>
              <a:t>注释</a:t>
            </a:r>
            <a:r>
              <a:rPr lang="zh-CN" altLang="en-US" sz="2200" dirty="0" smtClean="0">
                <a:solidFill>
                  <a:srgbClr val="000066"/>
                </a:solidFill>
                <a:latin typeface="微软雅黑" panose="020B0503020204020204" pitchFamily="34" charset="-122"/>
                <a:ea typeface="微软雅黑" panose="020B0503020204020204" pitchFamily="34" charset="-122"/>
                <a:sym typeface="Arial" panose="020B0604020202020204" pitchFamily="34" charset="0"/>
              </a:rPr>
              <a:t>（注意和</a:t>
            </a:r>
            <a:r>
              <a:rPr lang="en-US" altLang="zh-CN" sz="2200" dirty="0" smtClean="0">
                <a:solidFill>
                  <a:srgbClr val="000066"/>
                </a:solidFill>
                <a:latin typeface="微软雅黑" panose="020B0503020204020204" pitchFamily="34" charset="-122"/>
                <a:ea typeface="微软雅黑" panose="020B0503020204020204" pitchFamily="34" charset="-122"/>
                <a:sym typeface="Arial" panose="020B0604020202020204" pitchFamily="34" charset="0"/>
              </a:rPr>
              <a:t>html</a:t>
            </a:r>
            <a:r>
              <a:rPr lang="zh-CN" altLang="en-US" sz="2200" dirty="0" smtClean="0">
                <a:solidFill>
                  <a:srgbClr val="000066"/>
                </a:solidFill>
                <a:latin typeface="微软雅黑" panose="020B0503020204020204" pitchFamily="34" charset="-122"/>
                <a:ea typeface="微软雅黑" panose="020B0503020204020204" pitchFamily="34" charset="-122"/>
                <a:sym typeface="Arial" panose="020B0604020202020204" pitchFamily="34" charset="0"/>
              </a:rPr>
              <a:t>的区别）</a:t>
            </a:r>
            <a:endParaRPr lang="en-US" altLang="zh-CN" sz="2200" dirty="0" smtClean="0">
              <a:solidFill>
                <a:srgbClr val="000066"/>
              </a:solidFill>
              <a:latin typeface="微软雅黑" panose="020B0503020204020204" pitchFamily="34" charset="-122"/>
              <a:ea typeface="微软雅黑" panose="020B0503020204020204" pitchFamily="34" charset="-122"/>
              <a:sym typeface="Arial" panose="020B0604020202020204" pitchFamily="34" charset="0"/>
            </a:endParaRPr>
          </a:p>
          <a:p>
            <a:pPr marL="0" indent="0" eaLnBrk="1" hangingPunct="1">
              <a:lnSpc>
                <a:spcPct val="100000"/>
              </a:lnSpc>
              <a:spcBef>
                <a:spcPct val="0"/>
              </a:spcBef>
              <a:buNone/>
            </a:pPr>
            <a:r>
              <a:rPr lang="en-US" altLang="zh-CN" sz="2200" dirty="0" smtClean="0">
                <a:solidFill>
                  <a:srgbClr val="000066"/>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200" dirty="0">
                <a:solidFill>
                  <a:srgbClr val="000066"/>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200" dirty="0" smtClean="0">
                <a:solidFill>
                  <a:srgbClr val="000066"/>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200" dirty="0">
                <a:solidFill>
                  <a:srgbClr val="000066"/>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200" dirty="0">
                <a:solidFill>
                  <a:srgbClr val="000066"/>
                </a:solidFill>
                <a:latin typeface="微软雅黑" panose="020B0503020204020204" pitchFamily="34" charset="-122"/>
                <a:ea typeface="微软雅黑" panose="020B0503020204020204" pitchFamily="34" charset="-122"/>
                <a:sym typeface="Arial" panose="020B0604020202020204" pitchFamily="34" charset="0"/>
              </a:rPr>
              <a:t>单行注释</a:t>
            </a:r>
            <a:endParaRPr lang="en-US" altLang="zh-CN" sz="2200" dirty="0">
              <a:solidFill>
                <a:srgbClr val="000066"/>
              </a:solidFill>
              <a:latin typeface="微软雅黑" panose="020B0503020204020204" pitchFamily="34" charset="-122"/>
              <a:ea typeface="微软雅黑" panose="020B0503020204020204" pitchFamily="34" charset="-122"/>
              <a:sym typeface="Arial" panose="020B0604020202020204" pitchFamily="34" charset="0"/>
            </a:endParaRPr>
          </a:p>
          <a:p>
            <a:pPr marL="0" indent="0" eaLnBrk="1" hangingPunct="1">
              <a:lnSpc>
                <a:spcPct val="100000"/>
              </a:lnSpc>
              <a:spcBef>
                <a:spcPct val="0"/>
              </a:spcBef>
              <a:buNone/>
            </a:pPr>
            <a:r>
              <a:rPr lang="en-US" altLang="zh-CN" sz="2200" dirty="0">
                <a:solidFill>
                  <a:srgbClr val="000066"/>
                </a:solidFill>
                <a:latin typeface="微软雅黑" panose="020B0503020204020204" pitchFamily="34" charset="-122"/>
                <a:ea typeface="微软雅黑" panose="020B0503020204020204" pitchFamily="34" charset="-122"/>
                <a:sym typeface="Arial" panose="020B0604020202020204" pitchFamily="34" charset="0"/>
              </a:rPr>
              <a:t>	* </a:t>
            </a:r>
            <a:r>
              <a:rPr lang="zh-CN" altLang="en-US" sz="2200" dirty="0">
                <a:solidFill>
                  <a:srgbClr val="000066"/>
                </a:solidFill>
                <a:latin typeface="微软雅黑" panose="020B0503020204020204" pitchFamily="34" charset="-122"/>
                <a:ea typeface="微软雅黑" panose="020B0503020204020204" pitchFamily="34" charset="-122"/>
                <a:sym typeface="Arial" panose="020B0604020202020204" pitchFamily="34" charset="0"/>
              </a:rPr>
              <a:t>这是一个多行</a:t>
            </a:r>
          </a:p>
          <a:p>
            <a:pPr marL="0" indent="0" eaLnBrk="1" hangingPunct="1">
              <a:lnSpc>
                <a:spcPct val="100000"/>
              </a:lnSpc>
              <a:spcBef>
                <a:spcPct val="0"/>
              </a:spcBef>
              <a:buNone/>
            </a:pPr>
            <a:r>
              <a:rPr lang="en-US" altLang="zh-CN" sz="2200" dirty="0">
                <a:solidFill>
                  <a:srgbClr val="000066"/>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200" dirty="0">
                <a:solidFill>
                  <a:srgbClr val="000066"/>
                </a:solidFill>
                <a:latin typeface="微软雅黑" panose="020B0503020204020204" pitchFamily="34" charset="-122"/>
                <a:ea typeface="微软雅黑" panose="020B0503020204020204" pitchFamily="34" charset="-122"/>
                <a:sym typeface="Arial" panose="020B0604020202020204" pitchFamily="34" charset="0"/>
              </a:rPr>
              <a:t>* 注释</a:t>
            </a:r>
          </a:p>
          <a:p>
            <a:pPr marL="0" indent="0" eaLnBrk="1" hangingPunct="1">
              <a:lnSpc>
                <a:spcPct val="100000"/>
              </a:lnSpc>
              <a:spcBef>
                <a:spcPct val="0"/>
              </a:spcBef>
              <a:buNone/>
            </a:pPr>
            <a:r>
              <a:rPr lang="en-US" altLang="zh-CN" sz="2200" dirty="0">
                <a:solidFill>
                  <a:srgbClr val="000066"/>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200" dirty="0">
                <a:solidFill>
                  <a:srgbClr val="000066"/>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200" dirty="0" smtClean="0">
                <a:solidFill>
                  <a:srgbClr val="000066"/>
                </a:solidFill>
                <a:latin typeface="微软雅黑" panose="020B0503020204020204" pitchFamily="34" charset="-122"/>
                <a:ea typeface="微软雅黑" panose="020B0503020204020204" pitchFamily="34" charset="-122"/>
                <a:sym typeface="Arial" panose="020B0604020202020204" pitchFamily="34" charset="0"/>
              </a:rPr>
              <a:t>/</a:t>
            </a:r>
          </a:p>
          <a:p>
            <a:pPr marL="0" indent="0" eaLnBrk="1" hangingPunct="1">
              <a:lnSpc>
                <a:spcPct val="100000"/>
              </a:lnSpc>
              <a:spcBef>
                <a:spcPct val="0"/>
              </a:spcBef>
              <a:buNone/>
            </a:pPr>
            <a:r>
              <a:rPr lang="en-US" altLang="zh-CN" sz="2200" dirty="0">
                <a:solidFill>
                  <a:srgbClr val="000066"/>
                </a:solidFill>
                <a:latin typeface="微软雅黑" panose="020B0503020204020204" pitchFamily="34" charset="-122"/>
                <a:ea typeface="微软雅黑" panose="020B0503020204020204" pitchFamily="34" charset="-122"/>
                <a:sym typeface="Arial" panose="020B0604020202020204" pitchFamily="34" charset="0"/>
              </a:rPr>
              <a:t>	</a:t>
            </a:r>
            <a:endParaRPr lang="en-US" sz="2200" dirty="0">
              <a:solidFill>
                <a:srgbClr val="000066"/>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TextBox 6"/>
          <p:cNvSpPr txBox="1"/>
          <p:nvPr/>
        </p:nvSpPr>
        <p:spPr>
          <a:xfrm>
            <a:off x="5232223" y="5935316"/>
            <a:ext cx="5006499"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a:t>
            </a:r>
            <a:r>
              <a:rPr lang="en-US" altLang="zh-CN" sz="2200" u="sng" dirty="0" err="1" smtClean="0">
                <a:solidFill>
                  <a:srgbClr val="FF0000"/>
                </a:solidFill>
                <a:latin typeface="微软雅黑" panose="020B0503020204020204" pitchFamily="34" charset="-122"/>
                <a:ea typeface="微软雅黑" panose="020B0503020204020204" pitchFamily="34" charset="-122"/>
              </a:rPr>
              <a:t>js</a:t>
            </a:r>
            <a:r>
              <a:rPr lang="en-US" altLang="zh-CN" sz="2200" u="sng" dirty="0" smtClean="0">
                <a:solidFill>
                  <a:srgbClr val="FF0000"/>
                </a:solidFill>
                <a:latin typeface="微软雅黑" panose="020B0503020204020204" pitchFamily="34" charset="-122"/>
                <a:ea typeface="微软雅黑" panose="020B0503020204020204" pitchFamily="34" charset="-122"/>
              </a:rPr>
              <a:t>/day2/3.tips.html</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8435"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843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7"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关键字和保留字</a:t>
            </a:r>
            <a:endPar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668" y="1333500"/>
            <a:ext cx="7103031" cy="533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8369173"/>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21507"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2150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09"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变</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量</a:t>
            </a:r>
          </a:p>
        </p:txBody>
      </p:sp>
      <p:sp>
        <p:nvSpPr>
          <p:cNvPr id="22534" name="Rectangle 6"/>
          <p:cNvSpPr>
            <a:spLocks noGrp="1" noChangeArrowheads="1"/>
          </p:cNvSpPr>
          <p:nvPr/>
        </p:nvSpPr>
        <p:spPr bwMode="auto">
          <a:xfrm>
            <a:off x="404812" y="1485898"/>
            <a:ext cx="11382375" cy="44740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spcBef>
                <a:spcPct val="30000"/>
              </a:spcBef>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gn="ct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gn="ctr">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lvl="1" algn="l" eaLnBrk="1" hangingPunct="1">
              <a:lnSpc>
                <a:spcPct val="150000"/>
              </a:lnSpc>
              <a:buFont typeface="Arial" panose="020B0604020202020204" pitchFamily="34" charset="0"/>
              <a:buNone/>
              <a:defRPr/>
            </a:pPr>
            <a:r>
              <a:rPr lang="en-US" altLang="en-US" sz="2200" b="1" u="sng" dirty="0" err="1">
                <a:latin typeface="微软雅黑" panose="020B0503020204020204" pitchFamily="34" charset="-122"/>
                <a:ea typeface="微软雅黑" panose="020B0503020204020204" pitchFamily="34" charset="-122"/>
              </a:rPr>
              <a:t>变量的主要作用是存取数据、提供存放信息的容器</a:t>
            </a:r>
            <a:r>
              <a:rPr lang="en-US" altLang="en-US" sz="2200" b="1" u="sng" dirty="0">
                <a:latin typeface="微软雅黑" panose="020B0503020204020204" pitchFamily="34" charset="-122"/>
                <a:ea typeface="微软雅黑" panose="020B0503020204020204" pitchFamily="34" charset="-122"/>
              </a:rPr>
              <a:t>。</a:t>
            </a:r>
          </a:p>
          <a:p>
            <a:pPr algn="l">
              <a:lnSpc>
                <a:spcPct val="150000"/>
              </a:lnSpc>
              <a:buFont typeface="Arial" panose="020B0604020202020204" pitchFamily="34" charset="0"/>
              <a:buNone/>
              <a:defRPr/>
            </a:pPr>
            <a:endParaRPr lang="en-US" altLang="en-US" sz="2000" dirty="0" smtClean="0">
              <a:latin typeface="微软雅黑" panose="020B0503020204020204" pitchFamily="34" charset="-122"/>
              <a:ea typeface="微软雅黑" panose="020B0503020204020204" pitchFamily="34" charset="-122"/>
            </a:endParaRPr>
          </a:p>
          <a:p>
            <a:pPr marL="0" lvl="1" algn="l" eaLnBrk="1" hangingPunct="1">
              <a:lnSpc>
                <a:spcPct val="150000"/>
              </a:lnSpc>
              <a:buFont typeface="Arial" panose="020B0604020202020204" pitchFamily="34" charset="0"/>
              <a:buNone/>
              <a:defRPr/>
            </a:pPr>
            <a:r>
              <a:rPr lang="en-US" altLang="en-US" sz="2200" b="1" u="sng" dirty="0" err="1">
                <a:latin typeface="微软雅黑" panose="020B0503020204020204" pitchFamily="34" charset="-122"/>
                <a:ea typeface="微软雅黑" panose="020B0503020204020204" pitchFamily="34" charset="-122"/>
                <a:sym typeface="Arial" panose="020B0604020202020204" pitchFamily="34" charset="0"/>
              </a:rPr>
              <a:t>变量的命名</a:t>
            </a:r>
            <a:endParaRPr lang="en-US" altLang="en-US" sz="2200" b="1" u="sng"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lgn="l">
              <a:lnSpc>
                <a:spcPct val="150000"/>
              </a:lnSpc>
              <a:buFont typeface="Wingdings" pitchFamily="2" charset="2"/>
              <a:buChar char="u"/>
              <a:defRPr/>
            </a:pPr>
            <a:r>
              <a:rPr lang="en-US" altLang="en-US" sz="2000" dirty="0" smtClean="0">
                <a:latin typeface="微软雅黑" panose="020B0503020204020204" pitchFamily="34" charset="-122"/>
                <a:ea typeface="微软雅黑" panose="020B0503020204020204" pitchFamily="34" charset="-122"/>
              </a:rPr>
              <a:t>必须是一个有效的变量，即变量以字母开头，中间可以出现数字如test1</a:t>
            </a:r>
          </a:p>
          <a:p>
            <a:pPr marL="342900" indent="-342900" algn="l">
              <a:lnSpc>
                <a:spcPct val="150000"/>
              </a:lnSpc>
              <a:buFont typeface="Wingdings" pitchFamily="2" charset="2"/>
              <a:buChar char="u"/>
              <a:defRPr/>
            </a:pPr>
            <a:r>
              <a:rPr lang="en-US" altLang="en-US" sz="2000" dirty="0" err="1" smtClean="0">
                <a:latin typeface="微软雅黑" panose="020B0503020204020204" pitchFamily="34" charset="-122"/>
                <a:ea typeface="微软雅黑" panose="020B0503020204020204" pitchFamily="34" charset="-122"/>
              </a:rPr>
              <a:t>不能使用JavaScript中的关键字作为变量</a:t>
            </a:r>
            <a:r>
              <a:rPr lang="en-US" altLang="en-US" sz="2000" dirty="0" smtClean="0">
                <a:latin typeface="微软雅黑" panose="020B0503020204020204" pitchFamily="34" charset="-122"/>
                <a:ea typeface="微软雅黑" panose="020B0503020204020204" pitchFamily="34" charset="-122"/>
              </a:rPr>
              <a:t>。 </a:t>
            </a:r>
            <a:r>
              <a:rPr lang="en-US" altLang="en-US" sz="2000" dirty="0" err="1" smtClean="0">
                <a:latin typeface="微软雅黑" panose="020B0503020204020204" pitchFamily="34" charset="-122"/>
                <a:ea typeface="微软雅黑" panose="020B0503020204020204" pitchFamily="34" charset="-122"/>
              </a:rPr>
              <a:t>如var、int、double、true不能作为变量的名称</a:t>
            </a:r>
            <a:endParaRPr lang="en-US" altLang="en-US" sz="2000" dirty="0" smtClean="0">
              <a:latin typeface="微软雅黑" panose="020B0503020204020204" pitchFamily="34" charset="-122"/>
              <a:ea typeface="微软雅黑" panose="020B0503020204020204" pitchFamily="34" charset="-122"/>
            </a:endParaRPr>
          </a:p>
          <a:p>
            <a:pPr marL="342900" lvl="2" indent="-342900" algn="l">
              <a:lnSpc>
                <a:spcPct val="150000"/>
              </a:lnSpc>
              <a:buFont typeface="Wingdings" pitchFamily="2" charset="2"/>
              <a:buChar char="u"/>
              <a:defRPr/>
            </a:pPr>
            <a:r>
              <a:rPr lang="zh-CN" altLang="en-US" dirty="0">
                <a:solidFill>
                  <a:srgbClr val="3F3F3F"/>
                </a:solidFill>
                <a:sym typeface="微软雅黑" pitchFamily="34" charset="-122"/>
              </a:rPr>
              <a:t>可读性</a:t>
            </a:r>
            <a:r>
              <a:rPr lang="en-US" altLang="zh-CN" dirty="0">
                <a:solidFill>
                  <a:srgbClr val="3F3F3F"/>
                </a:solidFill>
                <a:sym typeface="微软雅黑" pitchFamily="34" charset="-122"/>
              </a:rPr>
              <a:t>——</a:t>
            </a:r>
            <a:r>
              <a:rPr lang="zh-CN" altLang="en-US" dirty="0">
                <a:solidFill>
                  <a:srgbClr val="3F3F3F"/>
                </a:solidFill>
                <a:sym typeface="微软雅黑" pitchFamily="34" charset="-122"/>
              </a:rPr>
              <a:t>能看</a:t>
            </a:r>
            <a:r>
              <a:rPr lang="zh-CN" altLang="en-US" dirty="0" smtClean="0">
                <a:solidFill>
                  <a:srgbClr val="3F3F3F"/>
                </a:solidFill>
                <a:sym typeface="微软雅黑" pitchFamily="34" charset="-122"/>
              </a:rPr>
              <a:t>懂</a:t>
            </a:r>
            <a:endParaRPr lang="en-US" altLang="zh-CN" dirty="0">
              <a:latin typeface="微软雅黑" panose="020B0503020204020204" pitchFamily="34" charset="-122"/>
              <a:ea typeface="微软雅黑" panose="020B0503020204020204" pitchFamily="34" charset="-122"/>
            </a:endParaRPr>
          </a:p>
          <a:p>
            <a:pPr marL="342900" lvl="2" indent="-342900" algn="l">
              <a:lnSpc>
                <a:spcPct val="150000"/>
              </a:lnSpc>
              <a:buFont typeface="Wingdings" pitchFamily="2" charset="2"/>
              <a:buChar char="u"/>
              <a:defRPr/>
            </a:pPr>
            <a:r>
              <a:rPr lang="zh-CN" altLang="en-US" dirty="0">
                <a:solidFill>
                  <a:srgbClr val="3F3F3F"/>
                </a:solidFill>
                <a:sym typeface="微软雅黑" pitchFamily="34" charset="-122"/>
              </a:rPr>
              <a:t>匈牙利命名法</a:t>
            </a:r>
          </a:p>
          <a:p>
            <a:pPr marL="457200" lvl="3" indent="0" algn="l">
              <a:lnSpc>
                <a:spcPct val="150000"/>
              </a:lnSpc>
              <a:defRPr/>
            </a:pPr>
            <a:r>
              <a:rPr lang="en-US" altLang="zh-CN" dirty="0" smtClean="0">
                <a:solidFill>
                  <a:srgbClr val="3F3F3F"/>
                </a:solidFill>
                <a:sym typeface="微软雅黑" pitchFamily="34" charset="-122"/>
              </a:rPr>
              <a:t>1.</a:t>
            </a:r>
            <a:r>
              <a:rPr lang="zh-CN" altLang="en-US" dirty="0" smtClean="0">
                <a:solidFill>
                  <a:srgbClr val="3F3F3F"/>
                </a:solidFill>
                <a:sym typeface="微软雅黑" pitchFamily="34" charset="-122"/>
              </a:rPr>
              <a:t>类型前缀   </a:t>
            </a:r>
            <a:r>
              <a:rPr lang="en-US" altLang="zh-CN" dirty="0" smtClean="0">
                <a:solidFill>
                  <a:srgbClr val="3F3F3F"/>
                </a:solidFill>
                <a:sym typeface="微软雅黑" pitchFamily="34" charset="-122"/>
              </a:rPr>
              <a:t>2.</a:t>
            </a:r>
            <a:r>
              <a:rPr lang="zh-CN" altLang="en-US" dirty="0" smtClean="0">
                <a:solidFill>
                  <a:srgbClr val="3F3F3F"/>
                </a:solidFill>
                <a:sym typeface="微软雅黑" pitchFamily="34" charset="-122"/>
              </a:rPr>
              <a:t>首</a:t>
            </a:r>
            <a:r>
              <a:rPr lang="zh-CN" altLang="en-US" dirty="0">
                <a:solidFill>
                  <a:srgbClr val="3F3F3F"/>
                </a:solidFill>
                <a:sym typeface="微软雅黑" pitchFamily="34" charset="-122"/>
              </a:rPr>
              <a:t>字母大写</a:t>
            </a:r>
          </a:p>
          <a:p>
            <a:pPr marL="342900" lvl="2" indent="-342900" algn="l">
              <a:lnSpc>
                <a:spcPct val="150000"/>
              </a:lnSpc>
              <a:buFont typeface="Wingdings" panose="05000000000000000000" pitchFamily="2" charset="2"/>
              <a:buChar char="§"/>
              <a:defRPr/>
            </a:pPr>
            <a:endParaRPr lang="zh-CN" altLang="en-US" dirty="0">
              <a:solidFill>
                <a:srgbClr val="3F3F3F"/>
              </a:solidFill>
              <a:sym typeface="微软雅黑" pitchFamily="34" charset="-122"/>
            </a:endParaRPr>
          </a:p>
        </p:txBody>
      </p:sp>
    </p:spTree>
    <p:extLst>
      <p:ext uri="{BB962C8B-B14F-4D97-AF65-F5344CB8AC3E}">
        <p14:creationId xmlns:p14="http://schemas.microsoft.com/office/powerpoint/2010/main" val="757862231"/>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21507"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2150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09"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变</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量</a:t>
            </a:r>
          </a:p>
        </p:txBody>
      </p:sp>
      <p:graphicFrame>
        <p:nvGraphicFramePr>
          <p:cNvPr id="7" name="表格 6"/>
          <p:cNvGraphicFramePr>
            <a:graphicFrameLocks noGrp="1"/>
          </p:cNvGraphicFramePr>
          <p:nvPr>
            <p:extLst>
              <p:ext uri="{D42A27DB-BD31-4B8C-83A1-F6EECF244321}">
                <p14:modId xmlns:p14="http://schemas.microsoft.com/office/powerpoint/2010/main" val="237051005"/>
              </p:ext>
            </p:extLst>
          </p:nvPr>
        </p:nvGraphicFramePr>
        <p:xfrm>
          <a:off x="1711456" y="1651823"/>
          <a:ext cx="8527880" cy="4608510"/>
        </p:xfrm>
        <a:graphic>
          <a:graphicData uri="http://schemas.openxmlformats.org/drawingml/2006/table">
            <a:tbl>
              <a:tblPr/>
              <a:tblGrid>
                <a:gridCol w="2232781"/>
                <a:gridCol w="1400902"/>
                <a:gridCol w="2198431"/>
                <a:gridCol w="2695766"/>
              </a:tblGrid>
              <a:tr h="460851">
                <a:tc>
                  <a:txBody>
                    <a:bodyPr/>
                    <a:lstStyle/>
                    <a:p>
                      <a:pPr algn="ctr">
                        <a:spcAft>
                          <a:spcPts val="0"/>
                        </a:spcAft>
                      </a:pPr>
                      <a:r>
                        <a:rPr lang="zh-CN" sz="2600" b="1" kern="0" dirty="0">
                          <a:solidFill>
                            <a:srgbClr val="000000"/>
                          </a:solidFill>
                          <a:latin typeface="Calibri"/>
                          <a:ea typeface="宋体"/>
                          <a:cs typeface="宋体"/>
                        </a:rPr>
                        <a:t>类型</a:t>
                      </a:r>
                      <a:endParaRPr lang="zh-CN" sz="2400" kern="100" dirty="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600" b="1" kern="0">
                          <a:solidFill>
                            <a:srgbClr val="000000"/>
                          </a:solidFill>
                          <a:latin typeface="Calibri"/>
                          <a:ea typeface="宋体"/>
                          <a:cs typeface="宋体"/>
                        </a:rPr>
                        <a:t>前缀</a:t>
                      </a:r>
                      <a:endParaRPr lang="zh-CN" sz="2400" kern="10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600" b="1" kern="0">
                          <a:solidFill>
                            <a:srgbClr val="000000"/>
                          </a:solidFill>
                          <a:latin typeface="Calibri"/>
                          <a:ea typeface="宋体"/>
                          <a:cs typeface="宋体"/>
                        </a:rPr>
                        <a:t>类型</a:t>
                      </a:r>
                      <a:endParaRPr lang="zh-CN" sz="2400" kern="10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600" b="1" kern="0">
                          <a:solidFill>
                            <a:srgbClr val="000000"/>
                          </a:solidFill>
                          <a:latin typeface="Calibri"/>
                          <a:ea typeface="宋体"/>
                          <a:cs typeface="宋体"/>
                        </a:rPr>
                        <a:t>实例</a:t>
                      </a:r>
                      <a:endParaRPr lang="zh-CN" sz="2400" kern="10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1">
                <a:tc>
                  <a:txBody>
                    <a:bodyPr/>
                    <a:lstStyle/>
                    <a:p>
                      <a:pPr algn="l">
                        <a:spcAft>
                          <a:spcPts val="0"/>
                        </a:spcAft>
                      </a:pPr>
                      <a:r>
                        <a:rPr lang="zh-CN" sz="2600" kern="0" dirty="0">
                          <a:solidFill>
                            <a:srgbClr val="000000"/>
                          </a:solidFill>
                          <a:latin typeface="Calibri"/>
                          <a:ea typeface="宋体"/>
                          <a:cs typeface="宋体"/>
                        </a:rPr>
                        <a:t>数组</a:t>
                      </a:r>
                      <a:endParaRPr lang="zh-CN" sz="2400" kern="100" dirty="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dirty="0">
                          <a:solidFill>
                            <a:srgbClr val="000000"/>
                          </a:solidFill>
                          <a:latin typeface="宋体"/>
                          <a:ea typeface="宋体"/>
                          <a:cs typeface="宋体"/>
                        </a:rPr>
                        <a:t>a</a:t>
                      </a:r>
                      <a:endParaRPr lang="zh-CN" sz="2400" kern="100" dirty="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a:solidFill>
                            <a:srgbClr val="000000"/>
                          </a:solidFill>
                          <a:latin typeface="宋体"/>
                          <a:ea typeface="宋体"/>
                          <a:cs typeface="宋体"/>
                        </a:rPr>
                        <a:t>Array</a:t>
                      </a:r>
                      <a:endParaRPr lang="zh-CN" sz="2400" kern="10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a:solidFill>
                            <a:srgbClr val="000000"/>
                          </a:solidFill>
                          <a:latin typeface="宋体"/>
                          <a:ea typeface="宋体"/>
                          <a:cs typeface="宋体"/>
                        </a:rPr>
                        <a:t>aItems</a:t>
                      </a:r>
                      <a:endParaRPr lang="zh-CN" sz="2400" kern="10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1">
                <a:tc>
                  <a:txBody>
                    <a:bodyPr/>
                    <a:lstStyle/>
                    <a:p>
                      <a:pPr algn="l">
                        <a:spcAft>
                          <a:spcPts val="0"/>
                        </a:spcAft>
                      </a:pPr>
                      <a:r>
                        <a:rPr lang="zh-CN" sz="2600" kern="0" dirty="0">
                          <a:solidFill>
                            <a:srgbClr val="000000"/>
                          </a:solidFill>
                          <a:latin typeface="Calibri"/>
                          <a:ea typeface="宋体"/>
                          <a:cs typeface="宋体"/>
                        </a:rPr>
                        <a:t>布尔值</a:t>
                      </a:r>
                      <a:endParaRPr lang="zh-CN" sz="2400" kern="100" dirty="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dirty="0">
                          <a:solidFill>
                            <a:srgbClr val="000000"/>
                          </a:solidFill>
                          <a:latin typeface="宋体"/>
                          <a:ea typeface="宋体"/>
                          <a:cs typeface="宋体"/>
                        </a:rPr>
                        <a:t>b</a:t>
                      </a:r>
                      <a:endParaRPr lang="zh-CN" sz="2400" kern="100" dirty="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a:solidFill>
                            <a:srgbClr val="000000"/>
                          </a:solidFill>
                          <a:latin typeface="宋体"/>
                          <a:ea typeface="宋体"/>
                          <a:cs typeface="宋体"/>
                        </a:rPr>
                        <a:t>Boolean</a:t>
                      </a:r>
                      <a:endParaRPr lang="zh-CN" sz="2400" kern="10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a:solidFill>
                            <a:srgbClr val="000000"/>
                          </a:solidFill>
                          <a:latin typeface="宋体"/>
                          <a:ea typeface="宋体"/>
                          <a:cs typeface="宋体"/>
                        </a:rPr>
                        <a:t>bIsComplete</a:t>
                      </a:r>
                      <a:endParaRPr lang="zh-CN" sz="2400" kern="10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1">
                <a:tc>
                  <a:txBody>
                    <a:bodyPr/>
                    <a:lstStyle/>
                    <a:p>
                      <a:pPr algn="l">
                        <a:spcAft>
                          <a:spcPts val="0"/>
                        </a:spcAft>
                      </a:pPr>
                      <a:r>
                        <a:rPr lang="zh-CN" sz="2600" kern="0" dirty="0">
                          <a:solidFill>
                            <a:srgbClr val="000000"/>
                          </a:solidFill>
                          <a:latin typeface="Calibri"/>
                          <a:ea typeface="宋体"/>
                          <a:cs typeface="宋体"/>
                        </a:rPr>
                        <a:t>浮点数</a:t>
                      </a:r>
                      <a:endParaRPr lang="zh-CN" sz="2400" kern="100" dirty="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dirty="0">
                          <a:solidFill>
                            <a:srgbClr val="000000"/>
                          </a:solidFill>
                          <a:latin typeface="宋体"/>
                          <a:ea typeface="宋体"/>
                          <a:cs typeface="宋体"/>
                        </a:rPr>
                        <a:t>f</a:t>
                      </a:r>
                      <a:endParaRPr lang="zh-CN" sz="2400" kern="100" dirty="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dirty="0">
                          <a:solidFill>
                            <a:srgbClr val="000000"/>
                          </a:solidFill>
                          <a:latin typeface="宋体"/>
                          <a:ea typeface="宋体"/>
                          <a:cs typeface="宋体"/>
                        </a:rPr>
                        <a:t>Float</a:t>
                      </a:r>
                      <a:endParaRPr lang="zh-CN" sz="2400" kern="100" dirty="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a:solidFill>
                            <a:srgbClr val="000000"/>
                          </a:solidFill>
                          <a:latin typeface="宋体"/>
                          <a:ea typeface="宋体"/>
                          <a:cs typeface="宋体"/>
                        </a:rPr>
                        <a:t>fPrice</a:t>
                      </a:r>
                      <a:endParaRPr lang="zh-CN" sz="2400" kern="10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1">
                <a:tc>
                  <a:txBody>
                    <a:bodyPr/>
                    <a:lstStyle/>
                    <a:p>
                      <a:pPr algn="l">
                        <a:spcAft>
                          <a:spcPts val="0"/>
                        </a:spcAft>
                      </a:pPr>
                      <a:r>
                        <a:rPr lang="zh-CN" sz="2600" kern="0">
                          <a:solidFill>
                            <a:srgbClr val="000000"/>
                          </a:solidFill>
                          <a:latin typeface="Calibri"/>
                          <a:ea typeface="宋体"/>
                          <a:cs typeface="宋体"/>
                        </a:rPr>
                        <a:t>函数</a:t>
                      </a:r>
                      <a:endParaRPr lang="zh-CN" sz="2400" kern="10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a:solidFill>
                            <a:srgbClr val="000000"/>
                          </a:solidFill>
                          <a:latin typeface="宋体"/>
                          <a:ea typeface="宋体"/>
                          <a:cs typeface="宋体"/>
                        </a:rPr>
                        <a:t>fn</a:t>
                      </a:r>
                      <a:endParaRPr lang="zh-CN" sz="2400" kern="10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dirty="0">
                          <a:solidFill>
                            <a:srgbClr val="000000"/>
                          </a:solidFill>
                          <a:latin typeface="宋体"/>
                          <a:ea typeface="宋体"/>
                          <a:cs typeface="宋体"/>
                        </a:rPr>
                        <a:t>Function</a:t>
                      </a:r>
                      <a:endParaRPr lang="zh-CN" sz="2400" kern="100" dirty="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dirty="0" err="1">
                          <a:solidFill>
                            <a:srgbClr val="000000"/>
                          </a:solidFill>
                          <a:latin typeface="宋体"/>
                          <a:ea typeface="宋体"/>
                          <a:cs typeface="宋体"/>
                        </a:rPr>
                        <a:t>fnHandler</a:t>
                      </a:r>
                      <a:endParaRPr lang="zh-CN" sz="2400" kern="100" dirty="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1">
                <a:tc>
                  <a:txBody>
                    <a:bodyPr/>
                    <a:lstStyle/>
                    <a:p>
                      <a:pPr algn="l">
                        <a:spcAft>
                          <a:spcPts val="0"/>
                        </a:spcAft>
                      </a:pPr>
                      <a:r>
                        <a:rPr lang="zh-CN" sz="2600" kern="0">
                          <a:solidFill>
                            <a:srgbClr val="000000"/>
                          </a:solidFill>
                          <a:latin typeface="Calibri"/>
                          <a:ea typeface="宋体"/>
                          <a:cs typeface="宋体"/>
                        </a:rPr>
                        <a:t>整数</a:t>
                      </a:r>
                      <a:endParaRPr lang="zh-CN" sz="2400" kern="10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dirty="0" err="1">
                          <a:solidFill>
                            <a:srgbClr val="000000"/>
                          </a:solidFill>
                          <a:latin typeface="宋体"/>
                          <a:ea typeface="宋体"/>
                          <a:cs typeface="宋体"/>
                        </a:rPr>
                        <a:t>i</a:t>
                      </a:r>
                      <a:endParaRPr lang="zh-CN" sz="2400" kern="100" dirty="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a:solidFill>
                            <a:srgbClr val="000000"/>
                          </a:solidFill>
                          <a:latin typeface="宋体"/>
                          <a:ea typeface="宋体"/>
                          <a:cs typeface="宋体"/>
                        </a:rPr>
                        <a:t>Integer</a:t>
                      </a:r>
                      <a:endParaRPr lang="zh-CN" sz="2400" kern="10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dirty="0" err="1">
                          <a:solidFill>
                            <a:srgbClr val="000000"/>
                          </a:solidFill>
                          <a:latin typeface="宋体"/>
                          <a:ea typeface="宋体"/>
                          <a:cs typeface="宋体"/>
                        </a:rPr>
                        <a:t>iItemCount</a:t>
                      </a:r>
                      <a:endParaRPr lang="zh-CN" sz="2400" kern="100" dirty="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1">
                <a:tc>
                  <a:txBody>
                    <a:bodyPr/>
                    <a:lstStyle/>
                    <a:p>
                      <a:pPr algn="l">
                        <a:spcAft>
                          <a:spcPts val="0"/>
                        </a:spcAft>
                      </a:pPr>
                      <a:r>
                        <a:rPr lang="zh-CN" sz="2600" kern="0" dirty="0">
                          <a:solidFill>
                            <a:srgbClr val="000000"/>
                          </a:solidFill>
                          <a:latin typeface="Calibri"/>
                          <a:ea typeface="宋体"/>
                          <a:cs typeface="宋体"/>
                        </a:rPr>
                        <a:t>对象</a:t>
                      </a:r>
                      <a:endParaRPr lang="zh-CN" sz="2400" kern="100" dirty="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dirty="0">
                          <a:solidFill>
                            <a:srgbClr val="000000"/>
                          </a:solidFill>
                          <a:latin typeface="宋体"/>
                          <a:ea typeface="宋体"/>
                          <a:cs typeface="宋体"/>
                        </a:rPr>
                        <a:t>o</a:t>
                      </a:r>
                      <a:endParaRPr lang="zh-CN" sz="2400" kern="100" dirty="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a:solidFill>
                            <a:srgbClr val="000000"/>
                          </a:solidFill>
                          <a:latin typeface="宋体"/>
                          <a:ea typeface="宋体"/>
                          <a:cs typeface="宋体"/>
                        </a:rPr>
                        <a:t>Object</a:t>
                      </a:r>
                      <a:endParaRPr lang="zh-CN" sz="2400" kern="10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dirty="0">
                          <a:solidFill>
                            <a:srgbClr val="000000"/>
                          </a:solidFill>
                          <a:latin typeface="宋体"/>
                          <a:ea typeface="宋体"/>
                          <a:cs typeface="宋体"/>
                        </a:rPr>
                        <a:t>oDiv1</a:t>
                      </a:r>
                      <a:endParaRPr lang="zh-CN" sz="2400" kern="100" dirty="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1">
                <a:tc>
                  <a:txBody>
                    <a:bodyPr/>
                    <a:lstStyle/>
                    <a:p>
                      <a:pPr algn="l">
                        <a:spcAft>
                          <a:spcPts val="0"/>
                        </a:spcAft>
                      </a:pPr>
                      <a:r>
                        <a:rPr lang="zh-CN" sz="2600" kern="0">
                          <a:solidFill>
                            <a:srgbClr val="000000"/>
                          </a:solidFill>
                          <a:latin typeface="Calibri"/>
                          <a:ea typeface="宋体"/>
                          <a:cs typeface="宋体"/>
                        </a:rPr>
                        <a:t>正则表达式</a:t>
                      </a:r>
                      <a:endParaRPr lang="zh-CN" sz="2400" kern="10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dirty="0">
                          <a:solidFill>
                            <a:srgbClr val="000000"/>
                          </a:solidFill>
                          <a:latin typeface="宋体"/>
                          <a:ea typeface="宋体"/>
                          <a:cs typeface="宋体"/>
                        </a:rPr>
                        <a:t>re</a:t>
                      </a:r>
                      <a:endParaRPr lang="zh-CN" sz="2400" kern="100" dirty="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a:solidFill>
                            <a:srgbClr val="000000"/>
                          </a:solidFill>
                          <a:latin typeface="宋体"/>
                          <a:ea typeface="宋体"/>
                          <a:cs typeface="宋体"/>
                        </a:rPr>
                        <a:t>RegExp</a:t>
                      </a:r>
                      <a:endParaRPr lang="zh-CN" sz="2400" kern="10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dirty="0" err="1">
                          <a:solidFill>
                            <a:srgbClr val="000000"/>
                          </a:solidFill>
                          <a:latin typeface="宋体"/>
                          <a:ea typeface="宋体"/>
                          <a:cs typeface="宋体"/>
                        </a:rPr>
                        <a:t>reEmailCheck</a:t>
                      </a:r>
                      <a:endParaRPr lang="zh-CN" sz="2400" kern="100" dirty="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1">
                <a:tc>
                  <a:txBody>
                    <a:bodyPr/>
                    <a:lstStyle/>
                    <a:p>
                      <a:pPr algn="l">
                        <a:spcAft>
                          <a:spcPts val="0"/>
                        </a:spcAft>
                      </a:pPr>
                      <a:r>
                        <a:rPr lang="zh-CN" sz="2600" kern="0" dirty="0">
                          <a:solidFill>
                            <a:srgbClr val="000000"/>
                          </a:solidFill>
                          <a:latin typeface="Calibri"/>
                          <a:ea typeface="宋体"/>
                          <a:cs typeface="宋体"/>
                        </a:rPr>
                        <a:t>字符串</a:t>
                      </a:r>
                      <a:endParaRPr lang="zh-CN" sz="2400" kern="100" dirty="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dirty="0">
                          <a:solidFill>
                            <a:srgbClr val="000000"/>
                          </a:solidFill>
                          <a:latin typeface="宋体"/>
                          <a:ea typeface="宋体"/>
                          <a:cs typeface="宋体"/>
                        </a:rPr>
                        <a:t>s</a:t>
                      </a:r>
                      <a:endParaRPr lang="zh-CN" sz="2400" kern="100" dirty="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a:solidFill>
                            <a:srgbClr val="000000"/>
                          </a:solidFill>
                          <a:latin typeface="宋体"/>
                          <a:ea typeface="宋体"/>
                          <a:cs typeface="宋体"/>
                        </a:rPr>
                        <a:t>String</a:t>
                      </a:r>
                      <a:endParaRPr lang="zh-CN" sz="2400" kern="10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dirty="0" err="1">
                          <a:solidFill>
                            <a:srgbClr val="000000"/>
                          </a:solidFill>
                          <a:latin typeface="宋体"/>
                          <a:ea typeface="宋体"/>
                          <a:cs typeface="宋体"/>
                        </a:rPr>
                        <a:t>sUserName</a:t>
                      </a:r>
                      <a:endParaRPr lang="zh-CN" sz="2400" kern="100" dirty="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1">
                <a:tc>
                  <a:txBody>
                    <a:bodyPr/>
                    <a:lstStyle/>
                    <a:p>
                      <a:pPr algn="l">
                        <a:spcAft>
                          <a:spcPts val="0"/>
                        </a:spcAft>
                      </a:pPr>
                      <a:r>
                        <a:rPr lang="zh-CN" sz="2600" kern="0" dirty="0">
                          <a:solidFill>
                            <a:srgbClr val="000000"/>
                          </a:solidFill>
                          <a:latin typeface="Calibri"/>
                          <a:ea typeface="宋体"/>
                          <a:cs typeface="宋体"/>
                        </a:rPr>
                        <a:t>变体变量</a:t>
                      </a:r>
                      <a:endParaRPr lang="zh-CN" sz="2400" kern="100" dirty="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a:solidFill>
                            <a:srgbClr val="000000"/>
                          </a:solidFill>
                          <a:latin typeface="宋体"/>
                          <a:ea typeface="宋体"/>
                          <a:cs typeface="宋体"/>
                        </a:rPr>
                        <a:t>v</a:t>
                      </a:r>
                      <a:endParaRPr lang="zh-CN" sz="2400" kern="10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a:solidFill>
                            <a:srgbClr val="000000"/>
                          </a:solidFill>
                          <a:latin typeface="宋体"/>
                          <a:ea typeface="宋体"/>
                          <a:cs typeface="宋体"/>
                        </a:rPr>
                        <a:t>Variant</a:t>
                      </a:r>
                      <a:endParaRPr lang="zh-CN" sz="2400" kern="10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600" kern="0" dirty="0" err="1">
                          <a:solidFill>
                            <a:srgbClr val="000000"/>
                          </a:solidFill>
                          <a:latin typeface="宋体"/>
                          <a:ea typeface="宋体"/>
                          <a:cs typeface="宋体"/>
                        </a:rPr>
                        <a:t>vAnything</a:t>
                      </a:r>
                      <a:endParaRPr lang="zh-CN" sz="2400" kern="100" dirty="0">
                        <a:latin typeface="Calibri"/>
                        <a:ea typeface="宋体"/>
                        <a:cs typeface="Times New Roman"/>
                      </a:endParaRPr>
                    </a:p>
                  </a:txBody>
                  <a:tcPr marL="161298" marR="161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813042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8077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r" eaLnBrk="1" hangingPunct="1">
              <a:lnSpc>
                <a:spcPct val="100000"/>
              </a:lnSpc>
              <a:spcBef>
                <a:spcPct val="0"/>
              </a:spcBef>
              <a:buFont typeface="Arial" panose="020B0604020202020204" pitchFamily="34" charset="0"/>
              <a:buNone/>
            </a:pPr>
            <a:fld id="{342D8FA3-1E05-4CFF-9BCE-BEC473242D59}" type="slidenum">
              <a:rPr lang="zh-CN" altLang="en-US" sz="1200">
                <a:solidFill>
                  <a:srgbClr val="898989"/>
                </a:solidFill>
                <a:sym typeface="Microsoft YaHei UI" panose="020B0503020204020204" pitchFamily="34" charset="-122"/>
              </a:rPr>
              <a:pPr algn="r" eaLnBrk="1" hangingPunct="1">
                <a:lnSpc>
                  <a:spcPct val="100000"/>
                </a:lnSpc>
                <a:spcBef>
                  <a:spcPct val="0"/>
                </a:spcBef>
                <a:buFont typeface="Arial" panose="020B0604020202020204" pitchFamily="34" charset="0"/>
                <a:buNone/>
              </a:pPr>
              <a:t>3</a:t>
            </a:fld>
            <a:endParaRPr lang="en-US" sz="1800">
              <a:latin typeface="Arial" panose="020B0604020202020204" pitchFamily="34" charset="0"/>
              <a:sym typeface="Microsoft YaHei UI" panose="020B0503020204020204" pitchFamily="34" charset="-122"/>
            </a:endParaRPr>
          </a:p>
        </p:txBody>
      </p:sp>
      <p:pic>
        <p:nvPicPr>
          <p:cNvPr id="5123" name="Picture 2" descr="D:\SLIDEtoME\TP模板\新建文件夹 (3)\bg3-1.jpg"/>
          <p:cNvPicPr>
            <a:picLocks noChangeAspect="1" noChangeArrowheads="1"/>
          </p:cNvPicPr>
          <p:nvPr/>
        </p:nvPicPr>
        <p:blipFill>
          <a:blip r:embed="rId2">
            <a:extLst>
              <a:ext uri="{28A0092B-C50C-407E-A947-70E740481C1C}">
                <a14:useLocalDpi xmlns:a14="http://schemas.microsoft.com/office/drawing/2010/main" val="0"/>
              </a:ext>
            </a:extLst>
          </a:blip>
          <a:srcRect b="11232"/>
          <a:stretch>
            <a:fillRect/>
          </a:stretch>
        </p:blipFill>
        <p:spPr bwMode="auto">
          <a:xfrm>
            <a:off x="0" y="760413"/>
            <a:ext cx="12192000" cy="60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标题 1"/>
          <p:cNvSpPr>
            <a:spLocks noGrp="1" noChangeArrowheads="1"/>
          </p:cNvSpPr>
          <p:nvPr>
            <p:ph type="title" idx="4294967295"/>
          </p:nvPr>
        </p:nvSpPr>
        <p:spPr>
          <a:xfrm>
            <a:off x="595313" y="1162050"/>
            <a:ext cx="10798175" cy="1116013"/>
          </a:xfrm>
        </p:spPr>
        <p:txBody>
          <a:bodyPr anchor="t"/>
          <a:lstStyle/>
          <a:p>
            <a:pPr marL="0" indent="0" eaLnBrk="1" hangingPunct="1"/>
            <a:r>
              <a:rPr lang="en-US" sz="58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JavaScript</a:t>
            </a:r>
            <a:r>
              <a:rPr lang="zh-CN" altLang="en-US" sz="58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简介</a:t>
            </a:r>
            <a:br>
              <a:rPr lang="zh-CN" altLang="en-US" sz="58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br>
            <a:endParaRPr lang="zh-CN" altLang="en-US" sz="58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5" name="文本框 2"/>
          <p:cNvSpPr>
            <a:spLocks noChangeArrowheads="1"/>
          </p:cNvSpPr>
          <p:nvPr/>
        </p:nvSpPr>
        <p:spPr bwMode="auto">
          <a:xfrm>
            <a:off x="595313" y="4876800"/>
            <a:ext cx="10987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200000"/>
              </a:lnSpc>
              <a:spcBef>
                <a:spcPct val="0"/>
              </a:spcBef>
              <a:buFont typeface="Arial" panose="020B0604020202020204" pitchFamily="34" charset="0"/>
              <a:buNone/>
            </a:pPr>
            <a:endParaRPr lang="zh-CN" altLang="en-US" sz="2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21507"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2150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09"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变</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量</a:t>
            </a:r>
          </a:p>
        </p:txBody>
      </p:sp>
      <p:sp>
        <p:nvSpPr>
          <p:cNvPr id="22534" name="Rectangle 6"/>
          <p:cNvSpPr>
            <a:spLocks noGrp="1" noChangeArrowheads="1"/>
          </p:cNvSpPr>
          <p:nvPr/>
        </p:nvSpPr>
        <p:spPr bwMode="auto">
          <a:xfrm>
            <a:off x="555625" y="1552573"/>
            <a:ext cx="11382375" cy="4488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spcBef>
                <a:spcPct val="30000"/>
              </a:spcBef>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gn="ct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gn="ctr">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lvl="1" algn="l" eaLnBrk="1" hangingPunct="1">
              <a:lnSpc>
                <a:spcPct val="150000"/>
              </a:lnSpc>
              <a:defRPr/>
            </a:pPr>
            <a:r>
              <a:rPr lang="en-US" altLang="en-US" sz="2200" b="1" u="sng" dirty="0" err="1">
                <a:latin typeface="微软雅黑" panose="020B0503020204020204" pitchFamily="34" charset="-122"/>
                <a:ea typeface="微软雅黑" panose="020B0503020204020204" pitchFamily="34" charset="-122"/>
                <a:sym typeface="Arial" panose="020B0604020202020204" pitchFamily="34" charset="0"/>
              </a:rPr>
              <a:t>变量的类型、变量的声明</a:t>
            </a:r>
            <a:endParaRPr lang="en-US" altLang="en-US" sz="2200" b="1" u="sng"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lgn="l">
              <a:lnSpc>
                <a:spcPct val="150000"/>
              </a:lnSpc>
              <a:buFont typeface="Arial" panose="020B0604020202020204" pitchFamily="34" charset="0"/>
              <a:buChar char="•"/>
              <a:defRPr/>
            </a:pPr>
            <a:r>
              <a:rPr lang="en-US" altLang="en-US" sz="2000" dirty="0" err="1" smtClean="0">
                <a:latin typeface="微软雅黑" panose="020B0503020204020204" pitchFamily="34" charset="-122"/>
                <a:ea typeface="微软雅黑" panose="020B0503020204020204" pitchFamily="34" charset="-122"/>
              </a:rPr>
              <a:t>用命令</a:t>
            </a:r>
            <a:r>
              <a:rPr lang="zh-CN" altLang="en-US" sz="2000" dirty="0" smtClean="0">
                <a:latin typeface="微软雅黑" panose="020B0503020204020204" pitchFamily="34" charset="-122"/>
                <a:ea typeface="微软雅黑" panose="020B0503020204020204" pitchFamily="34" charset="-122"/>
              </a:rPr>
              <a:t>v</a:t>
            </a:r>
            <a:r>
              <a:rPr lang="en-US" altLang="en-US" sz="2000" dirty="0" err="1" smtClean="0">
                <a:latin typeface="微软雅黑" panose="020B0503020204020204" pitchFamily="34" charset="-122"/>
                <a:ea typeface="微软雅黑" panose="020B0503020204020204" pitchFamily="34" charset="-122"/>
              </a:rPr>
              <a:t>ar作声明:var</a:t>
            </a:r>
            <a:r>
              <a:rPr lang="zh-CN" altLang="en-US" sz="2000" dirty="0" smtClean="0">
                <a:latin typeface="微软雅黑" panose="020B0503020204020204" pitchFamily="34" charset="-122"/>
                <a:ea typeface="微软雅黑" panose="020B0503020204020204" pitchFamily="34" charset="-122"/>
              </a:rPr>
              <a:t> </a:t>
            </a:r>
            <a:r>
              <a:rPr lang="en-US" altLang="en-US" sz="2000" dirty="0" err="1" smtClean="0">
                <a:latin typeface="微软雅黑" panose="020B0503020204020204" pitchFamily="34" charset="-122"/>
                <a:ea typeface="微软雅黑" panose="020B0503020204020204" pitchFamily="34" charset="-122"/>
              </a:rPr>
              <a:t>mytest</a:t>
            </a:r>
            <a:r>
              <a:rPr lang="en-US" altLang="en-US" sz="2000" dirty="0" smtClean="0">
                <a:latin typeface="微软雅黑" panose="020B0503020204020204" pitchFamily="34" charset="-122"/>
                <a:ea typeface="微软雅黑" panose="020B0503020204020204" pitchFamily="34" charset="-122"/>
              </a:rPr>
              <a:t>; </a:t>
            </a:r>
            <a:r>
              <a:rPr lang="en-US" altLang="en-US" sz="2000" dirty="0" err="1" smtClean="0">
                <a:latin typeface="微软雅黑" panose="020B0503020204020204" pitchFamily="34" charset="-122"/>
                <a:ea typeface="微软雅黑" panose="020B0503020204020204" pitchFamily="34" charset="-122"/>
              </a:rPr>
              <a:t>该例子定义了一个mytest变量。但没有赋予它的值</a:t>
            </a:r>
            <a:r>
              <a:rPr lang="en-US" altLang="en-US" sz="2000" dirty="0" smtClean="0">
                <a:latin typeface="微软雅黑" panose="020B0503020204020204" pitchFamily="34" charset="-122"/>
                <a:ea typeface="微软雅黑" panose="020B0503020204020204" pitchFamily="34" charset="-122"/>
              </a:rPr>
              <a:t>。</a:t>
            </a:r>
          </a:p>
          <a:p>
            <a:pPr marL="342900" indent="-342900" algn="l">
              <a:lnSpc>
                <a:spcPct val="150000"/>
              </a:lnSpc>
              <a:buFont typeface="Arial" panose="020B0604020202020204" pitchFamily="34" charset="0"/>
              <a:buChar char="•"/>
              <a:defRPr/>
            </a:pPr>
            <a:r>
              <a:rPr lang="zh-CN" altLang="en-US" sz="2000" dirty="0" smtClean="0">
                <a:latin typeface="微软雅黑" panose="020B0503020204020204" pitchFamily="34" charset="-122"/>
                <a:ea typeface="微软雅黑" panose="020B0503020204020204" pitchFamily="34" charset="-122"/>
              </a:rPr>
              <a:t>v</a:t>
            </a:r>
            <a:r>
              <a:rPr lang="en-US" altLang="en-US" sz="2000" dirty="0" err="1" smtClean="0">
                <a:latin typeface="微软雅黑" panose="020B0503020204020204" pitchFamily="34" charset="-122"/>
                <a:ea typeface="微软雅黑" panose="020B0503020204020204" pitchFamily="34" charset="-122"/>
              </a:rPr>
              <a:t>ar</a:t>
            </a:r>
            <a:r>
              <a:rPr lang="zh-CN" altLang="en-US" sz="2000" dirty="0" smtClean="0">
                <a:latin typeface="微软雅黑" panose="020B0503020204020204" pitchFamily="34" charset="-122"/>
                <a:ea typeface="微软雅黑" panose="020B0503020204020204" pitchFamily="34" charset="-122"/>
              </a:rPr>
              <a:t> </a:t>
            </a:r>
            <a:r>
              <a:rPr lang="en-US" altLang="en-US" sz="2000" dirty="0" err="1" smtClean="0">
                <a:latin typeface="微软雅黑" panose="020B0503020204020204" pitchFamily="34" charset="-122"/>
                <a:ea typeface="微软雅黑" panose="020B0503020204020204" pitchFamily="34" charset="-122"/>
              </a:rPr>
              <a:t>mytest</a:t>
            </a:r>
            <a:r>
              <a:rPr lang="en-US" altLang="en-US" sz="2000" dirty="0" smtClean="0">
                <a:latin typeface="微软雅黑" panose="020B0503020204020204" pitchFamily="34" charset="-122"/>
                <a:ea typeface="微软雅黑" panose="020B0503020204020204" pitchFamily="34" charset="-122"/>
              </a:rPr>
              <a:t>=”This is a book” </a:t>
            </a:r>
            <a:r>
              <a:rPr lang="en-US" altLang="en-US" sz="2000" dirty="0" err="1" smtClean="0">
                <a:latin typeface="微软雅黑" panose="020B0503020204020204" pitchFamily="34" charset="-122"/>
                <a:ea typeface="微软雅黑" panose="020B0503020204020204" pitchFamily="34" charset="-122"/>
              </a:rPr>
              <a:t>该例子定义了一个mytest变量,同时赋予了它的值</a:t>
            </a:r>
            <a:r>
              <a:rPr lang="en-US" altLang="en-US" sz="2000" dirty="0" smtClean="0">
                <a:latin typeface="微软雅黑" panose="020B0503020204020204" pitchFamily="34" charset="-122"/>
                <a:ea typeface="微软雅黑" panose="020B0503020204020204" pitchFamily="34" charset="-122"/>
              </a:rPr>
              <a:t>。 </a:t>
            </a:r>
          </a:p>
          <a:p>
            <a:pPr marL="342900" indent="-342900" algn="l">
              <a:lnSpc>
                <a:spcPct val="150000"/>
              </a:lnSpc>
              <a:buFont typeface="Arial" panose="020B0604020202020204" pitchFamily="34" charset="0"/>
              <a:buChar char="•"/>
              <a:defRPr/>
            </a:pPr>
            <a:r>
              <a:rPr lang="en-US" altLang="en-US" sz="2000" dirty="0" err="1" smtClean="0">
                <a:latin typeface="微软雅黑" panose="020B0503020204020204" pitchFamily="34" charset="-122"/>
                <a:ea typeface="微软雅黑" panose="020B0503020204020204" pitchFamily="34" charset="-122"/>
              </a:rPr>
              <a:t>在JavaScript中变量可以不作声明，而在使用时再根据数据的类型来确其变量的类型。如：x</a:t>
            </a:r>
            <a:r>
              <a:rPr lang="en-US" altLang="en-US" sz="2000" dirty="0" smtClean="0">
                <a:latin typeface="微软雅黑" panose="020B0503020204020204" pitchFamily="34" charset="-122"/>
                <a:ea typeface="微软雅黑" panose="020B0503020204020204" pitchFamily="34" charset="-122"/>
              </a:rPr>
              <a:t>=100</a:t>
            </a:r>
            <a:r>
              <a:rPr lang="zh-CN" altLang="en-US" sz="2000" dirty="0" smtClean="0">
                <a:latin typeface="微软雅黑" panose="020B0503020204020204" pitchFamily="34" charset="-122"/>
                <a:ea typeface="微软雅黑" panose="020B0503020204020204" pitchFamily="34" charset="-122"/>
              </a:rPr>
              <a:t>，</a:t>
            </a:r>
            <a:r>
              <a:rPr lang="en-US" altLang="en-US" sz="2000" dirty="0" smtClean="0">
                <a:latin typeface="微软雅黑" panose="020B0503020204020204" pitchFamily="34" charset="-122"/>
                <a:ea typeface="微软雅黑" panose="020B0503020204020204" pitchFamily="34" charset="-122"/>
              </a:rPr>
              <a:t>y="125"</a:t>
            </a:r>
            <a:r>
              <a:rPr lang="zh-CN" altLang="en-US" sz="2000" dirty="0" smtClean="0">
                <a:latin typeface="微软雅黑" panose="020B0503020204020204" pitchFamily="34" charset="-122"/>
                <a:ea typeface="微软雅黑" panose="020B0503020204020204" pitchFamily="34" charset="-122"/>
              </a:rPr>
              <a:t>， </a:t>
            </a:r>
            <a:r>
              <a:rPr lang="en-US" altLang="en-US" sz="2000" dirty="0" err="1" smtClean="0">
                <a:latin typeface="微软雅黑" panose="020B0503020204020204" pitchFamily="34" charset="-122"/>
                <a:ea typeface="微软雅黑" panose="020B0503020204020204" pitchFamily="34" charset="-122"/>
              </a:rPr>
              <a:t>xy</a:t>
            </a:r>
            <a:r>
              <a:rPr lang="en-US"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t</a:t>
            </a:r>
            <a:r>
              <a:rPr lang="en-US" altLang="en-US" sz="2000" dirty="0" smtClean="0">
                <a:latin typeface="微软雅黑" panose="020B0503020204020204" pitchFamily="34" charset="-122"/>
                <a:ea typeface="微软雅黑" panose="020B0503020204020204" pitchFamily="34" charset="-122"/>
              </a:rPr>
              <a:t>rue</a:t>
            </a:r>
          </a:p>
          <a:p>
            <a:pPr marL="342900" indent="-342900" algn="l">
              <a:buFont typeface="Arial" panose="020B0604020202020204" pitchFamily="34" charset="0"/>
              <a:buChar char="•"/>
              <a:defRPr/>
            </a:pPr>
            <a:endParaRPr lang="en-US" altLang="en-US" sz="2000" dirty="0" smtClean="0">
              <a:latin typeface="微软雅黑" panose="020B0503020204020204" pitchFamily="34" charset="-122"/>
              <a:ea typeface="微软雅黑" panose="020B0503020204020204" pitchFamily="34" charset="-122"/>
            </a:endParaRPr>
          </a:p>
          <a:p>
            <a:pPr marL="0" lvl="1" algn="l" eaLnBrk="1" hangingPunct="1">
              <a:lnSpc>
                <a:spcPct val="150000"/>
              </a:lnSpc>
              <a:buFont typeface="Arial" panose="020B0604020202020204" pitchFamily="34" charset="0"/>
              <a:buNone/>
              <a:defRPr/>
            </a:pPr>
            <a:r>
              <a:rPr lang="en-US" altLang="en-US" sz="2200" b="1" u="sng" dirty="0" err="1">
                <a:latin typeface="微软雅黑" panose="020B0503020204020204" pitchFamily="34" charset="-122"/>
                <a:ea typeface="微软雅黑" panose="020B0503020204020204" pitchFamily="34" charset="-122"/>
                <a:sym typeface="Arial" panose="020B0604020202020204" pitchFamily="34" charset="0"/>
              </a:rPr>
              <a:t>变量的作用域</a:t>
            </a:r>
            <a:endParaRPr lang="en-US" altLang="en-US" sz="2200" b="1" u="sng" dirty="0">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buFont typeface="Arial" panose="020B0604020202020204" pitchFamily="34" charset="0"/>
              <a:buNone/>
              <a:defRPr/>
            </a:pPr>
            <a:r>
              <a:rPr lang="en-US" altLang="en-US" sz="2000" dirty="0">
                <a:latin typeface="微软雅黑" panose="020B0503020204020204" pitchFamily="34" charset="-122"/>
                <a:ea typeface="微软雅黑" panose="020B0503020204020204" pitchFamily="34" charset="-122"/>
              </a:rPr>
              <a:t> </a:t>
            </a:r>
            <a:r>
              <a:rPr lang="en-US" altLang="en-US" sz="2000" dirty="0" smtClean="0">
                <a:latin typeface="微软雅黑" panose="020B0503020204020204" pitchFamily="34" charset="-122"/>
                <a:ea typeface="微软雅黑" panose="020B0503020204020204" pitchFamily="34" charset="-122"/>
              </a:rPr>
              <a:t>    有全局变量和局部变量。全局变量是定义在所有函数体之外，其作用范围是整个函数；而局部变量是定义在函数体之内，只对其该函数是可见的，而对其它函数则是不可见的</a:t>
            </a:r>
          </a:p>
          <a:p>
            <a:pPr algn="l">
              <a:buFont typeface="Arial" panose="020B0604020202020204" pitchFamily="34" charset="0"/>
              <a:buNone/>
              <a:defRPr/>
            </a:pPr>
            <a:endParaRPr lang="en-US" altLang="en-US" sz="2000" dirty="0">
              <a:latin typeface="微软雅黑" panose="020B0503020204020204" pitchFamily="34" charset="-122"/>
              <a:ea typeface="微软雅黑" panose="020B0503020204020204" pitchFamily="34" charset="-122"/>
            </a:endParaRPr>
          </a:p>
          <a:p>
            <a:pPr algn="l">
              <a:buFont typeface="Arial" panose="020B0604020202020204" pitchFamily="34" charset="0"/>
              <a:buNone/>
              <a:defRPr/>
            </a:pPr>
            <a:endParaRPr lang="en-US" altLang="en-US" sz="2000" dirty="0" smtClean="0">
              <a:latin typeface="微软雅黑" panose="020B0503020204020204" pitchFamily="34" charset="-122"/>
              <a:ea typeface="微软雅黑" panose="020B0503020204020204" pitchFamily="34" charset="-122"/>
            </a:endParaRPr>
          </a:p>
        </p:txBody>
      </p:sp>
      <p:sp>
        <p:nvSpPr>
          <p:cNvPr id="7" name="TextBox 6"/>
          <p:cNvSpPr txBox="1"/>
          <p:nvPr/>
        </p:nvSpPr>
        <p:spPr>
          <a:xfrm>
            <a:off x="6620152" y="6241507"/>
            <a:ext cx="5080237"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a:t>
            </a:r>
            <a:r>
              <a:rPr lang="en-US" altLang="zh-CN" sz="2200" u="sng" dirty="0" err="1" smtClean="0">
                <a:solidFill>
                  <a:srgbClr val="FF0000"/>
                </a:solidFill>
                <a:latin typeface="微软雅黑" panose="020B0503020204020204" pitchFamily="34" charset="-122"/>
                <a:ea typeface="微软雅黑" panose="020B0503020204020204" pitchFamily="34" charset="-122"/>
              </a:rPr>
              <a:t>js</a:t>
            </a:r>
            <a:r>
              <a:rPr lang="en-US" altLang="zh-CN" sz="2200" u="sng" dirty="0" smtClean="0">
                <a:solidFill>
                  <a:srgbClr val="FF0000"/>
                </a:solidFill>
                <a:latin typeface="微软雅黑" panose="020B0503020204020204" pitchFamily="34" charset="-122"/>
                <a:ea typeface="微软雅黑" panose="020B0503020204020204" pitchFamily="34" charset="-122"/>
              </a:rPr>
              <a:t>/day2/4.</a:t>
            </a:r>
            <a:r>
              <a:rPr lang="zh-CN" altLang="en-US" sz="2200" u="sng" dirty="0">
                <a:solidFill>
                  <a:srgbClr val="FF0000"/>
                </a:solidFill>
                <a:latin typeface="微软雅黑" panose="020B0503020204020204" pitchFamily="34" charset="-122"/>
                <a:ea typeface="微软雅黑" panose="020B0503020204020204" pitchFamily="34" charset="-122"/>
              </a:rPr>
              <a:t>变量</a:t>
            </a:r>
            <a:r>
              <a:rPr lang="en-US" altLang="zh-CN" sz="2200" u="sng" dirty="0">
                <a:solidFill>
                  <a:srgbClr val="FF0000"/>
                </a:solidFill>
                <a:latin typeface="微软雅黑" panose="020B0503020204020204" pitchFamily="34" charset="-122"/>
                <a:ea typeface="微软雅黑" panose="020B0503020204020204" pitchFamily="34" charset="-122"/>
              </a:rPr>
              <a:t>.html</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1924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20483"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20484"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85"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常量</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0" name="Rectangle 6"/>
          <p:cNvSpPr>
            <a:spLocks noGrp="1" noChangeArrowheads="1"/>
          </p:cNvSpPr>
          <p:nvPr/>
        </p:nvSpPr>
        <p:spPr bwMode="auto">
          <a:xfrm>
            <a:off x="531813" y="1189264"/>
            <a:ext cx="11861800" cy="531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spcBef>
                <a:spcPct val="30000"/>
              </a:spcBef>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gn="ct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gn="ctr">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lvl="1" indent="-457200" algn="l" eaLnBrk="1" hangingPunct="1">
              <a:lnSpc>
                <a:spcPct val="200000"/>
              </a:lnSpc>
              <a:buFont typeface="Wingdings" panose="05000000000000000000" pitchFamily="2" charset="2"/>
              <a:buChar char="u"/>
              <a:defRPr/>
            </a:pPr>
            <a:r>
              <a:rPr lang="en-US" altLang="en-US" sz="2200" dirty="0" err="1">
                <a:latin typeface="微软雅黑" panose="020B0503020204020204" pitchFamily="34" charset="-122"/>
                <a:ea typeface="微软雅黑" panose="020B0503020204020204" pitchFamily="34" charset="-122"/>
                <a:sym typeface="Arial" panose="020B0604020202020204" pitchFamily="34" charset="0"/>
              </a:rPr>
              <a:t>整型常量</a:t>
            </a:r>
            <a:r>
              <a:rPr lang="en-US" altLang="en-US" sz="2200" dirty="0">
                <a:latin typeface="微软雅黑" panose="020B0503020204020204" pitchFamily="34" charset="-122"/>
                <a:ea typeface="微软雅黑" panose="020B0503020204020204" pitchFamily="34" charset="-122"/>
                <a:sym typeface="Arial" panose="020B0604020202020204" pitchFamily="34" charset="0"/>
              </a:rPr>
              <a:t> </a:t>
            </a:r>
          </a:p>
          <a:p>
            <a:pPr lvl="1" algn="l">
              <a:buFont typeface="Arial" panose="020B0604020202020204" pitchFamily="34" charset="0"/>
              <a:buNone/>
              <a:defRPr/>
            </a:pPr>
            <a:r>
              <a:rPr lang="zh-CN" altLang="en-US" sz="2000" dirty="0" smtClean="0">
                <a:latin typeface="微软雅黑" panose="020B0503020204020204" pitchFamily="34" charset="-122"/>
                <a:ea typeface="微软雅黑" panose="020B0503020204020204" pitchFamily="34" charset="-122"/>
              </a:rPr>
              <a:t>十六进制、八进制和十进制表示</a:t>
            </a:r>
            <a:endParaRPr lang="en-US" altLang="zh-CN" sz="2000" dirty="0" smtClean="0">
              <a:latin typeface="微软雅黑" panose="020B0503020204020204" pitchFamily="34" charset="-122"/>
              <a:ea typeface="微软雅黑" panose="020B0503020204020204" pitchFamily="34" charset="-122"/>
            </a:endParaRPr>
          </a:p>
          <a:p>
            <a:pPr lvl="1" algn="l">
              <a:buFont typeface="Arial" panose="020B0604020202020204" pitchFamily="34" charset="0"/>
              <a:buNone/>
              <a:defRPr/>
            </a:pPr>
            <a:endParaRPr lang="en-US" altLang="en-US" sz="2000" dirty="0" smtClean="0">
              <a:latin typeface="微软雅黑" panose="020B0503020204020204" pitchFamily="34" charset="-122"/>
              <a:ea typeface="微软雅黑" panose="020B0503020204020204" pitchFamily="34" charset="-122"/>
            </a:endParaRPr>
          </a:p>
          <a:p>
            <a:pPr marL="342900" indent="-342900" algn="l">
              <a:buFont typeface="Wingdings" pitchFamily="2" charset="2"/>
              <a:buChar char="u"/>
              <a:defRPr/>
            </a:pPr>
            <a:r>
              <a:rPr lang="en-US" altLang="en-US" sz="22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en-US" sz="2200" dirty="0" err="1" smtClean="0">
                <a:latin typeface="微软雅黑" panose="020B0503020204020204" pitchFamily="34" charset="-122"/>
                <a:ea typeface="微软雅黑" panose="020B0503020204020204" pitchFamily="34" charset="-122"/>
                <a:sym typeface="Arial" panose="020B0604020202020204" pitchFamily="34" charset="0"/>
              </a:rPr>
              <a:t>实型常量</a:t>
            </a:r>
            <a:r>
              <a:rPr lang="en-US" altLang="en-US" sz="2400" dirty="0" smtClean="0">
                <a:solidFill>
                  <a:srgbClr val="000066"/>
                </a:solidFill>
                <a:latin typeface="微软雅黑" panose="020B0503020204020204" pitchFamily="34" charset="-122"/>
                <a:ea typeface="微软雅黑" panose="020B0503020204020204" pitchFamily="34" charset="-122"/>
                <a:sym typeface="Arial" panose="020B0604020202020204" pitchFamily="34" charset="0"/>
              </a:rPr>
              <a:t> </a:t>
            </a:r>
          </a:p>
          <a:p>
            <a:pPr lvl="1" algn="l">
              <a:buFont typeface="Arial" panose="020B0604020202020204" pitchFamily="34" charset="0"/>
              <a:buNone/>
              <a:defRPr/>
            </a:pPr>
            <a:r>
              <a:rPr lang="zh-CN" altLang="en-US" sz="2000" dirty="0" smtClean="0">
                <a:latin typeface="微软雅黑" panose="020B0503020204020204" pitchFamily="34" charset="-122"/>
                <a:ea typeface="微软雅黑" panose="020B0503020204020204" pitchFamily="34" charset="-122"/>
              </a:rPr>
              <a:t>由整数部分加小数部分表示，如12.32、193.98</a:t>
            </a:r>
            <a:endParaRPr lang="en-US" altLang="en-US" sz="2000" dirty="0" smtClean="0">
              <a:latin typeface="微软雅黑" panose="020B0503020204020204" pitchFamily="34" charset="-122"/>
              <a:ea typeface="微软雅黑" panose="020B0503020204020204" pitchFamily="34" charset="-122"/>
            </a:endParaRPr>
          </a:p>
          <a:p>
            <a:pPr lvl="1" indent="-457200" algn="l" eaLnBrk="1" hangingPunct="1">
              <a:lnSpc>
                <a:spcPct val="200000"/>
              </a:lnSpc>
              <a:buFont typeface="Wingdings" panose="05000000000000000000" pitchFamily="2" charset="2"/>
              <a:buChar char="u"/>
              <a:defRPr/>
            </a:pPr>
            <a:r>
              <a:rPr lang="en-US" altLang="en-US" sz="2200" dirty="0" err="1">
                <a:latin typeface="微软雅黑" panose="020B0503020204020204" pitchFamily="34" charset="-122"/>
                <a:ea typeface="微软雅黑" panose="020B0503020204020204" pitchFamily="34" charset="-122"/>
                <a:sym typeface="Arial" panose="020B0604020202020204" pitchFamily="34" charset="0"/>
              </a:rPr>
              <a:t>布尔值</a:t>
            </a:r>
            <a:r>
              <a:rPr lang="en-US" altLang="en-US" sz="2200" dirty="0">
                <a:latin typeface="微软雅黑" panose="020B0503020204020204" pitchFamily="34" charset="-122"/>
                <a:ea typeface="微软雅黑" panose="020B0503020204020204" pitchFamily="34" charset="-122"/>
                <a:sym typeface="Arial" panose="020B0604020202020204" pitchFamily="34" charset="0"/>
              </a:rPr>
              <a:t> </a:t>
            </a:r>
            <a:r>
              <a:rPr lang="en-US" altLang="en-US" sz="2200" dirty="0" smtClean="0">
                <a:latin typeface="微软雅黑" panose="020B0503020204020204" pitchFamily="34" charset="-122"/>
                <a:ea typeface="微软雅黑" panose="020B0503020204020204" pitchFamily="34" charset="-122"/>
                <a:sym typeface="Arial" panose="020B0604020202020204" pitchFamily="34" charset="0"/>
              </a:rPr>
              <a:t>:</a:t>
            </a:r>
            <a:r>
              <a:rPr lang="en-US" altLang="zh-CN" sz="2000" dirty="0" smtClean="0">
                <a:latin typeface="微软雅黑" panose="020B0503020204020204" pitchFamily="34" charset="-122"/>
                <a:ea typeface="微软雅黑" panose="020B0503020204020204" pitchFamily="34" charset="-122"/>
              </a:rPr>
              <a:t>t</a:t>
            </a:r>
            <a:r>
              <a:rPr lang="zh-CN" altLang="en-US" sz="2000" dirty="0" smtClean="0">
                <a:latin typeface="微软雅黑" panose="020B0503020204020204" pitchFamily="34" charset="-122"/>
                <a:ea typeface="微软雅黑" panose="020B0503020204020204" pitchFamily="34" charset="-122"/>
              </a:rPr>
              <a:t>rue或</a:t>
            </a:r>
            <a:r>
              <a:rPr lang="en-US" altLang="zh-CN" sz="2000" dirty="0" smtClean="0">
                <a:latin typeface="微软雅黑" panose="020B0503020204020204" pitchFamily="34" charset="-122"/>
                <a:ea typeface="微软雅黑" panose="020B0503020204020204" pitchFamily="34" charset="-122"/>
              </a:rPr>
              <a:t>f</a:t>
            </a:r>
            <a:r>
              <a:rPr lang="zh-CN" altLang="en-US" sz="2000" dirty="0" smtClean="0">
                <a:latin typeface="微软雅黑" panose="020B0503020204020204" pitchFamily="34" charset="-122"/>
                <a:ea typeface="微软雅黑" panose="020B0503020204020204" pitchFamily="34" charset="-122"/>
              </a:rPr>
              <a:t>alse</a:t>
            </a:r>
            <a:endParaRPr lang="en-US" altLang="zh-CN" sz="2000" dirty="0" smtClean="0">
              <a:latin typeface="微软雅黑" panose="020B0503020204020204" pitchFamily="34" charset="-122"/>
              <a:ea typeface="微软雅黑" panose="020B0503020204020204" pitchFamily="34" charset="-122"/>
            </a:endParaRPr>
          </a:p>
          <a:p>
            <a:pPr lvl="1" algn="l">
              <a:buFont typeface="Arial" panose="020B0604020202020204" pitchFamily="34" charset="0"/>
              <a:buNone/>
              <a:defRPr/>
            </a:pPr>
            <a:endParaRPr lang="en-US" altLang="en-US" sz="2000" dirty="0" smtClean="0">
              <a:latin typeface="微软雅黑" panose="020B0503020204020204" pitchFamily="34" charset="-122"/>
              <a:ea typeface="微软雅黑" panose="020B0503020204020204" pitchFamily="34" charset="-122"/>
            </a:endParaRPr>
          </a:p>
          <a:p>
            <a:pPr marL="342900" indent="-342900" algn="l">
              <a:buFont typeface="Wingdings" pitchFamily="2" charset="2"/>
              <a:buChar char="u"/>
              <a:defRPr/>
            </a:pPr>
            <a:r>
              <a:rPr lang="en-US" altLang="en-US" sz="2200" dirty="0" err="1">
                <a:latin typeface="微软雅黑" panose="020B0503020204020204" pitchFamily="34" charset="-122"/>
                <a:ea typeface="微软雅黑" panose="020B0503020204020204" pitchFamily="34" charset="-122"/>
                <a:sym typeface="Arial" panose="020B0604020202020204" pitchFamily="34" charset="0"/>
              </a:rPr>
              <a:t>字符型常量</a:t>
            </a:r>
            <a:r>
              <a:rPr lang="en-US" altLang="en-US" sz="2400" dirty="0" smtClean="0">
                <a:solidFill>
                  <a:srgbClr val="000066"/>
                </a:solidFill>
                <a:latin typeface="微软雅黑" panose="020B0503020204020204" pitchFamily="34" charset="-122"/>
                <a:ea typeface="微软雅黑" panose="020B0503020204020204" pitchFamily="34" charset="-122"/>
                <a:sym typeface="Arial" panose="020B0604020202020204" pitchFamily="34" charset="0"/>
              </a:rPr>
              <a:t> </a:t>
            </a:r>
          </a:p>
          <a:p>
            <a:pPr lvl="1" algn="l">
              <a:buFont typeface="Arial" panose="020B0604020202020204" pitchFamily="34" charset="0"/>
              <a:buNone/>
              <a:defRPr/>
            </a:pPr>
            <a:r>
              <a:rPr lang="zh-CN" altLang="en-US" sz="2000" dirty="0" smtClean="0">
                <a:latin typeface="微软雅黑" panose="020B0503020204020204" pitchFamily="34" charset="-122"/>
                <a:ea typeface="微软雅黑" panose="020B0503020204020204" pitchFamily="34" charset="-122"/>
              </a:rPr>
              <a:t>  </a:t>
            </a:r>
            <a:r>
              <a:rPr lang="en-US" altLang="en-US" sz="2000" dirty="0" err="1" smtClean="0">
                <a:latin typeface="微软雅黑" panose="020B0503020204020204" pitchFamily="34" charset="-122"/>
                <a:ea typeface="微软雅黑" panose="020B0503020204020204" pitchFamily="34" charset="-122"/>
              </a:rPr>
              <a:t>使用单引号</a:t>
            </a:r>
            <a:r>
              <a:rPr lang="en-US" altLang="en-US" sz="2000" dirty="0" smtClean="0">
                <a:latin typeface="微软雅黑" panose="020B0503020204020204" pitchFamily="34" charset="-122"/>
                <a:ea typeface="微软雅黑" panose="020B0503020204020204" pitchFamily="34" charset="-122"/>
              </a:rPr>
              <a:t>（‘）</a:t>
            </a:r>
            <a:r>
              <a:rPr lang="en-US" altLang="en-US" sz="2000" dirty="0" err="1" smtClean="0">
                <a:latin typeface="微软雅黑" panose="020B0503020204020204" pitchFamily="34" charset="-122"/>
                <a:ea typeface="微软雅黑" panose="020B0503020204020204" pitchFamily="34" charset="-122"/>
              </a:rPr>
              <a:t>或双引号</a:t>
            </a:r>
            <a:r>
              <a:rPr lang="en-US" altLang="en-US" sz="2000" dirty="0" smtClean="0">
                <a:latin typeface="微软雅黑" panose="020B0503020204020204" pitchFamily="34" charset="-122"/>
                <a:ea typeface="微软雅黑" panose="020B0503020204020204" pitchFamily="34" charset="-122"/>
              </a:rPr>
              <a:t>（“）括起来的一个或几个字符。如"3245"、"ewrt234234"等。</a:t>
            </a:r>
          </a:p>
          <a:p>
            <a:pPr lvl="1" algn="l">
              <a:buFont typeface="Arial" panose="020B0604020202020204" pitchFamily="34" charset="0"/>
              <a:buNone/>
              <a:defRPr/>
            </a:pPr>
            <a:endParaRPr lang="en-US" altLang="en-US" sz="2000" dirty="0" smtClean="0">
              <a:latin typeface="微软雅黑" panose="020B0503020204020204" pitchFamily="34" charset="-122"/>
              <a:ea typeface="微软雅黑" panose="020B0503020204020204" pitchFamily="34" charset="-122"/>
            </a:endParaRPr>
          </a:p>
          <a:p>
            <a:pPr marL="342900" indent="-342900" algn="l">
              <a:buFont typeface="Wingdings" pitchFamily="2" charset="2"/>
              <a:buChar char="u"/>
              <a:defRPr/>
            </a:pPr>
            <a:r>
              <a:rPr lang="en-US" altLang="en-US" sz="2200" dirty="0" err="1">
                <a:latin typeface="微软雅黑" panose="020B0503020204020204" pitchFamily="34" charset="-122"/>
                <a:ea typeface="微软雅黑" panose="020B0503020204020204" pitchFamily="34" charset="-122"/>
                <a:sym typeface="Arial" panose="020B0604020202020204" pitchFamily="34" charset="0"/>
              </a:rPr>
              <a:t>特殊字符</a:t>
            </a:r>
            <a:endParaRPr lang="en-US" altLang="en-US" sz="2200" dirty="0">
              <a:latin typeface="微软雅黑" panose="020B0503020204020204" pitchFamily="34" charset="-122"/>
              <a:ea typeface="微软雅黑" panose="020B0503020204020204" pitchFamily="34" charset="-122"/>
              <a:sym typeface="Arial" panose="020B0604020202020204" pitchFamily="34" charset="0"/>
            </a:endParaRPr>
          </a:p>
          <a:p>
            <a:pPr algn="l">
              <a:buFont typeface="Arial" panose="020B0604020202020204" pitchFamily="34" charset="0"/>
              <a:buNone/>
              <a:defRPr/>
            </a:pPr>
            <a:r>
              <a:rPr lang="zh-CN" altLang="en-US" sz="2000" dirty="0" smtClean="0">
                <a:latin typeface="微软雅黑" panose="020B0503020204020204" pitchFamily="34" charset="-122"/>
                <a:ea typeface="微软雅黑" panose="020B0503020204020204" pitchFamily="34" charset="-122"/>
              </a:rPr>
              <a:t>       </a:t>
            </a:r>
            <a:r>
              <a:rPr lang="en-US" altLang="en-US" sz="2000" dirty="0" err="1" smtClean="0">
                <a:latin typeface="微软雅黑" panose="020B0503020204020204" pitchFamily="34" charset="-122"/>
                <a:ea typeface="微软雅黑" panose="020B0503020204020204" pitchFamily="34" charset="-122"/>
              </a:rPr>
              <a:t>以有些以反斜杠</a:t>
            </a:r>
            <a:r>
              <a:rPr lang="en-US" altLang="en-US" sz="2000" dirty="0" smtClean="0">
                <a:latin typeface="微软雅黑" panose="020B0503020204020204" pitchFamily="34" charset="-122"/>
                <a:ea typeface="微软雅黑" panose="020B0503020204020204" pitchFamily="34" charset="-122"/>
              </a:rPr>
              <a:t>（／）</a:t>
            </a:r>
            <a:r>
              <a:rPr lang="en-US" altLang="en-US" sz="2000" dirty="0" err="1" smtClean="0">
                <a:latin typeface="微软雅黑" panose="020B0503020204020204" pitchFamily="34" charset="-122"/>
                <a:ea typeface="微软雅黑" panose="020B0503020204020204" pitchFamily="34" charset="-122"/>
              </a:rPr>
              <a:t>开头的不可显示的特殊字符。通常称为控制字符</a:t>
            </a:r>
            <a:r>
              <a:rPr lang="en-US" altLang="en-US"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如，</a:t>
            </a:r>
            <a:r>
              <a:rPr lang="en-US" sz="2000" dirty="0" smtClean="0">
                <a:latin typeface="微软雅黑" panose="020B0503020204020204" pitchFamily="34" charset="-122"/>
                <a:ea typeface="微软雅黑" panose="020B0503020204020204" pitchFamily="34" charset="-122"/>
              </a:rPr>
              <a:t>\n :</a:t>
            </a:r>
            <a:r>
              <a:rPr lang="en-US" altLang="en-US" sz="2000" dirty="0" err="1" smtClean="0">
                <a:latin typeface="微软雅黑" panose="020B0503020204020204" pitchFamily="34" charset="-122"/>
                <a:ea typeface="微软雅黑" panose="020B0503020204020204" pitchFamily="34" charset="-122"/>
              </a:rPr>
              <a:t>表示换行符</a:t>
            </a:r>
            <a:r>
              <a:rPr lang="en-US" altLang="en-US" sz="2000" dirty="0" smtClean="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81557457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8077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r" eaLnBrk="1" hangingPunct="1">
              <a:lnSpc>
                <a:spcPct val="100000"/>
              </a:lnSpc>
              <a:spcBef>
                <a:spcPct val="0"/>
              </a:spcBef>
              <a:buFont typeface="Arial" panose="020B0604020202020204" pitchFamily="34" charset="0"/>
              <a:buNone/>
            </a:pPr>
            <a:fld id="{0DF96D76-5ACE-4F36-8C53-9A92B7E1CA7B}" type="slidenum">
              <a:rPr lang="zh-CN" altLang="en-US" sz="1200">
                <a:solidFill>
                  <a:srgbClr val="898989"/>
                </a:solidFill>
                <a:sym typeface="Microsoft YaHei UI" panose="020B0503020204020204" pitchFamily="34" charset="-122"/>
              </a:rPr>
              <a:pPr algn="r" eaLnBrk="1" hangingPunct="1">
                <a:lnSpc>
                  <a:spcPct val="100000"/>
                </a:lnSpc>
                <a:spcBef>
                  <a:spcPct val="0"/>
                </a:spcBef>
                <a:buFont typeface="Arial" panose="020B0604020202020204" pitchFamily="34" charset="0"/>
                <a:buNone/>
              </a:pPr>
              <a:t>32</a:t>
            </a:fld>
            <a:endParaRPr lang="en-US" sz="1800">
              <a:latin typeface="Arial" panose="020B0604020202020204" pitchFamily="34" charset="0"/>
              <a:sym typeface="Microsoft YaHei UI" panose="020B0503020204020204" pitchFamily="34" charset="-122"/>
            </a:endParaRPr>
          </a:p>
        </p:txBody>
      </p:sp>
      <p:pic>
        <p:nvPicPr>
          <p:cNvPr id="17411" name="Picture 2" descr="D:\SLIDEtoME\TP模板\新建文件夹 (3)\bg3-1.jpg"/>
          <p:cNvPicPr>
            <a:picLocks noChangeAspect="1" noChangeArrowheads="1"/>
          </p:cNvPicPr>
          <p:nvPr/>
        </p:nvPicPr>
        <p:blipFill>
          <a:blip r:embed="rId2">
            <a:extLst>
              <a:ext uri="{28A0092B-C50C-407E-A947-70E740481C1C}">
                <a14:useLocalDpi xmlns:a14="http://schemas.microsoft.com/office/drawing/2010/main" val="0"/>
              </a:ext>
            </a:extLst>
          </a:blip>
          <a:srcRect b="11232"/>
          <a:stretch>
            <a:fillRect/>
          </a:stretch>
        </p:blipFill>
        <p:spPr bwMode="auto">
          <a:xfrm>
            <a:off x="0" y="760413"/>
            <a:ext cx="12192000" cy="60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标题 1"/>
          <p:cNvSpPr>
            <a:spLocks noGrp="1" noChangeArrowheads="1"/>
          </p:cNvSpPr>
          <p:nvPr>
            <p:ph type="title" idx="4294967295"/>
          </p:nvPr>
        </p:nvSpPr>
        <p:spPr>
          <a:xfrm>
            <a:off x="595313" y="1162050"/>
            <a:ext cx="10798175" cy="1116013"/>
          </a:xfrm>
        </p:spPr>
        <p:txBody>
          <a:bodyPr anchor="t"/>
          <a:lstStyle/>
          <a:p>
            <a:pPr marL="0" indent="0" eaLnBrk="1" hangingPunct="1"/>
            <a:r>
              <a:rPr lang="en-US" altLang="zh-CN" sz="58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JavaScript</a:t>
            </a:r>
            <a:r>
              <a:rPr lang="zh-CN" sz="58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基本数据类型</a:t>
            </a:r>
            <a:br>
              <a:rPr lang="zh-CN" sz="58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br>
            <a:endParaRPr lang="zh-CN" sz="58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13" name="文本框 2"/>
          <p:cNvSpPr>
            <a:spLocks noChangeArrowheads="1"/>
          </p:cNvSpPr>
          <p:nvPr/>
        </p:nvSpPr>
        <p:spPr bwMode="auto">
          <a:xfrm>
            <a:off x="595313" y="4876800"/>
            <a:ext cx="10987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200000"/>
              </a:lnSpc>
              <a:spcBef>
                <a:spcPct val="0"/>
              </a:spcBef>
              <a:buFont typeface="Arial" panose="020B0604020202020204" pitchFamily="34" charset="0"/>
              <a:buNone/>
            </a:pPr>
            <a:endParaRPr lang="zh-CN" altLang="en-US" sz="2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82693153"/>
      </p:ext>
    </p:extLst>
  </p:cSld>
  <p:clrMapOvr>
    <a:masterClrMapping/>
  </p:clrMapOvr>
  <p:transition spd="slow">
    <p:split orient="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9459"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946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1"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数据类型</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20486" name="Rectangle 6"/>
          <p:cNvSpPr>
            <a:spLocks noGrp="1" noChangeArrowheads="1"/>
          </p:cNvSpPr>
          <p:nvPr/>
        </p:nvSpPr>
        <p:spPr bwMode="auto">
          <a:xfrm>
            <a:off x="720724" y="1398816"/>
            <a:ext cx="10750551" cy="347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spcBef>
                <a:spcPct val="30000"/>
              </a:spcBef>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gn="ct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algn="ctr">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lvl="1" indent="-457200" algn="l" eaLnBrk="1" hangingPunct="1">
              <a:lnSpc>
                <a:spcPct val="150000"/>
              </a:lnSpc>
              <a:buFont typeface="Wingdings" panose="05000000000000000000" pitchFamily="2" charset="2"/>
              <a:buChar char="u"/>
              <a:defRPr/>
            </a:pPr>
            <a:r>
              <a:rPr lang="en-US" altLang="zh-CN" sz="2200" dirty="0">
                <a:latin typeface="微软雅黑" panose="020B0503020204020204" pitchFamily="34" charset="-122"/>
                <a:ea typeface="微软雅黑" panose="020B0503020204020204" pitchFamily="34" charset="-122"/>
              </a:rPr>
              <a:t>Number - </a:t>
            </a:r>
            <a:r>
              <a:rPr lang="zh-CN" sz="2200" dirty="0">
                <a:latin typeface="微软雅黑" panose="020B0503020204020204" pitchFamily="34" charset="-122"/>
                <a:ea typeface="微软雅黑" panose="020B0503020204020204" pitchFamily="34" charset="-122"/>
              </a:rPr>
              <a:t>数值（整数和实数）</a:t>
            </a:r>
            <a:r>
              <a:rPr lang="zh-CN" altLang="en-US" sz="2200" dirty="0">
                <a:latin typeface="微软雅黑" panose="020B0503020204020204" pitchFamily="34" charset="-122"/>
                <a:ea typeface="微软雅黑" panose="020B0503020204020204" pitchFamily="34" charset="-122"/>
              </a:rPr>
              <a:t>，例如 </a:t>
            </a:r>
            <a:r>
              <a:rPr lang="en-US" altLang="zh-CN" sz="2200" dirty="0" err="1">
                <a:latin typeface="微软雅黑" panose="020B0503020204020204" pitchFamily="34" charset="-122"/>
                <a:ea typeface="微软雅黑" panose="020B0503020204020204" pitchFamily="34" charset="-122"/>
              </a:rPr>
              <a:t>var</a:t>
            </a:r>
            <a:r>
              <a:rPr lang="en-US" altLang="zh-CN" sz="2200" dirty="0">
                <a:latin typeface="微软雅黑" panose="020B0503020204020204" pitchFamily="34" charset="-122"/>
                <a:ea typeface="微软雅黑" panose="020B0503020204020204" pitchFamily="34" charset="-122"/>
              </a:rPr>
              <a:t> x=100;</a:t>
            </a:r>
            <a:endParaRPr lang="zh-CN" sz="2200" dirty="0">
              <a:latin typeface="微软雅黑" panose="020B0503020204020204" pitchFamily="34" charset="-122"/>
              <a:ea typeface="微软雅黑" panose="020B0503020204020204" pitchFamily="34" charset="-122"/>
            </a:endParaRPr>
          </a:p>
          <a:p>
            <a:pPr lvl="1" indent="-457200" algn="l" eaLnBrk="1" hangingPunct="1">
              <a:lnSpc>
                <a:spcPct val="150000"/>
              </a:lnSpc>
              <a:buFont typeface="Wingdings" panose="05000000000000000000" pitchFamily="2" charset="2"/>
              <a:buChar char="u"/>
              <a:defRPr/>
            </a:pPr>
            <a:r>
              <a:rPr lang="en-US" altLang="zh-CN" sz="2200" dirty="0">
                <a:latin typeface="微软雅黑" panose="020B0503020204020204" pitchFamily="34" charset="-122"/>
                <a:ea typeface="微软雅黑" panose="020B0503020204020204" pitchFamily="34" charset="-122"/>
              </a:rPr>
              <a:t>String - </a:t>
            </a:r>
            <a:r>
              <a:rPr lang="zh-CN" sz="2200" dirty="0">
                <a:latin typeface="微软雅黑" panose="020B0503020204020204" pitchFamily="34" charset="-122"/>
                <a:ea typeface="微软雅黑" panose="020B0503020204020204" pitchFamily="34" charset="-122"/>
              </a:rPr>
              <a:t>字符串型（用“”号或‘’括起来的字符或数值）</a:t>
            </a:r>
            <a:r>
              <a:rPr lang="zh-CN" altLang="en-US" sz="2200" dirty="0">
                <a:latin typeface="微软雅黑" panose="020B0503020204020204" pitchFamily="34" charset="-122"/>
                <a:ea typeface="微软雅黑" panose="020B0503020204020204" pitchFamily="34" charset="-122"/>
              </a:rPr>
              <a:t>，例如 </a:t>
            </a:r>
            <a:r>
              <a:rPr lang="en-US" altLang="zh-CN" sz="2200" dirty="0" err="1">
                <a:latin typeface="微软雅黑" panose="020B0503020204020204" pitchFamily="34" charset="-122"/>
                <a:ea typeface="微软雅黑" panose="020B0503020204020204" pitchFamily="34" charset="-122"/>
              </a:rPr>
              <a:t>var</a:t>
            </a:r>
            <a:r>
              <a:rPr lang="en-US" altLang="zh-CN" sz="2200" dirty="0">
                <a:latin typeface="微软雅黑" panose="020B0503020204020204" pitchFamily="34" charset="-122"/>
                <a:ea typeface="微软雅黑" panose="020B0503020204020204" pitchFamily="34" charset="-122"/>
              </a:rPr>
              <a:t> x=</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100</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a:t>
            </a:r>
            <a:endParaRPr lang="zh-CN" sz="2200" dirty="0">
              <a:latin typeface="微软雅黑" panose="020B0503020204020204" pitchFamily="34" charset="-122"/>
              <a:ea typeface="微软雅黑" panose="020B0503020204020204" pitchFamily="34" charset="-122"/>
            </a:endParaRPr>
          </a:p>
          <a:p>
            <a:pPr lvl="1" indent="-457200" algn="l" eaLnBrk="1" hangingPunct="1">
              <a:lnSpc>
                <a:spcPct val="150000"/>
              </a:lnSpc>
              <a:buFont typeface="Wingdings" panose="05000000000000000000" pitchFamily="2" charset="2"/>
              <a:buChar char="u"/>
              <a:defRPr/>
            </a:pPr>
            <a:r>
              <a:rPr lang="en-US" altLang="zh-CN" sz="2200" dirty="0">
                <a:latin typeface="微软雅黑" panose="020B0503020204020204" pitchFamily="34" charset="-122"/>
                <a:ea typeface="微软雅黑" panose="020B0503020204020204" pitchFamily="34" charset="-122"/>
              </a:rPr>
              <a:t>Boolean - </a:t>
            </a:r>
            <a:r>
              <a:rPr lang="zh-CN" sz="2200" dirty="0">
                <a:latin typeface="微软雅黑" panose="020B0503020204020204" pitchFamily="34" charset="-122"/>
                <a:ea typeface="微软雅黑" panose="020B0503020204020204" pitchFamily="34" charset="-122"/>
              </a:rPr>
              <a:t>布尔型（使</a:t>
            </a:r>
            <a:r>
              <a:rPr lang="en-US" altLang="zh-CN" sz="2200" dirty="0">
                <a:latin typeface="微软雅黑" panose="020B0503020204020204" pitchFamily="34" charset="-122"/>
                <a:ea typeface="微软雅黑" panose="020B0503020204020204" pitchFamily="34" charset="-122"/>
              </a:rPr>
              <a:t>true</a:t>
            </a:r>
            <a:r>
              <a:rPr lang="zh-CN" sz="2200" dirty="0">
                <a:latin typeface="微软雅黑" panose="020B0503020204020204" pitchFamily="34" charset="-122"/>
                <a:ea typeface="微软雅黑" panose="020B0503020204020204" pitchFamily="34" charset="-122"/>
              </a:rPr>
              <a:t>或</a:t>
            </a:r>
            <a:r>
              <a:rPr lang="en-US" altLang="zh-CN" sz="2200" dirty="0">
                <a:latin typeface="微软雅黑" panose="020B0503020204020204" pitchFamily="34" charset="-122"/>
                <a:ea typeface="微软雅黑" panose="020B0503020204020204" pitchFamily="34" charset="-122"/>
              </a:rPr>
              <a:t>false</a:t>
            </a:r>
            <a:r>
              <a:rPr lang="zh-CN" sz="2200" dirty="0">
                <a:latin typeface="微软雅黑" panose="020B0503020204020204" pitchFamily="34" charset="-122"/>
                <a:ea typeface="微软雅黑" panose="020B0503020204020204" pitchFamily="34" charset="-122"/>
              </a:rPr>
              <a:t>表示）</a:t>
            </a:r>
            <a:r>
              <a:rPr lang="zh-CN" altLang="en-US" sz="2200" dirty="0">
                <a:latin typeface="微软雅黑" panose="020B0503020204020204" pitchFamily="34" charset="-122"/>
                <a:ea typeface="微软雅黑" panose="020B0503020204020204" pitchFamily="34" charset="-122"/>
              </a:rPr>
              <a:t>，例如 </a:t>
            </a:r>
            <a:r>
              <a:rPr lang="en-US" altLang="zh-CN" sz="2200" dirty="0" err="1">
                <a:latin typeface="微软雅黑" panose="020B0503020204020204" pitchFamily="34" charset="-122"/>
                <a:ea typeface="微软雅黑" panose="020B0503020204020204" pitchFamily="34" charset="-122"/>
              </a:rPr>
              <a:t>var</a:t>
            </a:r>
            <a:r>
              <a:rPr lang="en-US" altLang="zh-CN" sz="2200" dirty="0">
                <a:latin typeface="微软雅黑" panose="020B0503020204020204" pitchFamily="34" charset="-122"/>
                <a:ea typeface="微软雅黑" panose="020B0503020204020204" pitchFamily="34" charset="-122"/>
              </a:rPr>
              <a:t> x =false;</a:t>
            </a:r>
          </a:p>
          <a:p>
            <a:pPr lvl="1" indent="-457200" algn="l" eaLnBrk="1" hangingPunct="1">
              <a:lnSpc>
                <a:spcPct val="150000"/>
              </a:lnSpc>
              <a:buFont typeface="Wingdings" panose="05000000000000000000" pitchFamily="2" charset="2"/>
              <a:buChar char="u"/>
              <a:defRPr/>
            </a:pPr>
            <a:r>
              <a:rPr lang="en-US" altLang="zh-CN" sz="2200" dirty="0">
                <a:latin typeface="微软雅黑" panose="020B0503020204020204" pitchFamily="34" charset="-122"/>
                <a:ea typeface="微软雅黑" panose="020B0503020204020204" pitchFamily="34" charset="-122"/>
              </a:rPr>
              <a:t>Object – </a:t>
            </a:r>
            <a:r>
              <a:rPr lang="zh-CN" altLang="en-US" sz="2200" dirty="0">
                <a:latin typeface="微软雅黑" panose="020B0503020204020204" pitchFamily="34" charset="-122"/>
                <a:ea typeface="微软雅黑" panose="020B0503020204020204" pitchFamily="34" charset="-122"/>
              </a:rPr>
              <a:t>对象，例如 </a:t>
            </a:r>
            <a:r>
              <a:rPr lang="en-US" altLang="zh-CN" sz="2200" dirty="0" err="1">
                <a:latin typeface="微软雅黑" panose="020B0503020204020204" pitchFamily="34" charset="-122"/>
                <a:ea typeface="微软雅黑" panose="020B0503020204020204" pitchFamily="34" charset="-122"/>
              </a:rPr>
              <a:t>var</a:t>
            </a:r>
            <a:r>
              <a:rPr lang="en-US" altLang="zh-CN" sz="2200" dirty="0">
                <a:latin typeface="微软雅黑" panose="020B0503020204020204" pitchFamily="34" charset="-122"/>
                <a:ea typeface="微软雅黑" panose="020B0503020204020204" pitchFamily="34" charset="-122"/>
              </a:rPr>
              <a:t> person={</a:t>
            </a:r>
            <a:r>
              <a:rPr lang="en-US" altLang="zh-CN" sz="2200" dirty="0" err="1">
                <a:latin typeface="微软雅黑" panose="020B0503020204020204" pitchFamily="34" charset="-122"/>
                <a:ea typeface="微软雅黑" panose="020B0503020204020204" pitchFamily="34" charset="-122"/>
              </a:rPr>
              <a:t>firstname</a:t>
            </a:r>
            <a:r>
              <a:rPr lang="en-US" altLang="zh-CN" sz="2200" dirty="0">
                <a:latin typeface="微软雅黑" panose="020B0503020204020204" pitchFamily="34" charset="-122"/>
                <a:ea typeface="微软雅黑" panose="020B0503020204020204" pitchFamily="34" charset="-122"/>
              </a:rPr>
              <a:t>:"John", </a:t>
            </a:r>
            <a:r>
              <a:rPr lang="en-US" altLang="zh-CN" sz="2200" dirty="0" err="1">
                <a:latin typeface="微软雅黑" panose="020B0503020204020204" pitchFamily="34" charset="-122"/>
                <a:ea typeface="微软雅黑" panose="020B0503020204020204" pitchFamily="34" charset="-122"/>
              </a:rPr>
              <a:t>lastname</a:t>
            </a:r>
            <a:r>
              <a:rPr lang="en-US" altLang="zh-CN" sz="2200" dirty="0">
                <a:latin typeface="微软雅黑" panose="020B0503020204020204" pitchFamily="34" charset="-122"/>
                <a:ea typeface="微软雅黑" panose="020B0503020204020204" pitchFamily="34" charset="-122"/>
              </a:rPr>
              <a:t>:"Doe", id:5566};</a:t>
            </a:r>
            <a:endParaRPr lang="zh-CN" altLang="zh-CN" sz="2200" dirty="0">
              <a:latin typeface="微软雅黑" panose="020B0503020204020204" pitchFamily="34" charset="-122"/>
              <a:ea typeface="微软雅黑" panose="020B0503020204020204" pitchFamily="34" charset="-122"/>
            </a:endParaRPr>
          </a:p>
          <a:p>
            <a:pPr lvl="1" indent="-457200" algn="l" eaLnBrk="1" hangingPunct="1">
              <a:lnSpc>
                <a:spcPct val="150000"/>
              </a:lnSpc>
              <a:buFont typeface="Wingdings" panose="05000000000000000000" pitchFamily="2" charset="2"/>
              <a:buChar char="u"/>
              <a:defRPr/>
            </a:pPr>
            <a:r>
              <a:rPr lang="en-US" altLang="zh-CN" sz="2200" dirty="0">
                <a:latin typeface="微软雅黑" panose="020B0503020204020204" pitchFamily="34" charset="-122"/>
                <a:ea typeface="微软雅黑" panose="020B0503020204020204" pitchFamily="34" charset="-122"/>
              </a:rPr>
              <a:t>Undefined – </a:t>
            </a:r>
            <a:r>
              <a:rPr lang="zh-CN" altLang="en-US" sz="2200" dirty="0">
                <a:latin typeface="微软雅黑" panose="020B0503020204020204" pitchFamily="34" charset="-122"/>
                <a:ea typeface="微软雅黑" panose="020B0503020204020204" pitchFamily="34" charset="-122"/>
              </a:rPr>
              <a:t>未定义，例如 </a:t>
            </a:r>
            <a:r>
              <a:rPr lang="en-US" altLang="zh-CN" sz="2200" dirty="0" err="1">
                <a:latin typeface="微软雅黑" panose="020B0503020204020204" pitchFamily="34" charset="-122"/>
                <a:ea typeface="微软雅黑" panose="020B0503020204020204" pitchFamily="34" charset="-122"/>
              </a:rPr>
              <a:t>var</a:t>
            </a:r>
            <a:r>
              <a:rPr lang="en-US" altLang="zh-CN" sz="2200" dirty="0">
                <a:latin typeface="微软雅黑" panose="020B0503020204020204" pitchFamily="34" charset="-122"/>
                <a:ea typeface="微软雅黑" panose="020B0503020204020204" pitchFamily="34" charset="-122"/>
              </a:rPr>
              <a:t> x </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lvl="1" indent="-457200" algn="l" eaLnBrk="1" hangingPunct="1">
              <a:lnSpc>
                <a:spcPct val="150000"/>
              </a:lnSpc>
              <a:buFont typeface="Wingdings" panose="05000000000000000000" pitchFamily="2" charset="2"/>
              <a:buChar char="u"/>
              <a:defRPr/>
            </a:pPr>
            <a:r>
              <a:rPr lang="en-US" altLang="zh-CN" sz="2200" dirty="0">
                <a:latin typeface="微软雅黑" panose="020B0503020204020204" pitchFamily="34" charset="-122"/>
                <a:ea typeface="微软雅黑" panose="020B0503020204020204" pitchFamily="34" charset="-122"/>
              </a:rPr>
              <a:t>Null - </a:t>
            </a:r>
            <a:r>
              <a:rPr lang="zh-CN" altLang="zh-CN" sz="2200" dirty="0">
                <a:latin typeface="微软雅黑" panose="020B0503020204020204" pitchFamily="34" charset="-122"/>
                <a:ea typeface="微软雅黑" panose="020B0503020204020204" pitchFamily="34" charset="-122"/>
              </a:rPr>
              <a:t>空值 </a:t>
            </a:r>
            <a:r>
              <a:rPr lang="zh-CN" altLang="en-US" sz="2200" dirty="0">
                <a:latin typeface="微软雅黑" panose="020B0503020204020204" pitchFamily="34" charset="-122"/>
                <a:ea typeface="微软雅黑" panose="020B0503020204020204" pitchFamily="34" charset="-122"/>
              </a:rPr>
              <a:t>，例如 </a:t>
            </a:r>
            <a:r>
              <a:rPr lang="en-US" altLang="zh-CN" sz="2200" dirty="0" err="1">
                <a:latin typeface="微软雅黑" panose="020B0503020204020204" pitchFamily="34" charset="-122"/>
                <a:ea typeface="微软雅黑" panose="020B0503020204020204" pitchFamily="34" charset="-122"/>
              </a:rPr>
              <a:t>var</a:t>
            </a:r>
            <a:r>
              <a:rPr lang="en-US" altLang="zh-CN" sz="2200" dirty="0">
                <a:latin typeface="微软雅黑" panose="020B0503020204020204" pitchFamily="34" charset="-122"/>
                <a:ea typeface="微软雅黑" panose="020B0503020204020204" pitchFamily="34" charset="-122"/>
              </a:rPr>
              <a:t> value=null;</a:t>
            </a:r>
            <a:endParaRPr lang="zh-CN" altLang="en-US" sz="2200" dirty="0">
              <a:latin typeface="微软雅黑" panose="020B0503020204020204" pitchFamily="34" charset="-122"/>
              <a:ea typeface="微软雅黑" panose="020B0503020204020204" pitchFamily="34" charset="-122"/>
            </a:endParaRPr>
          </a:p>
          <a:p>
            <a:pPr lvl="1" indent="-457200" algn="l" eaLnBrk="1" hangingPunct="1">
              <a:lnSpc>
                <a:spcPct val="150000"/>
              </a:lnSpc>
              <a:buFont typeface="Wingdings" panose="05000000000000000000" pitchFamily="2" charset="2"/>
              <a:buChar char="u"/>
              <a:defRPr/>
            </a:pPr>
            <a:r>
              <a:rPr lang="en-US" altLang="zh-CN" sz="2200" dirty="0">
                <a:latin typeface="微软雅黑" panose="020B0503020204020204" pitchFamily="34" charset="-122"/>
                <a:ea typeface="微软雅黑" panose="020B0503020204020204" pitchFamily="34" charset="-122"/>
              </a:rPr>
              <a:t>Array - </a:t>
            </a:r>
            <a:r>
              <a:rPr lang="zh-CN" altLang="en-US" sz="2200" dirty="0">
                <a:latin typeface="微软雅黑" panose="020B0503020204020204" pitchFamily="34" charset="-122"/>
                <a:ea typeface="微软雅黑" panose="020B0503020204020204" pitchFamily="34" charset="-122"/>
              </a:rPr>
              <a:t>数组，例如 </a:t>
            </a:r>
            <a:r>
              <a:rPr lang="en-US" altLang="zh-CN" sz="2200" dirty="0" err="1">
                <a:latin typeface="微软雅黑" panose="020B0503020204020204" pitchFamily="34" charset="-122"/>
                <a:ea typeface="微软雅黑" panose="020B0503020204020204" pitchFamily="34" charset="-122"/>
              </a:rPr>
              <a:t>var</a:t>
            </a:r>
            <a:r>
              <a:rPr lang="en-US" altLang="zh-CN" sz="2200" dirty="0">
                <a:latin typeface="微软雅黑" panose="020B0503020204020204" pitchFamily="34" charset="-122"/>
                <a:ea typeface="微软雅黑" panose="020B0503020204020204" pitchFamily="34" charset="-122"/>
              </a:rPr>
              <a:t> students=new Array(“</a:t>
            </a:r>
            <a:r>
              <a:rPr lang="en-US" altLang="zh-CN" sz="2200" dirty="0" err="1">
                <a:latin typeface="微软雅黑" panose="020B0503020204020204" pitchFamily="34" charset="-122"/>
                <a:ea typeface="微软雅黑" panose="020B0503020204020204" pitchFamily="34" charset="-122"/>
              </a:rPr>
              <a:t>lisa</a:t>
            </a:r>
            <a:r>
              <a:rPr lang="en-US"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cathy</a:t>
            </a:r>
            <a:r>
              <a:rPr lang="en-US"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william</a:t>
            </a:r>
            <a:r>
              <a:rPr lang="en-US" altLang="zh-CN" sz="2200" dirty="0">
                <a:latin typeface="微软雅黑" panose="020B0503020204020204" pitchFamily="34" charset="-122"/>
                <a:ea typeface="微软雅黑" panose="020B0503020204020204" pitchFamily="34" charset="-122"/>
              </a:rPr>
              <a:t>");</a:t>
            </a:r>
          </a:p>
        </p:txBody>
      </p:sp>
      <p:sp>
        <p:nvSpPr>
          <p:cNvPr id="3" name="矩形 2"/>
          <p:cNvSpPr/>
          <p:nvPr/>
        </p:nvSpPr>
        <p:spPr>
          <a:xfrm>
            <a:off x="2330986" y="6122862"/>
            <a:ext cx="5929828" cy="523220"/>
          </a:xfrm>
          <a:prstGeom prst="rect">
            <a:avLst/>
          </a:prstGeom>
        </p:spPr>
        <p:txBody>
          <a:bodyPr wrap="none">
            <a:spAutoFit/>
          </a:bodyPr>
          <a:lstStyle/>
          <a:p>
            <a:pPr marL="0" lvl="1">
              <a:defRPr/>
            </a:pPr>
            <a:r>
              <a:rPr lang="zh-CN" altLang="en-US" sz="2800" b="1" u="sng" dirty="0" smtClean="0">
                <a:solidFill>
                  <a:srgbClr val="3F3F3F"/>
                </a:solidFill>
                <a:sym typeface="微软雅黑" pitchFamily="34" charset="-122"/>
              </a:rPr>
              <a:t>一个变量应该只存放一种类型的数据</a:t>
            </a:r>
            <a:endParaRPr lang="zh-CN" altLang="en-US" sz="2800" b="1" u="sng" dirty="0">
              <a:solidFill>
                <a:srgbClr val="3F3F3F"/>
              </a:solidFill>
              <a:sym typeface="微软雅黑" pitchFamily="34" charset="-122"/>
            </a:endParaRPr>
          </a:p>
        </p:txBody>
      </p:sp>
    </p:spTree>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9459"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946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1"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typeof</a:t>
            </a:r>
            <a:r>
              <a:rPr lang="en-US"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操作符</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TextBox 1"/>
          <p:cNvSpPr txBox="1"/>
          <p:nvPr/>
        </p:nvSpPr>
        <p:spPr>
          <a:xfrm>
            <a:off x="720724" y="1359591"/>
            <a:ext cx="10750551" cy="1551194"/>
          </a:xfrm>
          <a:prstGeom prst="rect">
            <a:avLst/>
          </a:prstGeom>
          <a:noFill/>
        </p:spPr>
        <p:txBody>
          <a:bodyPr wrap="square" rtlCol="0">
            <a:spAutoFit/>
          </a:bodyPr>
          <a:lstStyle/>
          <a:p>
            <a:pPr marL="342900" indent="-342900">
              <a:lnSpc>
                <a:spcPct val="90000"/>
              </a:lnSpc>
              <a:spcBef>
                <a:spcPct val="30000"/>
              </a:spcBef>
              <a:buFont typeface="Wingdings" pitchFamily="2" charset="2"/>
              <a:buChar char="u"/>
              <a:defRPr/>
            </a:pPr>
            <a:r>
              <a:rPr lang="en-US" altLang="zh-CN" sz="2200" dirty="0" err="1">
                <a:latin typeface="微软雅黑" panose="020B0503020204020204" pitchFamily="34" charset="-122"/>
                <a:ea typeface="微软雅黑" panose="020B0503020204020204" pitchFamily="34" charset="-122"/>
                <a:sym typeface="Segoe UI" panose="020B0502040204020203" pitchFamily="34" charset="0"/>
              </a:rPr>
              <a:t>typeof</a:t>
            </a:r>
            <a:r>
              <a:rPr lang="en-US" altLang="zh-CN" sz="2200" dirty="0">
                <a:latin typeface="微软雅黑" panose="020B0503020204020204" pitchFamily="34" charset="-122"/>
                <a:ea typeface="微软雅黑" panose="020B0503020204020204" pitchFamily="34" charset="-122"/>
                <a:sym typeface="Segoe UI" panose="020B0502040204020203" pitchFamily="34" charset="0"/>
              </a:rPr>
              <a:t> </a:t>
            </a:r>
            <a:r>
              <a:rPr lang="zh-CN" altLang="en-US" sz="2200" dirty="0">
                <a:latin typeface="微软雅黑" panose="020B0503020204020204" pitchFamily="34" charset="-122"/>
                <a:ea typeface="微软雅黑" panose="020B0503020204020204" pitchFamily="34" charset="-122"/>
                <a:sym typeface="Segoe UI" panose="020B0502040204020203" pitchFamily="34" charset="0"/>
              </a:rPr>
              <a:t>操作符是用来检测变量的数据类型。 对于值或变量使用 </a:t>
            </a:r>
            <a:r>
              <a:rPr lang="en-US" altLang="zh-CN" sz="2200" dirty="0" err="1">
                <a:latin typeface="微软雅黑" panose="020B0503020204020204" pitchFamily="34" charset="-122"/>
                <a:ea typeface="微软雅黑" panose="020B0503020204020204" pitchFamily="34" charset="-122"/>
                <a:sym typeface="Segoe UI" panose="020B0502040204020203" pitchFamily="34" charset="0"/>
              </a:rPr>
              <a:t>typeof</a:t>
            </a:r>
            <a:r>
              <a:rPr lang="en-US" altLang="zh-CN" sz="2200" dirty="0">
                <a:latin typeface="微软雅黑" panose="020B0503020204020204" pitchFamily="34" charset="-122"/>
                <a:ea typeface="微软雅黑" panose="020B0503020204020204" pitchFamily="34" charset="-122"/>
                <a:sym typeface="Segoe UI" panose="020B0502040204020203" pitchFamily="34" charset="0"/>
              </a:rPr>
              <a:t> </a:t>
            </a:r>
            <a:r>
              <a:rPr lang="zh-CN" altLang="en-US" sz="2200" dirty="0">
                <a:latin typeface="微软雅黑" panose="020B0503020204020204" pitchFamily="34" charset="-122"/>
                <a:ea typeface="微软雅黑" panose="020B0503020204020204" pitchFamily="34" charset="-122"/>
                <a:sym typeface="Segoe UI" panose="020B0502040204020203" pitchFamily="34" charset="0"/>
              </a:rPr>
              <a:t>操作符会返回如下字符串。</a:t>
            </a:r>
            <a:endParaRPr lang="en-US" altLang="zh-CN" sz="2200" dirty="0">
              <a:latin typeface="微软雅黑" panose="020B0503020204020204" pitchFamily="34" charset="-122"/>
              <a:ea typeface="微软雅黑" panose="020B0503020204020204" pitchFamily="34" charset="-122"/>
              <a:sym typeface="Segoe UI" panose="020B0502040204020203" pitchFamily="34" charset="0"/>
            </a:endParaRPr>
          </a:p>
          <a:p>
            <a:pPr>
              <a:lnSpc>
                <a:spcPct val="90000"/>
              </a:lnSpc>
              <a:spcBef>
                <a:spcPct val="30000"/>
              </a:spcBef>
              <a:defRPr/>
            </a:pPr>
            <a:endParaRPr lang="en-US" altLang="zh-CN" sz="2200" b="1" dirty="0">
              <a:latin typeface="微软雅黑" panose="020B0503020204020204" pitchFamily="34" charset="-122"/>
              <a:ea typeface="微软雅黑" panose="020B0503020204020204" pitchFamily="34" charset="-122"/>
              <a:sym typeface="Segoe UI" panose="020B0502040204020203" pitchFamily="34" charset="0"/>
            </a:endParaRPr>
          </a:p>
          <a:p>
            <a:pPr marL="342900" indent="-342900">
              <a:lnSpc>
                <a:spcPct val="90000"/>
              </a:lnSpc>
              <a:spcBef>
                <a:spcPct val="30000"/>
              </a:spcBef>
              <a:buFont typeface="Wingdings" pitchFamily="2" charset="2"/>
              <a:buChar char="u"/>
              <a:defRPr/>
            </a:pPr>
            <a:r>
              <a:rPr lang="zh-CN" altLang="en-US" sz="2200" dirty="0">
                <a:latin typeface="微软雅黑" panose="020B0503020204020204" pitchFamily="34" charset="-122"/>
                <a:ea typeface="微软雅黑" panose="020B0503020204020204" pitchFamily="34" charset="-122"/>
              </a:rPr>
              <a:t>用法：</a:t>
            </a:r>
            <a:r>
              <a:rPr lang="en-US" altLang="zh-CN" sz="2200" dirty="0">
                <a:latin typeface="微软雅黑" panose="020B0503020204020204" pitchFamily="34" charset="-122"/>
                <a:ea typeface="微软雅黑" panose="020B0503020204020204" pitchFamily="34" charset="-122"/>
              </a:rPr>
              <a:t>alert(</a:t>
            </a:r>
            <a:r>
              <a:rPr lang="en-US" altLang="zh-CN" sz="2200" dirty="0" err="1">
                <a:latin typeface="微软雅黑" panose="020B0503020204020204" pitchFamily="34" charset="-122"/>
                <a:ea typeface="微软雅黑" panose="020B0503020204020204" pitchFamily="34" charset="-122"/>
              </a:rPr>
              <a:t>typeof</a:t>
            </a:r>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a:t>
            </a:r>
            <a:r>
              <a:rPr lang="en-US" altLang="zh-CN" sz="2200" dirty="0" err="1" smtClean="0">
                <a:latin typeface="微软雅黑" panose="020B0503020204020204" pitchFamily="34" charset="-122"/>
                <a:ea typeface="微软雅黑" panose="020B0503020204020204" pitchFamily="34" charset="-122"/>
              </a:rPr>
              <a:t>helloworld</a:t>
            </a:r>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237" y="3157537"/>
            <a:ext cx="8010525"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5574588" y="6055530"/>
            <a:ext cx="6613670"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a:solidFill>
                  <a:srgbClr val="FF0000"/>
                </a:solidFill>
                <a:latin typeface="微软雅黑" panose="020B0503020204020204" pitchFamily="34" charset="-122"/>
                <a:ea typeface="微软雅黑" panose="020B0503020204020204" pitchFamily="34" charset="-122"/>
              </a:rPr>
              <a:t>demo/</a:t>
            </a:r>
            <a:r>
              <a:rPr lang="en-US" altLang="zh-CN" sz="2200" u="sng" dirty="0" err="1">
                <a:solidFill>
                  <a:srgbClr val="FF0000"/>
                </a:solidFill>
                <a:latin typeface="微软雅黑" panose="020B0503020204020204" pitchFamily="34" charset="-122"/>
                <a:ea typeface="微软雅黑" panose="020B0503020204020204" pitchFamily="34" charset="-122"/>
              </a:rPr>
              <a:t>js</a:t>
            </a:r>
            <a:r>
              <a:rPr lang="en-US" altLang="zh-CN" sz="2200" u="sng" dirty="0">
                <a:solidFill>
                  <a:srgbClr val="FF0000"/>
                </a:solidFill>
                <a:latin typeface="微软雅黑" panose="020B0503020204020204" pitchFamily="34" charset="-122"/>
                <a:ea typeface="微软雅黑" panose="020B0503020204020204" pitchFamily="34" charset="-122"/>
              </a:rPr>
              <a:t>/day2/5.</a:t>
            </a:r>
            <a:r>
              <a:rPr lang="zh-CN" altLang="en-US" sz="2200" u="sng" dirty="0">
                <a:solidFill>
                  <a:srgbClr val="FF0000"/>
                </a:solidFill>
                <a:latin typeface="微软雅黑" panose="020B0503020204020204" pitchFamily="34" charset="-122"/>
                <a:ea typeface="微软雅黑" panose="020B0503020204020204" pitchFamily="34" charset="-122"/>
              </a:rPr>
              <a:t>数据类型</a:t>
            </a:r>
            <a:r>
              <a:rPr lang="en-US" altLang="zh-CN" sz="2200" u="sng" dirty="0">
                <a:solidFill>
                  <a:srgbClr val="FF0000"/>
                </a:solidFill>
                <a:latin typeface="微软雅黑" panose="020B0503020204020204" pitchFamily="34" charset="-122"/>
                <a:ea typeface="微软雅黑" panose="020B0503020204020204" pitchFamily="34" charset="-122"/>
              </a:rPr>
              <a:t>-typeof.html</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1869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9459"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946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1"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Undefined</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vs</a:t>
            </a:r>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Null</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86" name="Rectangle 6"/>
          <p:cNvSpPr>
            <a:spLocks noGrp="1" noChangeArrowheads="1"/>
          </p:cNvSpPr>
          <p:nvPr/>
        </p:nvSpPr>
        <p:spPr bwMode="auto">
          <a:xfrm>
            <a:off x="720724" y="1665062"/>
            <a:ext cx="10750551" cy="347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spcBef>
                <a:spcPct val="30000"/>
              </a:spcBef>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gn="ct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algn="ctr">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342900" indent="-342900" algn="l">
              <a:buFont typeface="Arial" panose="020B0604020202020204" pitchFamily="34" charset="0"/>
              <a:buChar char="•"/>
              <a:defRPr/>
            </a:pPr>
            <a:endParaRPr lang="en-US" altLang="zh-CN" sz="2200" dirty="0">
              <a:latin typeface="微软雅黑" panose="020B0503020204020204" pitchFamily="34" charset="-122"/>
              <a:ea typeface="微软雅黑" panose="020B0503020204020204" pitchFamily="34" charset="-122"/>
            </a:endParaRPr>
          </a:p>
        </p:txBody>
      </p:sp>
      <p:sp>
        <p:nvSpPr>
          <p:cNvPr id="7" name="Rectangle 6"/>
          <p:cNvSpPr>
            <a:spLocks noGrp="1" noChangeArrowheads="1"/>
          </p:cNvSpPr>
          <p:nvPr/>
        </p:nvSpPr>
        <p:spPr bwMode="auto">
          <a:xfrm>
            <a:off x="531813" y="1466850"/>
            <a:ext cx="11861800" cy="531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spcBef>
                <a:spcPct val="30000"/>
              </a:spcBef>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gn="ct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gn="ctr">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342900" indent="-342900" algn="l">
              <a:buFont typeface="Wingdings" pitchFamily="2" charset="2"/>
              <a:buChar char="u"/>
              <a:defRPr/>
            </a:pPr>
            <a:r>
              <a:rPr lang="en-US" altLang="zh-CN" sz="2400" b="1" dirty="0" smtClean="0"/>
              <a:t>Null</a:t>
            </a:r>
            <a:endParaRPr lang="en-US" altLang="en-US" sz="2400" dirty="0" smtClean="0">
              <a:solidFill>
                <a:srgbClr val="000066"/>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zh-CN" altLang="en-US" sz="2000" dirty="0" smtClean="0"/>
              <a:t>表示 </a:t>
            </a:r>
            <a:r>
              <a:rPr lang="en-US" altLang="zh-CN" sz="2000" dirty="0" smtClean="0"/>
              <a:t>“</a:t>
            </a:r>
            <a:r>
              <a:rPr lang="zh-CN" altLang="en-US" sz="2000" dirty="0" smtClean="0"/>
              <a:t>什么都没有</a:t>
            </a:r>
            <a:r>
              <a:rPr lang="en-US" altLang="zh-CN" sz="2000" dirty="0" smtClean="0"/>
              <a:t>“,</a:t>
            </a:r>
            <a:r>
              <a:rPr lang="zh-CN" altLang="en-US" dirty="0" smtClean="0"/>
              <a:t> </a:t>
            </a:r>
            <a:r>
              <a:rPr lang="en-US" altLang="zh-CN" sz="2000" dirty="0" smtClean="0"/>
              <a:t>null</a:t>
            </a:r>
            <a:r>
              <a:rPr lang="zh-CN" altLang="en-US" sz="2000" dirty="0" smtClean="0"/>
              <a:t>是一个只有一个值的特殊类型。</a:t>
            </a:r>
            <a:r>
              <a:rPr lang="en-US" altLang="zh-CN" sz="2000" dirty="0" err="1" smtClean="0"/>
              <a:t>typeof</a:t>
            </a:r>
            <a:r>
              <a:rPr lang="zh-CN" altLang="en-US" sz="2000" dirty="0" smtClean="0"/>
              <a:t>返回是一个</a:t>
            </a:r>
            <a:r>
              <a:rPr lang="en-US" altLang="zh-CN" sz="2000" dirty="0" smtClean="0"/>
              <a:t>object</a:t>
            </a:r>
          </a:p>
          <a:p>
            <a:endParaRPr lang="en-US" altLang="zh-CN" sz="2000" dirty="0" smtClean="0"/>
          </a:p>
          <a:p>
            <a:pPr marL="342900" indent="-342900" algn="l">
              <a:buFont typeface="Wingdings" pitchFamily="2" charset="2"/>
              <a:buChar char="u"/>
              <a:defRPr/>
            </a:pPr>
            <a:r>
              <a:rPr lang="en-US" altLang="zh-CN" sz="2400" b="1" dirty="0" smtClean="0"/>
              <a:t>Undefined</a:t>
            </a:r>
          </a:p>
          <a:p>
            <a:pPr lvl="1" algn="l">
              <a:lnSpc>
                <a:spcPct val="150000"/>
              </a:lnSpc>
              <a:defRPr/>
            </a:pPr>
            <a:r>
              <a:rPr lang="en-US" altLang="zh-CN" sz="2000" dirty="0" smtClean="0"/>
              <a:t>	    </a:t>
            </a:r>
            <a:r>
              <a:rPr lang="zh-CN" altLang="en-US" sz="2000" dirty="0" smtClean="0"/>
              <a:t>表示</a:t>
            </a:r>
            <a:r>
              <a:rPr lang="zh-CN" altLang="en-US" sz="2000" dirty="0"/>
              <a:t>一个没有设置值的变量</a:t>
            </a:r>
            <a:r>
              <a:rPr lang="zh-CN" altLang="en-US" sz="1600" dirty="0" smtClean="0"/>
              <a:t>。</a:t>
            </a:r>
            <a:r>
              <a:rPr lang="en-US" altLang="zh-CN" sz="2000" b="1" dirty="0" err="1" smtClean="0"/>
              <a:t>typeof</a:t>
            </a:r>
            <a:r>
              <a:rPr lang="en-US" altLang="zh-CN" sz="2000" dirty="0"/>
              <a:t> </a:t>
            </a:r>
            <a:r>
              <a:rPr lang="zh-CN" altLang="en-US" sz="2000" dirty="0"/>
              <a:t>一个没有值的变量会返回 </a:t>
            </a:r>
            <a:r>
              <a:rPr lang="en-US" altLang="zh-CN" sz="2000" b="1" dirty="0"/>
              <a:t>undefined</a:t>
            </a:r>
            <a:r>
              <a:rPr lang="zh-CN" altLang="en-US" sz="2000" dirty="0"/>
              <a:t>。</a:t>
            </a:r>
          </a:p>
          <a:p>
            <a:endParaRPr lang="en-US" altLang="zh-CN" sz="2000" b="1" dirty="0" smtClean="0"/>
          </a:p>
          <a:p>
            <a:endParaRPr lang="en-US" altLang="zh-CN" sz="2000" b="1" dirty="0"/>
          </a:p>
          <a:p>
            <a:pPr marL="342900" indent="-342900" algn="l">
              <a:buFont typeface="Wingdings" pitchFamily="2" charset="2"/>
              <a:buChar char="u"/>
              <a:defRPr/>
            </a:pPr>
            <a:r>
              <a:rPr lang="zh-CN" altLang="en-US" sz="2400" b="1" dirty="0"/>
              <a:t>有个要说明：</a:t>
            </a:r>
            <a:endParaRPr lang="en-US" altLang="zh-CN" sz="2400" b="1" dirty="0"/>
          </a:p>
          <a:p>
            <a:pPr lvl="1" algn="l">
              <a:lnSpc>
                <a:spcPct val="150000"/>
              </a:lnSpc>
              <a:defRPr/>
            </a:pPr>
            <a:r>
              <a:rPr lang="en-US" altLang="zh-CN" sz="2000" dirty="0" smtClean="0"/>
              <a:t>	undefined </a:t>
            </a:r>
            <a:r>
              <a:rPr lang="zh-CN" altLang="en-US" sz="2000" dirty="0"/>
              <a:t>是派生自 </a:t>
            </a:r>
            <a:r>
              <a:rPr lang="en-US" altLang="zh-CN" sz="2000" dirty="0"/>
              <a:t>null </a:t>
            </a:r>
            <a:r>
              <a:rPr lang="zh-CN" altLang="en-US" sz="2000" dirty="0"/>
              <a:t>的，因此 </a:t>
            </a:r>
            <a:r>
              <a:rPr lang="en-US" altLang="zh-CN" sz="2000" dirty="0"/>
              <a:t>ECMA-262 </a:t>
            </a:r>
            <a:r>
              <a:rPr lang="zh-CN" altLang="en-US" sz="2000" dirty="0"/>
              <a:t>规定对它们的相等性</a:t>
            </a:r>
            <a:r>
              <a:rPr lang="zh-CN" altLang="en-US" sz="2000" dirty="0" smtClean="0"/>
              <a:t>测试返回 </a:t>
            </a:r>
            <a:r>
              <a:rPr lang="en-US" altLang="zh-CN" sz="2000" dirty="0" smtClean="0"/>
              <a:t>true</a:t>
            </a:r>
            <a:r>
              <a:rPr lang="zh-CN" altLang="en-US" sz="2000" dirty="0" smtClean="0"/>
              <a:t>。</a:t>
            </a:r>
            <a:r>
              <a:rPr lang="en-US" altLang="zh-CN" sz="2000" dirty="0" smtClean="0"/>
              <a:t>alert(undefined == null);</a:t>
            </a:r>
            <a:r>
              <a:rPr lang="zh-CN" altLang="en-US" sz="2000" dirty="0" smtClean="0"/>
              <a:t>所以建议</a:t>
            </a:r>
            <a:r>
              <a:rPr lang="zh-CN" altLang="en-US" sz="2000" dirty="0"/>
              <a:t>还是养成编码的规范</a:t>
            </a:r>
            <a:r>
              <a:rPr lang="zh-CN" altLang="en-US" sz="2000" dirty="0" smtClean="0"/>
              <a:t>，不要</a:t>
            </a:r>
            <a:r>
              <a:rPr lang="zh-CN" altLang="en-US" sz="2000" dirty="0"/>
              <a:t>忘记初始化变量。</a:t>
            </a:r>
            <a:endParaRPr lang="en-US" altLang="zh-CN" sz="2000" dirty="0"/>
          </a:p>
        </p:txBody>
      </p:sp>
    </p:spTree>
    <p:extLst>
      <p:ext uri="{BB962C8B-B14F-4D97-AF65-F5344CB8AC3E}">
        <p14:creationId xmlns:p14="http://schemas.microsoft.com/office/powerpoint/2010/main" val="1444038762"/>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9459"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946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1"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 </a:t>
            </a:r>
            <a:r>
              <a:rPr lang="en-US"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Boolean </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类型</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86" name="Rectangle 6"/>
          <p:cNvSpPr>
            <a:spLocks noGrp="1" noChangeArrowheads="1"/>
          </p:cNvSpPr>
          <p:nvPr/>
        </p:nvSpPr>
        <p:spPr bwMode="auto">
          <a:xfrm>
            <a:off x="720724" y="1665062"/>
            <a:ext cx="10750551" cy="347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spcBef>
                <a:spcPct val="30000"/>
              </a:spcBef>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gn="ct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algn="ctr">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342900" indent="-342900" algn="l">
              <a:buFont typeface="Arial" panose="020B0604020202020204" pitchFamily="34" charset="0"/>
              <a:buChar char="•"/>
              <a:defRPr/>
            </a:pPr>
            <a:endParaRPr lang="en-US" altLang="zh-CN" sz="2200" dirty="0">
              <a:latin typeface="微软雅黑" panose="020B0503020204020204" pitchFamily="34" charset="-122"/>
              <a:ea typeface="微软雅黑" panose="020B0503020204020204" pitchFamily="34" charset="-122"/>
            </a:endParaRPr>
          </a:p>
        </p:txBody>
      </p:sp>
      <p:sp>
        <p:nvSpPr>
          <p:cNvPr id="7" name="Rectangle 6"/>
          <p:cNvSpPr>
            <a:spLocks noGrp="1" noChangeArrowheads="1"/>
          </p:cNvSpPr>
          <p:nvPr/>
        </p:nvSpPr>
        <p:spPr bwMode="auto">
          <a:xfrm>
            <a:off x="531813" y="1466850"/>
            <a:ext cx="11861800" cy="531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spcBef>
                <a:spcPct val="30000"/>
              </a:spcBef>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gn="ct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gn="ctr">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l">
              <a:defRPr/>
            </a:pPr>
            <a:r>
              <a:rPr lang="en-US" altLang="zh-CN" sz="2400" b="1" dirty="0"/>
              <a:t>Boolean </a:t>
            </a:r>
            <a:r>
              <a:rPr lang="zh-CN" altLang="en-US" sz="2400" b="1" dirty="0"/>
              <a:t>类型有两个</a:t>
            </a:r>
            <a:r>
              <a:rPr lang="zh-CN" altLang="en-US" sz="2400" b="1" dirty="0" smtClean="0"/>
              <a:t>值： </a:t>
            </a:r>
            <a:r>
              <a:rPr lang="en-US" altLang="zh-CN" sz="2400" b="1" dirty="0"/>
              <a:t>true </a:t>
            </a:r>
            <a:r>
              <a:rPr lang="zh-CN" altLang="en-US" sz="2400" b="1" dirty="0"/>
              <a:t>和 </a:t>
            </a:r>
            <a:r>
              <a:rPr lang="en-US" altLang="zh-CN" sz="2400" b="1" dirty="0" smtClean="0"/>
              <a:t>false</a:t>
            </a:r>
          </a:p>
          <a:p>
            <a:pPr marL="342900" indent="-342900" algn="l">
              <a:buFont typeface="Arial" panose="020B0604020202020204" pitchFamily="34" charset="0"/>
              <a:buChar char="•"/>
              <a:defRPr/>
            </a:pPr>
            <a:endParaRPr lang="en-US" altLang="zh-CN" sz="2400" b="1" dirty="0"/>
          </a:p>
          <a:p>
            <a:pPr marL="342900" indent="-342900" algn="l">
              <a:buFont typeface="Wingdings" pitchFamily="2" charset="2"/>
              <a:buChar char="u"/>
              <a:defRPr/>
            </a:pPr>
            <a:r>
              <a:rPr lang="en-US" altLang="zh-CN" sz="2000" dirty="0" err="1"/>
              <a:t>ECMAScript</a:t>
            </a:r>
            <a:r>
              <a:rPr lang="en-US" altLang="zh-CN" sz="2000" dirty="0"/>
              <a:t> </a:t>
            </a:r>
            <a:r>
              <a:rPr lang="zh-CN" altLang="en-US" sz="2000" dirty="0"/>
              <a:t>中所有类型的值都</a:t>
            </a:r>
            <a:r>
              <a:rPr lang="zh-CN" altLang="en-US" sz="2000" dirty="0" smtClean="0"/>
              <a:t>有与</a:t>
            </a:r>
            <a:r>
              <a:rPr lang="zh-CN" altLang="en-US" sz="2000" dirty="0"/>
              <a:t>这两个 </a:t>
            </a:r>
            <a:r>
              <a:rPr lang="en-US" altLang="zh-CN" sz="2000" dirty="0"/>
              <a:t>Boolean </a:t>
            </a:r>
            <a:r>
              <a:rPr lang="zh-CN" altLang="en-US" sz="2000" dirty="0"/>
              <a:t>值等价的值</a:t>
            </a:r>
            <a:endParaRPr lang="en-US" altLang="zh-CN" sz="20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948" y="2955468"/>
            <a:ext cx="8905875"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344885" y="6055530"/>
            <a:ext cx="6869188"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a:solidFill>
                  <a:srgbClr val="FF0000"/>
                </a:solidFill>
                <a:latin typeface="微软雅黑" panose="020B0503020204020204" pitchFamily="34" charset="-122"/>
                <a:ea typeface="微软雅黑" panose="020B0503020204020204" pitchFamily="34" charset="-122"/>
              </a:rPr>
              <a:t>demo/</a:t>
            </a:r>
            <a:r>
              <a:rPr lang="en-US" altLang="zh-CN" sz="2200" u="sng" dirty="0" err="1">
                <a:solidFill>
                  <a:srgbClr val="FF0000"/>
                </a:solidFill>
                <a:latin typeface="微软雅黑" panose="020B0503020204020204" pitchFamily="34" charset="-122"/>
                <a:ea typeface="微软雅黑" panose="020B0503020204020204" pitchFamily="34" charset="-122"/>
              </a:rPr>
              <a:t>js</a:t>
            </a:r>
            <a:r>
              <a:rPr lang="en-US" altLang="zh-CN" sz="2200" u="sng" dirty="0">
                <a:solidFill>
                  <a:srgbClr val="FF0000"/>
                </a:solidFill>
                <a:latin typeface="微软雅黑" panose="020B0503020204020204" pitchFamily="34" charset="-122"/>
                <a:ea typeface="微软雅黑" panose="020B0503020204020204" pitchFamily="34" charset="-122"/>
              </a:rPr>
              <a:t>/day2/6.</a:t>
            </a:r>
            <a:r>
              <a:rPr lang="zh-CN" altLang="en-US" sz="2200" u="sng" dirty="0">
                <a:solidFill>
                  <a:srgbClr val="FF0000"/>
                </a:solidFill>
                <a:latin typeface="微软雅黑" panose="020B0503020204020204" pitchFamily="34" charset="-122"/>
                <a:ea typeface="微软雅黑" panose="020B0503020204020204" pitchFamily="34" charset="-122"/>
              </a:rPr>
              <a:t>数据类型</a:t>
            </a:r>
            <a:r>
              <a:rPr lang="en-US" altLang="zh-CN" sz="2200" u="sng" dirty="0">
                <a:solidFill>
                  <a:srgbClr val="FF0000"/>
                </a:solidFill>
                <a:latin typeface="微软雅黑" panose="020B0503020204020204" pitchFamily="34" charset="-122"/>
                <a:ea typeface="微软雅黑" panose="020B0503020204020204" pitchFamily="34" charset="-122"/>
              </a:rPr>
              <a:t>-boolean.html</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38257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9459"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946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1"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Number </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类型</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86" name="Rectangle 6"/>
          <p:cNvSpPr>
            <a:spLocks noGrp="1" noChangeArrowheads="1"/>
          </p:cNvSpPr>
          <p:nvPr/>
        </p:nvSpPr>
        <p:spPr bwMode="auto">
          <a:xfrm>
            <a:off x="720724" y="1665062"/>
            <a:ext cx="10750551" cy="347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spcBef>
                <a:spcPct val="30000"/>
              </a:spcBef>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gn="ct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algn="ctr">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342900" indent="-342900" algn="l">
              <a:buFont typeface="Arial" panose="020B0604020202020204" pitchFamily="34" charset="0"/>
              <a:buChar char="•"/>
              <a:defRPr/>
            </a:pPr>
            <a:endParaRPr lang="en-US" altLang="zh-CN" sz="2200" dirty="0">
              <a:latin typeface="微软雅黑" panose="020B0503020204020204" pitchFamily="34" charset="-122"/>
              <a:ea typeface="微软雅黑" panose="020B0503020204020204" pitchFamily="34" charset="-122"/>
            </a:endParaRPr>
          </a:p>
        </p:txBody>
      </p:sp>
      <p:sp>
        <p:nvSpPr>
          <p:cNvPr id="7" name="Rectangle 6"/>
          <p:cNvSpPr>
            <a:spLocks noGrp="1" noChangeArrowheads="1"/>
          </p:cNvSpPr>
          <p:nvPr/>
        </p:nvSpPr>
        <p:spPr bwMode="auto">
          <a:xfrm>
            <a:off x="531813" y="1466850"/>
            <a:ext cx="11861800" cy="531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spcBef>
                <a:spcPct val="30000"/>
              </a:spcBef>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gn="ct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gn="ctr">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lvl="1" algn="l">
              <a:defRPr/>
            </a:pPr>
            <a:r>
              <a:rPr lang="zh-CN" altLang="en-US" b="1" dirty="0">
                <a:sym typeface="微软雅黑" pitchFamily="34" charset="-122"/>
              </a:rPr>
              <a:t>数据类型转换</a:t>
            </a:r>
          </a:p>
          <a:p>
            <a:pPr marL="342900" indent="-342900" algn="l">
              <a:buFont typeface="Arial" panose="020B0604020202020204" pitchFamily="34" charset="0"/>
              <a:buChar char="•"/>
              <a:defRPr/>
            </a:pPr>
            <a:endParaRPr lang="en-US" altLang="zh-CN" sz="2400" b="1" dirty="0" smtClean="0"/>
          </a:p>
          <a:p>
            <a:pPr marL="342900" lvl="2" indent="-342900" algn="l">
              <a:buFont typeface="Wingdings" pitchFamily="2" charset="2"/>
              <a:buChar char="u"/>
              <a:defRPr/>
            </a:pPr>
            <a:r>
              <a:rPr lang="zh-CN" altLang="en-US" dirty="0">
                <a:sym typeface="微软雅黑" pitchFamily="34" charset="-122"/>
              </a:rPr>
              <a:t>显式类型转换</a:t>
            </a:r>
            <a:r>
              <a:rPr lang="en-US" altLang="zh-CN" dirty="0">
                <a:sym typeface="微软雅黑" pitchFamily="34" charset="-122"/>
              </a:rPr>
              <a:t>(</a:t>
            </a:r>
            <a:r>
              <a:rPr lang="zh-CN" altLang="en-US" dirty="0">
                <a:sym typeface="微软雅黑" pitchFamily="34" charset="-122"/>
              </a:rPr>
              <a:t>强制类型转换</a:t>
            </a:r>
            <a:r>
              <a:rPr lang="en-US" altLang="zh-CN" dirty="0">
                <a:sym typeface="微软雅黑" pitchFamily="34" charset="-122"/>
              </a:rPr>
              <a:t>)</a:t>
            </a:r>
          </a:p>
          <a:p>
            <a:pPr marL="800100" lvl="1" indent="-342900" algn="l">
              <a:buFont typeface="Arial" panose="020B0604020202020204" pitchFamily="34" charset="0"/>
              <a:buChar char="•"/>
              <a:defRPr/>
            </a:pPr>
            <a:r>
              <a:rPr lang="en-US" altLang="zh-CN" sz="2000" b="1" dirty="0" err="1" smtClean="0"/>
              <a:t>parseInt</a:t>
            </a:r>
            <a:r>
              <a:rPr lang="en-US" altLang="zh-CN" sz="2000" b="1" dirty="0"/>
              <a:t>(),</a:t>
            </a:r>
            <a:r>
              <a:rPr lang="en-US" altLang="zh-CN" sz="2000" b="1" dirty="0">
                <a:sym typeface="微软雅黑" pitchFamily="34" charset="-122"/>
              </a:rPr>
              <a:t> </a:t>
            </a:r>
            <a:r>
              <a:rPr lang="en-US" altLang="zh-CN" sz="2000" b="1" dirty="0" err="1">
                <a:sym typeface="微软雅黑" pitchFamily="34" charset="-122"/>
              </a:rPr>
              <a:t>parseFloat</a:t>
            </a:r>
            <a:r>
              <a:rPr lang="en-US" altLang="zh-CN" sz="2000" b="1" dirty="0">
                <a:sym typeface="微软雅黑" pitchFamily="34" charset="-122"/>
              </a:rPr>
              <a:t>()</a:t>
            </a:r>
            <a:endParaRPr lang="en-US" altLang="zh-CN" sz="2000" b="1" dirty="0"/>
          </a:p>
          <a:p>
            <a:pPr marL="800100" lvl="1" indent="-342900" algn="l">
              <a:buFont typeface="Arial" panose="020B0604020202020204" pitchFamily="34" charset="0"/>
              <a:buChar char="•"/>
              <a:defRPr/>
            </a:pPr>
            <a:r>
              <a:rPr lang="en-US" altLang="zh-CN" sz="2000" b="1" dirty="0" err="1" smtClean="0"/>
              <a:t>NaN</a:t>
            </a:r>
            <a:r>
              <a:rPr lang="en-US" altLang="zh-CN" sz="2000" b="1" dirty="0" smtClean="0"/>
              <a:t>(Not  a Number):</a:t>
            </a:r>
            <a:r>
              <a:rPr lang="zh-CN" altLang="en-US" sz="2000" b="1" dirty="0" smtClean="0"/>
              <a:t>非数字</a:t>
            </a:r>
            <a:endParaRPr lang="en-US" altLang="zh-CN" sz="2000" b="1" dirty="0" smtClean="0"/>
          </a:p>
          <a:p>
            <a:pPr marL="800100" lvl="1" indent="-342900" algn="l">
              <a:buFont typeface="Arial" panose="020B0604020202020204" pitchFamily="34" charset="0"/>
              <a:buChar char="•"/>
              <a:defRPr/>
            </a:pPr>
            <a:r>
              <a:rPr lang="en-US" altLang="zh-CN" sz="2000" b="1" dirty="0" err="1" smtClean="0"/>
              <a:t>isNaN</a:t>
            </a:r>
            <a:r>
              <a:rPr lang="en-US" altLang="zh-CN" sz="2000" b="1" dirty="0" smtClean="0"/>
              <a:t>()</a:t>
            </a:r>
            <a:endParaRPr lang="en-US" altLang="zh-CN" sz="2000" b="1" dirty="0"/>
          </a:p>
          <a:p>
            <a:pPr marL="800100" lvl="1" indent="-342900" algn="l">
              <a:buFont typeface="Arial" panose="020B0604020202020204" pitchFamily="34" charset="0"/>
              <a:buChar char="•"/>
              <a:defRPr/>
            </a:pPr>
            <a:endParaRPr lang="en-US" altLang="zh-CN" sz="2000" b="1" dirty="0" smtClean="0"/>
          </a:p>
          <a:p>
            <a:pPr marL="342900" lvl="2" indent="-342900" algn="l">
              <a:buFont typeface="Wingdings" pitchFamily="2" charset="2"/>
              <a:buChar char="u"/>
              <a:defRPr/>
            </a:pPr>
            <a:r>
              <a:rPr lang="zh-CN" altLang="en-US" dirty="0">
                <a:sym typeface="微软雅黑" pitchFamily="34" charset="-122"/>
              </a:rPr>
              <a:t>隐式类型转换</a:t>
            </a:r>
          </a:p>
          <a:p>
            <a:pPr marL="800100" lvl="1" indent="-342900" algn="l">
              <a:buFont typeface="Arial" panose="020B0604020202020204" pitchFamily="34" charset="0"/>
              <a:buChar char="•"/>
              <a:defRPr/>
            </a:pPr>
            <a:r>
              <a:rPr lang="en-US" altLang="zh-CN" sz="2000" b="1" dirty="0">
                <a:sym typeface="微软雅黑" pitchFamily="34" charset="-122"/>
              </a:rPr>
              <a:t>==</a:t>
            </a:r>
            <a:r>
              <a:rPr lang="zh-CN" altLang="en-US" sz="2000" b="1" dirty="0">
                <a:sym typeface="微软雅黑" pitchFamily="34" charset="-122"/>
              </a:rPr>
              <a:t>、</a:t>
            </a:r>
            <a:r>
              <a:rPr lang="en-US" altLang="zh-CN" sz="2000" b="1" dirty="0">
                <a:sym typeface="微软雅黑" pitchFamily="34" charset="-122"/>
              </a:rPr>
              <a:t>===</a:t>
            </a:r>
          </a:p>
          <a:p>
            <a:pPr marL="800100" lvl="1" indent="-342900" algn="l">
              <a:buFont typeface="Arial" panose="020B0604020202020204" pitchFamily="34" charset="0"/>
              <a:buChar char="•"/>
              <a:defRPr/>
            </a:pPr>
            <a:r>
              <a:rPr lang="zh-CN" altLang="en-US" sz="2000" b="1" dirty="0">
                <a:sym typeface="微软雅黑" pitchFamily="34" charset="-122"/>
              </a:rPr>
              <a:t>减法</a:t>
            </a:r>
          </a:p>
          <a:p>
            <a:pPr lvl="1" algn="l">
              <a:defRPr/>
            </a:pPr>
            <a:endParaRPr lang="en-US" altLang="zh-CN" sz="2000" b="1" dirty="0" smtClean="0"/>
          </a:p>
        </p:txBody>
      </p:sp>
      <p:sp>
        <p:nvSpPr>
          <p:cNvPr id="9" name="TextBox 8"/>
          <p:cNvSpPr txBox="1"/>
          <p:nvPr/>
        </p:nvSpPr>
        <p:spPr>
          <a:xfrm>
            <a:off x="5322812" y="2804117"/>
            <a:ext cx="6869188"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a:solidFill>
                  <a:srgbClr val="FF0000"/>
                </a:solidFill>
                <a:latin typeface="微软雅黑" panose="020B0503020204020204" pitchFamily="34" charset="-122"/>
                <a:ea typeface="微软雅黑" panose="020B0503020204020204" pitchFamily="34" charset="-122"/>
              </a:rPr>
              <a:t>demo/</a:t>
            </a:r>
            <a:r>
              <a:rPr lang="en-US" altLang="zh-CN" sz="2200" u="sng" dirty="0" err="1">
                <a:solidFill>
                  <a:srgbClr val="FF0000"/>
                </a:solidFill>
                <a:latin typeface="微软雅黑" panose="020B0503020204020204" pitchFamily="34" charset="-122"/>
                <a:ea typeface="微软雅黑" panose="020B0503020204020204" pitchFamily="34" charset="-122"/>
              </a:rPr>
              <a:t>js</a:t>
            </a:r>
            <a:r>
              <a:rPr lang="en-US" altLang="zh-CN" sz="2200" u="sng" dirty="0">
                <a:solidFill>
                  <a:srgbClr val="FF0000"/>
                </a:solidFill>
                <a:latin typeface="微软雅黑" panose="020B0503020204020204" pitchFamily="34" charset="-122"/>
                <a:ea typeface="微软雅黑" panose="020B0503020204020204" pitchFamily="34" charset="-122"/>
              </a:rPr>
              <a:t>/day2/7.</a:t>
            </a:r>
            <a:r>
              <a:rPr lang="zh-CN" altLang="en-US" sz="2200" u="sng" dirty="0">
                <a:solidFill>
                  <a:srgbClr val="FF0000"/>
                </a:solidFill>
                <a:latin typeface="微软雅黑" panose="020B0503020204020204" pitchFamily="34" charset="-122"/>
                <a:ea typeface="微软雅黑" panose="020B0503020204020204" pitchFamily="34" charset="-122"/>
              </a:rPr>
              <a:t>数据类型</a:t>
            </a:r>
            <a:r>
              <a:rPr lang="en-US" altLang="zh-CN" sz="2200" u="sng" dirty="0">
                <a:solidFill>
                  <a:srgbClr val="FF0000"/>
                </a:solidFill>
                <a:latin typeface="微软雅黑" panose="020B0503020204020204" pitchFamily="34" charset="-122"/>
                <a:ea typeface="微软雅黑" panose="020B0503020204020204" pitchFamily="34" charset="-122"/>
              </a:rPr>
              <a:t>-number.html</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4314157" y="4610723"/>
            <a:ext cx="8079456"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a:solidFill>
                  <a:srgbClr val="FF0000"/>
                </a:solidFill>
                <a:latin typeface="微软雅黑" panose="020B0503020204020204" pitchFamily="34" charset="-122"/>
                <a:ea typeface="微软雅黑" panose="020B0503020204020204" pitchFamily="34" charset="-122"/>
              </a:rPr>
              <a:t>demo/</a:t>
            </a:r>
            <a:r>
              <a:rPr lang="en-US" altLang="zh-CN" sz="2200" u="sng" dirty="0" err="1">
                <a:solidFill>
                  <a:srgbClr val="FF0000"/>
                </a:solidFill>
                <a:latin typeface="微软雅黑" panose="020B0503020204020204" pitchFamily="34" charset="-122"/>
                <a:ea typeface="微软雅黑" panose="020B0503020204020204" pitchFamily="34" charset="-122"/>
              </a:rPr>
              <a:t>js</a:t>
            </a:r>
            <a:r>
              <a:rPr lang="en-US" altLang="zh-CN" sz="2200" u="sng" dirty="0">
                <a:solidFill>
                  <a:srgbClr val="FF0000"/>
                </a:solidFill>
                <a:latin typeface="微软雅黑" panose="020B0503020204020204" pitchFamily="34" charset="-122"/>
                <a:ea typeface="微软雅黑" panose="020B0503020204020204" pitchFamily="34" charset="-122"/>
              </a:rPr>
              <a:t>/day2/7.</a:t>
            </a:r>
            <a:r>
              <a:rPr lang="zh-CN" altLang="en-US" sz="2200" u="sng" dirty="0">
                <a:solidFill>
                  <a:srgbClr val="FF0000"/>
                </a:solidFill>
                <a:latin typeface="微软雅黑" panose="020B0503020204020204" pitchFamily="34" charset="-122"/>
                <a:ea typeface="微软雅黑" panose="020B0503020204020204" pitchFamily="34" charset="-122"/>
              </a:rPr>
              <a:t>数据类型</a:t>
            </a:r>
            <a:r>
              <a:rPr lang="en-US" altLang="zh-CN" sz="2200" u="sng" dirty="0">
                <a:solidFill>
                  <a:srgbClr val="FF0000"/>
                </a:solidFill>
                <a:latin typeface="微软雅黑" panose="020B0503020204020204" pitchFamily="34" charset="-122"/>
                <a:ea typeface="微软雅黑" panose="020B0503020204020204" pitchFamily="34" charset="-122"/>
              </a:rPr>
              <a:t>-number_</a:t>
            </a:r>
            <a:r>
              <a:rPr lang="zh-CN" altLang="en-US" sz="2200" u="sng" dirty="0">
                <a:solidFill>
                  <a:srgbClr val="FF0000"/>
                </a:solidFill>
                <a:latin typeface="微软雅黑" panose="020B0503020204020204" pitchFamily="34" charset="-122"/>
                <a:ea typeface="微软雅黑" panose="020B0503020204020204" pitchFamily="34" charset="-122"/>
              </a:rPr>
              <a:t>隐式类型</a:t>
            </a:r>
            <a:r>
              <a:rPr lang="en-US" altLang="zh-CN" sz="2200" u="sng" dirty="0">
                <a:solidFill>
                  <a:srgbClr val="FF0000"/>
                </a:solidFill>
                <a:latin typeface="微软雅黑" panose="020B0503020204020204" pitchFamily="34" charset="-122"/>
                <a:ea typeface="微软雅黑" panose="020B0503020204020204" pitchFamily="34" charset="-122"/>
              </a:rPr>
              <a:t>.html</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57409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9459"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946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1"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 </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String </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类型</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86" name="Rectangle 6"/>
          <p:cNvSpPr>
            <a:spLocks noGrp="1" noChangeArrowheads="1"/>
          </p:cNvSpPr>
          <p:nvPr/>
        </p:nvSpPr>
        <p:spPr bwMode="auto">
          <a:xfrm>
            <a:off x="720724" y="1665062"/>
            <a:ext cx="10750551" cy="347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spcBef>
                <a:spcPct val="30000"/>
              </a:spcBef>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gn="ct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algn="ctr">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342900" indent="-342900" algn="l">
              <a:buFont typeface="Arial" panose="020B0604020202020204" pitchFamily="34" charset="0"/>
              <a:buChar char="•"/>
              <a:defRPr/>
            </a:pPr>
            <a:endParaRPr lang="en-US" altLang="zh-CN" sz="2200" dirty="0">
              <a:latin typeface="微软雅黑" panose="020B0503020204020204" pitchFamily="34" charset="-122"/>
              <a:ea typeface="微软雅黑" panose="020B0503020204020204" pitchFamily="34" charset="-122"/>
            </a:endParaRPr>
          </a:p>
        </p:txBody>
      </p:sp>
      <p:sp>
        <p:nvSpPr>
          <p:cNvPr id="7" name="Rectangle 6"/>
          <p:cNvSpPr>
            <a:spLocks noGrp="1" noChangeArrowheads="1"/>
          </p:cNvSpPr>
          <p:nvPr/>
        </p:nvSpPr>
        <p:spPr bwMode="auto">
          <a:xfrm>
            <a:off x="531812" y="1466850"/>
            <a:ext cx="11535002" cy="531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spcBef>
                <a:spcPct val="30000"/>
              </a:spcBef>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gn="ct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gn="ctr">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342900" lvl="1" indent="-342900" algn="l">
              <a:lnSpc>
                <a:spcPct val="150000"/>
              </a:lnSpc>
              <a:buFont typeface="Wingdings" pitchFamily="2" charset="2"/>
              <a:buChar char="u"/>
              <a:defRPr/>
            </a:pPr>
            <a:r>
              <a:rPr lang="en-US" altLang="zh-CN" sz="2000" dirty="0">
                <a:sym typeface="微软雅黑" pitchFamily="34" charset="-122"/>
              </a:rPr>
              <a:t>String </a:t>
            </a:r>
            <a:r>
              <a:rPr lang="zh-CN" altLang="en-US" sz="2000" dirty="0">
                <a:sym typeface="微软雅黑" pitchFamily="34" charset="-122"/>
              </a:rPr>
              <a:t>类型用于表示由于零或多个 </a:t>
            </a:r>
            <a:r>
              <a:rPr lang="en-US" altLang="zh-CN" sz="2000" dirty="0">
                <a:sym typeface="微软雅黑" pitchFamily="34" charset="-122"/>
              </a:rPr>
              <a:t>16 </a:t>
            </a:r>
            <a:r>
              <a:rPr lang="zh-CN" altLang="en-US" sz="2000" dirty="0">
                <a:sym typeface="微软雅黑" pitchFamily="34" charset="-122"/>
              </a:rPr>
              <a:t>位 </a:t>
            </a:r>
            <a:r>
              <a:rPr lang="en-US" altLang="zh-CN" sz="2000" dirty="0">
                <a:sym typeface="微软雅黑" pitchFamily="34" charset="-122"/>
              </a:rPr>
              <a:t>Unicode </a:t>
            </a:r>
            <a:r>
              <a:rPr lang="zh-CN" altLang="en-US" sz="2000" dirty="0">
                <a:sym typeface="微软雅黑" pitchFamily="34" charset="-122"/>
              </a:rPr>
              <a:t>字符组成的字符序列，即字符串。字符串可以由双引号</a:t>
            </a:r>
            <a:r>
              <a:rPr lang="en-US" altLang="zh-CN" sz="2000" dirty="0">
                <a:sym typeface="微软雅黑" pitchFamily="34" charset="-122"/>
              </a:rPr>
              <a:t>(")</a:t>
            </a:r>
            <a:r>
              <a:rPr lang="zh-CN" altLang="en-US" sz="2000" dirty="0">
                <a:sym typeface="微软雅黑" pitchFamily="34" charset="-122"/>
              </a:rPr>
              <a:t>或单引号</a:t>
            </a:r>
            <a:r>
              <a:rPr lang="en-US" altLang="zh-CN" sz="2000" dirty="0">
                <a:sym typeface="微软雅黑" pitchFamily="34" charset="-122"/>
              </a:rPr>
              <a:t>(')</a:t>
            </a:r>
            <a:r>
              <a:rPr lang="zh-CN" altLang="en-US" sz="2000" dirty="0">
                <a:sym typeface="微软雅黑" pitchFamily="34" charset="-122"/>
              </a:rPr>
              <a:t>表示。</a:t>
            </a:r>
          </a:p>
          <a:p>
            <a:pPr marL="0" lvl="1" algn="l">
              <a:lnSpc>
                <a:spcPct val="150000"/>
              </a:lnSpc>
              <a:defRPr/>
            </a:pPr>
            <a:r>
              <a:rPr lang="en-US" altLang="zh-CN" sz="2000" dirty="0" smtClean="0">
                <a:sym typeface="微软雅黑" pitchFamily="34" charset="-122"/>
              </a:rPr>
              <a:t>	</a:t>
            </a:r>
            <a:r>
              <a:rPr lang="en-US" altLang="zh-CN" sz="2000" dirty="0" err="1" smtClean="0">
                <a:sym typeface="微软雅黑" pitchFamily="34" charset="-122"/>
              </a:rPr>
              <a:t>var</a:t>
            </a:r>
            <a:r>
              <a:rPr lang="en-US" altLang="zh-CN" sz="2000" dirty="0" smtClean="0">
                <a:sym typeface="微软雅黑" pitchFamily="34" charset="-122"/>
              </a:rPr>
              <a:t> </a:t>
            </a:r>
            <a:r>
              <a:rPr lang="en-US" altLang="zh-CN" sz="2000" dirty="0">
                <a:sym typeface="微软雅黑" pitchFamily="34" charset="-122"/>
              </a:rPr>
              <a:t>box = 'Lee';</a:t>
            </a:r>
          </a:p>
          <a:p>
            <a:pPr marL="0" lvl="2" indent="0" algn="l">
              <a:lnSpc>
                <a:spcPct val="150000"/>
              </a:lnSpc>
              <a:defRPr/>
            </a:pPr>
            <a:r>
              <a:rPr lang="en-US" altLang="zh-CN" dirty="0" smtClean="0">
                <a:sym typeface="微软雅黑" pitchFamily="34" charset="-122"/>
              </a:rPr>
              <a:t>	</a:t>
            </a:r>
            <a:r>
              <a:rPr lang="en-US" altLang="zh-CN" dirty="0" err="1" smtClean="0">
                <a:sym typeface="微软雅黑" pitchFamily="34" charset="-122"/>
              </a:rPr>
              <a:t>var</a:t>
            </a:r>
            <a:r>
              <a:rPr lang="en-US" altLang="zh-CN" dirty="0" smtClean="0">
                <a:sym typeface="微软雅黑" pitchFamily="34" charset="-122"/>
              </a:rPr>
              <a:t> </a:t>
            </a:r>
            <a:r>
              <a:rPr lang="en-US" altLang="zh-CN" dirty="0">
                <a:sym typeface="微软雅黑" pitchFamily="34" charset="-122"/>
              </a:rPr>
              <a:t>box = "Lee</a:t>
            </a:r>
            <a:r>
              <a:rPr lang="en-US" altLang="zh-CN" dirty="0" smtClean="0">
                <a:sym typeface="微软雅黑" pitchFamily="34" charset="-122"/>
              </a:rPr>
              <a:t>";</a:t>
            </a:r>
          </a:p>
          <a:p>
            <a:pPr marL="0" lvl="2" indent="0" algn="l">
              <a:lnSpc>
                <a:spcPct val="150000"/>
              </a:lnSpc>
              <a:defRPr/>
            </a:pPr>
            <a:endParaRPr lang="en-US" altLang="zh-CN" dirty="0">
              <a:sym typeface="微软雅黑" pitchFamily="34" charset="-122"/>
            </a:endParaRPr>
          </a:p>
          <a:p>
            <a:pPr marL="342900" lvl="2" indent="-342900" algn="l">
              <a:lnSpc>
                <a:spcPct val="150000"/>
              </a:lnSpc>
              <a:buFont typeface="Wingdings" pitchFamily="2" charset="2"/>
              <a:buChar char="u"/>
              <a:defRPr/>
            </a:pPr>
            <a:r>
              <a:rPr lang="en-US" altLang="zh-CN" dirty="0" err="1"/>
              <a:t>ECMAScript</a:t>
            </a:r>
            <a:r>
              <a:rPr lang="en-US" altLang="zh-CN" dirty="0"/>
              <a:t> </a:t>
            </a:r>
            <a:r>
              <a:rPr lang="zh-CN" altLang="en-US" dirty="0"/>
              <a:t>中，单引号和双引号没有任何区别。但要记住的是，必须成对出现，不能穿插使用，否则会出错。</a:t>
            </a:r>
            <a:endParaRPr lang="en-US" altLang="zh-CN" dirty="0"/>
          </a:p>
          <a:p>
            <a:pPr marL="342900" lvl="2" indent="-342900" algn="l">
              <a:lnSpc>
                <a:spcPct val="150000"/>
              </a:lnSpc>
              <a:buFont typeface="Arial" panose="020B0604020202020204" pitchFamily="34" charset="0"/>
              <a:buChar char="•"/>
              <a:defRPr/>
            </a:pPr>
            <a:endParaRPr lang="en-US" altLang="zh-CN" dirty="0"/>
          </a:p>
          <a:p>
            <a:pPr marL="342900" lvl="2" indent="-342900" algn="l">
              <a:lnSpc>
                <a:spcPct val="150000"/>
              </a:lnSpc>
              <a:buFont typeface="Wingdings" pitchFamily="2" charset="2"/>
              <a:buChar char="u"/>
              <a:defRPr/>
            </a:pPr>
            <a:r>
              <a:rPr lang="zh-CN" altLang="en-US" dirty="0"/>
              <a:t>字符串一旦创建，它们的值就不能改变。 要改变某个变量保存的字符串， 首先要销毁原来的字符串， 然后再用另一个包含新值的字符串填充该变量。</a:t>
            </a:r>
            <a:endParaRPr lang="en-US" altLang="zh-CN" dirty="0"/>
          </a:p>
        </p:txBody>
      </p:sp>
      <p:sp>
        <p:nvSpPr>
          <p:cNvPr id="11" name="TextBox 10"/>
          <p:cNvSpPr txBox="1"/>
          <p:nvPr/>
        </p:nvSpPr>
        <p:spPr>
          <a:xfrm>
            <a:off x="5322812" y="5106446"/>
            <a:ext cx="6538970"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a:solidFill>
                  <a:srgbClr val="FF0000"/>
                </a:solidFill>
                <a:latin typeface="微软雅黑" panose="020B0503020204020204" pitchFamily="34" charset="-122"/>
                <a:ea typeface="微软雅黑" panose="020B0503020204020204" pitchFamily="34" charset="-122"/>
              </a:rPr>
              <a:t>demo/</a:t>
            </a:r>
            <a:r>
              <a:rPr lang="en-US" altLang="zh-CN" sz="2200" u="sng" dirty="0" err="1">
                <a:solidFill>
                  <a:srgbClr val="FF0000"/>
                </a:solidFill>
                <a:latin typeface="微软雅黑" panose="020B0503020204020204" pitchFamily="34" charset="-122"/>
                <a:ea typeface="微软雅黑" panose="020B0503020204020204" pitchFamily="34" charset="-122"/>
              </a:rPr>
              <a:t>js</a:t>
            </a:r>
            <a:r>
              <a:rPr lang="en-US" altLang="zh-CN" sz="2200" u="sng" dirty="0">
                <a:solidFill>
                  <a:srgbClr val="FF0000"/>
                </a:solidFill>
                <a:latin typeface="微软雅黑" panose="020B0503020204020204" pitchFamily="34" charset="-122"/>
                <a:ea typeface="微软雅黑" panose="020B0503020204020204" pitchFamily="34" charset="-122"/>
              </a:rPr>
              <a:t>/day2/8.</a:t>
            </a:r>
            <a:r>
              <a:rPr lang="zh-CN" altLang="en-US" sz="2200" u="sng" dirty="0">
                <a:solidFill>
                  <a:srgbClr val="FF0000"/>
                </a:solidFill>
                <a:latin typeface="微软雅黑" panose="020B0503020204020204" pitchFamily="34" charset="-122"/>
                <a:ea typeface="微软雅黑" panose="020B0503020204020204" pitchFamily="34" charset="-122"/>
              </a:rPr>
              <a:t>数据类型</a:t>
            </a:r>
            <a:r>
              <a:rPr lang="en-US" altLang="zh-CN" sz="2200" u="sng" dirty="0">
                <a:solidFill>
                  <a:srgbClr val="FF0000"/>
                </a:solidFill>
                <a:latin typeface="微软雅黑" panose="020B0503020204020204" pitchFamily="34" charset="-122"/>
                <a:ea typeface="微软雅黑" panose="020B0503020204020204" pitchFamily="34" charset="-122"/>
              </a:rPr>
              <a:t>-string.html</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9377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9459"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946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1"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 </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String </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类型</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86" name="Rectangle 6"/>
          <p:cNvSpPr>
            <a:spLocks noGrp="1" noChangeArrowheads="1"/>
          </p:cNvSpPr>
          <p:nvPr/>
        </p:nvSpPr>
        <p:spPr bwMode="auto">
          <a:xfrm>
            <a:off x="720724" y="1665062"/>
            <a:ext cx="10750551" cy="347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spcBef>
                <a:spcPct val="30000"/>
              </a:spcBef>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gn="ct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algn="ctr">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342900" indent="-342900" algn="l">
              <a:buFont typeface="Arial" panose="020B0604020202020204" pitchFamily="34" charset="0"/>
              <a:buChar char="•"/>
              <a:defRPr/>
            </a:pPr>
            <a:endParaRPr lang="en-US" altLang="zh-CN" sz="2200" dirty="0">
              <a:latin typeface="微软雅黑" panose="020B0503020204020204" pitchFamily="34" charset="-122"/>
              <a:ea typeface="微软雅黑" panose="020B0503020204020204" pitchFamily="34" charset="-122"/>
            </a:endParaRPr>
          </a:p>
        </p:txBody>
      </p:sp>
      <p:sp>
        <p:nvSpPr>
          <p:cNvPr id="7" name="Rectangle 6"/>
          <p:cNvSpPr>
            <a:spLocks noGrp="1" noChangeArrowheads="1"/>
          </p:cNvSpPr>
          <p:nvPr/>
        </p:nvSpPr>
        <p:spPr bwMode="auto">
          <a:xfrm>
            <a:off x="531812" y="1333500"/>
            <a:ext cx="11192101" cy="531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spcBef>
                <a:spcPct val="30000"/>
              </a:spcBef>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gn="ct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gn="ctr">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lvl="1" algn="l">
              <a:defRPr/>
            </a:pPr>
            <a:r>
              <a:rPr lang="en-US" altLang="zh-CN" b="1" dirty="0">
                <a:sym typeface="微软雅黑" pitchFamily="34" charset="-122"/>
              </a:rPr>
              <a:t>String </a:t>
            </a:r>
            <a:r>
              <a:rPr lang="zh-CN" altLang="en-US" b="1" dirty="0">
                <a:sym typeface="微软雅黑" pitchFamily="34" charset="-122"/>
              </a:rPr>
              <a:t>类型转换</a:t>
            </a:r>
            <a:endParaRPr lang="en-US" altLang="zh-CN" b="1" dirty="0">
              <a:sym typeface="微软雅黑" pitchFamily="34" charset="-122"/>
            </a:endParaRPr>
          </a:p>
          <a:p>
            <a:pPr marL="342900" lvl="1" indent="-342900" algn="l">
              <a:lnSpc>
                <a:spcPct val="150000"/>
              </a:lnSpc>
              <a:buFont typeface="Wingdings" pitchFamily="2" charset="2"/>
              <a:buChar char="u"/>
              <a:defRPr/>
            </a:pPr>
            <a:r>
              <a:rPr lang="en-US" altLang="zh-CN" sz="2000" dirty="0" err="1" smtClean="0"/>
              <a:t>toString</a:t>
            </a:r>
            <a:r>
              <a:rPr lang="en-US" altLang="zh-CN" sz="2000" dirty="0"/>
              <a:t>()</a:t>
            </a:r>
            <a:r>
              <a:rPr lang="zh-CN" altLang="en-US" sz="2000" dirty="0"/>
              <a:t>方法可以把值转换成字符串。</a:t>
            </a:r>
            <a:r>
              <a:rPr lang="en-US" altLang="zh-CN" sz="2000" dirty="0" err="1"/>
              <a:t>toString</a:t>
            </a:r>
            <a:r>
              <a:rPr lang="en-US" altLang="zh-CN" sz="2000" dirty="0"/>
              <a:t>()</a:t>
            </a:r>
            <a:r>
              <a:rPr lang="zh-CN" altLang="en-US" sz="2000" dirty="0"/>
              <a:t>方法一般是不需要传参的，但在数值转成字符串的时候，可以传递进制参数。</a:t>
            </a:r>
          </a:p>
          <a:p>
            <a:pPr marL="1143000" lvl="3" indent="0" algn="l">
              <a:lnSpc>
                <a:spcPct val="150000"/>
              </a:lnSpc>
              <a:defRPr/>
            </a:pPr>
            <a:r>
              <a:rPr lang="en-US" altLang="zh-CN" sz="1400" dirty="0" err="1"/>
              <a:t>var</a:t>
            </a:r>
            <a:r>
              <a:rPr lang="en-US" altLang="zh-CN" sz="1400" dirty="0"/>
              <a:t> box = 10;</a:t>
            </a:r>
          </a:p>
          <a:p>
            <a:pPr marL="1143000" lvl="3" indent="0" algn="l">
              <a:lnSpc>
                <a:spcPct val="150000"/>
              </a:lnSpc>
              <a:defRPr/>
            </a:pPr>
            <a:r>
              <a:rPr lang="en-US" altLang="zh-CN" sz="1400" dirty="0"/>
              <a:t>alert(</a:t>
            </a:r>
            <a:r>
              <a:rPr lang="en-US" altLang="zh-CN" sz="1400" dirty="0" err="1"/>
              <a:t>box.toString</a:t>
            </a:r>
            <a:r>
              <a:rPr lang="en-US" altLang="zh-CN" sz="1400" dirty="0"/>
              <a:t>()); //10</a:t>
            </a:r>
            <a:r>
              <a:rPr lang="zh-CN" altLang="en-US" sz="1400" dirty="0"/>
              <a:t>，默认输出</a:t>
            </a:r>
          </a:p>
          <a:p>
            <a:pPr marL="1143000" lvl="3" indent="0" algn="l">
              <a:lnSpc>
                <a:spcPct val="150000"/>
              </a:lnSpc>
              <a:defRPr/>
            </a:pPr>
            <a:r>
              <a:rPr lang="en-US" altLang="zh-CN" sz="1400" dirty="0"/>
              <a:t>alert(</a:t>
            </a:r>
            <a:r>
              <a:rPr lang="en-US" altLang="zh-CN" sz="1400" dirty="0" err="1"/>
              <a:t>box.toString</a:t>
            </a:r>
            <a:r>
              <a:rPr lang="en-US" altLang="zh-CN" sz="1400" dirty="0"/>
              <a:t>(2)); //1010</a:t>
            </a:r>
            <a:r>
              <a:rPr lang="zh-CN" altLang="en-US" sz="1400" dirty="0"/>
              <a:t>，二进制输出</a:t>
            </a:r>
          </a:p>
          <a:p>
            <a:pPr marL="1143000" lvl="3" indent="0" algn="l">
              <a:lnSpc>
                <a:spcPct val="150000"/>
              </a:lnSpc>
              <a:defRPr/>
            </a:pPr>
            <a:r>
              <a:rPr lang="en-US" altLang="zh-CN" sz="1400" dirty="0"/>
              <a:t>alert(</a:t>
            </a:r>
            <a:r>
              <a:rPr lang="en-US" altLang="zh-CN" sz="1400" dirty="0" err="1"/>
              <a:t>box.toString</a:t>
            </a:r>
            <a:r>
              <a:rPr lang="en-US" altLang="zh-CN" sz="1400" dirty="0"/>
              <a:t>(8)); //12</a:t>
            </a:r>
            <a:r>
              <a:rPr lang="zh-CN" altLang="en-US" sz="1400" dirty="0"/>
              <a:t>，八进制输出</a:t>
            </a:r>
          </a:p>
          <a:p>
            <a:pPr marL="1143000" lvl="3" indent="0" algn="l">
              <a:lnSpc>
                <a:spcPct val="150000"/>
              </a:lnSpc>
              <a:defRPr/>
            </a:pPr>
            <a:r>
              <a:rPr lang="en-US" altLang="zh-CN" sz="1400" dirty="0"/>
              <a:t>alert(</a:t>
            </a:r>
            <a:r>
              <a:rPr lang="en-US" altLang="zh-CN" sz="1400" dirty="0" err="1"/>
              <a:t>box.toString</a:t>
            </a:r>
            <a:r>
              <a:rPr lang="en-US" altLang="zh-CN" sz="1400" dirty="0"/>
              <a:t>(10)); //10</a:t>
            </a:r>
            <a:r>
              <a:rPr lang="zh-CN" altLang="en-US" sz="1400" dirty="0"/>
              <a:t>，十进制输出</a:t>
            </a:r>
          </a:p>
          <a:p>
            <a:pPr marL="1143000" lvl="3" indent="0" algn="l">
              <a:lnSpc>
                <a:spcPct val="150000"/>
              </a:lnSpc>
              <a:defRPr/>
            </a:pPr>
            <a:r>
              <a:rPr lang="en-US" altLang="zh-CN" sz="1400" dirty="0"/>
              <a:t>alert(</a:t>
            </a:r>
            <a:r>
              <a:rPr lang="en-US" altLang="zh-CN" sz="1400" dirty="0" err="1"/>
              <a:t>box.toString</a:t>
            </a:r>
            <a:r>
              <a:rPr lang="en-US" altLang="zh-CN" sz="1400" dirty="0"/>
              <a:t>(16)); //a</a:t>
            </a:r>
            <a:r>
              <a:rPr lang="zh-CN" altLang="en-US" sz="1400" dirty="0"/>
              <a:t>，十六进制</a:t>
            </a:r>
            <a:r>
              <a:rPr lang="zh-CN" altLang="en-US" sz="1400" dirty="0" smtClean="0"/>
              <a:t>输出</a:t>
            </a:r>
            <a:endParaRPr lang="en-US" altLang="zh-CN" dirty="0" smtClean="0">
              <a:solidFill>
                <a:srgbClr val="3F3F3F"/>
              </a:solidFill>
            </a:endParaRPr>
          </a:p>
          <a:p>
            <a:pPr marL="342900" lvl="1" indent="-342900" algn="l">
              <a:lnSpc>
                <a:spcPct val="150000"/>
              </a:lnSpc>
              <a:buFont typeface="Wingdings" pitchFamily="2" charset="2"/>
              <a:buChar char="u"/>
              <a:defRPr/>
            </a:pPr>
            <a:r>
              <a:rPr lang="zh-CN" altLang="en-US" sz="2000" dirty="0" smtClean="0"/>
              <a:t>如果</a:t>
            </a:r>
            <a:r>
              <a:rPr lang="zh-CN" altLang="en-US" sz="2000" dirty="0"/>
              <a:t>在转型之前不知道变量是否是 </a:t>
            </a:r>
            <a:r>
              <a:rPr lang="en-US" altLang="zh-CN" sz="2000" dirty="0"/>
              <a:t>null </a:t>
            </a:r>
            <a:r>
              <a:rPr lang="zh-CN" altLang="en-US" sz="2000" dirty="0"/>
              <a:t>或者 </a:t>
            </a:r>
            <a:r>
              <a:rPr lang="en-US" altLang="zh-CN" sz="2000" dirty="0"/>
              <a:t>undefined </a:t>
            </a:r>
            <a:r>
              <a:rPr lang="zh-CN" altLang="en-US" sz="2000" dirty="0"/>
              <a:t>的情况下，我们还可以使用转型函数 </a:t>
            </a:r>
            <a:r>
              <a:rPr lang="en-US" altLang="zh-CN" sz="2000" dirty="0"/>
              <a:t>String()</a:t>
            </a:r>
            <a:r>
              <a:rPr lang="zh-CN" altLang="en-US" sz="2000" dirty="0"/>
              <a:t>，这个函数能够将任何类型的值转换为字符串。</a:t>
            </a:r>
            <a:endParaRPr lang="en-US" altLang="zh-CN" sz="2000" dirty="0"/>
          </a:p>
          <a:p>
            <a:pPr marL="685800" lvl="2" indent="0" algn="l">
              <a:defRPr/>
            </a:pPr>
            <a:r>
              <a:rPr lang="en-US" altLang="zh-CN" dirty="0" smtClean="0">
                <a:solidFill>
                  <a:srgbClr val="3F3F3F"/>
                </a:solidFill>
              </a:rPr>
              <a:t>	</a:t>
            </a:r>
            <a:r>
              <a:rPr lang="en-US" altLang="zh-CN" dirty="0" err="1" smtClean="0"/>
              <a:t>var</a:t>
            </a:r>
            <a:r>
              <a:rPr lang="en-US" altLang="zh-CN" dirty="0" smtClean="0"/>
              <a:t> </a:t>
            </a:r>
            <a:r>
              <a:rPr lang="en-US" altLang="zh-CN" dirty="0" err="1"/>
              <a:t>sBox</a:t>
            </a:r>
            <a:r>
              <a:rPr lang="en-US" altLang="zh-CN" dirty="0"/>
              <a:t> = undefined;</a:t>
            </a:r>
          </a:p>
          <a:p>
            <a:pPr marL="685800" lvl="2" indent="0" algn="l">
              <a:defRPr/>
            </a:pPr>
            <a:r>
              <a:rPr lang="en-US" altLang="zh-CN" dirty="0"/>
              <a:t>	</a:t>
            </a:r>
            <a:r>
              <a:rPr lang="en-US" altLang="zh-CN" dirty="0" smtClean="0"/>
              <a:t>alert(String(</a:t>
            </a:r>
            <a:r>
              <a:rPr lang="en-US" altLang="zh-CN" dirty="0" err="1" smtClean="0"/>
              <a:t>sBox</a:t>
            </a:r>
            <a:r>
              <a:rPr lang="en-US" altLang="zh-CN" dirty="0"/>
              <a:t>));</a:t>
            </a:r>
          </a:p>
        </p:txBody>
      </p:sp>
    </p:spTree>
    <p:extLst>
      <p:ext uri="{BB962C8B-B14F-4D97-AF65-F5344CB8AC3E}">
        <p14:creationId xmlns:p14="http://schemas.microsoft.com/office/powerpoint/2010/main" val="281920595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220"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221"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22"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主流网站研究</a:t>
            </a:r>
            <a:endParaRPr lang="zh-CN" altLang="en-US" dirty="0" smtClean="0"/>
          </a:p>
        </p:txBody>
      </p:sp>
      <p:sp>
        <p:nvSpPr>
          <p:cNvPr id="2" name="矩形 1"/>
          <p:cNvSpPr/>
          <p:nvPr/>
        </p:nvSpPr>
        <p:spPr>
          <a:xfrm>
            <a:off x="1449612" y="977960"/>
            <a:ext cx="8071757" cy="5878532"/>
          </a:xfrm>
          <a:prstGeom prst="rect">
            <a:avLst/>
          </a:prstGeom>
        </p:spPr>
        <p:txBody>
          <a:bodyPr wrap="square">
            <a:spAutoFit/>
          </a:bodyPr>
          <a:lstStyle/>
          <a:p>
            <a:pPr lvl="1" indent="-457200">
              <a:lnSpc>
                <a:spcPct val="200000"/>
              </a:lnSpc>
              <a:buFont typeface="Wingdings" panose="05000000000000000000" pitchFamily="2" charset="2"/>
              <a:buChar char="u"/>
            </a:pPr>
            <a:r>
              <a:rPr lang="zh-CN" altLang="en-US" sz="3600" b="1" dirty="0" smtClean="0">
                <a:latin typeface="微软雅黑" panose="020B0503020204020204" pitchFamily="34" charset="-122"/>
                <a:ea typeface="微软雅黑" panose="020B0503020204020204" pitchFamily="34" charset="-122"/>
              </a:rPr>
              <a:t>淘宝</a:t>
            </a:r>
            <a:endParaRPr lang="en-US" altLang="zh-CN" sz="3600" b="1" dirty="0" smtClean="0">
              <a:latin typeface="微软雅黑" panose="020B0503020204020204" pitchFamily="34" charset="-122"/>
              <a:ea typeface="微软雅黑" panose="020B0503020204020204" pitchFamily="34" charset="-122"/>
            </a:endParaRPr>
          </a:p>
          <a:p>
            <a:pPr marL="0" lvl="1">
              <a:lnSpc>
                <a:spcPct val="200000"/>
              </a:lnSpc>
            </a:pPr>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hlinkClick r:id="rId2"/>
              </a:rPr>
              <a:t>http</a:t>
            </a:r>
            <a:r>
              <a:rPr lang="en-US" altLang="zh-CN" sz="2200" dirty="0">
                <a:latin typeface="微软雅黑" panose="020B0503020204020204" pitchFamily="34" charset="-122"/>
                <a:ea typeface="微软雅黑" panose="020B0503020204020204" pitchFamily="34" charset="-122"/>
                <a:hlinkClick r:id="rId2"/>
              </a:rPr>
              <a:t>://www.taobao.com</a:t>
            </a:r>
            <a:r>
              <a:rPr lang="en-US" altLang="zh-CN" sz="2200" dirty="0" smtClean="0">
                <a:latin typeface="微软雅黑" panose="020B0503020204020204" pitchFamily="34" charset="-122"/>
                <a:ea typeface="微软雅黑" panose="020B0503020204020204" pitchFamily="34" charset="-122"/>
                <a:hlinkClick r:id="rId2"/>
              </a:rPr>
              <a:t>/</a:t>
            </a:r>
            <a:endParaRPr lang="en-US" altLang="zh-CN" sz="2200" dirty="0" smtClean="0">
              <a:latin typeface="微软雅黑" panose="020B0503020204020204" pitchFamily="34" charset="-122"/>
              <a:ea typeface="微软雅黑" panose="020B0503020204020204" pitchFamily="34" charset="-122"/>
            </a:endParaRPr>
          </a:p>
          <a:p>
            <a:pPr lvl="1" indent="-457200">
              <a:lnSpc>
                <a:spcPct val="200000"/>
              </a:lnSpc>
              <a:buFont typeface="Wingdings" panose="05000000000000000000" pitchFamily="2" charset="2"/>
              <a:buChar char="u"/>
            </a:pPr>
            <a:r>
              <a:rPr lang="zh-CN" altLang="en-US" sz="3600" b="1" dirty="0">
                <a:latin typeface="微软雅黑" panose="020B0503020204020204" pitchFamily="34" charset="-122"/>
                <a:ea typeface="微软雅黑" panose="020B0503020204020204" pitchFamily="34" charset="-122"/>
              </a:rPr>
              <a:t>网易</a:t>
            </a:r>
            <a:endParaRPr lang="en-US" altLang="zh-CN" sz="3600" b="1" dirty="0">
              <a:latin typeface="微软雅黑" panose="020B0503020204020204" pitchFamily="34" charset="-122"/>
              <a:ea typeface="微软雅黑" panose="020B0503020204020204" pitchFamily="34" charset="-122"/>
            </a:endParaRPr>
          </a:p>
          <a:p>
            <a:pPr marL="0" lvl="1">
              <a:lnSpc>
                <a:spcPct val="200000"/>
              </a:lnSpc>
            </a:pPr>
            <a:r>
              <a:rPr lang="en-US" altLang="zh-CN" sz="2200" dirty="0" smtClean="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hlinkClick r:id="rId3"/>
              </a:rPr>
              <a:t>http</a:t>
            </a:r>
            <a:r>
              <a:rPr lang="en-US" altLang="zh-CN" sz="2200" dirty="0">
                <a:latin typeface="微软雅黑" panose="020B0503020204020204" pitchFamily="34" charset="-122"/>
                <a:ea typeface="微软雅黑" panose="020B0503020204020204" pitchFamily="34" charset="-122"/>
                <a:hlinkClick r:id="rId3"/>
              </a:rPr>
              <a:t>://www.163.com</a:t>
            </a:r>
            <a:r>
              <a:rPr lang="en-US" altLang="zh-CN" sz="2200" dirty="0" smtClean="0">
                <a:latin typeface="微软雅黑" panose="020B0503020204020204" pitchFamily="34" charset="-122"/>
                <a:ea typeface="微软雅黑" panose="020B0503020204020204" pitchFamily="34" charset="-122"/>
                <a:hlinkClick r:id="rId3"/>
              </a:rPr>
              <a:t>/</a:t>
            </a:r>
            <a:endParaRPr lang="en-US" altLang="zh-CN" sz="2200" dirty="0" smtClean="0">
              <a:latin typeface="微软雅黑" panose="020B0503020204020204" pitchFamily="34" charset="-122"/>
              <a:ea typeface="微软雅黑" panose="020B0503020204020204" pitchFamily="34" charset="-122"/>
            </a:endParaRPr>
          </a:p>
          <a:p>
            <a:pPr lvl="1" indent="-457200">
              <a:lnSpc>
                <a:spcPct val="200000"/>
              </a:lnSpc>
              <a:buFont typeface="Wingdings" panose="05000000000000000000" pitchFamily="2" charset="2"/>
              <a:buChar char="u"/>
            </a:pPr>
            <a:r>
              <a:rPr lang="zh-CN" altLang="en-US" sz="3600" b="1" dirty="0">
                <a:latin typeface="微软雅黑" panose="020B0503020204020204" pitchFamily="34" charset="-122"/>
                <a:ea typeface="微软雅黑" panose="020B0503020204020204" pitchFamily="34" charset="-122"/>
              </a:rPr>
              <a:t>纯</a:t>
            </a:r>
            <a:r>
              <a:rPr lang="en-US" altLang="zh-CN" sz="3600" b="1" dirty="0">
                <a:latin typeface="微软雅黑" panose="020B0503020204020204" pitchFamily="34" charset="-122"/>
                <a:ea typeface="微软雅黑" panose="020B0503020204020204" pitchFamily="34" charset="-122"/>
              </a:rPr>
              <a:t>JS</a:t>
            </a:r>
            <a:r>
              <a:rPr lang="zh-CN" altLang="en-US" sz="3600" b="1" dirty="0" smtClean="0">
                <a:latin typeface="微软雅黑" panose="020B0503020204020204" pitchFamily="34" charset="-122"/>
                <a:ea typeface="微软雅黑" panose="020B0503020204020204" pitchFamily="34" charset="-122"/>
              </a:rPr>
              <a:t>网站</a:t>
            </a:r>
            <a:endParaRPr lang="en-US" altLang="zh-CN" sz="3600" b="1" dirty="0" smtClean="0">
              <a:latin typeface="微软雅黑" panose="020B0503020204020204" pitchFamily="34" charset="-122"/>
              <a:ea typeface="微软雅黑" panose="020B0503020204020204" pitchFamily="34" charset="-122"/>
            </a:endParaRPr>
          </a:p>
          <a:p>
            <a:pPr marL="0" lvl="1">
              <a:lnSpc>
                <a:spcPct val="200000"/>
              </a:lnSpc>
            </a:pPr>
            <a:r>
              <a:rPr lang="en-US" altLang="zh-CN" sz="3600" b="1"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hlinkClick r:id="rId4"/>
              </a:rPr>
              <a:t>http://</a:t>
            </a:r>
            <a:r>
              <a:rPr lang="en-US" altLang="zh-CN" sz="2200" dirty="0" smtClean="0">
                <a:latin typeface="微软雅黑" panose="020B0503020204020204" pitchFamily="34" charset="-122"/>
                <a:ea typeface="微软雅黑" panose="020B0503020204020204" pitchFamily="34" charset="-122"/>
                <a:hlinkClick r:id="rId4"/>
              </a:rPr>
              <a:t>w.qq.com</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web </a:t>
            </a:r>
            <a:r>
              <a:rPr lang="en-US" altLang="zh-CN" sz="2200" dirty="0" err="1" smtClean="0">
                <a:latin typeface="微软雅黑" panose="020B0503020204020204" pitchFamily="34" charset="-122"/>
                <a:ea typeface="微软雅黑" panose="020B0503020204020204" pitchFamily="34" charset="-122"/>
              </a:rPr>
              <a:t>os</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3473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9459"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946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1"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 </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String </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类型</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86" name="Rectangle 6"/>
          <p:cNvSpPr>
            <a:spLocks noGrp="1" noChangeArrowheads="1"/>
          </p:cNvSpPr>
          <p:nvPr/>
        </p:nvSpPr>
        <p:spPr bwMode="auto">
          <a:xfrm>
            <a:off x="720724" y="1665062"/>
            <a:ext cx="10750551" cy="347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spcBef>
                <a:spcPct val="30000"/>
              </a:spcBef>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gn="ct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algn="ctr">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342900" indent="-342900" algn="l">
              <a:buFont typeface="Arial" panose="020B0604020202020204" pitchFamily="34" charset="0"/>
              <a:buChar char="•"/>
              <a:defRPr/>
            </a:pPr>
            <a:endParaRPr lang="en-US" altLang="zh-CN" sz="2200" dirty="0">
              <a:latin typeface="微软雅黑" panose="020B0503020204020204" pitchFamily="34" charset="-122"/>
              <a:ea typeface="微软雅黑" panose="020B0503020204020204" pitchFamily="34" charset="-122"/>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799" y="1535566"/>
            <a:ext cx="7953375"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2283822"/>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9459"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1946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1"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Object </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类型</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86" name="Rectangle 6"/>
          <p:cNvSpPr>
            <a:spLocks noGrp="1" noChangeArrowheads="1"/>
          </p:cNvSpPr>
          <p:nvPr/>
        </p:nvSpPr>
        <p:spPr bwMode="auto">
          <a:xfrm>
            <a:off x="720724" y="1665062"/>
            <a:ext cx="10750551" cy="347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spcBef>
                <a:spcPct val="30000"/>
              </a:spcBef>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gn="ct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algn="ctr">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342900" indent="-342900" algn="l">
              <a:buFont typeface="Arial" panose="020B0604020202020204" pitchFamily="34" charset="0"/>
              <a:buChar char="•"/>
              <a:defRPr/>
            </a:pPr>
            <a:endParaRPr lang="en-US" altLang="zh-CN" sz="2200" dirty="0">
              <a:latin typeface="微软雅黑" panose="020B0503020204020204" pitchFamily="34" charset="-122"/>
              <a:ea typeface="微软雅黑" panose="020B0503020204020204" pitchFamily="34" charset="-122"/>
            </a:endParaRPr>
          </a:p>
        </p:txBody>
      </p:sp>
      <p:sp>
        <p:nvSpPr>
          <p:cNvPr id="7" name="Rectangle 6"/>
          <p:cNvSpPr>
            <a:spLocks noGrp="1" noChangeArrowheads="1"/>
          </p:cNvSpPr>
          <p:nvPr/>
        </p:nvSpPr>
        <p:spPr bwMode="auto">
          <a:xfrm>
            <a:off x="228600" y="1254573"/>
            <a:ext cx="11495313" cy="531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spcBef>
                <a:spcPct val="30000"/>
              </a:spcBef>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gn="ctr">
              <a:lnSpc>
                <a:spcPct val="90000"/>
              </a:lnSpc>
              <a:spcBef>
                <a:spcPct val="30000"/>
              </a:spcBef>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gn="ctr">
              <a:lnSpc>
                <a:spcPct val="90000"/>
              </a:lnSpc>
              <a:spcBef>
                <a:spcPct val="30000"/>
              </a:spcBef>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gn="ctr">
              <a:lnSpc>
                <a:spcPct val="90000"/>
              </a:lnSpc>
              <a:spcBef>
                <a:spcPct val="30000"/>
              </a:spcBef>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algn="ctr" eaLnBrk="0" fontAlgn="base" hangingPunct="0">
              <a:lnSpc>
                <a:spcPct val="90000"/>
              </a:lnSpc>
              <a:spcBef>
                <a:spcPct val="30000"/>
              </a:spcBef>
              <a:spcAft>
                <a:spcPct val="0"/>
              </a:spcAft>
              <a:buFont typeface="Arial" panose="020B0604020202020204" pitchFamily="34" charset="0"/>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342900" lvl="1" indent="-342900" algn="l">
              <a:lnSpc>
                <a:spcPct val="150000"/>
              </a:lnSpc>
              <a:buFont typeface="Wingdings" pitchFamily="2" charset="2"/>
              <a:buChar char="u"/>
              <a:defRPr/>
            </a:pPr>
            <a:r>
              <a:rPr lang="zh-CN" altLang="en-US" sz="2000" dirty="0"/>
              <a:t>对象其实就是一组数据和功能的集合。 对象可以通过执行 </a:t>
            </a:r>
            <a:r>
              <a:rPr lang="en-US" altLang="zh-CN" sz="2000" dirty="0"/>
              <a:t>new </a:t>
            </a:r>
            <a:r>
              <a:rPr lang="zh-CN" altLang="en-US" sz="2000" dirty="0"/>
              <a:t>操作符后跟要创建的对象类型的名称来创建。</a:t>
            </a:r>
          </a:p>
          <a:p>
            <a:pPr marL="685800" lvl="2" indent="0" algn="l">
              <a:defRPr/>
            </a:pPr>
            <a:r>
              <a:rPr lang="en-US" altLang="zh-CN" dirty="0" smtClean="0">
                <a:solidFill>
                  <a:srgbClr val="3F3F3F"/>
                </a:solidFill>
              </a:rPr>
              <a:t>	  </a:t>
            </a:r>
            <a:r>
              <a:rPr lang="en-US" altLang="zh-CN" dirty="0" err="1" smtClean="0">
                <a:solidFill>
                  <a:srgbClr val="3F3F3F"/>
                </a:solidFill>
              </a:rPr>
              <a:t>var</a:t>
            </a:r>
            <a:r>
              <a:rPr lang="en-US" altLang="zh-CN" dirty="0" smtClean="0">
                <a:solidFill>
                  <a:srgbClr val="3F3F3F"/>
                </a:solidFill>
              </a:rPr>
              <a:t> </a:t>
            </a:r>
            <a:r>
              <a:rPr lang="en-US" altLang="zh-CN" dirty="0">
                <a:solidFill>
                  <a:srgbClr val="3F3F3F"/>
                </a:solidFill>
              </a:rPr>
              <a:t>box = new Object</a:t>
            </a:r>
            <a:r>
              <a:rPr lang="en-US" altLang="zh-CN" dirty="0" smtClean="0">
                <a:solidFill>
                  <a:srgbClr val="3F3F3F"/>
                </a:solidFill>
              </a:rPr>
              <a:t>();</a:t>
            </a:r>
          </a:p>
          <a:p>
            <a:pPr marL="685800" lvl="2" indent="0" algn="l">
              <a:defRPr/>
            </a:pPr>
            <a:endParaRPr lang="en-US" altLang="zh-CN" dirty="0">
              <a:solidFill>
                <a:srgbClr val="3F3F3F"/>
              </a:solidFill>
            </a:endParaRPr>
          </a:p>
          <a:p>
            <a:pPr marL="342900" lvl="1" indent="-342900" algn="l">
              <a:lnSpc>
                <a:spcPct val="150000"/>
              </a:lnSpc>
              <a:buFont typeface="Wingdings" pitchFamily="2" charset="2"/>
              <a:buChar char="u"/>
              <a:defRPr/>
            </a:pPr>
            <a:r>
              <a:rPr lang="en-US" altLang="zh-CN" sz="2000" dirty="0"/>
              <a:t>Object()</a:t>
            </a:r>
            <a:r>
              <a:rPr lang="zh-CN" altLang="en-US" sz="2000" dirty="0"/>
              <a:t>里可以任意传参，可以传数值、字符串、布尔值等。而且，还可以进行相应</a:t>
            </a:r>
            <a:r>
              <a:rPr lang="zh-CN" altLang="en-US" sz="2000" dirty="0" smtClean="0"/>
              <a:t>的计算</a:t>
            </a:r>
            <a:r>
              <a:rPr lang="zh-CN" altLang="en-US" sz="2000" dirty="0"/>
              <a:t>。</a:t>
            </a:r>
          </a:p>
          <a:p>
            <a:pPr marL="1143000" lvl="3" indent="0" algn="l">
              <a:defRPr/>
            </a:pPr>
            <a:r>
              <a:rPr lang="en-US" altLang="zh-CN" sz="2000" dirty="0" err="1">
                <a:solidFill>
                  <a:srgbClr val="3F3F3F"/>
                </a:solidFill>
              </a:rPr>
              <a:t>var</a:t>
            </a:r>
            <a:r>
              <a:rPr lang="en-US" altLang="zh-CN" sz="2000" dirty="0">
                <a:solidFill>
                  <a:srgbClr val="3F3F3F"/>
                </a:solidFill>
              </a:rPr>
              <a:t> box = new Object(2); //Object </a:t>
            </a:r>
            <a:r>
              <a:rPr lang="zh-CN" altLang="en-US" sz="2000" dirty="0">
                <a:solidFill>
                  <a:srgbClr val="3F3F3F"/>
                </a:solidFill>
              </a:rPr>
              <a:t>类型，值是 </a:t>
            </a:r>
            <a:r>
              <a:rPr lang="en-US" altLang="zh-CN" sz="2000" dirty="0">
                <a:solidFill>
                  <a:srgbClr val="3F3F3F"/>
                </a:solidFill>
              </a:rPr>
              <a:t>2</a:t>
            </a:r>
          </a:p>
          <a:p>
            <a:pPr marL="1143000" lvl="3" indent="0" algn="l">
              <a:defRPr/>
            </a:pPr>
            <a:r>
              <a:rPr lang="en-US" altLang="zh-CN" sz="2000" dirty="0" err="1">
                <a:solidFill>
                  <a:srgbClr val="3F3F3F"/>
                </a:solidFill>
              </a:rPr>
              <a:t>var</a:t>
            </a:r>
            <a:r>
              <a:rPr lang="en-US" altLang="zh-CN" sz="2000" dirty="0">
                <a:solidFill>
                  <a:srgbClr val="3F3F3F"/>
                </a:solidFill>
              </a:rPr>
              <a:t> age = box + 2; //</a:t>
            </a:r>
            <a:r>
              <a:rPr lang="zh-CN" altLang="en-US" sz="2000" dirty="0">
                <a:solidFill>
                  <a:srgbClr val="3F3F3F"/>
                </a:solidFill>
              </a:rPr>
              <a:t>可以和普通变量运算</a:t>
            </a:r>
          </a:p>
          <a:p>
            <a:pPr marL="1143000" lvl="3" indent="0" algn="l">
              <a:defRPr/>
            </a:pPr>
            <a:r>
              <a:rPr lang="en-US" altLang="zh-CN" sz="2000" dirty="0">
                <a:solidFill>
                  <a:srgbClr val="3F3F3F"/>
                </a:solidFill>
              </a:rPr>
              <a:t>alert(age); //</a:t>
            </a:r>
            <a:r>
              <a:rPr lang="zh-CN" altLang="en-US" sz="2000" dirty="0">
                <a:solidFill>
                  <a:srgbClr val="3F3F3F"/>
                </a:solidFill>
              </a:rPr>
              <a:t>输出结果，转型成 </a:t>
            </a:r>
            <a:r>
              <a:rPr lang="en-US" altLang="zh-CN" sz="2000" dirty="0">
                <a:solidFill>
                  <a:srgbClr val="3F3F3F"/>
                </a:solidFill>
              </a:rPr>
              <a:t>Number </a:t>
            </a:r>
            <a:r>
              <a:rPr lang="zh-CN" altLang="en-US" sz="2000" dirty="0">
                <a:solidFill>
                  <a:srgbClr val="3F3F3F"/>
                </a:solidFill>
              </a:rPr>
              <a:t>类型了</a:t>
            </a:r>
            <a:endParaRPr lang="en-US" altLang="zh-CN" sz="2000" dirty="0">
              <a:solidFill>
                <a:srgbClr val="3F3F3F"/>
              </a:solidFill>
            </a:endParaRPr>
          </a:p>
          <a:p>
            <a:pPr marL="685800" lvl="2" indent="0" algn="l">
              <a:defRPr/>
            </a:pPr>
            <a:endParaRPr lang="zh-CN" altLang="en-US" dirty="0">
              <a:solidFill>
                <a:srgbClr val="3F3F3F"/>
              </a:solidFill>
            </a:endParaRPr>
          </a:p>
          <a:p>
            <a:pPr marL="342900" lvl="1" indent="-342900" algn="l">
              <a:lnSpc>
                <a:spcPct val="150000"/>
              </a:lnSpc>
              <a:buFont typeface="Wingdings" pitchFamily="2" charset="2"/>
              <a:buChar char="u"/>
              <a:defRPr/>
            </a:pPr>
            <a:r>
              <a:rPr lang="zh-CN" altLang="en-US" sz="2000" dirty="0"/>
              <a:t>既然可以使用 </a:t>
            </a:r>
            <a:r>
              <a:rPr lang="en-US" altLang="zh-CN" sz="2000" dirty="0"/>
              <a:t>new Object()</a:t>
            </a:r>
            <a:r>
              <a:rPr lang="zh-CN" altLang="en-US" sz="2000" dirty="0"/>
              <a:t>来表示一个对象， 那么我们也可以使用这种 </a:t>
            </a:r>
            <a:r>
              <a:rPr lang="en-US" altLang="zh-CN" sz="2000" dirty="0"/>
              <a:t>new </a:t>
            </a:r>
            <a:r>
              <a:rPr lang="zh-CN" altLang="en-US" sz="2000" dirty="0"/>
              <a:t>操作符来</a:t>
            </a:r>
            <a:r>
              <a:rPr lang="zh-CN" altLang="en-US" sz="2000" dirty="0" smtClean="0"/>
              <a:t>创建</a:t>
            </a:r>
            <a:r>
              <a:rPr lang="zh-CN" altLang="en-US" sz="2000" dirty="0"/>
              <a:t>其他类型的对象。</a:t>
            </a:r>
          </a:p>
          <a:p>
            <a:pPr marL="1143000" lvl="3" indent="0" algn="l">
              <a:defRPr/>
            </a:pPr>
            <a:r>
              <a:rPr lang="en-US" altLang="zh-CN" sz="2000" dirty="0" err="1">
                <a:solidFill>
                  <a:srgbClr val="3F3F3F"/>
                </a:solidFill>
              </a:rPr>
              <a:t>var</a:t>
            </a:r>
            <a:r>
              <a:rPr lang="en-US" altLang="zh-CN" sz="2000" dirty="0">
                <a:solidFill>
                  <a:srgbClr val="3F3F3F"/>
                </a:solidFill>
              </a:rPr>
              <a:t> box = new Number(5); //new String('Lee')</a:t>
            </a:r>
            <a:r>
              <a:rPr lang="zh-CN" altLang="en-US" sz="2000" dirty="0">
                <a:solidFill>
                  <a:srgbClr val="3F3F3F"/>
                </a:solidFill>
              </a:rPr>
              <a:t>、</a:t>
            </a:r>
            <a:r>
              <a:rPr lang="en-US" altLang="zh-CN" sz="2000" dirty="0">
                <a:solidFill>
                  <a:srgbClr val="3F3F3F"/>
                </a:solidFill>
              </a:rPr>
              <a:t>new Boolean(true)</a:t>
            </a:r>
          </a:p>
          <a:p>
            <a:pPr marL="1143000" lvl="3" indent="0" algn="l">
              <a:defRPr/>
            </a:pPr>
            <a:r>
              <a:rPr lang="en-US" altLang="zh-CN" sz="2000" dirty="0">
                <a:solidFill>
                  <a:srgbClr val="3F3F3F"/>
                </a:solidFill>
              </a:rPr>
              <a:t>alert(</a:t>
            </a:r>
            <a:r>
              <a:rPr lang="en-US" altLang="zh-CN" sz="2000" dirty="0" err="1">
                <a:solidFill>
                  <a:srgbClr val="3F3F3F"/>
                </a:solidFill>
              </a:rPr>
              <a:t>typeof</a:t>
            </a:r>
            <a:r>
              <a:rPr lang="en-US" altLang="zh-CN" sz="2000" dirty="0">
                <a:solidFill>
                  <a:srgbClr val="3F3F3F"/>
                </a:solidFill>
              </a:rPr>
              <a:t> box); //Object </a:t>
            </a:r>
            <a:r>
              <a:rPr lang="zh-CN" altLang="en-US" sz="2000" dirty="0">
                <a:solidFill>
                  <a:srgbClr val="3F3F3F"/>
                </a:solidFill>
              </a:rPr>
              <a:t>类型</a:t>
            </a:r>
            <a:endParaRPr lang="en-US" altLang="zh-CN" sz="2000" dirty="0">
              <a:solidFill>
                <a:srgbClr val="3F3F3F"/>
              </a:solidFill>
            </a:endParaRPr>
          </a:p>
        </p:txBody>
      </p:sp>
    </p:spTree>
    <p:extLst>
      <p:ext uri="{BB962C8B-B14F-4D97-AF65-F5344CB8AC3E}">
        <p14:creationId xmlns:p14="http://schemas.microsoft.com/office/powerpoint/2010/main" val="3546443332"/>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8077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r" eaLnBrk="1" hangingPunct="1">
              <a:lnSpc>
                <a:spcPct val="100000"/>
              </a:lnSpc>
              <a:spcBef>
                <a:spcPct val="0"/>
              </a:spcBef>
              <a:buFont typeface="Arial" panose="020B0604020202020204" pitchFamily="34" charset="0"/>
              <a:buNone/>
            </a:pPr>
            <a:fld id="{0DF96D76-5ACE-4F36-8C53-9A92B7E1CA7B}" type="slidenum">
              <a:rPr lang="zh-CN" altLang="en-US" sz="1200">
                <a:solidFill>
                  <a:srgbClr val="898989"/>
                </a:solidFill>
                <a:sym typeface="Microsoft YaHei UI" panose="020B0503020204020204" pitchFamily="34" charset="-122"/>
              </a:rPr>
              <a:pPr algn="r" eaLnBrk="1" hangingPunct="1">
                <a:lnSpc>
                  <a:spcPct val="100000"/>
                </a:lnSpc>
                <a:spcBef>
                  <a:spcPct val="0"/>
                </a:spcBef>
                <a:buFont typeface="Arial" panose="020B0604020202020204" pitchFamily="34" charset="0"/>
                <a:buNone/>
              </a:pPr>
              <a:t>42</a:t>
            </a:fld>
            <a:endParaRPr lang="en-US" sz="1800">
              <a:latin typeface="Arial" panose="020B0604020202020204" pitchFamily="34" charset="0"/>
              <a:sym typeface="Microsoft YaHei UI" panose="020B0503020204020204" pitchFamily="34" charset="-122"/>
            </a:endParaRPr>
          </a:p>
        </p:txBody>
      </p:sp>
      <p:pic>
        <p:nvPicPr>
          <p:cNvPr id="17411" name="Picture 2" descr="D:\SLIDEtoME\TP模板\新建文件夹 (3)\bg3-1.jpg"/>
          <p:cNvPicPr>
            <a:picLocks noChangeAspect="1" noChangeArrowheads="1"/>
          </p:cNvPicPr>
          <p:nvPr/>
        </p:nvPicPr>
        <p:blipFill>
          <a:blip r:embed="rId2">
            <a:extLst>
              <a:ext uri="{28A0092B-C50C-407E-A947-70E740481C1C}">
                <a14:useLocalDpi xmlns:a14="http://schemas.microsoft.com/office/drawing/2010/main" val="0"/>
              </a:ext>
            </a:extLst>
          </a:blip>
          <a:srcRect b="11232"/>
          <a:stretch>
            <a:fillRect/>
          </a:stretch>
        </p:blipFill>
        <p:spPr bwMode="auto">
          <a:xfrm>
            <a:off x="0" y="760413"/>
            <a:ext cx="12192000" cy="60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标题 1"/>
          <p:cNvSpPr>
            <a:spLocks noGrp="1" noChangeArrowheads="1"/>
          </p:cNvSpPr>
          <p:nvPr>
            <p:ph type="title" idx="4294967295"/>
          </p:nvPr>
        </p:nvSpPr>
        <p:spPr>
          <a:xfrm>
            <a:off x="595313" y="1162050"/>
            <a:ext cx="10798175" cy="1116013"/>
          </a:xfrm>
        </p:spPr>
        <p:txBody>
          <a:bodyPr anchor="t"/>
          <a:lstStyle/>
          <a:p>
            <a:pPr lvl="0"/>
            <a:r>
              <a:rPr lang="zh-CN" altLang="en-US" sz="6000" b="1" dirty="0" smtClean="0">
                <a:latin typeface="微软雅黑" panose="020B0503020204020204" pitchFamily="34" charset="-122"/>
                <a:ea typeface="微软雅黑" panose="020B0503020204020204" pitchFamily="34" charset="-122"/>
              </a:rPr>
              <a:t>表达式和运算符</a:t>
            </a:r>
            <a:endParaRPr lang="zh-CN" altLang="en-US" sz="6000" b="1" dirty="0">
              <a:latin typeface="微软雅黑" panose="020B0503020204020204" pitchFamily="34" charset="-122"/>
              <a:ea typeface="微软雅黑" panose="020B0503020204020204" pitchFamily="34" charset="-122"/>
            </a:endParaRPr>
          </a:p>
        </p:txBody>
      </p:sp>
      <p:sp>
        <p:nvSpPr>
          <p:cNvPr id="17413" name="文本框 2"/>
          <p:cNvSpPr>
            <a:spLocks noChangeArrowheads="1"/>
          </p:cNvSpPr>
          <p:nvPr/>
        </p:nvSpPr>
        <p:spPr bwMode="auto">
          <a:xfrm>
            <a:off x="595313" y="4876800"/>
            <a:ext cx="10987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200000"/>
              </a:lnSpc>
              <a:spcBef>
                <a:spcPct val="0"/>
              </a:spcBef>
              <a:buFont typeface="Arial" panose="020B0604020202020204" pitchFamily="34" charset="0"/>
              <a:buNone/>
            </a:pPr>
            <a:endParaRPr lang="zh-CN" altLang="en-US" sz="2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125658819"/>
      </p:ext>
    </p:extLst>
  </p:cSld>
  <p:clrMapOvr>
    <a:masterClrMapping/>
  </p:clrMapOvr>
  <p:transition spd="slow">
    <p:split orient="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23555"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2355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557"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表达式和运算符</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表达式</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558" name="Rectangle 6"/>
          <p:cNvSpPr>
            <a:spLocks noGrp="1" noChangeArrowheads="1"/>
          </p:cNvSpPr>
          <p:nvPr/>
        </p:nvSpPr>
        <p:spPr bwMode="auto">
          <a:xfrm>
            <a:off x="958850" y="1771650"/>
            <a:ext cx="9852025" cy="289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a:lnSpc>
                <a:spcPct val="80000"/>
              </a:lnSpc>
              <a:buFont typeface="Arial" panose="020B0604020202020204" pitchFamily="34" charset="0"/>
              <a:buNone/>
            </a:pPr>
            <a:endParaRPr lang="en-US" sz="2400">
              <a:latin typeface="微软雅黑" panose="020B0503020204020204" pitchFamily="34" charset="-122"/>
              <a:ea typeface="微软雅黑" panose="020B0503020204020204" pitchFamily="34" charset="-122"/>
            </a:endParaRPr>
          </a:p>
        </p:txBody>
      </p:sp>
      <p:sp>
        <p:nvSpPr>
          <p:cNvPr id="23559" name="Text Box 7"/>
          <p:cNvSpPr txBox="1">
            <a:spLocks noChangeArrowheads="1"/>
          </p:cNvSpPr>
          <p:nvPr/>
        </p:nvSpPr>
        <p:spPr bwMode="auto">
          <a:xfrm>
            <a:off x="839788" y="1577975"/>
            <a:ext cx="9848850"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indent="-4572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lvl="1" eaLnBrk="1" hangingPunct="1">
              <a:lnSpc>
                <a:spcPct val="200000"/>
              </a:lnSpc>
              <a:spcBef>
                <a:spcPct val="0"/>
              </a:spcBef>
              <a:buFont typeface="Wingdings" panose="05000000000000000000" pitchFamily="2" charset="2"/>
              <a:buChar char="u"/>
            </a:pPr>
            <a:r>
              <a:rPr lang="zh-CN" sz="2200" dirty="0">
                <a:latin typeface="微软雅黑" panose="020B0503020204020204" pitchFamily="34" charset="-122"/>
                <a:ea typeface="微软雅黑" panose="020B0503020204020204" pitchFamily="34" charset="-122"/>
              </a:rPr>
              <a:t>在定义完变量后，就可以对它们进行赋值、改变、计算等一系列操作，这一过程通常又叫称一个叫表达式来完成，可以说它是变量、常量、布尔及运算符的集合</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0" lvl="1" indent="0" eaLnBrk="1" hangingPunct="1">
              <a:lnSpc>
                <a:spcPct val="200000"/>
              </a:lnSpc>
              <a:spcBef>
                <a:spcPct val="0"/>
              </a:spcBef>
              <a:buNone/>
            </a:pPr>
            <a:r>
              <a:rPr lang="en-US" altLang="zh-CN" sz="2000" dirty="0" smtClean="0"/>
              <a:t>	</a:t>
            </a:r>
            <a:r>
              <a:rPr lang="en-US" altLang="zh-CN" sz="2000" i="1" dirty="0" err="1" smtClean="0"/>
              <a:t>var</a:t>
            </a:r>
            <a:r>
              <a:rPr lang="en-US" altLang="zh-CN" sz="2000" i="1" dirty="0" smtClean="0"/>
              <a:t> </a:t>
            </a:r>
            <a:r>
              <a:rPr lang="en-US" altLang="zh-CN" sz="2000" i="1" dirty="0"/>
              <a:t>foo = function() { alert("hello, world."); };</a:t>
            </a:r>
            <a:endParaRPr lang="en-US" altLang="zh-CN" sz="2200" i="1" dirty="0">
              <a:latin typeface="微软雅黑" panose="020B0503020204020204" pitchFamily="34" charset="-122"/>
              <a:ea typeface="微软雅黑" panose="020B0503020204020204" pitchFamily="34" charset="-122"/>
            </a:endParaRPr>
          </a:p>
          <a:p>
            <a:pPr lvl="1" eaLnBrk="1" hangingPunct="1">
              <a:lnSpc>
                <a:spcPct val="200000"/>
              </a:lnSpc>
              <a:spcBef>
                <a:spcPct val="0"/>
              </a:spcBef>
              <a:buFont typeface="Wingdings" panose="05000000000000000000" pitchFamily="2" charset="2"/>
              <a:buChar char="u"/>
            </a:pPr>
            <a:r>
              <a:rPr lang="zh-CN" sz="2200" dirty="0">
                <a:latin typeface="微软雅黑" panose="020B0503020204020204" pitchFamily="34" charset="-122"/>
                <a:ea typeface="微软雅黑" panose="020B0503020204020204" pitchFamily="34" charset="-122"/>
              </a:rPr>
              <a:t>分为算术表述式、字串表达式、赋值表达式以及布尔表达式等。 </a:t>
            </a:r>
          </a:p>
          <a:p>
            <a:pPr>
              <a:lnSpc>
                <a:spcPct val="100000"/>
              </a:lnSpc>
              <a:spcBef>
                <a:spcPct val="0"/>
              </a:spcBef>
              <a:buFont typeface="Wingdings" panose="05000000000000000000" pitchFamily="2" charset="2"/>
              <a:buChar char="§"/>
            </a:pPr>
            <a:endParaRPr lang="zh-CN" sz="240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24579"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2458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81"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表达式和运算符</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运算符</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82" name="Rectangle 6"/>
          <p:cNvSpPr>
            <a:spLocks noGrp="1" noChangeArrowheads="1"/>
          </p:cNvSpPr>
          <p:nvPr/>
        </p:nvSpPr>
        <p:spPr bwMode="auto">
          <a:xfrm>
            <a:off x="958850" y="1771650"/>
            <a:ext cx="9852025" cy="289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a:lnSpc>
                <a:spcPct val="80000"/>
              </a:lnSpc>
              <a:buFont typeface="Arial" panose="020B0604020202020204" pitchFamily="34" charset="0"/>
              <a:buNone/>
            </a:pPr>
            <a:endParaRPr lang="en-US" sz="2400">
              <a:latin typeface="微软雅黑" panose="020B0503020204020204" pitchFamily="34" charset="-122"/>
              <a:ea typeface="微软雅黑" panose="020B0503020204020204" pitchFamily="34" charset="-122"/>
            </a:endParaRPr>
          </a:p>
        </p:txBody>
      </p:sp>
      <p:sp>
        <p:nvSpPr>
          <p:cNvPr id="24583" name="Rectangle 7"/>
          <p:cNvSpPr>
            <a:spLocks noGrp="1" noChangeArrowheads="1"/>
          </p:cNvSpPr>
          <p:nvPr/>
        </p:nvSpPr>
        <p:spPr bwMode="auto">
          <a:xfrm>
            <a:off x="652463" y="1409700"/>
            <a:ext cx="10668000"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914400" indent="-9144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914400" indent="-9144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9144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914400" indent="-9144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914400" indent="-9144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1371600" indent="-9144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1828800" indent="-9144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2286000" indent="-9144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2743200" indent="-9144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00000"/>
              </a:lnSpc>
              <a:spcBef>
                <a:spcPct val="0"/>
              </a:spcBef>
              <a:buFontTx/>
              <a:buNone/>
            </a:pPr>
            <a:r>
              <a:rPr lang="zh-CN">
                <a:latin typeface="微软雅黑" panose="020B0503020204020204" pitchFamily="34" charset="-122"/>
                <a:ea typeface="微软雅黑" panose="020B0503020204020204" pitchFamily="34" charset="-122"/>
                <a:sym typeface="Segoe UI Light" panose="020B0502040204020203" pitchFamily="34" charset="0"/>
              </a:rPr>
              <a:t>算术运算符 </a:t>
            </a:r>
          </a:p>
        </p:txBody>
      </p:sp>
      <p:sp>
        <p:nvSpPr>
          <p:cNvPr id="24584" name="Rectangle 8"/>
          <p:cNvSpPr>
            <a:spLocks noGrp="1" noChangeArrowheads="1"/>
          </p:cNvSpPr>
          <p:nvPr/>
        </p:nvSpPr>
        <p:spPr bwMode="auto">
          <a:xfrm>
            <a:off x="720725" y="25908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r>
              <a:rPr lang="zh-CN" sz="2200" dirty="0">
                <a:latin typeface="微软雅黑" panose="020B0503020204020204" pitchFamily="34" charset="-122"/>
                <a:ea typeface="微软雅黑" panose="020B0503020204020204" pitchFamily="34" charset="-122"/>
              </a:rPr>
              <a:t>双目运算符： </a:t>
            </a:r>
            <a:br>
              <a:rPr lang="zh-CN" sz="2200" dirty="0">
                <a:latin typeface="微软雅黑" panose="020B0503020204020204" pitchFamily="34" charset="-122"/>
                <a:ea typeface="微软雅黑" panose="020B0503020204020204" pitchFamily="34" charset="-122"/>
              </a:rPr>
            </a:b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（加） 、</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（减）、 *（乘）、 </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（除）、 </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（取模</a:t>
            </a:r>
            <a:r>
              <a:rPr lang="zh-CN" sz="2200" dirty="0" smtClean="0">
                <a:latin typeface="微软雅黑" panose="020B0503020204020204" pitchFamily="34" charset="-122"/>
                <a:ea typeface="微软雅黑" panose="020B0503020204020204" pitchFamily="34" charset="-122"/>
              </a:rPr>
              <a:t>）</a:t>
            </a:r>
            <a:r>
              <a:rPr lang="zh-CN" sz="2600" dirty="0">
                <a:latin typeface="微软雅黑" panose="020B0503020204020204" pitchFamily="34" charset="-122"/>
                <a:ea typeface="微软雅黑" panose="020B0503020204020204" pitchFamily="34" charset="-122"/>
              </a:rPr>
              <a:t/>
            </a:r>
            <a:br>
              <a:rPr lang="zh-CN" sz="2600" dirty="0">
                <a:latin typeface="微软雅黑" panose="020B0503020204020204" pitchFamily="34" charset="-122"/>
                <a:ea typeface="微软雅黑" panose="020B0503020204020204" pitchFamily="34" charset="-122"/>
              </a:rPr>
            </a:br>
            <a:endParaRPr lang="en-US" altLang="zh-CN" sz="2600" dirty="0" smtClean="0">
              <a:latin typeface="微软雅黑" panose="020B0503020204020204" pitchFamily="34" charset="-122"/>
              <a:ea typeface="微软雅黑" panose="020B0503020204020204" pitchFamily="34" charset="-122"/>
            </a:endParaRPr>
          </a:p>
          <a:p>
            <a:pPr marL="228600" lvl="1"/>
            <a:r>
              <a:rPr lang="zh-CN" altLang="en-US" sz="2200" dirty="0">
                <a:latin typeface="微软雅黑" panose="020B0503020204020204" pitchFamily="34" charset="-122"/>
                <a:ea typeface="微软雅黑" panose="020B0503020204020204" pitchFamily="34" charset="-122"/>
                <a:sym typeface="微软雅黑" pitchFamily="34" charset="-122"/>
              </a:rPr>
              <a:t>赋值：</a:t>
            </a:r>
            <a:r>
              <a:rPr lang="en-US" altLang="zh-CN" sz="2200" dirty="0">
                <a:latin typeface="微软雅黑" panose="020B0503020204020204" pitchFamily="34" charset="-122"/>
                <a:ea typeface="微软雅黑" panose="020B0503020204020204" pitchFamily="34" charset="-122"/>
                <a:sym typeface="微软雅黑" pitchFamily="34" charset="-122"/>
              </a:rPr>
              <a:t>=</a:t>
            </a:r>
            <a:r>
              <a:rPr lang="zh-CN" altLang="en-US" sz="2200" dirty="0">
                <a:latin typeface="微软雅黑" panose="020B0503020204020204" pitchFamily="34" charset="-122"/>
                <a:ea typeface="微软雅黑" panose="020B0503020204020204" pitchFamily="34" charset="-122"/>
                <a:sym typeface="微软雅黑" pitchFamily="34" charset="-122"/>
              </a:rPr>
              <a:t>、</a:t>
            </a:r>
            <a:r>
              <a:rPr lang="en-US" altLang="zh-CN" sz="2200" dirty="0">
                <a:latin typeface="微软雅黑" panose="020B0503020204020204" pitchFamily="34" charset="-122"/>
                <a:ea typeface="微软雅黑" panose="020B0503020204020204" pitchFamily="34" charset="-122"/>
                <a:sym typeface="微软雅黑" pitchFamily="34" charset="-122"/>
              </a:rPr>
              <a:t>+=</a:t>
            </a:r>
            <a:r>
              <a:rPr lang="zh-CN" altLang="en-US" sz="2200" dirty="0">
                <a:latin typeface="微软雅黑" panose="020B0503020204020204" pitchFamily="34" charset="-122"/>
                <a:ea typeface="微软雅黑" panose="020B0503020204020204" pitchFamily="34" charset="-122"/>
                <a:sym typeface="微软雅黑" pitchFamily="34" charset="-122"/>
              </a:rPr>
              <a:t>、</a:t>
            </a:r>
            <a:r>
              <a:rPr lang="en-US" altLang="zh-CN" sz="2200" dirty="0">
                <a:latin typeface="微软雅黑" panose="020B0503020204020204" pitchFamily="34" charset="-122"/>
                <a:ea typeface="微软雅黑" panose="020B0503020204020204" pitchFamily="34" charset="-122"/>
                <a:sym typeface="微软雅黑" pitchFamily="34" charset="-122"/>
              </a:rPr>
              <a:t>-=</a:t>
            </a:r>
            <a:r>
              <a:rPr lang="zh-CN" altLang="en-US" sz="2200" dirty="0">
                <a:latin typeface="微软雅黑" panose="020B0503020204020204" pitchFamily="34" charset="-122"/>
                <a:ea typeface="微软雅黑" panose="020B0503020204020204" pitchFamily="34" charset="-122"/>
                <a:sym typeface="微软雅黑" pitchFamily="34" charset="-122"/>
              </a:rPr>
              <a:t>、*</a:t>
            </a:r>
            <a:r>
              <a:rPr lang="en-US" altLang="zh-CN" sz="2200" dirty="0">
                <a:latin typeface="微软雅黑" panose="020B0503020204020204" pitchFamily="34" charset="-122"/>
                <a:ea typeface="微软雅黑" panose="020B0503020204020204" pitchFamily="34" charset="-122"/>
                <a:sym typeface="微软雅黑" pitchFamily="34" charset="-122"/>
              </a:rPr>
              <a:t>=</a:t>
            </a:r>
            <a:r>
              <a:rPr lang="zh-CN" altLang="en-US" sz="2200" dirty="0">
                <a:latin typeface="微软雅黑" panose="020B0503020204020204" pitchFamily="34" charset="-122"/>
                <a:ea typeface="微软雅黑" panose="020B0503020204020204" pitchFamily="34" charset="-122"/>
                <a:sym typeface="微软雅黑" pitchFamily="34" charset="-122"/>
              </a:rPr>
              <a:t>、</a:t>
            </a:r>
            <a:r>
              <a:rPr lang="en-US" altLang="zh-CN" sz="2200" dirty="0">
                <a:latin typeface="微软雅黑" panose="020B0503020204020204" pitchFamily="34" charset="-122"/>
                <a:ea typeface="微软雅黑" panose="020B0503020204020204" pitchFamily="34" charset="-122"/>
                <a:sym typeface="微软雅黑" pitchFamily="34" charset="-122"/>
              </a:rPr>
              <a:t>/=</a:t>
            </a:r>
            <a:r>
              <a:rPr lang="zh-CN" altLang="en-US" sz="2200" dirty="0">
                <a:latin typeface="微软雅黑" panose="020B0503020204020204" pitchFamily="34" charset="-122"/>
                <a:ea typeface="微软雅黑" panose="020B0503020204020204" pitchFamily="34" charset="-122"/>
                <a:sym typeface="微软雅黑" pitchFamily="34" charset="-122"/>
              </a:rPr>
              <a:t>、</a:t>
            </a:r>
            <a:r>
              <a:rPr lang="en-US" altLang="zh-CN" sz="2200" dirty="0">
                <a:latin typeface="微软雅黑" panose="020B0503020204020204" pitchFamily="34" charset="-122"/>
                <a:ea typeface="微软雅黑" panose="020B0503020204020204" pitchFamily="34" charset="-122"/>
                <a:sym typeface="微软雅黑" pitchFamily="34" charset="-122"/>
              </a:rPr>
              <a:t>%=</a:t>
            </a:r>
          </a:p>
          <a:p>
            <a:pPr marL="0" indent="0">
              <a:buNone/>
            </a:pPr>
            <a:endParaRPr lang="zh-CN" sz="2600" dirty="0">
              <a:latin typeface="微软雅黑" panose="020B0503020204020204" pitchFamily="34" charset="-122"/>
              <a:ea typeface="微软雅黑" panose="020B0503020204020204" pitchFamily="34" charset="-122"/>
            </a:endParaRPr>
          </a:p>
        </p:txBody>
      </p:sp>
      <p:sp>
        <p:nvSpPr>
          <p:cNvPr id="9" name="TextBox 8"/>
          <p:cNvSpPr txBox="1"/>
          <p:nvPr/>
        </p:nvSpPr>
        <p:spPr>
          <a:xfrm>
            <a:off x="6240226" y="4667250"/>
            <a:ext cx="5809604" cy="540341"/>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a:t>
            </a:r>
            <a:r>
              <a:rPr lang="en-US" altLang="zh-CN" sz="2200" u="sng" dirty="0" err="1" smtClean="0">
                <a:solidFill>
                  <a:srgbClr val="FF0000"/>
                </a:solidFill>
                <a:latin typeface="微软雅黑" panose="020B0503020204020204" pitchFamily="34" charset="-122"/>
                <a:ea typeface="微软雅黑" panose="020B0503020204020204" pitchFamily="34" charset="-122"/>
              </a:rPr>
              <a:t>js</a:t>
            </a:r>
            <a:r>
              <a:rPr lang="en-US" altLang="zh-CN" sz="2200" u="sng" dirty="0" smtClean="0">
                <a:solidFill>
                  <a:srgbClr val="FF0000"/>
                </a:solidFill>
                <a:latin typeface="微软雅黑" panose="020B0503020204020204" pitchFamily="34" charset="-122"/>
                <a:ea typeface="微软雅黑" panose="020B0503020204020204" pitchFamily="34" charset="-122"/>
              </a:rPr>
              <a:t>/day2/10</a:t>
            </a:r>
            <a:r>
              <a:rPr lang="en-US" altLang="zh-CN" sz="2200" u="sng" dirty="0">
                <a:solidFill>
                  <a:srgbClr val="FF0000"/>
                </a:solidFill>
                <a:latin typeface="微软雅黑" panose="020B0503020204020204" pitchFamily="34" charset="-122"/>
                <a:ea typeface="微软雅黑" panose="020B0503020204020204" pitchFamily="34" charset="-122"/>
              </a:rPr>
              <a:t>.</a:t>
            </a:r>
            <a:r>
              <a:rPr lang="zh-CN" altLang="en-US" sz="2200" u="sng" dirty="0">
                <a:solidFill>
                  <a:srgbClr val="FF0000"/>
                </a:solidFill>
                <a:latin typeface="微软雅黑" panose="020B0503020204020204" pitchFamily="34" charset="-122"/>
                <a:ea typeface="微软雅黑" panose="020B0503020204020204" pitchFamily="34" charset="-122"/>
              </a:rPr>
              <a:t>秒转时间</a:t>
            </a:r>
            <a:r>
              <a:rPr lang="en-US" altLang="zh-CN" sz="2200" u="sng" dirty="0">
                <a:solidFill>
                  <a:srgbClr val="FF0000"/>
                </a:solidFill>
                <a:latin typeface="微软雅黑" panose="020B0503020204020204" pitchFamily="34" charset="-122"/>
                <a:ea typeface="微软雅黑" panose="020B0503020204020204" pitchFamily="34" charset="-122"/>
              </a:rPr>
              <a:t>.html</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25603"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25604"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605"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表达式和运算符</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运算符</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606" name="Rectangle 6"/>
          <p:cNvSpPr>
            <a:spLocks noGrp="1" noChangeArrowheads="1"/>
          </p:cNvSpPr>
          <p:nvPr/>
        </p:nvSpPr>
        <p:spPr bwMode="auto">
          <a:xfrm>
            <a:off x="762000" y="1495425"/>
            <a:ext cx="10668000"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914400" indent="-9144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914400" indent="-9144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9144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914400" indent="-9144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914400" indent="-9144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1371600" indent="-9144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1828800" indent="-9144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2286000" indent="-9144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2743200" indent="-9144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00000"/>
              </a:lnSpc>
              <a:spcBef>
                <a:spcPct val="0"/>
              </a:spcBef>
              <a:buFontTx/>
              <a:buNone/>
            </a:pPr>
            <a:r>
              <a:rPr lang="zh-CN" dirty="0">
                <a:latin typeface="微软雅黑" panose="020B0503020204020204" pitchFamily="34" charset="-122"/>
                <a:ea typeface="微软雅黑" panose="020B0503020204020204" pitchFamily="34" charset="-122"/>
                <a:sym typeface="Segoe UI Light" panose="020B0502040204020203" pitchFamily="34" charset="0"/>
              </a:rPr>
              <a:t>比较运算符 </a:t>
            </a:r>
          </a:p>
        </p:txBody>
      </p:sp>
      <p:sp>
        <p:nvSpPr>
          <p:cNvPr id="25607" name="Rectangle 7"/>
          <p:cNvSpPr>
            <a:spLocks noGrp="1" noChangeArrowheads="1"/>
          </p:cNvSpPr>
          <p:nvPr/>
        </p:nvSpPr>
        <p:spPr bwMode="auto">
          <a:xfrm>
            <a:off x="803275" y="2873375"/>
            <a:ext cx="10668000" cy="271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r>
              <a:rPr lang="zh-CN" sz="2200" dirty="0">
                <a:latin typeface="微软雅黑" panose="020B0503020204020204" pitchFamily="34" charset="-122"/>
                <a:ea typeface="微软雅黑" panose="020B0503020204020204" pitchFamily="34" charset="-122"/>
              </a:rPr>
              <a:t>比较运算符它的基本操作过程是，首先对它的操作数进行比较，尔后再返回一个</a:t>
            </a:r>
            <a:r>
              <a:rPr lang="en-US" altLang="zh-CN" sz="2200" dirty="0">
                <a:latin typeface="微软雅黑" panose="020B0503020204020204" pitchFamily="34" charset="-122"/>
                <a:ea typeface="微软雅黑" panose="020B0503020204020204" pitchFamily="34" charset="-122"/>
              </a:rPr>
              <a:t>true</a:t>
            </a:r>
            <a:r>
              <a:rPr lang="zh-CN" sz="2200" dirty="0" smtClean="0">
                <a:latin typeface="微软雅黑" panose="020B0503020204020204" pitchFamily="34" charset="-122"/>
                <a:ea typeface="微软雅黑" panose="020B0503020204020204" pitchFamily="34" charset="-122"/>
              </a:rPr>
              <a:t>或</a:t>
            </a:r>
            <a:r>
              <a:rPr lang="en-US" altLang="zh-CN" sz="2200" dirty="0">
                <a:latin typeface="微软雅黑" panose="020B0503020204020204" pitchFamily="34" charset="-122"/>
                <a:ea typeface="微软雅黑" panose="020B0503020204020204" pitchFamily="34" charset="-122"/>
              </a:rPr>
              <a:t>f</a:t>
            </a:r>
            <a:r>
              <a:rPr lang="en-US" altLang="zh-CN" sz="2200" dirty="0" smtClean="0">
                <a:latin typeface="微软雅黑" panose="020B0503020204020204" pitchFamily="34" charset="-122"/>
                <a:ea typeface="微软雅黑" panose="020B0503020204020204" pitchFamily="34" charset="-122"/>
              </a:rPr>
              <a:t>alse</a:t>
            </a:r>
            <a:r>
              <a:rPr lang="zh-CN" sz="2200" dirty="0">
                <a:latin typeface="微软雅黑" panose="020B0503020204020204" pitchFamily="34" charset="-122"/>
                <a:ea typeface="微软雅黑" panose="020B0503020204020204" pitchFamily="34" charset="-122"/>
              </a:rPr>
              <a:t>值</a:t>
            </a:r>
            <a:endParaRPr lang="en-US" altLang="zh-CN" sz="2200" dirty="0">
              <a:latin typeface="微软雅黑" panose="020B0503020204020204" pitchFamily="34" charset="-122"/>
              <a:ea typeface="微软雅黑" panose="020B0503020204020204" pitchFamily="34" charset="-122"/>
            </a:endParaRPr>
          </a:p>
          <a:p>
            <a:endParaRPr lang="en-US" altLang="zh-CN" sz="2200" dirty="0">
              <a:latin typeface="微软雅黑" panose="020B0503020204020204" pitchFamily="34" charset="-122"/>
              <a:ea typeface="微软雅黑" panose="020B0503020204020204" pitchFamily="34" charset="-122"/>
            </a:endParaRPr>
          </a:p>
          <a:p>
            <a:r>
              <a:rPr lang="zh-CN" sz="2200" dirty="0">
                <a:latin typeface="微软雅黑" panose="020B0503020204020204" pitchFamily="34" charset="-122"/>
                <a:ea typeface="微软雅黑" panose="020B0503020204020204" pitchFamily="34" charset="-122"/>
              </a:rPr>
              <a:t>８个比较运算符</a:t>
            </a:r>
            <a:r>
              <a:rPr lang="en-US" altLang="zh-CN" sz="2200" dirty="0">
                <a:latin typeface="微软雅黑" panose="020B0503020204020204" pitchFamily="34" charset="-122"/>
                <a:ea typeface="微软雅黑" panose="020B0503020204020204" pitchFamily="34" charset="-122"/>
              </a:rPr>
              <a:t>:</a:t>
            </a:r>
            <a:br>
              <a:rPr lang="en-US" altLang="zh-CN" sz="2200" dirty="0">
                <a:latin typeface="微软雅黑" panose="020B0503020204020204" pitchFamily="34" charset="-122"/>
                <a:ea typeface="微软雅黑" panose="020B0503020204020204" pitchFamily="34" charset="-122"/>
              </a:rPr>
            </a:br>
            <a:r>
              <a:rPr lang="en-US" altLang="zh-CN" sz="2200" dirty="0">
                <a:latin typeface="微软雅黑" panose="020B0503020204020204" pitchFamily="34" charset="-122"/>
                <a:ea typeface="微软雅黑" panose="020B0503020204020204" pitchFamily="34" charset="-122"/>
              </a:rPr>
              <a:t>&lt;(</a:t>
            </a:r>
            <a:r>
              <a:rPr lang="zh-CN" sz="2200" dirty="0">
                <a:latin typeface="微软雅黑" panose="020B0503020204020204" pitchFamily="34" charset="-122"/>
                <a:ea typeface="微软雅黑" panose="020B0503020204020204" pitchFamily="34" charset="-122"/>
              </a:rPr>
              <a:t>小于</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&gt;(</a:t>
            </a:r>
            <a:r>
              <a:rPr lang="zh-CN" sz="2200" dirty="0">
                <a:latin typeface="微软雅黑" panose="020B0503020204020204" pitchFamily="34" charset="-122"/>
                <a:ea typeface="微软雅黑" panose="020B0503020204020204" pitchFamily="34" charset="-122"/>
              </a:rPr>
              <a:t>大于</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&lt;=(</a:t>
            </a:r>
            <a:r>
              <a:rPr lang="zh-CN" sz="2200" dirty="0">
                <a:latin typeface="微软雅黑" panose="020B0503020204020204" pitchFamily="34" charset="-122"/>
                <a:ea typeface="微软雅黑" panose="020B0503020204020204" pitchFamily="34" charset="-122"/>
              </a:rPr>
              <a:t>小于等于</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&gt;=(</a:t>
            </a:r>
            <a:r>
              <a:rPr lang="zh-CN" sz="2200" dirty="0">
                <a:latin typeface="微软雅黑" panose="020B0503020204020204" pitchFamily="34" charset="-122"/>
                <a:ea typeface="微软雅黑" panose="020B0503020204020204" pitchFamily="34" charset="-122"/>
              </a:rPr>
              <a:t>大于等于</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等于</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不等于</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a:t>
            </a:r>
            <a:r>
              <a:rPr lang="zh-CN" dirty="0"/>
              <a:t/>
            </a:r>
            <a:br>
              <a:rPr lang="zh-CN" dirty="0"/>
            </a:br>
            <a:endParaRPr lang="zh-CN" dirty="0"/>
          </a:p>
        </p:txBody>
      </p:sp>
    </p:spTree>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010" y="3001148"/>
            <a:ext cx="5895975"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26627"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2662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629"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表达式和运算符</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运算符</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630" name="Rectangle 6"/>
          <p:cNvSpPr>
            <a:spLocks noGrp="1" noChangeArrowheads="1"/>
          </p:cNvSpPr>
          <p:nvPr/>
        </p:nvSpPr>
        <p:spPr bwMode="auto">
          <a:xfrm>
            <a:off x="423863" y="1446213"/>
            <a:ext cx="11044237" cy="1020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914400" indent="-9144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914400" indent="-9144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9144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914400" indent="-9144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914400" indent="-9144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1371600" indent="-9144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1828800" indent="-9144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2286000" indent="-9144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2743200" indent="-9144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00000"/>
              </a:lnSpc>
              <a:spcBef>
                <a:spcPct val="0"/>
              </a:spcBef>
              <a:buFont typeface="Arial" panose="020B0604020202020204" pitchFamily="34" charset="0"/>
              <a:buNone/>
            </a:pPr>
            <a:r>
              <a:rPr lang="zh-CN">
                <a:latin typeface="微软雅黑" panose="020B0503020204020204" pitchFamily="34" charset="-122"/>
                <a:ea typeface="微软雅黑" panose="020B0503020204020204" pitchFamily="34" charset="-122"/>
                <a:sym typeface="Segoe UI Light" panose="020B0502040204020203" pitchFamily="34" charset="0"/>
              </a:rPr>
              <a:t>布尔逻辑运算符</a:t>
            </a:r>
          </a:p>
        </p:txBody>
      </p:sp>
      <p:sp>
        <p:nvSpPr>
          <p:cNvPr id="27655" name="Rectangle 7"/>
          <p:cNvSpPr>
            <a:spLocks noGrp="1" noChangeArrowheads="1"/>
          </p:cNvSpPr>
          <p:nvPr/>
        </p:nvSpPr>
        <p:spPr bwMode="auto">
          <a:xfrm>
            <a:off x="423863" y="2505075"/>
            <a:ext cx="11045825" cy="358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defRPr/>
            </a:pPr>
            <a:r>
              <a:rPr lang="en-US" altLang="zh-CN" sz="2200" dirty="0" smtClean="0">
                <a:latin typeface="微软雅黑" panose="020B0503020204020204" pitchFamily="34" charset="-122"/>
                <a:ea typeface="微软雅黑" panose="020B0503020204020204" pitchFamily="34" charset="-122"/>
              </a:rPr>
              <a:t>&amp;&amp;</a:t>
            </a:r>
            <a:r>
              <a:rPr lang="zh-CN" sz="2200" dirty="0" smtClean="0">
                <a:latin typeface="微软雅黑" panose="020B0503020204020204" pitchFamily="34" charset="-122"/>
                <a:ea typeface="微软雅黑" panose="020B0503020204020204" pitchFamily="34" charset="-122"/>
              </a:rPr>
              <a:t>（与）</a:t>
            </a:r>
            <a:r>
              <a:rPr lang="zh-CN" altLang="zh-CN"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r>
              <a:rPr lang="zh-CN" altLang="zh-CN" sz="2200" dirty="0">
                <a:latin typeface="微软雅黑" panose="020B0503020204020204" pitchFamily="34" charset="-122"/>
                <a:ea typeface="微软雅黑" panose="020B0503020204020204" pitchFamily="34" charset="-122"/>
              </a:rPr>
              <a:t>（或） </a:t>
            </a:r>
            <a:r>
              <a:rPr lang="zh-CN"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否</a:t>
            </a:r>
            <a:r>
              <a:rPr lang="en-US" altLang="zh-CN" sz="2200" dirty="0" smtClean="0">
                <a:latin typeface="微软雅黑" panose="020B0503020204020204" pitchFamily="34" charset="-122"/>
                <a:ea typeface="微软雅黑" panose="020B0503020204020204" pitchFamily="34" charset="-122"/>
              </a:rPr>
              <a:t>,not)</a:t>
            </a:r>
            <a:r>
              <a:rPr lang="zh-CN" altLang="en-US" sz="2200" dirty="0" smtClean="0">
                <a:latin typeface="微软雅黑" panose="020B0503020204020204" pitchFamily="34" charset="-122"/>
                <a:ea typeface="微软雅黑" panose="020B0503020204020204" pitchFamily="34" charset="-122"/>
              </a:rPr>
              <a:t>、</a:t>
            </a:r>
            <a:r>
              <a:rPr lang="zh-CN" sz="2200" dirty="0" smtClean="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a:t>
            </a:r>
            <a:r>
              <a:rPr lang="zh-CN" sz="2200" dirty="0" smtClean="0">
                <a:latin typeface="微软雅黑" panose="020B0503020204020204" pitchFamily="34" charset="-122"/>
                <a:ea typeface="微软雅黑" panose="020B0503020204020204" pitchFamily="34" charset="-122"/>
              </a:rPr>
              <a:t>（三目操作符）、</a:t>
            </a:r>
            <a:r>
              <a:rPr lang="en-US" altLang="zh-CN" sz="2200" dirty="0" smtClean="0">
                <a:latin typeface="微软雅黑" panose="020B0503020204020204" pitchFamily="34" charset="-122"/>
                <a:ea typeface="微软雅黑" panose="020B0503020204020204" pitchFamily="34" charset="-122"/>
              </a:rPr>
              <a:t>==(</a:t>
            </a:r>
            <a:r>
              <a:rPr lang="zh-CN" sz="2200" dirty="0" smtClean="0">
                <a:latin typeface="微软雅黑" panose="020B0503020204020204" pitchFamily="34" charset="-122"/>
                <a:ea typeface="微软雅黑" panose="020B0503020204020204" pitchFamily="34" charset="-122"/>
              </a:rPr>
              <a:t>等于</a:t>
            </a:r>
            <a:r>
              <a:rPr lang="en-US" altLang="zh-CN" sz="2200" dirty="0" smtClean="0">
                <a:latin typeface="微软雅黑" panose="020B0503020204020204" pitchFamily="34" charset="-122"/>
                <a:ea typeface="微软雅黑" panose="020B0503020204020204" pitchFamily="34" charset="-122"/>
              </a:rPr>
              <a:t>)</a:t>
            </a:r>
            <a:r>
              <a:rPr lang="zh-CN" sz="2200"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a:t>
            </a:r>
            <a:r>
              <a:rPr lang="zh-CN" sz="2200" dirty="0" smtClean="0">
                <a:latin typeface="微软雅黑" panose="020B0503020204020204" pitchFamily="34" charset="-122"/>
                <a:ea typeface="微软雅黑" panose="020B0503020204020204" pitchFamily="34" charset="-122"/>
              </a:rPr>
              <a:t>不等于</a:t>
            </a:r>
            <a:r>
              <a:rPr lang="en-US" altLang="zh-CN" sz="2200" dirty="0" smtClean="0">
                <a:latin typeface="微软雅黑" panose="020B0503020204020204" pitchFamily="34" charset="-122"/>
                <a:ea typeface="微软雅黑" panose="020B0503020204020204" pitchFamily="34" charset="-122"/>
              </a:rPr>
              <a:t>)</a:t>
            </a:r>
            <a:r>
              <a:rPr lang="zh-CN"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3" y="3001148"/>
            <a:ext cx="3474315" cy="2929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5010" y="2977335"/>
            <a:ext cx="577215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3898178" y="6339660"/>
            <a:ext cx="5809604" cy="540341"/>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a:solidFill>
                  <a:srgbClr val="FF0000"/>
                </a:solidFill>
                <a:latin typeface="微软雅黑" panose="020B0503020204020204" pitchFamily="34" charset="-122"/>
                <a:ea typeface="微软雅黑" panose="020B0503020204020204" pitchFamily="34" charset="-122"/>
              </a:rPr>
              <a:t>demo/</a:t>
            </a:r>
            <a:r>
              <a:rPr lang="en-US" altLang="zh-CN" sz="2200" u="sng" dirty="0" err="1">
                <a:solidFill>
                  <a:srgbClr val="FF0000"/>
                </a:solidFill>
                <a:latin typeface="微软雅黑" panose="020B0503020204020204" pitchFamily="34" charset="-122"/>
                <a:ea typeface="微软雅黑" panose="020B0503020204020204" pitchFamily="34" charset="-122"/>
              </a:rPr>
              <a:t>js</a:t>
            </a:r>
            <a:r>
              <a:rPr lang="en-US" altLang="zh-CN" sz="2200" u="sng" dirty="0">
                <a:solidFill>
                  <a:srgbClr val="FF0000"/>
                </a:solidFill>
                <a:latin typeface="微软雅黑" panose="020B0503020204020204" pitchFamily="34" charset="-122"/>
                <a:ea typeface="微软雅黑" panose="020B0503020204020204" pitchFamily="34" charset="-122"/>
              </a:rPr>
              <a:t>/day2/11.</a:t>
            </a:r>
            <a:r>
              <a:rPr lang="zh-CN" altLang="en-US" sz="2200" u="sng" dirty="0">
                <a:solidFill>
                  <a:srgbClr val="FF0000"/>
                </a:solidFill>
                <a:latin typeface="微软雅黑" panose="020B0503020204020204" pitchFamily="34" charset="-122"/>
                <a:ea typeface="微软雅黑" panose="020B0503020204020204" pitchFamily="34" charset="-122"/>
              </a:rPr>
              <a:t>运算符</a:t>
            </a:r>
            <a:r>
              <a:rPr lang="en-US" altLang="zh-CN" sz="2200" u="sng" dirty="0">
                <a:solidFill>
                  <a:srgbClr val="FF0000"/>
                </a:solidFill>
                <a:latin typeface="微软雅黑" panose="020B0503020204020204" pitchFamily="34" charset="-122"/>
                <a:ea typeface="微软雅黑" panose="020B0503020204020204" pitchFamily="34" charset="-122"/>
              </a:rPr>
              <a:t>-</a:t>
            </a:r>
            <a:r>
              <a:rPr lang="zh-CN" altLang="en-US" sz="2200" u="sng" dirty="0">
                <a:solidFill>
                  <a:srgbClr val="FF0000"/>
                </a:solidFill>
                <a:latin typeface="微软雅黑" panose="020B0503020204020204" pitchFamily="34" charset="-122"/>
                <a:ea typeface="微软雅黑" panose="020B0503020204020204" pitchFamily="34" charset="-122"/>
              </a:rPr>
              <a:t>两</a:t>
            </a:r>
            <a:r>
              <a:rPr lang="zh-CN" altLang="en-US" sz="2200" u="sng" dirty="0" smtClean="0">
                <a:solidFill>
                  <a:srgbClr val="FF0000"/>
                </a:solidFill>
                <a:latin typeface="微软雅黑" panose="020B0503020204020204" pitchFamily="34" charset="-122"/>
                <a:ea typeface="微软雅黑" panose="020B0503020204020204" pitchFamily="34" charset="-122"/>
              </a:rPr>
              <a:t>位数</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additive="base">
                                        <p:cTn id="7" dur="500" fill="hold"/>
                                        <p:tgtEl>
                                          <p:spTgt spid="12291"/>
                                        </p:tgtEl>
                                        <p:attrNameLst>
                                          <p:attrName>ppt_x</p:attrName>
                                        </p:attrNameLst>
                                      </p:cBhvr>
                                      <p:tavLst>
                                        <p:tav tm="0">
                                          <p:val>
                                            <p:strVal val="#ppt_x"/>
                                          </p:val>
                                        </p:tav>
                                        <p:tav tm="100000">
                                          <p:val>
                                            <p:strVal val="#ppt_x"/>
                                          </p:val>
                                        </p:tav>
                                      </p:tavLst>
                                    </p:anim>
                                    <p:anim calcmode="lin" valueType="num">
                                      <p:cBhvr additive="base">
                                        <p:cTn id="8" dur="500" fill="hold"/>
                                        <p:tgtEl>
                                          <p:spTgt spid="122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5"/>
                                        </p:tgtEl>
                                        <p:attrNameLst>
                                          <p:attrName>style.visibility</p:attrName>
                                        </p:attrNameLst>
                                      </p:cBhvr>
                                      <p:to>
                                        <p:strVal val="visible"/>
                                      </p:to>
                                    </p:set>
                                    <p:anim calcmode="lin" valueType="num">
                                      <p:cBhvr additive="base">
                                        <p:cTn id="13" dur="500" fill="hold"/>
                                        <p:tgtEl>
                                          <p:spTgt spid="12295"/>
                                        </p:tgtEl>
                                        <p:attrNameLst>
                                          <p:attrName>ppt_x</p:attrName>
                                        </p:attrNameLst>
                                      </p:cBhvr>
                                      <p:tavLst>
                                        <p:tav tm="0">
                                          <p:val>
                                            <p:strVal val="#ppt_x"/>
                                          </p:val>
                                        </p:tav>
                                        <p:tav tm="100000">
                                          <p:val>
                                            <p:strVal val="#ppt_x"/>
                                          </p:val>
                                        </p:tav>
                                      </p:tavLst>
                                    </p:anim>
                                    <p:anim calcmode="lin" valueType="num">
                                      <p:cBhvr additive="base">
                                        <p:cTn id="14"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anim calcmode="lin" valueType="num">
                                      <p:cBhvr>
                                        <p:cTn id="24" dur="1000" fill="hold"/>
                                        <p:tgtEl>
                                          <p:spTgt spid="15"/>
                                        </p:tgtEl>
                                        <p:attrNameLst>
                                          <p:attrName>ppt_x</p:attrName>
                                        </p:attrNameLst>
                                      </p:cBhvr>
                                      <p:tavLst>
                                        <p:tav tm="0">
                                          <p:val>
                                            <p:strVal val="#ppt_x"/>
                                          </p:val>
                                        </p:tav>
                                        <p:tav tm="100000">
                                          <p:val>
                                            <p:strVal val="#ppt_x"/>
                                          </p:val>
                                        </p:tav>
                                      </p:tavLst>
                                    </p:anim>
                                    <p:anim calcmode="lin" valueType="num">
                                      <p:cBhvr>
                                        <p:cTn id="2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26627"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2662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629"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表达式和运算符</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运算符</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55" name="Rectangle 7"/>
          <p:cNvSpPr>
            <a:spLocks noGrp="1" noChangeArrowheads="1"/>
          </p:cNvSpPr>
          <p:nvPr/>
        </p:nvSpPr>
        <p:spPr bwMode="auto">
          <a:xfrm>
            <a:off x="573087" y="1835603"/>
            <a:ext cx="11045825" cy="358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defRPr/>
            </a:pPr>
            <a:endParaRPr lang="en-US" altLang="zh-CN" sz="2200" dirty="0" smtClean="0">
              <a:latin typeface="微软雅黑" panose="020B0503020204020204" pitchFamily="34" charset="-122"/>
              <a:ea typeface="微软雅黑" panose="020B0503020204020204" pitchFamily="34" charset="-122"/>
            </a:endParaRPr>
          </a:p>
          <a:p>
            <a:pPr>
              <a:defRPr/>
            </a:pPr>
            <a:r>
              <a:rPr lang="zh-CN" sz="2200" dirty="0" smtClean="0">
                <a:latin typeface="微软雅黑" panose="020B0503020204020204" pitchFamily="34" charset="-122"/>
                <a:ea typeface="微软雅黑" panose="020B0503020204020204" pitchFamily="34" charset="-122"/>
              </a:rPr>
              <a:t>其中三目操作符主要格式如下：</a:t>
            </a:r>
            <a:br>
              <a:rPr lang="zh-CN" sz="2200" dirty="0" smtClean="0">
                <a:latin typeface="微软雅黑" panose="020B0503020204020204" pitchFamily="34" charset="-122"/>
                <a:ea typeface="微软雅黑" panose="020B0503020204020204" pitchFamily="34" charset="-122"/>
              </a:rPr>
            </a:br>
            <a:r>
              <a:rPr lang="en-US" altLang="zh-CN" sz="2200" dirty="0" smtClean="0">
                <a:latin typeface="微软雅黑" panose="020B0503020204020204" pitchFamily="34" charset="-122"/>
                <a:ea typeface="微软雅黑" panose="020B0503020204020204" pitchFamily="34" charset="-122"/>
              </a:rPr>
              <a:t>	</a:t>
            </a:r>
          </a:p>
          <a:p>
            <a:pPr marL="0" indent="0">
              <a:buFont typeface="Arial" panose="020B0604020202020204" pitchFamily="34" charset="0"/>
              <a:buNone/>
              <a:defRPr/>
            </a:pPr>
            <a:r>
              <a:rPr lang="en-US" altLang="zh-CN" sz="2200" b="1" dirty="0" smtClean="0">
                <a:solidFill>
                  <a:schemeClr val="accent2"/>
                </a:solidFill>
                <a:latin typeface="微软雅黑" panose="020B0503020204020204" pitchFamily="34" charset="-122"/>
                <a:ea typeface="微软雅黑" panose="020B0503020204020204" pitchFamily="34" charset="-122"/>
              </a:rPr>
              <a:t>	</a:t>
            </a:r>
            <a:r>
              <a:rPr lang="zh-CN" sz="2200" b="1" dirty="0" smtClean="0">
                <a:solidFill>
                  <a:schemeClr val="accent2"/>
                </a:solidFill>
                <a:latin typeface="微软雅黑" panose="020B0503020204020204" pitchFamily="34" charset="-122"/>
                <a:ea typeface="微软雅黑" panose="020B0503020204020204" pitchFamily="34" charset="-122"/>
              </a:rPr>
              <a:t>操作数</a:t>
            </a:r>
            <a:r>
              <a:rPr lang="zh-CN" sz="2200" b="1" dirty="0">
                <a:solidFill>
                  <a:schemeClr val="accent2"/>
                </a:solidFill>
                <a:latin typeface="微软雅黑" panose="020B0503020204020204" pitchFamily="34" charset="-122"/>
                <a:ea typeface="微软雅黑" panose="020B0503020204020204" pitchFamily="34" charset="-122"/>
              </a:rPr>
              <a:t>？结果１：结果</a:t>
            </a:r>
            <a:r>
              <a:rPr lang="zh-CN" sz="2200" b="1" dirty="0" smtClean="0">
                <a:solidFill>
                  <a:schemeClr val="accent2"/>
                </a:solidFill>
                <a:latin typeface="微软雅黑" panose="020B0503020204020204" pitchFamily="34" charset="-122"/>
                <a:ea typeface="微软雅黑" panose="020B0503020204020204" pitchFamily="34" charset="-122"/>
              </a:rPr>
              <a:t>２</a:t>
            </a:r>
            <a:endParaRPr lang="en-US" altLang="zh-CN" sz="2200" b="1" dirty="0" smtClean="0">
              <a:solidFill>
                <a:schemeClr val="accent2"/>
              </a:solidFill>
              <a:latin typeface="微软雅黑" panose="020B0503020204020204" pitchFamily="34" charset="-122"/>
              <a:ea typeface="微软雅黑" panose="020B0503020204020204" pitchFamily="34" charset="-122"/>
            </a:endParaRPr>
          </a:p>
          <a:p>
            <a:pPr>
              <a:defRPr/>
            </a:pPr>
            <a:endParaRPr lang="en-US" altLang="zh-CN" sz="2200" b="1" dirty="0" smtClean="0">
              <a:solidFill>
                <a:schemeClr val="accent2"/>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defRPr/>
            </a:pPr>
            <a:r>
              <a:rPr lang="en-US" altLang="zh-CN" sz="2200" b="1" dirty="0" smtClean="0">
                <a:solidFill>
                  <a:schemeClr val="accent2"/>
                </a:solidFill>
                <a:latin typeface="微软雅黑" panose="020B0503020204020204" pitchFamily="34" charset="-122"/>
                <a:ea typeface="微软雅黑" panose="020B0503020204020204" pitchFamily="34" charset="-122"/>
              </a:rPr>
              <a:t>   </a:t>
            </a:r>
            <a:r>
              <a:rPr lang="zh-CN" sz="2200" dirty="0" smtClean="0">
                <a:latin typeface="微软雅黑" panose="020B0503020204020204" pitchFamily="34" charset="-122"/>
                <a:ea typeface="微软雅黑" panose="020B0503020204020204" pitchFamily="34" charset="-122"/>
              </a:rPr>
              <a:t>若操作数的结果为真，则表述式的结果为结果１，否则为结果２</a:t>
            </a:r>
            <a:r>
              <a:rPr lang="zh-CN" dirty="0" smtClean="0"/>
              <a:t>。 </a:t>
            </a:r>
            <a:endParaRPr lang="en-US" altLang="zh-CN" dirty="0" smtClean="0"/>
          </a:p>
          <a:p>
            <a:pPr marL="0" indent="0">
              <a:buFont typeface="Arial" panose="020B0604020202020204" pitchFamily="34" charset="0"/>
              <a:buNone/>
              <a:defRPr/>
            </a:pPr>
            <a:endParaRPr lang="en-US" altLang="zh-CN" dirty="0"/>
          </a:p>
          <a:p>
            <a:pPr marL="457200" lvl="1" indent="0">
              <a:buFont typeface="Arial" panose="020B0604020202020204" pitchFamily="34" charset="0"/>
              <a:buNone/>
              <a:defRPr/>
            </a:pPr>
            <a:r>
              <a:rPr lang="en-US" altLang="zh-CN" dirty="0" err="1" smtClean="0"/>
              <a:t>Eg</a:t>
            </a:r>
            <a:r>
              <a:rPr lang="en-US" altLang="zh-CN" dirty="0" smtClean="0"/>
              <a:t>: </a:t>
            </a:r>
            <a:r>
              <a:rPr lang="en-US" altLang="zh-CN" dirty="0" err="1" smtClean="0"/>
              <a:t>var</a:t>
            </a:r>
            <a:r>
              <a:rPr lang="en-US" altLang="zh-CN" dirty="0" smtClean="0"/>
              <a:t> larger = (num1&gt;num2)? num1:num2;</a:t>
            </a:r>
            <a:endParaRPr lang="zh-CN" dirty="0" smtClean="0"/>
          </a:p>
        </p:txBody>
      </p:sp>
    </p:spTree>
    <p:extLst>
      <p:ext uri="{BB962C8B-B14F-4D97-AF65-F5344CB8AC3E}">
        <p14:creationId xmlns:p14="http://schemas.microsoft.com/office/powerpoint/2010/main" val="562673524"/>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47107"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4710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109"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4000" b="1" dirty="0" smtClean="0">
                <a:solidFill>
                  <a:schemeClr val="bg1"/>
                </a:solidFill>
                <a:latin typeface="微软雅黑" panose="020B0503020204020204" pitchFamily="34" charset="-122"/>
                <a:ea typeface="微软雅黑" panose="020B0503020204020204" pitchFamily="34" charset="-122"/>
              </a:rPr>
              <a:t>前端开发工程师 </a:t>
            </a:r>
            <a:r>
              <a:rPr lang="en-US" altLang="zh-CN" sz="4000" b="1" dirty="0" smtClean="0">
                <a:solidFill>
                  <a:schemeClr val="bg1"/>
                </a:solidFill>
                <a:latin typeface="微软雅黑" panose="020B0503020204020204" pitchFamily="34" charset="-122"/>
                <a:ea typeface="微软雅黑" panose="020B0503020204020204" pitchFamily="34" charset="-122"/>
              </a:rPr>
              <a:t>– JavaScript Day3</a:t>
            </a:r>
            <a:endParaRPr lang="en-US" sz="4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24" name="内容占位符 12"/>
          <p:cNvGraphicFramePr>
            <a:graphicFrameLocks/>
          </p:cNvGraphicFramePr>
          <p:nvPr>
            <p:extLst>
              <p:ext uri="{D42A27DB-BD31-4B8C-83A1-F6EECF244321}">
                <p14:modId xmlns:p14="http://schemas.microsoft.com/office/powerpoint/2010/main" val="1523822916"/>
              </p:ext>
            </p:extLst>
          </p:nvPr>
        </p:nvGraphicFramePr>
        <p:xfrm>
          <a:off x="968603" y="1604065"/>
          <a:ext cx="8353425" cy="461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8077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r" eaLnBrk="1" hangingPunct="1">
              <a:lnSpc>
                <a:spcPct val="100000"/>
              </a:lnSpc>
              <a:spcBef>
                <a:spcPct val="0"/>
              </a:spcBef>
              <a:buFont typeface="Arial" panose="020B0604020202020204" pitchFamily="34" charset="0"/>
              <a:buNone/>
            </a:pPr>
            <a:fld id="{A24ECD28-AE41-4440-9328-5A6EE2647C40}" type="slidenum">
              <a:rPr lang="zh-CN" altLang="en-US" sz="1200">
                <a:solidFill>
                  <a:srgbClr val="898989"/>
                </a:solidFill>
                <a:sym typeface="Microsoft YaHei UI" panose="020B0503020204020204" pitchFamily="34" charset="-122"/>
              </a:rPr>
              <a:pPr algn="r" eaLnBrk="1" hangingPunct="1">
                <a:lnSpc>
                  <a:spcPct val="100000"/>
                </a:lnSpc>
                <a:spcBef>
                  <a:spcPct val="0"/>
                </a:spcBef>
                <a:buFont typeface="Arial" panose="020B0604020202020204" pitchFamily="34" charset="0"/>
                <a:buNone/>
              </a:pPr>
              <a:t>49</a:t>
            </a:fld>
            <a:endParaRPr lang="en-US" sz="1800">
              <a:latin typeface="Arial" panose="020B0604020202020204" pitchFamily="34" charset="0"/>
              <a:sym typeface="Microsoft YaHei UI" panose="020B0503020204020204" pitchFamily="34" charset="-122"/>
            </a:endParaRPr>
          </a:p>
        </p:txBody>
      </p:sp>
      <p:pic>
        <p:nvPicPr>
          <p:cNvPr id="27651" name="Picture 2" descr="D:\SLIDEtoME\TP模板\新建文件夹 (3)\bg3-1.jpg"/>
          <p:cNvPicPr>
            <a:picLocks noChangeAspect="1" noChangeArrowheads="1"/>
          </p:cNvPicPr>
          <p:nvPr/>
        </p:nvPicPr>
        <p:blipFill>
          <a:blip r:embed="rId2">
            <a:extLst>
              <a:ext uri="{28A0092B-C50C-407E-A947-70E740481C1C}">
                <a14:useLocalDpi xmlns:a14="http://schemas.microsoft.com/office/drawing/2010/main" val="0"/>
              </a:ext>
            </a:extLst>
          </a:blip>
          <a:srcRect b="11232"/>
          <a:stretch>
            <a:fillRect/>
          </a:stretch>
        </p:blipFill>
        <p:spPr bwMode="auto">
          <a:xfrm>
            <a:off x="0" y="760413"/>
            <a:ext cx="12192000" cy="60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标题 1"/>
          <p:cNvSpPr>
            <a:spLocks noGrp="1" noChangeArrowheads="1"/>
          </p:cNvSpPr>
          <p:nvPr>
            <p:ph type="title" idx="4294967295"/>
          </p:nvPr>
        </p:nvSpPr>
        <p:spPr>
          <a:xfrm>
            <a:off x="595313" y="1162050"/>
            <a:ext cx="10798175" cy="1116013"/>
          </a:xfrm>
        </p:spPr>
        <p:txBody>
          <a:bodyPr anchor="t"/>
          <a:lstStyle/>
          <a:p>
            <a:pPr lvl="0"/>
            <a:r>
              <a:rPr lang="zh-CN" altLang="en-US" sz="5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流程控制语句</a:t>
            </a:r>
            <a:endParaRPr lang="zh-CN" altLang="en-US" sz="5400" b="1" dirty="0">
              <a:latin typeface="微软雅黑" panose="020B0503020204020204" pitchFamily="34" charset="-122"/>
              <a:ea typeface="微软雅黑" panose="020B0503020204020204" pitchFamily="34" charset="-122"/>
            </a:endParaRPr>
          </a:p>
        </p:txBody>
      </p:sp>
      <p:sp>
        <p:nvSpPr>
          <p:cNvPr id="27653" name="文本框 2"/>
          <p:cNvSpPr>
            <a:spLocks noChangeArrowheads="1"/>
          </p:cNvSpPr>
          <p:nvPr/>
        </p:nvSpPr>
        <p:spPr bwMode="auto">
          <a:xfrm>
            <a:off x="595313" y="4876800"/>
            <a:ext cx="10987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200000"/>
              </a:lnSpc>
              <a:spcBef>
                <a:spcPct val="0"/>
              </a:spcBef>
              <a:buFont typeface="Arial" panose="020B0604020202020204" pitchFamily="34" charset="0"/>
              <a:buNone/>
            </a:pPr>
            <a:endParaRPr lang="zh-CN" altLang="en-US" sz="2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6147"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614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49"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什么是JavaScript</a:t>
            </a:r>
          </a:p>
        </p:txBody>
      </p:sp>
      <p:sp>
        <p:nvSpPr>
          <p:cNvPr id="6150" name="文本框 3"/>
          <p:cNvSpPr>
            <a:spLocks noChangeArrowheads="1"/>
          </p:cNvSpPr>
          <p:nvPr/>
        </p:nvSpPr>
        <p:spPr bwMode="auto">
          <a:xfrm>
            <a:off x="508000" y="1677534"/>
            <a:ext cx="10963275"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800100" indent="-3429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lvl="1" eaLnBrk="1" hangingPunct="1">
              <a:lnSpc>
                <a:spcPct val="200000"/>
              </a:lnSpc>
              <a:spcBef>
                <a:spcPct val="0"/>
              </a:spcBef>
              <a:buFont typeface="Wingdings" panose="05000000000000000000" pitchFamily="2" charset="2"/>
              <a:buChar char="u"/>
            </a:pPr>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JavaScript </a:t>
            </a:r>
            <a:r>
              <a:rPr lang="zh-CN" altLang="en-US"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是一种具有</a:t>
            </a:r>
            <a:r>
              <a:rPr lang="zh-CN" altLang="en-US" sz="2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面向对象能力</a:t>
            </a:r>
            <a:r>
              <a:rPr lang="zh-CN" altLang="en-US"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a:t>
            </a:r>
            <a:r>
              <a:rPr lang="zh-CN" altLang="en-US" sz="2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解释型</a:t>
            </a:r>
            <a:r>
              <a:rPr lang="zh-CN" altLang="en-US"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的程序设计语言。更具体一点，它是</a:t>
            </a:r>
            <a:r>
              <a:rPr lang="zh-CN" altLang="en-US" sz="22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基于</a:t>
            </a:r>
            <a:r>
              <a:rPr lang="zh-CN" altLang="en-US" sz="2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对象</a:t>
            </a:r>
            <a:r>
              <a:rPr lang="zh-CN" altLang="en-US"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a:t>
            </a:r>
            <a:r>
              <a:rPr lang="zh-CN" altLang="en-US" sz="2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事件驱动</a:t>
            </a:r>
            <a:r>
              <a:rPr lang="zh-CN" altLang="en-US"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并具有相对安全性的客户端</a:t>
            </a:r>
            <a:r>
              <a:rPr lang="zh-CN" altLang="en-US" sz="2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脚本</a:t>
            </a:r>
            <a:r>
              <a:rPr lang="zh-CN" altLang="en-US"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语言</a:t>
            </a:r>
            <a:r>
              <a:rPr lang="zh-CN" altLang="en-US" sz="22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2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1" eaLnBrk="1" hangingPunct="1">
              <a:lnSpc>
                <a:spcPct val="200000"/>
              </a:lnSpc>
              <a:spcBef>
                <a:spcPct val="0"/>
              </a:spcBef>
              <a:buFont typeface="Wingdings" panose="05000000000000000000" pitchFamily="2" charset="2"/>
              <a:buChar char="u"/>
            </a:pPr>
            <a:r>
              <a:rPr lang="zh-CN" altLang="en-US" sz="22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简单的说</a:t>
            </a:r>
            <a:r>
              <a:rPr lang="en-US" altLang="zh-CN" sz="22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JS</a:t>
            </a:r>
            <a:r>
              <a:rPr lang="zh-CN" altLang="en-US" sz="22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是给网页添加些</a:t>
            </a:r>
            <a:r>
              <a:rPr lang="zh-CN" altLang="en-US" sz="22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交互，动的东西</a:t>
            </a:r>
            <a:r>
              <a:rPr lang="zh-CN" altLang="en-US" sz="22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1" eaLnBrk="1" hangingPunct="1">
              <a:lnSpc>
                <a:spcPct val="200000"/>
              </a:lnSpc>
              <a:spcBef>
                <a:spcPct val="0"/>
              </a:spcBef>
              <a:buFont typeface="Wingdings" panose="05000000000000000000" pitchFamily="2" charset="2"/>
              <a:buChar char="u"/>
            </a:pPr>
            <a:r>
              <a:rPr lang="zh-CN" altLang="en-US"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JavaScript最初的设计是为了检验HTML表单输入的正确性。</a:t>
            </a:r>
          </a:p>
          <a:p>
            <a:pPr lvl="1" eaLnBrk="1" hangingPunct="1">
              <a:lnSpc>
                <a:spcPct val="200000"/>
              </a:lnSpc>
              <a:spcBef>
                <a:spcPct val="0"/>
              </a:spcBef>
              <a:buFont typeface="Wingdings" panose="05000000000000000000" pitchFamily="2" charset="2"/>
              <a:buChar char="u"/>
            </a:pPr>
            <a:r>
              <a:rPr lang="zh-CN" altLang="en-US"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JavaScript起源于Netscape公司的LiveScript语言。</a:t>
            </a:r>
          </a:p>
        </p:txBody>
      </p:sp>
    </p:spTree>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29699"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2970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01"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语句的种类</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746" y="398688"/>
            <a:ext cx="6581775" cy="641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99426"/>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29699"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2970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01"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 </a:t>
            </a:r>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f</a:t>
            </a:r>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3600" b="1" dirty="0" smtClean="0">
                <a:solidFill>
                  <a:schemeClr val="bg1"/>
                </a:solidFill>
                <a:latin typeface="微软雅黑" panose="020B0503020204020204" pitchFamily="34" charset="-122"/>
                <a:ea typeface="微软雅黑" panose="020B0503020204020204" pitchFamily="34" charset="-122"/>
              </a:rPr>
              <a:t>条件语句</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02" name="Rectangle 7"/>
          <p:cNvSpPr>
            <a:spLocks noGrp="1" noChangeArrowheads="1"/>
          </p:cNvSpPr>
          <p:nvPr/>
        </p:nvSpPr>
        <p:spPr bwMode="auto">
          <a:xfrm>
            <a:off x="685800" y="1312410"/>
            <a:ext cx="10668000" cy="364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Wingdings" pitchFamily="2" charset="2"/>
              <a:buChar char="u"/>
            </a:pPr>
            <a:r>
              <a:rPr lang="zh-CN" dirty="0">
                <a:latin typeface="微软雅黑" panose="020B0503020204020204" pitchFamily="34" charset="-122"/>
                <a:ea typeface="微软雅黑" panose="020B0503020204020204" pitchFamily="34" charset="-122"/>
              </a:rPr>
              <a:t>基本</a:t>
            </a:r>
            <a:r>
              <a:rPr lang="zh-CN" dirty="0" smtClean="0">
                <a:latin typeface="微软雅黑" panose="020B0503020204020204" pitchFamily="34" charset="-122"/>
                <a:ea typeface="微软雅黑" panose="020B0503020204020204" pitchFamily="34" charset="-122"/>
              </a:rPr>
              <a:t>格式</a:t>
            </a:r>
            <a:r>
              <a:rPr lang="en-US" altLang="zh-CN" dirty="0" smtClean="0">
                <a:latin typeface="微软雅黑" panose="020B0503020204020204" pitchFamily="34" charset="-122"/>
                <a:ea typeface="微软雅黑" panose="020B0503020204020204" pitchFamily="34" charset="-122"/>
              </a:rPr>
              <a:t>:</a:t>
            </a:r>
            <a:r>
              <a:rPr lang="zh-CN" dirty="0"/>
              <a:t/>
            </a:r>
            <a:br>
              <a:rPr lang="zh-CN" dirty="0"/>
            </a:br>
            <a:r>
              <a:rPr lang="en-US" altLang="zh-CN" dirty="0"/>
              <a:t>	</a:t>
            </a:r>
            <a:r>
              <a:rPr lang="en-US" altLang="zh-CN" sz="2200" dirty="0">
                <a:solidFill>
                  <a:schemeClr val="accent2"/>
                </a:solidFill>
                <a:latin typeface="微软雅黑" panose="020B0503020204020204" pitchFamily="34" charset="-122"/>
                <a:ea typeface="微软雅黑" panose="020B0503020204020204" pitchFamily="34" charset="-122"/>
              </a:rPr>
              <a:t>if</a:t>
            </a:r>
            <a:r>
              <a:rPr lang="zh-CN" sz="2200" dirty="0">
                <a:solidFill>
                  <a:schemeClr val="accent2"/>
                </a:solidFill>
                <a:latin typeface="微软雅黑" panose="020B0503020204020204" pitchFamily="34" charset="-122"/>
                <a:ea typeface="微软雅黑" panose="020B0503020204020204" pitchFamily="34" charset="-122"/>
              </a:rPr>
              <a:t>（表述式）</a:t>
            </a:r>
            <a:br>
              <a:rPr lang="zh-CN" sz="2200" dirty="0">
                <a:solidFill>
                  <a:schemeClr val="accent2"/>
                </a:solidFill>
                <a:latin typeface="微软雅黑" panose="020B0503020204020204" pitchFamily="34" charset="-122"/>
                <a:ea typeface="微软雅黑" panose="020B0503020204020204" pitchFamily="34" charset="-122"/>
              </a:rPr>
            </a:br>
            <a:r>
              <a:rPr lang="en-US" altLang="zh-CN" sz="2200" dirty="0">
                <a:solidFill>
                  <a:schemeClr val="accent2"/>
                </a:solidFill>
                <a:latin typeface="微软雅黑" panose="020B0503020204020204" pitchFamily="34" charset="-122"/>
                <a:ea typeface="微软雅黑" panose="020B0503020204020204" pitchFamily="34" charset="-122"/>
              </a:rPr>
              <a:t>		</a:t>
            </a:r>
            <a:r>
              <a:rPr lang="zh-CN" sz="2200" dirty="0">
                <a:solidFill>
                  <a:schemeClr val="accent2"/>
                </a:solidFill>
                <a:latin typeface="微软雅黑" panose="020B0503020204020204" pitchFamily="34" charset="-122"/>
                <a:ea typeface="微软雅黑" panose="020B0503020204020204" pitchFamily="34" charset="-122"/>
              </a:rPr>
              <a:t>语句段１；</a:t>
            </a:r>
            <a:br>
              <a:rPr lang="zh-CN" sz="2200" dirty="0">
                <a:solidFill>
                  <a:schemeClr val="accent2"/>
                </a:solidFill>
                <a:latin typeface="微软雅黑" panose="020B0503020204020204" pitchFamily="34" charset="-122"/>
                <a:ea typeface="微软雅黑" panose="020B0503020204020204" pitchFamily="34" charset="-122"/>
              </a:rPr>
            </a:br>
            <a:r>
              <a:rPr lang="en-US" altLang="zh-CN" sz="2200" dirty="0">
                <a:solidFill>
                  <a:schemeClr val="accent2"/>
                </a:solidFill>
                <a:latin typeface="微软雅黑" panose="020B0503020204020204" pitchFamily="34" charset="-122"/>
                <a:ea typeface="微软雅黑" panose="020B0503020204020204" pitchFamily="34" charset="-122"/>
              </a:rPr>
              <a:t>		......</a:t>
            </a:r>
            <a:br>
              <a:rPr lang="en-US" altLang="zh-CN" sz="2200" dirty="0">
                <a:solidFill>
                  <a:schemeClr val="accent2"/>
                </a:solidFill>
                <a:latin typeface="微软雅黑" panose="020B0503020204020204" pitchFamily="34" charset="-122"/>
                <a:ea typeface="微软雅黑" panose="020B0503020204020204" pitchFamily="34" charset="-122"/>
              </a:rPr>
            </a:br>
            <a:r>
              <a:rPr lang="en-US" altLang="zh-CN" sz="2200" dirty="0">
                <a:solidFill>
                  <a:schemeClr val="accent2"/>
                </a:solidFill>
                <a:latin typeface="微软雅黑" panose="020B0503020204020204" pitchFamily="34" charset="-122"/>
                <a:ea typeface="微软雅黑" panose="020B0503020204020204" pitchFamily="34" charset="-122"/>
              </a:rPr>
              <a:t>	else</a:t>
            </a:r>
            <a:br>
              <a:rPr lang="en-US" altLang="zh-CN" sz="2200" dirty="0">
                <a:solidFill>
                  <a:schemeClr val="accent2"/>
                </a:solidFill>
                <a:latin typeface="微软雅黑" panose="020B0503020204020204" pitchFamily="34" charset="-122"/>
                <a:ea typeface="微软雅黑" panose="020B0503020204020204" pitchFamily="34" charset="-122"/>
              </a:rPr>
            </a:br>
            <a:r>
              <a:rPr lang="en-US" altLang="zh-CN" sz="2200" dirty="0">
                <a:solidFill>
                  <a:schemeClr val="accent2"/>
                </a:solidFill>
                <a:latin typeface="微软雅黑" panose="020B0503020204020204" pitchFamily="34" charset="-122"/>
                <a:ea typeface="微软雅黑" panose="020B0503020204020204" pitchFamily="34" charset="-122"/>
              </a:rPr>
              <a:t>		</a:t>
            </a:r>
            <a:r>
              <a:rPr lang="zh-CN" sz="2200" dirty="0">
                <a:solidFill>
                  <a:schemeClr val="accent2"/>
                </a:solidFill>
                <a:latin typeface="微软雅黑" panose="020B0503020204020204" pitchFamily="34" charset="-122"/>
                <a:ea typeface="微软雅黑" panose="020B0503020204020204" pitchFamily="34" charset="-122"/>
              </a:rPr>
              <a:t>语句段２；</a:t>
            </a:r>
            <a:br>
              <a:rPr lang="zh-CN" sz="2200" dirty="0">
                <a:solidFill>
                  <a:schemeClr val="accent2"/>
                </a:solidFill>
                <a:latin typeface="微软雅黑" panose="020B0503020204020204" pitchFamily="34" charset="-122"/>
                <a:ea typeface="微软雅黑" panose="020B0503020204020204" pitchFamily="34" charset="-122"/>
              </a:rPr>
            </a:br>
            <a:r>
              <a:rPr lang="en-US" altLang="zh-CN" sz="2200" dirty="0">
                <a:solidFill>
                  <a:schemeClr val="accent2"/>
                </a:solidFill>
                <a:latin typeface="微软雅黑" panose="020B0503020204020204" pitchFamily="34" charset="-122"/>
                <a:ea typeface="微软雅黑" panose="020B0503020204020204" pitchFamily="34" charset="-122"/>
              </a:rPr>
              <a:t>		.....</a:t>
            </a:r>
          </a:p>
          <a:p>
            <a:pPr marL="114300" indent="-342900" eaLnBrk="1" hangingPunct="1">
              <a:lnSpc>
                <a:spcPct val="150000"/>
              </a:lnSpc>
              <a:buFont typeface="Wingdings" pitchFamily="2" charset="2"/>
              <a:buChar char="u"/>
            </a:pPr>
            <a:r>
              <a:rPr lang="zh-CN" sz="2200" dirty="0">
                <a:latin typeface="微软雅黑" panose="020B0503020204020204" pitchFamily="34" charset="-122"/>
                <a:ea typeface="微软雅黑" panose="020B0503020204020204" pitchFamily="34" charset="-122"/>
              </a:rPr>
              <a:t>功能：若表达式为</a:t>
            </a:r>
            <a:r>
              <a:rPr lang="en-US" altLang="zh-CN" sz="2200" dirty="0">
                <a:latin typeface="微软雅黑" panose="020B0503020204020204" pitchFamily="34" charset="-122"/>
                <a:ea typeface="微软雅黑" panose="020B0503020204020204" pitchFamily="34" charset="-122"/>
              </a:rPr>
              <a:t>true</a:t>
            </a:r>
            <a:r>
              <a:rPr lang="zh-CN" sz="2200" dirty="0">
                <a:latin typeface="微软雅黑" panose="020B0503020204020204" pitchFamily="34" charset="-122"/>
                <a:ea typeface="微软雅黑" panose="020B0503020204020204" pitchFamily="34" charset="-122"/>
              </a:rPr>
              <a:t>，则执行语句段１；否则执行语句段</a:t>
            </a:r>
            <a:r>
              <a:rPr lang="zh-CN" sz="2200" dirty="0" smtClean="0">
                <a:latin typeface="微软雅黑" panose="020B0503020204020204" pitchFamily="34" charset="-122"/>
                <a:ea typeface="微软雅黑" panose="020B0503020204020204" pitchFamily="34" charset="-122"/>
              </a:rPr>
              <a:t>２</a:t>
            </a:r>
            <a:endParaRPr lang="en-US" altLang="zh-CN" sz="2200" dirty="0">
              <a:latin typeface="微软雅黑" panose="020B0503020204020204" pitchFamily="34" charset="-122"/>
              <a:ea typeface="微软雅黑" panose="020B0503020204020204" pitchFamily="34" charset="-122"/>
            </a:endParaRPr>
          </a:p>
          <a:p>
            <a:pPr marL="114300" indent="-342900" eaLnBrk="1" hangingPunct="1">
              <a:lnSpc>
                <a:spcPct val="150000"/>
              </a:lnSpc>
              <a:buFont typeface="Wingdings" pitchFamily="2" charset="2"/>
              <a:buChar char="u"/>
            </a:pPr>
            <a:r>
              <a:rPr lang="zh-CN" altLang="en-US" sz="2200" dirty="0">
                <a:latin typeface="微软雅黑" panose="020B0503020204020204" pitchFamily="34" charset="-122"/>
                <a:ea typeface="微软雅黑" panose="020B0503020204020204" pitchFamily="34" charset="-122"/>
              </a:rPr>
              <a:t>建议：在</a:t>
            </a:r>
            <a:r>
              <a:rPr lang="en-US" altLang="zh-CN" sz="2200" dirty="0">
                <a:latin typeface="微软雅黑" panose="020B0503020204020204" pitchFamily="34" charset="-122"/>
                <a:ea typeface="微软雅黑" panose="020B0503020204020204" pitchFamily="34" charset="-122"/>
              </a:rPr>
              <a:t>if</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else</a:t>
            </a:r>
            <a:r>
              <a:rPr lang="zh-CN" altLang="en-US" sz="2200" dirty="0">
                <a:latin typeface="微软雅黑" panose="020B0503020204020204" pitchFamily="34" charset="-122"/>
                <a:ea typeface="微软雅黑" panose="020B0503020204020204" pitchFamily="34" charset="-122"/>
              </a:rPr>
              <a:t>后面永远加上</a:t>
            </a:r>
            <a:r>
              <a:rPr lang="en-US" altLang="zh-CN" sz="2200" dirty="0">
                <a:latin typeface="微软雅黑" panose="020B0503020204020204" pitchFamily="34" charset="-122"/>
                <a:ea typeface="微软雅黑" panose="020B0503020204020204" pitchFamily="34" charset="-122"/>
              </a:rPr>
              <a:t>{}</a:t>
            </a:r>
            <a:endParaRPr lang="zh-CN" sz="2200" dirty="0">
              <a:latin typeface="微软雅黑" panose="020B0503020204020204" pitchFamily="34" charset="-122"/>
              <a:ea typeface="微软雅黑" panose="020B0503020204020204" pitchFamily="34" charset="-122"/>
            </a:endParaRPr>
          </a:p>
        </p:txBody>
      </p:sp>
      <p:sp>
        <p:nvSpPr>
          <p:cNvPr id="7" name="TextBox 6"/>
          <p:cNvSpPr txBox="1"/>
          <p:nvPr/>
        </p:nvSpPr>
        <p:spPr>
          <a:xfrm>
            <a:off x="6237210" y="4297747"/>
            <a:ext cx="5321585"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a:solidFill>
                  <a:srgbClr val="FF0000"/>
                </a:solidFill>
                <a:latin typeface="微软雅黑" panose="020B0503020204020204" pitchFamily="34" charset="-122"/>
                <a:ea typeface="微软雅黑" panose="020B0503020204020204" pitchFamily="34" charset="-122"/>
              </a:rPr>
              <a:t>demo/</a:t>
            </a:r>
            <a:r>
              <a:rPr lang="en-US" altLang="zh-CN" sz="2200" u="sng" dirty="0" err="1">
                <a:solidFill>
                  <a:srgbClr val="FF0000"/>
                </a:solidFill>
                <a:latin typeface="微软雅黑" panose="020B0503020204020204" pitchFamily="34" charset="-122"/>
                <a:ea typeface="微软雅黑" panose="020B0503020204020204" pitchFamily="34" charset="-122"/>
              </a:rPr>
              <a:t>js</a:t>
            </a:r>
            <a:r>
              <a:rPr lang="en-US" altLang="zh-CN" sz="2200" u="sng" dirty="0">
                <a:solidFill>
                  <a:srgbClr val="FF0000"/>
                </a:solidFill>
                <a:latin typeface="微软雅黑" panose="020B0503020204020204" pitchFamily="34" charset="-122"/>
                <a:ea typeface="微软雅黑" panose="020B0503020204020204" pitchFamily="34" charset="-122"/>
              </a:rPr>
              <a:t>/day3/1.if-else.html</a:t>
            </a:r>
            <a:endParaRPr lang="zh-CN" altLang="en-US" sz="2200" u="sng"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55407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0723"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0724"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25"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f</a:t>
            </a:r>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else if … else…</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语句</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751" name="Rectangle 7"/>
          <p:cNvSpPr>
            <a:spLocks noGrp="1" noChangeArrowheads="1"/>
          </p:cNvSpPr>
          <p:nvPr/>
        </p:nvSpPr>
        <p:spPr bwMode="auto">
          <a:xfrm>
            <a:off x="685800" y="1328058"/>
            <a:ext cx="10668000" cy="350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buFont typeface="Wingdings" pitchFamily="2" charset="2"/>
              <a:buChar char="u"/>
              <a:defRPr/>
            </a:pPr>
            <a:r>
              <a:rPr lang="zh-CN" dirty="0">
                <a:latin typeface="微软雅黑" panose="020B0503020204020204" pitchFamily="34" charset="-122"/>
                <a:ea typeface="微软雅黑" panose="020B0503020204020204" pitchFamily="34" charset="-122"/>
              </a:rPr>
              <a:t>基本</a:t>
            </a:r>
            <a:r>
              <a:rPr lang="zh-CN" dirty="0" smtClean="0">
                <a:latin typeface="微软雅黑" panose="020B0503020204020204" pitchFamily="34" charset="-122"/>
                <a:ea typeface="微软雅黑" panose="020B0503020204020204" pitchFamily="34" charset="-122"/>
              </a:rPr>
              <a:t>格式</a:t>
            </a:r>
            <a:r>
              <a:rPr lang="en-US" altLang="zh-CN"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457200" lvl="1" indent="0">
              <a:buFont typeface="Arial" panose="020B0604020202020204" pitchFamily="34" charset="0"/>
              <a:buNone/>
              <a:defRPr/>
            </a:pPr>
            <a:r>
              <a:rPr lang="en-US" altLang="zh-CN" sz="2200" dirty="0" smtClean="0">
                <a:solidFill>
                  <a:schemeClr val="accent2"/>
                </a:solidFill>
                <a:latin typeface="微软雅黑" panose="020B0503020204020204" pitchFamily="34" charset="-122"/>
                <a:ea typeface="微软雅黑" panose="020B0503020204020204" pitchFamily="34" charset="-122"/>
              </a:rPr>
              <a:t>     if</a:t>
            </a:r>
            <a:r>
              <a:rPr lang="zh-CN" sz="2200" dirty="0">
                <a:solidFill>
                  <a:schemeClr val="accent2"/>
                </a:solidFill>
                <a:latin typeface="微软雅黑" panose="020B0503020204020204" pitchFamily="34" charset="-122"/>
                <a:ea typeface="微软雅黑" panose="020B0503020204020204" pitchFamily="34" charset="-122"/>
              </a:rPr>
              <a:t>（布尔值）</a:t>
            </a:r>
            <a:r>
              <a:rPr lang="en-US" altLang="zh-CN" sz="2200" dirty="0">
                <a:solidFill>
                  <a:schemeClr val="accent2"/>
                </a:solidFill>
                <a:latin typeface="微软雅黑" panose="020B0503020204020204" pitchFamily="34" charset="-122"/>
                <a:ea typeface="微软雅黑" panose="020B0503020204020204" pitchFamily="34" charset="-122"/>
              </a:rPr>
              <a:t>{</a:t>
            </a:r>
          </a:p>
          <a:p>
            <a:pPr marL="457200" lvl="1" indent="0">
              <a:buFont typeface="Arial" panose="020B0604020202020204" pitchFamily="34" charset="0"/>
              <a:buNone/>
              <a:defRPr/>
            </a:pPr>
            <a:r>
              <a:rPr lang="en-US" altLang="zh-CN" sz="2200" dirty="0">
                <a:solidFill>
                  <a:schemeClr val="accent2"/>
                </a:solidFill>
                <a:latin typeface="微软雅黑" panose="020B0503020204020204" pitchFamily="34" charset="-122"/>
                <a:ea typeface="微软雅黑" panose="020B0503020204020204" pitchFamily="34" charset="-122"/>
              </a:rPr>
              <a:t>           </a:t>
            </a:r>
            <a:r>
              <a:rPr lang="zh-CN" sz="2200" dirty="0">
                <a:solidFill>
                  <a:schemeClr val="accent2"/>
                </a:solidFill>
                <a:latin typeface="微软雅黑" panose="020B0503020204020204" pitchFamily="34" charset="-122"/>
                <a:ea typeface="微软雅黑" panose="020B0503020204020204" pitchFamily="34" charset="-122"/>
              </a:rPr>
              <a:t>语句１；</a:t>
            </a:r>
            <a:endParaRPr lang="en-US" altLang="zh-CN" sz="2200" dirty="0">
              <a:solidFill>
                <a:schemeClr val="accent2"/>
              </a:solidFill>
              <a:latin typeface="微软雅黑" panose="020B0503020204020204" pitchFamily="34" charset="-122"/>
              <a:ea typeface="微软雅黑" panose="020B0503020204020204" pitchFamily="34" charset="-122"/>
            </a:endParaRPr>
          </a:p>
          <a:p>
            <a:pPr marL="457200" lvl="1" indent="0">
              <a:buNone/>
              <a:defRPr/>
            </a:pPr>
            <a:r>
              <a:rPr lang="en-US" altLang="zh-CN" sz="2200" dirty="0" smtClean="0">
                <a:solidFill>
                  <a:schemeClr val="accent2"/>
                </a:solidFill>
                <a:latin typeface="微软雅黑" panose="020B0503020204020204" pitchFamily="34" charset="-122"/>
                <a:ea typeface="微软雅黑" panose="020B0503020204020204" pitchFamily="34" charset="-122"/>
              </a:rPr>
              <a:t>      }</a:t>
            </a:r>
            <a:r>
              <a:rPr lang="en-US" altLang="zh-CN" sz="2200" dirty="0">
                <a:solidFill>
                  <a:schemeClr val="accent2"/>
                </a:solidFill>
                <a:latin typeface="微软雅黑" panose="020B0503020204020204" pitchFamily="34" charset="-122"/>
                <a:ea typeface="微软雅黑" panose="020B0503020204020204" pitchFamily="34" charset="-122"/>
              </a:rPr>
              <a:t>else if</a:t>
            </a:r>
            <a:r>
              <a:rPr lang="zh-CN" sz="2200" dirty="0">
                <a:solidFill>
                  <a:schemeClr val="accent2"/>
                </a:solidFill>
                <a:latin typeface="微软雅黑" panose="020B0503020204020204" pitchFamily="34" charset="-122"/>
                <a:ea typeface="微软雅黑" panose="020B0503020204020204" pitchFamily="34" charset="-122"/>
              </a:rPr>
              <a:t>（布尔值）</a:t>
            </a:r>
            <a:r>
              <a:rPr lang="en-US" altLang="zh-CN" sz="2200" dirty="0">
                <a:solidFill>
                  <a:schemeClr val="accent2"/>
                </a:solidFill>
                <a:latin typeface="微软雅黑" panose="020B0503020204020204" pitchFamily="34" charset="-122"/>
                <a:ea typeface="微软雅黑" panose="020B0503020204020204" pitchFamily="34" charset="-122"/>
              </a:rPr>
              <a:t> {</a:t>
            </a:r>
          </a:p>
          <a:p>
            <a:pPr marL="457200" lvl="1" indent="0">
              <a:buNone/>
              <a:defRPr/>
            </a:pPr>
            <a:r>
              <a:rPr lang="en-US" altLang="zh-CN" sz="2200" dirty="0">
                <a:solidFill>
                  <a:schemeClr val="accent2"/>
                </a:solidFill>
                <a:latin typeface="微软雅黑" panose="020B0503020204020204" pitchFamily="34" charset="-122"/>
                <a:ea typeface="微软雅黑" panose="020B0503020204020204" pitchFamily="34" charset="-122"/>
              </a:rPr>
              <a:t>           </a:t>
            </a:r>
            <a:r>
              <a:rPr lang="zh-CN" sz="2200" dirty="0">
                <a:solidFill>
                  <a:schemeClr val="accent2"/>
                </a:solidFill>
                <a:latin typeface="微软雅黑" panose="020B0503020204020204" pitchFamily="34" charset="-122"/>
                <a:ea typeface="微软雅黑" panose="020B0503020204020204" pitchFamily="34" charset="-122"/>
              </a:rPr>
              <a:t>语句２；</a:t>
            </a:r>
            <a:br>
              <a:rPr lang="zh-CN" sz="2200" dirty="0">
                <a:solidFill>
                  <a:schemeClr val="accent2"/>
                </a:solidFill>
                <a:latin typeface="微软雅黑" panose="020B0503020204020204" pitchFamily="34" charset="-122"/>
                <a:ea typeface="微软雅黑" panose="020B0503020204020204" pitchFamily="34" charset="-122"/>
              </a:rPr>
            </a:br>
            <a:r>
              <a:rPr lang="en-US" altLang="zh-CN" sz="2200" dirty="0" smtClean="0">
                <a:solidFill>
                  <a:schemeClr val="accent2"/>
                </a:solidFill>
                <a:latin typeface="微软雅黑" panose="020B0503020204020204" pitchFamily="34" charset="-122"/>
                <a:ea typeface="微软雅黑" panose="020B0503020204020204" pitchFamily="34" charset="-122"/>
              </a:rPr>
              <a:t>      } </a:t>
            </a:r>
            <a:r>
              <a:rPr lang="en-US" altLang="zh-CN" sz="2200" dirty="0">
                <a:solidFill>
                  <a:schemeClr val="accent2"/>
                </a:solidFill>
                <a:latin typeface="微软雅黑" panose="020B0503020204020204" pitchFamily="34" charset="-122"/>
                <a:ea typeface="微软雅黑" panose="020B0503020204020204" pitchFamily="34" charset="-122"/>
              </a:rPr>
              <a:t>else if</a:t>
            </a:r>
            <a:r>
              <a:rPr lang="zh-CN" sz="2200" dirty="0">
                <a:solidFill>
                  <a:schemeClr val="accent2"/>
                </a:solidFill>
                <a:latin typeface="微软雅黑" panose="020B0503020204020204" pitchFamily="34" charset="-122"/>
                <a:ea typeface="微软雅黑" panose="020B0503020204020204" pitchFamily="34" charset="-122"/>
              </a:rPr>
              <a:t>（布尔值）</a:t>
            </a:r>
            <a:r>
              <a:rPr lang="en-US" altLang="zh-CN" sz="2200" dirty="0">
                <a:solidFill>
                  <a:schemeClr val="accent2"/>
                </a:solidFill>
                <a:latin typeface="微软雅黑" panose="020B0503020204020204" pitchFamily="34" charset="-122"/>
                <a:ea typeface="微软雅黑" panose="020B0503020204020204" pitchFamily="34" charset="-122"/>
              </a:rPr>
              <a:t> {</a:t>
            </a:r>
          </a:p>
          <a:p>
            <a:pPr marL="457200" lvl="1" indent="0">
              <a:buNone/>
              <a:defRPr/>
            </a:pPr>
            <a:r>
              <a:rPr lang="en-US" altLang="zh-CN" sz="2200" dirty="0">
                <a:solidFill>
                  <a:schemeClr val="accent2"/>
                </a:solidFill>
                <a:latin typeface="微软雅黑" panose="020B0503020204020204" pitchFamily="34" charset="-122"/>
                <a:ea typeface="微软雅黑" panose="020B0503020204020204" pitchFamily="34" charset="-122"/>
              </a:rPr>
              <a:t>           </a:t>
            </a:r>
            <a:r>
              <a:rPr lang="zh-CN" sz="2200" dirty="0">
                <a:solidFill>
                  <a:schemeClr val="accent2"/>
                </a:solidFill>
                <a:latin typeface="微软雅黑" panose="020B0503020204020204" pitchFamily="34" charset="-122"/>
                <a:ea typeface="微软雅黑" panose="020B0503020204020204" pitchFamily="34" charset="-122"/>
              </a:rPr>
              <a:t>语句３；</a:t>
            </a:r>
            <a:br>
              <a:rPr lang="zh-CN" sz="2200" dirty="0">
                <a:solidFill>
                  <a:schemeClr val="accent2"/>
                </a:solidFill>
                <a:latin typeface="微软雅黑" panose="020B0503020204020204" pitchFamily="34" charset="-122"/>
                <a:ea typeface="微软雅黑" panose="020B0503020204020204" pitchFamily="34" charset="-122"/>
              </a:rPr>
            </a:br>
            <a:r>
              <a:rPr lang="en-US" altLang="zh-CN" sz="2200" dirty="0" smtClean="0">
                <a:solidFill>
                  <a:schemeClr val="accent2"/>
                </a:solidFill>
                <a:latin typeface="微软雅黑" panose="020B0503020204020204" pitchFamily="34" charset="-122"/>
                <a:ea typeface="微软雅黑" panose="020B0503020204020204" pitchFamily="34" charset="-122"/>
              </a:rPr>
              <a:t>      }  </a:t>
            </a:r>
            <a:r>
              <a:rPr lang="en-US" altLang="zh-CN" sz="2200" dirty="0">
                <a:solidFill>
                  <a:schemeClr val="accent2"/>
                </a:solidFill>
                <a:latin typeface="微软雅黑" panose="020B0503020204020204" pitchFamily="34" charset="-122"/>
                <a:ea typeface="微软雅黑" panose="020B0503020204020204" pitchFamily="34" charset="-122"/>
              </a:rPr>
              <a:t>……</a:t>
            </a:r>
            <a:br>
              <a:rPr lang="en-US" altLang="zh-CN" sz="2200" dirty="0">
                <a:solidFill>
                  <a:schemeClr val="accent2"/>
                </a:solidFill>
                <a:latin typeface="微软雅黑" panose="020B0503020204020204" pitchFamily="34" charset="-122"/>
                <a:ea typeface="微软雅黑" panose="020B0503020204020204" pitchFamily="34" charset="-122"/>
              </a:rPr>
            </a:br>
            <a:r>
              <a:rPr lang="en-US" altLang="zh-CN" sz="2200" dirty="0" smtClean="0">
                <a:solidFill>
                  <a:schemeClr val="accent2"/>
                </a:solidFill>
                <a:latin typeface="微软雅黑" panose="020B0503020204020204" pitchFamily="34" charset="-122"/>
                <a:ea typeface="微软雅黑" panose="020B0503020204020204" pitchFamily="34" charset="-122"/>
              </a:rPr>
              <a:t>      else </a:t>
            </a:r>
            <a:r>
              <a:rPr lang="en-US" altLang="zh-CN" sz="2200" dirty="0">
                <a:solidFill>
                  <a:schemeClr val="accent2"/>
                </a:solidFill>
                <a:latin typeface="微软雅黑" panose="020B0503020204020204" pitchFamily="34" charset="-122"/>
                <a:ea typeface="微软雅黑" panose="020B0503020204020204" pitchFamily="34" charset="-122"/>
              </a:rPr>
              <a:t>{</a:t>
            </a:r>
          </a:p>
          <a:p>
            <a:pPr marL="457200" lvl="1" indent="0">
              <a:buFont typeface="Arial" panose="020B0604020202020204" pitchFamily="34" charset="0"/>
              <a:buNone/>
              <a:defRPr/>
            </a:pPr>
            <a:r>
              <a:rPr lang="en-US" altLang="zh-CN" sz="2200" dirty="0">
                <a:solidFill>
                  <a:schemeClr val="accent2"/>
                </a:solidFill>
                <a:latin typeface="微软雅黑" panose="020B0503020204020204" pitchFamily="34" charset="-122"/>
                <a:ea typeface="微软雅黑" panose="020B0503020204020204" pitchFamily="34" charset="-122"/>
              </a:rPr>
              <a:t>           </a:t>
            </a:r>
            <a:r>
              <a:rPr lang="zh-CN" sz="2200" dirty="0">
                <a:solidFill>
                  <a:schemeClr val="accent2"/>
                </a:solidFill>
                <a:latin typeface="微软雅黑" panose="020B0503020204020204" pitchFamily="34" charset="-122"/>
                <a:ea typeface="微软雅黑" panose="020B0503020204020204" pitchFamily="34" charset="-122"/>
              </a:rPr>
              <a:t>语句４；</a:t>
            </a:r>
            <a:r>
              <a:rPr lang="en-US" altLang="zh-CN" sz="2200" dirty="0">
                <a:solidFill>
                  <a:schemeClr val="accent2"/>
                </a:solidFill>
                <a:latin typeface="微软雅黑" panose="020B0503020204020204" pitchFamily="34" charset="-122"/>
                <a:ea typeface="微软雅黑" panose="020B0503020204020204" pitchFamily="34" charset="-122"/>
              </a:rPr>
              <a:t/>
            </a:r>
            <a:br>
              <a:rPr lang="en-US" altLang="zh-CN" sz="2200" dirty="0">
                <a:solidFill>
                  <a:schemeClr val="accent2"/>
                </a:solidFill>
                <a:latin typeface="微软雅黑" panose="020B0503020204020204" pitchFamily="34" charset="-122"/>
                <a:ea typeface="微软雅黑" panose="020B0503020204020204" pitchFamily="34" charset="-122"/>
              </a:rPr>
            </a:br>
            <a:r>
              <a:rPr lang="en-US" altLang="zh-CN" sz="2200" dirty="0" smtClean="0">
                <a:solidFill>
                  <a:schemeClr val="accent2"/>
                </a:solidFill>
                <a:latin typeface="微软雅黑" panose="020B0503020204020204" pitchFamily="34" charset="-122"/>
                <a:ea typeface="微软雅黑" panose="020B0503020204020204" pitchFamily="34" charset="-122"/>
              </a:rPr>
              <a:t>      }</a:t>
            </a:r>
            <a:endParaRPr lang="en-US" altLang="zh-CN" sz="2200" dirty="0">
              <a:solidFill>
                <a:schemeClr val="accent2"/>
              </a:solidFill>
              <a:latin typeface="微软雅黑" panose="020B0503020204020204" pitchFamily="34" charset="-122"/>
              <a:ea typeface="微软雅黑" panose="020B0503020204020204" pitchFamily="34" charset="-122"/>
            </a:endParaRPr>
          </a:p>
          <a:p>
            <a:pPr marL="0" indent="0">
              <a:lnSpc>
                <a:spcPct val="150000"/>
              </a:lnSpc>
              <a:buFont typeface="Arial" panose="020B0604020202020204" pitchFamily="34" charset="0"/>
              <a:buNone/>
              <a:defRPr/>
            </a:pPr>
            <a:r>
              <a:rPr lang="zh-CN" sz="2200" dirty="0" smtClean="0">
                <a:latin typeface="微软雅黑" panose="020B0503020204020204" pitchFamily="34" charset="-122"/>
                <a:ea typeface="微软雅黑" panose="020B0503020204020204" pitchFamily="34" charset="-122"/>
              </a:rPr>
              <a:t>在这种情况下，每一级的布尔表述式都会被计算，若为真，则执行其相应的语句，否则执行</a:t>
            </a:r>
            <a:r>
              <a:rPr lang="en-US" altLang="zh-CN" sz="2200" dirty="0" smtClean="0">
                <a:latin typeface="微软雅黑" panose="020B0503020204020204" pitchFamily="34" charset="-122"/>
                <a:ea typeface="微软雅黑" panose="020B0503020204020204" pitchFamily="34" charset="-122"/>
              </a:rPr>
              <a:t>else</a:t>
            </a:r>
            <a:r>
              <a:rPr lang="zh-CN" sz="2200" dirty="0" smtClean="0">
                <a:latin typeface="微软雅黑" panose="020B0503020204020204" pitchFamily="34" charset="-122"/>
                <a:ea typeface="微软雅黑" panose="020B0503020204020204" pitchFamily="34" charset="-122"/>
              </a:rPr>
              <a:t>后的语句。</a:t>
            </a:r>
          </a:p>
        </p:txBody>
      </p:sp>
    </p:spTree>
    <p:extLst>
      <p:ext uri="{BB962C8B-B14F-4D97-AF65-F5344CB8AC3E}">
        <p14:creationId xmlns:p14="http://schemas.microsoft.com/office/powerpoint/2010/main" val="1237750968"/>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0723"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0724"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25"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witch</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语句</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751" name="Rectangle 7"/>
          <p:cNvSpPr>
            <a:spLocks noGrp="1" noChangeArrowheads="1"/>
          </p:cNvSpPr>
          <p:nvPr/>
        </p:nvSpPr>
        <p:spPr bwMode="auto">
          <a:xfrm>
            <a:off x="720725" y="1475235"/>
            <a:ext cx="10785475" cy="40928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buFont typeface="Wingdings" pitchFamily="2" charset="2"/>
              <a:buChar char="u"/>
              <a:defRPr/>
            </a:pPr>
            <a:r>
              <a:rPr lang="zh-CN" dirty="0">
                <a:latin typeface="微软雅黑" panose="020B0503020204020204" pitchFamily="34" charset="-122"/>
                <a:ea typeface="微软雅黑" panose="020B0503020204020204" pitchFamily="34" charset="-122"/>
              </a:rPr>
              <a:t>基本</a:t>
            </a:r>
            <a:r>
              <a:rPr lang="zh-CN" dirty="0" smtClean="0">
                <a:latin typeface="微软雅黑" panose="020B0503020204020204" pitchFamily="34" charset="-122"/>
                <a:ea typeface="微软雅黑" panose="020B0503020204020204" pitchFamily="34" charset="-122"/>
              </a:rPr>
              <a:t>格式</a:t>
            </a:r>
            <a:r>
              <a:rPr lang="en-US" altLang="zh-CN" dirty="0" smtClean="0">
                <a:latin typeface="微软雅黑" panose="020B0503020204020204" pitchFamily="34" charset="-122"/>
                <a:ea typeface="微软雅黑" panose="020B0503020204020204" pitchFamily="34" charset="-122"/>
              </a:rPr>
              <a:t>:</a:t>
            </a:r>
          </a:p>
          <a:p>
            <a:pPr marL="457200" lvl="1" indent="0">
              <a:buNone/>
              <a:defRPr/>
            </a:pPr>
            <a:r>
              <a:rPr lang="en-US" altLang="zh-CN" sz="2000" dirty="0">
                <a:solidFill>
                  <a:schemeClr val="accent2"/>
                </a:solidFill>
                <a:latin typeface="微软雅黑" panose="020B0503020204020204" pitchFamily="34" charset="-122"/>
                <a:ea typeface="微软雅黑" panose="020B0503020204020204" pitchFamily="34" charset="-122"/>
              </a:rPr>
              <a:t>switch(</a:t>
            </a:r>
            <a:r>
              <a:rPr lang="zh-CN" altLang="en-US" sz="2000" dirty="0">
                <a:solidFill>
                  <a:schemeClr val="accent2"/>
                </a:solidFill>
                <a:latin typeface="微软雅黑" panose="020B0503020204020204" pitchFamily="34" charset="-122"/>
                <a:ea typeface="微软雅黑" panose="020B0503020204020204" pitchFamily="34" charset="-122"/>
              </a:rPr>
              <a:t>变量</a:t>
            </a:r>
            <a:r>
              <a:rPr lang="en-US" altLang="zh-CN" sz="2000" dirty="0" smtClean="0">
                <a:solidFill>
                  <a:schemeClr val="accent2"/>
                </a:solidFill>
                <a:latin typeface="微软雅黑" panose="020B0503020204020204" pitchFamily="34" charset="-122"/>
                <a:ea typeface="微软雅黑" panose="020B0503020204020204" pitchFamily="34" charset="-122"/>
              </a:rPr>
              <a:t>){</a:t>
            </a:r>
            <a:endParaRPr lang="en-US" altLang="zh-CN" sz="2000" dirty="0">
              <a:solidFill>
                <a:schemeClr val="accent2"/>
              </a:solidFill>
              <a:latin typeface="微软雅黑" panose="020B0503020204020204" pitchFamily="34" charset="-122"/>
              <a:ea typeface="微软雅黑" panose="020B0503020204020204" pitchFamily="34" charset="-122"/>
            </a:endParaRPr>
          </a:p>
          <a:p>
            <a:pPr marL="457200" lvl="1" indent="0">
              <a:buNone/>
              <a:defRPr/>
            </a:pPr>
            <a:r>
              <a:rPr lang="en-US" altLang="zh-CN" sz="2000" dirty="0">
                <a:solidFill>
                  <a:schemeClr val="accent2"/>
                </a:solidFill>
                <a:latin typeface="微软雅黑" panose="020B0503020204020204" pitchFamily="34" charset="-122"/>
                <a:ea typeface="微软雅黑" panose="020B0503020204020204" pitchFamily="34" charset="-122"/>
              </a:rPr>
              <a:t>	case 1: </a:t>
            </a:r>
          </a:p>
          <a:p>
            <a:pPr marL="457200" lvl="1" indent="0">
              <a:buNone/>
              <a:defRPr/>
            </a:pPr>
            <a:r>
              <a:rPr lang="en-US" altLang="zh-CN" sz="2000" dirty="0">
                <a:solidFill>
                  <a:schemeClr val="accent2"/>
                </a:solidFill>
                <a:latin typeface="微软雅黑" panose="020B0503020204020204" pitchFamily="34" charset="-122"/>
                <a:ea typeface="微软雅黑" panose="020B0503020204020204" pitchFamily="34" charset="-122"/>
              </a:rPr>
              <a:t>		</a:t>
            </a:r>
            <a:r>
              <a:rPr lang="zh-CN" altLang="en-US" sz="2000" dirty="0">
                <a:solidFill>
                  <a:schemeClr val="accent2"/>
                </a:solidFill>
                <a:latin typeface="微软雅黑" panose="020B0503020204020204" pitchFamily="34" charset="-122"/>
                <a:ea typeface="微软雅黑" panose="020B0503020204020204" pitchFamily="34" charset="-122"/>
              </a:rPr>
              <a:t>执行代码块 </a:t>
            </a:r>
            <a:r>
              <a:rPr lang="en-US" altLang="zh-CN" sz="2000" dirty="0">
                <a:solidFill>
                  <a:schemeClr val="accent2"/>
                </a:solidFill>
                <a:latin typeface="微软雅黑" panose="020B0503020204020204" pitchFamily="34" charset="-122"/>
                <a:ea typeface="微软雅黑" panose="020B0503020204020204" pitchFamily="34" charset="-122"/>
              </a:rPr>
              <a:t>1 </a:t>
            </a:r>
          </a:p>
          <a:p>
            <a:pPr marL="457200" lvl="1" indent="0">
              <a:buNone/>
              <a:defRPr/>
            </a:pPr>
            <a:r>
              <a:rPr lang="en-US" altLang="zh-CN" sz="2000" dirty="0">
                <a:solidFill>
                  <a:schemeClr val="accent2"/>
                </a:solidFill>
                <a:latin typeface="微软雅黑" panose="020B0503020204020204" pitchFamily="34" charset="-122"/>
                <a:ea typeface="微软雅黑" panose="020B0503020204020204" pitchFamily="34" charset="-122"/>
              </a:rPr>
              <a:t>		break; </a:t>
            </a:r>
          </a:p>
          <a:p>
            <a:pPr marL="457200" lvl="1" indent="0">
              <a:buNone/>
              <a:defRPr/>
            </a:pPr>
            <a:r>
              <a:rPr lang="en-US" altLang="zh-CN" sz="2000" dirty="0">
                <a:solidFill>
                  <a:schemeClr val="accent2"/>
                </a:solidFill>
                <a:latin typeface="微软雅黑" panose="020B0503020204020204" pitchFamily="34" charset="-122"/>
                <a:ea typeface="微软雅黑" panose="020B0503020204020204" pitchFamily="34" charset="-122"/>
              </a:rPr>
              <a:t>	case 2: </a:t>
            </a:r>
          </a:p>
          <a:p>
            <a:pPr marL="457200" lvl="1" indent="0">
              <a:buNone/>
              <a:defRPr/>
            </a:pPr>
            <a:r>
              <a:rPr lang="en-US" altLang="zh-CN" sz="2000" dirty="0">
                <a:solidFill>
                  <a:schemeClr val="accent2"/>
                </a:solidFill>
                <a:latin typeface="微软雅黑" panose="020B0503020204020204" pitchFamily="34" charset="-122"/>
                <a:ea typeface="微软雅黑" panose="020B0503020204020204" pitchFamily="34" charset="-122"/>
              </a:rPr>
              <a:t>		</a:t>
            </a:r>
            <a:r>
              <a:rPr lang="zh-CN" altLang="en-US" sz="2000" dirty="0">
                <a:solidFill>
                  <a:schemeClr val="accent2"/>
                </a:solidFill>
                <a:latin typeface="微软雅黑" panose="020B0503020204020204" pitchFamily="34" charset="-122"/>
                <a:ea typeface="微软雅黑" panose="020B0503020204020204" pitchFamily="34" charset="-122"/>
              </a:rPr>
              <a:t>执行代码块 </a:t>
            </a:r>
            <a:r>
              <a:rPr lang="en-US" altLang="zh-CN" sz="2000" dirty="0">
                <a:solidFill>
                  <a:schemeClr val="accent2"/>
                </a:solidFill>
                <a:latin typeface="微软雅黑" panose="020B0503020204020204" pitchFamily="34" charset="-122"/>
                <a:ea typeface="微软雅黑" panose="020B0503020204020204" pitchFamily="34" charset="-122"/>
              </a:rPr>
              <a:t>2 </a:t>
            </a:r>
          </a:p>
          <a:p>
            <a:pPr marL="457200" lvl="1" indent="0">
              <a:buNone/>
              <a:defRPr/>
            </a:pPr>
            <a:r>
              <a:rPr lang="en-US" altLang="zh-CN" sz="2000" dirty="0">
                <a:solidFill>
                  <a:schemeClr val="accent2"/>
                </a:solidFill>
                <a:latin typeface="微软雅黑" panose="020B0503020204020204" pitchFamily="34" charset="-122"/>
                <a:ea typeface="微软雅黑" panose="020B0503020204020204" pitchFamily="34" charset="-122"/>
              </a:rPr>
              <a:t>		break; </a:t>
            </a:r>
          </a:p>
          <a:p>
            <a:pPr marL="457200" lvl="1" indent="0">
              <a:buNone/>
              <a:defRPr/>
            </a:pPr>
            <a:r>
              <a:rPr lang="en-US" altLang="zh-CN" sz="2000" dirty="0">
                <a:solidFill>
                  <a:schemeClr val="accent2"/>
                </a:solidFill>
                <a:latin typeface="微软雅黑" panose="020B0503020204020204" pitchFamily="34" charset="-122"/>
                <a:ea typeface="微软雅黑" panose="020B0503020204020204" pitchFamily="34" charset="-122"/>
              </a:rPr>
              <a:t>	default: </a:t>
            </a:r>
          </a:p>
          <a:p>
            <a:pPr marL="457200" lvl="1" indent="0">
              <a:buNone/>
              <a:defRPr/>
            </a:pPr>
            <a:r>
              <a:rPr lang="en-US" altLang="zh-CN" sz="2000" dirty="0">
                <a:solidFill>
                  <a:schemeClr val="accent2"/>
                </a:solidFill>
                <a:latin typeface="微软雅黑" panose="020B0503020204020204" pitchFamily="34" charset="-122"/>
                <a:ea typeface="微软雅黑" panose="020B0503020204020204" pitchFamily="34" charset="-122"/>
              </a:rPr>
              <a:t>		n </a:t>
            </a:r>
            <a:r>
              <a:rPr lang="zh-CN" altLang="en-US" sz="2000" dirty="0">
                <a:solidFill>
                  <a:schemeClr val="accent2"/>
                </a:solidFill>
                <a:latin typeface="微软雅黑" panose="020B0503020204020204" pitchFamily="34" charset="-122"/>
                <a:ea typeface="微软雅黑" panose="020B0503020204020204" pitchFamily="34" charset="-122"/>
              </a:rPr>
              <a:t>与 </a:t>
            </a:r>
            <a:r>
              <a:rPr lang="en-US" altLang="zh-CN" sz="2000" dirty="0">
                <a:solidFill>
                  <a:schemeClr val="accent2"/>
                </a:solidFill>
                <a:latin typeface="微软雅黑" panose="020B0503020204020204" pitchFamily="34" charset="-122"/>
                <a:ea typeface="微软雅黑" panose="020B0503020204020204" pitchFamily="34" charset="-122"/>
              </a:rPr>
              <a:t>case 1 </a:t>
            </a:r>
            <a:r>
              <a:rPr lang="zh-CN" altLang="en-US" sz="2000" dirty="0">
                <a:solidFill>
                  <a:schemeClr val="accent2"/>
                </a:solidFill>
                <a:latin typeface="微软雅黑" panose="020B0503020204020204" pitchFamily="34" charset="-122"/>
                <a:ea typeface="微软雅黑" panose="020B0503020204020204" pitchFamily="34" charset="-122"/>
              </a:rPr>
              <a:t>和 </a:t>
            </a:r>
            <a:r>
              <a:rPr lang="en-US" altLang="zh-CN" sz="2000" dirty="0">
                <a:solidFill>
                  <a:schemeClr val="accent2"/>
                </a:solidFill>
                <a:latin typeface="微软雅黑" panose="020B0503020204020204" pitchFamily="34" charset="-122"/>
                <a:ea typeface="微软雅黑" panose="020B0503020204020204" pitchFamily="34" charset="-122"/>
              </a:rPr>
              <a:t>case 2 </a:t>
            </a:r>
            <a:r>
              <a:rPr lang="zh-CN" altLang="en-US" sz="2000" dirty="0">
                <a:solidFill>
                  <a:schemeClr val="accent2"/>
                </a:solidFill>
                <a:latin typeface="微软雅黑" panose="020B0503020204020204" pitchFamily="34" charset="-122"/>
                <a:ea typeface="微软雅黑" panose="020B0503020204020204" pitchFamily="34" charset="-122"/>
              </a:rPr>
              <a:t>不同时执行的代码</a:t>
            </a:r>
            <a:endParaRPr lang="en-US" altLang="zh-CN" sz="2000" dirty="0">
              <a:solidFill>
                <a:schemeClr val="accent2"/>
              </a:solidFill>
              <a:latin typeface="微软雅黑" panose="020B0503020204020204" pitchFamily="34" charset="-122"/>
              <a:ea typeface="微软雅黑" panose="020B0503020204020204" pitchFamily="34" charset="-122"/>
            </a:endParaRPr>
          </a:p>
          <a:p>
            <a:pPr marL="457200" lvl="1" indent="0">
              <a:buNone/>
              <a:defRPr/>
            </a:pPr>
            <a:r>
              <a:rPr lang="en-US" altLang="zh-CN" sz="2000" dirty="0">
                <a:solidFill>
                  <a:schemeClr val="accent2"/>
                </a:solidFill>
                <a:latin typeface="微软雅黑" panose="020B0503020204020204" pitchFamily="34" charset="-122"/>
                <a:ea typeface="微软雅黑" panose="020B0503020204020204" pitchFamily="34" charset="-122"/>
              </a:rPr>
              <a:t>}</a:t>
            </a:r>
          </a:p>
          <a:p>
            <a:pPr marL="457200" lvl="1" indent="0">
              <a:buFont typeface="Arial" panose="020B0604020202020204" pitchFamily="34" charset="0"/>
              <a:buNone/>
              <a:defRPr/>
            </a:pPr>
            <a:endParaRPr lang="en-US" altLang="zh-CN" sz="1800" dirty="0" smtClean="0">
              <a:latin typeface="微软雅黑" panose="020B0503020204020204" pitchFamily="34" charset="-122"/>
              <a:ea typeface="微软雅黑" panose="020B0503020204020204" pitchFamily="34" charset="-122"/>
            </a:endParaRPr>
          </a:p>
        </p:txBody>
      </p:sp>
      <p:sp>
        <p:nvSpPr>
          <p:cNvPr id="2" name="TextBox 1"/>
          <p:cNvSpPr txBox="1"/>
          <p:nvPr/>
        </p:nvSpPr>
        <p:spPr>
          <a:xfrm>
            <a:off x="1094011" y="5615012"/>
            <a:ext cx="10744201" cy="1107996"/>
          </a:xfrm>
          <a:prstGeom prst="rect">
            <a:avLst/>
          </a:prstGeom>
          <a:noFill/>
        </p:spPr>
        <p:txBody>
          <a:bodyPr wrap="square" rtlCol="0">
            <a:spAutoFit/>
          </a:bodyPr>
          <a:lstStyle/>
          <a:p>
            <a:pPr>
              <a:lnSpc>
                <a:spcPct val="150000"/>
              </a:lnSpc>
              <a:spcBef>
                <a:spcPct val="30000"/>
              </a:spcBef>
              <a:defRPr/>
            </a:pPr>
            <a:r>
              <a:rPr lang="zh-CN" altLang="en-US" sz="2200" dirty="0">
                <a:latin typeface="微软雅黑" panose="020B0503020204020204" pitchFamily="34" charset="-122"/>
                <a:ea typeface="微软雅黑" panose="020B0503020204020204" pitchFamily="34" charset="-122"/>
                <a:sym typeface="Segoe UI" panose="020B0502040204020203" pitchFamily="34" charset="0"/>
              </a:rPr>
              <a:t>变量的值会与结构中的每个 </a:t>
            </a:r>
            <a:r>
              <a:rPr lang="en-US" altLang="zh-CN" sz="2200" dirty="0">
                <a:latin typeface="微软雅黑" panose="020B0503020204020204" pitchFamily="34" charset="-122"/>
                <a:ea typeface="微软雅黑" panose="020B0503020204020204" pitchFamily="34" charset="-122"/>
                <a:sym typeface="Segoe UI" panose="020B0502040204020203" pitchFamily="34" charset="0"/>
              </a:rPr>
              <a:t>case </a:t>
            </a:r>
            <a:r>
              <a:rPr lang="zh-CN" altLang="en-US" sz="2200" dirty="0">
                <a:latin typeface="微软雅黑" panose="020B0503020204020204" pitchFamily="34" charset="-122"/>
                <a:ea typeface="微软雅黑" panose="020B0503020204020204" pitchFamily="34" charset="-122"/>
                <a:sym typeface="Segoe UI" panose="020B0502040204020203" pitchFamily="34" charset="0"/>
              </a:rPr>
              <a:t>的值做比较。如果存在匹配，则与该 </a:t>
            </a:r>
            <a:r>
              <a:rPr lang="en-US" altLang="zh-CN" sz="2200" dirty="0">
                <a:latin typeface="微软雅黑" panose="020B0503020204020204" pitchFamily="34" charset="-122"/>
                <a:ea typeface="微软雅黑" panose="020B0503020204020204" pitchFamily="34" charset="-122"/>
                <a:sym typeface="Segoe UI" panose="020B0502040204020203" pitchFamily="34" charset="0"/>
              </a:rPr>
              <a:t>case </a:t>
            </a:r>
            <a:r>
              <a:rPr lang="zh-CN" altLang="en-US" sz="2200" dirty="0">
                <a:latin typeface="微软雅黑" panose="020B0503020204020204" pitchFamily="34" charset="-122"/>
                <a:ea typeface="微软雅黑" panose="020B0503020204020204" pitchFamily="34" charset="-122"/>
                <a:sym typeface="Segoe UI" panose="020B0502040204020203" pitchFamily="34" charset="0"/>
              </a:rPr>
              <a:t>关联的代码块会被执行。请使用 </a:t>
            </a:r>
            <a:r>
              <a:rPr lang="en-US" altLang="zh-CN" sz="2200" b="1" dirty="0">
                <a:latin typeface="微软雅黑" panose="020B0503020204020204" pitchFamily="34" charset="-122"/>
                <a:ea typeface="微软雅黑" panose="020B0503020204020204" pitchFamily="34" charset="-122"/>
                <a:sym typeface="Segoe UI" panose="020B0502040204020203" pitchFamily="34" charset="0"/>
              </a:rPr>
              <a:t>break</a:t>
            </a:r>
            <a:r>
              <a:rPr lang="zh-CN" altLang="en-US" sz="2200" dirty="0">
                <a:latin typeface="微软雅黑" panose="020B0503020204020204" pitchFamily="34" charset="-122"/>
                <a:ea typeface="微软雅黑" panose="020B0503020204020204" pitchFamily="34" charset="-122"/>
                <a:sym typeface="Segoe UI" panose="020B0502040204020203" pitchFamily="34" charset="0"/>
              </a:rPr>
              <a:t> 来阻止代码自动地向下一个 </a:t>
            </a:r>
            <a:r>
              <a:rPr lang="en-US" altLang="zh-CN" sz="2200" dirty="0">
                <a:latin typeface="微软雅黑" panose="020B0503020204020204" pitchFamily="34" charset="-122"/>
                <a:ea typeface="微软雅黑" panose="020B0503020204020204" pitchFamily="34" charset="-122"/>
                <a:sym typeface="Segoe UI" panose="020B0502040204020203" pitchFamily="34" charset="0"/>
              </a:rPr>
              <a:t>case </a:t>
            </a:r>
            <a:r>
              <a:rPr lang="zh-CN" altLang="en-US" sz="2200" dirty="0">
                <a:latin typeface="微软雅黑" panose="020B0503020204020204" pitchFamily="34" charset="-122"/>
                <a:ea typeface="微软雅黑" panose="020B0503020204020204" pitchFamily="34" charset="-122"/>
                <a:sym typeface="Segoe UI" panose="020B0502040204020203" pitchFamily="34" charset="0"/>
              </a:rPr>
              <a:t>运行。</a:t>
            </a:r>
          </a:p>
        </p:txBody>
      </p:sp>
      <p:sp>
        <p:nvSpPr>
          <p:cNvPr id="8" name="TextBox 7"/>
          <p:cNvSpPr txBox="1"/>
          <p:nvPr/>
        </p:nvSpPr>
        <p:spPr>
          <a:xfrm>
            <a:off x="6184615" y="3590283"/>
            <a:ext cx="5359993"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a:solidFill>
                  <a:srgbClr val="FF0000"/>
                </a:solidFill>
                <a:latin typeface="微软雅黑" panose="020B0503020204020204" pitchFamily="34" charset="-122"/>
                <a:ea typeface="微软雅黑" panose="020B0503020204020204" pitchFamily="34" charset="-122"/>
              </a:rPr>
              <a:t>demo/</a:t>
            </a:r>
            <a:r>
              <a:rPr lang="en-US" altLang="zh-CN" sz="2200" u="sng" dirty="0" err="1">
                <a:solidFill>
                  <a:srgbClr val="FF0000"/>
                </a:solidFill>
                <a:latin typeface="微软雅黑" panose="020B0503020204020204" pitchFamily="34" charset="-122"/>
                <a:ea typeface="微软雅黑" panose="020B0503020204020204" pitchFamily="34" charset="-122"/>
              </a:rPr>
              <a:t>js</a:t>
            </a:r>
            <a:r>
              <a:rPr lang="en-US" altLang="zh-CN" sz="2200" u="sng" dirty="0">
                <a:solidFill>
                  <a:srgbClr val="FF0000"/>
                </a:solidFill>
                <a:latin typeface="微软雅黑" panose="020B0503020204020204" pitchFamily="34" charset="-122"/>
                <a:ea typeface="微软雅黑" panose="020B0503020204020204" pitchFamily="34" charset="-122"/>
              </a:rPr>
              <a:t>/day3/2.switch.html</a:t>
            </a:r>
            <a:endParaRPr lang="zh-CN" altLang="en-US" sz="2200" u="sng"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43214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0723"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0724"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25"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 do…while</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语句</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751" name="Rectangle 7"/>
          <p:cNvSpPr>
            <a:spLocks noGrp="1" noChangeArrowheads="1"/>
          </p:cNvSpPr>
          <p:nvPr/>
        </p:nvSpPr>
        <p:spPr bwMode="auto">
          <a:xfrm>
            <a:off x="720725" y="1475235"/>
            <a:ext cx="10785475" cy="40928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buFont typeface="Wingdings" pitchFamily="2" charset="2"/>
              <a:buChar char="u"/>
              <a:defRPr/>
            </a:pPr>
            <a:r>
              <a:rPr lang="zh-CN" altLang="zh-CN" dirty="0">
                <a:latin typeface="微软雅黑" panose="020B0503020204020204" pitchFamily="34" charset="-122"/>
                <a:ea typeface="微软雅黑" panose="020B0503020204020204" pitchFamily="34" charset="-122"/>
              </a:rPr>
              <a:t>基本格式</a:t>
            </a:r>
            <a:r>
              <a:rPr lang="en-US" altLang="zh-CN" dirty="0">
                <a:latin typeface="微软雅黑" panose="020B0503020204020204" pitchFamily="34" charset="-122"/>
                <a:ea typeface="微软雅黑" panose="020B0503020204020204" pitchFamily="34" charset="-122"/>
              </a:rPr>
              <a:t>:</a:t>
            </a:r>
          </a:p>
          <a:p>
            <a:pPr marL="0" indent="0">
              <a:lnSpc>
                <a:spcPct val="150000"/>
              </a:lnSpc>
              <a:buNone/>
              <a:defRPr/>
            </a:pPr>
            <a:r>
              <a:rPr lang="en-US" altLang="zh-CN" sz="2200" dirty="0" smtClean="0">
                <a:latin typeface="微软雅黑" panose="020B0503020204020204" pitchFamily="34" charset="-122"/>
                <a:ea typeface="微软雅黑" panose="020B0503020204020204" pitchFamily="34" charset="-122"/>
              </a:rPr>
              <a:t>	</a:t>
            </a:r>
            <a:r>
              <a:rPr lang="en-US" altLang="zh-CN" sz="2400" dirty="0">
                <a:solidFill>
                  <a:schemeClr val="accent2"/>
                </a:solidFill>
                <a:latin typeface="微软雅黑" panose="020B0503020204020204" pitchFamily="34" charset="-122"/>
                <a:ea typeface="微软雅黑" panose="020B0503020204020204" pitchFamily="34" charset="-122"/>
              </a:rPr>
              <a:t>do{</a:t>
            </a:r>
          </a:p>
          <a:p>
            <a:pPr marL="0" indent="0">
              <a:lnSpc>
                <a:spcPct val="150000"/>
              </a:lnSpc>
              <a:buNone/>
              <a:defRPr/>
            </a:pPr>
            <a:r>
              <a:rPr lang="en-US" altLang="zh-CN" sz="2400" dirty="0">
                <a:solidFill>
                  <a:schemeClr val="accent2"/>
                </a:solidFill>
                <a:latin typeface="微软雅黑" panose="020B0503020204020204" pitchFamily="34" charset="-122"/>
                <a:ea typeface="微软雅黑" panose="020B0503020204020204" pitchFamily="34" charset="-122"/>
              </a:rPr>
              <a:t>	}while(</a:t>
            </a:r>
            <a:r>
              <a:rPr lang="zh-CN" altLang="zh-CN" sz="2400" dirty="0">
                <a:solidFill>
                  <a:schemeClr val="accent2"/>
                </a:solidFill>
                <a:latin typeface="微软雅黑" panose="020B0503020204020204" pitchFamily="34" charset="-122"/>
                <a:ea typeface="微软雅黑" panose="020B0503020204020204" pitchFamily="34" charset="-122"/>
              </a:rPr>
              <a:t>条件</a:t>
            </a:r>
            <a:r>
              <a:rPr lang="en-US" altLang="zh-CN" sz="2400" dirty="0" smtClean="0">
                <a:solidFill>
                  <a:schemeClr val="accent2"/>
                </a:solidFill>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indent="0">
              <a:lnSpc>
                <a:spcPct val="150000"/>
              </a:lnSpc>
              <a:buNone/>
              <a:defRPr/>
            </a:pPr>
            <a:endParaRPr lang="en-US" altLang="zh-CN" sz="2200" dirty="0" smtClean="0">
              <a:latin typeface="微软雅黑" panose="020B0503020204020204" pitchFamily="34" charset="-122"/>
              <a:ea typeface="微软雅黑" panose="020B0503020204020204" pitchFamily="34" charset="-122"/>
            </a:endParaRPr>
          </a:p>
          <a:p>
            <a:pPr marL="0" indent="0">
              <a:lnSpc>
                <a:spcPct val="150000"/>
              </a:lnSpc>
              <a:buNone/>
              <a:defRPr/>
            </a:pPr>
            <a:r>
              <a:rPr lang="en-US" altLang="zh-CN" sz="2200" dirty="0" smtClean="0">
                <a:latin typeface="微软雅黑" panose="020B0503020204020204" pitchFamily="34" charset="-122"/>
                <a:ea typeface="微软雅黑" panose="020B0503020204020204" pitchFamily="34" charset="-122"/>
              </a:rPr>
              <a:t>do</a:t>
            </a:r>
            <a:r>
              <a:rPr lang="en-US" altLang="zh-CN" sz="2200" dirty="0">
                <a:latin typeface="微软雅黑" panose="020B0503020204020204" pitchFamily="34" charset="-122"/>
                <a:ea typeface="微软雅黑" panose="020B0503020204020204" pitchFamily="34" charset="-122"/>
              </a:rPr>
              <a:t>...while </a:t>
            </a:r>
            <a:r>
              <a:rPr lang="zh-CN" altLang="en-US" sz="2200" dirty="0">
                <a:latin typeface="微软雅黑" panose="020B0503020204020204" pitchFamily="34" charset="-122"/>
                <a:ea typeface="微软雅黑" panose="020B0503020204020204" pitchFamily="34" charset="-122"/>
              </a:rPr>
              <a:t>语句是一种先运行，后判断的循环语句。也就是说，不管条件是否满足，至少先运行一次循环体</a:t>
            </a:r>
            <a:r>
              <a:rPr lang="zh-CN" altLang="en-US"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sp>
        <p:nvSpPr>
          <p:cNvPr id="3" name="TextBox 2"/>
          <p:cNvSpPr txBox="1"/>
          <p:nvPr/>
        </p:nvSpPr>
        <p:spPr>
          <a:xfrm>
            <a:off x="4898571" y="1513556"/>
            <a:ext cx="6776357" cy="216982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marL="0" indent="0">
              <a:lnSpc>
                <a:spcPct val="150000"/>
              </a:lnSpc>
              <a:buNone/>
              <a:defRPr/>
            </a:pPr>
            <a:r>
              <a:rPr lang="en-US" altLang="zh-CN" i="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i="1" dirty="0" err="1">
                <a:solidFill>
                  <a:schemeClr val="tx1">
                    <a:lumMod val="75000"/>
                    <a:lumOff val="25000"/>
                  </a:schemeClr>
                </a:solidFill>
                <a:latin typeface="微软雅黑" panose="020B0503020204020204" pitchFamily="34" charset="-122"/>
                <a:ea typeface="微软雅黑" panose="020B0503020204020204" pitchFamily="34" charset="-122"/>
              </a:rPr>
              <a:t>var</a:t>
            </a:r>
            <a:r>
              <a:rPr lang="en-US" altLang="zh-CN" i="1" dirty="0">
                <a:solidFill>
                  <a:schemeClr val="tx1">
                    <a:lumMod val="75000"/>
                    <a:lumOff val="25000"/>
                  </a:schemeClr>
                </a:solidFill>
                <a:latin typeface="微软雅黑" panose="020B0503020204020204" pitchFamily="34" charset="-122"/>
                <a:ea typeface="微软雅黑" panose="020B0503020204020204" pitchFamily="34" charset="-122"/>
              </a:rPr>
              <a:t> box = 1; //</a:t>
            </a:r>
            <a:r>
              <a:rPr lang="zh-CN" altLang="en-US" i="1" dirty="0">
                <a:solidFill>
                  <a:schemeClr val="tx1">
                    <a:lumMod val="75000"/>
                    <a:lumOff val="25000"/>
                  </a:schemeClr>
                </a:solidFill>
                <a:latin typeface="微软雅黑" panose="020B0503020204020204" pitchFamily="34" charset="-122"/>
                <a:ea typeface="微软雅黑" panose="020B0503020204020204" pitchFamily="34" charset="-122"/>
              </a:rPr>
              <a:t>如果是 </a:t>
            </a:r>
            <a:r>
              <a:rPr lang="en-US" altLang="zh-CN" i="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i="1" dirty="0">
                <a:solidFill>
                  <a:schemeClr val="tx1">
                    <a:lumMod val="75000"/>
                    <a:lumOff val="25000"/>
                  </a:schemeClr>
                </a:solidFill>
                <a:latin typeface="微软雅黑" panose="020B0503020204020204" pitchFamily="34" charset="-122"/>
                <a:ea typeface="微软雅黑" panose="020B0503020204020204" pitchFamily="34" charset="-122"/>
              </a:rPr>
              <a:t>，执行五次，如果是 </a:t>
            </a:r>
            <a:r>
              <a:rPr lang="en-US" altLang="zh-CN" i="1"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i="1" dirty="0">
                <a:solidFill>
                  <a:schemeClr val="tx1">
                    <a:lumMod val="75000"/>
                    <a:lumOff val="25000"/>
                  </a:schemeClr>
                </a:solidFill>
                <a:latin typeface="微软雅黑" panose="020B0503020204020204" pitchFamily="34" charset="-122"/>
                <a:ea typeface="微软雅黑" panose="020B0503020204020204" pitchFamily="34" charset="-122"/>
              </a:rPr>
              <a:t>，执行 </a:t>
            </a:r>
            <a:r>
              <a:rPr lang="en-US" altLang="zh-CN" i="1"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i="1" dirty="0">
                <a:solidFill>
                  <a:schemeClr val="tx1">
                    <a:lumMod val="75000"/>
                    <a:lumOff val="25000"/>
                  </a:schemeClr>
                </a:solidFill>
                <a:latin typeface="微软雅黑" panose="020B0503020204020204" pitchFamily="34" charset="-122"/>
                <a:ea typeface="微软雅黑" panose="020B0503020204020204" pitchFamily="34" charset="-122"/>
              </a:rPr>
              <a:t>次</a:t>
            </a:r>
          </a:p>
          <a:p>
            <a:pPr marL="0" indent="0">
              <a:lnSpc>
                <a:spcPct val="150000"/>
              </a:lnSpc>
              <a:buNone/>
              <a:defRPr/>
            </a:pPr>
            <a:r>
              <a:rPr lang="en-US" altLang="zh-CN" i="1" dirty="0">
                <a:solidFill>
                  <a:schemeClr val="tx1">
                    <a:lumMod val="75000"/>
                    <a:lumOff val="25000"/>
                  </a:schemeClr>
                </a:solidFill>
                <a:latin typeface="微软雅黑" panose="020B0503020204020204" pitchFamily="34" charset="-122"/>
                <a:ea typeface="微软雅黑" panose="020B0503020204020204" pitchFamily="34" charset="-122"/>
              </a:rPr>
              <a:t>     do {</a:t>
            </a:r>
          </a:p>
          <a:p>
            <a:pPr marL="0" indent="0">
              <a:lnSpc>
                <a:spcPct val="150000"/>
              </a:lnSpc>
              <a:buNone/>
              <a:defRPr/>
            </a:pPr>
            <a:r>
              <a:rPr lang="en-US" altLang="zh-CN" i="1" dirty="0">
                <a:solidFill>
                  <a:schemeClr val="tx1">
                    <a:lumMod val="75000"/>
                    <a:lumOff val="25000"/>
                  </a:schemeClr>
                </a:solidFill>
                <a:latin typeface="微软雅黑" panose="020B0503020204020204" pitchFamily="34" charset="-122"/>
                <a:ea typeface="微软雅黑" panose="020B0503020204020204" pitchFamily="34" charset="-122"/>
              </a:rPr>
              <a:t>	alert(box);</a:t>
            </a:r>
          </a:p>
          <a:p>
            <a:pPr marL="0" indent="0">
              <a:lnSpc>
                <a:spcPct val="150000"/>
              </a:lnSpc>
              <a:buNone/>
              <a:defRPr/>
            </a:pPr>
            <a:r>
              <a:rPr lang="en-US" altLang="zh-CN" i="1" dirty="0">
                <a:solidFill>
                  <a:schemeClr val="tx1">
                    <a:lumMod val="75000"/>
                    <a:lumOff val="25000"/>
                  </a:schemeClr>
                </a:solidFill>
                <a:latin typeface="微软雅黑" panose="020B0503020204020204" pitchFamily="34" charset="-122"/>
                <a:ea typeface="微软雅黑" panose="020B0503020204020204" pitchFamily="34" charset="-122"/>
              </a:rPr>
              <a:t>	box++;</a:t>
            </a:r>
          </a:p>
          <a:p>
            <a:pPr marL="0" indent="0">
              <a:lnSpc>
                <a:spcPct val="150000"/>
              </a:lnSpc>
              <a:buNone/>
              <a:defRPr/>
            </a:pPr>
            <a:r>
              <a:rPr lang="en-US" altLang="zh-CN" i="1" dirty="0">
                <a:solidFill>
                  <a:schemeClr val="tx1">
                    <a:lumMod val="75000"/>
                    <a:lumOff val="25000"/>
                  </a:schemeClr>
                </a:solidFill>
                <a:latin typeface="微软雅黑" panose="020B0503020204020204" pitchFamily="34" charset="-122"/>
                <a:ea typeface="微软雅黑" panose="020B0503020204020204" pitchFamily="34" charset="-122"/>
              </a:rPr>
              <a:t>      } while (box &lt;= 5); //</a:t>
            </a:r>
            <a:r>
              <a:rPr lang="zh-CN" altLang="en-US" i="1" dirty="0">
                <a:solidFill>
                  <a:schemeClr val="tx1">
                    <a:lumMod val="75000"/>
                    <a:lumOff val="25000"/>
                  </a:schemeClr>
                </a:solidFill>
                <a:latin typeface="微软雅黑" panose="020B0503020204020204" pitchFamily="34" charset="-122"/>
                <a:ea typeface="微软雅黑" panose="020B0503020204020204" pitchFamily="34" charset="-122"/>
              </a:rPr>
              <a:t>先运行一次，再</a:t>
            </a:r>
            <a:r>
              <a:rPr lang="zh-CN" altLang="en-US" i="1" dirty="0" smtClean="0">
                <a:solidFill>
                  <a:schemeClr val="tx1">
                    <a:lumMod val="75000"/>
                    <a:lumOff val="25000"/>
                  </a:schemeClr>
                </a:solidFill>
                <a:latin typeface="微软雅黑" panose="020B0503020204020204" pitchFamily="34" charset="-122"/>
                <a:ea typeface="微软雅黑" panose="020B0503020204020204" pitchFamily="34" charset="-122"/>
              </a:rPr>
              <a:t>判断</a:t>
            </a:r>
            <a:endParaRPr lang="zh-CN" altLang="en-US" i="1" dirty="0">
              <a:solidFill>
                <a:schemeClr val="tx1">
                  <a:lumMod val="75000"/>
                  <a:lumOff val="25000"/>
                </a:schemeClr>
              </a:solidFill>
            </a:endParaRPr>
          </a:p>
        </p:txBody>
      </p:sp>
    </p:spTree>
    <p:extLst>
      <p:ext uri="{BB962C8B-B14F-4D97-AF65-F5344CB8AC3E}">
        <p14:creationId xmlns:p14="http://schemas.microsoft.com/office/powerpoint/2010/main" val="2303190587"/>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0723"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0724"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25"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 while</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语句</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751" name="Rectangle 7"/>
          <p:cNvSpPr>
            <a:spLocks noGrp="1" noChangeArrowheads="1"/>
          </p:cNvSpPr>
          <p:nvPr/>
        </p:nvSpPr>
        <p:spPr bwMode="auto">
          <a:xfrm>
            <a:off x="720725" y="1475235"/>
            <a:ext cx="10785475" cy="40928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buFont typeface="Wingdings" pitchFamily="2" charset="2"/>
              <a:buChar char="u"/>
              <a:defRPr/>
            </a:pPr>
            <a:r>
              <a:rPr lang="zh-CN" altLang="zh-CN" dirty="0">
                <a:latin typeface="微软雅黑" panose="020B0503020204020204" pitchFamily="34" charset="-122"/>
                <a:ea typeface="微软雅黑" panose="020B0503020204020204" pitchFamily="34" charset="-122"/>
              </a:rPr>
              <a:t>基本</a:t>
            </a:r>
            <a:r>
              <a:rPr lang="zh-CN" altLang="zh-CN" dirty="0" smtClean="0">
                <a:latin typeface="微软雅黑" panose="020B0503020204020204" pitchFamily="34" charset="-122"/>
                <a:ea typeface="微软雅黑" panose="020B0503020204020204" pitchFamily="34" charset="-122"/>
              </a:rPr>
              <a:t>格式</a:t>
            </a:r>
            <a:r>
              <a:rPr lang="en-US" altLang="zh-CN" dirty="0" smtClean="0">
                <a:latin typeface="微软雅黑" panose="020B0503020204020204" pitchFamily="34" charset="-122"/>
                <a:ea typeface="微软雅黑" panose="020B0503020204020204" pitchFamily="34" charset="-122"/>
              </a:rPr>
              <a:t>:</a:t>
            </a:r>
          </a:p>
          <a:p>
            <a:pPr marL="0" indent="0">
              <a:lnSpc>
                <a:spcPct val="150000"/>
              </a:lnSpc>
              <a:buNone/>
              <a:defRPr/>
            </a:pPr>
            <a:r>
              <a:rPr lang="en-US" altLang="zh-CN" dirty="0">
                <a:latin typeface="微软雅黑" panose="020B0503020204020204" pitchFamily="34" charset="-122"/>
                <a:ea typeface="微软雅黑" panose="020B0503020204020204" pitchFamily="34" charset="-122"/>
              </a:rPr>
              <a:t>	</a:t>
            </a:r>
            <a:r>
              <a:rPr lang="zh-CN" altLang="zh-CN" dirty="0"/>
              <a:t/>
            </a:r>
            <a:br>
              <a:rPr lang="zh-CN" altLang="zh-CN" dirty="0"/>
            </a:br>
            <a:r>
              <a:rPr lang="en-US" altLang="zh-CN" dirty="0"/>
              <a:t>           </a:t>
            </a:r>
            <a:r>
              <a:rPr lang="en-US" altLang="zh-CN" dirty="0">
                <a:solidFill>
                  <a:schemeClr val="accent2"/>
                </a:solidFill>
                <a:latin typeface="微软雅黑" panose="020B0503020204020204" pitchFamily="34" charset="-122"/>
                <a:ea typeface="微软雅黑" panose="020B0503020204020204" pitchFamily="34" charset="-122"/>
              </a:rPr>
              <a:t>while</a:t>
            </a:r>
            <a:r>
              <a:rPr lang="zh-CN" altLang="zh-CN" dirty="0">
                <a:solidFill>
                  <a:schemeClr val="accent2"/>
                </a:solidFill>
                <a:latin typeface="微软雅黑" panose="020B0503020204020204" pitchFamily="34" charset="-122"/>
                <a:ea typeface="微软雅黑" panose="020B0503020204020204" pitchFamily="34" charset="-122"/>
              </a:rPr>
              <a:t>（条件）</a:t>
            </a:r>
            <a:br>
              <a:rPr lang="zh-CN" altLang="zh-CN" dirty="0">
                <a:solidFill>
                  <a:schemeClr val="accent2"/>
                </a:solidFill>
                <a:latin typeface="微软雅黑" panose="020B0503020204020204" pitchFamily="34" charset="-122"/>
                <a:ea typeface="微软雅黑" panose="020B0503020204020204" pitchFamily="34" charset="-122"/>
              </a:rPr>
            </a:br>
            <a:r>
              <a:rPr lang="en-US" altLang="zh-CN" dirty="0">
                <a:solidFill>
                  <a:schemeClr val="accent2"/>
                </a:solidFill>
                <a:latin typeface="微软雅黑" panose="020B0503020204020204" pitchFamily="34" charset="-122"/>
                <a:ea typeface="微软雅黑" panose="020B0503020204020204" pitchFamily="34" charset="-122"/>
              </a:rPr>
              <a:t>                      </a:t>
            </a:r>
            <a:r>
              <a:rPr lang="zh-CN" altLang="zh-CN" dirty="0">
                <a:solidFill>
                  <a:schemeClr val="accent2"/>
                </a:solidFill>
                <a:latin typeface="微软雅黑" panose="020B0503020204020204" pitchFamily="34" charset="-122"/>
                <a:ea typeface="微软雅黑" panose="020B0503020204020204" pitchFamily="34" charset="-122"/>
              </a:rPr>
              <a:t>语句集；</a:t>
            </a:r>
            <a:endParaRPr lang="zh-CN" altLang="zh-CN" sz="3200" dirty="0">
              <a:latin typeface="微软雅黑" panose="020B0503020204020204" pitchFamily="34" charset="-122"/>
              <a:ea typeface="微软雅黑" panose="020B0503020204020204" pitchFamily="34" charset="-122"/>
            </a:endParaRPr>
          </a:p>
          <a:p>
            <a:pPr marL="0" indent="0">
              <a:buNone/>
              <a:defRPr/>
            </a:pPr>
            <a:endParaRPr lang="en-US" altLang="zh-CN" dirty="0" smtClean="0">
              <a:latin typeface="微软雅黑" panose="020B0503020204020204" pitchFamily="34" charset="-122"/>
              <a:ea typeface="微软雅黑" panose="020B0503020204020204" pitchFamily="34" charset="-122"/>
            </a:endParaRPr>
          </a:p>
          <a:p>
            <a:pPr marL="0" indent="0">
              <a:lnSpc>
                <a:spcPct val="150000"/>
              </a:lnSpc>
              <a:buNone/>
              <a:defRPr/>
            </a:pPr>
            <a:r>
              <a:rPr lang="en-US" altLang="zh-CN" sz="2200" dirty="0">
                <a:latin typeface="微软雅黑" panose="020B0503020204020204" pitchFamily="34" charset="-122"/>
                <a:ea typeface="微软雅黑" panose="020B0503020204020204" pitchFamily="34" charset="-122"/>
              </a:rPr>
              <a:t>while </a:t>
            </a:r>
            <a:r>
              <a:rPr lang="zh-CN" altLang="en-US" sz="2200" dirty="0">
                <a:latin typeface="微软雅黑" panose="020B0503020204020204" pitchFamily="34" charset="-122"/>
                <a:ea typeface="微软雅黑" panose="020B0503020204020204" pitchFamily="34" charset="-122"/>
              </a:rPr>
              <a:t>语句是一种先判断，后运行的循环语句。也就是说，必须满足条件了之后，方可运行循环体。</a:t>
            </a:r>
            <a:endParaRPr lang="en-US" altLang="zh-CN" sz="2200" dirty="0">
              <a:latin typeface="微软雅黑" panose="020B0503020204020204" pitchFamily="34" charset="-122"/>
              <a:ea typeface="微软雅黑" panose="020B0503020204020204" pitchFamily="34" charset="-122"/>
            </a:endParaRPr>
          </a:p>
        </p:txBody>
      </p:sp>
      <p:sp>
        <p:nvSpPr>
          <p:cNvPr id="2" name="TextBox 1"/>
          <p:cNvSpPr txBox="1"/>
          <p:nvPr/>
        </p:nvSpPr>
        <p:spPr>
          <a:xfrm>
            <a:off x="5421086" y="1785478"/>
            <a:ext cx="6428014" cy="216982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zh-CN"/>
            </a:defPPr>
            <a:lvl1pPr marL="0" indent="0">
              <a:lnSpc>
                <a:spcPct val="150000"/>
              </a:lnSpc>
              <a:buNone/>
              <a:defRPr i="1">
                <a:solidFill>
                  <a:schemeClr val="tx1">
                    <a:lumMod val="75000"/>
                    <a:lumOff val="25000"/>
                  </a:schemeClr>
                </a:solidFill>
                <a:latin typeface="微软雅黑" panose="020B0503020204020204" pitchFamily="34" charset="-122"/>
                <a:ea typeface="微软雅黑" panose="020B0503020204020204"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err="1"/>
              <a:t>var</a:t>
            </a:r>
            <a:r>
              <a:rPr lang="en-US" altLang="zh-CN" dirty="0"/>
              <a:t> box = 1; //</a:t>
            </a:r>
            <a:r>
              <a:rPr lang="zh-CN" altLang="en-US" dirty="0"/>
              <a:t>如果是 </a:t>
            </a:r>
            <a:r>
              <a:rPr lang="en-US" altLang="zh-CN" dirty="0"/>
              <a:t>1</a:t>
            </a:r>
            <a:r>
              <a:rPr lang="zh-CN" altLang="en-US" dirty="0"/>
              <a:t>，执行五次，如果是 </a:t>
            </a:r>
            <a:r>
              <a:rPr lang="en-US" altLang="zh-CN" dirty="0"/>
              <a:t>10</a:t>
            </a:r>
            <a:r>
              <a:rPr lang="zh-CN" altLang="en-US" dirty="0"/>
              <a:t>，不执行</a:t>
            </a:r>
          </a:p>
          <a:p>
            <a:r>
              <a:rPr lang="en-US" altLang="zh-CN" dirty="0"/>
              <a:t>while (box &lt;= 5) { //</a:t>
            </a:r>
            <a:r>
              <a:rPr lang="zh-CN" altLang="en-US" dirty="0"/>
              <a:t>先判断，再执行</a:t>
            </a:r>
          </a:p>
          <a:p>
            <a:r>
              <a:rPr lang="en-US" altLang="zh-CN" dirty="0"/>
              <a:t>    alert(box);</a:t>
            </a:r>
          </a:p>
          <a:p>
            <a:r>
              <a:rPr lang="en-US" altLang="zh-CN" dirty="0"/>
              <a:t>     box++;</a:t>
            </a:r>
          </a:p>
          <a:p>
            <a:r>
              <a:rPr lang="en-US" altLang="zh-CN" dirty="0"/>
              <a:t>}</a:t>
            </a:r>
          </a:p>
        </p:txBody>
      </p:sp>
    </p:spTree>
    <p:extLst>
      <p:ext uri="{BB962C8B-B14F-4D97-AF65-F5344CB8AC3E}">
        <p14:creationId xmlns:p14="http://schemas.microsoft.com/office/powerpoint/2010/main" val="921492090"/>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1747"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174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749"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 </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for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循环语句</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774" name="Rectangle 6"/>
          <p:cNvSpPr>
            <a:spLocks noGrp="1" noChangeArrowheads="1"/>
          </p:cNvSpPr>
          <p:nvPr/>
        </p:nvSpPr>
        <p:spPr bwMode="auto">
          <a:xfrm>
            <a:off x="1001032" y="1510696"/>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Wingdings" pitchFamily="2" charset="2"/>
              <a:buChar char="u"/>
              <a:defRPr/>
            </a:pPr>
            <a:r>
              <a:rPr lang="zh-CN" dirty="0">
                <a:latin typeface="微软雅黑" panose="020B0503020204020204" pitchFamily="34" charset="-122"/>
                <a:ea typeface="微软雅黑" panose="020B0503020204020204" pitchFamily="34" charset="-122"/>
              </a:rPr>
              <a:t>基本</a:t>
            </a:r>
            <a:r>
              <a:rPr lang="zh-CN" dirty="0" smtClean="0">
                <a:latin typeface="微软雅黑" panose="020B0503020204020204" pitchFamily="34" charset="-122"/>
                <a:ea typeface="微软雅黑" panose="020B0503020204020204" pitchFamily="34" charset="-122"/>
              </a:rPr>
              <a:t>格式</a:t>
            </a:r>
            <a:r>
              <a:rPr lang="en-US" altLang="zh-CN" dirty="0" smtClean="0">
                <a:latin typeface="微软雅黑" panose="020B0503020204020204" pitchFamily="34" charset="-122"/>
                <a:ea typeface="微软雅黑" panose="020B0503020204020204" pitchFamily="34" charset="-122"/>
              </a:rPr>
              <a:t>:</a:t>
            </a:r>
            <a:r>
              <a:rPr lang="zh-CN" sz="2100" dirty="0" smtClean="0">
                <a:latin typeface="微软雅黑" panose="020B0503020204020204" pitchFamily="34" charset="-122"/>
                <a:ea typeface="微软雅黑" panose="020B0503020204020204" pitchFamily="34" charset="-122"/>
              </a:rPr>
              <a:t/>
            </a:r>
            <a:br>
              <a:rPr lang="zh-CN" sz="2100" dirty="0" smtClean="0">
                <a:latin typeface="微软雅黑" panose="020B0503020204020204" pitchFamily="34" charset="-122"/>
                <a:ea typeface="微软雅黑" panose="020B0503020204020204" pitchFamily="34" charset="-122"/>
              </a:rPr>
            </a:br>
            <a:r>
              <a:rPr lang="en-US" altLang="zh-CN" dirty="0" smtClean="0">
                <a:solidFill>
                  <a:schemeClr val="accent2"/>
                </a:solidFill>
                <a:latin typeface="微软雅黑" panose="020B0503020204020204" pitchFamily="34" charset="-122"/>
                <a:ea typeface="微软雅黑" panose="020B0503020204020204" pitchFamily="34" charset="-122"/>
              </a:rPr>
              <a:t>   for</a:t>
            </a:r>
            <a:r>
              <a:rPr lang="zh-CN" dirty="0">
                <a:solidFill>
                  <a:schemeClr val="accent2"/>
                </a:solidFill>
                <a:latin typeface="微软雅黑" panose="020B0503020204020204" pitchFamily="34" charset="-122"/>
                <a:ea typeface="微软雅黑" panose="020B0503020204020204" pitchFamily="34" charset="-122"/>
              </a:rPr>
              <a:t>（初始化；条件；增量）</a:t>
            </a:r>
            <a:br>
              <a:rPr lang="zh-CN" dirty="0">
                <a:solidFill>
                  <a:schemeClr val="accent2"/>
                </a:solidFill>
                <a:latin typeface="微软雅黑" panose="020B0503020204020204" pitchFamily="34" charset="-122"/>
                <a:ea typeface="微软雅黑" panose="020B0503020204020204" pitchFamily="34" charset="-122"/>
              </a:rPr>
            </a:br>
            <a:r>
              <a:rPr lang="en-US" altLang="zh-CN" dirty="0">
                <a:solidFill>
                  <a:schemeClr val="accent2"/>
                </a:solidFill>
                <a:latin typeface="微软雅黑" panose="020B0503020204020204" pitchFamily="34" charset="-122"/>
                <a:ea typeface="微软雅黑" panose="020B0503020204020204" pitchFamily="34" charset="-122"/>
              </a:rPr>
              <a:t>          </a:t>
            </a:r>
            <a:r>
              <a:rPr lang="zh-CN" dirty="0" smtClean="0">
                <a:solidFill>
                  <a:schemeClr val="accent2"/>
                </a:solidFill>
                <a:latin typeface="微软雅黑" panose="020B0503020204020204" pitchFamily="34" charset="-122"/>
                <a:ea typeface="微软雅黑" panose="020B0503020204020204" pitchFamily="34" charset="-122"/>
              </a:rPr>
              <a:t>语句</a:t>
            </a:r>
            <a:r>
              <a:rPr lang="zh-CN" dirty="0">
                <a:solidFill>
                  <a:schemeClr val="accent2"/>
                </a:solidFill>
                <a:latin typeface="微软雅黑" panose="020B0503020204020204" pitchFamily="34" charset="-122"/>
                <a:ea typeface="微软雅黑" panose="020B0503020204020204" pitchFamily="34" charset="-122"/>
              </a:rPr>
              <a:t>集</a:t>
            </a:r>
            <a:r>
              <a:rPr lang="zh-CN" dirty="0" smtClean="0">
                <a:solidFill>
                  <a:schemeClr val="accent2"/>
                </a:solidFill>
                <a:latin typeface="微软雅黑" panose="020B0503020204020204" pitchFamily="34" charset="-122"/>
                <a:ea typeface="微软雅黑" panose="020B0503020204020204" pitchFamily="34" charset="-122"/>
              </a:rPr>
              <a:t>；</a:t>
            </a:r>
            <a:endParaRPr lang="en-US" altLang="zh-CN" dirty="0">
              <a:solidFill>
                <a:schemeClr val="accent2"/>
              </a:solidFill>
              <a:latin typeface="微软雅黑" panose="020B0503020204020204" pitchFamily="34" charset="-122"/>
              <a:ea typeface="微软雅黑" panose="020B0503020204020204" pitchFamily="34" charset="-122"/>
            </a:endParaRPr>
          </a:p>
          <a:p>
            <a:pPr marL="0" indent="0">
              <a:lnSpc>
                <a:spcPct val="150000"/>
              </a:lnSpc>
              <a:buNone/>
              <a:defRPr/>
            </a:pPr>
            <a:r>
              <a:rPr lang="zh-CN" sz="2100" dirty="0" smtClean="0">
                <a:latin typeface="微软雅黑" panose="020B0503020204020204" pitchFamily="34" charset="-122"/>
                <a:ea typeface="微软雅黑" panose="020B0503020204020204" pitchFamily="34" charset="-122"/>
              </a:rPr>
              <a:t>　</a:t>
            </a:r>
            <a:r>
              <a:rPr lang="zh-CN" sz="2000" dirty="0" smtClean="0">
                <a:latin typeface="微软雅黑" panose="020B0503020204020204" pitchFamily="34" charset="-122"/>
                <a:ea typeface="微软雅黑" panose="020B0503020204020204" pitchFamily="34" charset="-122"/>
              </a:rPr>
              <a:t>功能：实现条件循环，当条件成立时，执行语句集，否则跳出循环体。</a:t>
            </a:r>
            <a:br>
              <a:rPr lang="zh-CN" sz="2000" dirty="0" smtClean="0">
                <a:latin typeface="微软雅黑" panose="020B0503020204020204" pitchFamily="34" charset="-122"/>
                <a:ea typeface="微软雅黑" panose="020B0503020204020204" pitchFamily="34" charset="-122"/>
              </a:rPr>
            </a:br>
            <a:r>
              <a:rPr lang="zh-CN" sz="2000" dirty="0" smtClean="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初始化</a:t>
            </a:r>
            <a:r>
              <a:rPr lang="zh-CN" sz="2000" dirty="0" smtClean="0">
                <a:latin typeface="微软雅黑" panose="020B0503020204020204" pitchFamily="34" charset="-122"/>
                <a:ea typeface="微软雅黑" panose="020B0503020204020204" pitchFamily="34" charset="-122"/>
              </a:rPr>
              <a:t>：参数告诉循环的开始位置，必须赋予变量的初值；</a:t>
            </a:r>
            <a:br>
              <a:rPr lang="zh-CN" sz="2000" dirty="0" smtClean="0">
                <a:latin typeface="微软雅黑" panose="020B0503020204020204" pitchFamily="34" charset="-122"/>
                <a:ea typeface="微软雅黑" panose="020B0503020204020204" pitchFamily="34" charset="-122"/>
              </a:rPr>
            </a:br>
            <a:r>
              <a:rPr lang="en-US" altLang="zh-CN" sz="2000" dirty="0" smtClean="0">
                <a:latin typeface="微软雅黑" panose="020B0503020204020204" pitchFamily="34" charset="-122"/>
                <a:ea typeface="微软雅黑" panose="020B0503020204020204" pitchFamily="34" charset="-122"/>
              </a:rPr>
              <a:t>   </a:t>
            </a:r>
            <a:r>
              <a:rPr lang="zh-CN" sz="2000" dirty="0" smtClean="0">
                <a:latin typeface="微软雅黑" panose="020B0503020204020204" pitchFamily="34" charset="-122"/>
                <a:ea typeface="微软雅黑" panose="020B0503020204020204" pitchFamily="34" charset="-122"/>
              </a:rPr>
              <a:t>条件：是用于判别循环停止时的条件。若条件满足，则执行循环体，否则 跳出。</a:t>
            </a:r>
            <a:br>
              <a:rPr lang="zh-CN" sz="2000" dirty="0" smtClean="0">
                <a:latin typeface="微软雅黑" panose="020B0503020204020204" pitchFamily="34" charset="-122"/>
                <a:ea typeface="微软雅黑" panose="020B0503020204020204" pitchFamily="34" charset="-122"/>
              </a:rPr>
            </a:br>
            <a:r>
              <a:rPr lang="en-US" altLang="zh-CN" sz="2000" dirty="0" smtClean="0">
                <a:latin typeface="微软雅黑" panose="020B0503020204020204" pitchFamily="34" charset="-122"/>
                <a:ea typeface="微软雅黑" panose="020B0503020204020204" pitchFamily="34" charset="-122"/>
              </a:rPr>
              <a:t>   </a:t>
            </a:r>
            <a:r>
              <a:rPr lang="zh-CN" sz="2000" dirty="0" smtClean="0">
                <a:latin typeface="微软雅黑" panose="020B0503020204020204" pitchFamily="34" charset="-122"/>
                <a:ea typeface="微软雅黑" panose="020B0503020204020204" pitchFamily="34" charset="-122"/>
              </a:rPr>
              <a:t>增量：主要定义循环控制变量在每次循环时按什么方式变化。</a:t>
            </a:r>
            <a:endParaRPr lang="en-US" altLang="zh-CN" sz="2000" dirty="0" smtClean="0">
              <a:latin typeface="微软雅黑" panose="020B0503020204020204" pitchFamily="34" charset="-122"/>
              <a:ea typeface="微软雅黑" panose="020B0503020204020204" pitchFamily="34" charset="-122"/>
            </a:endParaRPr>
          </a:p>
          <a:p>
            <a:pPr marL="0" indent="0">
              <a:lnSpc>
                <a:spcPct val="150000"/>
              </a:lnSpc>
              <a:buFont typeface="Arial" panose="020B0604020202020204" pitchFamily="34" charset="0"/>
              <a:buNone/>
              <a:defRPr/>
            </a:pPr>
            <a:r>
              <a:rPr lang="en-US" altLang="zh-CN" sz="2000" dirty="0" smtClean="0">
                <a:latin typeface="微软雅黑" panose="020B0503020204020204" pitchFamily="34" charset="-122"/>
                <a:ea typeface="微软雅黑" panose="020B0503020204020204" pitchFamily="34" charset="-122"/>
              </a:rPr>
              <a:t>   </a:t>
            </a:r>
            <a:r>
              <a:rPr lang="zh-CN" sz="2000" dirty="0" smtClean="0">
                <a:latin typeface="微软雅黑" panose="020B0503020204020204" pitchFamily="34" charset="-122"/>
                <a:ea typeface="微软雅黑" panose="020B0503020204020204" pitchFamily="34" charset="-122"/>
              </a:rPr>
              <a:t>三个主要语句之间，必须使用逗号分隔。</a:t>
            </a:r>
            <a:endParaRPr lang="zh-CN" sz="21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4672527"/>
      </p:ext>
    </p:extLst>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1747"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174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749"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 </a:t>
            </a:r>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f</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or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循环语句</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p:cNvSpPr/>
          <p:nvPr/>
        </p:nvSpPr>
        <p:spPr>
          <a:xfrm>
            <a:off x="720724" y="3539303"/>
            <a:ext cx="9549947" cy="1818959"/>
          </a:xfrm>
          <a:prstGeom prst="rect">
            <a:avLst/>
          </a:prstGeom>
        </p:spPr>
        <p:txBody>
          <a:bodyPr wrap="square">
            <a:spAutoFit/>
          </a:bodyPr>
          <a:lstStyle/>
          <a:p>
            <a:pPr marL="342900" indent="-342900">
              <a:lnSpc>
                <a:spcPct val="150000"/>
              </a:lnSpc>
              <a:spcBef>
                <a:spcPct val="30000"/>
              </a:spcBef>
              <a:buFont typeface="Wingdings" pitchFamily="2" charset="2"/>
              <a:buChar char="u"/>
              <a:defRPr/>
            </a:pPr>
            <a:r>
              <a:rPr lang="en-US" altLang="zh-CN" sz="2200" b="1" dirty="0">
                <a:latin typeface="微软雅黑" panose="020B0503020204020204" pitchFamily="34" charset="-122"/>
                <a:ea typeface="微软雅黑" panose="020B0503020204020204" pitchFamily="34" charset="-122"/>
                <a:sym typeface="Segoe UI" panose="020B0502040204020203" pitchFamily="34" charset="0"/>
              </a:rPr>
              <a:t>for</a:t>
            </a:r>
            <a:r>
              <a:rPr lang="zh-CN" altLang="zh-CN" sz="2200" b="1" dirty="0">
                <a:latin typeface="微软雅黑" panose="020B0503020204020204" pitchFamily="34" charset="-122"/>
                <a:ea typeface="微软雅黑" panose="020B0503020204020204" pitchFamily="34" charset="-122"/>
                <a:sym typeface="Segoe UI" panose="020B0502040204020203" pitchFamily="34" charset="0"/>
              </a:rPr>
              <a:t>与</a:t>
            </a:r>
            <a:r>
              <a:rPr lang="en-US" altLang="zh-CN" sz="2200" b="1" dirty="0">
                <a:latin typeface="微软雅黑" panose="020B0503020204020204" pitchFamily="34" charset="-122"/>
                <a:ea typeface="微软雅黑" panose="020B0503020204020204" pitchFamily="34" charset="-122"/>
                <a:sym typeface="Segoe UI" panose="020B0502040204020203" pitchFamily="34" charset="0"/>
              </a:rPr>
              <a:t>while</a:t>
            </a:r>
            <a:r>
              <a:rPr lang="zh-CN" altLang="zh-CN" sz="2200" b="1" dirty="0" smtClean="0">
                <a:latin typeface="微软雅黑" panose="020B0503020204020204" pitchFamily="34" charset="-122"/>
                <a:ea typeface="微软雅黑" panose="020B0503020204020204" pitchFamily="34" charset="-122"/>
                <a:sym typeface="Segoe UI" panose="020B0502040204020203" pitchFamily="34" charset="0"/>
              </a:rPr>
              <a:t>语句</a:t>
            </a:r>
            <a:endParaRPr lang="en-US" altLang="zh-CN" sz="2200" dirty="0">
              <a:latin typeface="微软雅黑" panose="020B0503020204020204" pitchFamily="34" charset="-122"/>
              <a:ea typeface="微软雅黑" panose="020B0503020204020204" pitchFamily="34" charset="-122"/>
              <a:sym typeface="Segoe UI" panose="020B0502040204020203" pitchFamily="34" charset="0"/>
            </a:endParaRPr>
          </a:p>
          <a:p>
            <a:pPr>
              <a:lnSpc>
                <a:spcPct val="150000"/>
              </a:lnSpc>
              <a:spcBef>
                <a:spcPct val="30000"/>
              </a:spcBef>
              <a:defRPr/>
            </a:pPr>
            <a:r>
              <a:rPr lang="zh-CN" altLang="zh-CN" sz="2200" dirty="0" smtClean="0">
                <a:latin typeface="微软雅黑" panose="020B0503020204020204" pitchFamily="34" charset="-122"/>
                <a:ea typeface="微软雅黑" panose="020B0503020204020204" pitchFamily="34" charset="-122"/>
                <a:sym typeface="Segoe UI" panose="020B0502040204020203" pitchFamily="34" charset="0"/>
              </a:rPr>
              <a:t>使用</a:t>
            </a:r>
            <a:r>
              <a:rPr lang="en-US" altLang="zh-CN" sz="2200" dirty="0">
                <a:latin typeface="微软雅黑" panose="020B0503020204020204" pitchFamily="34" charset="-122"/>
                <a:ea typeface="微软雅黑" panose="020B0503020204020204" pitchFamily="34" charset="-122"/>
                <a:sym typeface="Segoe UI" panose="020B0502040204020203" pitchFamily="34" charset="0"/>
              </a:rPr>
              <a:t>for</a:t>
            </a:r>
            <a:r>
              <a:rPr lang="zh-CN" altLang="zh-CN" sz="2200" dirty="0">
                <a:latin typeface="微软雅黑" panose="020B0503020204020204" pitchFamily="34" charset="-122"/>
                <a:ea typeface="微软雅黑" panose="020B0503020204020204" pitchFamily="34" charset="-122"/>
                <a:sym typeface="Segoe UI" panose="020B0502040204020203" pitchFamily="34" charset="0"/>
              </a:rPr>
              <a:t>语句在处理有关数字时更易看懂，也较紧凑；</a:t>
            </a:r>
            <a:endParaRPr lang="en-US" altLang="zh-CN" sz="2200" dirty="0">
              <a:latin typeface="微软雅黑" panose="020B0503020204020204" pitchFamily="34" charset="-122"/>
              <a:ea typeface="微软雅黑" panose="020B0503020204020204" pitchFamily="34" charset="-122"/>
              <a:sym typeface="Segoe UI" panose="020B0502040204020203" pitchFamily="34" charset="0"/>
            </a:endParaRPr>
          </a:p>
          <a:p>
            <a:pPr>
              <a:lnSpc>
                <a:spcPct val="150000"/>
              </a:lnSpc>
              <a:spcBef>
                <a:spcPct val="30000"/>
              </a:spcBef>
              <a:defRPr/>
            </a:pPr>
            <a:r>
              <a:rPr lang="zh-CN" altLang="zh-CN" sz="2200" dirty="0">
                <a:latin typeface="微软雅黑" panose="020B0503020204020204" pitchFamily="34" charset="-122"/>
                <a:ea typeface="微软雅黑" panose="020B0503020204020204" pitchFamily="34" charset="-122"/>
                <a:sym typeface="Segoe UI" panose="020B0502040204020203" pitchFamily="34" charset="0"/>
              </a:rPr>
              <a:t>而</a:t>
            </a:r>
            <a:r>
              <a:rPr lang="en-US" altLang="zh-CN" sz="2200" dirty="0">
                <a:latin typeface="微软雅黑" panose="020B0503020204020204" pitchFamily="34" charset="-122"/>
                <a:ea typeface="微软雅黑" panose="020B0503020204020204" pitchFamily="34" charset="-122"/>
                <a:sym typeface="Segoe UI" panose="020B0502040204020203" pitchFamily="34" charset="0"/>
              </a:rPr>
              <a:t>while</a:t>
            </a:r>
            <a:r>
              <a:rPr lang="zh-CN" altLang="zh-CN" sz="2200" dirty="0">
                <a:latin typeface="微软雅黑" panose="020B0503020204020204" pitchFamily="34" charset="-122"/>
                <a:ea typeface="微软雅黑" panose="020B0503020204020204" pitchFamily="34" charset="-122"/>
                <a:sym typeface="Segoe UI" panose="020B0502040204020203" pitchFamily="34" charset="0"/>
              </a:rPr>
              <a:t>循环对复杂的语句效果更特别</a:t>
            </a:r>
          </a:p>
        </p:txBody>
      </p:sp>
      <p:sp>
        <p:nvSpPr>
          <p:cNvPr id="9" name="TextBox 8"/>
          <p:cNvSpPr txBox="1"/>
          <p:nvPr/>
        </p:nvSpPr>
        <p:spPr>
          <a:xfrm>
            <a:off x="4013803" y="1116144"/>
            <a:ext cx="7884283" cy="216982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zh-CN"/>
            </a:defPPr>
            <a:lvl1pPr marL="0" indent="0">
              <a:lnSpc>
                <a:spcPct val="150000"/>
              </a:lnSpc>
              <a:buNone/>
              <a:defRPr i="1">
                <a:solidFill>
                  <a:schemeClr val="tx1">
                    <a:lumMod val="75000"/>
                    <a:lumOff val="25000"/>
                  </a:schemeClr>
                </a:solidFill>
                <a:latin typeface="微软雅黑" panose="020B0503020204020204" pitchFamily="34" charset="-122"/>
                <a:ea typeface="微软雅黑" panose="020B0503020204020204"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t>for (</a:t>
            </a:r>
            <a:r>
              <a:rPr lang="en-US" altLang="zh-CN" dirty="0" err="1"/>
              <a:t>var</a:t>
            </a:r>
            <a:r>
              <a:rPr lang="en-US" altLang="zh-CN" dirty="0"/>
              <a:t> box = 1; box &lt;= 5 ; box++) { //</a:t>
            </a:r>
            <a:r>
              <a:rPr lang="zh-CN" altLang="en-US" dirty="0"/>
              <a:t>第一步，声明变量 </a:t>
            </a:r>
            <a:r>
              <a:rPr lang="en-US" altLang="zh-CN" dirty="0" err="1"/>
              <a:t>var</a:t>
            </a:r>
            <a:r>
              <a:rPr lang="en-US" altLang="zh-CN" dirty="0"/>
              <a:t> box = 1;</a:t>
            </a:r>
          </a:p>
          <a:p>
            <a:r>
              <a:rPr lang="en-US" altLang="zh-CN" dirty="0"/>
              <a:t>alert(box); //</a:t>
            </a:r>
            <a:r>
              <a:rPr lang="zh-CN" altLang="en-US" dirty="0"/>
              <a:t>第二步，判断 </a:t>
            </a:r>
            <a:r>
              <a:rPr lang="en-US" altLang="zh-CN" dirty="0"/>
              <a:t>box &lt;=5</a:t>
            </a:r>
          </a:p>
          <a:p>
            <a:r>
              <a:rPr lang="en-US" altLang="zh-CN" dirty="0"/>
              <a:t>} //</a:t>
            </a:r>
            <a:r>
              <a:rPr lang="zh-CN" altLang="en-US" dirty="0"/>
              <a:t>第三步，</a:t>
            </a:r>
            <a:r>
              <a:rPr lang="en-US" altLang="zh-CN" dirty="0"/>
              <a:t>alert(box)</a:t>
            </a:r>
          </a:p>
          <a:p>
            <a:r>
              <a:rPr lang="en-US" altLang="zh-CN" dirty="0"/>
              <a:t>//</a:t>
            </a:r>
            <a:r>
              <a:rPr lang="zh-CN" altLang="en-US" dirty="0"/>
              <a:t>第四步，</a:t>
            </a:r>
            <a:r>
              <a:rPr lang="en-US" altLang="zh-CN" dirty="0"/>
              <a:t>box++</a:t>
            </a:r>
          </a:p>
          <a:p>
            <a:r>
              <a:rPr lang="en-US" altLang="zh-CN" dirty="0"/>
              <a:t>//</a:t>
            </a:r>
            <a:r>
              <a:rPr lang="zh-CN" altLang="en-US" dirty="0"/>
              <a:t>第五步，从第二步再来，直到判断为 </a:t>
            </a:r>
            <a:r>
              <a:rPr lang="en-US" altLang="zh-CN" dirty="0"/>
              <a:t>false</a:t>
            </a:r>
          </a:p>
        </p:txBody>
      </p:sp>
    </p:spTree>
    <p:extLst>
      <p:ext uri="{BB962C8B-B14F-4D97-AF65-F5344CB8AC3E}">
        <p14:creationId xmlns:p14="http://schemas.microsoft.com/office/powerpoint/2010/main" val="3044632701"/>
      </p:ext>
    </p:extLst>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1747"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174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749"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for...in </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语句</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矩形 1"/>
          <p:cNvSpPr/>
          <p:nvPr/>
        </p:nvSpPr>
        <p:spPr>
          <a:xfrm>
            <a:off x="720725" y="1702751"/>
            <a:ext cx="11054444" cy="707886"/>
          </a:xfrm>
          <a:prstGeom prst="rect">
            <a:avLst/>
          </a:prstGeom>
        </p:spPr>
        <p:txBody>
          <a:bodyPr wrap="square">
            <a:spAutoFit/>
          </a:bodyPr>
          <a:lstStyle/>
          <a:p>
            <a:r>
              <a:rPr lang="en-US" altLang="zh-CN" sz="2200" b="1" dirty="0">
                <a:latin typeface="微软雅黑" panose="020B0503020204020204" pitchFamily="34" charset="-122"/>
                <a:ea typeface="微软雅黑" panose="020B0503020204020204" pitchFamily="34" charset="-122"/>
              </a:rPr>
              <a:t>for...in </a:t>
            </a:r>
            <a:r>
              <a:rPr lang="zh-CN" altLang="en-US" sz="2200" b="1" dirty="0">
                <a:latin typeface="微软雅黑" panose="020B0503020204020204" pitchFamily="34" charset="-122"/>
                <a:ea typeface="微软雅黑" panose="020B0503020204020204" pitchFamily="34" charset="-122"/>
              </a:rPr>
              <a:t>语句是一种精准的迭代语句，可以用来枚举对象的</a:t>
            </a:r>
            <a:r>
              <a:rPr lang="zh-CN" altLang="en-US" sz="2200" b="1" dirty="0" smtClean="0">
                <a:latin typeface="微软雅黑" panose="020B0503020204020204" pitchFamily="34" charset="-122"/>
                <a:ea typeface="微软雅黑" panose="020B0503020204020204" pitchFamily="34" charset="-122"/>
              </a:rPr>
              <a:t>属性</a:t>
            </a:r>
            <a:endParaRPr lang="en-US" altLang="zh-CN" sz="2200" b="1" dirty="0" smtClean="0">
              <a:latin typeface="微软雅黑" panose="020B0503020204020204" pitchFamily="34" charset="-122"/>
              <a:ea typeface="微软雅黑" panose="020B0503020204020204" pitchFamily="34" charset="-122"/>
            </a:endParaRPr>
          </a:p>
          <a:p>
            <a:endParaRPr lang="zh-CN" altLang="en-US" dirty="0"/>
          </a:p>
        </p:txBody>
      </p:sp>
      <p:sp>
        <p:nvSpPr>
          <p:cNvPr id="7" name="TextBox 6"/>
          <p:cNvSpPr txBox="1"/>
          <p:nvPr/>
        </p:nvSpPr>
        <p:spPr>
          <a:xfrm>
            <a:off x="1450217" y="2410637"/>
            <a:ext cx="7884283" cy="341632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zh-CN"/>
            </a:defPPr>
            <a:lvl1pPr marL="0" indent="0">
              <a:lnSpc>
                <a:spcPct val="150000"/>
              </a:lnSpc>
              <a:buNone/>
              <a:defRPr i="1">
                <a:solidFill>
                  <a:schemeClr val="tx1">
                    <a:lumMod val="75000"/>
                    <a:lumOff val="25000"/>
                  </a:schemeClr>
                </a:solidFill>
                <a:latin typeface="微软雅黑" panose="020B0503020204020204" pitchFamily="34" charset="-122"/>
                <a:ea typeface="微软雅黑" panose="020B0503020204020204"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err="1"/>
              <a:t>var</a:t>
            </a:r>
            <a:r>
              <a:rPr lang="en-US" altLang="zh-CN" dirty="0"/>
              <a:t> box = { //</a:t>
            </a:r>
            <a:r>
              <a:rPr lang="zh-CN" altLang="en-US" dirty="0"/>
              <a:t>创建一个对象</a:t>
            </a:r>
          </a:p>
          <a:p>
            <a:r>
              <a:rPr lang="en-US" altLang="zh-CN" dirty="0"/>
              <a:t>'name' : ‘</a:t>
            </a:r>
            <a:r>
              <a:rPr lang="en-US" altLang="zh-CN" dirty="0" err="1"/>
              <a:t>mary</a:t>
            </a:r>
            <a:r>
              <a:rPr lang="en-US" altLang="zh-CN" dirty="0"/>
              <a:t>', //</a:t>
            </a:r>
            <a:r>
              <a:rPr lang="zh-CN" altLang="en-US" dirty="0"/>
              <a:t>键值对，左边是属性名，右边是值</a:t>
            </a:r>
          </a:p>
          <a:p>
            <a:r>
              <a:rPr lang="en-US" altLang="zh-CN" dirty="0"/>
              <a:t>'age' : 28,</a:t>
            </a:r>
          </a:p>
          <a:p>
            <a:r>
              <a:rPr lang="en-US" altLang="zh-CN" dirty="0"/>
              <a:t>'height' : </a:t>
            </a:r>
            <a:r>
              <a:rPr lang="en-US" altLang="zh-CN" dirty="0" smtClean="0"/>
              <a:t>173</a:t>
            </a:r>
            <a:endParaRPr lang="en-US" altLang="zh-CN" dirty="0"/>
          </a:p>
          <a:p>
            <a:r>
              <a:rPr lang="en-US" altLang="zh-CN" dirty="0"/>
              <a:t>};</a:t>
            </a:r>
          </a:p>
          <a:p>
            <a:r>
              <a:rPr lang="en-US" altLang="zh-CN" dirty="0"/>
              <a:t>for (</a:t>
            </a:r>
            <a:r>
              <a:rPr lang="en-US" altLang="zh-CN" dirty="0" err="1"/>
              <a:t>var</a:t>
            </a:r>
            <a:r>
              <a:rPr lang="en-US" altLang="zh-CN" dirty="0"/>
              <a:t> p in box) { //</a:t>
            </a:r>
            <a:r>
              <a:rPr lang="zh-CN" altLang="en-US" dirty="0"/>
              <a:t>列举出对象的所有属性</a:t>
            </a:r>
          </a:p>
          <a:p>
            <a:r>
              <a:rPr lang="en-US" altLang="zh-CN" dirty="0"/>
              <a:t>alert(p);</a:t>
            </a:r>
          </a:p>
          <a:p>
            <a:r>
              <a:rPr lang="en-US" altLang="zh-CN" dirty="0"/>
              <a:t>}</a:t>
            </a:r>
            <a:endParaRPr lang="zh-CN" altLang="en-US" dirty="0"/>
          </a:p>
        </p:txBody>
      </p:sp>
    </p:spTree>
    <p:extLst>
      <p:ext uri="{BB962C8B-B14F-4D97-AF65-F5344CB8AC3E}">
        <p14:creationId xmlns:p14="http://schemas.microsoft.com/office/powerpoint/2010/main" val="1438575715"/>
      </p:ext>
    </p:extLst>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1747"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174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749"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8. </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如何选择循环</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矩形 1"/>
          <p:cNvSpPr/>
          <p:nvPr/>
        </p:nvSpPr>
        <p:spPr>
          <a:xfrm>
            <a:off x="925285" y="1702751"/>
            <a:ext cx="8806544" cy="2365199"/>
          </a:xfrm>
          <a:prstGeom prst="rect">
            <a:avLst/>
          </a:prstGeom>
        </p:spPr>
        <p:txBody>
          <a:bodyPr wrap="square">
            <a:spAutoFit/>
          </a:bodyPr>
          <a:lstStyle/>
          <a:p>
            <a:pPr marL="228600" indent="-228600">
              <a:lnSpc>
                <a:spcPct val="150000"/>
              </a:lnSpc>
              <a:spcBef>
                <a:spcPct val="30000"/>
              </a:spcBef>
              <a:buFont typeface="Wingdings" pitchFamily="2" charset="2"/>
              <a:buChar char="u"/>
              <a:defRPr/>
            </a:pPr>
            <a:r>
              <a:rPr lang="zh-CN" altLang="en-US" sz="3000" dirty="0" smtClean="0">
                <a:latin typeface="微软雅黑" panose="020B0503020204020204" pitchFamily="34" charset="-122"/>
                <a:ea typeface="微软雅黑" panose="020B0503020204020204" pitchFamily="34" charset="-122"/>
                <a:sym typeface="Segoe UI" panose="020B0502040204020203" pitchFamily="34" charset="0"/>
              </a:rPr>
              <a:t>如果</a:t>
            </a:r>
            <a:r>
              <a:rPr lang="zh-CN" altLang="en-US" sz="3000" dirty="0">
                <a:latin typeface="微软雅黑" panose="020B0503020204020204" pitchFamily="34" charset="-122"/>
                <a:ea typeface="微软雅黑" panose="020B0503020204020204" pitchFamily="34" charset="-122"/>
                <a:sym typeface="Segoe UI" panose="020B0502040204020203" pitchFamily="34" charset="0"/>
              </a:rPr>
              <a:t>有固定次数，用</a:t>
            </a:r>
            <a:r>
              <a:rPr lang="en-US" altLang="zh-CN" sz="3000" dirty="0">
                <a:latin typeface="微软雅黑" panose="020B0503020204020204" pitchFamily="34" charset="-122"/>
                <a:ea typeface="微软雅黑" panose="020B0503020204020204" pitchFamily="34" charset="-122"/>
                <a:sym typeface="Segoe UI" panose="020B0502040204020203" pitchFamily="34" charset="0"/>
              </a:rPr>
              <a:t>for</a:t>
            </a:r>
          </a:p>
          <a:p>
            <a:pPr marL="228600" indent="-228600">
              <a:lnSpc>
                <a:spcPct val="150000"/>
              </a:lnSpc>
              <a:spcBef>
                <a:spcPct val="30000"/>
              </a:spcBef>
              <a:buFont typeface="Wingdings" pitchFamily="2" charset="2"/>
              <a:buChar char="u"/>
              <a:defRPr/>
            </a:pPr>
            <a:r>
              <a:rPr lang="zh-CN" altLang="en-US" sz="3000" dirty="0" smtClean="0">
                <a:latin typeface="微软雅黑" panose="020B0503020204020204" pitchFamily="34" charset="-122"/>
                <a:ea typeface="微软雅黑" panose="020B0503020204020204" pitchFamily="34" charset="-122"/>
                <a:sym typeface="Segoe UI" panose="020B0502040204020203" pitchFamily="34" charset="0"/>
              </a:rPr>
              <a:t>如果</a:t>
            </a:r>
            <a:r>
              <a:rPr lang="zh-CN" altLang="en-US" sz="3000" dirty="0">
                <a:latin typeface="微软雅黑" panose="020B0503020204020204" pitchFamily="34" charset="-122"/>
                <a:ea typeface="微软雅黑" panose="020B0503020204020204" pitchFamily="34" charset="-122"/>
                <a:sym typeface="Segoe UI" panose="020B0502040204020203" pitchFamily="34" charset="0"/>
              </a:rPr>
              <a:t>必须执行一次，用</a:t>
            </a:r>
            <a:r>
              <a:rPr lang="en-US" altLang="zh-CN" sz="3000" dirty="0">
                <a:latin typeface="微软雅黑" panose="020B0503020204020204" pitchFamily="34" charset="-122"/>
                <a:ea typeface="微软雅黑" panose="020B0503020204020204" pitchFamily="34" charset="-122"/>
                <a:sym typeface="Segoe UI" panose="020B0502040204020203" pitchFamily="34" charset="0"/>
              </a:rPr>
              <a:t>do…while</a:t>
            </a:r>
          </a:p>
          <a:p>
            <a:pPr marL="228600" indent="-228600">
              <a:lnSpc>
                <a:spcPct val="150000"/>
              </a:lnSpc>
              <a:spcBef>
                <a:spcPct val="30000"/>
              </a:spcBef>
              <a:buFont typeface="Wingdings" pitchFamily="2" charset="2"/>
              <a:buChar char="u"/>
              <a:defRPr/>
            </a:pPr>
            <a:r>
              <a:rPr lang="zh-CN" altLang="en-US" sz="3000" dirty="0" smtClean="0">
                <a:latin typeface="微软雅黑" panose="020B0503020204020204" pitchFamily="34" charset="-122"/>
                <a:ea typeface="微软雅黑" panose="020B0503020204020204" pitchFamily="34" charset="-122"/>
                <a:sym typeface="Segoe UI" panose="020B0502040204020203" pitchFamily="34" charset="0"/>
              </a:rPr>
              <a:t>其他</a:t>
            </a:r>
            <a:r>
              <a:rPr lang="zh-CN" altLang="en-US" sz="3000" dirty="0">
                <a:latin typeface="微软雅黑" panose="020B0503020204020204" pitchFamily="34" charset="-122"/>
                <a:ea typeface="微软雅黑" panose="020B0503020204020204" pitchFamily="34" charset="-122"/>
                <a:sym typeface="Segoe UI" panose="020B0502040204020203" pitchFamily="34" charset="0"/>
              </a:rPr>
              <a:t>情况用</a:t>
            </a:r>
            <a:r>
              <a:rPr lang="en-US" altLang="zh-CN" sz="3000" dirty="0">
                <a:latin typeface="微软雅黑" panose="020B0503020204020204" pitchFamily="34" charset="-122"/>
                <a:ea typeface="微软雅黑" panose="020B0503020204020204" pitchFamily="34" charset="-122"/>
                <a:sym typeface="Segoe UI" panose="020B0502040204020203" pitchFamily="34" charset="0"/>
              </a:rPr>
              <a:t>while</a:t>
            </a:r>
            <a:endParaRPr lang="zh-CN" altLang="en-US" sz="3000" dirty="0">
              <a:latin typeface="微软雅黑" panose="020B0503020204020204" pitchFamily="34" charset="-122"/>
              <a:ea typeface="微软雅黑" panose="020B0503020204020204" pitchFamily="34" charset="-122"/>
              <a:sym typeface="Segoe UI" panose="020B0502040204020203" pitchFamily="34" charset="0"/>
            </a:endParaRPr>
          </a:p>
        </p:txBody>
      </p:sp>
    </p:spTree>
    <p:extLst>
      <p:ext uri="{BB962C8B-B14F-4D97-AF65-F5344CB8AC3E}">
        <p14:creationId xmlns:p14="http://schemas.microsoft.com/office/powerpoint/2010/main" val="357798663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171" name="矩形 7"/>
          <p:cNvSpPr>
            <a:spLocks noChangeArrowheads="1"/>
          </p:cNvSpPr>
          <p:nvPr/>
        </p:nvSpPr>
        <p:spPr bwMode="auto">
          <a:xfrm>
            <a:off x="-3629"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17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3" name="标题 1"/>
          <p:cNvSpPr>
            <a:spLocks noGrp="1" noChangeArrowheads="1"/>
          </p:cNvSpPr>
          <p:nvPr>
            <p:ph type="title" idx="4294967295"/>
          </p:nvPr>
        </p:nvSpPr>
        <p:spPr>
          <a:xfrm>
            <a:off x="604838" y="0"/>
            <a:ext cx="10748962" cy="1335088"/>
          </a:xfrm>
        </p:spPr>
        <p:txBody>
          <a:bodyPr/>
          <a:lstStyle/>
          <a:p>
            <a:pPr marL="0" indent="0" eaLnBrk="1" hangingPunct="1"/>
            <a:r>
              <a:rPr lang="en-US" sz="3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en-US" sz="32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sz="32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JavaScript的历史</a:t>
            </a:r>
            <a:endParaRPr lang="en-US" sz="32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4" name="TextBox 3"/>
          <p:cNvSpPr>
            <a:spLocks noChangeArrowheads="1"/>
          </p:cNvSpPr>
          <p:nvPr/>
        </p:nvSpPr>
        <p:spPr bwMode="auto">
          <a:xfrm>
            <a:off x="609600" y="1263650"/>
            <a:ext cx="11272838"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50000"/>
              </a:lnSpc>
              <a:spcBef>
                <a:spcPct val="0"/>
              </a:spcBef>
              <a:buFont typeface="Arial" panose="020B0604020202020204" pitchFamily="34" charset="0"/>
              <a:buNone/>
            </a:pPr>
            <a:endParaRPr lang="en-US" sz="2400">
              <a:solidFill>
                <a:srgbClr val="000066"/>
              </a:solidFill>
              <a:latin typeface="微软雅黑" panose="020B0503020204020204" pitchFamily="34" charset="-122"/>
              <a:ea typeface="微软雅黑" panose="020B0503020204020204" pitchFamily="34" charset="-122"/>
            </a:endParaRPr>
          </a:p>
        </p:txBody>
      </p:sp>
      <p:sp>
        <p:nvSpPr>
          <p:cNvPr id="3" name="矩形 2"/>
          <p:cNvSpPr/>
          <p:nvPr/>
        </p:nvSpPr>
        <p:spPr>
          <a:xfrm>
            <a:off x="503923" y="1579134"/>
            <a:ext cx="11283043" cy="4524315"/>
          </a:xfrm>
          <a:prstGeom prst="rect">
            <a:avLst/>
          </a:prstGeom>
        </p:spPr>
        <p:txBody>
          <a:bodyPr wrap="square">
            <a:spAutoFit/>
          </a:bodyPr>
          <a:lstStyle/>
          <a:p>
            <a:pPr marL="285750" indent="-285750">
              <a:buFont typeface="Wingdings" pitchFamily="2" charset="2"/>
              <a:buChar char="u"/>
            </a:pPr>
            <a:r>
              <a:rPr lang="zh-CN" altLang="en-US" b="1" dirty="0" smtClean="0">
                <a:latin typeface="微软雅黑" pitchFamily="34" charset="-122"/>
                <a:ea typeface="微软雅黑" pitchFamily="34" charset="-122"/>
              </a:rPr>
              <a:t>引子</a:t>
            </a:r>
          </a:p>
          <a:p>
            <a:r>
              <a:rPr lang="zh-CN" altLang="en-US" dirty="0" smtClean="0">
                <a:latin typeface="微软雅黑" pitchFamily="34" charset="-122"/>
                <a:ea typeface="微软雅黑" pitchFamily="34" charset="-122"/>
              </a:rPr>
              <a:t>大概在 </a:t>
            </a:r>
            <a:r>
              <a:rPr lang="en-US" altLang="zh-CN" dirty="0" smtClean="0">
                <a:latin typeface="微软雅黑" pitchFamily="34" charset="-122"/>
                <a:ea typeface="微软雅黑" pitchFamily="34" charset="-122"/>
              </a:rPr>
              <a:t>1992 </a:t>
            </a:r>
            <a:r>
              <a:rPr lang="zh-CN" altLang="en-US" dirty="0" smtClean="0">
                <a:latin typeface="微软雅黑" pitchFamily="34" charset="-122"/>
                <a:ea typeface="微软雅黑" pitchFamily="34" charset="-122"/>
              </a:rPr>
              <a:t>年，有一家公司 </a:t>
            </a:r>
            <a:r>
              <a:rPr lang="en-US" altLang="zh-CN" dirty="0" err="1" smtClean="0">
                <a:latin typeface="微软雅黑" pitchFamily="34" charset="-122"/>
                <a:ea typeface="微软雅黑" pitchFamily="34" charset="-122"/>
              </a:rPr>
              <a:t>Nombas</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开发一种叫做 </a:t>
            </a:r>
            <a:r>
              <a:rPr lang="en-US" altLang="zh-CN" dirty="0" smtClean="0">
                <a:latin typeface="微软雅黑" pitchFamily="34" charset="-122"/>
                <a:ea typeface="微软雅黑" pitchFamily="34" charset="-122"/>
              </a:rPr>
              <a:t>C--(C-minus-minus,</a:t>
            </a:r>
            <a:r>
              <a:rPr lang="zh-CN" altLang="en-US" dirty="0" smtClean="0">
                <a:latin typeface="微软雅黑" pitchFamily="34" charset="-122"/>
                <a:ea typeface="微软雅黑" pitchFamily="34" charset="-122"/>
              </a:rPr>
              <a:t>简称 </a:t>
            </a:r>
            <a:r>
              <a:rPr lang="en-US" altLang="zh-CN" dirty="0" err="1" smtClean="0">
                <a:latin typeface="微软雅黑" pitchFamily="34" charset="-122"/>
                <a:ea typeface="微软雅黑" pitchFamily="34" charset="-122"/>
              </a:rPr>
              <a:t>Cmm</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的嵌入式</a:t>
            </a:r>
            <a:r>
              <a:rPr lang="zh-CN" altLang="en-US" dirty="0">
                <a:latin typeface="微软雅黑" pitchFamily="34" charset="-122"/>
                <a:ea typeface="微软雅黑" pitchFamily="34" charset="-122"/>
              </a:rPr>
              <a:t>脚本语言。后应觉得名字比较晦气，最终改名为 </a:t>
            </a:r>
            <a:r>
              <a:rPr lang="en-US" altLang="zh-CN" dirty="0" err="1">
                <a:latin typeface="微软雅黑" pitchFamily="34" charset="-122"/>
                <a:ea typeface="微软雅黑" pitchFamily="34" charset="-122"/>
              </a:rPr>
              <a:t>ScripEase</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pPr marL="285750" indent="-285750">
              <a:buFont typeface="Wingdings" pitchFamily="2" charset="2"/>
              <a:buChar char="u"/>
            </a:pPr>
            <a:r>
              <a:rPr lang="zh-CN" altLang="en-US" b="1" dirty="0">
                <a:latin typeface="微软雅黑" pitchFamily="34" charset="-122"/>
                <a:ea typeface="微软雅黑" pitchFamily="34" charset="-122"/>
              </a:rPr>
              <a:t>诞生</a:t>
            </a:r>
          </a:p>
          <a:p>
            <a:r>
              <a:rPr lang="en-US" altLang="zh-CN" dirty="0">
                <a:latin typeface="微软雅黑" pitchFamily="34" charset="-122"/>
                <a:ea typeface="微软雅黑" pitchFamily="34" charset="-122"/>
              </a:rPr>
              <a:t>1995 </a:t>
            </a:r>
            <a:r>
              <a:rPr lang="zh-CN" altLang="en-US" dirty="0">
                <a:latin typeface="微软雅黑" pitchFamily="34" charset="-122"/>
                <a:ea typeface="微软雅黑" pitchFamily="34" charset="-122"/>
              </a:rPr>
              <a:t>年</a:t>
            </a:r>
            <a:r>
              <a:rPr lang="zh-CN" altLang="en-US" dirty="0" smtClean="0">
                <a:latin typeface="微软雅黑" pitchFamily="34" charset="-122"/>
                <a:ea typeface="微软雅黑" pitchFamily="34" charset="-122"/>
              </a:rPr>
              <a:t>，当时</a:t>
            </a:r>
            <a:r>
              <a:rPr lang="zh-CN" altLang="en-US" dirty="0">
                <a:latin typeface="微软雅黑" pitchFamily="34" charset="-122"/>
                <a:ea typeface="微软雅黑" pitchFamily="34" charset="-122"/>
              </a:rPr>
              <a:t>工作在 </a:t>
            </a:r>
            <a:r>
              <a:rPr lang="en-US" altLang="zh-CN" dirty="0">
                <a:latin typeface="微软雅黑" pitchFamily="34" charset="-122"/>
                <a:ea typeface="微软雅黑" pitchFamily="34" charset="-122"/>
              </a:rPr>
              <a:t>Netscape(</a:t>
            </a:r>
            <a:r>
              <a:rPr lang="zh-CN" altLang="en-US" dirty="0">
                <a:latin typeface="微软雅黑" pitchFamily="34" charset="-122"/>
                <a:ea typeface="微软雅黑" pitchFamily="34" charset="-122"/>
              </a:rPr>
              <a:t>网景</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公司的布兰登</a:t>
            </a:r>
            <a:r>
              <a:rPr lang="en-US" altLang="zh-CN" dirty="0">
                <a:latin typeface="微软雅黑" pitchFamily="34" charset="-122"/>
                <a:ea typeface="微软雅黑" pitchFamily="34" charset="-122"/>
              </a:rPr>
              <a:t>(Brendan </a:t>
            </a:r>
            <a:r>
              <a:rPr lang="en-US" altLang="zh-CN" dirty="0" err="1">
                <a:latin typeface="微软雅黑" pitchFamily="34" charset="-122"/>
                <a:ea typeface="微软雅黑" pitchFamily="34" charset="-122"/>
              </a:rPr>
              <a:t>Eich</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为解决类似于 “向</a:t>
            </a:r>
            <a:r>
              <a:rPr lang="zh-CN" altLang="en-US" dirty="0" smtClean="0">
                <a:latin typeface="微软雅黑" pitchFamily="34" charset="-122"/>
                <a:ea typeface="微软雅黑" pitchFamily="34" charset="-122"/>
              </a:rPr>
              <a:t>服务器</a:t>
            </a:r>
            <a:r>
              <a:rPr lang="zh-CN" altLang="en-US" dirty="0">
                <a:latin typeface="微软雅黑" pitchFamily="34" charset="-122"/>
                <a:ea typeface="微软雅黑" pitchFamily="34" charset="-122"/>
              </a:rPr>
              <a:t>提交数据之前验证”的问题。在 </a:t>
            </a:r>
            <a:r>
              <a:rPr lang="en-US" altLang="zh-CN" dirty="0">
                <a:latin typeface="微软雅黑" pitchFamily="34" charset="-122"/>
                <a:ea typeface="微软雅黑" pitchFamily="34" charset="-122"/>
              </a:rPr>
              <a:t>Netscape Navigator 2.0 </a:t>
            </a:r>
            <a:r>
              <a:rPr lang="zh-CN" altLang="en-US" dirty="0">
                <a:latin typeface="微软雅黑" pitchFamily="34" charset="-122"/>
                <a:ea typeface="微软雅黑" pitchFamily="34" charset="-122"/>
              </a:rPr>
              <a:t>与 </a:t>
            </a:r>
            <a:r>
              <a:rPr lang="en-US" altLang="zh-CN" dirty="0">
                <a:latin typeface="微软雅黑" pitchFamily="34" charset="-122"/>
                <a:ea typeface="微软雅黑" pitchFamily="34" charset="-122"/>
              </a:rPr>
              <a:t>Sun </a:t>
            </a:r>
            <a:r>
              <a:rPr lang="zh-CN" altLang="en-US" dirty="0">
                <a:latin typeface="微软雅黑" pitchFamily="34" charset="-122"/>
                <a:ea typeface="微软雅黑" pitchFamily="34" charset="-122"/>
              </a:rPr>
              <a:t>公司联手开发一个</a:t>
            </a:r>
            <a:r>
              <a:rPr lang="zh-CN" altLang="en-US" dirty="0" smtClean="0">
                <a:latin typeface="微软雅黑" pitchFamily="34" charset="-122"/>
                <a:ea typeface="微软雅黑" pitchFamily="34" charset="-122"/>
              </a:rPr>
              <a:t>称之为</a:t>
            </a:r>
            <a:r>
              <a:rPr lang="en-US" altLang="zh-CN" dirty="0" err="1" smtClean="0">
                <a:latin typeface="微软雅黑" pitchFamily="34" charset="-122"/>
                <a:ea typeface="微软雅黑" pitchFamily="34" charset="-122"/>
              </a:rPr>
              <a:t>LiveScript</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的脚本语言。为了营销便利，之后更名为 </a:t>
            </a:r>
            <a:r>
              <a:rPr lang="en-US" altLang="zh-CN" dirty="0" smtClean="0">
                <a:latin typeface="微软雅黑" pitchFamily="34" charset="-122"/>
                <a:ea typeface="微软雅黑" pitchFamily="34" charset="-122"/>
              </a:rPr>
              <a:t>JavaScript</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pPr marL="285750" indent="-285750">
              <a:buFont typeface="Wingdings" pitchFamily="2" charset="2"/>
              <a:buChar char="u"/>
            </a:pPr>
            <a:r>
              <a:rPr lang="zh-CN" altLang="en-US" b="1" dirty="0">
                <a:latin typeface="微软雅黑" pitchFamily="34" charset="-122"/>
                <a:ea typeface="微软雅黑" pitchFamily="34" charset="-122"/>
              </a:rPr>
              <a:t>邪恶的后来者</a:t>
            </a:r>
          </a:p>
          <a:p>
            <a:r>
              <a:rPr lang="zh-CN" altLang="en-US" dirty="0">
                <a:latin typeface="微软雅黑" pitchFamily="34" charset="-122"/>
                <a:ea typeface="微软雅黑" pitchFamily="34" charset="-122"/>
              </a:rPr>
              <a:t>因为 </a:t>
            </a:r>
            <a:r>
              <a:rPr lang="en-US" altLang="zh-CN" dirty="0">
                <a:latin typeface="微软雅黑" pitchFamily="34" charset="-122"/>
                <a:ea typeface="微软雅黑" pitchFamily="34" charset="-122"/>
              </a:rPr>
              <a:t>JavaScript 1.0 </a:t>
            </a:r>
            <a:r>
              <a:rPr lang="zh-CN" altLang="en-US" dirty="0">
                <a:latin typeface="微软雅黑" pitchFamily="34" charset="-122"/>
                <a:ea typeface="微软雅黑" pitchFamily="34" charset="-122"/>
              </a:rPr>
              <a:t>如此成功，所以微软也决定进军浏览器，发布了 </a:t>
            </a:r>
            <a:r>
              <a:rPr lang="en-US" altLang="zh-CN" dirty="0">
                <a:latin typeface="微软雅黑" pitchFamily="34" charset="-122"/>
                <a:ea typeface="微软雅黑" pitchFamily="34" charset="-122"/>
              </a:rPr>
              <a:t>IE 3.0 </a:t>
            </a:r>
            <a:r>
              <a:rPr lang="zh-CN" altLang="en-US" dirty="0">
                <a:latin typeface="微软雅黑" pitchFamily="34" charset="-122"/>
                <a:ea typeface="微软雅黑" pitchFamily="34" charset="-122"/>
              </a:rPr>
              <a:t>并搭载了</a:t>
            </a:r>
            <a:r>
              <a:rPr lang="zh-CN" altLang="en-US" dirty="0" smtClean="0">
                <a:latin typeface="微软雅黑" pitchFamily="34" charset="-122"/>
                <a:ea typeface="微软雅黑" pitchFamily="34" charset="-122"/>
              </a:rPr>
              <a:t>一个 </a:t>
            </a:r>
            <a:r>
              <a:rPr lang="en-US" altLang="zh-CN" dirty="0">
                <a:latin typeface="微软雅黑" pitchFamily="34" charset="-122"/>
                <a:ea typeface="微软雅黑" pitchFamily="34" charset="-122"/>
              </a:rPr>
              <a:t>JavaScript </a:t>
            </a:r>
            <a:r>
              <a:rPr lang="zh-CN" altLang="en-US" dirty="0">
                <a:latin typeface="微软雅黑" pitchFamily="34" charset="-122"/>
                <a:ea typeface="微软雅黑" pitchFamily="34" charset="-122"/>
              </a:rPr>
              <a:t>的克隆版，叫做 </a:t>
            </a:r>
            <a:r>
              <a:rPr lang="en-US" altLang="zh-CN" dirty="0" err="1" smtClean="0">
                <a:latin typeface="微软雅黑" pitchFamily="34" charset="-122"/>
                <a:ea typeface="微软雅黑" pitchFamily="34" charset="-122"/>
              </a:rPr>
              <a:t>JScript</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pPr marL="285750" indent="-285750">
              <a:buFont typeface="Wingdings" pitchFamily="2" charset="2"/>
              <a:buChar char="u"/>
            </a:pPr>
            <a:r>
              <a:rPr lang="en-US" altLang="zh-CN" b="1" dirty="0">
                <a:latin typeface="微软雅黑" pitchFamily="34" charset="-122"/>
                <a:ea typeface="微软雅黑" pitchFamily="34" charset="-122"/>
              </a:rPr>
              <a:t>ECMA</a:t>
            </a:r>
          </a:p>
          <a:p>
            <a:r>
              <a:rPr lang="en-US" altLang="zh-CN" dirty="0">
                <a:latin typeface="微软雅黑" pitchFamily="34" charset="-122"/>
                <a:ea typeface="微软雅黑" pitchFamily="34" charset="-122"/>
              </a:rPr>
              <a:t>1997 </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JavaScript 1.1 </a:t>
            </a:r>
            <a:r>
              <a:rPr lang="zh-CN" altLang="en-US" dirty="0">
                <a:latin typeface="微软雅黑" pitchFamily="34" charset="-122"/>
                <a:ea typeface="微软雅黑" pitchFamily="34" charset="-122"/>
              </a:rPr>
              <a:t>作为一个草案提交给欧洲计算机制造商协会（</a:t>
            </a:r>
            <a:r>
              <a:rPr lang="en-US" altLang="zh-CN" dirty="0">
                <a:latin typeface="微软雅黑" pitchFamily="34" charset="-122"/>
                <a:ea typeface="微软雅黑" pitchFamily="34" charset="-122"/>
              </a:rPr>
              <a:t>ECMA</a:t>
            </a:r>
            <a:r>
              <a:rPr lang="zh-CN" altLang="en-US" dirty="0">
                <a:latin typeface="微软雅黑" pitchFamily="34" charset="-122"/>
                <a:ea typeface="微软雅黑" pitchFamily="34" charset="-122"/>
              </a:rPr>
              <a:t>） 。第 </a:t>
            </a:r>
            <a:r>
              <a:rPr lang="en-US" altLang="zh-CN" dirty="0" smtClean="0">
                <a:latin typeface="微软雅黑" pitchFamily="34" charset="-122"/>
                <a:ea typeface="微软雅黑" pitchFamily="34" charset="-122"/>
              </a:rPr>
              <a:t>39</a:t>
            </a:r>
            <a:r>
              <a:rPr lang="zh-CN" altLang="en-US" dirty="0" smtClean="0">
                <a:latin typeface="微软雅黑" pitchFamily="34" charset="-122"/>
                <a:ea typeface="微软雅黑" pitchFamily="34" charset="-122"/>
              </a:rPr>
              <a:t>技术</a:t>
            </a:r>
            <a:r>
              <a:rPr lang="zh-CN" altLang="en-US" dirty="0">
                <a:latin typeface="微软雅黑" pitchFamily="34" charset="-122"/>
                <a:ea typeface="微软雅黑" pitchFamily="34" charset="-122"/>
              </a:rPr>
              <a:t>委员会（</a:t>
            </a:r>
            <a:r>
              <a:rPr lang="en-US" altLang="zh-CN" dirty="0">
                <a:latin typeface="微软雅黑" pitchFamily="34" charset="-122"/>
                <a:ea typeface="微软雅黑" pitchFamily="34" charset="-122"/>
              </a:rPr>
              <a:t>TC39</a:t>
            </a:r>
            <a:r>
              <a:rPr lang="zh-CN" altLang="en-US" dirty="0">
                <a:latin typeface="微软雅黑" pitchFamily="34" charset="-122"/>
                <a:ea typeface="微软雅黑" pitchFamily="34" charset="-122"/>
              </a:rPr>
              <a:t>）被委派来“标准化一个通用、跨平台、中立于厂商的脚本语言的</a:t>
            </a:r>
            <a:r>
              <a:rPr lang="zh-CN" altLang="en-US" dirty="0" smtClean="0">
                <a:latin typeface="微软雅黑" pitchFamily="34" charset="-122"/>
                <a:ea typeface="微软雅黑" pitchFamily="34" charset="-122"/>
              </a:rPr>
              <a:t>语法和</a:t>
            </a:r>
            <a:r>
              <a:rPr lang="zh-CN" altLang="en-US" dirty="0">
                <a:latin typeface="微软雅黑" pitchFamily="34" charset="-122"/>
                <a:ea typeface="微软雅黑" pitchFamily="34" charset="-122"/>
              </a:rPr>
              <a:t>语义”</a:t>
            </a:r>
          </a:p>
        </p:txBody>
      </p:sp>
    </p:spTree>
  </p:cSld>
  <p:clrMapOvr>
    <a:masterClrMapping/>
  </p:clrMapOvr>
  <p:transition spd="slow">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3795"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379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9.</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break和continue语句</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8"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200000"/>
              </a:lnSpc>
              <a:buFont typeface="Wingdings" pitchFamily="2" charset="2"/>
              <a:buChar char="u"/>
            </a:pPr>
            <a:r>
              <a:rPr lang="zh-CN"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break</a:t>
            </a:r>
            <a:r>
              <a:rPr lang="zh-CN" dirty="0">
                <a:latin typeface="微软雅黑" panose="020B0503020204020204" pitchFamily="34" charset="-122"/>
                <a:ea typeface="微软雅黑" panose="020B0503020204020204" pitchFamily="34" charset="-122"/>
              </a:rPr>
              <a:t>语句使得循环</a:t>
            </a:r>
            <a:r>
              <a:rPr lang="zh-CN" dirty="0" smtClean="0">
                <a:latin typeface="微软雅黑" panose="020B0503020204020204" pitchFamily="34" charset="-122"/>
                <a:ea typeface="微软雅黑" panose="020B0503020204020204" pitchFamily="34" charset="-122"/>
              </a:rPr>
              <a:t>从</a:t>
            </a:r>
            <a:r>
              <a:rPr lang="en-US" altLang="zh-CN" dirty="0">
                <a:latin typeface="微软雅黑" panose="020B0503020204020204" pitchFamily="34" charset="-122"/>
                <a:ea typeface="微软雅黑" panose="020B0503020204020204" pitchFamily="34" charset="-122"/>
              </a:rPr>
              <a:t>f</a:t>
            </a:r>
            <a:r>
              <a:rPr lang="en-US" altLang="zh-CN" dirty="0" smtClean="0">
                <a:latin typeface="微软雅黑" panose="020B0503020204020204" pitchFamily="34" charset="-122"/>
                <a:ea typeface="微软雅黑" panose="020B0503020204020204" pitchFamily="34" charset="-122"/>
              </a:rPr>
              <a:t>or</a:t>
            </a:r>
            <a:r>
              <a:rPr lang="zh-CN"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while</a:t>
            </a:r>
            <a:r>
              <a:rPr lang="zh-CN" dirty="0">
                <a:latin typeface="微软雅黑" panose="020B0503020204020204" pitchFamily="34" charset="-122"/>
                <a:ea typeface="微软雅黑" panose="020B0503020204020204" pitchFamily="34" charset="-122"/>
              </a:rPr>
              <a:t>中</a:t>
            </a:r>
            <a:r>
              <a:rPr lang="zh-CN" dirty="0" smtClean="0">
                <a:latin typeface="微软雅黑" panose="020B0503020204020204" pitchFamily="34" charset="-122"/>
                <a:ea typeface="微软雅黑" panose="020B0503020204020204" pitchFamily="34" charset="-122"/>
              </a:rPr>
              <a:t>跳出</a:t>
            </a:r>
            <a:r>
              <a:rPr lang="zh-CN" altLang="en-US" dirty="0" smtClean="0">
                <a:latin typeface="微软雅黑" panose="020B0503020204020204" pitchFamily="34" charset="-122"/>
                <a:ea typeface="微软雅黑" panose="020B0503020204020204" pitchFamily="34" charset="-122"/>
              </a:rPr>
              <a:t>：中断</a:t>
            </a:r>
            <a:endParaRPr lang="en-US" altLang="zh-CN" dirty="0" smtClean="0">
              <a:latin typeface="微软雅黑" panose="020B0503020204020204" pitchFamily="34" charset="-122"/>
              <a:ea typeface="微软雅黑" panose="020B0503020204020204" pitchFamily="34" charset="-122"/>
            </a:endParaRPr>
          </a:p>
          <a:p>
            <a:pPr>
              <a:lnSpc>
                <a:spcPct val="200000"/>
              </a:lnSpc>
              <a:buFont typeface="Wingdings" pitchFamily="2" charset="2"/>
              <a:buChar char="u"/>
            </a:pPr>
            <a:r>
              <a:rPr lang="en-US" altLang="zh-CN" dirty="0" smtClean="0">
                <a:latin typeface="微软雅黑" panose="020B0503020204020204" pitchFamily="34" charset="-122"/>
                <a:ea typeface="微软雅黑" panose="020B0503020204020204" pitchFamily="34" charset="-122"/>
              </a:rPr>
              <a:t>continue</a:t>
            </a:r>
            <a:r>
              <a:rPr lang="zh-CN" dirty="0">
                <a:latin typeface="微软雅黑" panose="020B0503020204020204" pitchFamily="34" charset="-122"/>
                <a:ea typeface="微软雅黑" panose="020B0503020204020204" pitchFamily="34" charset="-122"/>
              </a:rPr>
              <a:t>使得跳过循环内剩余的语句而进入下一次</a:t>
            </a:r>
            <a:r>
              <a:rPr lang="zh-CN" dirty="0" smtClean="0">
                <a:latin typeface="微软雅黑" panose="020B0503020204020204" pitchFamily="34" charset="-122"/>
                <a:ea typeface="微软雅黑" panose="020B0503020204020204" pitchFamily="34" charset="-122"/>
              </a:rPr>
              <a:t>循环</a:t>
            </a:r>
            <a:r>
              <a:rPr lang="en-US" altLang="zh-CN" dirty="0" smtClean="0">
                <a:latin typeface="微软雅黑" panose="020B0503020204020204" pitchFamily="34" charset="-122"/>
                <a:ea typeface="微软雅黑" panose="020B0503020204020204" pitchFamily="34" charset="-122"/>
              </a:rPr>
              <a:t> : </a:t>
            </a:r>
            <a:r>
              <a:rPr lang="zh-CN" altLang="en-US" dirty="0" smtClean="0">
                <a:latin typeface="微软雅黑" panose="020B0503020204020204" pitchFamily="34" charset="-122"/>
                <a:ea typeface="微软雅黑" panose="020B0503020204020204" pitchFamily="34" charset="-122"/>
              </a:rPr>
              <a:t>继续</a:t>
            </a:r>
            <a:r>
              <a:rPr lang="zh-CN" dirty="0" smtClean="0">
                <a:latin typeface="微软雅黑" panose="020B0503020204020204" pitchFamily="34" charset="-122"/>
                <a:ea typeface="微软雅黑" panose="020B0503020204020204" pitchFamily="34" charset="-122"/>
              </a:rPr>
              <a:t> </a:t>
            </a:r>
            <a:endParaRPr lang="zh-CN" dirty="0">
              <a:latin typeface="微软雅黑" panose="020B0503020204020204" pitchFamily="34" charset="-122"/>
              <a:ea typeface="微软雅黑" panose="020B0503020204020204" pitchFamily="34" charset="-122"/>
            </a:endParaRPr>
          </a:p>
        </p:txBody>
      </p:sp>
      <p:sp>
        <p:nvSpPr>
          <p:cNvPr id="2" name="矩形 1"/>
          <p:cNvSpPr/>
          <p:nvPr/>
        </p:nvSpPr>
        <p:spPr>
          <a:xfrm>
            <a:off x="5033736" y="4274656"/>
            <a:ext cx="4270656" cy="1338828"/>
          </a:xfrm>
          <a:prstGeom prst="rect">
            <a:avLst/>
          </a:prstGeom>
        </p:spPr>
        <p:txBody>
          <a:bodyPr wrap="none">
            <a:spAutoFit/>
          </a:bodyPr>
          <a:lstStyle/>
          <a:p>
            <a:pPr>
              <a:lnSpc>
                <a:spcPct val="150000"/>
              </a:lnSpc>
            </a:pPr>
            <a:r>
              <a:rPr lang="zh-CN" altLang="en-US" u="sng" dirty="0">
                <a:solidFill>
                  <a:srgbClr val="FF0000"/>
                </a:solidFill>
                <a:latin typeface="微软雅黑" panose="020B0503020204020204" pitchFamily="34" charset="-122"/>
                <a:ea typeface="微软雅黑" panose="020B0503020204020204" pitchFamily="34" charset="-122"/>
              </a:rPr>
              <a:t>示例代码</a:t>
            </a:r>
            <a:r>
              <a:rPr lang="zh-CN" altLang="en-US" u="sng" dirty="0" smtClean="0">
                <a:solidFill>
                  <a:srgbClr val="FF0000"/>
                </a:solidFill>
                <a:latin typeface="微软雅黑" panose="020B0503020204020204" pitchFamily="34" charset="-122"/>
                <a:ea typeface="微软雅黑" panose="020B0503020204020204" pitchFamily="34" charset="-122"/>
              </a:rPr>
              <a:t>：</a:t>
            </a:r>
            <a:endParaRPr lang="en-US" altLang="zh-CN" u="sng"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u="sng" dirty="0">
                <a:solidFill>
                  <a:srgbClr val="FF0000"/>
                </a:solidFill>
                <a:latin typeface="微软雅黑" panose="020B0503020204020204" pitchFamily="34" charset="-122"/>
                <a:ea typeface="微软雅黑" panose="020B0503020204020204" pitchFamily="34" charset="-122"/>
              </a:rPr>
              <a:t>demo/</a:t>
            </a:r>
            <a:r>
              <a:rPr lang="en-US" altLang="zh-CN" u="sng" dirty="0" err="1">
                <a:solidFill>
                  <a:srgbClr val="FF0000"/>
                </a:solidFill>
                <a:latin typeface="微软雅黑" panose="020B0503020204020204" pitchFamily="34" charset="-122"/>
                <a:ea typeface="微软雅黑" panose="020B0503020204020204" pitchFamily="34" charset="-122"/>
              </a:rPr>
              <a:t>js</a:t>
            </a:r>
            <a:r>
              <a:rPr lang="en-US" altLang="zh-CN" u="sng" dirty="0">
                <a:solidFill>
                  <a:srgbClr val="FF0000"/>
                </a:solidFill>
                <a:latin typeface="微软雅黑" panose="020B0503020204020204" pitchFamily="34" charset="-122"/>
                <a:ea typeface="微软雅黑" panose="020B0503020204020204" pitchFamily="34" charset="-122"/>
              </a:rPr>
              <a:t>/day3/</a:t>
            </a:r>
            <a:r>
              <a:rPr lang="en-US" altLang="zh-CN" u="sng" dirty="0" smtClean="0">
                <a:solidFill>
                  <a:srgbClr val="FF0000"/>
                </a:solidFill>
                <a:latin typeface="微软雅黑" panose="020B0503020204020204" pitchFamily="34" charset="-122"/>
                <a:ea typeface="微软雅黑" panose="020B0503020204020204" pitchFamily="34" charset="-122"/>
              </a:rPr>
              <a:t>3.break_continue.html</a:t>
            </a:r>
          </a:p>
          <a:p>
            <a:pPr>
              <a:lnSpc>
                <a:spcPct val="150000"/>
              </a:lnSpc>
            </a:pPr>
            <a:r>
              <a:rPr lang="en-US" altLang="zh-CN" u="sng" dirty="0" smtClean="0">
                <a:solidFill>
                  <a:srgbClr val="FF0000"/>
                </a:solidFill>
                <a:latin typeface="微软雅黑" panose="020B0503020204020204" pitchFamily="34" charset="-122"/>
                <a:ea typeface="微软雅黑" panose="020B0503020204020204" pitchFamily="34" charset="-122"/>
              </a:rPr>
              <a:t>demo/</a:t>
            </a:r>
            <a:r>
              <a:rPr lang="en-US" altLang="zh-CN" u="sng" dirty="0" err="1" smtClean="0">
                <a:solidFill>
                  <a:srgbClr val="FF0000"/>
                </a:solidFill>
                <a:latin typeface="微软雅黑" panose="020B0503020204020204" pitchFamily="34" charset="-122"/>
                <a:ea typeface="微软雅黑" panose="020B0503020204020204" pitchFamily="34" charset="-122"/>
              </a:rPr>
              <a:t>js</a:t>
            </a:r>
            <a:r>
              <a:rPr lang="en-US" altLang="zh-CN" u="sng" dirty="0" smtClean="0">
                <a:solidFill>
                  <a:srgbClr val="FF0000"/>
                </a:solidFill>
                <a:latin typeface="微软雅黑" panose="020B0503020204020204" pitchFamily="34" charset="-122"/>
                <a:ea typeface="微软雅黑" panose="020B0503020204020204" pitchFamily="34" charset="-122"/>
              </a:rPr>
              <a:t>/day3/4</a:t>
            </a:r>
            <a:r>
              <a:rPr lang="en-US" altLang="zh-CN" u="sng" dirty="0">
                <a:solidFill>
                  <a:srgbClr val="FF0000"/>
                </a:solidFill>
                <a:latin typeface="微软雅黑" panose="020B0503020204020204" pitchFamily="34" charset="-122"/>
                <a:ea typeface="微软雅黑" panose="020B0503020204020204" pitchFamily="34" charset="-122"/>
              </a:rPr>
              <a:t>.</a:t>
            </a:r>
            <a:r>
              <a:rPr lang="zh-CN" altLang="en-US" u="sng" dirty="0">
                <a:solidFill>
                  <a:srgbClr val="FF0000"/>
                </a:solidFill>
                <a:latin typeface="微软雅黑" panose="020B0503020204020204" pitchFamily="34" charset="-122"/>
                <a:ea typeface="微软雅黑" panose="020B0503020204020204" pitchFamily="34" charset="-122"/>
              </a:rPr>
              <a:t>斑马线</a:t>
            </a:r>
            <a:r>
              <a:rPr lang="en-US" altLang="zh-CN" u="sng" dirty="0">
                <a:solidFill>
                  <a:srgbClr val="FF0000"/>
                </a:solidFill>
                <a:latin typeface="微软雅黑" panose="020B0503020204020204" pitchFamily="34" charset="-122"/>
                <a:ea typeface="微软雅黑" panose="020B0503020204020204" pitchFamily="34" charset="-122"/>
              </a:rPr>
              <a:t>.html</a:t>
            </a:r>
          </a:p>
        </p:txBody>
      </p:sp>
    </p:spTree>
    <p:extLst>
      <p:ext uri="{BB962C8B-B14F-4D97-AF65-F5344CB8AC3E}">
        <p14:creationId xmlns:p14="http://schemas.microsoft.com/office/powerpoint/2010/main" val="83986781"/>
      </p:ext>
    </p:extLst>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3795"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379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with </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语句</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8"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indent="0">
              <a:lnSpc>
                <a:spcPct val="200000"/>
              </a:lnSpc>
              <a:buNone/>
            </a:pPr>
            <a:endParaRPr lang="zh-CN" dirty="0">
              <a:latin typeface="微软雅黑" panose="020B0503020204020204" pitchFamily="34" charset="-122"/>
              <a:ea typeface="微软雅黑" panose="020B0503020204020204" pitchFamily="34" charset="-122"/>
            </a:endParaRPr>
          </a:p>
        </p:txBody>
      </p:sp>
      <p:sp>
        <p:nvSpPr>
          <p:cNvPr id="3" name="TextBox 2"/>
          <p:cNvSpPr txBox="1"/>
          <p:nvPr/>
        </p:nvSpPr>
        <p:spPr>
          <a:xfrm>
            <a:off x="898071" y="1371600"/>
            <a:ext cx="8360229" cy="430887"/>
          </a:xfrm>
          <a:prstGeom prst="rect">
            <a:avLst/>
          </a:prstGeom>
          <a:noFill/>
        </p:spPr>
        <p:txBody>
          <a:bodyPr wrap="square" rtlCol="0">
            <a:spAutoFit/>
          </a:bodyPr>
          <a:lstStyle/>
          <a:p>
            <a:r>
              <a:rPr lang="en-US" altLang="zh-CN" sz="2200" b="1" dirty="0">
                <a:latin typeface="微软雅黑" panose="020B0503020204020204" pitchFamily="34" charset="-122"/>
                <a:ea typeface="微软雅黑" panose="020B0503020204020204" pitchFamily="34" charset="-122"/>
              </a:rPr>
              <a:t>with </a:t>
            </a:r>
            <a:r>
              <a:rPr lang="zh-CN" altLang="en-US" sz="2200" b="1" dirty="0">
                <a:latin typeface="微软雅黑" panose="020B0503020204020204" pitchFamily="34" charset="-122"/>
                <a:ea typeface="微软雅黑" panose="020B0503020204020204" pitchFamily="34" charset="-122"/>
              </a:rPr>
              <a:t>语句的作用是将代码的作用域设置到一个特定的对象</a:t>
            </a:r>
            <a:r>
              <a:rPr lang="zh-CN" altLang="en-US" sz="2200" b="1" dirty="0" smtClean="0">
                <a:latin typeface="微软雅黑" panose="020B0503020204020204" pitchFamily="34" charset="-122"/>
                <a:ea typeface="微软雅黑" panose="020B0503020204020204" pitchFamily="34" charset="-122"/>
              </a:rPr>
              <a:t>中</a:t>
            </a:r>
            <a:endParaRPr lang="zh-CN" altLang="en-US" dirty="0"/>
          </a:p>
        </p:txBody>
      </p:sp>
      <p:sp>
        <p:nvSpPr>
          <p:cNvPr id="9" name="TextBox 8"/>
          <p:cNvSpPr txBox="1"/>
          <p:nvPr/>
        </p:nvSpPr>
        <p:spPr>
          <a:xfrm>
            <a:off x="962478" y="1972117"/>
            <a:ext cx="8871708" cy="341632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zh-CN"/>
            </a:defPPr>
            <a:lvl1pPr marL="0" indent="0">
              <a:lnSpc>
                <a:spcPct val="150000"/>
              </a:lnSpc>
              <a:buNone/>
              <a:defRPr i="1">
                <a:solidFill>
                  <a:schemeClr val="tx1">
                    <a:lumMod val="75000"/>
                    <a:lumOff val="25000"/>
                  </a:schemeClr>
                </a:solidFill>
                <a:latin typeface="微软雅黑" panose="020B0503020204020204" pitchFamily="34" charset="-122"/>
                <a:ea typeface="微软雅黑" panose="020B0503020204020204"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err="1"/>
              <a:t>var</a:t>
            </a:r>
            <a:r>
              <a:rPr lang="en-US" altLang="zh-CN" dirty="0"/>
              <a:t> box = { //</a:t>
            </a:r>
            <a:r>
              <a:rPr lang="zh-CN" altLang="en-US" dirty="0"/>
              <a:t>创建一个对象</a:t>
            </a:r>
          </a:p>
          <a:p>
            <a:r>
              <a:rPr lang="en-US" altLang="zh-CN" dirty="0"/>
              <a:t>'name' : ‘John', //</a:t>
            </a:r>
            <a:r>
              <a:rPr lang="zh-CN" altLang="en-US" dirty="0"/>
              <a:t>键值对</a:t>
            </a:r>
          </a:p>
          <a:p>
            <a:r>
              <a:rPr lang="en-US" altLang="zh-CN" dirty="0"/>
              <a:t>'age' : 28,</a:t>
            </a:r>
          </a:p>
          <a:p>
            <a:r>
              <a:rPr lang="en-US" altLang="zh-CN" dirty="0"/>
              <a:t>'height' : </a:t>
            </a:r>
            <a:r>
              <a:rPr lang="en-US" altLang="zh-CN" dirty="0" smtClean="0"/>
              <a:t>173};</a:t>
            </a:r>
            <a:endParaRPr lang="en-US" altLang="zh-CN" dirty="0"/>
          </a:p>
          <a:p>
            <a:endParaRPr lang="en-US" altLang="zh-CN" dirty="0" smtClean="0"/>
          </a:p>
          <a:p>
            <a:r>
              <a:rPr lang="en-US" altLang="zh-CN" dirty="0" err="1" smtClean="0"/>
              <a:t>var</a:t>
            </a:r>
            <a:r>
              <a:rPr lang="en-US" altLang="zh-CN" dirty="0" smtClean="0"/>
              <a:t> </a:t>
            </a:r>
            <a:r>
              <a:rPr lang="en-US" altLang="zh-CN" dirty="0"/>
              <a:t>n = box.name; //</a:t>
            </a:r>
            <a:r>
              <a:rPr lang="zh-CN" altLang="en-US" dirty="0"/>
              <a:t>从对象里取值赋给变量</a:t>
            </a:r>
          </a:p>
          <a:p>
            <a:r>
              <a:rPr lang="en-US" altLang="zh-CN" dirty="0" err="1"/>
              <a:t>var</a:t>
            </a:r>
            <a:r>
              <a:rPr lang="en-US" altLang="zh-CN" dirty="0"/>
              <a:t> a = </a:t>
            </a:r>
            <a:r>
              <a:rPr lang="en-US" altLang="zh-CN" dirty="0" err="1"/>
              <a:t>box.age</a:t>
            </a:r>
            <a:r>
              <a:rPr lang="en-US" altLang="zh-CN" dirty="0"/>
              <a:t>;</a:t>
            </a:r>
          </a:p>
          <a:p>
            <a:r>
              <a:rPr lang="en-US" altLang="zh-CN" dirty="0" err="1"/>
              <a:t>var</a:t>
            </a:r>
            <a:r>
              <a:rPr lang="en-US" altLang="zh-CN" dirty="0"/>
              <a:t> h = </a:t>
            </a:r>
            <a:r>
              <a:rPr lang="en-US" altLang="zh-CN" dirty="0" err="1"/>
              <a:t>box.height</a:t>
            </a:r>
            <a:r>
              <a:rPr lang="en-US" altLang="zh-CN" dirty="0" smtClean="0"/>
              <a:t>;</a:t>
            </a:r>
            <a:endParaRPr lang="zh-CN" altLang="en-US" dirty="0"/>
          </a:p>
        </p:txBody>
      </p:sp>
      <p:sp>
        <p:nvSpPr>
          <p:cNvPr id="4" name="TextBox 3"/>
          <p:cNvSpPr txBox="1"/>
          <p:nvPr/>
        </p:nvSpPr>
        <p:spPr>
          <a:xfrm>
            <a:off x="6980464" y="3203644"/>
            <a:ext cx="4555672" cy="2816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nSpc>
                <a:spcPct val="150000"/>
              </a:lnSpc>
            </a:pPr>
            <a:r>
              <a:rPr lang="zh-CN" altLang="en-US" sz="2800" b="1" i="1" dirty="0" smtClean="0">
                <a:solidFill>
                  <a:schemeClr val="tx1">
                    <a:lumMod val="75000"/>
                    <a:lumOff val="25000"/>
                  </a:schemeClr>
                </a:solidFill>
                <a:latin typeface="微软雅黑" panose="020B0503020204020204" pitchFamily="34" charset="-122"/>
                <a:ea typeface="微软雅黑" panose="020B0503020204020204" pitchFamily="34" charset="-122"/>
              </a:rPr>
              <a:t>改写</a:t>
            </a:r>
            <a:r>
              <a:rPr lang="zh-CN" altLang="en-US" sz="2800" b="1" i="1" dirty="0">
                <a:solidFill>
                  <a:schemeClr val="tx1">
                    <a:lumMod val="75000"/>
                    <a:lumOff val="25000"/>
                  </a:schemeClr>
                </a:solidFill>
                <a:latin typeface="微软雅黑" panose="020B0503020204020204" pitchFamily="34" charset="-122"/>
                <a:ea typeface="微软雅黑" panose="020B0503020204020204" pitchFamily="34" charset="-122"/>
              </a:rPr>
              <a:t>成：</a:t>
            </a:r>
          </a:p>
          <a:p>
            <a:pPr>
              <a:lnSpc>
                <a:spcPct val="150000"/>
              </a:lnSpc>
            </a:pPr>
            <a:r>
              <a:rPr lang="en-US" altLang="zh-CN" b="1" i="1" dirty="0">
                <a:solidFill>
                  <a:schemeClr val="tx1">
                    <a:lumMod val="75000"/>
                    <a:lumOff val="25000"/>
                  </a:schemeClr>
                </a:solidFill>
                <a:latin typeface="微软雅黑" panose="020B0503020204020204" pitchFamily="34" charset="-122"/>
                <a:ea typeface="微软雅黑" panose="020B0503020204020204" pitchFamily="34" charset="-122"/>
              </a:rPr>
              <a:t>with (box) { //</a:t>
            </a:r>
            <a:r>
              <a:rPr lang="zh-CN" altLang="en-US" b="1" i="1" dirty="0">
                <a:solidFill>
                  <a:schemeClr val="tx1">
                    <a:lumMod val="75000"/>
                    <a:lumOff val="25000"/>
                  </a:schemeClr>
                </a:solidFill>
                <a:latin typeface="微软雅黑" panose="020B0503020204020204" pitchFamily="34" charset="-122"/>
                <a:ea typeface="微软雅黑" panose="020B0503020204020204" pitchFamily="34" charset="-122"/>
              </a:rPr>
              <a:t>省略了 </a:t>
            </a:r>
            <a:r>
              <a:rPr lang="en-US" altLang="zh-CN" b="1" i="1" dirty="0">
                <a:solidFill>
                  <a:schemeClr val="tx1">
                    <a:lumMod val="75000"/>
                    <a:lumOff val="25000"/>
                  </a:schemeClr>
                </a:solidFill>
                <a:latin typeface="微软雅黑" panose="020B0503020204020204" pitchFamily="34" charset="-122"/>
                <a:ea typeface="微软雅黑" panose="020B0503020204020204" pitchFamily="34" charset="-122"/>
              </a:rPr>
              <a:t>box </a:t>
            </a:r>
            <a:r>
              <a:rPr lang="zh-CN" altLang="en-US" b="1" i="1" dirty="0">
                <a:solidFill>
                  <a:schemeClr val="tx1">
                    <a:lumMod val="75000"/>
                    <a:lumOff val="25000"/>
                  </a:schemeClr>
                </a:solidFill>
                <a:latin typeface="微软雅黑" panose="020B0503020204020204" pitchFamily="34" charset="-122"/>
                <a:ea typeface="微软雅黑" panose="020B0503020204020204" pitchFamily="34" charset="-122"/>
              </a:rPr>
              <a:t>对象名</a:t>
            </a:r>
          </a:p>
          <a:p>
            <a:pPr>
              <a:lnSpc>
                <a:spcPct val="150000"/>
              </a:lnSpc>
            </a:pPr>
            <a:r>
              <a:rPr lang="en-US" altLang="zh-CN" b="1" i="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b="1" i="1" dirty="0" err="1" smtClean="0">
                <a:solidFill>
                  <a:schemeClr val="tx1">
                    <a:lumMod val="75000"/>
                    <a:lumOff val="25000"/>
                  </a:schemeClr>
                </a:solidFill>
                <a:latin typeface="微软雅黑" panose="020B0503020204020204" pitchFamily="34" charset="-122"/>
                <a:ea typeface="微软雅黑" panose="020B0503020204020204" pitchFamily="34" charset="-122"/>
              </a:rPr>
              <a:t>var</a:t>
            </a:r>
            <a:r>
              <a:rPr lang="en-US" altLang="zh-CN" b="1" i="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b="1" i="1" dirty="0">
                <a:solidFill>
                  <a:schemeClr val="tx1">
                    <a:lumMod val="75000"/>
                    <a:lumOff val="25000"/>
                  </a:schemeClr>
                </a:solidFill>
                <a:latin typeface="微软雅黑" panose="020B0503020204020204" pitchFamily="34" charset="-122"/>
                <a:ea typeface="微软雅黑" panose="020B0503020204020204" pitchFamily="34" charset="-122"/>
              </a:rPr>
              <a:t>n = name;</a:t>
            </a:r>
          </a:p>
          <a:p>
            <a:pPr>
              <a:lnSpc>
                <a:spcPct val="150000"/>
              </a:lnSpc>
            </a:pPr>
            <a:r>
              <a:rPr lang="en-US" altLang="zh-CN" b="1" i="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b="1" i="1" dirty="0" err="1" smtClean="0">
                <a:solidFill>
                  <a:schemeClr val="tx1">
                    <a:lumMod val="75000"/>
                    <a:lumOff val="25000"/>
                  </a:schemeClr>
                </a:solidFill>
                <a:latin typeface="微软雅黑" panose="020B0503020204020204" pitchFamily="34" charset="-122"/>
                <a:ea typeface="微软雅黑" panose="020B0503020204020204" pitchFamily="34" charset="-122"/>
              </a:rPr>
              <a:t>var</a:t>
            </a:r>
            <a:r>
              <a:rPr lang="en-US" altLang="zh-CN" b="1" i="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b="1" i="1" dirty="0">
                <a:solidFill>
                  <a:schemeClr val="tx1">
                    <a:lumMod val="75000"/>
                    <a:lumOff val="25000"/>
                  </a:schemeClr>
                </a:solidFill>
                <a:latin typeface="微软雅黑" panose="020B0503020204020204" pitchFamily="34" charset="-122"/>
                <a:ea typeface="微软雅黑" panose="020B0503020204020204" pitchFamily="34" charset="-122"/>
              </a:rPr>
              <a:t>a = age;</a:t>
            </a:r>
          </a:p>
          <a:p>
            <a:pPr>
              <a:lnSpc>
                <a:spcPct val="150000"/>
              </a:lnSpc>
            </a:pPr>
            <a:r>
              <a:rPr lang="en-US" altLang="zh-CN" b="1" i="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b="1" i="1" dirty="0" err="1" smtClean="0">
                <a:solidFill>
                  <a:schemeClr val="tx1">
                    <a:lumMod val="75000"/>
                    <a:lumOff val="25000"/>
                  </a:schemeClr>
                </a:solidFill>
                <a:latin typeface="微软雅黑" panose="020B0503020204020204" pitchFamily="34" charset="-122"/>
                <a:ea typeface="微软雅黑" panose="020B0503020204020204" pitchFamily="34" charset="-122"/>
              </a:rPr>
              <a:t>var</a:t>
            </a:r>
            <a:r>
              <a:rPr lang="en-US" altLang="zh-CN" b="1" i="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b="1" i="1" dirty="0">
                <a:solidFill>
                  <a:schemeClr val="tx1">
                    <a:lumMod val="75000"/>
                    <a:lumOff val="25000"/>
                  </a:schemeClr>
                </a:solidFill>
                <a:latin typeface="微软雅黑" panose="020B0503020204020204" pitchFamily="34" charset="-122"/>
                <a:ea typeface="微软雅黑" panose="020B0503020204020204" pitchFamily="34" charset="-122"/>
              </a:rPr>
              <a:t>h = height;</a:t>
            </a:r>
          </a:p>
          <a:p>
            <a:pPr>
              <a:lnSpc>
                <a:spcPct val="150000"/>
              </a:lnSpc>
            </a:pPr>
            <a:r>
              <a:rPr lang="en-US" altLang="zh-CN" b="1" i="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b="1"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3118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8077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r" eaLnBrk="1" hangingPunct="1">
              <a:lnSpc>
                <a:spcPct val="100000"/>
              </a:lnSpc>
              <a:spcBef>
                <a:spcPct val="0"/>
              </a:spcBef>
              <a:buFont typeface="Arial" panose="020B0604020202020204" pitchFamily="34" charset="0"/>
              <a:buNone/>
            </a:pPr>
            <a:fld id="{A24ECD28-AE41-4440-9328-5A6EE2647C40}" type="slidenum">
              <a:rPr lang="zh-CN" altLang="en-US" sz="1200">
                <a:solidFill>
                  <a:srgbClr val="898989"/>
                </a:solidFill>
                <a:sym typeface="Microsoft YaHei UI" panose="020B0503020204020204" pitchFamily="34" charset="-122"/>
              </a:rPr>
              <a:pPr algn="r" eaLnBrk="1" hangingPunct="1">
                <a:lnSpc>
                  <a:spcPct val="100000"/>
                </a:lnSpc>
                <a:spcBef>
                  <a:spcPct val="0"/>
                </a:spcBef>
                <a:buFont typeface="Arial" panose="020B0604020202020204" pitchFamily="34" charset="0"/>
                <a:buNone/>
              </a:pPr>
              <a:t>62</a:t>
            </a:fld>
            <a:endParaRPr lang="en-US" sz="1800">
              <a:latin typeface="Arial" panose="020B0604020202020204" pitchFamily="34" charset="0"/>
              <a:sym typeface="Microsoft YaHei UI" panose="020B0503020204020204" pitchFamily="34" charset="-122"/>
            </a:endParaRPr>
          </a:p>
        </p:txBody>
      </p:sp>
      <p:pic>
        <p:nvPicPr>
          <p:cNvPr id="27651" name="Picture 2" descr="D:\SLIDEtoME\TP模板\新建文件夹 (3)\bg3-1.jpg"/>
          <p:cNvPicPr>
            <a:picLocks noChangeAspect="1" noChangeArrowheads="1"/>
          </p:cNvPicPr>
          <p:nvPr/>
        </p:nvPicPr>
        <p:blipFill>
          <a:blip r:embed="rId2">
            <a:extLst>
              <a:ext uri="{28A0092B-C50C-407E-A947-70E740481C1C}">
                <a14:useLocalDpi xmlns:a14="http://schemas.microsoft.com/office/drawing/2010/main" val="0"/>
              </a:ext>
            </a:extLst>
          </a:blip>
          <a:srcRect b="11232"/>
          <a:stretch>
            <a:fillRect/>
          </a:stretch>
        </p:blipFill>
        <p:spPr bwMode="auto">
          <a:xfrm>
            <a:off x="0" y="760413"/>
            <a:ext cx="12192000" cy="60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标题 1"/>
          <p:cNvSpPr>
            <a:spLocks noGrp="1" noChangeArrowheads="1"/>
          </p:cNvSpPr>
          <p:nvPr>
            <p:ph type="title" idx="4294967295"/>
          </p:nvPr>
        </p:nvSpPr>
        <p:spPr>
          <a:xfrm>
            <a:off x="595313" y="1162050"/>
            <a:ext cx="10798175" cy="1116013"/>
          </a:xfrm>
        </p:spPr>
        <p:txBody>
          <a:bodyPr anchor="t"/>
          <a:lstStyle/>
          <a:p>
            <a:pPr lvl="0"/>
            <a:r>
              <a:rPr lang="zh-CN" altLang="en-US" sz="5400" b="1" dirty="0" smtClean="0">
                <a:latin typeface="微软雅黑" panose="020B0503020204020204" pitchFamily="34" charset="-122"/>
                <a:ea typeface="微软雅黑" panose="020B0503020204020204" pitchFamily="34" charset="-122"/>
              </a:rPr>
              <a:t>数组</a:t>
            </a:r>
            <a:endParaRPr lang="zh-CN" altLang="en-US" sz="5400" b="1" dirty="0">
              <a:latin typeface="微软雅黑" panose="020B0503020204020204" pitchFamily="34" charset="-122"/>
              <a:ea typeface="微软雅黑" panose="020B0503020204020204" pitchFamily="34" charset="-122"/>
            </a:endParaRPr>
          </a:p>
        </p:txBody>
      </p:sp>
      <p:sp>
        <p:nvSpPr>
          <p:cNvPr id="27653" name="文本框 2"/>
          <p:cNvSpPr>
            <a:spLocks noChangeArrowheads="1"/>
          </p:cNvSpPr>
          <p:nvPr/>
        </p:nvSpPr>
        <p:spPr bwMode="auto">
          <a:xfrm>
            <a:off x="595313" y="4876800"/>
            <a:ext cx="10987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200000"/>
              </a:lnSpc>
              <a:spcBef>
                <a:spcPct val="0"/>
              </a:spcBef>
              <a:buFont typeface="Arial" panose="020B0604020202020204" pitchFamily="34" charset="0"/>
              <a:buNone/>
            </a:pPr>
            <a:endParaRPr lang="zh-CN" altLang="en-US" sz="2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492219909"/>
      </p:ext>
    </p:extLst>
  </p:cSld>
  <p:clrMapOvr>
    <a:masterClrMapping/>
  </p:clrMapOvr>
  <p:transition spd="slow">
    <p:split orient="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9091"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909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093"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创建数组 </a:t>
            </a:r>
          </a:p>
        </p:txBody>
      </p:sp>
      <p:sp>
        <p:nvSpPr>
          <p:cNvPr id="89094"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457200" indent="-457200">
              <a:lnSpc>
                <a:spcPct val="150000"/>
              </a:lnSpc>
              <a:buFont typeface="Wingdings" pitchFamily="2" charset="2"/>
              <a:buChar char="u"/>
            </a:pPr>
            <a:r>
              <a:rPr lang="zh-CN" altLang="en-US" dirty="0" smtClean="0">
                <a:latin typeface="微软雅黑" panose="020B0503020204020204" pitchFamily="34" charset="-122"/>
                <a:ea typeface="微软雅黑" panose="020B0503020204020204" pitchFamily="34" charset="-122"/>
              </a:rPr>
              <a:t>使用 </a:t>
            </a:r>
            <a:r>
              <a:rPr lang="en-US" altLang="zh-CN" dirty="0">
                <a:latin typeface="微软雅黑" panose="020B0503020204020204" pitchFamily="34" charset="-122"/>
                <a:ea typeface="微软雅黑" panose="020B0503020204020204" pitchFamily="34" charset="-122"/>
              </a:rPr>
              <a:t>new </a:t>
            </a:r>
            <a:r>
              <a:rPr lang="zh-CN" altLang="en-US" dirty="0">
                <a:latin typeface="微软雅黑" panose="020B0503020204020204" pitchFamily="34" charset="-122"/>
                <a:ea typeface="微软雅黑" panose="020B0503020204020204" pitchFamily="34" charset="-122"/>
              </a:rPr>
              <a:t>关键字创建</a:t>
            </a:r>
            <a:r>
              <a:rPr lang="zh-CN" altLang="en-US" dirty="0" smtClean="0">
                <a:latin typeface="微软雅黑" panose="020B0503020204020204" pitchFamily="34" charset="-122"/>
                <a:ea typeface="微软雅黑" panose="020B0503020204020204" pitchFamily="34" charset="-122"/>
              </a:rPr>
              <a:t>数组</a:t>
            </a:r>
            <a:endParaRPr lang="en-US" altLang="zh-CN" sz="2200" dirty="0">
              <a:latin typeface="微软雅黑" panose="020B0503020204020204" pitchFamily="34" charset="-122"/>
              <a:ea typeface="微软雅黑" panose="020B0503020204020204" pitchFamily="34" charset="-122"/>
            </a:endParaRPr>
          </a:p>
          <a:p>
            <a:pPr lvl="1">
              <a:lnSpc>
                <a:spcPct val="150000"/>
              </a:lnSpc>
              <a:buNone/>
            </a:pPr>
            <a:r>
              <a:rPr lang="en-US" altLang="zh-CN" sz="1800" dirty="0" err="1" smtClean="0">
                <a:latin typeface="微软雅黑" panose="020B0503020204020204" pitchFamily="34" charset="-122"/>
                <a:ea typeface="微软雅黑" panose="020B0503020204020204" pitchFamily="34" charset="-122"/>
              </a:rPr>
              <a:t>var</a:t>
            </a:r>
            <a:r>
              <a:rPr lang="en-US" altLang="zh-CN" sz="1800" dirty="0" smtClean="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box = new Array(); //</a:t>
            </a:r>
            <a:r>
              <a:rPr lang="zh-CN" altLang="en-US" sz="1800" dirty="0">
                <a:latin typeface="微软雅黑" panose="020B0503020204020204" pitchFamily="34" charset="-122"/>
                <a:ea typeface="微软雅黑" panose="020B0503020204020204" pitchFamily="34" charset="-122"/>
              </a:rPr>
              <a:t>创建了一个数组</a:t>
            </a:r>
          </a:p>
          <a:p>
            <a:pPr lvl="1">
              <a:lnSpc>
                <a:spcPct val="150000"/>
              </a:lnSpc>
              <a:buNone/>
            </a:pPr>
            <a:r>
              <a:rPr lang="en-US" altLang="zh-CN" sz="1800" dirty="0" err="1">
                <a:latin typeface="微软雅黑" panose="020B0503020204020204" pitchFamily="34" charset="-122"/>
                <a:ea typeface="微软雅黑" panose="020B0503020204020204" pitchFamily="34" charset="-122"/>
              </a:rPr>
              <a:t>var</a:t>
            </a:r>
            <a:r>
              <a:rPr lang="en-US" altLang="zh-CN" sz="1800" dirty="0">
                <a:latin typeface="微软雅黑" panose="020B0503020204020204" pitchFamily="34" charset="-122"/>
                <a:ea typeface="微软雅黑" panose="020B0503020204020204" pitchFamily="34" charset="-122"/>
              </a:rPr>
              <a:t> box = new Array(10); //</a:t>
            </a:r>
            <a:r>
              <a:rPr lang="zh-CN" altLang="en-US" sz="1800" dirty="0">
                <a:latin typeface="微软雅黑" panose="020B0503020204020204" pitchFamily="34" charset="-122"/>
                <a:ea typeface="微软雅黑" panose="020B0503020204020204" pitchFamily="34" charset="-122"/>
              </a:rPr>
              <a:t>创建一个包含 </a:t>
            </a:r>
            <a:r>
              <a:rPr lang="en-US" altLang="zh-CN" sz="1800" dirty="0">
                <a:latin typeface="微软雅黑" panose="020B0503020204020204" pitchFamily="34" charset="-122"/>
                <a:ea typeface="微软雅黑" panose="020B0503020204020204" pitchFamily="34" charset="-122"/>
              </a:rPr>
              <a:t>10 </a:t>
            </a:r>
            <a:r>
              <a:rPr lang="zh-CN" altLang="en-US" sz="1800" dirty="0">
                <a:latin typeface="微软雅黑" panose="020B0503020204020204" pitchFamily="34" charset="-122"/>
                <a:ea typeface="微软雅黑" panose="020B0503020204020204" pitchFamily="34" charset="-122"/>
              </a:rPr>
              <a:t>个元素的数组</a:t>
            </a:r>
          </a:p>
          <a:p>
            <a:pPr lvl="1">
              <a:lnSpc>
                <a:spcPct val="150000"/>
              </a:lnSpc>
              <a:buNone/>
            </a:pPr>
            <a:r>
              <a:rPr lang="en-US" altLang="zh-CN" sz="1800" dirty="0" err="1">
                <a:latin typeface="微软雅黑" panose="020B0503020204020204" pitchFamily="34" charset="-122"/>
                <a:ea typeface="微软雅黑" panose="020B0503020204020204" pitchFamily="34" charset="-122"/>
              </a:rPr>
              <a:t>var</a:t>
            </a:r>
            <a:r>
              <a:rPr lang="en-US" altLang="zh-CN" sz="1800" dirty="0">
                <a:latin typeface="微软雅黑" panose="020B0503020204020204" pitchFamily="34" charset="-122"/>
                <a:ea typeface="微软雅黑" panose="020B0503020204020204" pitchFamily="34" charset="-122"/>
              </a:rPr>
              <a:t> box = new Array('John</a:t>
            </a:r>
            <a:r>
              <a:rPr lang="en-US" altLang="zh-CN" sz="1800" dirty="0" smtClean="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28,'</a:t>
            </a:r>
            <a:r>
              <a:rPr lang="zh-CN" altLang="en-US" sz="1800" dirty="0">
                <a:latin typeface="微软雅黑" panose="020B0503020204020204" pitchFamily="34" charset="-122"/>
                <a:ea typeface="微软雅黑" panose="020B0503020204020204" pitchFamily="34" charset="-122"/>
              </a:rPr>
              <a:t>教师</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盐城</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创建一个数组并分配好了</a:t>
            </a:r>
            <a:r>
              <a:rPr lang="zh-CN" altLang="en-US" sz="1800" dirty="0" smtClean="0">
                <a:latin typeface="微软雅黑" panose="020B0503020204020204" pitchFamily="34" charset="-122"/>
                <a:ea typeface="微软雅黑" panose="020B0503020204020204" pitchFamily="34" charset="-122"/>
              </a:rPr>
              <a:t>元素</a:t>
            </a:r>
            <a:endParaRPr lang="en-US" altLang="zh-CN" sz="1800" dirty="0" smtClean="0">
              <a:latin typeface="微软雅黑" panose="020B0503020204020204" pitchFamily="34" charset="-122"/>
              <a:ea typeface="微软雅黑" panose="020B0503020204020204" pitchFamily="34" charset="-122"/>
            </a:endParaRPr>
          </a:p>
          <a:p>
            <a:pPr>
              <a:lnSpc>
                <a:spcPct val="150000"/>
              </a:lnSpc>
              <a:buNone/>
            </a:pPr>
            <a:endParaRPr lang="en-US" altLang="zh-CN" sz="2200" dirty="0">
              <a:latin typeface="微软雅黑" panose="020B0503020204020204" pitchFamily="34" charset="-122"/>
              <a:ea typeface="微软雅黑" panose="020B0503020204020204" pitchFamily="34" charset="-122"/>
            </a:endParaRPr>
          </a:p>
          <a:p>
            <a:pPr marL="457200" indent="-457200">
              <a:lnSpc>
                <a:spcPct val="150000"/>
              </a:lnSpc>
              <a:buFont typeface="Wingdings" pitchFamily="2" charset="2"/>
              <a:buChar char="u"/>
            </a:pPr>
            <a:r>
              <a:rPr lang="zh-CN" altLang="en-US" dirty="0" smtClean="0">
                <a:latin typeface="微软雅黑" panose="020B0503020204020204" pitchFamily="34" charset="-122"/>
                <a:ea typeface="微软雅黑" panose="020B0503020204020204" pitchFamily="34" charset="-122"/>
              </a:rPr>
              <a:t>以上</a:t>
            </a:r>
            <a:r>
              <a:rPr lang="zh-CN" altLang="en-US" dirty="0">
                <a:latin typeface="微软雅黑" panose="020B0503020204020204" pitchFamily="34" charset="-122"/>
                <a:ea typeface="微软雅黑" panose="020B0503020204020204" pitchFamily="34" charset="-122"/>
              </a:rPr>
              <a:t>三种方法，可以省略 </a:t>
            </a:r>
            <a:r>
              <a:rPr lang="en-US" altLang="zh-CN" dirty="0">
                <a:latin typeface="微软雅黑" panose="020B0503020204020204" pitchFamily="34" charset="-122"/>
                <a:ea typeface="微软雅黑" panose="020B0503020204020204" pitchFamily="34" charset="-122"/>
              </a:rPr>
              <a:t>new </a:t>
            </a:r>
            <a:r>
              <a:rPr lang="zh-CN" altLang="en-US" dirty="0" smtClean="0">
                <a:latin typeface="微软雅黑" panose="020B0503020204020204" pitchFamily="34" charset="-122"/>
                <a:ea typeface="微软雅黑" panose="020B0503020204020204" pitchFamily="34" charset="-122"/>
              </a:rPr>
              <a:t>关键字</a:t>
            </a:r>
            <a:endParaRPr lang="zh-CN" altLang="en-US" sz="2200" dirty="0">
              <a:latin typeface="微软雅黑" panose="020B0503020204020204" pitchFamily="34" charset="-122"/>
              <a:ea typeface="微软雅黑" panose="020B0503020204020204" pitchFamily="34" charset="-122"/>
            </a:endParaRPr>
          </a:p>
          <a:p>
            <a:pPr lvl="1">
              <a:lnSpc>
                <a:spcPct val="150000"/>
              </a:lnSpc>
              <a:buNone/>
            </a:pPr>
            <a:r>
              <a:rPr lang="en-US" altLang="zh-CN" sz="1800" dirty="0" err="1" smtClean="0">
                <a:latin typeface="微软雅黑" panose="020B0503020204020204" pitchFamily="34" charset="-122"/>
                <a:ea typeface="微软雅黑" panose="020B0503020204020204" pitchFamily="34" charset="-122"/>
              </a:rPr>
              <a:t>var</a:t>
            </a:r>
            <a:r>
              <a:rPr lang="en-US" altLang="zh-CN" sz="1800" dirty="0" smtClean="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box = Array(); //</a:t>
            </a:r>
            <a:r>
              <a:rPr lang="zh-CN" altLang="en-US" sz="1800" dirty="0">
                <a:latin typeface="微软雅黑" panose="020B0503020204020204" pitchFamily="34" charset="-122"/>
                <a:ea typeface="微软雅黑" panose="020B0503020204020204" pitchFamily="34" charset="-122"/>
              </a:rPr>
              <a:t>省略了 </a:t>
            </a:r>
            <a:r>
              <a:rPr lang="en-US" altLang="zh-CN" sz="1800" dirty="0">
                <a:latin typeface="微软雅黑" panose="020B0503020204020204" pitchFamily="34" charset="-122"/>
                <a:ea typeface="微软雅黑" panose="020B0503020204020204" pitchFamily="34" charset="-122"/>
              </a:rPr>
              <a:t>new </a:t>
            </a:r>
            <a:r>
              <a:rPr lang="zh-CN" altLang="en-US" sz="1800" dirty="0">
                <a:latin typeface="微软雅黑" panose="020B0503020204020204" pitchFamily="34" charset="-122"/>
                <a:ea typeface="微软雅黑" panose="020B0503020204020204" pitchFamily="34" charset="-122"/>
              </a:rPr>
              <a:t>关键字</a:t>
            </a:r>
            <a:endParaRPr lang="en-US" altLang="zh-CN" sz="1800" dirty="0">
              <a:latin typeface="微软雅黑" panose="020B0503020204020204" pitchFamily="34" charset="-122"/>
              <a:ea typeface="微软雅黑" panose="020B0503020204020204" pitchFamily="34" charset="-122"/>
            </a:endParaRPr>
          </a:p>
          <a:p>
            <a:pPr>
              <a:lnSpc>
                <a:spcPct val="150000"/>
              </a:lnSpc>
              <a:buNone/>
            </a:pPr>
            <a:endParaRPr lang="en-US" altLang="zh-CN" sz="2200" dirty="0">
              <a:latin typeface="微软雅黑" panose="020B0503020204020204" pitchFamily="34" charset="-122"/>
              <a:ea typeface="微软雅黑" panose="020B0503020204020204" pitchFamily="34" charset="-122"/>
            </a:endParaRPr>
          </a:p>
          <a:p>
            <a:pPr>
              <a:lnSpc>
                <a:spcPct val="150000"/>
              </a:lnSpc>
              <a:buNone/>
            </a:pPr>
            <a:endParaRPr 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2990882"/>
      </p:ext>
    </p:extLst>
  </p:cSld>
  <p:clrMapOvr>
    <a:masterClrMapping/>
  </p:clrMapOvr>
  <p:transition spd="slow">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9091"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909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093"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创建数组 </a:t>
            </a:r>
          </a:p>
        </p:txBody>
      </p:sp>
      <p:sp>
        <p:nvSpPr>
          <p:cNvPr id="89094"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457200" indent="-457200">
              <a:lnSpc>
                <a:spcPct val="150000"/>
              </a:lnSpc>
              <a:buFont typeface="Wingdings" pitchFamily="2" charset="2"/>
              <a:buChar char="u"/>
            </a:pPr>
            <a:r>
              <a:rPr lang="zh-CN" altLang="en-US" dirty="0" smtClean="0">
                <a:latin typeface="微软雅黑" panose="020B0503020204020204" pitchFamily="34" charset="-122"/>
                <a:ea typeface="微软雅黑" panose="020B0503020204020204" pitchFamily="34" charset="-122"/>
              </a:rPr>
              <a:t>使用</a:t>
            </a:r>
            <a:r>
              <a:rPr lang="zh-CN" altLang="en-US" dirty="0">
                <a:latin typeface="微软雅黑" panose="020B0503020204020204" pitchFamily="34" charset="-122"/>
                <a:ea typeface="微软雅黑" panose="020B0503020204020204" pitchFamily="34" charset="-122"/>
              </a:rPr>
              <a:t>字面量方式创建数组</a:t>
            </a:r>
          </a:p>
          <a:p>
            <a:pPr lvl="1">
              <a:lnSpc>
                <a:spcPct val="150000"/>
              </a:lnSpc>
              <a:buNone/>
            </a:pPr>
            <a:r>
              <a:rPr lang="en-US" altLang="zh-CN" sz="1800" dirty="0" err="1">
                <a:latin typeface="微软雅黑" panose="020B0503020204020204" pitchFamily="34" charset="-122"/>
                <a:ea typeface="微软雅黑" panose="020B0503020204020204" pitchFamily="34" charset="-122"/>
              </a:rPr>
              <a:t>var</a:t>
            </a:r>
            <a:r>
              <a:rPr lang="en-US" altLang="zh-CN" sz="1800" dirty="0">
                <a:latin typeface="微软雅黑" panose="020B0503020204020204" pitchFamily="34" charset="-122"/>
                <a:ea typeface="微软雅黑" panose="020B0503020204020204" pitchFamily="34" charset="-122"/>
              </a:rPr>
              <a:t> box = []; //</a:t>
            </a:r>
            <a:r>
              <a:rPr lang="zh-CN" altLang="en-US" sz="1800" dirty="0">
                <a:latin typeface="微软雅黑" panose="020B0503020204020204" pitchFamily="34" charset="-122"/>
                <a:ea typeface="微软雅黑" panose="020B0503020204020204" pitchFamily="34" charset="-122"/>
              </a:rPr>
              <a:t>创建一个空的数组</a:t>
            </a:r>
          </a:p>
          <a:p>
            <a:pPr lvl="1">
              <a:lnSpc>
                <a:spcPct val="150000"/>
              </a:lnSpc>
              <a:buNone/>
            </a:pPr>
            <a:r>
              <a:rPr lang="en-US" altLang="zh-CN" sz="1800" dirty="0" err="1">
                <a:latin typeface="微软雅黑" panose="020B0503020204020204" pitchFamily="34" charset="-122"/>
                <a:ea typeface="微软雅黑" panose="020B0503020204020204" pitchFamily="34" charset="-122"/>
              </a:rPr>
              <a:t>var</a:t>
            </a:r>
            <a:r>
              <a:rPr lang="en-US" altLang="zh-CN" sz="1800" dirty="0">
                <a:latin typeface="微软雅黑" panose="020B0503020204020204" pitchFamily="34" charset="-122"/>
                <a:ea typeface="微软雅黑" panose="020B0503020204020204" pitchFamily="34" charset="-122"/>
              </a:rPr>
              <a:t> box = </a:t>
            </a:r>
            <a:r>
              <a:rPr lang="en-US" altLang="zh-CN" sz="1800" dirty="0" smtClean="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John',</a:t>
            </a:r>
            <a:r>
              <a:rPr lang="en-US" altLang="zh-CN" sz="1800" dirty="0">
                <a:latin typeface="微软雅黑" panose="020B0503020204020204" pitchFamily="34" charset="-122"/>
                <a:ea typeface="微软雅黑" panose="020B0503020204020204" pitchFamily="34" charset="-122"/>
              </a:rPr>
              <a:t>28,'</a:t>
            </a:r>
            <a:r>
              <a:rPr lang="zh-CN" altLang="en-US" sz="1800" dirty="0">
                <a:latin typeface="微软雅黑" panose="020B0503020204020204" pitchFamily="34" charset="-122"/>
                <a:ea typeface="微软雅黑" panose="020B0503020204020204" pitchFamily="34" charset="-122"/>
              </a:rPr>
              <a:t>教师</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盐城</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创建包含元素的数组</a:t>
            </a:r>
          </a:p>
          <a:p>
            <a:pPr lvl="1">
              <a:lnSpc>
                <a:spcPct val="150000"/>
              </a:lnSpc>
              <a:buNone/>
            </a:pPr>
            <a:r>
              <a:rPr lang="en-US" altLang="zh-CN" sz="1800" dirty="0" err="1">
                <a:latin typeface="微软雅黑" panose="020B0503020204020204" pitchFamily="34" charset="-122"/>
                <a:ea typeface="微软雅黑" panose="020B0503020204020204" pitchFamily="34" charset="-122"/>
              </a:rPr>
              <a:t>var</a:t>
            </a:r>
            <a:r>
              <a:rPr lang="en-US" altLang="zh-CN" sz="1800" dirty="0">
                <a:latin typeface="微软雅黑" panose="020B0503020204020204" pitchFamily="34" charset="-122"/>
                <a:ea typeface="微软雅黑" panose="020B0503020204020204" pitchFamily="34" charset="-122"/>
              </a:rPr>
              <a:t> box = [1,2,]; //</a:t>
            </a:r>
            <a:r>
              <a:rPr lang="zh-CN" altLang="en-US" sz="1800" dirty="0">
                <a:latin typeface="微软雅黑" panose="020B0503020204020204" pitchFamily="34" charset="-122"/>
                <a:ea typeface="微软雅黑" panose="020B0503020204020204" pitchFamily="34" charset="-122"/>
              </a:rPr>
              <a:t>禁止这么做，</a:t>
            </a:r>
            <a:r>
              <a:rPr lang="en-US" altLang="zh-CN" sz="1800" dirty="0">
                <a:latin typeface="微软雅黑" panose="020B0503020204020204" pitchFamily="34" charset="-122"/>
                <a:ea typeface="微软雅黑" panose="020B0503020204020204" pitchFamily="34" charset="-122"/>
              </a:rPr>
              <a:t>IE </a:t>
            </a:r>
            <a:r>
              <a:rPr lang="zh-CN" altLang="en-US" sz="1800" dirty="0">
                <a:latin typeface="微软雅黑" panose="020B0503020204020204" pitchFamily="34" charset="-122"/>
                <a:ea typeface="微软雅黑" panose="020B0503020204020204" pitchFamily="34" charset="-122"/>
              </a:rPr>
              <a:t>会识别 </a:t>
            </a:r>
            <a:r>
              <a:rPr lang="en-US" altLang="zh-CN" sz="1800" dirty="0">
                <a:latin typeface="微软雅黑" panose="020B0503020204020204" pitchFamily="34" charset="-122"/>
                <a:ea typeface="微软雅黑" panose="020B0503020204020204" pitchFamily="34" charset="-122"/>
              </a:rPr>
              <a:t>3 </a:t>
            </a:r>
            <a:r>
              <a:rPr lang="zh-CN" altLang="en-US" sz="1800" dirty="0">
                <a:latin typeface="微软雅黑" panose="020B0503020204020204" pitchFamily="34" charset="-122"/>
                <a:ea typeface="微软雅黑" panose="020B0503020204020204" pitchFamily="34" charset="-122"/>
              </a:rPr>
              <a:t>个元素</a:t>
            </a:r>
          </a:p>
          <a:p>
            <a:pPr lvl="1">
              <a:lnSpc>
                <a:spcPct val="150000"/>
              </a:lnSpc>
              <a:buNone/>
            </a:pPr>
            <a:r>
              <a:rPr lang="en-US" altLang="zh-CN" sz="1800" dirty="0" err="1">
                <a:latin typeface="微软雅黑" panose="020B0503020204020204" pitchFamily="34" charset="-122"/>
                <a:ea typeface="微软雅黑" panose="020B0503020204020204" pitchFamily="34" charset="-122"/>
              </a:rPr>
              <a:t>var</a:t>
            </a:r>
            <a:r>
              <a:rPr lang="en-US" altLang="zh-CN" sz="1800" dirty="0">
                <a:latin typeface="微软雅黑" panose="020B0503020204020204" pitchFamily="34" charset="-122"/>
                <a:ea typeface="微软雅黑" panose="020B0503020204020204" pitchFamily="34" charset="-122"/>
              </a:rPr>
              <a:t> box = [,,,,,]; //</a:t>
            </a:r>
            <a:r>
              <a:rPr lang="zh-CN" altLang="en-US" sz="1800" dirty="0">
                <a:latin typeface="微软雅黑" panose="020B0503020204020204" pitchFamily="34" charset="-122"/>
                <a:ea typeface="微软雅黑" panose="020B0503020204020204" pitchFamily="34" charset="-122"/>
              </a:rPr>
              <a:t>同样，</a:t>
            </a:r>
            <a:r>
              <a:rPr lang="en-US" altLang="zh-CN" sz="1800" dirty="0">
                <a:latin typeface="微软雅黑" panose="020B0503020204020204" pitchFamily="34" charset="-122"/>
                <a:ea typeface="微软雅黑" panose="020B0503020204020204" pitchFamily="34" charset="-122"/>
              </a:rPr>
              <a:t>IE </a:t>
            </a:r>
            <a:r>
              <a:rPr lang="zh-CN" altLang="en-US" sz="1800" dirty="0">
                <a:latin typeface="微软雅黑" panose="020B0503020204020204" pitchFamily="34" charset="-122"/>
                <a:ea typeface="微软雅黑" panose="020B0503020204020204" pitchFamily="34" charset="-122"/>
              </a:rPr>
              <a:t>的会有识别问题</a:t>
            </a:r>
            <a:endParaRPr 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716165"/>
      </p:ext>
    </p:extLst>
  </p:cSld>
  <p:clrMapOvr>
    <a:masterClrMapping/>
  </p:clrMapOvr>
  <p:transition spd="slow">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9091"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909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093"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itchFamily="34" charset="-122"/>
              </a:rPr>
              <a:t>数组</a:t>
            </a:r>
            <a:r>
              <a:rPr lang="zh-CN" altLang="en-US" sz="3600" b="1" dirty="0">
                <a:solidFill>
                  <a:schemeClr val="bg1"/>
                </a:solidFill>
                <a:latin typeface="微软雅黑" panose="020B0503020204020204" pitchFamily="34" charset="-122"/>
                <a:ea typeface="微软雅黑" panose="020B0503020204020204" pitchFamily="34" charset="-122"/>
                <a:sym typeface="微软雅黑" pitchFamily="34" charset="-122"/>
              </a:rPr>
              <a:t>的属性</a:t>
            </a:r>
            <a:endParaRPr lang="en-US"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094"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457200" lvl="2" indent="-457200">
              <a:lnSpc>
                <a:spcPct val="150000"/>
              </a:lnSpc>
              <a:buFont typeface="Wingdings" pitchFamily="2" charset="2"/>
              <a:buChar char="u"/>
            </a:pPr>
            <a:r>
              <a:rPr lang="en-US" altLang="zh-CN" sz="2800" dirty="0">
                <a:latin typeface="微软雅黑" panose="020B0503020204020204" pitchFamily="34" charset="-122"/>
                <a:ea typeface="微软雅黑" panose="020B0503020204020204" pitchFamily="34" charset="-122"/>
                <a:sym typeface="微软雅黑" pitchFamily="34" charset="-122"/>
              </a:rPr>
              <a:t>length</a:t>
            </a:r>
          </a:p>
          <a:p>
            <a:pPr marL="857250" lvl="3" indent="0">
              <a:lnSpc>
                <a:spcPct val="150000"/>
              </a:lnSpc>
              <a:buNone/>
              <a:defRPr/>
            </a:pPr>
            <a:r>
              <a:rPr lang="zh-CN" altLang="en-US" sz="2200" dirty="0">
                <a:latin typeface="微软雅黑" panose="020B0503020204020204" pitchFamily="34" charset="-122"/>
                <a:ea typeface="微软雅黑" panose="020B0503020204020204" pitchFamily="34" charset="-122"/>
                <a:sym typeface="微软雅黑" pitchFamily="34" charset="-122"/>
              </a:rPr>
              <a:t>既可以获取，又可以设置</a:t>
            </a:r>
          </a:p>
          <a:p>
            <a:pPr marL="857250" lvl="3" indent="0">
              <a:lnSpc>
                <a:spcPct val="150000"/>
              </a:lnSpc>
              <a:buNone/>
              <a:defRPr/>
            </a:pPr>
            <a:r>
              <a:rPr lang="zh-CN" altLang="en-US" sz="2200" dirty="0">
                <a:latin typeface="微软雅黑" panose="020B0503020204020204" pitchFamily="34" charset="-122"/>
                <a:ea typeface="微软雅黑" panose="020B0503020204020204" pitchFamily="34" charset="-122"/>
                <a:sym typeface="微软雅黑" pitchFamily="34" charset="-122"/>
              </a:rPr>
              <a:t>例子：快速清空数组</a:t>
            </a:r>
            <a:endParaRPr lang="en-US" altLang="zh-CN" sz="2200" dirty="0">
              <a:latin typeface="微软雅黑" panose="020B0503020204020204" pitchFamily="34" charset="-122"/>
              <a:ea typeface="微软雅黑" panose="020B0503020204020204" pitchFamily="34" charset="-122"/>
              <a:sym typeface="微软雅黑" pitchFamily="34" charset="-122"/>
            </a:endParaRPr>
          </a:p>
          <a:p>
            <a:pPr marL="457200" lvl="2" indent="-457200">
              <a:lnSpc>
                <a:spcPct val="150000"/>
              </a:lnSpc>
              <a:buFont typeface="Wingdings" pitchFamily="2" charset="2"/>
              <a:buChar char="u"/>
              <a:defRPr/>
            </a:pPr>
            <a:endParaRPr lang="en-US" altLang="zh-CN" sz="2800" dirty="0">
              <a:latin typeface="微软雅黑" panose="020B0503020204020204" pitchFamily="34" charset="-122"/>
              <a:ea typeface="微软雅黑" panose="020B0503020204020204" pitchFamily="34" charset="-122"/>
              <a:sym typeface="微软雅黑" pitchFamily="34" charset="-122"/>
            </a:endParaRPr>
          </a:p>
          <a:p>
            <a:pPr marL="457200" lvl="2" indent="-457200">
              <a:lnSpc>
                <a:spcPct val="150000"/>
              </a:lnSpc>
              <a:buFont typeface="Wingdings" pitchFamily="2" charset="2"/>
              <a:buChar char="u"/>
              <a:defRPr/>
            </a:pPr>
            <a:r>
              <a:rPr lang="zh-CN" altLang="en-US" sz="2800" dirty="0">
                <a:latin typeface="微软雅黑" panose="020B0503020204020204" pitchFamily="34" charset="-122"/>
                <a:ea typeface="微软雅黑" panose="020B0503020204020204" pitchFamily="34" charset="-122"/>
                <a:sym typeface="微软雅黑" pitchFamily="34" charset="-122"/>
              </a:rPr>
              <a:t>数组使用原则：数组中应该只存一种类型的变量</a:t>
            </a:r>
          </a:p>
        </p:txBody>
      </p:sp>
      <p:sp>
        <p:nvSpPr>
          <p:cNvPr id="7" name="矩形 6"/>
          <p:cNvSpPr/>
          <p:nvPr/>
        </p:nvSpPr>
        <p:spPr>
          <a:xfrm>
            <a:off x="6470651" y="2429527"/>
            <a:ext cx="3887603" cy="923330"/>
          </a:xfrm>
          <a:prstGeom prst="rect">
            <a:avLst/>
          </a:prstGeom>
        </p:spPr>
        <p:txBody>
          <a:bodyPr wrap="none">
            <a:spAutoFit/>
          </a:bodyPr>
          <a:lstStyle/>
          <a:p>
            <a:pPr>
              <a:lnSpc>
                <a:spcPct val="150000"/>
              </a:lnSpc>
            </a:pPr>
            <a:r>
              <a:rPr lang="zh-CN" altLang="en-US" u="sng" dirty="0">
                <a:solidFill>
                  <a:srgbClr val="FF0000"/>
                </a:solidFill>
                <a:latin typeface="微软雅黑" panose="020B0503020204020204" pitchFamily="34" charset="-122"/>
                <a:ea typeface="微软雅黑" panose="020B0503020204020204" pitchFamily="34" charset="-122"/>
              </a:rPr>
              <a:t>示例代码</a:t>
            </a:r>
            <a:r>
              <a:rPr lang="zh-CN" altLang="en-US" u="sng" dirty="0" smtClean="0">
                <a:solidFill>
                  <a:srgbClr val="FF0000"/>
                </a:solidFill>
                <a:latin typeface="微软雅黑" panose="020B0503020204020204" pitchFamily="34" charset="-122"/>
                <a:ea typeface="微软雅黑" panose="020B0503020204020204" pitchFamily="34" charset="-122"/>
              </a:rPr>
              <a:t>：</a:t>
            </a:r>
            <a:endParaRPr lang="en-US" altLang="zh-CN" u="sng"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u="sng" dirty="0" smtClean="0">
                <a:solidFill>
                  <a:srgbClr val="FF0000"/>
                </a:solidFill>
                <a:latin typeface="微软雅黑" panose="020B0503020204020204" pitchFamily="34" charset="-122"/>
                <a:ea typeface="微软雅黑" panose="020B0503020204020204" pitchFamily="34" charset="-122"/>
              </a:rPr>
              <a:t>demo/</a:t>
            </a:r>
            <a:r>
              <a:rPr lang="en-US" altLang="zh-CN" u="sng" dirty="0" err="1" smtClean="0">
                <a:solidFill>
                  <a:srgbClr val="FF0000"/>
                </a:solidFill>
                <a:latin typeface="微软雅黑" panose="020B0503020204020204" pitchFamily="34" charset="-122"/>
                <a:ea typeface="微软雅黑" panose="020B0503020204020204" pitchFamily="34" charset="-122"/>
              </a:rPr>
              <a:t>js</a:t>
            </a:r>
            <a:r>
              <a:rPr lang="en-US" altLang="zh-CN" u="sng" dirty="0" smtClean="0">
                <a:solidFill>
                  <a:srgbClr val="FF0000"/>
                </a:solidFill>
                <a:latin typeface="微软雅黑" panose="020B0503020204020204" pitchFamily="34" charset="-122"/>
                <a:ea typeface="微软雅黑" panose="020B0503020204020204" pitchFamily="34" charset="-122"/>
              </a:rPr>
              <a:t>/day3/5.1</a:t>
            </a:r>
            <a:r>
              <a:rPr lang="zh-CN" altLang="en-US" u="sng" dirty="0">
                <a:solidFill>
                  <a:srgbClr val="FF0000"/>
                </a:solidFill>
                <a:latin typeface="微软雅黑" panose="020B0503020204020204" pitchFamily="34" charset="-122"/>
                <a:ea typeface="微软雅黑" panose="020B0503020204020204" pitchFamily="34" charset="-122"/>
              </a:rPr>
              <a:t>数组</a:t>
            </a:r>
            <a:r>
              <a:rPr lang="en-US" altLang="zh-CN" u="sng" dirty="0">
                <a:solidFill>
                  <a:srgbClr val="FF0000"/>
                </a:solidFill>
                <a:latin typeface="微软雅黑" panose="020B0503020204020204" pitchFamily="34" charset="-122"/>
                <a:ea typeface="微软雅黑" panose="020B0503020204020204" pitchFamily="34" charset="-122"/>
              </a:rPr>
              <a:t>length.html</a:t>
            </a:r>
          </a:p>
        </p:txBody>
      </p:sp>
    </p:spTree>
    <p:extLst>
      <p:ext uri="{BB962C8B-B14F-4D97-AF65-F5344CB8AC3E}">
        <p14:creationId xmlns:p14="http://schemas.microsoft.com/office/powerpoint/2010/main" val="3804781093"/>
      </p:ext>
    </p:extLst>
  </p:cSld>
  <p:clrMapOvr>
    <a:masterClrMapping/>
  </p:clrMapOvr>
  <p:transition spd="slow">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9091"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909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093"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itchFamily="34" charset="-122"/>
              </a:rPr>
              <a:t>3.</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itchFamily="34" charset="-122"/>
              </a:rPr>
              <a:t>数组的</a:t>
            </a:r>
            <a:r>
              <a:rPr lang="zh-CN" altLang="en-US" sz="3600" b="1" dirty="0" smtClean="0">
                <a:solidFill>
                  <a:schemeClr val="bg1"/>
                </a:solidFill>
                <a:latin typeface="微软雅黑" panose="020B0503020204020204" pitchFamily="34" charset="-122"/>
                <a:ea typeface="微软雅黑" panose="020B0503020204020204" pitchFamily="34" charset="-122"/>
              </a:rPr>
              <a:t>添加、</a:t>
            </a:r>
            <a:r>
              <a:rPr lang="zh-CN" altLang="en-US" sz="3600" b="1" dirty="0">
                <a:solidFill>
                  <a:schemeClr val="bg1"/>
                </a:solidFill>
                <a:latin typeface="微软雅黑" panose="020B0503020204020204" pitchFamily="34" charset="-122"/>
                <a:ea typeface="微软雅黑" panose="020B0503020204020204" pitchFamily="34" charset="-122"/>
              </a:rPr>
              <a:t>删除</a:t>
            </a:r>
            <a:endParaRPr lang="en-US"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094"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457200" lvl="2" indent="-457200">
              <a:lnSpc>
                <a:spcPct val="150000"/>
              </a:lnSpc>
              <a:buFont typeface="Wingdings" pitchFamily="2" charset="2"/>
              <a:buChar char="u"/>
            </a:pPr>
            <a:r>
              <a:rPr lang="zh-CN" altLang="en-US" sz="2800" dirty="0">
                <a:latin typeface="微软雅黑" panose="020B0503020204020204" pitchFamily="34" charset="-122"/>
                <a:ea typeface="微软雅黑" panose="020B0503020204020204" pitchFamily="34" charset="-122"/>
                <a:sym typeface="微软雅黑" pitchFamily="34" charset="-122"/>
              </a:rPr>
              <a:t>添加</a:t>
            </a:r>
          </a:p>
          <a:p>
            <a:pPr marL="857250" lvl="3" indent="0">
              <a:lnSpc>
                <a:spcPct val="150000"/>
              </a:lnSpc>
              <a:buNone/>
              <a:defRPr/>
            </a:pPr>
            <a:r>
              <a:rPr lang="en-US" altLang="zh-CN" sz="2200" dirty="0">
                <a:latin typeface="微软雅黑" panose="020B0503020204020204" pitchFamily="34" charset="-122"/>
                <a:ea typeface="微软雅黑" panose="020B0503020204020204" pitchFamily="34" charset="-122"/>
                <a:sym typeface="微软雅黑" pitchFamily="34" charset="-122"/>
              </a:rPr>
              <a:t>push(</a:t>
            </a:r>
            <a:r>
              <a:rPr lang="zh-CN" altLang="en-US" sz="2200" dirty="0">
                <a:latin typeface="微软雅黑" panose="020B0503020204020204" pitchFamily="34" charset="-122"/>
                <a:ea typeface="微软雅黑" panose="020B0503020204020204" pitchFamily="34" charset="-122"/>
                <a:sym typeface="微软雅黑" pitchFamily="34" charset="-122"/>
              </a:rPr>
              <a:t>元素</a:t>
            </a:r>
            <a:r>
              <a:rPr lang="en-US" altLang="zh-CN" sz="2200" dirty="0">
                <a:latin typeface="微软雅黑" panose="020B0503020204020204" pitchFamily="34" charset="-122"/>
                <a:ea typeface="微软雅黑" panose="020B0503020204020204" pitchFamily="34" charset="-122"/>
                <a:sym typeface="微软雅黑" pitchFamily="34" charset="-122"/>
              </a:rPr>
              <a:t>)</a:t>
            </a:r>
            <a:r>
              <a:rPr lang="zh-CN" altLang="en-US" sz="2200" dirty="0">
                <a:latin typeface="微软雅黑" panose="020B0503020204020204" pitchFamily="34" charset="-122"/>
                <a:ea typeface="微软雅黑" panose="020B0503020204020204" pitchFamily="34" charset="-122"/>
                <a:sym typeface="微软雅黑" pitchFamily="34" charset="-122"/>
              </a:rPr>
              <a:t>，从尾部添加</a:t>
            </a:r>
          </a:p>
          <a:p>
            <a:pPr marL="857250" lvl="3" indent="0">
              <a:lnSpc>
                <a:spcPct val="150000"/>
              </a:lnSpc>
              <a:buNone/>
              <a:defRPr/>
            </a:pPr>
            <a:r>
              <a:rPr lang="en-US" altLang="zh-CN" sz="2200" dirty="0" err="1">
                <a:latin typeface="微软雅黑" panose="020B0503020204020204" pitchFamily="34" charset="-122"/>
                <a:ea typeface="微软雅黑" panose="020B0503020204020204" pitchFamily="34" charset="-122"/>
                <a:sym typeface="微软雅黑" pitchFamily="34" charset="-122"/>
              </a:rPr>
              <a:t>unshift</a:t>
            </a:r>
            <a:r>
              <a:rPr lang="en-US" altLang="zh-CN" sz="2200" dirty="0">
                <a:latin typeface="微软雅黑" panose="020B0503020204020204" pitchFamily="34" charset="-122"/>
                <a:ea typeface="微软雅黑" panose="020B0503020204020204" pitchFamily="34" charset="-122"/>
                <a:sym typeface="微软雅黑" pitchFamily="34" charset="-122"/>
              </a:rPr>
              <a:t>(</a:t>
            </a:r>
            <a:r>
              <a:rPr lang="zh-CN" altLang="en-US" sz="2200" dirty="0">
                <a:latin typeface="微软雅黑" panose="020B0503020204020204" pitchFamily="34" charset="-122"/>
                <a:ea typeface="微软雅黑" panose="020B0503020204020204" pitchFamily="34" charset="-122"/>
                <a:sym typeface="微软雅黑" pitchFamily="34" charset="-122"/>
              </a:rPr>
              <a:t>元素</a:t>
            </a:r>
            <a:r>
              <a:rPr lang="en-US" altLang="zh-CN" sz="2200" dirty="0">
                <a:latin typeface="微软雅黑" panose="020B0503020204020204" pitchFamily="34" charset="-122"/>
                <a:ea typeface="微软雅黑" panose="020B0503020204020204" pitchFamily="34" charset="-122"/>
                <a:sym typeface="微软雅黑" pitchFamily="34" charset="-122"/>
              </a:rPr>
              <a:t>)</a:t>
            </a:r>
            <a:r>
              <a:rPr lang="zh-CN" altLang="en-US" sz="2200" dirty="0">
                <a:latin typeface="微软雅黑" panose="020B0503020204020204" pitchFamily="34" charset="-122"/>
                <a:ea typeface="微软雅黑" panose="020B0503020204020204" pitchFamily="34" charset="-122"/>
                <a:sym typeface="微软雅黑" pitchFamily="34" charset="-122"/>
              </a:rPr>
              <a:t>，从头部</a:t>
            </a:r>
            <a:r>
              <a:rPr lang="zh-CN" altLang="en-US" sz="2200" dirty="0" smtClean="0">
                <a:latin typeface="微软雅黑" panose="020B0503020204020204" pitchFamily="34" charset="-122"/>
                <a:ea typeface="微软雅黑" panose="020B0503020204020204" pitchFamily="34" charset="-122"/>
                <a:sym typeface="微软雅黑" pitchFamily="34" charset="-122"/>
              </a:rPr>
              <a:t>添加</a:t>
            </a:r>
            <a:endParaRPr lang="en-US" altLang="zh-CN" sz="2200" dirty="0">
              <a:latin typeface="微软雅黑" panose="020B0503020204020204" pitchFamily="34" charset="-122"/>
              <a:ea typeface="微软雅黑" panose="020B0503020204020204" pitchFamily="34" charset="-122"/>
              <a:sym typeface="微软雅黑" pitchFamily="34" charset="-122"/>
            </a:endParaRPr>
          </a:p>
          <a:p>
            <a:pPr marL="1314450" lvl="3" indent="-457200">
              <a:buFont typeface="Wingdings" pitchFamily="2" charset="2"/>
              <a:buChar char="l"/>
            </a:pPr>
            <a:endParaRPr lang="en-US" altLang="zh-CN" dirty="0">
              <a:solidFill>
                <a:srgbClr val="3F3F3F"/>
              </a:solidFill>
              <a:sym typeface="微软雅黑" pitchFamily="34" charset="-122"/>
            </a:endParaRPr>
          </a:p>
          <a:p>
            <a:pPr marL="457200" lvl="2" indent="-457200">
              <a:lnSpc>
                <a:spcPct val="150000"/>
              </a:lnSpc>
              <a:buFont typeface="Wingdings" pitchFamily="2" charset="2"/>
              <a:buChar char="u"/>
            </a:pPr>
            <a:r>
              <a:rPr lang="zh-CN" altLang="en-US" sz="2800" dirty="0">
                <a:latin typeface="微软雅黑" panose="020B0503020204020204" pitchFamily="34" charset="-122"/>
                <a:ea typeface="微软雅黑" panose="020B0503020204020204" pitchFamily="34" charset="-122"/>
                <a:sym typeface="微软雅黑" pitchFamily="34" charset="-122"/>
              </a:rPr>
              <a:t>删除</a:t>
            </a:r>
          </a:p>
          <a:p>
            <a:pPr marL="857250" lvl="3" indent="0">
              <a:lnSpc>
                <a:spcPct val="150000"/>
              </a:lnSpc>
              <a:buNone/>
              <a:defRPr/>
            </a:pPr>
            <a:r>
              <a:rPr lang="en-US" altLang="zh-CN" sz="2200" dirty="0">
                <a:latin typeface="微软雅黑" panose="020B0503020204020204" pitchFamily="34" charset="-122"/>
                <a:ea typeface="微软雅黑" panose="020B0503020204020204" pitchFamily="34" charset="-122"/>
                <a:sym typeface="微软雅黑" pitchFamily="34" charset="-122"/>
              </a:rPr>
              <a:t>pop()</a:t>
            </a:r>
            <a:r>
              <a:rPr lang="zh-CN" altLang="en-US" sz="2200" dirty="0">
                <a:latin typeface="微软雅黑" panose="020B0503020204020204" pitchFamily="34" charset="-122"/>
                <a:ea typeface="微软雅黑" panose="020B0503020204020204" pitchFamily="34" charset="-122"/>
                <a:sym typeface="微软雅黑" pitchFamily="34" charset="-122"/>
              </a:rPr>
              <a:t>，从尾部弹出</a:t>
            </a:r>
          </a:p>
          <a:p>
            <a:pPr marL="857250" lvl="3" indent="0">
              <a:lnSpc>
                <a:spcPct val="150000"/>
              </a:lnSpc>
              <a:buNone/>
              <a:defRPr/>
            </a:pPr>
            <a:r>
              <a:rPr lang="en-US" altLang="zh-CN" sz="2200" dirty="0">
                <a:latin typeface="微软雅黑" panose="020B0503020204020204" pitchFamily="34" charset="-122"/>
                <a:ea typeface="微软雅黑" panose="020B0503020204020204" pitchFamily="34" charset="-122"/>
                <a:sym typeface="微软雅黑" pitchFamily="34" charset="-122"/>
              </a:rPr>
              <a:t>shift()</a:t>
            </a:r>
            <a:r>
              <a:rPr lang="zh-CN" altLang="en-US" sz="2200" dirty="0">
                <a:latin typeface="微软雅黑" panose="020B0503020204020204" pitchFamily="34" charset="-122"/>
                <a:ea typeface="微软雅黑" panose="020B0503020204020204" pitchFamily="34" charset="-122"/>
                <a:sym typeface="微软雅黑" pitchFamily="34" charset="-122"/>
              </a:rPr>
              <a:t>，从头部弹出</a:t>
            </a:r>
          </a:p>
          <a:p>
            <a:pPr marL="857250" lvl="3" indent="0">
              <a:buNone/>
            </a:pPr>
            <a:endParaRPr lang="en-US" altLang="zh-CN" dirty="0">
              <a:solidFill>
                <a:srgbClr val="3F3F3F"/>
              </a:solidFill>
              <a:sym typeface="微软雅黑" pitchFamily="34" charset="-122"/>
            </a:endParaRPr>
          </a:p>
        </p:txBody>
      </p:sp>
      <p:sp>
        <p:nvSpPr>
          <p:cNvPr id="7" name="矩形 6"/>
          <p:cNvSpPr/>
          <p:nvPr/>
        </p:nvSpPr>
        <p:spPr>
          <a:xfrm>
            <a:off x="6470651" y="2429527"/>
            <a:ext cx="3637534" cy="1338828"/>
          </a:xfrm>
          <a:prstGeom prst="rect">
            <a:avLst/>
          </a:prstGeom>
        </p:spPr>
        <p:txBody>
          <a:bodyPr wrap="none">
            <a:spAutoFit/>
          </a:bodyPr>
          <a:lstStyle/>
          <a:p>
            <a:pPr>
              <a:lnSpc>
                <a:spcPct val="150000"/>
              </a:lnSpc>
            </a:pPr>
            <a:r>
              <a:rPr lang="zh-CN" altLang="en-US" u="sng" dirty="0">
                <a:solidFill>
                  <a:srgbClr val="FF0000"/>
                </a:solidFill>
                <a:latin typeface="微软雅黑" panose="020B0503020204020204" pitchFamily="34" charset="-122"/>
                <a:ea typeface="微软雅黑" panose="020B0503020204020204" pitchFamily="34" charset="-122"/>
              </a:rPr>
              <a:t>示例代码</a:t>
            </a:r>
            <a:r>
              <a:rPr lang="zh-CN" altLang="en-US" u="sng" dirty="0" smtClean="0">
                <a:solidFill>
                  <a:srgbClr val="FF0000"/>
                </a:solidFill>
                <a:latin typeface="微软雅黑" panose="020B0503020204020204" pitchFamily="34" charset="-122"/>
                <a:ea typeface="微软雅黑" panose="020B0503020204020204" pitchFamily="34" charset="-122"/>
              </a:rPr>
              <a:t>：</a:t>
            </a:r>
            <a:endParaRPr lang="en-US" altLang="zh-CN" u="sng"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u="sng" dirty="0">
                <a:solidFill>
                  <a:srgbClr val="FF0000"/>
                </a:solidFill>
                <a:latin typeface="微软雅黑" panose="020B0503020204020204" pitchFamily="34" charset="-122"/>
                <a:ea typeface="微软雅黑" panose="020B0503020204020204" pitchFamily="34" charset="-122"/>
              </a:rPr>
              <a:t>demo/</a:t>
            </a:r>
            <a:r>
              <a:rPr lang="en-US" altLang="zh-CN" u="sng" dirty="0" err="1">
                <a:solidFill>
                  <a:srgbClr val="FF0000"/>
                </a:solidFill>
                <a:latin typeface="微软雅黑" panose="020B0503020204020204" pitchFamily="34" charset="-122"/>
                <a:ea typeface="微软雅黑" panose="020B0503020204020204" pitchFamily="34" charset="-122"/>
              </a:rPr>
              <a:t>js</a:t>
            </a:r>
            <a:r>
              <a:rPr lang="en-US" altLang="zh-CN" u="sng" dirty="0">
                <a:solidFill>
                  <a:srgbClr val="FF0000"/>
                </a:solidFill>
                <a:latin typeface="微软雅黑" panose="020B0503020204020204" pitchFamily="34" charset="-122"/>
                <a:ea typeface="微软雅黑" panose="020B0503020204020204" pitchFamily="34" charset="-122"/>
              </a:rPr>
              <a:t>/day3/5.2</a:t>
            </a:r>
            <a:r>
              <a:rPr lang="zh-CN" altLang="en-US" u="sng" dirty="0">
                <a:solidFill>
                  <a:srgbClr val="FF0000"/>
                </a:solidFill>
                <a:latin typeface="微软雅黑" panose="020B0503020204020204" pitchFamily="34" charset="-122"/>
                <a:ea typeface="微软雅黑" panose="020B0503020204020204" pitchFamily="34" charset="-122"/>
              </a:rPr>
              <a:t>数组添加</a:t>
            </a:r>
            <a:r>
              <a:rPr lang="en-US" altLang="zh-CN" u="sng" dirty="0">
                <a:solidFill>
                  <a:srgbClr val="FF0000"/>
                </a:solidFill>
                <a:latin typeface="微软雅黑" panose="020B0503020204020204" pitchFamily="34" charset="-122"/>
                <a:ea typeface="微软雅黑" panose="020B0503020204020204" pitchFamily="34" charset="-122"/>
              </a:rPr>
              <a:t>.</a:t>
            </a:r>
            <a:r>
              <a:rPr lang="en-US" altLang="zh-CN" u="sng" dirty="0" smtClean="0">
                <a:solidFill>
                  <a:srgbClr val="FF0000"/>
                </a:solidFill>
                <a:latin typeface="微软雅黑" panose="020B0503020204020204" pitchFamily="34" charset="-122"/>
                <a:ea typeface="微软雅黑" panose="020B0503020204020204" pitchFamily="34" charset="-122"/>
              </a:rPr>
              <a:t>html</a:t>
            </a:r>
          </a:p>
          <a:p>
            <a:pPr>
              <a:lnSpc>
                <a:spcPct val="150000"/>
              </a:lnSpc>
            </a:pPr>
            <a:r>
              <a:rPr lang="en-US" altLang="zh-CN" u="sng" dirty="0">
                <a:solidFill>
                  <a:srgbClr val="FF0000"/>
                </a:solidFill>
                <a:latin typeface="微软雅黑" panose="020B0503020204020204" pitchFamily="34" charset="-122"/>
                <a:ea typeface="微软雅黑" panose="020B0503020204020204" pitchFamily="34" charset="-122"/>
              </a:rPr>
              <a:t>demo/</a:t>
            </a:r>
            <a:r>
              <a:rPr lang="en-US" altLang="zh-CN" u="sng" dirty="0" err="1">
                <a:solidFill>
                  <a:srgbClr val="FF0000"/>
                </a:solidFill>
                <a:latin typeface="微软雅黑" panose="020B0503020204020204" pitchFamily="34" charset="-122"/>
                <a:ea typeface="微软雅黑" panose="020B0503020204020204" pitchFamily="34" charset="-122"/>
              </a:rPr>
              <a:t>js</a:t>
            </a:r>
            <a:r>
              <a:rPr lang="en-US" altLang="zh-CN" u="sng" dirty="0">
                <a:solidFill>
                  <a:srgbClr val="FF0000"/>
                </a:solidFill>
                <a:latin typeface="微软雅黑" panose="020B0503020204020204" pitchFamily="34" charset="-122"/>
                <a:ea typeface="微软雅黑" panose="020B0503020204020204" pitchFamily="34" charset="-122"/>
              </a:rPr>
              <a:t>/day3/</a:t>
            </a:r>
            <a:r>
              <a:rPr lang="en-US" altLang="zh-CN" u="sng" dirty="0" smtClean="0">
                <a:solidFill>
                  <a:srgbClr val="FF0000"/>
                </a:solidFill>
                <a:latin typeface="微软雅黑" panose="020B0503020204020204" pitchFamily="34" charset="-122"/>
                <a:ea typeface="微软雅黑" panose="020B0503020204020204" pitchFamily="34" charset="-122"/>
              </a:rPr>
              <a:t>5.3</a:t>
            </a:r>
            <a:r>
              <a:rPr lang="zh-CN" altLang="en-US" u="sng" dirty="0">
                <a:solidFill>
                  <a:srgbClr val="FF0000"/>
                </a:solidFill>
                <a:latin typeface="微软雅黑" panose="020B0503020204020204" pitchFamily="34" charset="-122"/>
                <a:ea typeface="微软雅黑" panose="020B0503020204020204" pitchFamily="34" charset="-122"/>
              </a:rPr>
              <a:t>数组删除</a:t>
            </a:r>
            <a:r>
              <a:rPr lang="en-US" altLang="zh-CN" u="sng" dirty="0">
                <a:solidFill>
                  <a:srgbClr val="FF0000"/>
                </a:solidFill>
                <a:latin typeface="微软雅黑" panose="020B0503020204020204" pitchFamily="34" charset="-122"/>
                <a:ea typeface="微软雅黑" panose="020B0503020204020204" pitchFamily="34" charset="-122"/>
              </a:rPr>
              <a:t>.html</a:t>
            </a:r>
          </a:p>
        </p:txBody>
      </p:sp>
    </p:spTree>
    <p:extLst>
      <p:ext uri="{BB962C8B-B14F-4D97-AF65-F5344CB8AC3E}">
        <p14:creationId xmlns:p14="http://schemas.microsoft.com/office/powerpoint/2010/main" val="2264290614"/>
      </p:ext>
    </p:extLst>
  </p:cSld>
  <p:clrMapOvr>
    <a:masterClrMapping/>
  </p:clrMapOvr>
  <p:transition spd="slow">
    <p:wip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9091"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909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093"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3600" b="1" dirty="0">
                <a:solidFill>
                  <a:schemeClr val="bg1"/>
                </a:solidFill>
                <a:latin typeface="微软雅黑" panose="020B0503020204020204" pitchFamily="34" charset="-122"/>
                <a:ea typeface="微软雅黑" panose="020B0503020204020204" pitchFamily="34" charset="-122"/>
                <a:sym typeface="微软雅黑" pitchFamily="34" charset="-122"/>
              </a:rPr>
              <a:t>数组的</a:t>
            </a:r>
            <a:r>
              <a:rPr lang="zh-CN" altLang="en-US" sz="3600" b="1" dirty="0">
                <a:solidFill>
                  <a:schemeClr val="bg1"/>
                </a:solidFill>
                <a:latin typeface="微软雅黑" panose="020B0503020204020204" pitchFamily="34" charset="-122"/>
                <a:ea typeface="微软雅黑" panose="020B0503020204020204" pitchFamily="34" charset="-122"/>
              </a:rPr>
              <a:t>排序、转换</a:t>
            </a:r>
            <a:endParaRPr lang="en-US"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094"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857250" lvl="2" indent="-457200">
              <a:buFont typeface="Wingdings" pitchFamily="2" charset="2"/>
              <a:buChar char="l"/>
            </a:pPr>
            <a:endParaRPr lang="zh-CN" altLang="en-US" dirty="0">
              <a:solidFill>
                <a:srgbClr val="3F3F3F"/>
              </a:solidFill>
              <a:sym typeface="微软雅黑" pitchFamily="34" charset="-122"/>
            </a:endParaRPr>
          </a:p>
        </p:txBody>
      </p:sp>
      <p:sp>
        <p:nvSpPr>
          <p:cNvPr id="2" name="TextBox 1"/>
          <p:cNvSpPr txBox="1"/>
          <p:nvPr/>
        </p:nvSpPr>
        <p:spPr>
          <a:xfrm>
            <a:off x="914400" y="1276350"/>
            <a:ext cx="9633855" cy="5650778"/>
          </a:xfrm>
          <a:prstGeom prst="rect">
            <a:avLst/>
          </a:prstGeom>
          <a:noFill/>
        </p:spPr>
        <p:txBody>
          <a:bodyPr wrap="square" rtlCol="0">
            <a:spAutoFit/>
          </a:bodyPr>
          <a:lstStyle/>
          <a:p>
            <a:pPr lvl="1" indent="-457200">
              <a:lnSpc>
                <a:spcPct val="150000"/>
              </a:lnSpc>
              <a:buFont typeface="Wingdings" pitchFamily="2" charset="2"/>
              <a:buChar char="u"/>
            </a:pPr>
            <a:r>
              <a:rPr lang="zh-CN" altLang="en-US" sz="2800" dirty="0" smtClean="0">
                <a:latin typeface="微软雅黑" panose="020B0503020204020204" pitchFamily="34" charset="-122"/>
                <a:ea typeface="微软雅黑" panose="020B0503020204020204" pitchFamily="34" charset="-122"/>
                <a:sym typeface="微软雅黑" pitchFamily="34" charset="-122"/>
              </a:rPr>
              <a:t>排序</a:t>
            </a:r>
          </a:p>
          <a:p>
            <a:pPr marL="1200150" lvl="3" indent="-342900">
              <a:lnSpc>
                <a:spcPct val="150000"/>
              </a:lnSpc>
              <a:spcBef>
                <a:spcPct val="30000"/>
              </a:spcBef>
              <a:buFont typeface="Wingdings" pitchFamily="2" charset="2"/>
              <a:buChar char="n"/>
              <a:defRPr/>
            </a:pPr>
            <a:r>
              <a:rPr lang="en-US" altLang="zh-CN" sz="2200" b="1" dirty="0">
                <a:latin typeface="微软雅黑" panose="020B0503020204020204" pitchFamily="34" charset="-122"/>
                <a:ea typeface="微软雅黑" panose="020B0503020204020204" pitchFamily="34" charset="-122"/>
                <a:sym typeface="微软雅黑" pitchFamily="34" charset="-122"/>
              </a:rPr>
              <a:t>sort([</a:t>
            </a:r>
            <a:r>
              <a:rPr lang="zh-CN" altLang="en-US" sz="2200" b="1" dirty="0">
                <a:latin typeface="微软雅黑" panose="020B0503020204020204" pitchFamily="34" charset="-122"/>
                <a:ea typeface="微软雅黑" panose="020B0503020204020204" pitchFamily="34" charset="-122"/>
                <a:sym typeface="微软雅黑" pitchFamily="34" charset="-122"/>
              </a:rPr>
              <a:t>比较函数</a:t>
            </a:r>
            <a:r>
              <a:rPr lang="en-US" altLang="zh-CN" sz="2200" b="1" dirty="0">
                <a:latin typeface="微软雅黑" panose="020B0503020204020204" pitchFamily="34" charset="-122"/>
                <a:ea typeface="微软雅黑" panose="020B0503020204020204" pitchFamily="34" charset="-122"/>
                <a:sym typeface="微软雅黑" pitchFamily="34" charset="-122"/>
              </a:rPr>
              <a:t>])</a:t>
            </a:r>
            <a:r>
              <a:rPr lang="zh-CN" altLang="en-US" sz="2200" b="1" dirty="0">
                <a:latin typeface="微软雅黑" panose="020B0503020204020204" pitchFamily="34" charset="-122"/>
                <a:ea typeface="微软雅黑" panose="020B0503020204020204" pitchFamily="34" charset="-122"/>
                <a:sym typeface="微软雅黑" pitchFamily="34" charset="-122"/>
              </a:rPr>
              <a:t>，排序一个数组</a:t>
            </a:r>
          </a:p>
          <a:p>
            <a:pPr marL="1314450" lvl="4">
              <a:lnSpc>
                <a:spcPct val="150000"/>
              </a:lnSpc>
              <a:spcBef>
                <a:spcPct val="30000"/>
              </a:spcBef>
              <a:defRPr/>
            </a:pPr>
            <a:r>
              <a:rPr lang="zh-CN" altLang="en-US" sz="2200" dirty="0">
                <a:latin typeface="微软雅黑" panose="020B0503020204020204" pitchFamily="34" charset="-122"/>
                <a:ea typeface="微软雅黑" panose="020B0503020204020204" pitchFamily="34" charset="-122"/>
                <a:sym typeface="微软雅黑" pitchFamily="34" charset="-122"/>
              </a:rPr>
              <a:t>排序一个字符串数组</a:t>
            </a:r>
          </a:p>
          <a:p>
            <a:pPr marL="1314450" lvl="4">
              <a:lnSpc>
                <a:spcPct val="150000"/>
              </a:lnSpc>
              <a:spcBef>
                <a:spcPct val="30000"/>
              </a:spcBef>
              <a:defRPr/>
            </a:pPr>
            <a:r>
              <a:rPr lang="zh-CN" altLang="en-US" sz="2200" dirty="0">
                <a:latin typeface="微软雅黑" panose="020B0503020204020204" pitchFamily="34" charset="-122"/>
                <a:ea typeface="微软雅黑" panose="020B0503020204020204" pitchFamily="34" charset="-122"/>
                <a:sym typeface="微软雅黑" pitchFamily="34" charset="-122"/>
              </a:rPr>
              <a:t>排序一个数字数组</a:t>
            </a:r>
          </a:p>
          <a:p>
            <a:pPr lvl="1" indent="-457200">
              <a:lnSpc>
                <a:spcPct val="150000"/>
              </a:lnSpc>
              <a:buFont typeface="Wingdings" pitchFamily="2" charset="2"/>
              <a:buChar char="u"/>
            </a:pPr>
            <a:r>
              <a:rPr lang="zh-CN" altLang="en-US" sz="2800" dirty="0">
                <a:latin typeface="微软雅黑" panose="020B0503020204020204" pitchFamily="34" charset="-122"/>
                <a:ea typeface="微软雅黑" panose="020B0503020204020204" pitchFamily="34" charset="-122"/>
                <a:sym typeface="微软雅黑" pitchFamily="34" charset="-122"/>
              </a:rPr>
              <a:t>转换类</a:t>
            </a:r>
          </a:p>
          <a:p>
            <a:pPr marL="1200150" lvl="3" indent="-342900">
              <a:lnSpc>
                <a:spcPct val="150000"/>
              </a:lnSpc>
              <a:spcBef>
                <a:spcPct val="30000"/>
              </a:spcBef>
              <a:buFont typeface="Wingdings" pitchFamily="2" charset="2"/>
              <a:buChar char="n"/>
              <a:defRPr/>
            </a:pPr>
            <a:r>
              <a:rPr lang="en-US" altLang="zh-CN" sz="2200" b="1" dirty="0" err="1">
                <a:latin typeface="微软雅黑" panose="020B0503020204020204" pitchFamily="34" charset="-122"/>
                <a:ea typeface="微软雅黑" panose="020B0503020204020204" pitchFamily="34" charset="-122"/>
                <a:sym typeface="微软雅黑" pitchFamily="34" charset="-122"/>
              </a:rPr>
              <a:t>concat</a:t>
            </a:r>
            <a:r>
              <a:rPr lang="en-US" altLang="zh-CN" sz="2200" b="1" dirty="0">
                <a:latin typeface="微软雅黑" panose="020B0503020204020204" pitchFamily="34" charset="-122"/>
                <a:ea typeface="微软雅黑" panose="020B0503020204020204" pitchFamily="34" charset="-122"/>
                <a:sym typeface="微软雅黑" pitchFamily="34" charset="-122"/>
              </a:rPr>
              <a:t>(</a:t>
            </a:r>
            <a:r>
              <a:rPr lang="zh-CN" altLang="en-US" sz="2200" b="1" dirty="0">
                <a:latin typeface="微软雅黑" panose="020B0503020204020204" pitchFamily="34" charset="-122"/>
                <a:ea typeface="微软雅黑" panose="020B0503020204020204" pitchFamily="34" charset="-122"/>
                <a:sym typeface="微软雅黑" pitchFamily="34" charset="-122"/>
              </a:rPr>
              <a:t>数组</a:t>
            </a:r>
            <a:r>
              <a:rPr lang="en-US" altLang="zh-CN" sz="2200" b="1" dirty="0">
                <a:latin typeface="微软雅黑" panose="020B0503020204020204" pitchFamily="34" charset="-122"/>
                <a:ea typeface="微软雅黑" panose="020B0503020204020204" pitchFamily="34" charset="-122"/>
                <a:sym typeface="微软雅黑" pitchFamily="34" charset="-122"/>
              </a:rPr>
              <a:t>2</a:t>
            </a:r>
            <a:r>
              <a:rPr lang="en-US" altLang="zh-CN" sz="2200" b="1" dirty="0" smtClean="0">
                <a:latin typeface="微软雅黑" panose="020B0503020204020204" pitchFamily="34" charset="-122"/>
                <a:ea typeface="微软雅黑" panose="020B0503020204020204" pitchFamily="34" charset="-122"/>
                <a:sym typeface="微软雅黑" pitchFamily="34" charset="-122"/>
              </a:rPr>
              <a:t>) : </a:t>
            </a:r>
            <a:r>
              <a:rPr lang="zh-CN" altLang="en-US" sz="2200" dirty="0" smtClean="0">
                <a:latin typeface="微软雅黑" panose="020B0503020204020204" pitchFamily="34" charset="-122"/>
                <a:ea typeface="微软雅黑" panose="020B0503020204020204" pitchFamily="34" charset="-122"/>
                <a:sym typeface="微软雅黑" pitchFamily="34" charset="-122"/>
              </a:rPr>
              <a:t>连接</a:t>
            </a:r>
            <a:r>
              <a:rPr lang="zh-CN" altLang="en-US" sz="2200" dirty="0">
                <a:latin typeface="微软雅黑" panose="020B0503020204020204" pitchFamily="34" charset="-122"/>
                <a:ea typeface="微软雅黑" panose="020B0503020204020204" pitchFamily="34" charset="-122"/>
                <a:sym typeface="微软雅黑" pitchFamily="34" charset="-122"/>
              </a:rPr>
              <a:t>两个数组</a:t>
            </a:r>
          </a:p>
          <a:p>
            <a:pPr marL="1200150" lvl="3" indent="-342900">
              <a:lnSpc>
                <a:spcPct val="150000"/>
              </a:lnSpc>
              <a:spcBef>
                <a:spcPct val="30000"/>
              </a:spcBef>
              <a:buFont typeface="Wingdings" pitchFamily="2" charset="2"/>
              <a:buChar char="n"/>
              <a:defRPr/>
            </a:pPr>
            <a:r>
              <a:rPr lang="en-US" altLang="zh-CN" sz="2200" b="1" dirty="0">
                <a:latin typeface="微软雅黑" panose="020B0503020204020204" pitchFamily="34" charset="-122"/>
                <a:ea typeface="微软雅黑" panose="020B0503020204020204" pitchFamily="34" charset="-122"/>
                <a:sym typeface="微软雅黑" pitchFamily="34" charset="-122"/>
              </a:rPr>
              <a:t>join(</a:t>
            </a:r>
            <a:r>
              <a:rPr lang="zh-CN" altLang="en-US" sz="2200" b="1" dirty="0">
                <a:latin typeface="微软雅黑" panose="020B0503020204020204" pitchFamily="34" charset="-122"/>
                <a:ea typeface="微软雅黑" panose="020B0503020204020204" pitchFamily="34" charset="-122"/>
                <a:sym typeface="微软雅黑" pitchFamily="34" charset="-122"/>
              </a:rPr>
              <a:t>分隔符</a:t>
            </a:r>
            <a:r>
              <a:rPr lang="en-US" altLang="zh-CN" sz="2200" b="1" dirty="0" smtClean="0">
                <a:latin typeface="微软雅黑" panose="020B0503020204020204" pitchFamily="34" charset="-122"/>
                <a:ea typeface="微软雅黑" panose="020B0503020204020204" pitchFamily="34" charset="-122"/>
                <a:sym typeface="微软雅黑" pitchFamily="34" charset="-122"/>
              </a:rPr>
              <a:t>):</a:t>
            </a:r>
            <a:endParaRPr lang="en-US" altLang="zh-CN" sz="2200" b="1" dirty="0">
              <a:latin typeface="微软雅黑" panose="020B0503020204020204" pitchFamily="34" charset="-122"/>
              <a:ea typeface="微软雅黑" panose="020B0503020204020204" pitchFamily="34" charset="-122"/>
              <a:sym typeface="微软雅黑" pitchFamily="34" charset="-122"/>
            </a:endParaRPr>
          </a:p>
          <a:p>
            <a:pPr marL="857250" lvl="5">
              <a:lnSpc>
                <a:spcPct val="150000"/>
              </a:lnSpc>
              <a:spcBef>
                <a:spcPct val="30000"/>
              </a:spcBef>
              <a:defRPr/>
            </a:pPr>
            <a:r>
              <a:rPr lang="en-US" altLang="zh-CN" sz="2200" dirty="0" smtClean="0">
                <a:latin typeface="微软雅黑" panose="020B0503020204020204" pitchFamily="34" charset="-122"/>
                <a:ea typeface="微软雅黑" panose="020B0503020204020204" pitchFamily="34" charset="-122"/>
                <a:sym typeface="微软雅黑" pitchFamily="34" charset="-122"/>
              </a:rPr>
              <a:t>	    </a:t>
            </a:r>
            <a:r>
              <a:rPr lang="zh-CN" altLang="en-US" sz="2200" dirty="0" smtClean="0">
                <a:latin typeface="微软雅黑" panose="020B0503020204020204" pitchFamily="34" charset="-122"/>
                <a:ea typeface="微软雅黑" panose="020B0503020204020204" pitchFamily="34" charset="-122"/>
                <a:sym typeface="微软雅黑" pitchFamily="34" charset="-122"/>
              </a:rPr>
              <a:t>用</a:t>
            </a:r>
            <a:r>
              <a:rPr lang="zh-CN" altLang="en-US" sz="2200" dirty="0">
                <a:latin typeface="微软雅黑" panose="020B0503020204020204" pitchFamily="34" charset="-122"/>
                <a:ea typeface="微软雅黑" panose="020B0503020204020204" pitchFamily="34" charset="-122"/>
                <a:sym typeface="微软雅黑" pitchFamily="34" charset="-122"/>
              </a:rPr>
              <a:t>分隔符，组合数组元素，生成字符串</a:t>
            </a:r>
          </a:p>
          <a:p>
            <a:pPr marL="857250" lvl="5">
              <a:lnSpc>
                <a:spcPct val="150000"/>
              </a:lnSpc>
              <a:spcBef>
                <a:spcPct val="30000"/>
              </a:spcBef>
              <a:defRPr/>
            </a:pPr>
            <a:r>
              <a:rPr lang="zh-CN" altLang="en-US" sz="2200" dirty="0" smtClean="0">
                <a:latin typeface="微软雅黑" panose="020B0503020204020204" pitchFamily="34" charset="-122"/>
                <a:ea typeface="微软雅黑" panose="020B0503020204020204" pitchFamily="34" charset="-122"/>
                <a:sym typeface="微软雅黑" pitchFamily="34" charset="-122"/>
              </a:rPr>
              <a:t>     字符串</a:t>
            </a:r>
            <a:r>
              <a:rPr lang="en-US" altLang="zh-CN" sz="2200" dirty="0">
                <a:latin typeface="微软雅黑" panose="020B0503020204020204" pitchFamily="34" charset="-122"/>
                <a:ea typeface="微软雅黑" panose="020B0503020204020204" pitchFamily="34" charset="-122"/>
                <a:sym typeface="微软雅黑" pitchFamily="34" charset="-122"/>
              </a:rPr>
              <a:t>split</a:t>
            </a:r>
            <a:endParaRPr lang="zh-CN" altLang="en-US" sz="2200" dirty="0">
              <a:latin typeface="微软雅黑" panose="020B0503020204020204" pitchFamily="34" charset="-122"/>
              <a:ea typeface="微软雅黑" panose="020B0503020204020204" pitchFamily="34" charset="-122"/>
              <a:sym typeface="微软雅黑" pitchFamily="34" charset="-122"/>
            </a:endParaRPr>
          </a:p>
        </p:txBody>
      </p:sp>
      <p:sp>
        <p:nvSpPr>
          <p:cNvPr id="8" name="矩形 7"/>
          <p:cNvSpPr/>
          <p:nvPr/>
        </p:nvSpPr>
        <p:spPr>
          <a:xfrm>
            <a:off x="7189108" y="2690784"/>
            <a:ext cx="4077604" cy="1754326"/>
          </a:xfrm>
          <a:prstGeom prst="rect">
            <a:avLst/>
          </a:prstGeom>
        </p:spPr>
        <p:txBody>
          <a:bodyPr wrap="square">
            <a:spAutoFit/>
          </a:bodyPr>
          <a:lstStyle/>
          <a:p>
            <a:pPr>
              <a:lnSpc>
                <a:spcPct val="150000"/>
              </a:lnSpc>
            </a:pPr>
            <a:r>
              <a:rPr lang="zh-CN" altLang="en-US" u="sng" dirty="0">
                <a:solidFill>
                  <a:srgbClr val="FF0000"/>
                </a:solidFill>
                <a:latin typeface="微软雅黑" panose="020B0503020204020204" pitchFamily="34" charset="-122"/>
                <a:ea typeface="微软雅黑" panose="020B0503020204020204" pitchFamily="34" charset="-122"/>
              </a:rPr>
              <a:t>示例代码</a:t>
            </a:r>
            <a:r>
              <a:rPr lang="zh-CN" altLang="en-US" u="sng" dirty="0" smtClean="0">
                <a:solidFill>
                  <a:srgbClr val="FF0000"/>
                </a:solidFill>
                <a:latin typeface="微软雅黑" panose="020B0503020204020204" pitchFamily="34" charset="-122"/>
                <a:ea typeface="微软雅黑" panose="020B0503020204020204" pitchFamily="34" charset="-122"/>
              </a:rPr>
              <a:t>：</a:t>
            </a:r>
            <a:endParaRPr lang="en-US" altLang="zh-CN" u="sng"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u="sng" dirty="0">
                <a:solidFill>
                  <a:srgbClr val="FF0000"/>
                </a:solidFill>
                <a:latin typeface="微软雅黑" panose="020B0503020204020204" pitchFamily="34" charset="-122"/>
                <a:ea typeface="微软雅黑" panose="020B0503020204020204" pitchFamily="34" charset="-122"/>
              </a:rPr>
              <a:t>demo/</a:t>
            </a:r>
            <a:r>
              <a:rPr lang="en-US" altLang="zh-CN" u="sng" dirty="0" err="1">
                <a:solidFill>
                  <a:srgbClr val="FF0000"/>
                </a:solidFill>
                <a:latin typeface="微软雅黑" panose="020B0503020204020204" pitchFamily="34" charset="-122"/>
                <a:ea typeface="微软雅黑" panose="020B0503020204020204" pitchFamily="34" charset="-122"/>
              </a:rPr>
              <a:t>js</a:t>
            </a:r>
            <a:r>
              <a:rPr lang="en-US" altLang="zh-CN" u="sng" dirty="0">
                <a:solidFill>
                  <a:srgbClr val="FF0000"/>
                </a:solidFill>
                <a:latin typeface="微软雅黑" panose="020B0503020204020204" pitchFamily="34" charset="-122"/>
                <a:ea typeface="微软雅黑" panose="020B0503020204020204" pitchFamily="34" charset="-122"/>
              </a:rPr>
              <a:t>/day3/5.4</a:t>
            </a:r>
            <a:r>
              <a:rPr lang="zh-CN" altLang="en-US" u="sng" dirty="0">
                <a:solidFill>
                  <a:srgbClr val="FF0000"/>
                </a:solidFill>
                <a:latin typeface="微软雅黑" panose="020B0503020204020204" pitchFamily="34" charset="-122"/>
                <a:ea typeface="微软雅黑" panose="020B0503020204020204" pitchFamily="34" charset="-122"/>
              </a:rPr>
              <a:t>数组</a:t>
            </a:r>
            <a:r>
              <a:rPr lang="zh-CN" altLang="en-US" u="sng" dirty="0" smtClean="0">
                <a:solidFill>
                  <a:srgbClr val="FF0000"/>
                </a:solidFill>
                <a:latin typeface="微软雅黑" panose="020B0503020204020204" pitchFamily="34" charset="-122"/>
                <a:ea typeface="微软雅黑" panose="020B0503020204020204" pitchFamily="34" charset="-122"/>
              </a:rPr>
              <a:t>排序</a:t>
            </a:r>
            <a:r>
              <a:rPr lang="en-US" altLang="zh-CN" u="sng" dirty="0">
                <a:solidFill>
                  <a:srgbClr val="FF0000"/>
                </a:solidFill>
                <a:latin typeface="微软雅黑" panose="020B0503020204020204" pitchFamily="34" charset="-122"/>
                <a:ea typeface="微软雅黑" panose="020B0503020204020204" pitchFamily="34" charset="-122"/>
              </a:rPr>
              <a:t/>
            </a:r>
            <a:br>
              <a:rPr lang="en-US" altLang="zh-CN" u="sng" dirty="0">
                <a:solidFill>
                  <a:srgbClr val="FF0000"/>
                </a:solidFill>
                <a:latin typeface="微软雅黑" panose="020B0503020204020204" pitchFamily="34" charset="-122"/>
                <a:ea typeface="微软雅黑" panose="020B0503020204020204" pitchFamily="34" charset="-122"/>
              </a:rPr>
            </a:br>
            <a:r>
              <a:rPr lang="en-US" altLang="zh-CN" u="sng" dirty="0">
                <a:solidFill>
                  <a:srgbClr val="FF0000"/>
                </a:solidFill>
                <a:latin typeface="微软雅黑" panose="020B0503020204020204" pitchFamily="34" charset="-122"/>
                <a:ea typeface="微软雅黑" panose="020B0503020204020204" pitchFamily="34" charset="-122"/>
              </a:rPr>
              <a:t>demo/</a:t>
            </a:r>
            <a:r>
              <a:rPr lang="en-US" altLang="zh-CN" u="sng" dirty="0" err="1">
                <a:solidFill>
                  <a:srgbClr val="FF0000"/>
                </a:solidFill>
                <a:latin typeface="微软雅黑" panose="020B0503020204020204" pitchFamily="34" charset="-122"/>
                <a:ea typeface="微软雅黑" panose="020B0503020204020204" pitchFamily="34" charset="-122"/>
              </a:rPr>
              <a:t>js</a:t>
            </a:r>
            <a:r>
              <a:rPr lang="en-US" altLang="zh-CN" u="sng" dirty="0">
                <a:solidFill>
                  <a:srgbClr val="FF0000"/>
                </a:solidFill>
                <a:latin typeface="微软雅黑" panose="020B0503020204020204" pitchFamily="34" charset="-122"/>
                <a:ea typeface="微软雅黑" panose="020B0503020204020204" pitchFamily="34" charset="-122"/>
              </a:rPr>
              <a:t>/day3/</a:t>
            </a:r>
            <a:r>
              <a:rPr lang="en-US" altLang="zh-CN" u="sng" dirty="0" smtClean="0">
                <a:solidFill>
                  <a:srgbClr val="FF0000"/>
                </a:solidFill>
                <a:latin typeface="微软雅黑" panose="020B0503020204020204" pitchFamily="34" charset="-122"/>
                <a:ea typeface="微软雅黑" panose="020B0503020204020204" pitchFamily="34" charset="-122"/>
              </a:rPr>
              <a:t>5.5</a:t>
            </a:r>
            <a:r>
              <a:rPr lang="zh-CN" altLang="en-US" u="sng" dirty="0">
                <a:solidFill>
                  <a:srgbClr val="FF0000"/>
                </a:solidFill>
                <a:latin typeface="微软雅黑" panose="020B0503020204020204" pitchFamily="34" charset="-122"/>
                <a:ea typeface="微软雅黑" panose="020B0503020204020204" pitchFamily="34" charset="-122"/>
              </a:rPr>
              <a:t>数组连接</a:t>
            </a:r>
            <a:r>
              <a:rPr lang="en-US" altLang="zh-CN" u="sng" dirty="0">
                <a:solidFill>
                  <a:srgbClr val="FF0000"/>
                </a:solidFill>
                <a:latin typeface="微软雅黑" panose="020B0503020204020204" pitchFamily="34" charset="-122"/>
                <a:ea typeface="微软雅黑" panose="020B0503020204020204" pitchFamily="34" charset="-122"/>
              </a:rPr>
              <a:t>.</a:t>
            </a:r>
            <a:r>
              <a:rPr lang="en-US" altLang="zh-CN" u="sng" dirty="0" smtClean="0">
                <a:solidFill>
                  <a:srgbClr val="FF0000"/>
                </a:solidFill>
                <a:latin typeface="微软雅黑" panose="020B0503020204020204" pitchFamily="34" charset="-122"/>
                <a:ea typeface="微软雅黑" panose="020B0503020204020204" pitchFamily="34" charset="-122"/>
              </a:rPr>
              <a:t>html</a:t>
            </a:r>
          </a:p>
          <a:p>
            <a:pPr>
              <a:lnSpc>
                <a:spcPct val="150000"/>
              </a:lnSpc>
            </a:pPr>
            <a:r>
              <a:rPr lang="en-US" altLang="zh-CN" u="sng" dirty="0">
                <a:solidFill>
                  <a:srgbClr val="FF0000"/>
                </a:solidFill>
                <a:latin typeface="微软雅黑" panose="020B0503020204020204" pitchFamily="34" charset="-122"/>
                <a:ea typeface="微软雅黑" panose="020B0503020204020204" pitchFamily="34" charset="-122"/>
              </a:rPr>
              <a:t>demo/</a:t>
            </a:r>
            <a:r>
              <a:rPr lang="en-US" altLang="zh-CN" u="sng" dirty="0" err="1">
                <a:solidFill>
                  <a:srgbClr val="FF0000"/>
                </a:solidFill>
                <a:latin typeface="微软雅黑" panose="020B0503020204020204" pitchFamily="34" charset="-122"/>
                <a:ea typeface="微软雅黑" panose="020B0503020204020204" pitchFamily="34" charset="-122"/>
              </a:rPr>
              <a:t>js</a:t>
            </a:r>
            <a:r>
              <a:rPr lang="en-US" altLang="zh-CN" u="sng" dirty="0">
                <a:solidFill>
                  <a:srgbClr val="FF0000"/>
                </a:solidFill>
                <a:latin typeface="微软雅黑" panose="020B0503020204020204" pitchFamily="34" charset="-122"/>
                <a:ea typeface="微软雅黑" panose="020B0503020204020204" pitchFamily="34" charset="-122"/>
              </a:rPr>
              <a:t>/day3/5.6</a:t>
            </a:r>
            <a:r>
              <a:rPr lang="zh-CN" altLang="en-US" u="sng" dirty="0">
                <a:solidFill>
                  <a:srgbClr val="FF0000"/>
                </a:solidFill>
                <a:latin typeface="微软雅黑" panose="020B0503020204020204" pitchFamily="34" charset="-122"/>
                <a:ea typeface="微软雅黑" panose="020B0503020204020204" pitchFamily="34" charset="-122"/>
              </a:rPr>
              <a:t>数组</a:t>
            </a:r>
            <a:r>
              <a:rPr lang="en-US" altLang="zh-CN" u="sng" dirty="0">
                <a:solidFill>
                  <a:srgbClr val="FF0000"/>
                </a:solidFill>
                <a:latin typeface="微软雅黑" panose="020B0503020204020204" pitchFamily="34" charset="-122"/>
                <a:ea typeface="微软雅黑" panose="020B0503020204020204" pitchFamily="34" charset="-122"/>
              </a:rPr>
              <a:t>join.html</a:t>
            </a:r>
          </a:p>
        </p:txBody>
      </p:sp>
    </p:spTree>
    <p:extLst>
      <p:ext uri="{BB962C8B-B14F-4D97-AF65-F5344CB8AC3E}">
        <p14:creationId xmlns:p14="http://schemas.microsoft.com/office/powerpoint/2010/main" val="4038522388"/>
      </p:ext>
    </p:extLst>
  </p:cSld>
  <p:clrMapOvr>
    <a:masterClrMapping/>
  </p:clrMapOvr>
  <p:transition spd="slow">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9091"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909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093"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数组</a:t>
            </a:r>
            <a:r>
              <a:rPr lang="zh-CN" altLang="en-US" sz="3600" b="1" dirty="0">
                <a:solidFill>
                  <a:schemeClr val="bg1"/>
                </a:solidFill>
                <a:latin typeface="微软雅黑" panose="020B0503020204020204" pitchFamily="34" charset="-122"/>
                <a:ea typeface="微软雅黑" panose="020B0503020204020204" pitchFamily="34" charset="-122"/>
                <a:sym typeface="微软雅黑" pitchFamily="34" charset="-122"/>
              </a:rPr>
              <a:t>的</a:t>
            </a:r>
            <a:r>
              <a:rPr lang="zh-CN" altLang="en-US" sz="3600" b="1" dirty="0">
                <a:solidFill>
                  <a:schemeClr val="bg1"/>
                </a:solidFill>
                <a:latin typeface="微软雅黑" panose="020B0503020204020204" pitchFamily="34" charset="-122"/>
                <a:ea typeface="微软雅黑" panose="020B0503020204020204" pitchFamily="34" charset="-122"/>
              </a:rPr>
              <a:t>插入、删除</a:t>
            </a:r>
            <a:endParaRPr lang="en-US"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094"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857250" lvl="2" indent="-457200">
              <a:buFont typeface="Wingdings" pitchFamily="2" charset="2"/>
              <a:buChar char="l"/>
            </a:pPr>
            <a:endParaRPr lang="zh-CN" altLang="en-US" dirty="0">
              <a:solidFill>
                <a:srgbClr val="3F3F3F"/>
              </a:solidFill>
              <a:sym typeface="微软雅黑" pitchFamily="34" charset="-122"/>
            </a:endParaRPr>
          </a:p>
        </p:txBody>
      </p:sp>
      <p:sp>
        <p:nvSpPr>
          <p:cNvPr id="2" name="TextBox 1"/>
          <p:cNvSpPr txBox="1"/>
          <p:nvPr/>
        </p:nvSpPr>
        <p:spPr>
          <a:xfrm>
            <a:off x="1665514" y="1333500"/>
            <a:ext cx="6400799" cy="5115246"/>
          </a:xfrm>
          <a:prstGeom prst="rect">
            <a:avLst/>
          </a:prstGeom>
          <a:noFill/>
        </p:spPr>
        <p:txBody>
          <a:bodyPr wrap="square" rtlCol="0">
            <a:spAutoFit/>
          </a:bodyPr>
          <a:lstStyle/>
          <a:p>
            <a:pPr lvl="1" indent="-457200">
              <a:lnSpc>
                <a:spcPct val="150000"/>
              </a:lnSpc>
              <a:buFont typeface="Wingdings" pitchFamily="2" charset="2"/>
              <a:buChar char="u"/>
            </a:pPr>
            <a:r>
              <a:rPr lang="en-US" altLang="zh-CN" sz="2800" dirty="0">
                <a:latin typeface="微软雅黑" panose="020B0503020204020204" pitchFamily="34" charset="-122"/>
                <a:ea typeface="微软雅黑" panose="020B0503020204020204" pitchFamily="34" charset="-122"/>
                <a:sym typeface="微软雅黑" pitchFamily="34" charset="-122"/>
              </a:rPr>
              <a:t>splice</a:t>
            </a:r>
          </a:p>
          <a:p>
            <a:pPr marL="1200150" lvl="4" indent="-342900">
              <a:lnSpc>
                <a:spcPct val="150000"/>
              </a:lnSpc>
              <a:spcBef>
                <a:spcPct val="30000"/>
              </a:spcBef>
              <a:buFont typeface="Wingdings" pitchFamily="2" charset="2"/>
              <a:buChar char="n"/>
              <a:defRPr/>
            </a:pPr>
            <a:r>
              <a:rPr lang="en-US" altLang="zh-CN" sz="2200" dirty="0">
                <a:latin typeface="微软雅黑" panose="020B0503020204020204" pitchFamily="34" charset="-122"/>
                <a:ea typeface="微软雅黑" panose="020B0503020204020204" pitchFamily="34" charset="-122"/>
                <a:sym typeface="微软雅黑" pitchFamily="34" charset="-122"/>
              </a:rPr>
              <a:t>splice(</a:t>
            </a:r>
            <a:r>
              <a:rPr lang="zh-CN" altLang="en-US" sz="2200" dirty="0">
                <a:latin typeface="微软雅黑" panose="020B0503020204020204" pitchFamily="34" charset="-122"/>
                <a:ea typeface="微软雅黑" panose="020B0503020204020204" pitchFamily="34" charset="-122"/>
                <a:sym typeface="微软雅黑" pitchFamily="34" charset="-122"/>
              </a:rPr>
              <a:t>开始</a:t>
            </a:r>
            <a:r>
              <a:rPr lang="en-US" altLang="zh-CN" sz="2200" dirty="0">
                <a:latin typeface="微软雅黑" panose="020B0503020204020204" pitchFamily="34" charset="-122"/>
                <a:ea typeface="微软雅黑" panose="020B0503020204020204" pitchFamily="34" charset="-122"/>
                <a:sym typeface="微软雅黑" pitchFamily="34" charset="-122"/>
              </a:rPr>
              <a:t>, </a:t>
            </a:r>
            <a:r>
              <a:rPr lang="zh-CN" altLang="en-US" sz="2200" dirty="0">
                <a:latin typeface="微软雅黑" panose="020B0503020204020204" pitchFamily="34" charset="-122"/>
                <a:ea typeface="微软雅黑" panose="020B0503020204020204" pitchFamily="34" charset="-122"/>
                <a:sym typeface="微软雅黑" pitchFamily="34" charset="-122"/>
              </a:rPr>
              <a:t>长度</a:t>
            </a:r>
            <a:r>
              <a:rPr lang="en-US" altLang="zh-CN" sz="2200" dirty="0">
                <a:latin typeface="微软雅黑" panose="020B0503020204020204" pitchFamily="34" charset="-122"/>
                <a:ea typeface="微软雅黑" panose="020B0503020204020204" pitchFamily="34" charset="-122"/>
                <a:sym typeface="微软雅黑" pitchFamily="34" charset="-122"/>
              </a:rPr>
              <a:t>,</a:t>
            </a:r>
            <a:r>
              <a:rPr lang="zh-CN" altLang="en-US" sz="2200" dirty="0">
                <a:latin typeface="微软雅黑" panose="020B0503020204020204" pitchFamily="34" charset="-122"/>
                <a:ea typeface="微软雅黑" panose="020B0503020204020204" pitchFamily="34" charset="-122"/>
                <a:sym typeface="微软雅黑" pitchFamily="34" charset="-122"/>
              </a:rPr>
              <a:t>元素</a:t>
            </a:r>
            <a:r>
              <a:rPr lang="en-US" altLang="zh-CN" sz="2200" dirty="0">
                <a:latin typeface="微软雅黑" panose="020B0503020204020204" pitchFamily="34" charset="-122"/>
                <a:ea typeface="微软雅黑" panose="020B0503020204020204" pitchFamily="34" charset="-122"/>
                <a:sym typeface="微软雅黑" pitchFamily="34" charset="-122"/>
              </a:rPr>
              <a:t>…)</a:t>
            </a:r>
          </a:p>
          <a:p>
            <a:pPr marL="1200150" lvl="4" indent="-342900">
              <a:lnSpc>
                <a:spcPct val="150000"/>
              </a:lnSpc>
              <a:spcBef>
                <a:spcPct val="30000"/>
              </a:spcBef>
              <a:buFont typeface="Wingdings" pitchFamily="2" charset="2"/>
              <a:buChar char="n"/>
              <a:defRPr/>
            </a:pPr>
            <a:r>
              <a:rPr lang="zh-CN" altLang="en-US" sz="2200" dirty="0">
                <a:latin typeface="微软雅黑" panose="020B0503020204020204" pitchFamily="34" charset="-122"/>
                <a:ea typeface="微软雅黑" panose="020B0503020204020204" pitchFamily="34" charset="-122"/>
                <a:sym typeface="微软雅黑" pitchFamily="34" charset="-122"/>
              </a:rPr>
              <a:t>先删除，后插入</a:t>
            </a:r>
          </a:p>
          <a:p>
            <a:pPr lvl="1" indent="-457200">
              <a:lnSpc>
                <a:spcPct val="150000"/>
              </a:lnSpc>
              <a:buFont typeface="Wingdings" pitchFamily="2" charset="2"/>
              <a:buChar char="u"/>
            </a:pPr>
            <a:r>
              <a:rPr lang="zh-CN" altLang="en-US" sz="2800" dirty="0">
                <a:latin typeface="微软雅黑" panose="020B0503020204020204" pitchFamily="34" charset="-122"/>
                <a:ea typeface="微软雅黑" panose="020B0503020204020204" pitchFamily="34" charset="-122"/>
                <a:sym typeface="微软雅黑" pitchFamily="34" charset="-122"/>
              </a:rPr>
              <a:t>删除</a:t>
            </a:r>
          </a:p>
          <a:p>
            <a:pPr marL="1200150" lvl="4" indent="-342900">
              <a:lnSpc>
                <a:spcPct val="150000"/>
              </a:lnSpc>
              <a:spcBef>
                <a:spcPct val="30000"/>
              </a:spcBef>
              <a:buFont typeface="Wingdings" pitchFamily="2" charset="2"/>
              <a:buChar char="n"/>
              <a:defRPr/>
            </a:pPr>
            <a:r>
              <a:rPr lang="en-US" altLang="zh-CN" sz="2200" dirty="0">
                <a:latin typeface="微软雅黑" panose="020B0503020204020204" pitchFamily="34" charset="-122"/>
                <a:ea typeface="微软雅黑" panose="020B0503020204020204" pitchFamily="34" charset="-122"/>
                <a:sym typeface="微软雅黑" pitchFamily="34" charset="-122"/>
              </a:rPr>
              <a:t>splice(</a:t>
            </a:r>
            <a:r>
              <a:rPr lang="zh-CN" altLang="en-US" sz="2200" dirty="0">
                <a:latin typeface="微软雅黑" panose="020B0503020204020204" pitchFamily="34" charset="-122"/>
                <a:ea typeface="微软雅黑" panose="020B0503020204020204" pitchFamily="34" charset="-122"/>
                <a:sym typeface="微软雅黑" pitchFamily="34" charset="-122"/>
              </a:rPr>
              <a:t>开始</a:t>
            </a:r>
            <a:r>
              <a:rPr lang="en-US" altLang="zh-CN" sz="2200" dirty="0">
                <a:latin typeface="微软雅黑" panose="020B0503020204020204" pitchFamily="34" charset="-122"/>
                <a:ea typeface="微软雅黑" panose="020B0503020204020204" pitchFamily="34" charset="-122"/>
                <a:sym typeface="微软雅黑" pitchFamily="34" charset="-122"/>
              </a:rPr>
              <a:t>,</a:t>
            </a:r>
            <a:r>
              <a:rPr lang="zh-CN" altLang="en-US" sz="2200" dirty="0">
                <a:latin typeface="微软雅黑" panose="020B0503020204020204" pitchFamily="34" charset="-122"/>
                <a:ea typeface="微软雅黑" panose="020B0503020204020204" pitchFamily="34" charset="-122"/>
                <a:sym typeface="微软雅黑" pitchFamily="34" charset="-122"/>
              </a:rPr>
              <a:t>长度</a:t>
            </a:r>
            <a:r>
              <a:rPr lang="en-US" altLang="zh-CN" sz="2200" dirty="0">
                <a:latin typeface="微软雅黑" panose="020B0503020204020204" pitchFamily="34" charset="-122"/>
                <a:ea typeface="微软雅黑" panose="020B0503020204020204" pitchFamily="34" charset="-122"/>
                <a:sym typeface="微软雅黑" pitchFamily="34" charset="-122"/>
              </a:rPr>
              <a:t>)</a:t>
            </a:r>
          </a:p>
          <a:p>
            <a:pPr lvl="1" indent="-457200">
              <a:lnSpc>
                <a:spcPct val="150000"/>
              </a:lnSpc>
              <a:buFont typeface="Wingdings" pitchFamily="2" charset="2"/>
              <a:buChar char="u"/>
            </a:pPr>
            <a:r>
              <a:rPr lang="zh-CN" altLang="en-US" sz="2800" dirty="0">
                <a:latin typeface="微软雅黑" panose="020B0503020204020204" pitchFamily="34" charset="-122"/>
                <a:ea typeface="微软雅黑" panose="020B0503020204020204" pitchFamily="34" charset="-122"/>
                <a:sym typeface="微软雅黑" pitchFamily="34" charset="-122"/>
              </a:rPr>
              <a:t>插入</a:t>
            </a:r>
          </a:p>
          <a:p>
            <a:pPr marL="1200150" lvl="4" indent="-342900">
              <a:lnSpc>
                <a:spcPct val="150000"/>
              </a:lnSpc>
              <a:spcBef>
                <a:spcPct val="30000"/>
              </a:spcBef>
              <a:buFont typeface="Wingdings" pitchFamily="2" charset="2"/>
              <a:buChar char="n"/>
              <a:defRPr/>
            </a:pPr>
            <a:r>
              <a:rPr lang="en-US" altLang="zh-CN" sz="2200" dirty="0">
                <a:latin typeface="微软雅黑" panose="020B0503020204020204" pitchFamily="34" charset="-122"/>
                <a:ea typeface="微软雅黑" panose="020B0503020204020204" pitchFamily="34" charset="-122"/>
                <a:sym typeface="微软雅黑" pitchFamily="34" charset="-122"/>
              </a:rPr>
              <a:t>splice(</a:t>
            </a:r>
            <a:r>
              <a:rPr lang="zh-CN" altLang="en-US" sz="2200" dirty="0">
                <a:latin typeface="微软雅黑" panose="020B0503020204020204" pitchFamily="34" charset="-122"/>
                <a:ea typeface="微软雅黑" panose="020B0503020204020204" pitchFamily="34" charset="-122"/>
                <a:sym typeface="微软雅黑" pitchFamily="34" charset="-122"/>
              </a:rPr>
              <a:t>开始</a:t>
            </a:r>
            <a:r>
              <a:rPr lang="en-US" altLang="zh-CN" sz="2200" dirty="0">
                <a:latin typeface="微软雅黑" panose="020B0503020204020204" pitchFamily="34" charset="-122"/>
                <a:ea typeface="微软雅黑" panose="020B0503020204020204" pitchFamily="34" charset="-122"/>
                <a:sym typeface="微软雅黑" pitchFamily="34" charset="-122"/>
              </a:rPr>
              <a:t>, 0, </a:t>
            </a:r>
            <a:r>
              <a:rPr lang="zh-CN" altLang="en-US" sz="2200" dirty="0">
                <a:latin typeface="微软雅黑" panose="020B0503020204020204" pitchFamily="34" charset="-122"/>
                <a:ea typeface="微软雅黑" panose="020B0503020204020204" pitchFamily="34" charset="-122"/>
                <a:sym typeface="微软雅黑" pitchFamily="34" charset="-122"/>
              </a:rPr>
              <a:t>元素</a:t>
            </a:r>
            <a:r>
              <a:rPr lang="en-US" altLang="zh-CN" sz="2200" dirty="0">
                <a:latin typeface="微软雅黑" panose="020B0503020204020204" pitchFamily="34" charset="-122"/>
                <a:ea typeface="微软雅黑" panose="020B0503020204020204" pitchFamily="34" charset="-122"/>
                <a:sym typeface="微软雅黑" pitchFamily="34" charset="-122"/>
              </a:rPr>
              <a:t>…)</a:t>
            </a:r>
          </a:p>
          <a:p>
            <a:pPr lvl="1" indent="-457200">
              <a:lnSpc>
                <a:spcPct val="150000"/>
              </a:lnSpc>
              <a:buFont typeface="Wingdings" pitchFamily="2" charset="2"/>
              <a:buChar char="u"/>
            </a:pPr>
            <a:r>
              <a:rPr lang="zh-CN" altLang="en-US" sz="2800" dirty="0">
                <a:latin typeface="微软雅黑" panose="020B0503020204020204" pitchFamily="34" charset="-122"/>
                <a:ea typeface="微软雅黑" panose="020B0503020204020204" pitchFamily="34" charset="-122"/>
                <a:sym typeface="微软雅黑" pitchFamily="34" charset="-122"/>
              </a:rPr>
              <a:t>替换</a:t>
            </a:r>
          </a:p>
        </p:txBody>
      </p:sp>
      <p:sp>
        <p:nvSpPr>
          <p:cNvPr id="8" name="矩形 7"/>
          <p:cNvSpPr/>
          <p:nvPr/>
        </p:nvSpPr>
        <p:spPr>
          <a:xfrm>
            <a:off x="7189108" y="2690784"/>
            <a:ext cx="4077604" cy="874407"/>
          </a:xfrm>
          <a:prstGeom prst="rect">
            <a:avLst/>
          </a:prstGeom>
        </p:spPr>
        <p:txBody>
          <a:bodyPr wrap="square">
            <a:spAutoFit/>
          </a:bodyPr>
          <a:lstStyle/>
          <a:p>
            <a:pPr>
              <a:lnSpc>
                <a:spcPct val="150000"/>
              </a:lnSpc>
            </a:pPr>
            <a:r>
              <a:rPr lang="zh-CN" altLang="en-US" u="sng" dirty="0">
                <a:solidFill>
                  <a:srgbClr val="FF0000"/>
                </a:solidFill>
                <a:latin typeface="微软雅黑" panose="020B0503020204020204" pitchFamily="34" charset="-122"/>
                <a:ea typeface="微软雅黑" panose="020B0503020204020204" pitchFamily="34" charset="-122"/>
              </a:rPr>
              <a:t>示例代码</a:t>
            </a:r>
            <a:r>
              <a:rPr lang="zh-CN" altLang="en-US" u="sng" dirty="0" smtClean="0">
                <a:solidFill>
                  <a:srgbClr val="FF0000"/>
                </a:solidFill>
                <a:latin typeface="微软雅黑" panose="020B0503020204020204" pitchFamily="34" charset="-122"/>
                <a:ea typeface="微软雅黑" panose="020B0503020204020204" pitchFamily="34" charset="-122"/>
              </a:rPr>
              <a:t>：</a:t>
            </a:r>
            <a:r>
              <a:rPr lang="en-US" altLang="zh-CN" u="sng" dirty="0">
                <a:solidFill>
                  <a:srgbClr val="FF0000"/>
                </a:solidFill>
                <a:latin typeface="微软雅黑" panose="020B0503020204020204" pitchFamily="34" charset="-122"/>
                <a:ea typeface="微软雅黑" panose="020B0503020204020204" pitchFamily="34" charset="-122"/>
              </a:rPr>
              <a:t/>
            </a:r>
            <a:br>
              <a:rPr lang="en-US" altLang="zh-CN" u="sng" dirty="0">
                <a:solidFill>
                  <a:srgbClr val="FF0000"/>
                </a:solidFill>
                <a:latin typeface="微软雅黑" panose="020B0503020204020204" pitchFamily="34" charset="-122"/>
                <a:ea typeface="微软雅黑" panose="020B0503020204020204" pitchFamily="34" charset="-122"/>
              </a:rPr>
            </a:br>
            <a:r>
              <a:rPr lang="en-US" altLang="zh-CN" u="sng" dirty="0">
                <a:solidFill>
                  <a:srgbClr val="FF0000"/>
                </a:solidFill>
                <a:latin typeface="微软雅黑" panose="020B0503020204020204" pitchFamily="34" charset="-122"/>
                <a:ea typeface="微软雅黑" panose="020B0503020204020204" pitchFamily="34" charset="-122"/>
              </a:rPr>
              <a:t>demo/</a:t>
            </a:r>
            <a:r>
              <a:rPr lang="en-US" altLang="zh-CN" u="sng" dirty="0" err="1">
                <a:solidFill>
                  <a:srgbClr val="FF0000"/>
                </a:solidFill>
                <a:latin typeface="微软雅黑" panose="020B0503020204020204" pitchFamily="34" charset="-122"/>
                <a:ea typeface="微软雅黑" panose="020B0503020204020204" pitchFamily="34" charset="-122"/>
              </a:rPr>
              <a:t>js</a:t>
            </a:r>
            <a:r>
              <a:rPr lang="en-US" altLang="zh-CN" u="sng" dirty="0">
                <a:solidFill>
                  <a:srgbClr val="FF0000"/>
                </a:solidFill>
                <a:latin typeface="微软雅黑" panose="020B0503020204020204" pitchFamily="34" charset="-122"/>
                <a:ea typeface="微软雅黑" panose="020B0503020204020204" pitchFamily="34" charset="-122"/>
              </a:rPr>
              <a:t>/day3/5.7</a:t>
            </a:r>
            <a:r>
              <a:rPr lang="zh-CN" altLang="en-US" u="sng" dirty="0">
                <a:solidFill>
                  <a:srgbClr val="FF0000"/>
                </a:solidFill>
                <a:latin typeface="微软雅黑" panose="020B0503020204020204" pitchFamily="34" charset="-122"/>
                <a:ea typeface="微软雅黑" panose="020B0503020204020204" pitchFamily="34" charset="-122"/>
              </a:rPr>
              <a:t>数组</a:t>
            </a:r>
            <a:r>
              <a:rPr lang="en-US" altLang="zh-CN" u="sng" dirty="0" smtClean="0">
                <a:solidFill>
                  <a:srgbClr val="FF0000"/>
                </a:solidFill>
                <a:latin typeface="微软雅黑" panose="020B0503020204020204" pitchFamily="34" charset="-122"/>
                <a:ea typeface="微软雅黑" panose="020B0503020204020204" pitchFamily="34" charset="-122"/>
              </a:rPr>
              <a:t>splice.html</a:t>
            </a:r>
          </a:p>
        </p:txBody>
      </p:sp>
    </p:spTree>
    <p:extLst>
      <p:ext uri="{BB962C8B-B14F-4D97-AF65-F5344CB8AC3E}">
        <p14:creationId xmlns:p14="http://schemas.microsoft.com/office/powerpoint/2010/main" val="1594712943"/>
      </p:ext>
    </p:extLst>
  </p:cSld>
  <p:clrMapOvr>
    <a:masterClrMapping/>
  </p:clrMapOvr>
  <p:transition spd="slow">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2163" name="矩形 7"/>
          <p:cNvSpPr>
            <a:spLocks noChangeArrowheads="1"/>
          </p:cNvSpPr>
          <p:nvPr/>
        </p:nvSpPr>
        <p:spPr bwMode="auto">
          <a:xfrm>
            <a:off x="0" y="-19050"/>
            <a:ext cx="12184063"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2164"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165"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内部数组</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92166" name="Rectangle 6"/>
          <p:cNvSpPr>
            <a:spLocks noGrp="1" noChangeArrowheads="1"/>
          </p:cNvSpPr>
          <p:nvPr/>
        </p:nvSpPr>
        <p:spPr bwMode="auto">
          <a:xfrm>
            <a:off x="195943" y="1453243"/>
            <a:ext cx="12132128" cy="4391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Wingdings" pitchFamily="2" charset="2"/>
              <a:buChar char="u"/>
            </a:pPr>
            <a:r>
              <a:rPr lang="zh-CN"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Java</a:t>
            </a:r>
            <a:r>
              <a:rPr lang="zh-CN" sz="2000" dirty="0">
                <a:latin typeface="微软雅黑" panose="020B0503020204020204" pitchFamily="34" charset="-122"/>
                <a:ea typeface="微软雅黑" panose="020B0503020204020204" pitchFamily="34" charset="-122"/>
              </a:rPr>
              <a:t>中为了方便内部对象的操作</a:t>
            </a:r>
            <a:r>
              <a:rPr lang="en-US" altLang="zh-CN"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可以使用窗体</a:t>
            </a:r>
            <a:r>
              <a:rPr lang="en-US" altLang="zh-CN" sz="2000" dirty="0">
                <a:latin typeface="微软雅黑" panose="020B0503020204020204" pitchFamily="34" charset="-122"/>
                <a:ea typeface="微软雅黑" panose="020B0503020204020204" pitchFamily="34" charset="-122"/>
              </a:rPr>
              <a:t>(Forms)</a:t>
            </a:r>
            <a:r>
              <a:rPr lang="zh-CN" sz="2000" dirty="0">
                <a:latin typeface="微软雅黑" panose="020B0503020204020204" pitchFamily="34" charset="-122"/>
                <a:ea typeface="微软雅黑" panose="020B0503020204020204" pitchFamily="34" charset="-122"/>
              </a:rPr>
              <a:t>、框架</a:t>
            </a:r>
            <a:r>
              <a:rPr lang="en-US" altLang="zh-CN" sz="2000" dirty="0">
                <a:latin typeface="微软雅黑" panose="020B0503020204020204" pitchFamily="34" charset="-122"/>
                <a:ea typeface="微软雅黑" panose="020B0503020204020204" pitchFamily="34" charset="-122"/>
              </a:rPr>
              <a:t>(Frames)</a:t>
            </a:r>
            <a:r>
              <a:rPr lang="zh-CN" sz="2000" dirty="0">
                <a:latin typeface="微软雅黑" panose="020B0503020204020204" pitchFamily="34" charset="-122"/>
                <a:ea typeface="微软雅黑" panose="020B0503020204020204" pitchFamily="34" charset="-122"/>
              </a:rPr>
              <a:t>、元素</a:t>
            </a:r>
            <a:r>
              <a:rPr lang="en-US" altLang="zh-CN" sz="2000" dirty="0">
                <a:latin typeface="微软雅黑" panose="020B0503020204020204" pitchFamily="34" charset="-122"/>
                <a:ea typeface="微软雅黑" panose="020B0503020204020204" pitchFamily="34" charset="-122"/>
              </a:rPr>
              <a:t>(element)</a:t>
            </a:r>
            <a:r>
              <a:rPr lang="zh-CN" sz="2000" dirty="0">
                <a:latin typeface="微软雅黑" panose="020B0503020204020204" pitchFamily="34" charset="-122"/>
                <a:ea typeface="微软雅黑" panose="020B0503020204020204" pitchFamily="34" charset="-122"/>
              </a:rPr>
              <a:t>、链接</a:t>
            </a:r>
            <a:r>
              <a:rPr lang="en-US" altLang="zh-CN" sz="2000" dirty="0">
                <a:latin typeface="微软雅黑" panose="020B0503020204020204" pitchFamily="34" charset="-122"/>
                <a:ea typeface="微软雅黑" panose="020B0503020204020204" pitchFamily="34" charset="-122"/>
              </a:rPr>
              <a:t>(links)</a:t>
            </a:r>
            <a:r>
              <a:rPr lang="zh-CN" sz="2000" dirty="0">
                <a:latin typeface="微软雅黑" panose="020B0503020204020204" pitchFamily="34" charset="-122"/>
                <a:ea typeface="微软雅黑" panose="020B0503020204020204" pitchFamily="34" charset="-122"/>
              </a:rPr>
              <a:t>和锚</a:t>
            </a:r>
            <a:r>
              <a:rPr lang="en-US" altLang="zh-CN" sz="2000" dirty="0">
                <a:latin typeface="微软雅黑" panose="020B0503020204020204" pitchFamily="34" charset="-122"/>
                <a:ea typeface="微软雅黑" panose="020B0503020204020204" pitchFamily="34" charset="-122"/>
              </a:rPr>
              <a:t>(Anchors)</a:t>
            </a:r>
            <a:r>
              <a:rPr lang="zh-CN" sz="2000" dirty="0">
                <a:latin typeface="微软雅黑" panose="020B0503020204020204" pitchFamily="34" charset="-122"/>
                <a:ea typeface="微软雅黑" panose="020B0503020204020204" pitchFamily="34" charset="-122"/>
              </a:rPr>
              <a:t>数组实现对象的访问。</a:t>
            </a:r>
          </a:p>
          <a:p>
            <a:pPr>
              <a:lnSpc>
                <a:spcPct val="150000"/>
              </a:lnSpc>
              <a:buFont typeface="Wingdings" pitchFamily="2" charset="2"/>
              <a:buChar char="u"/>
            </a:pPr>
            <a:r>
              <a:rPr lang="en-US" altLang="zh-CN" sz="2000" dirty="0">
                <a:latin typeface="微软雅黑" panose="020B0503020204020204" pitchFamily="34" charset="-122"/>
                <a:ea typeface="微软雅黑" panose="020B0503020204020204" pitchFamily="34" charset="-122"/>
              </a:rPr>
              <a:t>anchors[]:</a:t>
            </a:r>
            <a:r>
              <a:rPr lang="zh-CN" sz="2000" dirty="0" smtClean="0">
                <a:latin typeface="微软雅黑" panose="020B0503020204020204" pitchFamily="34" charset="-122"/>
                <a:ea typeface="微软雅黑" panose="020B0503020204020204" pitchFamily="34" charset="-122"/>
              </a:rPr>
              <a:t>使用</a:t>
            </a:r>
            <a:r>
              <a:rPr lang="en-US" altLang="zh-CN" sz="2000" dirty="0" smtClean="0">
                <a:latin typeface="微软雅黑" panose="020B0503020204020204" pitchFamily="34" charset="-122"/>
                <a:ea typeface="微软雅黑" panose="020B0503020204020204" pitchFamily="34" charset="-122"/>
              </a:rPr>
              <a:t>&lt;a </a:t>
            </a:r>
            <a:r>
              <a:rPr lang="en-US" altLang="zh-CN" sz="2000" dirty="0">
                <a:latin typeface="微软雅黑" panose="020B0503020204020204" pitchFamily="34" charset="-122"/>
                <a:ea typeface="微软雅黑" panose="020B0503020204020204" pitchFamily="34" charset="-122"/>
              </a:rPr>
              <a:t>name=“</a:t>
            </a:r>
            <a:r>
              <a:rPr lang="en-US" altLang="zh-CN" sz="2000" dirty="0" err="1">
                <a:latin typeface="微软雅黑" panose="020B0503020204020204" pitchFamily="34" charset="-122"/>
                <a:ea typeface="微软雅黑" panose="020B0503020204020204" pitchFamily="34" charset="-122"/>
              </a:rPr>
              <a:t>anchorName</a:t>
            </a:r>
            <a:r>
              <a:rPr lang="en-US" altLang="zh-CN" sz="2000" dirty="0">
                <a:latin typeface="微软雅黑" panose="020B0503020204020204" pitchFamily="34" charset="-122"/>
                <a:ea typeface="微软雅黑" panose="020B0503020204020204" pitchFamily="34" charset="-122"/>
              </a:rPr>
              <a:t>“&gt;</a:t>
            </a:r>
            <a:r>
              <a:rPr lang="zh-CN" sz="2000" dirty="0" smtClean="0">
                <a:latin typeface="微软雅黑" panose="020B0503020204020204" pitchFamily="34" charset="-122"/>
                <a:ea typeface="微软雅黑" panose="020B0503020204020204" pitchFamily="34" charset="-122"/>
              </a:rPr>
              <a:t>标识</a:t>
            </a:r>
            <a:r>
              <a:rPr lang="zh-CN" sz="2000" dirty="0">
                <a:latin typeface="微软雅黑" panose="020B0503020204020204" pitchFamily="34" charset="-122"/>
                <a:ea typeface="微软雅黑" panose="020B0503020204020204" pitchFamily="34" charset="-122"/>
              </a:rPr>
              <a:t>来建立锚的链接。 </a:t>
            </a:r>
          </a:p>
          <a:p>
            <a:pPr>
              <a:lnSpc>
                <a:spcPct val="150000"/>
              </a:lnSpc>
              <a:buFont typeface="Wingdings" pitchFamily="2" charset="2"/>
              <a:buChar char="u"/>
            </a:pPr>
            <a:r>
              <a:rPr lang="en-US" altLang="zh-CN" sz="2000" dirty="0">
                <a:latin typeface="微软雅黑" panose="020B0503020204020204" pitchFamily="34" charset="-122"/>
                <a:ea typeface="微软雅黑" panose="020B0503020204020204" pitchFamily="34" charset="-122"/>
              </a:rPr>
              <a:t>links[]: </a:t>
            </a:r>
            <a:r>
              <a:rPr lang="zh-CN" sz="2000" dirty="0">
                <a:latin typeface="微软雅黑" panose="020B0503020204020204" pitchFamily="34" charset="-122"/>
                <a:ea typeface="微软雅黑" panose="020B0503020204020204" pitchFamily="34" charset="-122"/>
              </a:rPr>
              <a:t>使用</a:t>
            </a:r>
            <a:r>
              <a:rPr lang="en-US" altLang="zh-CN" sz="2000" dirty="0" smtClean="0">
                <a:latin typeface="微软雅黑" panose="020B0503020204020204" pitchFamily="34" charset="-122"/>
                <a:ea typeface="微软雅黑" panose="020B0503020204020204" pitchFamily="34" charset="-122"/>
              </a:rPr>
              <a:t>&lt;a </a:t>
            </a:r>
            <a:r>
              <a:rPr lang="en-US" altLang="zh-CN" sz="2000" dirty="0" err="1" smtClean="0">
                <a:latin typeface="微软雅黑" panose="020B0503020204020204" pitchFamily="34" charset="-122"/>
                <a:ea typeface="微软雅黑" panose="020B0503020204020204" pitchFamily="34" charset="-122"/>
              </a:rPr>
              <a:t>href</a:t>
            </a:r>
            <a:r>
              <a:rPr lang="en-US" altLang="zh-CN" sz="2000" dirty="0" smtClean="0">
                <a:latin typeface="微软雅黑" panose="020B0503020204020204" pitchFamily="34" charset="-122"/>
                <a:ea typeface="微软雅黑" panose="020B0503020204020204" pitchFamily="34" charset="-122"/>
              </a:rPr>
              <a:t>=”URL”&gt;</a:t>
            </a:r>
            <a:r>
              <a:rPr lang="zh-CN" sz="2000" dirty="0">
                <a:latin typeface="微软雅黑" panose="020B0503020204020204" pitchFamily="34" charset="-122"/>
                <a:ea typeface="微软雅黑" panose="020B0503020204020204" pitchFamily="34" charset="-122"/>
              </a:rPr>
              <a:t>来定义一个越文本链接项。</a:t>
            </a:r>
          </a:p>
          <a:p>
            <a:pPr>
              <a:lnSpc>
                <a:spcPct val="150000"/>
              </a:lnSpc>
              <a:buFont typeface="Wingdings" pitchFamily="2" charset="2"/>
              <a:buChar char="u"/>
            </a:pPr>
            <a:r>
              <a:rPr lang="en-US" altLang="zh-CN" sz="2000" dirty="0">
                <a:latin typeface="微软雅黑" panose="020B0503020204020204" pitchFamily="34" charset="-122"/>
                <a:ea typeface="微软雅黑" panose="020B0503020204020204" pitchFamily="34" charset="-122"/>
              </a:rPr>
              <a:t>Forms[]: </a:t>
            </a:r>
            <a:r>
              <a:rPr lang="zh-CN" sz="2000" dirty="0">
                <a:latin typeface="微软雅黑" panose="020B0503020204020204" pitchFamily="34" charset="-122"/>
                <a:ea typeface="微软雅黑" panose="020B0503020204020204" pitchFamily="34" charset="-122"/>
              </a:rPr>
              <a:t>在程序中使用多窗体时</a:t>
            </a:r>
            <a:r>
              <a:rPr lang="en-US" altLang="zh-CN"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建立该数组。</a:t>
            </a:r>
          </a:p>
          <a:p>
            <a:pPr>
              <a:lnSpc>
                <a:spcPct val="150000"/>
              </a:lnSpc>
              <a:buFont typeface="Wingdings" pitchFamily="2" charset="2"/>
              <a:buChar char="u"/>
            </a:pPr>
            <a:r>
              <a:rPr lang="en-US" altLang="zh-CN" sz="2000" dirty="0">
                <a:latin typeface="微软雅黑" panose="020B0503020204020204" pitchFamily="34" charset="-122"/>
                <a:ea typeface="微软雅黑" panose="020B0503020204020204" pitchFamily="34" charset="-122"/>
              </a:rPr>
              <a:t>Elements[]:</a:t>
            </a:r>
            <a:r>
              <a:rPr lang="zh-CN" sz="2000" dirty="0">
                <a:latin typeface="微软雅黑" panose="020B0503020204020204" pitchFamily="34" charset="-122"/>
                <a:ea typeface="微软雅黑" panose="020B0503020204020204" pitchFamily="34" charset="-122"/>
              </a:rPr>
              <a:t>在一个窗口中使用从个元素时</a:t>
            </a:r>
            <a:r>
              <a:rPr lang="en-US" altLang="zh-CN"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建立该数组。</a:t>
            </a:r>
          </a:p>
          <a:p>
            <a:pPr>
              <a:lnSpc>
                <a:spcPct val="150000"/>
              </a:lnSpc>
              <a:buFont typeface="Wingdings" pitchFamily="2" charset="2"/>
              <a:buChar char="u"/>
            </a:pPr>
            <a:r>
              <a:rPr lang="en-US" altLang="zh-CN" sz="2000" dirty="0">
                <a:latin typeface="微软雅黑" panose="020B0503020204020204" pitchFamily="34" charset="-122"/>
                <a:ea typeface="微软雅黑" panose="020B0503020204020204" pitchFamily="34" charset="-122"/>
              </a:rPr>
              <a:t>Frames[]:</a:t>
            </a:r>
            <a:r>
              <a:rPr lang="zh-CN" sz="2000" dirty="0">
                <a:latin typeface="微软雅黑" panose="020B0503020204020204" pitchFamily="34" charset="-122"/>
                <a:ea typeface="微软雅黑" panose="020B0503020204020204" pitchFamily="34" charset="-122"/>
              </a:rPr>
              <a:t>建立框架时</a:t>
            </a:r>
            <a:r>
              <a:rPr lang="en-US" altLang="zh-CN"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使用该数组</a:t>
            </a:r>
          </a:p>
          <a:p>
            <a:pPr>
              <a:lnSpc>
                <a:spcPct val="150000"/>
              </a:lnSpc>
              <a:buFont typeface="Wingdings" pitchFamily="2" charset="2"/>
              <a:buChar char="u"/>
            </a:pPr>
            <a:r>
              <a:rPr lang="en-US" altLang="zh-CN" sz="2000" dirty="0">
                <a:latin typeface="微软雅黑" panose="020B0503020204020204" pitchFamily="34" charset="-122"/>
                <a:ea typeface="微软雅黑" panose="020B0503020204020204" pitchFamily="34" charset="-122"/>
              </a:rPr>
              <a:t>anchors[]</a:t>
            </a:r>
            <a:r>
              <a:rPr lang="zh-CN" sz="2000" dirty="0">
                <a:latin typeface="微软雅黑" panose="020B0503020204020204" pitchFamily="34" charset="-122"/>
                <a:ea typeface="微软雅黑" panose="020B0503020204020204" pitchFamily="34" charset="-122"/>
              </a:rPr>
              <a:t>用于窗体的访问</a:t>
            </a:r>
            <a:r>
              <a:rPr lang="en-US" altLang="zh-CN"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它是</a:t>
            </a:r>
            <a:r>
              <a:rPr lang="zh-CN" sz="2000" dirty="0" smtClean="0">
                <a:latin typeface="微软雅黑" panose="020B0503020204020204" pitchFamily="34" charset="-122"/>
                <a:ea typeface="微软雅黑" panose="020B0503020204020204" pitchFamily="34" charset="-122"/>
              </a:rPr>
              <a:t>通过</a:t>
            </a:r>
            <a:r>
              <a:rPr lang="en-US" altLang="zh-CN" sz="2000" dirty="0" smtClean="0">
                <a:latin typeface="微软雅黑" panose="020B0503020204020204" pitchFamily="34" charset="-122"/>
                <a:ea typeface="微软雅黑" panose="020B0503020204020204" pitchFamily="34" charset="-122"/>
              </a:rPr>
              <a:t>&lt;form </a:t>
            </a:r>
            <a:r>
              <a:rPr lang="en-US" altLang="zh-CN" sz="2000" dirty="0">
                <a:latin typeface="微软雅黑" panose="020B0503020204020204" pitchFamily="34" charset="-122"/>
                <a:ea typeface="微软雅黑" panose="020B0503020204020204" pitchFamily="34" charset="-122"/>
              </a:rPr>
              <a:t>name=“form1” &gt;</a:t>
            </a:r>
            <a:r>
              <a:rPr lang="zh-CN" sz="2000" dirty="0" smtClean="0">
                <a:latin typeface="微软雅黑" panose="020B0503020204020204" pitchFamily="34" charset="-122"/>
                <a:ea typeface="微软雅黑" panose="020B0503020204020204" pitchFamily="34" charset="-122"/>
              </a:rPr>
              <a:t>所</a:t>
            </a:r>
            <a:r>
              <a:rPr lang="zh-CN" sz="2000" dirty="0">
                <a:latin typeface="微软雅黑" panose="020B0503020204020204" pitchFamily="34" charset="-122"/>
                <a:ea typeface="微软雅黑" panose="020B0503020204020204" pitchFamily="34" charset="-122"/>
              </a:rPr>
              <a:t>指定的</a:t>
            </a:r>
            <a:r>
              <a:rPr lang="en-US" altLang="zh-CN" sz="2000" dirty="0">
                <a:latin typeface="微软雅黑" panose="020B0503020204020204" pitchFamily="34" charset="-122"/>
                <a:ea typeface="微软雅黑" panose="020B0503020204020204" pitchFamily="34" charset="-122"/>
              </a:rPr>
              <a:t>),link[]</a:t>
            </a:r>
            <a:r>
              <a:rPr lang="zh-CN" sz="2000" dirty="0">
                <a:latin typeface="微软雅黑" panose="020B0503020204020204" pitchFamily="34" charset="-122"/>
                <a:ea typeface="微软雅黑" panose="020B0503020204020204" pitchFamily="34" charset="-122"/>
              </a:rPr>
              <a:t>用于被链接到的锚点的访问</a:t>
            </a:r>
            <a:r>
              <a:rPr lang="en-US" altLang="zh-CN"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它是</a:t>
            </a:r>
            <a:r>
              <a:rPr lang="zh-CN" sz="2000" dirty="0" smtClean="0">
                <a:latin typeface="微软雅黑" panose="020B0503020204020204" pitchFamily="34" charset="-122"/>
                <a:ea typeface="微软雅黑" panose="020B0503020204020204" pitchFamily="34" charset="-122"/>
              </a:rPr>
              <a:t>通过</a:t>
            </a:r>
            <a:r>
              <a:rPr lang="en-US" altLang="zh-CN" sz="2000" dirty="0">
                <a:latin typeface="微软雅黑" panose="020B0503020204020204" pitchFamily="34" charset="-122"/>
                <a:ea typeface="微软雅黑" panose="020B0503020204020204" pitchFamily="34" charset="-122"/>
              </a:rPr>
              <a:t>&lt;</a:t>
            </a:r>
            <a:r>
              <a:rPr lang="en-US" altLang="zh-CN" sz="2000" dirty="0" smtClean="0">
                <a:latin typeface="微软雅黑" panose="020B0503020204020204" pitchFamily="34" charset="-122"/>
                <a:ea typeface="微软雅黑" panose="020B0503020204020204" pitchFamily="34" charset="-122"/>
              </a:rPr>
              <a:t>a </a:t>
            </a:r>
            <a:r>
              <a:rPr lang="en-US" altLang="zh-CN" sz="2000" dirty="0" err="1">
                <a:latin typeface="微软雅黑" panose="020B0503020204020204" pitchFamily="34" charset="-122"/>
                <a:ea typeface="微软雅黑" panose="020B0503020204020204" pitchFamily="34" charset="-122"/>
              </a:rPr>
              <a:t>href</a:t>
            </a:r>
            <a:r>
              <a:rPr lang="en-US" altLang="zh-CN" sz="2000" dirty="0">
                <a:latin typeface="微软雅黑" panose="020B0503020204020204" pitchFamily="34" charset="-122"/>
                <a:ea typeface="微软雅黑" panose="020B0503020204020204" pitchFamily="34" charset="-122"/>
              </a:rPr>
              <a:t>=URL&gt;</a:t>
            </a:r>
            <a:r>
              <a:rPr lang="zh-CN" sz="2000" dirty="0" smtClean="0">
                <a:latin typeface="微软雅黑" panose="020B0503020204020204" pitchFamily="34" charset="-122"/>
                <a:ea typeface="微软雅黑" panose="020B0503020204020204" pitchFamily="34" charset="-122"/>
              </a:rPr>
              <a:t>所</a:t>
            </a:r>
            <a:r>
              <a:rPr lang="zh-CN" sz="2000" dirty="0">
                <a:latin typeface="微软雅黑" panose="020B0503020204020204" pitchFamily="34" charset="-122"/>
                <a:ea typeface="微软雅黑" panose="020B0503020204020204" pitchFamily="34" charset="-122"/>
              </a:rPr>
              <a:t>指定的</a:t>
            </a:r>
            <a:r>
              <a:rPr lang="en-US" altLang="zh-CN"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Forms[]</a:t>
            </a:r>
            <a:r>
              <a:rPr lang="zh-CN" sz="2000" dirty="0">
                <a:latin typeface="微软雅黑" panose="020B0503020204020204" pitchFamily="34" charset="-122"/>
                <a:ea typeface="微软雅黑" panose="020B0503020204020204" pitchFamily="34" charset="-122"/>
              </a:rPr>
              <a:t>反映窗体的属性</a:t>
            </a:r>
            <a:r>
              <a:rPr lang="en-US" altLang="zh-CN"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而</a:t>
            </a:r>
            <a:r>
              <a:rPr lang="en-US" altLang="zh-CN" sz="2000" dirty="0">
                <a:latin typeface="微软雅黑" panose="020B0503020204020204" pitchFamily="34" charset="-122"/>
                <a:ea typeface="微软雅黑" panose="020B0503020204020204" pitchFamily="34" charset="-122"/>
              </a:rPr>
              <a:t>anchors[]</a:t>
            </a:r>
            <a:r>
              <a:rPr lang="zh-CN" sz="2000" dirty="0">
                <a:latin typeface="微软雅黑" panose="020B0503020204020204" pitchFamily="34" charset="-122"/>
                <a:ea typeface="微软雅黑" panose="020B0503020204020204" pitchFamily="34" charset="-122"/>
              </a:rPr>
              <a:t>反映</a:t>
            </a:r>
            <a:r>
              <a:rPr lang="en-US" altLang="zh-CN" sz="2000" dirty="0">
                <a:latin typeface="微软雅黑" panose="020B0503020204020204" pitchFamily="34" charset="-122"/>
                <a:ea typeface="微软雅黑" panose="020B0503020204020204" pitchFamily="34" charset="-122"/>
              </a:rPr>
              <a:t>Web</a:t>
            </a:r>
            <a:r>
              <a:rPr lang="zh-CN" sz="2000" dirty="0">
                <a:latin typeface="微软雅黑" panose="020B0503020204020204" pitchFamily="34" charset="-122"/>
                <a:ea typeface="微软雅黑" panose="020B0503020204020204" pitchFamily="34" charset="-122"/>
              </a:rPr>
              <a:t>页面中的链接属性</a:t>
            </a:r>
            <a:r>
              <a:rPr lang="zh-CN" sz="2000" dirty="0" smtClean="0">
                <a:latin typeface="微软雅黑" panose="020B0503020204020204" pitchFamily="34" charset="-122"/>
                <a:ea typeface="微软雅黑" panose="020B0503020204020204" pitchFamily="34" charset="-122"/>
              </a:rPr>
              <a:t>。</a:t>
            </a:r>
            <a:endParaRPr 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4885009"/>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171" name="矩形 7"/>
          <p:cNvSpPr>
            <a:spLocks noChangeArrowheads="1"/>
          </p:cNvSpPr>
          <p:nvPr/>
        </p:nvSpPr>
        <p:spPr bwMode="auto">
          <a:xfrm>
            <a:off x="1270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17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3" name="标题 1"/>
          <p:cNvSpPr>
            <a:spLocks noGrp="1" noChangeArrowheads="1"/>
          </p:cNvSpPr>
          <p:nvPr>
            <p:ph type="title" idx="4294967295"/>
          </p:nvPr>
        </p:nvSpPr>
        <p:spPr>
          <a:xfrm>
            <a:off x="604838" y="0"/>
            <a:ext cx="10748962" cy="1335088"/>
          </a:xfrm>
        </p:spPr>
        <p:txBody>
          <a:bodyPr/>
          <a:lstStyle/>
          <a:p>
            <a:pPr marL="0" indent="0" eaLnBrk="1" hangingPunct="1"/>
            <a:r>
              <a:rPr lang="en-US" sz="3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en-US" sz="32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sz="32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JavaScript的历史</a:t>
            </a:r>
            <a:endParaRPr lang="en-US" sz="32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4" name="TextBox 3"/>
          <p:cNvSpPr>
            <a:spLocks noChangeArrowheads="1"/>
          </p:cNvSpPr>
          <p:nvPr/>
        </p:nvSpPr>
        <p:spPr bwMode="auto">
          <a:xfrm>
            <a:off x="609600" y="1263650"/>
            <a:ext cx="11272838"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50000"/>
              </a:lnSpc>
              <a:spcBef>
                <a:spcPct val="0"/>
              </a:spcBef>
              <a:buFont typeface="Arial" panose="020B0604020202020204" pitchFamily="34" charset="0"/>
              <a:buNone/>
            </a:pPr>
            <a:endParaRPr lang="en-US" sz="2400">
              <a:solidFill>
                <a:srgbClr val="000066"/>
              </a:solidFill>
              <a:latin typeface="微软雅黑" panose="020B0503020204020204" pitchFamily="34" charset="-122"/>
              <a:ea typeface="微软雅黑" panose="020B0503020204020204" pitchFamily="34" charset="-122"/>
            </a:endParaRPr>
          </a:p>
        </p:txBody>
      </p:sp>
      <p:graphicFrame>
        <p:nvGraphicFramePr>
          <p:cNvPr id="7175" name="Object 7"/>
          <p:cNvGraphicFramePr>
            <a:graphicFrameLocks/>
          </p:cNvGraphicFramePr>
          <p:nvPr/>
        </p:nvGraphicFramePr>
        <p:xfrm>
          <a:off x="930275" y="1455738"/>
          <a:ext cx="10077450" cy="5227637"/>
        </p:xfrm>
        <a:graphic>
          <a:graphicData uri="http://schemas.openxmlformats.org/presentationml/2006/ole">
            <mc:AlternateContent xmlns:mc="http://schemas.openxmlformats.org/markup-compatibility/2006">
              <mc:Choice xmlns:v="urn:schemas-microsoft-com:vml" Requires="v">
                <p:oleObj spid="_x0000_s12446" r:id="rId4" imgW="10323810" imgH="6039693" progId="Paint.Picture">
                  <p:embed/>
                </p:oleObj>
              </mc:Choice>
              <mc:Fallback>
                <p:oleObj r:id="rId4" imgW="10323810" imgH="6039693" progId="Paint.Pictur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275" y="1455738"/>
                        <a:ext cx="10077450" cy="522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40281591"/>
      </p:ext>
    </p:extLst>
  </p:cSld>
  <p:clrMapOvr>
    <a:masterClrMapping/>
  </p:clrMapOvr>
  <p:transition spd="slow">
    <p:wip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8077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r" eaLnBrk="1" hangingPunct="1">
              <a:lnSpc>
                <a:spcPct val="100000"/>
              </a:lnSpc>
              <a:spcBef>
                <a:spcPct val="0"/>
              </a:spcBef>
              <a:buFont typeface="Arial" panose="020B0604020202020204" pitchFamily="34" charset="0"/>
              <a:buNone/>
            </a:pPr>
            <a:fld id="{A24ECD28-AE41-4440-9328-5A6EE2647C40}" type="slidenum">
              <a:rPr lang="zh-CN" altLang="en-US" sz="1200">
                <a:solidFill>
                  <a:srgbClr val="898989"/>
                </a:solidFill>
                <a:sym typeface="Microsoft YaHei UI" panose="020B0503020204020204" pitchFamily="34" charset="-122"/>
              </a:rPr>
              <a:pPr algn="r" eaLnBrk="1" hangingPunct="1">
                <a:lnSpc>
                  <a:spcPct val="100000"/>
                </a:lnSpc>
                <a:spcBef>
                  <a:spcPct val="0"/>
                </a:spcBef>
                <a:buFont typeface="Arial" panose="020B0604020202020204" pitchFamily="34" charset="0"/>
                <a:buNone/>
              </a:pPr>
              <a:t>70</a:t>
            </a:fld>
            <a:endParaRPr lang="en-US" sz="1800">
              <a:latin typeface="Arial" panose="020B0604020202020204" pitchFamily="34" charset="0"/>
              <a:sym typeface="Microsoft YaHei UI" panose="020B0503020204020204" pitchFamily="34" charset="-122"/>
            </a:endParaRPr>
          </a:p>
        </p:txBody>
      </p:sp>
      <p:pic>
        <p:nvPicPr>
          <p:cNvPr id="27651" name="Picture 2" descr="D:\SLIDEtoME\TP模板\新建文件夹 (3)\bg3-1.jpg"/>
          <p:cNvPicPr>
            <a:picLocks noChangeAspect="1" noChangeArrowheads="1"/>
          </p:cNvPicPr>
          <p:nvPr/>
        </p:nvPicPr>
        <p:blipFill>
          <a:blip r:embed="rId2">
            <a:extLst>
              <a:ext uri="{28A0092B-C50C-407E-A947-70E740481C1C}">
                <a14:useLocalDpi xmlns:a14="http://schemas.microsoft.com/office/drawing/2010/main" val="0"/>
              </a:ext>
            </a:extLst>
          </a:blip>
          <a:srcRect b="11232"/>
          <a:stretch>
            <a:fillRect/>
          </a:stretch>
        </p:blipFill>
        <p:spPr bwMode="auto">
          <a:xfrm>
            <a:off x="0" y="760413"/>
            <a:ext cx="12192000" cy="60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标题 1"/>
          <p:cNvSpPr>
            <a:spLocks noGrp="1" noChangeArrowheads="1"/>
          </p:cNvSpPr>
          <p:nvPr>
            <p:ph type="title" idx="4294967295"/>
          </p:nvPr>
        </p:nvSpPr>
        <p:spPr>
          <a:xfrm>
            <a:off x="595313" y="1162050"/>
            <a:ext cx="10798175" cy="1116013"/>
          </a:xfrm>
        </p:spPr>
        <p:txBody>
          <a:bodyPr anchor="t"/>
          <a:lstStyle/>
          <a:p>
            <a:pPr lvl="0"/>
            <a:r>
              <a:rPr lang="zh-CN" altLang="en-US" sz="5400" b="1" dirty="0">
                <a:latin typeface="微软雅黑" panose="020B0503020204020204" pitchFamily="34" charset="-122"/>
                <a:ea typeface="微软雅黑" panose="020B0503020204020204" pitchFamily="34" charset="-122"/>
              </a:rPr>
              <a:t>函数</a:t>
            </a:r>
          </a:p>
        </p:txBody>
      </p:sp>
      <p:sp>
        <p:nvSpPr>
          <p:cNvPr id="27653" name="文本框 2"/>
          <p:cNvSpPr>
            <a:spLocks noChangeArrowheads="1"/>
          </p:cNvSpPr>
          <p:nvPr/>
        </p:nvSpPr>
        <p:spPr bwMode="auto">
          <a:xfrm>
            <a:off x="595313" y="4876800"/>
            <a:ext cx="10987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200000"/>
              </a:lnSpc>
              <a:spcBef>
                <a:spcPct val="0"/>
              </a:spcBef>
              <a:buFont typeface="Arial" panose="020B0604020202020204" pitchFamily="34" charset="0"/>
              <a:buNone/>
            </a:pPr>
            <a:endParaRPr lang="zh-CN" altLang="en-US" sz="2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945211659"/>
      </p:ext>
    </p:extLst>
  </p:cSld>
  <p:clrMapOvr>
    <a:masterClrMapping/>
  </p:clrMapOvr>
  <p:transition spd="slow">
    <p:split orient="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4819"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482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821"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函数</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822"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Wingdings" pitchFamily="2" charset="2"/>
              <a:buChar char="u"/>
              <a:defRPr/>
            </a:pPr>
            <a:r>
              <a:rPr lang="zh-CN" sz="2200" dirty="0">
                <a:latin typeface="微软雅黑" panose="020B0503020204020204" pitchFamily="34" charset="-122"/>
                <a:ea typeface="微软雅黑" panose="020B0503020204020204" pitchFamily="34" charset="-122"/>
              </a:rPr>
              <a:t>通常在进行一个复杂的程序设计时，总是根据所要完成的功能，将程序划分为一些相对独立的部分，每部分编写一个函数。从而使各部分充分独立，任务单一，程序清晰，易懂、易读、易维护。</a:t>
            </a:r>
            <a:endParaRPr lang="en-US" altLang="zh-CN" sz="22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u"/>
              <a:defRPr/>
            </a:pPr>
            <a:endParaRPr lang="en-US" altLang="zh-CN" sz="22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u"/>
              <a:defRPr/>
            </a:pPr>
            <a:r>
              <a:rPr lang="zh-CN" altLang="en-US" sz="2200" dirty="0">
                <a:latin typeface="微软雅黑" panose="020B0503020204020204" pitchFamily="34" charset="-122"/>
                <a:ea typeface="微软雅黑" panose="020B0503020204020204" pitchFamily="34" charset="-122"/>
              </a:rPr>
              <a:t>函数就是一段代码，起一个名字，放起来以后用</a:t>
            </a:r>
            <a:endParaRPr lang="en-US" altLang="zh-CN" sz="22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u"/>
              <a:defRPr/>
            </a:pPr>
            <a:endParaRPr lang="en-US" altLang="zh-CN" sz="22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u"/>
              <a:defRPr/>
            </a:pPr>
            <a:r>
              <a:rPr lang="en-US" altLang="zh-CN" sz="2200" dirty="0">
                <a:latin typeface="微软雅黑" panose="020B0503020204020204" pitchFamily="34" charset="-122"/>
                <a:ea typeface="微软雅黑" panose="020B0503020204020204" pitchFamily="34" charset="-122"/>
              </a:rPr>
              <a:t>JavaScript</a:t>
            </a:r>
            <a:r>
              <a:rPr lang="zh-CN" altLang="en-US" sz="2200" dirty="0">
                <a:latin typeface="微软雅黑" panose="020B0503020204020204" pitchFamily="34" charset="-122"/>
                <a:ea typeface="微软雅黑" panose="020B0503020204020204" pitchFamily="34" charset="-122"/>
              </a:rPr>
              <a:t>有很多自带的</a:t>
            </a:r>
            <a:r>
              <a:rPr lang="zh-CN" altLang="en-US" sz="2200" dirty="0" smtClean="0">
                <a:latin typeface="微软雅黑" panose="020B0503020204020204" pitchFamily="34" charset="-122"/>
                <a:ea typeface="微软雅黑" panose="020B0503020204020204" pitchFamily="34" charset="-122"/>
              </a:rPr>
              <a:t>函数</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7236545"/>
      </p:ext>
    </p:extLst>
  </p:cSld>
  <p:clrMapOvr>
    <a:masterClrMapping/>
  </p:clrMapOvr>
  <p:transition spd="slow">
    <p:wip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5843"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5844"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845"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函数</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-定义</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846" name="Rectangle 6"/>
          <p:cNvSpPr>
            <a:spLocks noGrp="1" noChangeArrowheads="1"/>
          </p:cNvSpPr>
          <p:nvPr/>
        </p:nvSpPr>
        <p:spPr bwMode="auto">
          <a:xfrm>
            <a:off x="803275" y="13335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lvl="1">
              <a:lnSpc>
                <a:spcPct val="150000"/>
              </a:lnSpc>
              <a:buFont typeface="Arial" panose="020B0604020202020204" pitchFamily="34" charset="0"/>
              <a:buNone/>
            </a:pPr>
            <a:r>
              <a:rPr lang="en-US" altLang="zh-CN" sz="2000" dirty="0">
                <a:solidFill>
                  <a:schemeClr val="accent2"/>
                </a:solidFill>
                <a:latin typeface="微软雅黑" panose="020B0503020204020204" pitchFamily="34" charset="-122"/>
                <a:ea typeface="微软雅黑" panose="020B0503020204020204" pitchFamily="34" charset="-122"/>
              </a:rPr>
              <a:t>function </a:t>
            </a:r>
            <a:r>
              <a:rPr lang="zh-CN" sz="2000" dirty="0">
                <a:solidFill>
                  <a:schemeClr val="accent2"/>
                </a:solidFill>
                <a:latin typeface="微软雅黑" panose="020B0503020204020204" pitchFamily="34" charset="-122"/>
                <a:ea typeface="微软雅黑" panose="020B0503020204020204" pitchFamily="34" charset="-122"/>
              </a:rPr>
              <a:t>函数名 （参数</a:t>
            </a:r>
            <a:r>
              <a:rPr lang="en-US" altLang="zh-CN" sz="2000" dirty="0">
                <a:solidFill>
                  <a:schemeClr val="accent2"/>
                </a:solidFill>
                <a:latin typeface="微软雅黑" panose="020B0503020204020204" pitchFamily="34" charset="-122"/>
                <a:ea typeface="微软雅黑" panose="020B0503020204020204" pitchFamily="34" charset="-122"/>
              </a:rPr>
              <a:t>,</a:t>
            </a:r>
            <a:r>
              <a:rPr lang="zh-CN" sz="2000" dirty="0">
                <a:solidFill>
                  <a:schemeClr val="accent2"/>
                </a:solidFill>
                <a:latin typeface="微软雅黑" panose="020B0503020204020204" pitchFamily="34" charset="-122"/>
                <a:ea typeface="微软雅黑" panose="020B0503020204020204" pitchFamily="34" charset="-122"/>
              </a:rPr>
              <a:t>变元）</a:t>
            </a:r>
            <a:r>
              <a:rPr lang="en-US" altLang="zh-CN" sz="2000" dirty="0">
                <a:solidFill>
                  <a:schemeClr val="accent2"/>
                </a:solidFill>
                <a:latin typeface="微软雅黑" panose="020B0503020204020204" pitchFamily="34" charset="-122"/>
                <a:ea typeface="微软雅黑" panose="020B0503020204020204" pitchFamily="34" charset="-122"/>
              </a:rPr>
              <a:t>{</a:t>
            </a:r>
            <a:br>
              <a:rPr lang="en-US" altLang="zh-CN" sz="2000" dirty="0">
                <a:solidFill>
                  <a:schemeClr val="accent2"/>
                </a:solidFill>
                <a:latin typeface="微软雅黑" panose="020B0503020204020204" pitchFamily="34" charset="-122"/>
                <a:ea typeface="微软雅黑" panose="020B0503020204020204" pitchFamily="34" charset="-122"/>
              </a:rPr>
            </a:br>
            <a:r>
              <a:rPr lang="en-US" altLang="zh-CN" sz="2000" dirty="0">
                <a:solidFill>
                  <a:schemeClr val="accent2"/>
                </a:solidFill>
                <a:latin typeface="微软雅黑" panose="020B0503020204020204" pitchFamily="34" charset="-122"/>
                <a:ea typeface="微软雅黑" panose="020B0503020204020204" pitchFamily="34" charset="-122"/>
              </a:rPr>
              <a:t>    </a:t>
            </a:r>
            <a:r>
              <a:rPr lang="zh-CN" sz="2000" dirty="0">
                <a:solidFill>
                  <a:schemeClr val="accent2"/>
                </a:solidFill>
                <a:latin typeface="微软雅黑" panose="020B0503020204020204" pitchFamily="34" charset="-122"/>
                <a:ea typeface="微软雅黑" panose="020B0503020204020204" pitchFamily="34" charset="-122"/>
              </a:rPr>
              <a:t>函数体</a:t>
            </a:r>
            <a:r>
              <a:rPr lang="en-US" altLang="zh-CN" sz="2000" dirty="0">
                <a:solidFill>
                  <a:schemeClr val="accent2"/>
                </a:solidFill>
                <a:latin typeface="微软雅黑" panose="020B0503020204020204" pitchFamily="34" charset="-122"/>
                <a:ea typeface="微软雅黑" panose="020B0503020204020204" pitchFamily="34" charset="-122"/>
              </a:rPr>
              <a:t>;.</a:t>
            </a:r>
            <a:br>
              <a:rPr lang="en-US" altLang="zh-CN" sz="2000" dirty="0">
                <a:solidFill>
                  <a:schemeClr val="accent2"/>
                </a:solidFill>
                <a:latin typeface="微软雅黑" panose="020B0503020204020204" pitchFamily="34" charset="-122"/>
                <a:ea typeface="微软雅黑" panose="020B0503020204020204" pitchFamily="34" charset="-122"/>
              </a:rPr>
            </a:br>
            <a:r>
              <a:rPr lang="en-US" altLang="zh-CN" sz="2000" dirty="0">
                <a:solidFill>
                  <a:schemeClr val="accent2"/>
                </a:solidFill>
                <a:latin typeface="微软雅黑" panose="020B0503020204020204" pitchFamily="34" charset="-122"/>
                <a:ea typeface="微软雅黑" panose="020B0503020204020204" pitchFamily="34" charset="-122"/>
              </a:rPr>
              <a:t>    return </a:t>
            </a:r>
            <a:r>
              <a:rPr lang="zh-CN" sz="2000" dirty="0">
                <a:solidFill>
                  <a:schemeClr val="accent2"/>
                </a:solidFill>
                <a:latin typeface="微软雅黑" panose="020B0503020204020204" pitchFamily="34" charset="-122"/>
                <a:ea typeface="微软雅黑" panose="020B0503020204020204" pitchFamily="34" charset="-122"/>
              </a:rPr>
              <a:t>表达式</a:t>
            </a:r>
            <a:r>
              <a:rPr lang="en-US" altLang="zh-CN" sz="2000" dirty="0">
                <a:solidFill>
                  <a:schemeClr val="accent2"/>
                </a:solidFill>
                <a:latin typeface="微软雅黑" panose="020B0503020204020204" pitchFamily="34" charset="-122"/>
                <a:ea typeface="微软雅黑" panose="020B0503020204020204" pitchFamily="34" charset="-122"/>
              </a:rPr>
              <a:t>;</a:t>
            </a:r>
            <a:br>
              <a:rPr lang="en-US" altLang="zh-CN" sz="2000" dirty="0">
                <a:solidFill>
                  <a:schemeClr val="accent2"/>
                </a:solidFill>
                <a:latin typeface="微软雅黑" panose="020B0503020204020204" pitchFamily="34" charset="-122"/>
                <a:ea typeface="微软雅黑" panose="020B0503020204020204" pitchFamily="34" charset="-122"/>
              </a:rPr>
            </a:br>
            <a:r>
              <a:rPr lang="en-US" altLang="zh-CN" sz="2000" dirty="0">
                <a:solidFill>
                  <a:schemeClr val="accent2"/>
                </a:solidFill>
                <a:latin typeface="微软雅黑" panose="020B0503020204020204" pitchFamily="34" charset="-122"/>
                <a:ea typeface="微软雅黑" panose="020B0503020204020204" pitchFamily="34" charset="-122"/>
              </a:rPr>
              <a:t>}</a:t>
            </a:r>
          </a:p>
          <a:p>
            <a:pPr>
              <a:lnSpc>
                <a:spcPct val="150000"/>
              </a:lnSpc>
              <a:buFont typeface="Wingdings" pitchFamily="2" charset="2"/>
              <a:buChar char="u"/>
            </a:pPr>
            <a:r>
              <a:rPr lang="zh-CN" sz="2000" dirty="0">
                <a:latin typeface="微软雅黑" panose="020B0503020204020204" pitchFamily="34" charset="-122"/>
                <a:ea typeface="微软雅黑" panose="020B0503020204020204" pitchFamily="34" charset="-122"/>
              </a:rPr>
              <a:t>当调用函数时</a:t>
            </a:r>
            <a:r>
              <a:rPr lang="en-US" altLang="zh-CN"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所用变量或字面量均可作为变元传递。</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u"/>
            </a:pPr>
            <a:r>
              <a:rPr lang="zh-CN" sz="2000" dirty="0">
                <a:latin typeface="微软雅黑" panose="020B0503020204020204" pitchFamily="34" charset="-122"/>
                <a:ea typeface="微软雅黑" panose="020B0503020204020204" pitchFamily="34" charset="-122"/>
              </a:rPr>
              <a:t>函数由关键字</a:t>
            </a:r>
            <a:r>
              <a:rPr lang="en-US" altLang="zh-CN" sz="2000" dirty="0">
                <a:latin typeface="微软雅黑" panose="020B0503020204020204" pitchFamily="34" charset="-122"/>
                <a:ea typeface="微软雅黑" panose="020B0503020204020204" pitchFamily="34" charset="-122"/>
              </a:rPr>
              <a:t>function</a:t>
            </a:r>
            <a:r>
              <a:rPr lang="zh-CN" sz="2000" dirty="0">
                <a:latin typeface="微软雅黑" panose="020B0503020204020204" pitchFamily="34" charset="-122"/>
                <a:ea typeface="微软雅黑" panose="020B0503020204020204" pitchFamily="34" charset="-122"/>
              </a:rPr>
              <a:t>定义。</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u"/>
            </a:pPr>
            <a:r>
              <a:rPr lang="zh-CN" sz="2000" dirty="0">
                <a:latin typeface="微软雅黑" panose="020B0503020204020204" pitchFamily="34" charset="-122"/>
                <a:ea typeface="微软雅黑" panose="020B0503020204020204" pitchFamily="34" charset="-122"/>
              </a:rPr>
              <a:t>函数名：定义自己函数的名字。</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u"/>
            </a:pPr>
            <a:r>
              <a:rPr lang="zh-CN" sz="2000" dirty="0">
                <a:latin typeface="微软雅黑" panose="020B0503020204020204" pitchFamily="34" charset="-122"/>
                <a:ea typeface="微软雅黑" panose="020B0503020204020204" pitchFamily="34" charset="-122"/>
              </a:rPr>
              <a:t>参数表，是传递给函数使用或操作的值，其值可以是常量 ，变量或其它表达式。</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u"/>
            </a:pPr>
            <a:r>
              <a:rPr lang="zh-CN" sz="2000" dirty="0">
                <a:latin typeface="微软雅黑" panose="020B0503020204020204" pitchFamily="34" charset="-122"/>
                <a:ea typeface="微软雅黑" panose="020B0503020204020204" pitchFamily="34" charset="-122"/>
              </a:rPr>
              <a:t>通过指定函数名（实参）来调用一个函数。必须</a:t>
            </a:r>
            <a:r>
              <a:rPr lang="zh-CN" sz="2000" dirty="0" smtClean="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r</a:t>
            </a:r>
            <a:r>
              <a:rPr lang="en-US" altLang="zh-CN" sz="2000" dirty="0" smtClean="0">
                <a:latin typeface="微软雅黑" panose="020B0503020204020204" pitchFamily="34" charset="-122"/>
                <a:ea typeface="微软雅黑" panose="020B0503020204020204" pitchFamily="34" charset="-122"/>
              </a:rPr>
              <a:t>eturn</a:t>
            </a:r>
            <a:r>
              <a:rPr lang="zh-CN" sz="2000" dirty="0">
                <a:latin typeface="微软雅黑" panose="020B0503020204020204" pitchFamily="34" charset="-122"/>
                <a:ea typeface="微软雅黑" panose="020B0503020204020204" pitchFamily="34" charset="-122"/>
              </a:rPr>
              <a:t>将值返回。函数名对大小写是敏感的</a:t>
            </a:r>
            <a:r>
              <a:rPr lang="zh-CN" sz="2000" dirty="0" smtClean="0">
                <a:latin typeface="微软雅黑" panose="020B0503020204020204" pitchFamily="34" charset="-122"/>
                <a:ea typeface="微软雅黑" panose="020B0503020204020204" pitchFamily="34" charset="-122"/>
              </a:rPr>
              <a:t>。</a:t>
            </a:r>
            <a:endParaRPr lang="zh-CN" sz="2000" dirty="0">
              <a:latin typeface="微软雅黑" panose="020B0503020204020204" pitchFamily="34" charset="-122"/>
              <a:ea typeface="微软雅黑" panose="020B0503020204020204" pitchFamily="34" charset="-122"/>
            </a:endParaRPr>
          </a:p>
        </p:txBody>
      </p:sp>
      <p:sp>
        <p:nvSpPr>
          <p:cNvPr id="10" name="TextBox 9"/>
          <p:cNvSpPr txBox="1"/>
          <p:nvPr/>
        </p:nvSpPr>
        <p:spPr>
          <a:xfrm>
            <a:off x="5121728" y="1910000"/>
            <a:ext cx="7070272" cy="120956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zh-CN"/>
            </a:defPPr>
            <a:lvl1pPr marL="0" indent="0">
              <a:lnSpc>
                <a:spcPct val="150000"/>
              </a:lnSpc>
              <a:buNone/>
              <a:defRPr i="1">
                <a:solidFill>
                  <a:schemeClr val="tx1">
                    <a:lumMod val="75000"/>
                    <a:lumOff val="25000"/>
                  </a:schemeClr>
                </a:solidFill>
                <a:latin typeface="微软雅黑" panose="020B0503020204020204" pitchFamily="34" charset="-122"/>
                <a:ea typeface="微软雅黑" panose="020B0503020204020204"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200150" lvl="3" indent="-342900">
              <a:lnSpc>
                <a:spcPct val="150000"/>
              </a:lnSpc>
              <a:spcBef>
                <a:spcPct val="30000"/>
              </a:spcBef>
              <a:buFont typeface="Wingdings" pitchFamily="2" charset="2"/>
              <a:buChar char="u"/>
              <a:defRPr/>
            </a:pPr>
            <a:r>
              <a:rPr lang="zh-CN" altLang="en-US" sz="2200" dirty="0">
                <a:solidFill>
                  <a:schemeClr val="tx1">
                    <a:lumMod val="75000"/>
                    <a:lumOff val="25000"/>
                  </a:schemeClr>
                </a:solidFill>
                <a:latin typeface="微软雅黑" panose="020B0503020204020204" pitchFamily="34" charset="-122"/>
                <a:ea typeface="微软雅黑" panose="020B0503020204020204" pitchFamily="34" charset="-122"/>
                <a:sym typeface="Segoe UI" panose="020B0502040204020203" pitchFamily="34" charset="0"/>
              </a:rPr>
              <a:t>参数其实就是占位符</a:t>
            </a:r>
            <a:endParaRPr lang="en-US" altLang="zh-CN" sz="2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endParaRPr>
          </a:p>
          <a:p>
            <a:pPr marL="1200150" lvl="3" indent="-342900">
              <a:lnSpc>
                <a:spcPct val="150000"/>
              </a:lnSpc>
              <a:spcBef>
                <a:spcPct val="30000"/>
              </a:spcBef>
              <a:buFont typeface="Wingdings" pitchFamily="2" charset="2"/>
              <a:buChar char="u"/>
              <a:defRPr/>
            </a:pPr>
            <a:r>
              <a:rPr lang="zh-CN" altLang="en-US" sz="2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什么时候用传参</a:t>
            </a:r>
            <a:r>
              <a:rPr lang="en-US" altLang="zh-CN" sz="2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a:t>
            </a:r>
            <a:r>
              <a:rPr lang="zh-CN" altLang="en-US" sz="2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函数里定不下来的东西</a:t>
            </a:r>
          </a:p>
        </p:txBody>
      </p:sp>
    </p:spTree>
    <p:extLst>
      <p:ext uri="{BB962C8B-B14F-4D97-AF65-F5344CB8AC3E}">
        <p14:creationId xmlns:p14="http://schemas.microsoft.com/office/powerpoint/2010/main" val="1096662994"/>
      </p:ext>
    </p:extLst>
  </p:cSld>
  <p:clrMapOvr>
    <a:masterClrMapping/>
  </p:clrMapOvr>
  <p:transition spd="slow">
    <p:wip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6867"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686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869"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可变</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参</a:t>
            </a:r>
            <a:r>
              <a:rPr lang="en-US" altLang="zh-CN" sz="3600" b="1" dirty="0">
                <a:solidFill>
                  <a:schemeClr val="bg1"/>
                </a:solidFill>
                <a:latin typeface="微软雅黑" panose="020B0503020204020204" pitchFamily="34" charset="-122"/>
                <a:ea typeface="微软雅黑" panose="020B0503020204020204" pitchFamily="34" charset="-122"/>
              </a:rPr>
              <a:t>arguments</a:t>
            </a:r>
            <a:endParaRPr lang="en-US"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870" name="Rectangle 6"/>
          <p:cNvSpPr>
            <a:spLocks noGrp="1" noChangeArrowheads="1"/>
          </p:cNvSpPr>
          <p:nvPr/>
        </p:nvSpPr>
        <p:spPr bwMode="auto">
          <a:xfrm>
            <a:off x="720725" y="1388382"/>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None/>
              <a:defRPr/>
            </a:pPr>
            <a:r>
              <a:rPr lang="zh-CN" sz="2200" dirty="0" smtClean="0">
                <a:latin typeface="微软雅黑" panose="020B0503020204020204" pitchFamily="34" charset="-122"/>
                <a:ea typeface="微软雅黑" panose="020B0503020204020204" pitchFamily="34" charset="-122"/>
              </a:rPr>
              <a:t>函数</a:t>
            </a:r>
            <a:r>
              <a:rPr lang="zh-CN" sz="2200" dirty="0">
                <a:latin typeface="微软雅黑" panose="020B0503020204020204" pitchFamily="34" charset="-122"/>
                <a:ea typeface="微软雅黑" panose="020B0503020204020204" pitchFamily="34" charset="-122"/>
              </a:rPr>
              <a:t>名后有参数表，这些参数变量可能是一个或几个。那么怎样才能确定参数变量的个数呢？在</a:t>
            </a:r>
            <a:r>
              <a:rPr lang="en-US" altLang="zh-CN" sz="2200" dirty="0">
                <a:latin typeface="微软雅黑" panose="020B0503020204020204" pitchFamily="34" charset="-122"/>
                <a:ea typeface="微软雅黑" panose="020B0503020204020204" pitchFamily="34" charset="-122"/>
              </a:rPr>
              <a:t>JavaScript</a:t>
            </a:r>
            <a:r>
              <a:rPr lang="zh-CN" sz="2200" dirty="0">
                <a:latin typeface="微软雅黑" panose="020B0503020204020204" pitchFamily="34" charset="-122"/>
                <a:ea typeface="微软雅黑" panose="020B0503020204020204" pitchFamily="34" charset="-122"/>
              </a:rPr>
              <a:t>中可通过</a:t>
            </a:r>
            <a:r>
              <a:rPr lang="en-US" altLang="zh-CN" sz="2200" dirty="0" err="1">
                <a:latin typeface="微软雅黑" panose="020B0503020204020204" pitchFamily="34" charset="-122"/>
                <a:ea typeface="微软雅黑" panose="020B0503020204020204" pitchFamily="34" charset="-122"/>
              </a:rPr>
              <a:t>arguments.length</a:t>
            </a:r>
            <a:r>
              <a:rPr lang="zh-CN" sz="2200" dirty="0">
                <a:latin typeface="微软雅黑" panose="020B0503020204020204" pitchFamily="34" charset="-122"/>
                <a:ea typeface="微软雅黑" panose="020B0503020204020204" pitchFamily="34" charset="-122"/>
              </a:rPr>
              <a:t>来检查参数的个数</a:t>
            </a:r>
            <a:r>
              <a:rPr lang="zh-CN"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sp>
        <p:nvSpPr>
          <p:cNvPr id="7" name="TextBox 6"/>
          <p:cNvSpPr txBox="1"/>
          <p:nvPr/>
        </p:nvSpPr>
        <p:spPr>
          <a:xfrm>
            <a:off x="1303260" y="2502198"/>
            <a:ext cx="8412240" cy="378565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zh-CN"/>
            </a:defPPr>
            <a:lvl1pPr marL="0" indent="0">
              <a:lnSpc>
                <a:spcPct val="150000"/>
              </a:lnSpc>
              <a:buNone/>
              <a:defRPr i="1">
                <a:solidFill>
                  <a:schemeClr val="tx1">
                    <a:lumMod val="75000"/>
                    <a:lumOff val="25000"/>
                  </a:schemeClr>
                </a:solidFill>
                <a:latin typeface="微软雅黑" panose="020B0503020204020204" pitchFamily="34" charset="-122"/>
                <a:ea typeface="微软雅黑" panose="020B0503020204020204"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sz="1600" b="1" dirty="0"/>
              <a:t>function </a:t>
            </a:r>
            <a:r>
              <a:rPr lang="en-US" altLang="zh-CN" sz="1600" b="1" dirty="0" err="1"/>
              <a:t>function_Name</a:t>
            </a:r>
            <a:r>
              <a:rPr lang="en-US" altLang="zh-CN" sz="1600" b="1" dirty="0"/>
              <a:t>(exp1,exp2,exp3,exp4){</a:t>
            </a:r>
          </a:p>
          <a:p>
            <a:pPr lvl="1">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number =</a:t>
            </a:r>
            <a:r>
              <a:rPr lang="en-US" altLang="zh-CN" sz="1600" b="1" dirty="0" err="1" smtClean="0">
                <a:solidFill>
                  <a:schemeClr val="tx1">
                    <a:lumMod val="75000"/>
                    <a:lumOff val="25000"/>
                  </a:schemeClr>
                </a:solidFill>
                <a:latin typeface="微软雅黑" panose="020B0503020204020204" pitchFamily="34" charset="-122"/>
                <a:ea typeface="微软雅黑" panose="020B0503020204020204" pitchFamily="34" charset="-122"/>
              </a:rPr>
              <a:t>function_Name.arguments.length</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b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b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if (Number&gt;1</a:t>
            </a:r>
            <a:r>
              <a:rPr lang="zh-CN"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br>
              <a:rPr lang="zh-CN" altLang="zh-CN" sz="1600" b="1" dirty="0">
                <a:solidFill>
                  <a:schemeClr val="tx1">
                    <a:lumMod val="75000"/>
                    <a:lumOff val="25000"/>
                  </a:schemeClr>
                </a:solidFill>
                <a:latin typeface="微软雅黑" panose="020B0503020204020204" pitchFamily="34" charset="-122"/>
                <a:ea typeface="微软雅黑" panose="020B0503020204020204" pitchFamily="34" charset="-122"/>
              </a:rPr>
            </a:b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b="1" dirty="0" err="1">
                <a:solidFill>
                  <a:schemeClr val="tx1">
                    <a:lumMod val="75000"/>
                    <a:lumOff val="25000"/>
                  </a:schemeClr>
                </a:solidFill>
                <a:latin typeface="微软雅黑" panose="020B0503020204020204" pitchFamily="34" charset="-122"/>
                <a:ea typeface="微软雅黑" panose="020B0503020204020204" pitchFamily="34" charset="-122"/>
              </a:rPr>
              <a:t>document.wrile</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(exp2);</a:t>
            </a:r>
            <a:b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b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if (Number&gt;2)</a:t>
            </a:r>
            <a:b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b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b="1" dirty="0" err="1">
                <a:solidFill>
                  <a:schemeClr val="tx1">
                    <a:lumMod val="75000"/>
                    <a:lumOff val="25000"/>
                  </a:schemeClr>
                </a:solidFill>
                <a:latin typeface="微软雅黑" panose="020B0503020204020204" pitchFamily="34" charset="-122"/>
                <a:ea typeface="微软雅黑" panose="020B0503020204020204" pitchFamily="34" charset="-122"/>
              </a:rPr>
              <a:t>document.write</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(exp3);</a:t>
            </a:r>
            <a:b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b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if(Number&gt;3)</a:t>
            </a:r>
            <a:b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b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b="1" dirty="0" err="1">
                <a:solidFill>
                  <a:schemeClr val="tx1">
                    <a:lumMod val="75000"/>
                    <a:lumOff val="25000"/>
                  </a:schemeClr>
                </a:solidFill>
                <a:latin typeface="微软雅黑" panose="020B0503020204020204" pitchFamily="34" charset="-122"/>
                <a:ea typeface="微软雅黑" panose="020B0503020204020204" pitchFamily="34" charset="-122"/>
              </a:rPr>
              <a:t>document.write</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(exp4);</a:t>
            </a:r>
            <a:b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b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 </a:t>
            </a:r>
          </a:p>
          <a:p>
            <a:pPr lvl="1">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8" name="矩形 7"/>
          <p:cNvSpPr/>
          <p:nvPr/>
        </p:nvSpPr>
        <p:spPr>
          <a:xfrm>
            <a:off x="7263041" y="5916451"/>
            <a:ext cx="4928959" cy="923330"/>
          </a:xfrm>
          <a:prstGeom prst="rect">
            <a:avLst/>
          </a:prstGeom>
        </p:spPr>
        <p:txBody>
          <a:bodyPr wrap="square">
            <a:spAutoFit/>
          </a:bodyPr>
          <a:lstStyle/>
          <a:p>
            <a:pPr>
              <a:lnSpc>
                <a:spcPct val="150000"/>
              </a:lnSpc>
            </a:pPr>
            <a:r>
              <a:rPr lang="zh-CN" altLang="en-US" u="sng" dirty="0">
                <a:solidFill>
                  <a:srgbClr val="FF0000"/>
                </a:solidFill>
                <a:latin typeface="微软雅黑" panose="020B0503020204020204" pitchFamily="34" charset="-122"/>
                <a:ea typeface="微软雅黑" panose="020B0503020204020204" pitchFamily="34" charset="-122"/>
              </a:rPr>
              <a:t>示例代码</a:t>
            </a:r>
            <a:r>
              <a:rPr lang="zh-CN" altLang="en-US" u="sng" dirty="0" smtClean="0">
                <a:solidFill>
                  <a:srgbClr val="FF0000"/>
                </a:solidFill>
                <a:latin typeface="微软雅黑" panose="020B0503020204020204" pitchFamily="34" charset="-122"/>
                <a:ea typeface="微软雅黑" panose="020B0503020204020204" pitchFamily="34" charset="-122"/>
              </a:rPr>
              <a:t>：</a:t>
            </a:r>
            <a:r>
              <a:rPr lang="en-US" altLang="zh-CN" u="sng" dirty="0">
                <a:solidFill>
                  <a:srgbClr val="FF0000"/>
                </a:solidFill>
                <a:latin typeface="微软雅黑" panose="020B0503020204020204" pitchFamily="34" charset="-122"/>
                <a:ea typeface="微软雅黑" panose="020B0503020204020204" pitchFamily="34" charset="-122"/>
              </a:rPr>
              <a:t/>
            </a:r>
            <a:br>
              <a:rPr lang="en-US" altLang="zh-CN" u="sng" dirty="0">
                <a:solidFill>
                  <a:srgbClr val="FF0000"/>
                </a:solidFill>
                <a:latin typeface="微软雅黑" panose="020B0503020204020204" pitchFamily="34" charset="-122"/>
                <a:ea typeface="微软雅黑" panose="020B0503020204020204" pitchFamily="34" charset="-122"/>
              </a:rPr>
            </a:br>
            <a:r>
              <a:rPr lang="en-US" altLang="zh-CN" u="sng" dirty="0">
                <a:solidFill>
                  <a:srgbClr val="FF0000"/>
                </a:solidFill>
                <a:latin typeface="微软雅黑" panose="020B0503020204020204" pitchFamily="34" charset="-122"/>
                <a:ea typeface="微软雅黑" panose="020B0503020204020204" pitchFamily="34" charset="-122"/>
              </a:rPr>
              <a:t>demo/</a:t>
            </a:r>
            <a:r>
              <a:rPr lang="en-US" altLang="zh-CN" u="sng" dirty="0" err="1">
                <a:solidFill>
                  <a:srgbClr val="FF0000"/>
                </a:solidFill>
                <a:latin typeface="微软雅黑" panose="020B0503020204020204" pitchFamily="34" charset="-122"/>
                <a:ea typeface="微软雅黑" panose="020B0503020204020204" pitchFamily="34" charset="-122"/>
              </a:rPr>
              <a:t>js</a:t>
            </a:r>
            <a:r>
              <a:rPr lang="en-US" altLang="zh-CN" u="sng" dirty="0">
                <a:solidFill>
                  <a:srgbClr val="FF0000"/>
                </a:solidFill>
                <a:latin typeface="微软雅黑" panose="020B0503020204020204" pitchFamily="34" charset="-122"/>
                <a:ea typeface="微软雅黑" panose="020B0503020204020204" pitchFamily="34" charset="-122"/>
              </a:rPr>
              <a:t>/day3/5.8</a:t>
            </a:r>
            <a:r>
              <a:rPr lang="zh-CN" altLang="en-US" u="sng" dirty="0">
                <a:solidFill>
                  <a:srgbClr val="FF0000"/>
                </a:solidFill>
                <a:latin typeface="微软雅黑" panose="020B0503020204020204" pitchFamily="34" charset="-122"/>
                <a:ea typeface="微软雅黑" panose="020B0503020204020204" pitchFamily="34" charset="-122"/>
              </a:rPr>
              <a:t>数组</a:t>
            </a:r>
            <a:r>
              <a:rPr lang="en-US" altLang="zh-CN" u="sng" dirty="0">
                <a:solidFill>
                  <a:srgbClr val="FF0000"/>
                </a:solidFill>
                <a:latin typeface="微软雅黑" panose="020B0503020204020204" pitchFamily="34" charset="-122"/>
                <a:ea typeface="微软雅黑" panose="020B0503020204020204" pitchFamily="34" charset="-122"/>
              </a:rPr>
              <a:t>arguments.html</a:t>
            </a:r>
            <a:endParaRPr lang="en-US" altLang="zh-CN" u="sng"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5251078"/>
      </p:ext>
    </p:extLst>
  </p:cSld>
  <p:clrMapOvr>
    <a:masterClrMapping/>
  </p:clrMapOvr>
  <p:transition spd="slow">
    <p:wip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6867"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3686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869"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函数</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变量</a:t>
            </a:r>
            <a:endPar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870" name="Rectangle 6"/>
          <p:cNvSpPr>
            <a:spLocks noGrp="1" noChangeArrowheads="1"/>
          </p:cNvSpPr>
          <p:nvPr/>
        </p:nvSpPr>
        <p:spPr bwMode="auto">
          <a:xfrm>
            <a:off x="720725" y="1622425"/>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lvl="1">
              <a:lnSpc>
                <a:spcPct val="150000"/>
              </a:lnSpc>
              <a:spcBef>
                <a:spcPct val="0"/>
              </a:spcBef>
              <a:buNone/>
            </a:pPr>
            <a:r>
              <a:rPr lang="en-US" altLang="zh-CN" b="1" dirty="0" err="1">
                <a:solidFill>
                  <a:schemeClr val="tx1">
                    <a:lumMod val="75000"/>
                    <a:lumOff val="25000"/>
                  </a:schemeClr>
                </a:solidFill>
                <a:latin typeface="微软雅黑" panose="020B0503020204020204" pitchFamily="34" charset="-122"/>
                <a:ea typeface="微软雅黑" panose="020B0503020204020204" pitchFamily="34" charset="-122"/>
              </a:rPr>
              <a:t>var</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f = new Function(</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x</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‘y’, ‘return x*y’) </a:t>
            </a:r>
          </a:p>
          <a:p>
            <a:pPr lvl="1">
              <a:lnSpc>
                <a:spcPct val="150000"/>
              </a:lnSpc>
              <a:spcBef>
                <a:spcPct val="0"/>
              </a:spcBef>
              <a:buNone/>
            </a:pP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spcBef>
                <a:spcPct val="0"/>
              </a:spcBef>
              <a:buNone/>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等价于</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spcBef>
                <a:spcPct val="0"/>
              </a:spcBef>
              <a:buNone/>
            </a:pP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spcBef>
                <a:spcPct val="0"/>
              </a:spcBef>
              <a:buNone/>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function f(</a:t>
            </a:r>
            <a:r>
              <a:rPr lang="en-US" altLang="zh-CN" b="1" dirty="0" err="1">
                <a:solidFill>
                  <a:schemeClr val="tx1">
                    <a:lumMod val="75000"/>
                    <a:lumOff val="25000"/>
                  </a:schemeClr>
                </a:solidFill>
                <a:latin typeface="微软雅黑" panose="020B0503020204020204" pitchFamily="34" charset="-122"/>
                <a:ea typeface="微软雅黑" panose="020B0503020204020204" pitchFamily="34" charset="-122"/>
              </a:rPr>
              <a:t>x,y</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){return x*y;}</a:t>
            </a:r>
          </a:p>
        </p:txBody>
      </p:sp>
    </p:spTree>
    <p:extLst>
      <p:ext uri="{BB962C8B-B14F-4D97-AF65-F5344CB8AC3E}">
        <p14:creationId xmlns:p14="http://schemas.microsoft.com/office/powerpoint/2010/main" val="2013764113"/>
      </p:ext>
    </p:extLst>
  </p:cSld>
  <p:clrMapOvr>
    <a:masterClrMapping/>
  </p:clrMapOvr>
  <p:transition spd="slow">
    <p:wip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5. </a:t>
            </a:r>
            <a:r>
              <a:rPr lang="zh-CN" altLang="en-US" sz="4000" b="1" dirty="0" smtClean="0">
                <a:latin typeface="微软雅黑" panose="020B0503020204020204" pitchFamily="34" charset="-122"/>
                <a:ea typeface="微软雅黑" panose="020B0503020204020204" pitchFamily="34" charset="-122"/>
              </a:rPr>
              <a:t>实例</a:t>
            </a:r>
            <a:r>
              <a:rPr lang="zh-CN" altLang="en-US" sz="4000" b="1" dirty="0">
                <a:latin typeface="微软雅黑" panose="020B0503020204020204" pitchFamily="34" charset="-122"/>
                <a:ea typeface="微软雅黑" panose="020B0503020204020204" pitchFamily="34" charset="-122"/>
              </a:rPr>
              <a:t>实践</a:t>
            </a:r>
            <a:r>
              <a:rPr lang="zh-CN" altLang="en-US" sz="4000" b="1" dirty="0" smtClean="0">
                <a:latin typeface="微软雅黑" panose="020B0503020204020204" pitchFamily="34" charset="-122"/>
                <a:ea typeface="微软雅黑" panose="020B0503020204020204" pitchFamily="34" charset="-122"/>
              </a:rPr>
              <a:t>操作（作业）</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
        <p:nvSpPr>
          <p:cNvPr id="10" name="TextBox 3"/>
          <p:cNvSpPr txBox="1"/>
          <p:nvPr/>
        </p:nvSpPr>
        <p:spPr>
          <a:xfrm>
            <a:off x="604433" y="1393831"/>
            <a:ext cx="11152137" cy="1107996"/>
          </a:xfrm>
          <a:prstGeom prst="rect">
            <a:avLst/>
          </a:prstGeom>
          <a:noFill/>
        </p:spPr>
        <p:txBody>
          <a:bodyPr wrap="square" rtlCol="0">
            <a:spAutoFit/>
          </a:bodyPr>
          <a:lstStyle/>
          <a:p>
            <a:pPr>
              <a:lnSpc>
                <a:spcPct val="150000"/>
              </a:lnSpc>
            </a:pPr>
            <a:r>
              <a:rPr lang="zh-CN" altLang="en-US" sz="2200" dirty="0" smtClean="0">
                <a:latin typeface="微软雅黑" panose="020B0503020204020204" pitchFamily="34" charset="-122"/>
                <a:ea typeface="微软雅黑" panose="020B0503020204020204" pitchFamily="34" charset="-122"/>
              </a:rPr>
              <a:t>使用所学到的内容</a:t>
            </a:r>
            <a:r>
              <a:rPr lang="en-US" altLang="zh-CN" sz="2200" dirty="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例如循环，</a:t>
            </a:r>
            <a:r>
              <a:rPr lang="en-US" altLang="zh-CN" sz="2200" dirty="0" err="1" smtClean="0">
                <a:latin typeface="微软雅黑" panose="020B0503020204020204" pitchFamily="34" charset="-122"/>
                <a:ea typeface="微软雅黑" panose="020B0503020204020204" pitchFamily="34" charset="-122"/>
              </a:rPr>
              <a:t>getElementsByTagName</a:t>
            </a: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实现类似列表</a:t>
            </a:r>
            <a:r>
              <a:rPr lang="zh-CN" altLang="en-US" sz="2200" dirty="0">
                <a:latin typeface="微软雅黑" panose="020B0503020204020204" pitchFamily="34" charset="-122"/>
                <a:ea typeface="微软雅黑" panose="020B0503020204020204" pitchFamily="34" charset="-122"/>
              </a:rPr>
              <a:t>复选框</a:t>
            </a:r>
            <a:r>
              <a:rPr lang="zh-CN" altLang="en-US" sz="2200" dirty="0" smtClean="0">
                <a:latin typeface="微软雅黑" panose="020B0503020204020204" pitchFamily="34" charset="-122"/>
                <a:ea typeface="微软雅黑" panose="020B0503020204020204" pitchFamily="34" charset="-122"/>
              </a:rPr>
              <a:t>全选</a:t>
            </a:r>
            <a:r>
              <a:rPr lang="en-US" altLang="zh-CN" sz="2200"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不选</a:t>
            </a:r>
            <a:r>
              <a:rPr lang="en-US" altLang="zh-CN"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反选</a:t>
            </a:r>
            <a:r>
              <a:rPr lang="zh-CN" altLang="en-US" sz="2200" dirty="0" smtClean="0">
                <a:latin typeface="微软雅黑" panose="020B0503020204020204" pitchFamily="34" charset="-122"/>
                <a:ea typeface="微软雅黑" panose="020B0503020204020204" pitchFamily="34" charset="-122"/>
              </a:rPr>
              <a:t>的功能</a:t>
            </a:r>
            <a:endParaRPr lang="en-US" altLang="zh-CN" sz="2200" dirty="0" smtClean="0">
              <a:latin typeface="微软雅黑" panose="020B0503020204020204" pitchFamily="34" charset="-122"/>
              <a:ea typeface="微软雅黑" panose="020B0503020204020204" pitchFamily="34" charset="-122"/>
            </a:endParaRPr>
          </a:p>
        </p:txBody>
      </p:sp>
      <p:sp>
        <p:nvSpPr>
          <p:cNvPr id="4" name="AutoShape 2" descr="CSS 框模型"/>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CSS 框模型"/>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CSS 框模型"/>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CSS 框模型"/>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TextBox 5"/>
          <p:cNvSpPr txBox="1"/>
          <p:nvPr/>
        </p:nvSpPr>
        <p:spPr>
          <a:xfrm>
            <a:off x="609603" y="6168569"/>
            <a:ext cx="3762633"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任务说明：</a:t>
            </a:r>
            <a:r>
              <a:rPr lang="en-US" altLang="zh-CN" sz="2200" u="sng" dirty="0" smtClean="0">
                <a:solidFill>
                  <a:srgbClr val="FF0000"/>
                </a:solidFill>
                <a:latin typeface="微软雅黑" panose="020B0503020204020204" pitchFamily="34" charset="-122"/>
                <a:ea typeface="微软雅黑" panose="020B0503020204020204" pitchFamily="34" charset="-122"/>
              </a:rPr>
              <a:t>exercise/</a:t>
            </a:r>
            <a:r>
              <a:rPr lang="en-US" altLang="zh-CN" sz="2200" u="sng" dirty="0" err="1" smtClean="0">
                <a:solidFill>
                  <a:srgbClr val="FF0000"/>
                </a:solidFill>
                <a:latin typeface="微软雅黑" panose="020B0503020204020204" pitchFamily="34" charset="-122"/>
                <a:ea typeface="微软雅黑" panose="020B0503020204020204" pitchFamily="34" charset="-122"/>
              </a:rPr>
              <a:t>js</a:t>
            </a:r>
            <a:r>
              <a:rPr lang="en-US" altLang="zh-CN" sz="2200" u="sng" dirty="0" smtClean="0">
                <a:solidFill>
                  <a:srgbClr val="FF0000"/>
                </a:solidFill>
                <a:latin typeface="微软雅黑" panose="020B0503020204020204" pitchFamily="34" charset="-122"/>
                <a:ea typeface="微软雅黑" panose="020B0503020204020204" pitchFamily="34" charset="-122"/>
              </a:rPr>
              <a:t>/day3</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707" y="2315935"/>
            <a:ext cx="51435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863985"/>
      </p:ext>
    </p:extLst>
  </p:cSld>
  <p:clrMapOvr>
    <a:masterClrMapping/>
  </p:clrMapOvr>
  <p:transition spd="slow">
    <p:wip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8077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r" eaLnBrk="1" hangingPunct="1">
              <a:lnSpc>
                <a:spcPct val="100000"/>
              </a:lnSpc>
              <a:spcBef>
                <a:spcPct val="0"/>
              </a:spcBef>
              <a:buFont typeface="Arial" panose="020B0604020202020204" pitchFamily="34" charset="0"/>
              <a:buNone/>
            </a:pPr>
            <a:fld id="{A24ECD28-AE41-4440-9328-5A6EE2647C40}" type="slidenum">
              <a:rPr lang="zh-CN" altLang="en-US" sz="1200">
                <a:solidFill>
                  <a:srgbClr val="898989"/>
                </a:solidFill>
                <a:sym typeface="Microsoft YaHei UI" panose="020B0503020204020204" pitchFamily="34" charset="-122"/>
              </a:rPr>
              <a:pPr algn="r" eaLnBrk="1" hangingPunct="1">
                <a:lnSpc>
                  <a:spcPct val="100000"/>
                </a:lnSpc>
                <a:spcBef>
                  <a:spcPct val="0"/>
                </a:spcBef>
                <a:buFont typeface="Arial" panose="020B0604020202020204" pitchFamily="34" charset="0"/>
                <a:buNone/>
              </a:pPr>
              <a:t>76</a:t>
            </a:fld>
            <a:endParaRPr lang="en-US" sz="1800">
              <a:latin typeface="Arial" panose="020B0604020202020204" pitchFamily="34" charset="0"/>
              <a:sym typeface="Microsoft YaHei UI" panose="020B0503020204020204" pitchFamily="34" charset="-122"/>
            </a:endParaRPr>
          </a:p>
        </p:txBody>
      </p:sp>
      <p:pic>
        <p:nvPicPr>
          <p:cNvPr id="27651" name="Picture 2" descr="D:\SLIDEtoME\TP模板\新建文件夹 (3)\bg3-1.jpg"/>
          <p:cNvPicPr>
            <a:picLocks noChangeAspect="1" noChangeArrowheads="1"/>
          </p:cNvPicPr>
          <p:nvPr/>
        </p:nvPicPr>
        <p:blipFill>
          <a:blip r:embed="rId2">
            <a:extLst>
              <a:ext uri="{28A0092B-C50C-407E-A947-70E740481C1C}">
                <a14:useLocalDpi xmlns:a14="http://schemas.microsoft.com/office/drawing/2010/main" val="0"/>
              </a:ext>
            </a:extLst>
          </a:blip>
          <a:srcRect b="11232"/>
          <a:stretch>
            <a:fillRect/>
          </a:stretch>
        </p:blipFill>
        <p:spPr bwMode="auto">
          <a:xfrm>
            <a:off x="0" y="760413"/>
            <a:ext cx="12192000" cy="60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标题 1"/>
          <p:cNvSpPr>
            <a:spLocks noGrp="1" noChangeArrowheads="1"/>
          </p:cNvSpPr>
          <p:nvPr>
            <p:ph type="title" idx="4294967295"/>
          </p:nvPr>
        </p:nvSpPr>
        <p:spPr>
          <a:xfrm>
            <a:off x="784225" y="1978479"/>
            <a:ext cx="10798175" cy="1116013"/>
          </a:xfrm>
        </p:spPr>
        <p:txBody>
          <a:bodyPr anchor="t"/>
          <a:lstStyle/>
          <a:p>
            <a:pPr lvl="0"/>
            <a:r>
              <a:rPr lang="zh-CN" altLang="en-US" sz="5400" b="1" dirty="0">
                <a:latin typeface="微软雅黑" panose="020B0503020204020204" pitchFamily="34" charset="-122"/>
                <a:ea typeface="微软雅黑" panose="020B0503020204020204" pitchFamily="34" charset="-122"/>
              </a:rPr>
              <a:t>对象</a:t>
            </a:r>
          </a:p>
        </p:txBody>
      </p:sp>
      <p:sp>
        <p:nvSpPr>
          <p:cNvPr id="27653" name="文本框 2"/>
          <p:cNvSpPr>
            <a:spLocks noChangeArrowheads="1"/>
          </p:cNvSpPr>
          <p:nvPr/>
        </p:nvSpPr>
        <p:spPr bwMode="auto">
          <a:xfrm>
            <a:off x="595313" y="4876800"/>
            <a:ext cx="10987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200000"/>
              </a:lnSpc>
              <a:spcBef>
                <a:spcPct val="0"/>
              </a:spcBef>
              <a:buFont typeface="Arial" panose="020B0604020202020204" pitchFamily="34" charset="0"/>
              <a:buNone/>
            </a:pPr>
            <a:endParaRPr lang="zh-CN" altLang="en-US" sz="2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标题 1"/>
          <p:cNvSpPr txBox="1">
            <a:spLocks noChangeArrowheads="1"/>
          </p:cNvSpPr>
          <p:nvPr/>
        </p:nvSpPr>
        <p:spPr bwMode="auto">
          <a:xfrm>
            <a:off x="604838" y="0"/>
            <a:ext cx="10748962"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l" rtl="0" eaLnBrk="0" fontAlgn="base" hangingPunct="0">
              <a:spcBef>
                <a:spcPct val="0"/>
              </a:spcBef>
              <a:spcAft>
                <a:spcPct val="0"/>
              </a:spcAft>
              <a:defRPr sz="4400" kern="1200">
                <a:solidFill>
                  <a:schemeClr val="tx1"/>
                </a:solidFill>
                <a:latin typeface="+mj-lt"/>
                <a:ea typeface="+mj-ea"/>
                <a:cs typeface="+mj-cs"/>
                <a:sym typeface="Segoe UI Light" panose="020B0502040204020203" pitchFamily="34" charset="0"/>
              </a:defRPr>
            </a:lvl1pPr>
            <a:lvl2pPr marL="914400" indent="-914400" algn="l" rtl="0" eaLnBrk="0" fontAlgn="base" hangingPunct="0">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sym typeface="Segoe UI Light" panose="020B0502040204020203" pitchFamily="34" charset="0"/>
              </a:defRPr>
            </a:lvl2pPr>
            <a:lvl3pPr marL="914400" indent="-914400" algn="l" rtl="0" eaLnBrk="0" fontAlgn="base" hangingPunct="0">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sym typeface="Segoe UI Light" panose="020B0502040204020203" pitchFamily="34" charset="0"/>
              </a:defRPr>
            </a:lvl3pPr>
            <a:lvl4pPr marL="914400" indent="-914400" algn="l" rtl="0" eaLnBrk="0" fontAlgn="base" hangingPunct="0">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sym typeface="Segoe UI Light" panose="020B0502040204020203" pitchFamily="34" charset="0"/>
              </a:defRPr>
            </a:lvl4pPr>
            <a:lvl5pPr marL="914400" indent="-914400" algn="l" rtl="0" eaLnBrk="0" fontAlgn="base" hangingPunct="0">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sym typeface="Segoe UI Light" panose="020B0502040204020203" pitchFamily="34" charset="0"/>
              </a:defRPr>
            </a:lvl5pPr>
            <a:lvl6pPr marL="1371600" indent="-914400" algn="l" rtl="0" eaLnBrk="0" fontAlgn="base" hangingPunct="0">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sym typeface="Segoe UI Light" panose="020B0502040204020203" pitchFamily="34" charset="0"/>
              </a:defRPr>
            </a:lvl6pPr>
            <a:lvl7pPr marL="1828800" indent="-914400" algn="l" rtl="0" eaLnBrk="0" fontAlgn="base" hangingPunct="0">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sym typeface="Segoe UI Light" panose="020B0502040204020203" pitchFamily="34" charset="0"/>
              </a:defRPr>
            </a:lvl7pPr>
            <a:lvl8pPr marL="2286000" indent="-914400" algn="l" rtl="0" eaLnBrk="0" fontAlgn="base" hangingPunct="0">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sym typeface="Segoe UI Light" panose="020B0502040204020203" pitchFamily="34" charset="0"/>
              </a:defRPr>
            </a:lvl8pPr>
            <a:lvl9pPr marL="2743200" indent="-914400" algn="l" rtl="0" eaLnBrk="0" fontAlgn="base" hangingPunct="0">
              <a:spcBef>
                <a:spcPct val="0"/>
              </a:spcBef>
              <a:spcAft>
                <a:spcPct val="0"/>
              </a:spcAft>
              <a:defRPr sz="4400">
                <a:solidFill>
                  <a:schemeClr val="tx1"/>
                </a:solidFill>
                <a:latin typeface="Microsoft YaHei UI" panose="020B0503020204020204" pitchFamily="34" charset="-122"/>
                <a:ea typeface="Microsoft YaHei UI" panose="020B0503020204020204" pitchFamily="34" charset="-122"/>
                <a:sym typeface="Segoe UI Light" panose="020B0502040204020203" pitchFamily="34" charset="0"/>
              </a:defRPr>
            </a:lvl9pPr>
          </a:lstStyle>
          <a:p>
            <a:pPr marL="0" indent="0" eaLnBrk="1" hangingPunct="1"/>
            <a:r>
              <a:rPr lang="zh-CN" altLang="en-US" sz="4000" b="1" smtClean="0">
                <a:solidFill>
                  <a:schemeClr val="bg1"/>
                </a:solidFill>
                <a:latin typeface="微软雅黑" panose="020B0503020204020204" pitchFamily="34" charset="-122"/>
                <a:ea typeface="微软雅黑" panose="020B0503020204020204" pitchFamily="34" charset="-122"/>
              </a:rPr>
              <a:t>前端开发工程师 </a:t>
            </a:r>
            <a:r>
              <a:rPr lang="en-US" altLang="zh-CN" sz="4000" b="1" smtClean="0">
                <a:solidFill>
                  <a:schemeClr val="bg1"/>
                </a:solidFill>
                <a:latin typeface="微软雅黑" panose="020B0503020204020204" pitchFamily="34" charset="-122"/>
                <a:ea typeface="微软雅黑" panose="020B0503020204020204" pitchFamily="34" charset="-122"/>
              </a:rPr>
              <a:t>– JavaScript Day4</a:t>
            </a:r>
            <a:endParaRPr lang="en-US" sz="4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490962346"/>
      </p:ext>
    </p:extLst>
  </p:cSld>
  <p:clrMapOvr>
    <a:masterClrMapping/>
  </p:clrMapOvr>
  <p:transition spd="slow">
    <p:split orient="ver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48131" name="矩形 7"/>
          <p:cNvSpPr>
            <a:spLocks noChangeArrowheads="1"/>
          </p:cNvSpPr>
          <p:nvPr/>
        </p:nvSpPr>
        <p:spPr bwMode="auto">
          <a:xfrm>
            <a:off x="0" y="0"/>
            <a:ext cx="12188825"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4813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133" name="标题 1"/>
          <p:cNvSpPr>
            <a:spLocks noGrp="1" noChangeArrowheads="1"/>
          </p:cNvSpPr>
          <p:nvPr>
            <p:ph type="title" idx="4294967295"/>
          </p:nvPr>
        </p:nvSpPr>
        <p:spPr>
          <a:xfrm>
            <a:off x="604838" y="0"/>
            <a:ext cx="10748962" cy="1335088"/>
          </a:xfrm>
        </p:spPr>
        <p:txBody>
          <a:bodyPr/>
          <a:lstStyle/>
          <a:p>
            <a:pPr marL="0" indent="0" eaLnBrk="1" hangingPunct="1"/>
            <a:r>
              <a:rPr 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基于对象的</a:t>
            </a:r>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JavaScript</a:t>
            </a:r>
            <a:r>
              <a:rPr 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语言</a:t>
            </a:r>
          </a:p>
        </p:txBody>
      </p:sp>
      <p:sp>
        <p:nvSpPr>
          <p:cNvPr id="48134"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Wingdings" pitchFamily="2" charset="2"/>
              <a:buChar char="u"/>
            </a:pPr>
            <a:r>
              <a:rPr lang="en-US" altLang="zh-CN" sz="2200" dirty="0">
                <a:latin typeface="微软雅黑" panose="020B0503020204020204" pitchFamily="34" charset="-122"/>
                <a:ea typeface="微软雅黑" panose="020B0503020204020204" pitchFamily="34" charset="-122"/>
              </a:rPr>
              <a:t>JavaScript</a:t>
            </a:r>
            <a:r>
              <a:rPr lang="zh-CN" sz="2200" dirty="0">
                <a:latin typeface="微软雅黑" panose="020B0503020204020204" pitchFamily="34" charset="-122"/>
                <a:ea typeface="微软雅黑" panose="020B0503020204020204" pitchFamily="34" charset="-122"/>
              </a:rPr>
              <a:t>语言是基于对象的（</a:t>
            </a:r>
            <a:r>
              <a:rPr lang="en-US" altLang="zh-CN" sz="2200" dirty="0">
                <a:latin typeface="微软雅黑" panose="020B0503020204020204" pitchFamily="34" charset="-122"/>
                <a:ea typeface="微软雅黑" panose="020B0503020204020204" pitchFamily="34" charset="-122"/>
              </a:rPr>
              <a:t>Object-Based</a:t>
            </a:r>
            <a:r>
              <a:rPr lang="zh-CN" sz="2200" dirty="0">
                <a:latin typeface="微软雅黑" panose="020B0503020204020204" pitchFamily="34" charset="-122"/>
                <a:ea typeface="微软雅黑" panose="020B0503020204020204" pitchFamily="34" charset="-122"/>
              </a:rPr>
              <a:t>），而不是面向对象的（</a:t>
            </a:r>
            <a:r>
              <a:rPr lang="en-US" altLang="zh-CN" sz="2200" dirty="0">
                <a:latin typeface="微软雅黑" panose="020B0503020204020204" pitchFamily="34" charset="-122"/>
                <a:ea typeface="微软雅黑" panose="020B0503020204020204" pitchFamily="34" charset="-122"/>
              </a:rPr>
              <a:t>object-oriented</a:t>
            </a:r>
            <a:r>
              <a:rPr lang="zh-CN" sz="2200" dirty="0">
                <a:latin typeface="微软雅黑" panose="020B0503020204020204" pitchFamily="34" charset="-122"/>
                <a:ea typeface="微软雅黑" panose="020B0503020204020204" pitchFamily="34" charset="-122"/>
              </a:rPr>
              <a:t>）。之所以说它是一门基于对象的语言，主要是因为它没有提供象抽象、继承、重载等有关面向对象语言的许多功能。而是把其它语言所创建的复杂对象统一起来，从而形成一个非常强大的对象系统。 </a:t>
            </a:r>
            <a:endParaRPr lang="en-US" altLang="zh-CN" sz="2200" dirty="0" smtClean="0">
              <a:latin typeface="微软雅黑" panose="020B0503020204020204" pitchFamily="34" charset="-122"/>
              <a:ea typeface="微软雅黑" panose="020B0503020204020204" pitchFamily="34" charset="-122"/>
            </a:endParaRPr>
          </a:p>
          <a:p>
            <a:pPr marL="0" indent="0">
              <a:lnSpc>
                <a:spcPct val="150000"/>
              </a:lnSpc>
              <a:buNone/>
            </a:pPr>
            <a:endParaRPr lang="zh-CN" sz="22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u"/>
            </a:pPr>
            <a:r>
              <a:rPr lang="zh-CN" sz="2200" dirty="0">
                <a:latin typeface="微软雅黑" panose="020B0503020204020204" pitchFamily="34" charset="-122"/>
                <a:ea typeface="微软雅黑" panose="020B0503020204020204" pitchFamily="34" charset="-122"/>
              </a:rPr>
              <a:t>虽然</a:t>
            </a:r>
            <a:r>
              <a:rPr lang="en-US" altLang="zh-CN" sz="2200" dirty="0">
                <a:latin typeface="微软雅黑" panose="020B0503020204020204" pitchFamily="34" charset="-122"/>
                <a:ea typeface="微软雅黑" panose="020B0503020204020204" pitchFamily="34" charset="-122"/>
              </a:rPr>
              <a:t>JavaScript</a:t>
            </a:r>
            <a:r>
              <a:rPr lang="zh-CN" sz="2200" dirty="0">
                <a:latin typeface="微软雅黑" panose="020B0503020204020204" pitchFamily="34" charset="-122"/>
                <a:ea typeface="微软雅黑" panose="020B0503020204020204" pitchFamily="34" charset="-122"/>
              </a:rPr>
              <a:t>语言是一门基于对象的，但它还是具有一些面向对象的基本特征。它可以根据需要创建自己的对象，从而进一步扩大</a:t>
            </a:r>
            <a:r>
              <a:rPr lang="en-US" altLang="zh-CN" sz="2200" dirty="0">
                <a:latin typeface="微软雅黑" panose="020B0503020204020204" pitchFamily="34" charset="-122"/>
                <a:ea typeface="微软雅黑" panose="020B0503020204020204" pitchFamily="34" charset="-122"/>
              </a:rPr>
              <a:t>JavaScript</a:t>
            </a:r>
            <a:r>
              <a:rPr lang="zh-CN" sz="2200" dirty="0">
                <a:latin typeface="微软雅黑" panose="020B0503020204020204" pitchFamily="34" charset="-122"/>
                <a:ea typeface="微软雅黑" panose="020B0503020204020204" pitchFamily="34" charset="-122"/>
              </a:rPr>
              <a:t>的应用范围，增强编写功能强大的</a:t>
            </a:r>
            <a:r>
              <a:rPr lang="en-US" altLang="zh-CN" sz="2200" dirty="0">
                <a:latin typeface="微软雅黑" panose="020B0503020204020204" pitchFamily="34" charset="-122"/>
                <a:ea typeface="微软雅黑" panose="020B0503020204020204" pitchFamily="34" charset="-122"/>
              </a:rPr>
              <a:t>Web</a:t>
            </a:r>
            <a:r>
              <a:rPr lang="zh-CN" sz="2200" dirty="0">
                <a:latin typeface="微软雅黑" panose="020B0503020204020204" pitchFamily="34" charset="-122"/>
                <a:ea typeface="微软雅黑" panose="020B0503020204020204" pitchFamily="34" charset="-122"/>
              </a:rPr>
              <a:t>文档。</a:t>
            </a:r>
          </a:p>
        </p:txBody>
      </p:sp>
    </p:spTree>
    <p:extLst>
      <p:ext uri="{BB962C8B-B14F-4D97-AF65-F5344CB8AC3E}">
        <p14:creationId xmlns:p14="http://schemas.microsoft.com/office/powerpoint/2010/main" val="342287287"/>
      </p:ext>
    </p:extLst>
  </p:cSld>
  <p:clrMapOvr>
    <a:masterClrMapping/>
  </p:clrMapOvr>
  <p:transition spd="slow">
    <p:wip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49155" name="矩形 7"/>
          <p:cNvSpPr>
            <a:spLocks noChangeArrowheads="1"/>
          </p:cNvSpPr>
          <p:nvPr/>
        </p:nvSpPr>
        <p:spPr bwMode="auto">
          <a:xfrm>
            <a:off x="0" y="0"/>
            <a:ext cx="12188825"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4915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157"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对象</a:t>
            </a:r>
          </a:p>
        </p:txBody>
      </p:sp>
      <p:sp>
        <p:nvSpPr>
          <p:cNvPr id="49158" name="Rectangle 6"/>
          <p:cNvSpPr>
            <a:spLocks noGrp="1" noChangeArrowheads="1"/>
          </p:cNvSpPr>
          <p:nvPr/>
        </p:nvSpPr>
        <p:spPr bwMode="auto">
          <a:xfrm>
            <a:off x="917575" y="1605642"/>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457200" indent="-457200">
              <a:lnSpc>
                <a:spcPct val="150000"/>
              </a:lnSpc>
              <a:buFont typeface="Wingdings" pitchFamily="2" charset="2"/>
              <a:buChar char="u"/>
            </a:pPr>
            <a:r>
              <a:rPr lang="zh-CN" dirty="0">
                <a:latin typeface="微软雅黑" panose="020B0503020204020204" pitchFamily="34" charset="-122"/>
                <a:ea typeface="微软雅黑" panose="020B0503020204020204" pitchFamily="34" charset="-122"/>
              </a:rPr>
              <a:t>对象的基本结构 </a:t>
            </a:r>
          </a:p>
          <a:p>
            <a:pPr marL="457200" indent="-457200">
              <a:lnSpc>
                <a:spcPct val="150000"/>
              </a:lnSpc>
              <a:buFont typeface="Wingdings" pitchFamily="2" charset="2"/>
              <a:buChar char="u"/>
            </a:pPr>
            <a:r>
              <a:rPr lang="zh-CN" dirty="0">
                <a:latin typeface="微软雅黑" panose="020B0503020204020204" pitchFamily="34" charset="-122"/>
                <a:ea typeface="微软雅黑" panose="020B0503020204020204" pitchFamily="34" charset="-122"/>
              </a:rPr>
              <a:t>引用对象的途径 </a:t>
            </a:r>
          </a:p>
          <a:p>
            <a:pPr marL="457200" indent="-457200">
              <a:lnSpc>
                <a:spcPct val="150000"/>
              </a:lnSpc>
              <a:buFont typeface="Wingdings" pitchFamily="2" charset="2"/>
              <a:buChar char="u"/>
            </a:pPr>
            <a:r>
              <a:rPr lang="zh-CN" dirty="0">
                <a:latin typeface="微软雅黑" panose="020B0503020204020204" pitchFamily="34" charset="-122"/>
                <a:ea typeface="微软雅黑" panose="020B0503020204020204" pitchFamily="34" charset="-122"/>
              </a:rPr>
              <a:t>有关对象操作语句 </a:t>
            </a:r>
          </a:p>
          <a:p>
            <a:pPr marL="457200" indent="-457200">
              <a:lnSpc>
                <a:spcPct val="150000"/>
              </a:lnSpc>
              <a:buFont typeface="Wingdings" pitchFamily="2" charset="2"/>
              <a:buChar char="u"/>
            </a:pPr>
            <a:r>
              <a:rPr lang="zh-CN" dirty="0">
                <a:latin typeface="微软雅黑" panose="020B0503020204020204" pitchFamily="34" charset="-122"/>
                <a:ea typeface="微软雅黑" panose="020B0503020204020204" pitchFamily="34" charset="-122"/>
              </a:rPr>
              <a:t>对象属性的引用 </a:t>
            </a:r>
          </a:p>
          <a:p>
            <a:pPr marL="457200" indent="-457200">
              <a:lnSpc>
                <a:spcPct val="150000"/>
              </a:lnSpc>
              <a:buFont typeface="Wingdings" pitchFamily="2" charset="2"/>
              <a:buChar char="u"/>
            </a:pPr>
            <a:r>
              <a:rPr lang="zh-CN" dirty="0">
                <a:latin typeface="微软雅黑" panose="020B0503020204020204" pitchFamily="34" charset="-122"/>
                <a:ea typeface="微软雅黑" panose="020B0503020204020204" pitchFamily="34" charset="-122"/>
              </a:rPr>
              <a:t>对象的方法的引用 </a:t>
            </a:r>
          </a:p>
        </p:txBody>
      </p:sp>
    </p:spTree>
    <p:extLst>
      <p:ext uri="{BB962C8B-B14F-4D97-AF65-F5344CB8AC3E}">
        <p14:creationId xmlns:p14="http://schemas.microsoft.com/office/powerpoint/2010/main" val="379184991"/>
      </p:ext>
    </p:extLst>
  </p:cSld>
  <p:clrMapOvr>
    <a:masterClrMapping/>
  </p:clrMapOvr>
  <p:transition spd="slow">
    <p:wip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0179" name="矩形 7"/>
          <p:cNvSpPr>
            <a:spLocks noChangeArrowheads="1"/>
          </p:cNvSpPr>
          <p:nvPr/>
        </p:nvSpPr>
        <p:spPr bwMode="auto">
          <a:xfrm>
            <a:off x="0" y="0"/>
            <a:ext cx="1218565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018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181"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1.1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对象的基本结构</a:t>
            </a:r>
            <a:r>
              <a:rPr lang="en-US" altLang="en-US" sz="3600" b="1" smtClean="0">
                <a:solidFill>
                  <a:schemeClr val="bg1"/>
                </a:solidFill>
                <a:latin typeface="微软雅黑" panose="020B0503020204020204" pitchFamily="34" charset="-122"/>
                <a:ea typeface="微软雅黑" panose="020B0503020204020204" pitchFamily="34" charset="-122"/>
              </a:rPr>
              <a:t> </a:t>
            </a:r>
          </a:p>
        </p:txBody>
      </p:sp>
      <p:sp>
        <p:nvSpPr>
          <p:cNvPr id="50182" name="Rectangle 6"/>
          <p:cNvSpPr>
            <a:spLocks noGrp="1" noChangeArrowheads="1"/>
          </p:cNvSpPr>
          <p:nvPr/>
        </p:nvSpPr>
        <p:spPr bwMode="auto">
          <a:xfrm>
            <a:off x="755649" y="1752600"/>
            <a:ext cx="11000921"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indent="0">
              <a:lnSpc>
                <a:spcPct val="150000"/>
              </a:lnSpc>
              <a:buNone/>
            </a:pPr>
            <a:r>
              <a:rPr lang="zh-CN" sz="2200" dirty="0" smtClean="0">
                <a:latin typeface="微软雅黑" panose="020B0503020204020204" pitchFamily="34" charset="-122"/>
                <a:ea typeface="微软雅黑" panose="020B0503020204020204" pitchFamily="34" charset="-122"/>
              </a:rPr>
              <a:t>对象</a:t>
            </a:r>
            <a:r>
              <a:rPr lang="zh-CN" sz="2200" dirty="0">
                <a:latin typeface="微软雅黑" panose="020B0503020204020204" pitchFamily="34" charset="-122"/>
                <a:ea typeface="微软雅黑" panose="020B0503020204020204" pitchFamily="34" charset="-122"/>
              </a:rPr>
              <a:t>是由</a:t>
            </a:r>
            <a:r>
              <a:rPr lang="zh-CN" sz="2200" b="1" dirty="0">
                <a:latin typeface="微软雅黑" panose="020B0503020204020204" pitchFamily="34" charset="-122"/>
                <a:ea typeface="微软雅黑" panose="020B0503020204020204" pitchFamily="34" charset="-122"/>
              </a:rPr>
              <a:t>属性</a:t>
            </a:r>
            <a:r>
              <a:rPr lang="en-US" altLang="zh-CN" sz="2200" dirty="0">
                <a:latin typeface="微软雅黑" panose="020B0503020204020204" pitchFamily="34" charset="-122"/>
                <a:ea typeface="微软雅黑" panose="020B0503020204020204" pitchFamily="34" charset="-122"/>
              </a:rPr>
              <a:t>(properties)</a:t>
            </a:r>
            <a:r>
              <a:rPr lang="zh-CN" sz="2200" dirty="0">
                <a:latin typeface="微软雅黑" panose="020B0503020204020204" pitchFamily="34" charset="-122"/>
                <a:ea typeface="微软雅黑" panose="020B0503020204020204" pitchFamily="34" charset="-122"/>
              </a:rPr>
              <a:t>和</a:t>
            </a:r>
            <a:r>
              <a:rPr lang="zh-CN" sz="2200" b="1" dirty="0">
                <a:latin typeface="微软雅黑" panose="020B0503020204020204" pitchFamily="34" charset="-122"/>
                <a:ea typeface="微软雅黑" panose="020B0503020204020204" pitchFamily="34" charset="-122"/>
              </a:rPr>
              <a:t>方法</a:t>
            </a:r>
            <a:r>
              <a:rPr lang="en-US" altLang="zh-CN" sz="2200" dirty="0">
                <a:latin typeface="微软雅黑" panose="020B0503020204020204" pitchFamily="34" charset="-122"/>
                <a:ea typeface="微软雅黑" panose="020B0503020204020204" pitchFamily="34" charset="-122"/>
              </a:rPr>
              <a:t>(methods)</a:t>
            </a:r>
            <a:r>
              <a:rPr lang="zh-CN" sz="2200" dirty="0">
                <a:latin typeface="微软雅黑" panose="020B0503020204020204" pitchFamily="34" charset="-122"/>
                <a:ea typeface="微软雅黑" panose="020B0503020204020204" pitchFamily="34" charset="-122"/>
              </a:rPr>
              <a:t>两个基本的元素的构成的</a:t>
            </a:r>
            <a:r>
              <a:rPr lang="zh-CN"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a:lnSpc>
                <a:spcPct val="150000"/>
              </a:lnSpc>
              <a:buFont typeface="Wingdings" pitchFamily="2" charset="2"/>
              <a:buChar char="u"/>
            </a:pPr>
            <a:endParaRPr lang="en-US" altLang="zh-CN" sz="22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u"/>
            </a:pPr>
            <a:r>
              <a:rPr lang="zh-CN" altLang="zh-CN" sz="2200" b="1" dirty="0">
                <a:latin typeface="微软雅黑" panose="020B0503020204020204" pitchFamily="34" charset="-122"/>
                <a:ea typeface="微软雅黑" panose="020B0503020204020204" pitchFamily="34" charset="-122"/>
              </a:rPr>
              <a:t>属性</a:t>
            </a:r>
            <a:r>
              <a:rPr lang="zh-CN" sz="2200" dirty="0" smtClean="0">
                <a:latin typeface="微软雅黑" panose="020B0503020204020204" pitchFamily="34" charset="-122"/>
                <a:ea typeface="微软雅黑" panose="020B0503020204020204" pitchFamily="34" charset="-122"/>
              </a:rPr>
              <a:t>是</a:t>
            </a:r>
            <a:r>
              <a:rPr lang="zh-CN" sz="2200" dirty="0">
                <a:latin typeface="微软雅黑" panose="020B0503020204020204" pitchFamily="34" charset="-122"/>
                <a:ea typeface="微软雅黑" panose="020B0503020204020204" pitchFamily="34" charset="-122"/>
              </a:rPr>
              <a:t>对象在实施其所需要行为的过程中，实现信息的装载单位，从而与变量相</a:t>
            </a:r>
            <a:r>
              <a:rPr lang="zh-CN" sz="2200" dirty="0" smtClean="0">
                <a:latin typeface="微软雅黑" panose="020B0503020204020204" pitchFamily="34" charset="-122"/>
                <a:ea typeface="微软雅黑" panose="020B0503020204020204" pitchFamily="34" charset="-122"/>
              </a:rPr>
              <a:t>关联</a:t>
            </a:r>
            <a:endParaRPr lang="en-US" altLang="zh-CN" sz="2200" dirty="0" smtClean="0">
              <a:latin typeface="微软雅黑" panose="020B0503020204020204" pitchFamily="34" charset="-122"/>
              <a:ea typeface="微软雅黑" panose="020B0503020204020204" pitchFamily="34" charset="-122"/>
            </a:endParaRPr>
          </a:p>
          <a:p>
            <a:pPr>
              <a:lnSpc>
                <a:spcPct val="150000"/>
              </a:lnSpc>
              <a:buFont typeface="Wingdings" pitchFamily="2" charset="2"/>
              <a:buChar char="u"/>
            </a:pPr>
            <a:endParaRPr lang="en-US" altLang="zh-CN" sz="22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u"/>
            </a:pPr>
            <a:r>
              <a:rPr lang="zh-CN" altLang="zh-CN" sz="2200" b="1" dirty="0">
                <a:latin typeface="微软雅黑" panose="020B0503020204020204" pitchFamily="34" charset="-122"/>
                <a:ea typeface="微软雅黑" panose="020B0503020204020204" pitchFamily="34" charset="-122"/>
              </a:rPr>
              <a:t>方法</a:t>
            </a:r>
            <a:r>
              <a:rPr lang="zh-CN" sz="2200" dirty="0" smtClean="0">
                <a:latin typeface="微软雅黑" panose="020B0503020204020204" pitchFamily="34" charset="-122"/>
                <a:ea typeface="微软雅黑" panose="020B0503020204020204" pitchFamily="34" charset="-122"/>
              </a:rPr>
              <a:t>是</a:t>
            </a:r>
            <a:r>
              <a:rPr lang="zh-CN" sz="2200" dirty="0">
                <a:latin typeface="微软雅黑" panose="020B0503020204020204" pitchFamily="34" charset="-122"/>
                <a:ea typeface="微软雅黑" panose="020B0503020204020204" pitchFamily="34" charset="-122"/>
              </a:rPr>
              <a:t>指对象能够按照设计者的意图而被执行，从而与特定的函数相</a:t>
            </a:r>
            <a:r>
              <a:rPr lang="zh-CN" sz="2200" dirty="0" smtClean="0">
                <a:latin typeface="微软雅黑" panose="020B0503020204020204" pitchFamily="34" charset="-122"/>
                <a:ea typeface="微软雅黑" panose="020B0503020204020204" pitchFamily="34" charset="-122"/>
              </a:rPr>
              <a:t>联</a:t>
            </a:r>
            <a:endParaRPr 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310932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nvSpPr>
        <p:spPr bwMode="auto">
          <a:xfrm>
            <a:off x="552450" y="1690688"/>
            <a:ext cx="10972800"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buFont typeface="Arial" panose="020B0604020202020204" pitchFamily="34" charset="0"/>
              <a:buNone/>
              <a:defRPr/>
            </a:pPr>
            <a:r>
              <a:rPr lang="en-US" altLang="en-US" dirty="0" smtClean="0">
                <a:solidFill>
                  <a:srgbClr val="000066"/>
                </a:solidFill>
                <a:latin typeface="微软雅黑" panose="020B0503020204020204" pitchFamily="34" charset="-122"/>
                <a:ea typeface="微软雅黑" panose="020B0503020204020204" pitchFamily="34" charset="-122"/>
                <a:sym typeface="Arial" panose="020B0604020202020204" pitchFamily="34" charset="0"/>
              </a:rPr>
              <a:t>一个完整的</a:t>
            </a:r>
            <a:r>
              <a:rPr lang="en-US" dirty="0" smtClean="0">
                <a:solidFill>
                  <a:srgbClr val="000066"/>
                </a:solidFill>
                <a:latin typeface="微软雅黑" panose="020B0503020204020204" pitchFamily="34" charset="-122"/>
                <a:ea typeface="微软雅黑" panose="020B0503020204020204" pitchFamily="34" charset="-122"/>
                <a:sym typeface="Arial" panose="020B0604020202020204" pitchFamily="34" charset="0"/>
              </a:rPr>
              <a:t>JavaScript</a:t>
            </a:r>
            <a:r>
              <a:rPr lang="en-US" altLang="en-US" dirty="0" smtClean="0">
                <a:solidFill>
                  <a:srgbClr val="000066"/>
                </a:solidFill>
                <a:latin typeface="微软雅黑" panose="020B0503020204020204" pitchFamily="34" charset="-122"/>
                <a:ea typeface="微软雅黑" panose="020B0503020204020204" pitchFamily="34" charset="-122"/>
                <a:sym typeface="Arial" panose="020B0604020202020204" pitchFamily="34" charset="0"/>
              </a:rPr>
              <a:t>实现是由以下</a:t>
            </a:r>
            <a:r>
              <a:rPr lang="en-US" dirty="0" smtClean="0">
                <a:solidFill>
                  <a:srgbClr val="000066"/>
                </a:solidFill>
                <a:latin typeface="微软雅黑" panose="020B0503020204020204" pitchFamily="34" charset="-122"/>
                <a:ea typeface="微软雅黑" panose="020B0503020204020204" pitchFamily="34" charset="-122"/>
                <a:sym typeface="Arial" panose="020B0604020202020204" pitchFamily="34" charset="0"/>
              </a:rPr>
              <a:t>3</a:t>
            </a:r>
            <a:r>
              <a:rPr lang="en-US" altLang="en-US" dirty="0" smtClean="0">
                <a:solidFill>
                  <a:srgbClr val="000066"/>
                </a:solidFill>
                <a:latin typeface="微软雅黑" panose="020B0503020204020204" pitchFamily="34" charset="-122"/>
                <a:ea typeface="微软雅黑" panose="020B0503020204020204" pitchFamily="34" charset="-122"/>
                <a:sym typeface="Arial" panose="020B0604020202020204" pitchFamily="34" charset="0"/>
              </a:rPr>
              <a:t>个不同部分组成的</a:t>
            </a:r>
            <a:r>
              <a:rPr lang="zh-CN" altLang="en-US" dirty="0" smtClean="0">
                <a:solidFill>
                  <a:srgbClr val="000066"/>
                </a:solidFill>
                <a:latin typeface="微软雅黑" panose="020B0503020204020204" pitchFamily="34" charset="-122"/>
                <a:ea typeface="微软雅黑" panose="020B0503020204020204" pitchFamily="34" charset="-122"/>
                <a:sym typeface="Arial" panose="020B0604020202020204" pitchFamily="34" charset="0"/>
              </a:rPr>
              <a:t>：</a:t>
            </a:r>
          </a:p>
          <a:p>
            <a:pPr eaLnBrk="1" hangingPunct="1">
              <a:buFont typeface="Arial" panose="020B0604020202020204" pitchFamily="34" charset="0"/>
              <a:buNone/>
              <a:defRPr/>
            </a:pPr>
            <a:r>
              <a:rPr lang="zh-CN" altLang="en-US" dirty="0" smtClean="0">
                <a:solidFill>
                  <a:srgbClr val="000066"/>
                </a:solidFill>
                <a:latin typeface="微软雅黑" panose="020B0503020204020204" pitchFamily="34" charset="-122"/>
                <a:ea typeface="微软雅黑" panose="020B0503020204020204" pitchFamily="34" charset="-122"/>
                <a:sym typeface="Arial" panose="020B0604020202020204" pitchFamily="34" charset="0"/>
              </a:rPr>
              <a:t> </a:t>
            </a:r>
          </a:p>
          <a:p>
            <a:pPr marL="0" lvl="1" eaLnBrk="1" hangingPunct="1">
              <a:lnSpc>
                <a:spcPct val="200000"/>
              </a:lnSpc>
              <a:buFont typeface="Arial" panose="020B0604020202020204" pitchFamily="34" charset="0"/>
              <a:buChar char="•"/>
              <a:defRPr/>
            </a:pPr>
            <a:r>
              <a:rPr lang="zh-CN" altLang="en-US" sz="2200" dirty="0">
                <a:latin typeface="微软雅黑" panose="020B0503020204020204" pitchFamily="34" charset="-122"/>
                <a:ea typeface="微软雅黑" panose="020B0503020204020204" pitchFamily="34" charset="-122"/>
                <a:sym typeface="Arial" panose="020B0604020202020204" pitchFamily="34" charset="0"/>
              </a:rPr>
              <a:t>核心（</a:t>
            </a:r>
            <a:r>
              <a:rPr lang="en-US" sz="2200" dirty="0" err="1">
                <a:latin typeface="微软雅黑" panose="020B0503020204020204" pitchFamily="34" charset="-122"/>
                <a:ea typeface="微软雅黑" panose="020B0503020204020204" pitchFamily="34" charset="-122"/>
                <a:sym typeface="Arial" panose="020B0604020202020204" pitchFamily="34" charset="0"/>
              </a:rPr>
              <a:t>ECMAScript</a:t>
            </a:r>
            <a:r>
              <a:rPr lang="en-US" altLang="en-US" sz="2200" dirty="0" smtClean="0">
                <a:latin typeface="微软雅黑" panose="020B0503020204020204" pitchFamily="34" charset="-122"/>
                <a:ea typeface="微软雅黑" panose="020B0503020204020204" pitchFamily="34" charset="-122"/>
                <a:sym typeface="Arial" panose="020B0604020202020204" pitchFamily="34" charset="0"/>
              </a:rPr>
              <a:t>）:</a:t>
            </a:r>
            <a:r>
              <a:rPr lang="en-US" altLang="en-US" sz="2200" dirty="0">
                <a:latin typeface="微软雅黑" panose="020B0503020204020204" pitchFamily="34" charset="-122"/>
                <a:ea typeface="微软雅黑" panose="020B0503020204020204" pitchFamily="34" charset="-122"/>
                <a:sym typeface="Arial" panose="020B0604020202020204" pitchFamily="34" charset="0"/>
              </a:rPr>
              <a:t> </a:t>
            </a:r>
            <a:r>
              <a:rPr lang="zh-CN" altLang="en-US" sz="2200" dirty="0">
                <a:latin typeface="微软雅黑" panose="020B0503020204020204" pitchFamily="34" charset="-122"/>
                <a:ea typeface="微软雅黑" panose="020B0503020204020204" pitchFamily="34" charset="-122"/>
                <a:sym typeface="微软雅黑" pitchFamily="34" charset="-122"/>
              </a:rPr>
              <a:t>解释器、翻译</a:t>
            </a:r>
            <a:endParaRPr lang="en-US" altLang="en-US" sz="2200" dirty="0">
              <a:latin typeface="微软雅黑" panose="020B0503020204020204" pitchFamily="34" charset="-122"/>
              <a:ea typeface="微软雅黑" panose="020B0503020204020204" pitchFamily="34" charset="-122"/>
              <a:sym typeface="Arial" panose="020B0604020202020204" pitchFamily="34" charset="0"/>
            </a:endParaRPr>
          </a:p>
          <a:p>
            <a:pPr marL="0" lvl="1" eaLnBrk="1" hangingPunct="1">
              <a:lnSpc>
                <a:spcPct val="200000"/>
              </a:lnSpc>
              <a:buFont typeface="Arial" panose="020B0604020202020204" pitchFamily="34" charset="0"/>
              <a:buChar char="•"/>
              <a:defRPr/>
            </a:pPr>
            <a:r>
              <a:rPr lang="en-US" altLang="en-US" sz="2200" dirty="0" err="1">
                <a:latin typeface="微软雅黑" panose="020B0503020204020204" pitchFamily="34" charset="-122"/>
                <a:ea typeface="微软雅黑" panose="020B0503020204020204" pitchFamily="34" charset="-122"/>
                <a:sym typeface="Arial" panose="020B0604020202020204" pitchFamily="34" charset="0"/>
              </a:rPr>
              <a:t>文档对象模型（</a:t>
            </a:r>
            <a:r>
              <a:rPr lang="en-US" sz="2200" dirty="0" err="1">
                <a:latin typeface="微软雅黑" panose="020B0503020204020204" pitchFamily="34" charset="-122"/>
                <a:ea typeface="微软雅黑" panose="020B0503020204020204" pitchFamily="34" charset="-122"/>
                <a:sym typeface="Arial" panose="020B0604020202020204" pitchFamily="34" charset="0"/>
              </a:rPr>
              <a:t>DOM</a:t>
            </a:r>
            <a:r>
              <a:rPr lang="en-US" altLang="en-US" sz="2200"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2200" dirty="0" smtClean="0">
                <a:latin typeface="微软雅黑" panose="020B0503020204020204" pitchFamily="34" charset="-122"/>
                <a:ea typeface="微软雅黑" panose="020B0503020204020204" pitchFamily="34" charset="-122"/>
                <a:sym typeface="Arial" panose="020B0604020202020204" pitchFamily="34" charset="0"/>
              </a:rPr>
              <a:t>：操作</a:t>
            </a:r>
            <a:r>
              <a:rPr lang="en-US" altLang="zh-CN" sz="2200" dirty="0" smtClean="0">
                <a:latin typeface="微软雅黑" panose="020B0503020204020204" pitchFamily="34" charset="-122"/>
                <a:ea typeface="微软雅黑" panose="020B0503020204020204" pitchFamily="34" charset="-122"/>
                <a:sym typeface="Arial" panose="020B0604020202020204" pitchFamily="34" charset="0"/>
              </a:rPr>
              <a:t>HTML</a:t>
            </a:r>
            <a:r>
              <a:rPr lang="zh-CN" altLang="en-US" sz="2200" dirty="0" smtClean="0">
                <a:latin typeface="微软雅黑" panose="020B0503020204020204" pitchFamily="34" charset="-122"/>
                <a:ea typeface="微软雅黑" panose="020B0503020204020204" pitchFamily="34" charset="-122"/>
                <a:sym typeface="Arial" panose="020B0604020202020204" pitchFamily="34" charset="0"/>
              </a:rPr>
              <a:t>的能力 </a:t>
            </a:r>
            <a:endParaRPr lang="en-US" altLang="en-US" sz="2200" dirty="0">
              <a:latin typeface="微软雅黑" panose="020B0503020204020204" pitchFamily="34" charset="-122"/>
              <a:ea typeface="微软雅黑" panose="020B0503020204020204" pitchFamily="34" charset="-122"/>
              <a:sym typeface="Arial" panose="020B0604020202020204" pitchFamily="34" charset="0"/>
            </a:endParaRPr>
          </a:p>
          <a:p>
            <a:pPr marL="0" lvl="1" eaLnBrk="1" hangingPunct="1">
              <a:lnSpc>
                <a:spcPct val="200000"/>
              </a:lnSpc>
              <a:buFont typeface="Arial" panose="020B0604020202020204" pitchFamily="34" charset="0"/>
              <a:buChar char="•"/>
              <a:defRPr/>
            </a:pPr>
            <a:r>
              <a:rPr lang="en-US" altLang="en-US" sz="2200" dirty="0" err="1">
                <a:latin typeface="微软雅黑" panose="020B0503020204020204" pitchFamily="34" charset="-122"/>
                <a:ea typeface="微软雅黑" panose="020B0503020204020204" pitchFamily="34" charset="-122"/>
                <a:sym typeface="Arial" panose="020B0604020202020204" pitchFamily="34" charset="0"/>
              </a:rPr>
              <a:t>浏览器对象模型（</a:t>
            </a:r>
            <a:r>
              <a:rPr lang="en-US" sz="2200" dirty="0" err="1">
                <a:latin typeface="微软雅黑" panose="020B0503020204020204" pitchFamily="34" charset="-122"/>
                <a:ea typeface="微软雅黑" panose="020B0503020204020204" pitchFamily="34" charset="-122"/>
                <a:sym typeface="Arial" panose="020B0604020202020204" pitchFamily="34" charset="0"/>
              </a:rPr>
              <a:t>BOM</a:t>
            </a:r>
            <a:r>
              <a:rPr lang="en-US" altLang="en-US" sz="2200" dirty="0">
                <a:latin typeface="微软雅黑" panose="020B0503020204020204" pitchFamily="34" charset="-122"/>
                <a:ea typeface="微软雅黑" panose="020B0503020204020204" pitchFamily="34" charset="-122"/>
                <a:sym typeface="Arial" panose="020B0604020202020204" pitchFamily="34" charset="0"/>
              </a:rPr>
              <a:t>）</a:t>
            </a:r>
          </a:p>
          <a:p>
            <a:pPr marL="457200" lvl="1" indent="0" eaLnBrk="1" hangingPunct="1">
              <a:buFont typeface="Arial" panose="020B0604020202020204" pitchFamily="34" charset="0"/>
              <a:buNone/>
              <a:defRPr/>
            </a:pPr>
            <a:endParaRPr lang="en-US" altLang="en-US" dirty="0" smtClean="0">
              <a:ea typeface="黑体" panose="02010609060101010101" pitchFamily="49" charset="-122"/>
            </a:endParaRPr>
          </a:p>
        </p:txBody>
      </p:sp>
      <p:sp>
        <p:nvSpPr>
          <p:cNvPr id="9219"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220"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221"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22" name="标题 1"/>
          <p:cNvSpPr>
            <a:spLocks noGrp="1" noChangeArrowheads="1"/>
          </p:cNvSpPr>
          <p:nvPr>
            <p:ph type="title" idx="4294967295"/>
          </p:nvPr>
        </p:nvSpPr>
        <p:spPr>
          <a:xfrm>
            <a:off x="604838" y="0"/>
            <a:ext cx="10748962" cy="1335088"/>
          </a:xfrm>
        </p:spPr>
        <p:txBody>
          <a:bodyPr/>
          <a:lstStyle/>
          <a:p>
            <a:pPr marL="0" indent="0" eaLnBrk="1" hangingPunct="1"/>
            <a:r>
              <a:rPr 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JavaScript组成</a:t>
            </a:r>
            <a:endParaRPr lang="zh-CN" altLang="en-US" dirty="0" smtClean="0"/>
          </a:p>
        </p:txBody>
      </p:sp>
      <p:graphicFrame>
        <p:nvGraphicFramePr>
          <p:cNvPr id="9223" name="Object 7"/>
          <p:cNvGraphicFramePr>
            <a:graphicFrameLocks/>
          </p:cNvGraphicFramePr>
          <p:nvPr>
            <p:extLst>
              <p:ext uri="{D42A27DB-BD31-4B8C-83A1-F6EECF244321}">
                <p14:modId xmlns:p14="http://schemas.microsoft.com/office/powerpoint/2010/main" val="2084053390"/>
              </p:ext>
            </p:extLst>
          </p:nvPr>
        </p:nvGraphicFramePr>
        <p:xfrm>
          <a:off x="7165294" y="2900136"/>
          <a:ext cx="4022725" cy="2527300"/>
        </p:xfrm>
        <a:graphic>
          <a:graphicData uri="http://schemas.openxmlformats.org/presentationml/2006/ole">
            <mc:AlternateContent xmlns:mc="http://schemas.openxmlformats.org/markup-compatibility/2006">
              <mc:Choice xmlns:v="urn:schemas-microsoft-com:vml" Requires="v">
                <p:oleObj spid="_x0000_s11459" r:id="rId3" imgW="4019048" imgH="2523810" progId="Paint.Picture">
                  <p:embed/>
                </p:oleObj>
              </mc:Choice>
              <mc:Fallback>
                <p:oleObj r:id="rId3" imgW="4019048" imgH="2523810" progId="Paint.Picture">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5294" y="2900136"/>
                        <a:ext cx="4022725"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wip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1203" name="矩形 7"/>
          <p:cNvSpPr>
            <a:spLocks noChangeArrowheads="1"/>
          </p:cNvSpPr>
          <p:nvPr/>
        </p:nvSpPr>
        <p:spPr bwMode="auto">
          <a:xfrm>
            <a:off x="0" y="0"/>
            <a:ext cx="1218565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1204"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05"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1.2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引用对象的途径</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51206"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Wingdings" pitchFamily="2" charset="2"/>
              <a:buChar char="u"/>
            </a:pPr>
            <a:r>
              <a:rPr lang="zh-CN" sz="2200" dirty="0" smtClean="0">
                <a:latin typeface="微软雅黑" panose="020B0503020204020204" pitchFamily="34" charset="-122"/>
                <a:ea typeface="微软雅黑" panose="020B0503020204020204" pitchFamily="34" charset="-122"/>
              </a:rPr>
              <a:t>引用</a:t>
            </a:r>
            <a:r>
              <a:rPr lang="en-US" altLang="zh-CN" sz="2200" dirty="0">
                <a:latin typeface="微软雅黑" panose="020B0503020204020204" pitchFamily="34" charset="-122"/>
                <a:ea typeface="微软雅黑" panose="020B0503020204020204" pitchFamily="34" charset="-122"/>
              </a:rPr>
              <a:t>JavaScript</a:t>
            </a:r>
            <a:r>
              <a:rPr lang="zh-CN" sz="2200" dirty="0">
                <a:latin typeface="微软雅黑" panose="020B0503020204020204" pitchFamily="34" charset="-122"/>
                <a:ea typeface="微软雅黑" panose="020B0503020204020204" pitchFamily="34" charset="-122"/>
              </a:rPr>
              <a:t>内部</a:t>
            </a:r>
            <a:r>
              <a:rPr lang="zh-CN" sz="2200" dirty="0" smtClean="0">
                <a:latin typeface="微软雅黑" panose="020B0503020204020204" pitchFamily="34" charset="-122"/>
                <a:ea typeface="微软雅黑" panose="020B0503020204020204" pitchFamily="34" charset="-122"/>
              </a:rPr>
              <a:t>对象</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JavaScript </a:t>
            </a:r>
            <a:r>
              <a:rPr lang="zh-CN" altLang="en-US" sz="2200" dirty="0">
                <a:latin typeface="微软雅黑" panose="020B0503020204020204" pitchFamily="34" charset="-122"/>
                <a:ea typeface="微软雅黑" panose="020B0503020204020204" pitchFamily="34" charset="-122"/>
              </a:rPr>
              <a:t>提供多个内建对象，比如 </a:t>
            </a:r>
            <a:r>
              <a:rPr lang="en-US" altLang="zh-CN" sz="2200" dirty="0">
                <a:latin typeface="微软雅黑" panose="020B0503020204020204" pitchFamily="34" charset="-122"/>
                <a:ea typeface="微软雅黑" panose="020B0503020204020204" pitchFamily="34" charset="-122"/>
              </a:rPr>
              <a:t>String</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Date</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Array </a:t>
            </a:r>
            <a:r>
              <a:rPr lang="zh-CN" altLang="en-US" sz="2200" dirty="0">
                <a:latin typeface="微软雅黑" panose="020B0503020204020204" pitchFamily="34" charset="-122"/>
                <a:ea typeface="微软雅黑" panose="020B0503020204020204" pitchFamily="34" charset="-122"/>
              </a:rPr>
              <a:t>等等。）</a:t>
            </a:r>
            <a:endParaRPr lang="zh-CN" sz="22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u"/>
            </a:pPr>
            <a:r>
              <a:rPr lang="zh-CN" sz="2200" dirty="0" smtClean="0">
                <a:latin typeface="微软雅黑" panose="020B0503020204020204" pitchFamily="34" charset="-122"/>
                <a:ea typeface="微软雅黑" panose="020B0503020204020204" pitchFamily="34" charset="-122"/>
              </a:rPr>
              <a:t>由</a:t>
            </a:r>
            <a:r>
              <a:rPr lang="zh-CN" sz="2200" dirty="0">
                <a:latin typeface="微软雅黑" panose="020B0503020204020204" pitchFamily="34" charset="-122"/>
                <a:ea typeface="微软雅黑" panose="020B0503020204020204" pitchFamily="34" charset="-122"/>
              </a:rPr>
              <a:t>浏览器环境中提供</a:t>
            </a:r>
          </a:p>
          <a:p>
            <a:pPr>
              <a:lnSpc>
                <a:spcPct val="150000"/>
              </a:lnSpc>
              <a:buFont typeface="Wingdings" pitchFamily="2" charset="2"/>
              <a:buChar char="u"/>
            </a:pPr>
            <a:r>
              <a:rPr lang="zh-CN" sz="2200" dirty="0" smtClean="0">
                <a:latin typeface="微软雅黑" panose="020B0503020204020204" pitchFamily="34" charset="-122"/>
                <a:ea typeface="微软雅黑" panose="020B0503020204020204" pitchFamily="34" charset="-122"/>
              </a:rPr>
              <a:t>创建</a:t>
            </a:r>
            <a:r>
              <a:rPr lang="zh-CN" sz="2200" dirty="0">
                <a:latin typeface="微软雅黑" panose="020B0503020204020204" pitchFamily="34" charset="-122"/>
                <a:ea typeface="微软雅黑" panose="020B0503020204020204" pitchFamily="34" charset="-122"/>
              </a:rPr>
              <a:t>新</a:t>
            </a:r>
            <a:r>
              <a:rPr lang="zh-CN" sz="2200" dirty="0" smtClean="0">
                <a:latin typeface="微软雅黑" panose="020B0503020204020204" pitchFamily="34" charset="-122"/>
                <a:ea typeface="微软雅黑" panose="020B0503020204020204" pitchFamily="34" charset="-122"/>
              </a:rPr>
              <a:t>对象</a:t>
            </a:r>
          </a:p>
          <a:p>
            <a:pPr>
              <a:lnSpc>
                <a:spcPct val="150000"/>
              </a:lnSpc>
            </a:pPr>
            <a:endParaRPr lang="zh-CN" sz="2200" dirty="0" smtClean="0">
              <a:latin typeface="微软雅黑" panose="020B0503020204020204" pitchFamily="34" charset="-122"/>
              <a:ea typeface="微软雅黑" panose="020B0503020204020204" pitchFamily="34" charset="-122"/>
            </a:endParaRPr>
          </a:p>
          <a:p>
            <a:pPr marL="0" indent="0">
              <a:lnSpc>
                <a:spcPct val="150000"/>
              </a:lnSpc>
              <a:buNone/>
            </a:pPr>
            <a:r>
              <a:rPr lang="zh-CN" sz="2200" dirty="0" smtClean="0">
                <a:latin typeface="微软雅黑" panose="020B0503020204020204" pitchFamily="34" charset="-122"/>
                <a:ea typeface="微软雅黑" panose="020B0503020204020204" pitchFamily="34" charset="-122"/>
              </a:rPr>
              <a:t>这就是说一个对象在被引用之前，这个对象必须存在，否则引用将毫无意义，而出现错误信息。从上面中我们可以看出</a:t>
            </a:r>
            <a:r>
              <a:rPr lang="en-US" altLang="zh-CN" sz="2200" dirty="0" smtClean="0">
                <a:latin typeface="微软雅黑" panose="020B0503020204020204" pitchFamily="34" charset="-122"/>
                <a:ea typeface="微软雅黑" panose="020B0503020204020204" pitchFamily="34" charset="-122"/>
              </a:rPr>
              <a:t>JavaScript</a:t>
            </a:r>
            <a:r>
              <a:rPr lang="zh-CN" sz="2200" dirty="0" smtClean="0">
                <a:latin typeface="微软雅黑" panose="020B0503020204020204" pitchFamily="34" charset="-122"/>
                <a:ea typeface="微软雅黑" panose="020B0503020204020204" pitchFamily="34" charset="-122"/>
              </a:rPr>
              <a:t>引用对象可通过三种方式获取。要么创建新的对象，要么利用现存的对象。 </a:t>
            </a:r>
          </a:p>
          <a:p>
            <a:endParaRPr lang="zh-CN" dirty="0"/>
          </a:p>
        </p:txBody>
      </p:sp>
    </p:spTree>
    <p:extLst>
      <p:ext uri="{BB962C8B-B14F-4D97-AF65-F5344CB8AC3E}">
        <p14:creationId xmlns:p14="http://schemas.microsoft.com/office/powerpoint/2010/main" val="3607658302"/>
      </p:ext>
    </p:extLst>
  </p:cSld>
  <p:clrMapOvr>
    <a:masterClrMapping/>
  </p:clrMapOvr>
  <p:transition spd="slow">
    <p:wip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2227" name="矩形 7"/>
          <p:cNvSpPr>
            <a:spLocks noChangeArrowheads="1"/>
          </p:cNvSpPr>
          <p:nvPr/>
        </p:nvSpPr>
        <p:spPr bwMode="auto">
          <a:xfrm>
            <a:off x="0" y="0"/>
            <a:ext cx="1218565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222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229"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1.3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对象操作语句 </a:t>
            </a:r>
          </a:p>
        </p:txBody>
      </p:sp>
      <p:sp>
        <p:nvSpPr>
          <p:cNvPr id="52230"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200000"/>
              </a:lnSpc>
              <a:buFont typeface="Wingdings" pitchFamily="2" charset="2"/>
              <a:buChar char="u"/>
            </a:pPr>
            <a:r>
              <a:rPr lang="en-US" altLang="zh-CN" sz="2200" dirty="0">
                <a:latin typeface="微软雅黑" panose="020B0503020204020204" pitchFamily="34" charset="-122"/>
                <a:ea typeface="微软雅黑" panose="020B0503020204020204" pitchFamily="34" charset="-122"/>
              </a:rPr>
              <a:t>f</a:t>
            </a:r>
            <a:r>
              <a:rPr lang="en-US" altLang="zh-CN" sz="2200" dirty="0" smtClean="0">
                <a:latin typeface="微软雅黑" panose="020B0503020204020204" pitchFamily="34" charset="-122"/>
                <a:ea typeface="微软雅黑" panose="020B0503020204020204" pitchFamily="34" charset="-122"/>
              </a:rPr>
              <a:t>or</a:t>
            </a:r>
            <a:r>
              <a:rPr lang="en-US" altLang="zh-CN" sz="2200" dirty="0">
                <a:latin typeface="微软雅黑" panose="020B0503020204020204" pitchFamily="34" charset="-122"/>
                <a:ea typeface="微软雅黑" panose="020B0503020204020204" pitchFamily="34" charset="-122"/>
              </a:rPr>
              <a:t>...in</a:t>
            </a:r>
            <a:r>
              <a:rPr lang="zh-CN" sz="2200" dirty="0">
                <a:latin typeface="微软雅黑" panose="020B0503020204020204" pitchFamily="34" charset="-122"/>
                <a:ea typeface="微软雅黑" panose="020B0503020204020204" pitchFamily="34" charset="-122"/>
              </a:rPr>
              <a:t>语句 </a:t>
            </a:r>
          </a:p>
          <a:p>
            <a:pPr>
              <a:lnSpc>
                <a:spcPct val="200000"/>
              </a:lnSpc>
              <a:buFont typeface="Wingdings" pitchFamily="2" charset="2"/>
              <a:buChar char="u"/>
            </a:pPr>
            <a:r>
              <a:rPr lang="en-US" altLang="zh-CN" sz="2200" dirty="0">
                <a:latin typeface="微软雅黑" panose="020B0503020204020204" pitchFamily="34" charset="-122"/>
                <a:ea typeface="微软雅黑" panose="020B0503020204020204" pitchFamily="34" charset="-122"/>
              </a:rPr>
              <a:t>with</a:t>
            </a:r>
            <a:r>
              <a:rPr lang="zh-CN" sz="2200" dirty="0">
                <a:latin typeface="微软雅黑" panose="020B0503020204020204" pitchFamily="34" charset="-122"/>
                <a:ea typeface="微软雅黑" panose="020B0503020204020204" pitchFamily="34" charset="-122"/>
              </a:rPr>
              <a:t>语句</a:t>
            </a:r>
          </a:p>
          <a:p>
            <a:pPr>
              <a:lnSpc>
                <a:spcPct val="200000"/>
              </a:lnSpc>
              <a:buFont typeface="Wingdings" pitchFamily="2" charset="2"/>
              <a:buChar char="u"/>
            </a:pPr>
            <a:r>
              <a:rPr lang="en-US" altLang="zh-CN" sz="2200" dirty="0">
                <a:latin typeface="微软雅黑" panose="020B0503020204020204" pitchFamily="34" charset="-122"/>
                <a:ea typeface="微软雅黑" panose="020B0503020204020204" pitchFamily="34" charset="-122"/>
              </a:rPr>
              <a:t>this</a:t>
            </a:r>
            <a:r>
              <a:rPr lang="zh-CN" sz="2200" dirty="0">
                <a:latin typeface="微软雅黑" panose="020B0503020204020204" pitchFamily="34" charset="-122"/>
                <a:ea typeface="微软雅黑" panose="020B0503020204020204" pitchFamily="34" charset="-122"/>
              </a:rPr>
              <a:t>关键字</a:t>
            </a:r>
          </a:p>
          <a:p>
            <a:pPr>
              <a:lnSpc>
                <a:spcPct val="200000"/>
              </a:lnSpc>
              <a:buFont typeface="Wingdings" pitchFamily="2" charset="2"/>
              <a:buChar char="u"/>
            </a:pPr>
            <a:r>
              <a:rPr lang="en-US" altLang="zh-CN" sz="2200" dirty="0">
                <a:latin typeface="微软雅黑" panose="020B0503020204020204" pitchFamily="34" charset="-122"/>
                <a:ea typeface="微软雅黑" panose="020B0503020204020204" pitchFamily="34" charset="-122"/>
              </a:rPr>
              <a:t>New</a:t>
            </a:r>
            <a:r>
              <a:rPr lang="zh-CN" sz="2200" dirty="0">
                <a:latin typeface="微软雅黑" panose="020B0503020204020204" pitchFamily="34" charset="-122"/>
                <a:ea typeface="微软雅黑" panose="020B0503020204020204" pitchFamily="34" charset="-122"/>
              </a:rPr>
              <a:t>运算符 </a:t>
            </a:r>
          </a:p>
        </p:txBody>
      </p:sp>
    </p:spTree>
    <p:extLst>
      <p:ext uri="{BB962C8B-B14F-4D97-AF65-F5344CB8AC3E}">
        <p14:creationId xmlns:p14="http://schemas.microsoft.com/office/powerpoint/2010/main" val="2643924528"/>
      </p:ext>
    </p:extLst>
  </p:cSld>
  <p:clrMapOvr>
    <a:masterClrMapping/>
  </p:clrMapOvr>
  <p:transition spd="slow">
    <p:wip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3251" name="矩形 7"/>
          <p:cNvSpPr>
            <a:spLocks noChangeArrowheads="1"/>
          </p:cNvSpPr>
          <p:nvPr/>
        </p:nvSpPr>
        <p:spPr bwMode="auto">
          <a:xfrm>
            <a:off x="0" y="0"/>
            <a:ext cx="1218565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325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253"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1.3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对象操作语句</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f</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or...</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in语句</a:t>
            </a:r>
            <a:r>
              <a:rPr lang="en-US" altLang="en-US" sz="3600" b="1" dirty="0" smtClean="0">
                <a:solidFill>
                  <a:schemeClr val="bg1"/>
                </a:solidFill>
                <a:latin typeface="微软雅黑" panose="020B0503020204020204" pitchFamily="34" charset="-122"/>
                <a:ea typeface="微软雅黑" panose="020B0503020204020204" pitchFamily="34" charset="-122"/>
              </a:rPr>
              <a:t> </a:t>
            </a:r>
          </a:p>
        </p:txBody>
      </p:sp>
      <p:sp>
        <p:nvSpPr>
          <p:cNvPr id="53254" name="Rectangle 6"/>
          <p:cNvSpPr>
            <a:spLocks noGrp="1" noChangeArrowheads="1"/>
          </p:cNvSpPr>
          <p:nvPr/>
        </p:nvSpPr>
        <p:spPr bwMode="auto">
          <a:xfrm>
            <a:off x="755650" y="1556657"/>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Arial" panose="020B0604020202020204" pitchFamily="34" charset="0"/>
              <a:buNone/>
            </a:pPr>
            <a:r>
              <a:rPr lang="zh-CN" sz="2200" dirty="0">
                <a:latin typeface="微软雅黑" panose="020B0503020204020204" pitchFamily="34" charset="-122"/>
                <a:ea typeface="微软雅黑" panose="020B0503020204020204" pitchFamily="34" charset="-122"/>
              </a:rPr>
              <a:t>格式如下：</a:t>
            </a:r>
            <a:br>
              <a:rPr lang="zh-CN" sz="2200" dirty="0">
                <a:latin typeface="微软雅黑" panose="020B0503020204020204" pitchFamily="34" charset="-122"/>
                <a:ea typeface="微软雅黑" panose="020B0503020204020204" pitchFamily="34" charset="-122"/>
              </a:rPr>
            </a:br>
            <a:r>
              <a:rPr lang="en-US" altLang="zh-CN" sz="2200" dirty="0">
                <a:latin typeface="微软雅黑" panose="020B0503020204020204" pitchFamily="34" charset="-122"/>
                <a:ea typeface="微软雅黑" panose="020B0503020204020204" pitchFamily="34" charset="-122"/>
              </a:rPr>
              <a:t>	</a:t>
            </a:r>
            <a:r>
              <a:rPr lang="en-US" altLang="zh-CN" sz="2200" b="1" dirty="0" smtClean="0">
                <a:latin typeface="微软雅黑" panose="020B0503020204020204" pitchFamily="34" charset="-122"/>
                <a:ea typeface="微软雅黑" panose="020B0503020204020204" pitchFamily="34" charset="-122"/>
              </a:rPr>
              <a:t>for</a:t>
            </a:r>
            <a:r>
              <a:rPr lang="zh-CN" sz="2200" b="1" dirty="0">
                <a:latin typeface="微软雅黑" panose="020B0503020204020204" pitchFamily="34" charset="-122"/>
                <a:ea typeface="微软雅黑" panose="020B0503020204020204" pitchFamily="34" charset="-122"/>
              </a:rPr>
              <a:t>（对象属性名 </a:t>
            </a:r>
            <a:r>
              <a:rPr lang="en-US" altLang="zh-CN" sz="2200" b="1" dirty="0">
                <a:latin typeface="微软雅黑" panose="020B0503020204020204" pitchFamily="34" charset="-122"/>
                <a:ea typeface="微软雅黑" panose="020B0503020204020204" pitchFamily="34" charset="-122"/>
              </a:rPr>
              <a:t>in </a:t>
            </a:r>
            <a:r>
              <a:rPr lang="zh-CN" sz="2200" b="1" dirty="0">
                <a:latin typeface="微软雅黑" panose="020B0503020204020204" pitchFamily="34" charset="-122"/>
                <a:ea typeface="微软雅黑" panose="020B0503020204020204" pitchFamily="34" charset="-122"/>
              </a:rPr>
              <a:t>已知对象名）</a:t>
            </a:r>
            <a:endParaRPr lang="en-US" altLang="zh-CN" sz="2200" b="1"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sz="2200" dirty="0">
                <a:latin typeface="微软雅黑" panose="020B0503020204020204" pitchFamily="34" charset="-122"/>
                <a:ea typeface="微软雅黑" panose="020B0503020204020204" pitchFamily="34" charset="-122"/>
              </a:rPr>
              <a:t/>
            </a:r>
            <a:br>
              <a:rPr 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说明：</a:t>
            </a:r>
            <a:br>
              <a:rPr lang="zh-CN" sz="2200" dirty="0">
                <a:latin typeface="微软雅黑" panose="020B0503020204020204" pitchFamily="34" charset="-122"/>
                <a:ea typeface="微软雅黑" panose="020B0503020204020204" pitchFamily="34" charset="-122"/>
              </a:rPr>
            </a:br>
            <a:r>
              <a:rPr lang="en-US" altLang="zh-CN" sz="2200" dirty="0">
                <a:latin typeface="微软雅黑" panose="020B0503020204020204" pitchFamily="34" charset="-122"/>
                <a:ea typeface="微软雅黑" panose="020B0503020204020204" pitchFamily="34" charset="-122"/>
              </a:rPr>
              <a:t>1.</a:t>
            </a:r>
            <a:r>
              <a:rPr lang="zh-CN" sz="2200" dirty="0">
                <a:latin typeface="微软雅黑" panose="020B0503020204020204" pitchFamily="34" charset="-122"/>
                <a:ea typeface="微软雅黑" panose="020B0503020204020204" pitchFamily="34" charset="-122"/>
              </a:rPr>
              <a:t>该语句的功能是用于对已知对象的所有属性进行操作的控制循环。它是将一个已知对象的所有属性反复置给一个变量；而不是使用计数器来实现的</a:t>
            </a:r>
            <a:r>
              <a:rPr lang="zh-CN"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sz="2200" dirty="0">
                <a:latin typeface="微软雅黑" panose="020B0503020204020204" pitchFamily="34" charset="-122"/>
                <a:ea typeface="微软雅黑" panose="020B0503020204020204" pitchFamily="34" charset="-122"/>
              </a:rPr>
              <a:t/>
            </a:r>
            <a:br>
              <a:rPr lang="zh-CN" sz="2200" dirty="0">
                <a:latin typeface="微软雅黑" panose="020B0503020204020204" pitchFamily="34" charset="-122"/>
                <a:ea typeface="微软雅黑" panose="020B0503020204020204" pitchFamily="34" charset="-122"/>
              </a:rPr>
            </a:br>
            <a:r>
              <a:rPr lang="en-US" altLang="zh-CN" sz="2200" dirty="0">
                <a:latin typeface="微软雅黑" panose="020B0503020204020204" pitchFamily="34" charset="-122"/>
                <a:ea typeface="微软雅黑" panose="020B0503020204020204" pitchFamily="34" charset="-122"/>
              </a:rPr>
              <a:t>2.</a:t>
            </a:r>
            <a:r>
              <a:rPr lang="zh-CN" sz="2200" dirty="0">
                <a:latin typeface="微软雅黑" panose="020B0503020204020204" pitchFamily="34" charset="-122"/>
                <a:ea typeface="微软雅黑" panose="020B0503020204020204" pitchFamily="34" charset="-122"/>
              </a:rPr>
              <a:t>该语句的优点就是</a:t>
            </a:r>
            <a:r>
              <a:rPr lang="zh-CN" sz="2200" b="1" dirty="0">
                <a:latin typeface="微软雅黑" panose="020B0503020204020204" pitchFamily="34" charset="-122"/>
                <a:ea typeface="微软雅黑" panose="020B0503020204020204" pitchFamily="34" charset="-122"/>
              </a:rPr>
              <a:t>无需知道对象中属性的个数</a:t>
            </a:r>
            <a:r>
              <a:rPr lang="zh-CN" sz="2200" dirty="0">
                <a:latin typeface="微软雅黑" panose="020B0503020204020204" pitchFamily="34" charset="-122"/>
                <a:ea typeface="微软雅黑" panose="020B0503020204020204" pitchFamily="34" charset="-122"/>
              </a:rPr>
              <a:t>即可进行操作。</a:t>
            </a:r>
            <a:br>
              <a:rPr lang="zh-CN" sz="2200" dirty="0">
                <a:latin typeface="微软雅黑" panose="020B0503020204020204" pitchFamily="34" charset="-122"/>
                <a:ea typeface="微软雅黑" panose="020B0503020204020204" pitchFamily="34" charset="-122"/>
              </a:rPr>
            </a:br>
            <a:endParaRPr lang="zh-CN" sz="1700" dirty="0"/>
          </a:p>
        </p:txBody>
      </p:sp>
    </p:spTree>
    <p:extLst>
      <p:ext uri="{BB962C8B-B14F-4D97-AF65-F5344CB8AC3E}">
        <p14:creationId xmlns:p14="http://schemas.microsoft.com/office/powerpoint/2010/main" val="3994900169"/>
      </p:ext>
    </p:extLst>
  </p:cSld>
  <p:clrMapOvr>
    <a:masterClrMapping/>
  </p:clrMapOvr>
  <p:transition spd="slow">
    <p:wip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4275" name="矩形 7"/>
          <p:cNvSpPr>
            <a:spLocks noChangeArrowheads="1"/>
          </p:cNvSpPr>
          <p:nvPr/>
        </p:nvSpPr>
        <p:spPr bwMode="auto">
          <a:xfrm>
            <a:off x="0" y="0"/>
            <a:ext cx="1218565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427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277"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1.3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对象操作语句</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f</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or...</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in语句</a:t>
            </a:r>
            <a:r>
              <a:rPr lang="en-US" altLang="en-US" sz="3600" b="1" dirty="0" smtClean="0">
                <a:solidFill>
                  <a:schemeClr val="bg1"/>
                </a:solidFill>
                <a:latin typeface="微软雅黑" panose="020B0503020204020204" pitchFamily="34" charset="-122"/>
                <a:ea typeface="微软雅黑" panose="020B0503020204020204" pitchFamily="34" charset="-122"/>
              </a:rPr>
              <a:t> </a:t>
            </a:r>
          </a:p>
        </p:txBody>
      </p:sp>
      <p:sp>
        <p:nvSpPr>
          <p:cNvPr id="54278" name="Rectangle 6"/>
          <p:cNvSpPr>
            <a:spLocks noGrp="1" noChangeArrowheads="1"/>
          </p:cNvSpPr>
          <p:nvPr/>
        </p:nvSpPr>
        <p:spPr bwMode="auto">
          <a:xfrm>
            <a:off x="801688" y="13335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Arial" panose="020B0604020202020204" pitchFamily="34" charset="0"/>
              <a:buNone/>
            </a:pPr>
            <a:r>
              <a:rPr lang="en-US" altLang="zh-CN" sz="1800" dirty="0" smtClean="0">
                <a:latin typeface="微软雅黑" panose="020B0503020204020204" pitchFamily="34" charset="-122"/>
                <a:ea typeface="微软雅黑" panose="020B0503020204020204" pitchFamily="34" charset="-122"/>
              </a:rPr>
              <a:t>function </a:t>
            </a:r>
            <a:r>
              <a:rPr lang="en-US" altLang="zh-CN" sz="1800" dirty="0" err="1" smtClean="0">
                <a:latin typeface="微软雅黑" panose="020B0503020204020204" pitchFamily="34" charset="-122"/>
                <a:ea typeface="微软雅黑" panose="020B0503020204020204" pitchFamily="34" charset="-122"/>
              </a:rPr>
              <a:t>showData</a:t>
            </a:r>
            <a:r>
              <a:rPr lang="en-US" altLang="zh-CN" sz="1800" dirty="0" smtClean="0">
                <a:latin typeface="微软雅黑" panose="020B0503020204020204" pitchFamily="34" charset="-122"/>
                <a:ea typeface="微软雅黑" panose="020B0503020204020204" pitchFamily="34" charset="-122"/>
              </a:rPr>
              <a:t>(object){</a:t>
            </a:r>
            <a:br>
              <a:rPr lang="en-US" altLang="zh-CN" sz="1800" dirty="0" smtClean="0">
                <a:latin typeface="微软雅黑" panose="020B0503020204020204" pitchFamily="34" charset="-122"/>
                <a:ea typeface="微软雅黑" panose="020B0503020204020204" pitchFamily="34" charset="-122"/>
              </a:rPr>
            </a:br>
            <a:r>
              <a:rPr lang="en-US" altLang="zh-CN" sz="1800" dirty="0" smtClean="0">
                <a:latin typeface="微软雅黑" panose="020B0503020204020204" pitchFamily="34" charset="-122"/>
                <a:ea typeface="微软雅黑" panose="020B0503020204020204" pitchFamily="34" charset="-122"/>
              </a:rPr>
              <a:t>	for (</a:t>
            </a:r>
            <a:r>
              <a:rPr lang="en-US" altLang="zh-CN" sz="1800" dirty="0" err="1" smtClean="0">
                <a:latin typeface="微软雅黑" panose="020B0503020204020204" pitchFamily="34" charset="-122"/>
                <a:ea typeface="微软雅黑" panose="020B0503020204020204" pitchFamily="34" charset="-122"/>
              </a:rPr>
              <a:t>var</a:t>
            </a:r>
            <a:r>
              <a:rPr lang="en-US" altLang="zh-CN" sz="1800" dirty="0" smtClean="0">
                <a:latin typeface="微软雅黑" panose="020B0503020204020204" pitchFamily="34" charset="-122"/>
                <a:ea typeface="微软雅黑" panose="020B0503020204020204" pitchFamily="34" charset="-122"/>
              </a:rPr>
              <a:t> X=0; X&lt;30;X++)</a:t>
            </a:r>
            <a:br>
              <a:rPr lang="en-US" altLang="zh-CN" sz="1800" dirty="0" smtClean="0">
                <a:latin typeface="微软雅黑" panose="020B0503020204020204" pitchFamily="34" charset="-122"/>
                <a:ea typeface="微软雅黑" panose="020B0503020204020204" pitchFamily="34" charset="-122"/>
              </a:rPr>
            </a:br>
            <a:r>
              <a:rPr lang="en-US" altLang="zh-CN" sz="1800" dirty="0" smtClean="0">
                <a:latin typeface="微软雅黑" panose="020B0503020204020204" pitchFamily="34" charset="-122"/>
                <a:ea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rPr>
              <a:t>document.write</a:t>
            </a:r>
            <a:r>
              <a:rPr lang="en-US" altLang="zh-CN" sz="1800" dirty="0" smtClean="0">
                <a:latin typeface="微软雅黑" panose="020B0503020204020204" pitchFamily="34" charset="-122"/>
                <a:ea typeface="微软雅黑" panose="020B0503020204020204" pitchFamily="34" charset="-122"/>
              </a:rPr>
              <a:t>(object[i])</a:t>
            </a:r>
            <a:r>
              <a:rPr lang="zh-CN"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1800" dirty="0" smtClean="0">
                <a:latin typeface="微软雅黑" panose="020B0503020204020204" pitchFamily="34" charset="-122"/>
                <a:ea typeface="微软雅黑" panose="020B0503020204020204" pitchFamily="34" charset="-122"/>
              </a:rPr>
              <a:t>}</a:t>
            </a:r>
          </a:p>
          <a:p>
            <a:pPr>
              <a:lnSpc>
                <a:spcPct val="150000"/>
              </a:lnSpc>
              <a:buFont typeface="Arial" panose="020B0604020202020204" pitchFamily="34" charset="0"/>
              <a:buNone/>
            </a:pPr>
            <a:r>
              <a:rPr lang="zh-CN" sz="2200" dirty="0" smtClean="0">
                <a:latin typeface="微软雅黑" panose="020B0503020204020204" pitchFamily="34" charset="-122"/>
                <a:ea typeface="微软雅黑" panose="020B0503020204020204" pitchFamily="34" charset="-122"/>
              </a:rPr>
              <a:t>该</a:t>
            </a:r>
            <a:r>
              <a:rPr lang="zh-CN" sz="2200" dirty="0">
                <a:latin typeface="微软雅黑" panose="020B0503020204020204" pitchFamily="34" charset="-122"/>
                <a:ea typeface="微软雅黑" panose="020B0503020204020204" pitchFamily="34" charset="-122"/>
              </a:rPr>
              <a:t>函数是通过数组下标顺序值，来访问每个对象的属性，使用这种方式首先</a:t>
            </a:r>
            <a:r>
              <a:rPr lang="zh-CN" sz="2200" dirty="0" smtClean="0">
                <a:latin typeface="微软雅黑" panose="020B0503020204020204" pitchFamily="34" charset="-122"/>
                <a:ea typeface="微软雅黑" panose="020B0503020204020204" pitchFamily="34" charset="-122"/>
              </a:rPr>
              <a:t>必须知道</a:t>
            </a:r>
            <a:r>
              <a:rPr lang="zh-CN" sz="2200" dirty="0">
                <a:latin typeface="微软雅黑" panose="020B0503020204020204" pitchFamily="34" charset="-122"/>
                <a:ea typeface="微软雅黑" panose="020B0503020204020204" pitchFamily="34" charset="-122"/>
              </a:rPr>
              <a:t>数组的下标值，否则若超出范围，则就会发生</a:t>
            </a:r>
            <a:r>
              <a:rPr lang="zh-CN" sz="2200" dirty="0" smtClean="0">
                <a:latin typeface="微软雅黑" panose="020B0503020204020204" pitchFamily="34" charset="-122"/>
                <a:ea typeface="微软雅黑" panose="020B0503020204020204" pitchFamily="34" charset="-122"/>
              </a:rPr>
              <a:t>错误</a:t>
            </a:r>
            <a:r>
              <a:rPr lang="zh-CN" altLang="en-US" sz="2200" dirty="0">
                <a:latin typeface="微软雅黑" panose="020B0503020204020204" pitchFamily="34" charset="-122"/>
                <a:ea typeface="微软雅黑" panose="020B0503020204020204" pitchFamily="34" charset="-122"/>
              </a:rPr>
              <a:t>。</a:t>
            </a:r>
            <a:endParaRPr lang="zh-CN" sz="1700" dirty="0"/>
          </a:p>
        </p:txBody>
      </p:sp>
    </p:spTree>
    <p:extLst>
      <p:ext uri="{BB962C8B-B14F-4D97-AF65-F5344CB8AC3E}">
        <p14:creationId xmlns:p14="http://schemas.microsoft.com/office/powerpoint/2010/main" val="1201485614"/>
      </p:ext>
    </p:extLst>
  </p:cSld>
  <p:clrMapOvr>
    <a:masterClrMapping/>
  </p:clrMapOvr>
  <p:transition spd="slow">
    <p:wip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4275" name="矩形 7"/>
          <p:cNvSpPr>
            <a:spLocks noChangeArrowheads="1"/>
          </p:cNvSpPr>
          <p:nvPr/>
        </p:nvSpPr>
        <p:spPr bwMode="auto">
          <a:xfrm>
            <a:off x="0" y="0"/>
            <a:ext cx="1218565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427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277"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1.3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对象操作语句</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f</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or...</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in语句</a:t>
            </a:r>
            <a:r>
              <a:rPr lang="en-US" altLang="en-US" sz="3600" b="1" dirty="0" smtClean="0">
                <a:solidFill>
                  <a:schemeClr val="bg1"/>
                </a:solidFill>
                <a:latin typeface="微软雅黑" panose="020B0503020204020204" pitchFamily="34" charset="-122"/>
                <a:ea typeface="微软雅黑" panose="020B0503020204020204" pitchFamily="34" charset="-122"/>
              </a:rPr>
              <a:t> </a:t>
            </a:r>
          </a:p>
        </p:txBody>
      </p:sp>
      <p:sp>
        <p:nvSpPr>
          <p:cNvPr id="54278" name="Rectangle 6"/>
          <p:cNvSpPr>
            <a:spLocks noGrp="1" noChangeArrowheads="1"/>
          </p:cNvSpPr>
          <p:nvPr/>
        </p:nvSpPr>
        <p:spPr bwMode="auto">
          <a:xfrm>
            <a:off x="801688" y="13335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Arial" panose="020B0604020202020204" pitchFamily="34" charset="0"/>
              <a:buNone/>
            </a:pPr>
            <a:r>
              <a:rPr lang="zh-CN" sz="2200" dirty="0" smtClean="0">
                <a:latin typeface="微软雅黑" panose="020B0503020204020204" pitchFamily="34" charset="-122"/>
                <a:ea typeface="微软雅黑" panose="020B0503020204020204" pitchFamily="34" charset="-122"/>
              </a:rPr>
              <a:t>而使</a:t>
            </a:r>
            <a:r>
              <a:rPr lang="en-US" altLang="zh-CN" sz="2200" dirty="0">
                <a:latin typeface="微软雅黑" panose="020B0503020204020204" pitchFamily="34" charset="-122"/>
                <a:ea typeface="微软雅黑" panose="020B0503020204020204" pitchFamily="34" charset="-122"/>
              </a:rPr>
              <a:t>f</a:t>
            </a:r>
            <a:r>
              <a:rPr lang="en-US" altLang="zh-CN" sz="2200" dirty="0" smtClean="0">
                <a:latin typeface="微软雅黑" panose="020B0503020204020204" pitchFamily="34" charset="-122"/>
                <a:ea typeface="微软雅黑" panose="020B0503020204020204" pitchFamily="34" charset="-122"/>
              </a:rPr>
              <a:t>or...in</a:t>
            </a:r>
            <a:r>
              <a:rPr lang="zh-CN" sz="2200" dirty="0" smtClean="0">
                <a:latin typeface="微软雅黑" panose="020B0503020204020204" pitchFamily="34" charset="-122"/>
                <a:ea typeface="微软雅黑" panose="020B0503020204020204" pitchFamily="34" charset="-122"/>
              </a:rPr>
              <a:t>语句，则根本不需要知道对象属性的个数，见下：</a:t>
            </a:r>
            <a:br>
              <a:rPr lang="zh-CN" sz="2200" dirty="0" smtClean="0">
                <a:latin typeface="微软雅黑" panose="020B0503020204020204" pitchFamily="34" charset="-122"/>
                <a:ea typeface="微软雅黑" panose="020B0503020204020204" pitchFamily="34" charset="-122"/>
              </a:rPr>
            </a:br>
            <a:r>
              <a:rPr lang="en-US" altLang="zh-CN" sz="2200" dirty="0" smtClean="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function </a:t>
            </a:r>
            <a:r>
              <a:rPr lang="en-US" altLang="zh-CN" sz="1800" dirty="0" err="1" smtClean="0">
                <a:latin typeface="微软雅黑" panose="020B0503020204020204" pitchFamily="34" charset="-122"/>
                <a:ea typeface="微软雅黑" panose="020B0503020204020204" pitchFamily="34" charset="-122"/>
              </a:rPr>
              <a:t>showData</a:t>
            </a:r>
            <a:r>
              <a:rPr lang="en-US" altLang="zh-CN" sz="1800" dirty="0" smtClean="0">
                <a:latin typeface="微软雅黑" panose="020B0503020204020204" pitchFamily="34" charset="-122"/>
                <a:ea typeface="微软雅黑" panose="020B0503020204020204" pitchFamily="34" charset="-122"/>
              </a:rPr>
              <a:t>(object){</a:t>
            </a:r>
            <a:br>
              <a:rPr lang="en-US" altLang="zh-CN" sz="1800" dirty="0" smtClean="0">
                <a:latin typeface="微软雅黑" panose="020B0503020204020204" pitchFamily="34" charset="-122"/>
                <a:ea typeface="微软雅黑" panose="020B0503020204020204" pitchFamily="34" charset="-122"/>
              </a:rPr>
            </a:br>
            <a:r>
              <a:rPr lang="en-US" altLang="zh-CN" sz="1800" dirty="0" smtClean="0">
                <a:latin typeface="微软雅黑" panose="020B0503020204020204" pitchFamily="34" charset="-122"/>
                <a:ea typeface="微软雅黑" panose="020B0503020204020204" pitchFamily="34" charset="-122"/>
              </a:rPr>
              <a:t>	       for(</a:t>
            </a:r>
            <a:r>
              <a:rPr lang="en-US" altLang="zh-CN" sz="1800" dirty="0" err="1" smtClean="0">
                <a:latin typeface="微软雅黑" panose="020B0503020204020204" pitchFamily="34" charset="-122"/>
                <a:ea typeface="微软雅黑" panose="020B0503020204020204" pitchFamily="34" charset="-122"/>
              </a:rPr>
              <a:t>var</a:t>
            </a:r>
            <a:r>
              <a:rPr lang="en-US" altLang="zh-CN" sz="1800" dirty="0" smtClean="0">
                <a:latin typeface="微软雅黑" panose="020B0503020204020204" pitchFamily="34" charset="-122"/>
                <a:ea typeface="微软雅黑" panose="020B0503020204020204" pitchFamily="34" charset="-122"/>
              </a:rPr>
              <a:t> prop in object){</a:t>
            </a:r>
            <a:br>
              <a:rPr lang="en-US" altLang="zh-CN" sz="1800" dirty="0" smtClean="0">
                <a:latin typeface="微软雅黑" panose="020B0503020204020204" pitchFamily="34" charset="-122"/>
                <a:ea typeface="微软雅黑" panose="020B0503020204020204" pitchFamily="34" charset="-122"/>
              </a:rPr>
            </a:br>
            <a:r>
              <a:rPr lang="en-US" altLang="zh-CN" sz="1800" dirty="0" smtClean="0">
                <a:latin typeface="微软雅黑" panose="020B0503020204020204" pitchFamily="34" charset="-122"/>
                <a:ea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rPr>
              <a:t>document.write</a:t>
            </a:r>
            <a:r>
              <a:rPr lang="en-US" altLang="zh-CN" sz="1800" dirty="0" smtClean="0">
                <a:latin typeface="微软雅黑" panose="020B0503020204020204" pitchFamily="34" charset="-122"/>
                <a:ea typeface="微软雅黑" panose="020B0503020204020204" pitchFamily="34" charset="-122"/>
              </a:rPr>
              <a:t>(object[prop])</a:t>
            </a:r>
            <a:r>
              <a:rPr lang="zh-CN"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1800" dirty="0" smtClean="0">
                <a:latin typeface="微软雅黑" panose="020B0503020204020204" pitchFamily="34" charset="-122"/>
                <a:ea typeface="微软雅黑" panose="020B0503020204020204" pitchFamily="34" charset="-122"/>
              </a:rPr>
              <a:t>	        }</a:t>
            </a:r>
          </a:p>
          <a:p>
            <a:pPr>
              <a:lnSpc>
                <a:spcPct val="150000"/>
              </a:lnSpc>
              <a:buFont typeface="Arial" panose="020B0604020202020204" pitchFamily="34" charset="0"/>
              <a:buNone/>
            </a:pPr>
            <a:r>
              <a:rPr lang="en-US" altLang="zh-CN" sz="1800" dirty="0" smtClean="0">
                <a:latin typeface="微软雅黑" panose="020B0503020204020204" pitchFamily="34" charset="-122"/>
                <a:ea typeface="微软雅黑" panose="020B0503020204020204" pitchFamily="34" charset="-122"/>
              </a:rPr>
              <a:t>	}</a:t>
            </a:r>
            <a:r>
              <a:rPr lang="zh-CN" sz="2200" dirty="0" smtClean="0">
                <a:latin typeface="微软雅黑" panose="020B0503020204020204" pitchFamily="34" charset="-122"/>
                <a:ea typeface="微软雅黑" panose="020B0503020204020204" pitchFamily="34" charset="-122"/>
              </a:rPr>
              <a:t/>
            </a:r>
            <a:br>
              <a:rPr lang="zh-CN" sz="2200" dirty="0" smtClean="0">
                <a:latin typeface="微软雅黑" panose="020B0503020204020204" pitchFamily="34" charset="-122"/>
                <a:ea typeface="微软雅黑" panose="020B0503020204020204" pitchFamily="34" charset="-122"/>
              </a:rPr>
            </a:br>
            <a:r>
              <a:rPr lang="zh-CN" sz="2200" dirty="0" smtClean="0">
                <a:latin typeface="微软雅黑" panose="020B0503020204020204" pitchFamily="34" charset="-122"/>
                <a:ea typeface="微软雅黑" panose="020B0503020204020204" pitchFamily="34" charset="-122"/>
              </a:rPr>
              <a:t>使用该函数时，在循环体中，</a:t>
            </a:r>
            <a:r>
              <a:rPr lang="en-US" altLang="zh-CN" sz="2200" dirty="0">
                <a:latin typeface="微软雅黑" panose="020B0503020204020204" pitchFamily="34" charset="-122"/>
                <a:ea typeface="微软雅黑" panose="020B0503020204020204" pitchFamily="34" charset="-122"/>
              </a:rPr>
              <a:t>f</a:t>
            </a:r>
            <a:r>
              <a:rPr lang="en-US" altLang="zh-CN" sz="2200" dirty="0" smtClean="0">
                <a:latin typeface="微软雅黑" panose="020B0503020204020204" pitchFamily="34" charset="-122"/>
                <a:ea typeface="微软雅黑" panose="020B0503020204020204" pitchFamily="34" charset="-122"/>
              </a:rPr>
              <a:t>or</a:t>
            </a:r>
            <a:r>
              <a:rPr lang="zh-CN" sz="2200" dirty="0" smtClean="0">
                <a:latin typeface="微软雅黑" panose="020B0503020204020204" pitchFamily="34" charset="-122"/>
                <a:ea typeface="微软雅黑" panose="020B0503020204020204" pitchFamily="34" charset="-122"/>
              </a:rPr>
              <a:t>自动将属性取出来，直到最后为此。</a:t>
            </a:r>
            <a:r>
              <a:rPr lang="zh-CN" sz="1700" dirty="0" smtClean="0"/>
              <a:t/>
            </a:r>
            <a:br>
              <a:rPr lang="zh-CN" sz="1700" dirty="0" smtClean="0"/>
            </a:br>
            <a:endParaRPr lang="zh-CN" sz="1700" dirty="0"/>
          </a:p>
        </p:txBody>
      </p:sp>
      <p:sp>
        <p:nvSpPr>
          <p:cNvPr id="8" name="TextBox 7"/>
          <p:cNvSpPr txBox="1"/>
          <p:nvPr/>
        </p:nvSpPr>
        <p:spPr>
          <a:xfrm>
            <a:off x="4455513" y="5270159"/>
            <a:ext cx="6094929" cy="540341"/>
          </a:xfrm>
          <a:prstGeom prst="rect">
            <a:avLst/>
          </a:prstGeom>
          <a:noFill/>
        </p:spPr>
        <p:txBody>
          <a:bodyPr wrap="square" rtlCol="0">
            <a:spAutoFit/>
          </a:bodyPr>
          <a:lstStyle>
            <a:defPPr>
              <a:defRPr lang="zh-CN"/>
            </a:defPPr>
            <a:lvl1pPr>
              <a:lnSpc>
                <a:spcPct val="150000"/>
              </a:lnSpc>
              <a:defRPr sz="2200" u="sng">
                <a:solidFill>
                  <a:srgbClr val="FF0000"/>
                </a:solidFill>
                <a:latin typeface="微软雅黑" panose="020B0503020204020204" pitchFamily="34" charset="-122"/>
                <a:ea typeface="微软雅黑" panose="020B0503020204020204" pitchFamily="34" charset="-122"/>
              </a:defRPr>
            </a:lvl1pPr>
          </a:lstStyle>
          <a:p>
            <a:r>
              <a:rPr lang="zh-CN" altLang="en-US" dirty="0"/>
              <a:t>示例代码：</a:t>
            </a:r>
            <a:r>
              <a:rPr lang="en-US" altLang="zh-CN" dirty="0"/>
              <a:t>demo/</a:t>
            </a:r>
            <a:r>
              <a:rPr lang="en-US" altLang="zh-CN" dirty="0" err="1"/>
              <a:t>js</a:t>
            </a:r>
            <a:r>
              <a:rPr lang="en-US" altLang="zh-CN" dirty="0"/>
              <a:t>/day4/1.for-in.html</a:t>
            </a:r>
            <a:endParaRPr lang="zh-CN" altLang="en-US" dirty="0"/>
          </a:p>
        </p:txBody>
      </p:sp>
    </p:spTree>
    <p:extLst>
      <p:ext uri="{BB962C8B-B14F-4D97-AF65-F5344CB8AC3E}">
        <p14:creationId xmlns:p14="http://schemas.microsoft.com/office/powerpoint/2010/main" val="5241636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5299" name="矩形 7"/>
          <p:cNvSpPr>
            <a:spLocks noChangeArrowheads="1"/>
          </p:cNvSpPr>
          <p:nvPr/>
        </p:nvSpPr>
        <p:spPr bwMode="auto">
          <a:xfrm>
            <a:off x="0" y="0"/>
            <a:ext cx="1218565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530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301"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1.3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对象操作语句</a:t>
            </a:r>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with语句</a:t>
            </a:r>
            <a:r>
              <a:rPr lang="en-US" altLang="en-US" sz="3600" b="1" smtClean="0">
                <a:solidFill>
                  <a:schemeClr val="bg1"/>
                </a:solidFill>
                <a:latin typeface="微软雅黑" panose="020B0503020204020204" pitchFamily="34" charset="-122"/>
                <a:ea typeface="微软雅黑" panose="020B0503020204020204" pitchFamily="34" charset="-122"/>
              </a:rPr>
              <a:t>  </a:t>
            </a:r>
          </a:p>
        </p:txBody>
      </p:sp>
      <p:sp>
        <p:nvSpPr>
          <p:cNvPr id="55302"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indent="0">
              <a:lnSpc>
                <a:spcPct val="150000"/>
              </a:lnSpc>
              <a:buNone/>
            </a:pPr>
            <a:r>
              <a:rPr lang="zh-CN" sz="2200" dirty="0" smtClean="0">
                <a:latin typeface="微软雅黑" panose="020B0503020204020204" pitchFamily="34" charset="-122"/>
                <a:ea typeface="微软雅黑" panose="020B0503020204020204" pitchFamily="34" charset="-122"/>
              </a:rPr>
              <a:t>在</a:t>
            </a:r>
            <a:r>
              <a:rPr lang="zh-CN" sz="2200" dirty="0">
                <a:latin typeface="微软雅黑" panose="020B0503020204020204" pitchFamily="34" charset="-122"/>
                <a:ea typeface="微软雅黑" panose="020B0503020204020204" pitchFamily="34" charset="-122"/>
              </a:rPr>
              <a:t>该语句体内，任何对变量的引用被认为是这个对象的属性，以节省一些代码</a:t>
            </a:r>
            <a:r>
              <a:rPr lang="zh-CN"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indent="0">
              <a:lnSpc>
                <a:spcPct val="150000"/>
              </a:lnSpc>
              <a:buNone/>
            </a:pPr>
            <a:endParaRPr lang="en-US" altLang="zh-CN" sz="2200" dirty="0" smtClean="0">
              <a:latin typeface="微软雅黑" panose="020B0503020204020204" pitchFamily="34" charset="-122"/>
              <a:ea typeface="微软雅黑" panose="020B0503020204020204" pitchFamily="34" charset="-122"/>
            </a:endParaRPr>
          </a:p>
          <a:p>
            <a:pPr marL="0" indent="0">
              <a:lnSpc>
                <a:spcPct val="150000"/>
              </a:lnSpc>
              <a:buNone/>
            </a:pPr>
            <a:r>
              <a:rPr lang="zh-CN" altLang="zh-CN" sz="2200" dirty="0" smtClean="0">
                <a:latin typeface="微软雅黑" panose="020B0503020204020204" pitchFamily="34" charset="-122"/>
                <a:ea typeface="微软雅黑" panose="020B0503020204020204" pitchFamily="34" charset="-122"/>
              </a:rPr>
              <a:t>格式</a:t>
            </a:r>
            <a:r>
              <a:rPr lang="zh-CN" altLang="zh-CN" sz="2200" dirty="0">
                <a:latin typeface="微软雅黑" panose="020B0503020204020204" pitchFamily="34" charset="-122"/>
                <a:ea typeface="微软雅黑" panose="020B0503020204020204" pitchFamily="34" charset="-122"/>
              </a:rPr>
              <a:t>如下：</a:t>
            </a:r>
            <a:r>
              <a:rPr lang="zh-CN" sz="2200" dirty="0">
                <a:latin typeface="微软雅黑" panose="020B0503020204020204" pitchFamily="34" charset="-122"/>
                <a:ea typeface="微软雅黑" panose="020B0503020204020204" pitchFamily="34" charset="-122"/>
              </a:rPr>
              <a:t/>
            </a:r>
            <a:br>
              <a:rPr lang="zh-CN" sz="2200" dirty="0">
                <a:latin typeface="微软雅黑" panose="020B0503020204020204" pitchFamily="34" charset="-122"/>
                <a:ea typeface="微软雅黑" panose="020B0503020204020204" pitchFamily="34" charset="-122"/>
              </a:rPr>
            </a:br>
            <a:r>
              <a:rPr lang="en-US" altLang="zh-CN" sz="2200" b="1" i="1" dirty="0">
                <a:latin typeface="微软雅黑" panose="020B0503020204020204" pitchFamily="34" charset="-122"/>
                <a:ea typeface="微软雅黑" panose="020B0503020204020204" pitchFamily="34" charset="-122"/>
              </a:rPr>
              <a:t>with object{</a:t>
            </a:r>
            <a:br>
              <a:rPr lang="en-US" altLang="zh-CN" sz="2200" b="1" i="1" dirty="0">
                <a:latin typeface="微软雅黑" panose="020B0503020204020204" pitchFamily="34" charset="-122"/>
                <a:ea typeface="微软雅黑" panose="020B0503020204020204" pitchFamily="34" charset="-122"/>
              </a:rPr>
            </a:br>
            <a:r>
              <a:rPr lang="en-US" altLang="zh-CN" sz="2200" b="1" i="1" dirty="0" smtClean="0">
                <a:latin typeface="微软雅黑" panose="020B0503020204020204" pitchFamily="34" charset="-122"/>
                <a:ea typeface="微软雅黑" panose="020B0503020204020204" pitchFamily="34" charset="-122"/>
              </a:rPr>
              <a:t>...}</a:t>
            </a:r>
          </a:p>
          <a:p>
            <a:pPr marL="0" indent="0">
              <a:lnSpc>
                <a:spcPct val="150000"/>
              </a:lnSpc>
              <a:buNone/>
            </a:pPr>
            <a:r>
              <a:rPr lang="en-US" altLang="zh-CN" sz="2200" dirty="0">
                <a:latin typeface="微软雅黑" panose="020B0503020204020204" pitchFamily="34" charset="-122"/>
                <a:ea typeface="微软雅黑" panose="020B0503020204020204" pitchFamily="34" charset="-122"/>
              </a:rPr>
              <a:t/>
            </a:r>
            <a:br>
              <a:rPr lang="en-US" alt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所有在</a:t>
            </a:r>
            <a:r>
              <a:rPr lang="en-US" altLang="zh-CN" sz="2200" dirty="0">
                <a:latin typeface="微软雅黑" panose="020B0503020204020204" pitchFamily="34" charset="-122"/>
                <a:ea typeface="微软雅黑" panose="020B0503020204020204" pitchFamily="34" charset="-122"/>
              </a:rPr>
              <a:t>with</a:t>
            </a:r>
            <a:r>
              <a:rPr lang="zh-CN" sz="2200" dirty="0">
                <a:latin typeface="微软雅黑" panose="020B0503020204020204" pitchFamily="34" charset="-122"/>
                <a:ea typeface="微软雅黑" panose="020B0503020204020204" pitchFamily="34" charset="-122"/>
              </a:rPr>
              <a:t>语句后的花括号中的语句，都是在后面</a:t>
            </a:r>
            <a:r>
              <a:rPr lang="en-US" altLang="zh-CN" sz="2200" dirty="0">
                <a:latin typeface="微软雅黑" panose="020B0503020204020204" pitchFamily="34" charset="-122"/>
                <a:ea typeface="微软雅黑" panose="020B0503020204020204" pitchFamily="34" charset="-122"/>
              </a:rPr>
              <a:t>object</a:t>
            </a:r>
            <a:r>
              <a:rPr lang="zh-CN" sz="2200" dirty="0">
                <a:latin typeface="微软雅黑" panose="020B0503020204020204" pitchFamily="34" charset="-122"/>
                <a:ea typeface="微软雅黑" panose="020B0503020204020204" pitchFamily="34" charset="-122"/>
              </a:rPr>
              <a:t>对象的作用域的。 </a:t>
            </a:r>
          </a:p>
        </p:txBody>
      </p:sp>
    </p:spTree>
    <p:extLst>
      <p:ext uri="{BB962C8B-B14F-4D97-AF65-F5344CB8AC3E}">
        <p14:creationId xmlns:p14="http://schemas.microsoft.com/office/powerpoint/2010/main" val="1628920629"/>
      </p:ext>
    </p:extLst>
  </p:cSld>
  <p:clrMapOvr>
    <a:masterClrMapping/>
  </p:clrMapOvr>
  <p:transition spd="slow">
    <p:wip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5299" name="矩形 7"/>
          <p:cNvSpPr>
            <a:spLocks noChangeArrowheads="1"/>
          </p:cNvSpPr>
          <p:nvPr/>
        </p:nvSpPr>
        <p:spPr bwMode="auto">
          <a:xfrm>
            <a:off x="0" y="0"/>
            <a:ext cx="1218565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530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301"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1.3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对象操作语句</a:t>
            </a:r>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with语句</a:t>
            </a:r>
            <a:r>
              <a:rPr lang="en-US" altLang="en-US" sz="3600" b="1" smtClean="0">
                <a:solidFill>
                  <a:schemeClr val="bg1"/>
                </a:solidFill>
                <a:latin typeface="微软雅黑" panose="020B0503020204020204" pitchFamily="34" charset="-122"/>
                <a:ea typeface="微软雅黑" panose="020B0503020204020204" pitchFamily="34" charset="-122"/>
              </a:rPr>
              <a:t>  </a:t>
            </a:r>
          </a:p>
        </p:txBody>
      </p:sp>
      <p:sp>
        <p:nvSpPr>
          <p:cNvPr id="55302" name="Rectangle 6"/>
          <p:cNvSpPr>
            <a:spLocks noGrp="1" noChangeArrowheads="1"/>
          </p:cNvSpPr>
          <p:nvPr/>
        </p:nvSpPr>
        <p:spPr bwMode="auto">
          <a:xfrm>
            <a:off x="755650" y="1752599"/>
            <a:ext cx="10668000" cy="4918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indent="0">
              <a:lnSpc>
                <a:spcPct val="150000"/>
              </a:lnSpc>
              <a:buNone/>
            </a:pPr>
            <a:r>
              <a:rPr lang="zh-CN" altLang="en-US" sz="2200" dirty="0">
                <a:latin typeface="微软雅黑" panose="020B0503020204020204" pitchFamily="34" charset="-122"/>
                <a:ea typeface="微软雅黑" panose="020B0503020204020204" pitchFamily="34" charset="-122"/>
              </a:rPr>
              <a:t>在此示例中，</a:t>
            </a:r>
            <a:r>
              <a:rPr lang="en-US" altLang="zh-CN" sz="2200" dirty="0">
                <a:latin typeface="微软雅黑" panose="020B0503020204020204" pitchFamily="34" charset="-122"/>
                <a:ea typeface="微软雅黑" panose="020B0503020204020204" pitchFamily="34" charset="-122"/>
              </a:rPr>
              <a:t>Math </a:t>
            </a:r>
            <a:r>
              <a:rPr lang="zh-CN" altLang="en-US" sz="2200" dirty="0">
                <a:latin typeface="微软雅黑" panose="020B0503020204020204" pitchFamily="34" charset="-122"/>
                <a:ea typeface="微软雅黑" panose="020B0503020204020204" pitchFamily="34" charset="-122"/>
              </a:rPr>
              <a:t>对象重复使用：</a:t>
            </a:r>
          </a:p>
          <a:p>
            <a:pPr marL="0" indent="0">
              <a:lnSpc>
                <a:spcPct val="150000"/>
              </a:lnSpc>
              <a:buNone/>
            </a:pPr>
            <a:r>
              <a:rPr lang="en-US" altLang="zh-CN" sz="1800" dirty="0" smtClean="0">
                <a:solidFill>
                  <a:schemeClr val="accent2"/>
                </a:solidFill>
                <a:latin typeface="微软雅黑" panose="020B0503020204020204" pitchFamily="34" charset="-122"/>
                <a:ea typeface="微软雅黑" panose="020B0503020204020204" pitchFamily="34" charset="-122"/>
              </a:rPr>
              <a:t>x </a:t>
            </a: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Math.cos</a:t>
            </a:r>
            <a:r>
              <a:rPr lang="en-US" altLang="zh-CN" sz="1800" dirty="0">
                <a:solidFill>
                  <a:schemeClr val="accent2"/>
                </a:solidFill>
                <a:latin typeface="微软雅黑" panose="020B0503020204020204" pitchFamily="34" charset="-122"/>
                <a:ea typeface="微软雅黑" panose="020B0503020204020204" pitchFamily="34" charset="-122"/>
              </a:rPr>
              <a:t>(3 * </a:t>
            </a:r>
            <a:r>
              <a:rPr lang="en-US" altLang="zh-CN" sz="1800" dirty="0" err="1">
                <a:solidFill>
                  <a:schemeClr val="accent2"/>
                </a:solidFill>
                <a:latin typeface="微软雅黑" panose="020B0503020204020204" pitchFamily="34" charset="-122"/>
                <a:ea typeface="微软雅黑" panose="020B0503020204020204" pitchFamily="34" charset="-122"/>
              </a:rPr>
              <a:t>Math.PI</a:t>
            </a:r>
            <a:r>
              <a:rPr lang="en-US" altLang="zh-CN" sz="1800" dirty="0">
                <a:solidFill>
                  <a:schemeClr val="accent2"/>
                </a:solidFill>
                <a:latin typeface="微软雅黑" panose="020B0503020204020204" pitchFamily="34" charset="-122"/>
                <a:ea typeface="微软雅黑" panose="020B0503020204020204" pitchFamily="34" charset="-122"/>
              </a:rPr>
              <a:t>) + </a:t>
            </a:r>
            <a:r>
              <a:rPr lang="en-US" altLang="zh-CN" sz="1800" dirty="0" err="1">
                <a:solidFill>
                  <a:schemeClr val="accent2"/>
                </a:solidFill>
                <a:latin typeface="微软雅黑" panose="020B0503020204020204" pitchFamily="34" charset="-122"/>
                <a:ea typeface="微软雅黑" panose="020B0503020204020204" pitchFamily="34" charset="-122"/>
              </a:rPr>
              <a:t>Math.sin</a:t>
            </a:r>
            <a:r>
              <a:rPr lang="en-US" altLang="zh-CN" sz="1800" dirty="0">
                <a:solidFill>
                  <a:schemeClr val="accent2"/>
                </a:solidFill>
                <a:latin typeface="微软雅黑" panose="020B0503020204020204" pitchFamily="34" charset="-122"/>
                <a:ea typeface="微软雅黑" panose="020B0503020204020204" pitchFamily="34" charset="-122"/>
              </a:rPr>
              <a:t>(Math.LN10) </a:t>
            </a:r>
          </a:p>
          <a:p>
            <a:pPr marL="0" indent="0">
              <a:lnSpc>
                <a:spcPct val="150000"/>
              </a:lnSpc>
              <a:buNone/>
            </a:pPr>
            <a:r>
              <a:rPr lang="en-US" altLang="zh-CN" sz="1800" dirty="0">
                <a:solidFill>
                  <a:schemeClr val="accent2"/>
                </a:solidFill>
                <a:latin typeface="微软雅黑" panose="020B0503020204020204" pitchFamily="34" charset="-122"/>
                <a:ea typeface="微软雅黑" panose="020B0503020204020204" pitchFamily="34" charset="-122"/>
              </a:rPr>
              <a:t>y = </a:t>
            </a:r>
            <a:r>
              <a:rPr lang="en-US" altLang="zh-CN" sz="1800" dirty="0" err="1">
                <a:solidFill>
                  <a:schemeClr val="accent2"/>
                </a:solidFill>
                <a:latin typeface="微软雅黑" panose="020B0503020204020204" pitchFamily="34" charset="-122"/>
                <a:ea typeface="微软雅黑" panose="020B0503020204020204" pitchFamily="34" charset="-122"/>
              </a:rPr>
              <a:t>Math.tan</a:t>
            </a:r>
            <a:r>
              <a:rPr lang="en-US" altLang="zh-CN" sz="1800" dirty="0">
                <a:solidFill>
                  <a:schemeClr val="accent2"/>
                </a:solidFill>
                <a:latin typeface="微软雅黑" panose="020B0503020204020204" pitchFamily="34" charset="-122"/>
                <a:ea typeface="微软雅黑" panose="020B0503020204020204" pitchFamily="34" charset="-122"/>
              </a:rPr>
              <a:t>(14 * </a:t>
            </a:r>
            <a:r>
              <a:rPr lang="en-US" altLang="zh-CN" sz="1800" dirty="0" err="1">
                <a:solidFill>
                  <a:schemeClr val="accent2"/>
                </a:solidFill>
                <a:latin typeface="微软雅黑" panose="020B0503020204020204" pitchFamily="34" charset="-122"/>
                <a:ea typeface="微软雅黑" panose="020B0503020204020204" pitchFamily="34" charset="-122"/>
              </a:rPr>
              <a:t>Math.E</a:t>
            </a:r>
            <a:r>
              <a:rPr lang="en-US" altLang="zh-CN" sz="1800" dirty="0" smtClean="0">
                <a:solidFill>
                  <a:schemeClr val="accent2"/>
                </a:solidFill>
                <a:latin typeface="微软雅黑" panose="020B0503020204020204" pitchFamily="34" charset="-122"/>
                <a:ea typeface="微软雅黑" panose="020B0503020204020204" pitchFamily="34" charset="-122"/>
              </a:rPr>
              <a:t>)</a:t>
            </a:r>
            <a:endParaRPr lang="en-US" altLang="zh-CN" sz="2200" dirty="0">
              <a:solidFill>
                <a:schemeClr val="accent2"/>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200" dirty="0">
                <a:latin typeface="微软雅黑" panose="020B0503020204020204" pitchFamily="34" charset="-122"/>
                <a:ea typeface="微软雅黑" panose="020B0503020204020204" pitchFamily="34" charset="-122"/>
              </a:rPr>
              <a:t>如果重写该示例以使用 </a:t>
            </a:r>
            <a:r>
              <a:rPr lang="en-US" altLang="zh-CN" sz="2200" dirty="0">
                <a:latin typeface="微软雅黑" panose="020B0503020204020204" pitchFamily="34" charset="-122"/>
                <a:ea typeface="微软雅黑" panose="020B0503020204020204" pitchFamily="34" charset="-122"/>
              </a:rPr>
              <a:t>with </a:t>
            </a:r>
            <a:r>
              <a:rPr lang="zh-CN" altLang="en-US" sz="2200" dirty="0">
                <a:latin typeface="微软雅黑" panose="020B0503020204020204" pitchFamily="34" charset="-122"/>
                <a:ea typeface="微软雅黑" panose="020B0503020204020204" pitchFamily="34" charset="-122"/>
              </a:rPr>
              <a:t>语句，你的代码将变得更加简洁：</a:t>
            </a:r>
          </a:p>
          <a:p>
            <a:pPr marL="0" indent="0">
              <a:lnSpc>
                <a:spcPct val="150000"/>
              </a:lnSpc>
              <a:buNone/>
            </a:pPr>
            <a:r>
              <a:rPr lang="en-US" altLang="zh-CN" sz="1800" dirty="0" smtClean="0">
                <a:solidFill>
                  <a:schemeClr val="accent2"/>
                </a:solidFill>
                <a:latin typeface="微软雅黑" panose="020B0503020204020204" pitchFamily="34" charset="-122"/>
                <a:ea typeface="微软雅黑" panose="020B0503020204020204" pitchFamily="34" charset="-122"/>
              </a:rPr>
              <a:t>with </a:t>
            </a:r>
            <a:r>
              <a:rPr lang="en-US" altLang="zh-CN" sz="1800" dirty="0">
                <a:solidFill>
                  <a:schemeClr val="accent2"/>
                </a:solidFill>
                <a:latin typeface="微软雅黑" panose="020B0503020204020204" pitchFamily="34" charset="-122"/>
                <a:ea typeface="微软雅黑" panose="020B0503020204020204" pitchFamily="34" charset="-122"/>
              </a:rPr>
              <a:t>(Math){</a:t>
            </a:r>
          </a:p>
          <a:p>
            <a:pPr marL="0" indent="0">
              <a:lnSpc>
                <a:spcPct val="150000"/>
              </a:lnSpc>
              <a:buNone/>
            </a:pPr>
            <a:r>
              <a:rPr lang="en-US" altLang="zh-CN" sz="1800" dirty="0">
                <a:solidFill>
                  <a:schemeClr val="accent2"/>
                </a:solidFill>
                <a:latin typeface="微软雅黑" panose="020B0503020204020204" pitchFamily="34" charset="-122"/>
                <a:ea typeface="微软雅黑" panose="020B0503020204020204" pitchFamily="34" charset="-122"/>
              </a:rPr>
              <a:t>   x = </a:t>
            </a:r>
            <a:r>
              <a:rPr lang="en-US" altLang="zh-CN" sz="1800" dirty="0" err="1">
                <a:solidFill>
                  <a:schemeClr val="accent2"/>
                </a:solidFill>
                <a:latin typeface="微软雅黑" panose="020B0503020204020204" pitchFamily="34" charset="-122"/>
                <a:ea typeface="微软雅黑" panose="020B0503020204020204" pitchFamily="34" charset="-122"/>
              </a:rPr>
              <a:t>cos</a:t>
            </a:r>
            <a:r>
              <a:rPr lang="en-US" altLang="zh-CN" sz="1800" dirty="0">
                <a:solidFill>
                  <a:schemeClr val="accent2"/>
                </a:solidFill>
                <a:latin typeface="微软雅黑" panose="020B0503020204020204" pitchFamily="34" charset="-122"/>
                <a:ea typeface="微软雅黑" panose="020B0503020204020204" pitchFamily="34" charset="-122"/>
              </a:rPr>
              <a:t>(3 * PI) + sin (LN10)  </a:t>
            </a:r>
          </a:p>
          <a:p>
            <a:pPr marL="0" indent="0">
              <a:lnSpc>
                <a:spcPct val="150000"/>
              </a:lnSpc>
              <a:buNone/>
            </a:pPr>
            <a:r>
              <a:rPr lang="en-US" altLang="zh-CN" sz="1800" dirty="0">
                <a:solidFill>
                  <a:schemeClr val="accent2"/>
                </a:solidFill>
                <a:latin typeface="微软雅黑" panose="020B0503020204020204" pitchFamily="34" charset="-122"/>
                <a:ea typeface="微软雅黑" panose="020B0503020204020204" pitchFamily="34" charset="-122"/>
              </a:rPr>
              <a:t>   y = tan(14 * E)</a:t>
            </a:r>
          </a:p>
          <a:p>
            <a:pPr marL="0" indent="0">
              <a:lnSpc>
                <a:spcPct val="150000"/>
              </a:lnSpc>
              <a:buNone/>
            </a:pPr>
            <a:r>
              <a:rPr lang="en-US" altLang="zh-CN" sz="1800" dirty="0" smtClean="0">
                <a:solidFill>
                  <a:schemeClr val="accent2"/>
                </a:solidFill>
                <a:latin typeface="微软雅黑" panose="020B0503020204020204" pitchFamily="34" charset="-122"/>
                <a:ea typeface="微软雅黑" panose="020B0503020204020204" pitchFamily="34" charset="-122"/>
              </a:rPr>
              <a:t>}</a:t>
            </a:r>
          </a:p>
          <a:p>
            <a:pPr marL="0" indent="0">
              <a:lnSpc>
                <a:spcPct val="150000"/>
              </a:lnSpc>
              <a:buNone/>
            </a:pPr>
            <a:r>
              <a:rPr lang="zh-CN" altLang="en-US" sz="1800" dirty="0" smtClean="0">
                <a:solidFill>
                  <a:srgbClr val="FF0000"/>
                </a:solidFill>
                <a:latin typeface="微软雅黑" panose="020B0503020204020204" pitchFamily="34" charset="-122"/>
                <a:ea typeface="微软雅黑" panose="020B0503020204020204" pitchFamily="34" charset="-122"/>
              </a:rPr>
              <a:t>* 在</a:t>
            </a:r>
            <a:r>
              <a:rPr lang="zh-CN" altLang="en-US" sz="1800" dirty="0">
                <a:solidFill>
                  <a:srgbClr val="FF0000"/>
                </a:solidFill>
                <a:latin typeface="微软雅黑" panose="020B0503020204020204" pitchFamily="34" charset="-122"/>
                <a:ea typeface="微软雅黑" panose="020B0503020204020204" pitchFamily="34" charset="-122"/>
              </a:rPr>
              <a:t>严格模式中不允许使用 </a:t>
            </a:r>
            <a:r>
              <a:rPr lang="en-US" altLang="zh-CN" sz="1800" dirty="0">
                <a:solidFill>
                  <a:srgbClr val="FF0000"/>
                </a:solidFill>
                <a:latin typeface="微软雅黑" panose="020B0503020204020204" pitchFamily="34" charset="-122"/>
                <a:ea typeface="微软雅黑" panose="020B0503020204020204" pitchFamily="34" charset="-122"/>
              </a:rPr>
              <a:t>with</a:t>
            </a:r>
            <a:r>
              <a:rPr lang="zh-CN" altLang="en-US" sz="1800" dirty="0">
                <a:solidFill>
                  <a:srgbClr val="FF0000"/>
                </a:solidFill>
                <a:latin typeface="微软雅黑" panose="020B0503020204020204" pitchFamily="34" charset="-122"/>
                <a:ea typeface="微软雅黑" panose="020B0503020204020204" pitchFamily="34" charset="-122"/>
              </a:rPr>
              <a:t>。 使用 </a:t>
            </a:r>
            <a:r>
              <a:rPr lang="en-US" altLang="zh-CN" sz="1800" dirty="0">
                <a:solidFill>
                  <a:srgbClr val="FF0000"/>
                </a:solidFill>
                <a:latin typeface="微软雅黑" panose="020B0503020204020204" pitchFamily="34" charset="-122"/>
                <a:ea typeface="微软雅黑" panose="020B0503020204020204" pitchFamily="34" charset="-122"/>
              </a:rPr>
              <a:t>with </a:t>
            </a:r>
            <a:r>
              <a:rPr lang="zh-CN" altLang="en-US" sz="1800" dirty="0">
                <a:solidFill>
                  <a:srgbClr val="FF0000"/>
                </a:solidFill>
                <a:latin typeface="微软雅黑" panose="020B0503020204020204" pitchFamily="34" charset="-122"/>
                <a:ea typeface="微软雅黑" panose="020B0503020204020204" pitchFamily="34" charset="-122"/>
              </a:rPr>
              <a:t>会导致代码更难读取和调试，因此通常应当避免。</a:t>
            </a:r>
            <a:endParaRPr lang="zh-CN" sz="1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242545"/>
      </p:ext>
    </p:extLst>
  </p:cSld>
  <p:clrMapOvr>
    <a:masterClrMapping/>
  </p:clrMapOvr>
  <p:transition spd="slow">
    <p:wip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6323" name="矩形 7"/>
          <p:cNvSpPr>
            <a:spLocks noChangeArrowheads="1"/>
          </p:cNvSpPr>
          <p:nvPr/>
        </p:nvSpPr>
        <p:spPr bwMode="auto">
          <a:xfrm>
            <a:off x="0" y="0"/>
            <a:ext cx="1218565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6324"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325"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1.3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对象操作语句</a:t>
            </a:r>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this关键字</a:t>
            </a:r>
            <a:r>
              <a:rPr lang="en-US" altLang="en-US" sz="3600" b="1" smtClean="0">
                <a:solidFill>
                  <a:schemeClr val="bg1"/>
                </a:solidFill>
                <a:latin typeface="微软雅黑" panose="020B0503020204020204" pitchFamily="34" charset="-122"/>
                <a:ea typeface="微软雅黑" panose="020B0503020204020204" pitchFamily="34" charset="-122"/>
              </a:rPr>
              <a:t> </a:t>
            </a:r>
          </a:p>
        </p:txBody>
      </p:sp>
      <p:sp>
        <p:nvSpPr>
          <p:cNvPr id="56326"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0" indent="0">
              <a:lnSpc>
                <a:spcPct val="150000"/>
              </a:lnSpc>
              <a:buNone/>
            </a:pPr>
            <a:r>
              <a:rPr lang="en-US" altLang="zh-CN" sz="2200" b="1" dirty="0">
                <a:latin typeface="微软雅黑" panose="020B0503020204020204" pitchFamily="34" charset="-122"/>
                <a:ea typeface="微软雅黑" panose="020B0503020204020204" pitchFamily="34" charset="-122"/>
              </a:rPr>
              <a:t>this</a:t>
            </a:r>
            <a:r>
              <a:rPr lang="zh-CN" sz="2200" b="1" dirty="0">
                <a:latin typeface="微软雅黑" panose="020B0503020204020204" pitchFamily="34" charset="-122"/>
                <a:ea typeface="微软雅黑" panose="020B0503020204020204" pitchFamily="34" charset="-122"/>
              </a:rPr>
              <a:t>是对当前的</a:t>
            </a:r>
            <a:r>
              <a:rPr lang="zh-CN" sz="2200" b="1" dirty="0" smtClean="0">
                <a:latin typeface="微软雅黑" panose="020B0503020204020204" pitchFamily="34" charset="-122"/>
                <a:ea typeface="微软雅黑" panose="020B0503020204020204" pitchFamily="34" charset="-122"/>
              </a:rPr>
              <a:t>引用</a:t>
            </a:r>
            <a:endParaRPr lang="en-US" altLang="zh-CN" sz="2200" b="1" dirty="0" smtClean="0">
              <a:latin typeface="微软雅黑" panose="020B0503020204020204" pitchFamily="34" charset="-122"/>
              <a:ea typeface="微软雅黑" panose="020B0503020204020204" pitchFamily="34" charset="-122"/>
            </a:endParaRPr>
          </a:p>
          <a:p>
            <a:pPr>
              <a:lnSpc>
                <a:spcPct val="150000"/>
              </a:lnSpc>
            </a:pPr>
            <a:endParaRPr lang="en-US" altLang="zh-CN" sz="2200" dirty="0">
              <a:latin typeface="微软雅黑" panose="020B0503020204020204" pitchFamily="34" charset="-122"/>
              <a:ea typeface="微软雅黑" panose="020B0503020204020204" pitchFamily="34" charset="-122"/>
            </a:endParaRPr>
          </a:p>
          <a:p>
            <a:pPr marL="0" indent="0">
              <a:lnSpc>
                <a:spcPct val="150000"/>
              </a:lnSpc>
              <a:buNone/>
            </a:pPr>
            <a:r>
              <a:rPr lang="zh-CN" sz="2200" dirty="0" smtClean="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JavaScript</a:t>
            </a:r>
            <a:r>
              <a:rPr lang="zh-CN" sz="2200" dirty="0">
                <a:latin typeface="微软雅黑" panose="020B0503020204020204" pitchFamily="34" charset="-122"/>
                <a:ea typeface="微软雅黑" panose="020B0503020204020204" pitchFamily="34" charset="-122"/>
              </a:rPr>
              <a:t>由于对象的引用是多层次，多方位的，往往一个对象的引用又需要对另一个对象的引用，而另一个对象有可能又要引用另一个对象，这样有可能造成混乱，最后自己已不知道现在引用的那一个对象，为此</a:t>
            </a:r>
            <a:r>
              <a:rPr lang="en-US" altLang="zh-CN" sz="2200" dirty="0">
                <a:latin typeface="微软雅黑" panose="020B0503020204020204" pitchFamily="34" charset="-122"/>
                <a:ea typeface="微软雅黑" panose="020B0503020204020204" pitchFamily="34" charset="-122"/>
              </a:rPr>
              <a:t>JavaScript</a:t>
            </a:r>
            <a:r>
              <a:rPr lang="zh-CN" sz="2200" dirty="0">
                <a:latin typeface="微软雅黑" panose="020B0503020204020204" pitchFamily="34" charset="-122"/>
                <a:ea typeface="微软雅黑" panose="020B0503020204020204" pitchFamily="34" charset="-122"/>
              </a:rPr>
              <a:t>提供了一个用于将对象指定当前对象的语句</a:t>
            </a:r>
            <a:r>
              <a:rPr lang="en-US" altLang="zh-CN" sz="2200" dirty="0">
                <a:latin typeface="微软雅黑" panose="020B0503020204020204" pitchFamily="34" charset="-122"/>
                <a:ea typeface="微软雅黑" panose="020B0503020204020204" pitchFamily="34" charset="-122"/>
              </a:rPr>
              <a:t>this</a:t>
            </a:r>
            <a:r>
              <a:rPr lang="zh-CN" sz="2200" dirty="0" smtClean="0">
                <a:latin typeface="微软雅黑" panose="020B0503020204020204" pitchFamily="34" charset="-122"/>
                <a:ea typeface="微软雅黑" panose="020B0503020204020204" pitchFamily="34" charset="-122"/>
              </a:rPr>
              <a:t>。</a:t>
            </a:r>
            <a:endParaRPr lang="zh-CN" dirty="0"/>
          </a:p>
        </p:txBody>
      </p:sp>
    </p:spTree>
    <p:extLst>
      <p:ext uri="{BB962C8B-B14F-4D97-AF65-F5344CB8AC3E}">
        <p14:creationId xmlns:p14="http://schemas.microsoft.com/office/powerpoint/2010/main" val="2126815234"/>
      </p:ext>
    </p:extLst>
  </p:cSld>
  <p:clrMapOvr>
    <a:masterClrMapping/>
  </p:clrMapOvr>
  <p:transition spd="slow">
    <p:wip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7347" name="矩形 7"/>
          <p:cNvSpPr>
            <a:spLocks noChangeArrowheads="1"/>
          </p:cNvSpPr>
          <p:nvPr/>
        </p:nvSpPr>
        <p:spPr bwMode="auto">
          <a:xfrm>
            <a:off x="0" y="0"/>
            <a:ext cx="1218565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734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349"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1.3 </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对象操作语句</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3600" b="1"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n</a:t>
            </a:r>
            <a:r>
              <a:rPr lang="en-US" altLang="en-US" sz="36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ew运算符</a:t>
            </a:r>
            <a:r>
              <a:rPr lang="en-US"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3600" b="1" dirty="0" smtClean="0">
                <a:solidFill>
                  <a:schemeClr val="bg1"/>
                </a:solidFill>
                <a:latin typeface="微软雅黑" panose="020B0503020204020204" pitchFamily="34" charset="-122"/>
                <a:ea typeface="微软雅黑" panose="020B0503020204020204" pitchFamily="34" charset="-122"/>
              </a:rPr>
              <a:t> </a:t>
            </a:r>
          </a:p>
        </p:txBody>
      </p:sp>
      <p:sp>
        <p:nvSpPr>
          <p:cNvPr id="57350"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Wingdings" pitchFamily="2" charset="2"/>
              <a:buChar char="u"/>
            </a:pPr>
            <a:r>
              <a:rPr lang="zh-CN" sz="2200" dirty="0">
                <a:latin typeface="微软雅黑" panose="020B0503020204020204" pitchFamily="34" charset="-122"/>
                <a:ea typeface="微软雅黑" panose="020B0503020204020204" pitchFamily="34" charset="-122"/>
              </a:rPr>
              <a:t>使用</a:t>
            </a:r>
            <a:r>
              <a:rPr lang="en-US" altLang="zh-CN" sz="2200" dirty="0">
                <a:latin typeface="微软雅黑" panose="020B0503020204020204" pitchFamily="34" charset="-122"/>
                <a:ea typeface="微软雅黑" panose="020B0503020204020204" pitchFamily="34" charset="-122"/>
              </a:rPr>
              <a:t>New</a:t>
            </a:r>
            <a:r>
              <a:rPr lang="zh-CN" sz="2200" dirty="0">
                <a:latin typeface="微软雅黑" panose="020B0503020204020204" pitchFamily="34" charset="-122"/>
                <a:ea typeface="微软雅黑" panose="020B0503020204020204" pitchFamily="34" charset="-122"/>
              </a:rPr>
              <a:t>运算符可以创建一个新的对象</a:t>
            </a:r>
            <a:r>
              <a:rPr lang="zh-CN" sz="2200" dirty="0" smtClean="0">
                <a:latin typeface="微软雅黑" panose="020B0503020204020204" pitchFamily="34" charset="-122"/>
                <a:ea typeface="微软雅黑" panose="020B0503020204020204" pitchFamily="34" charset="-122"/>
              </a:rPr>
              <a:t>。使用</a:t>
            </a:r>
            <a:r>
              <a:rPr lang="zh-CN" sz="2200" dirty="0">
                <a:latin typeface="微软雅黑" panose="020B0503020204020204" pitchFamily="34" charset="-122"/>
                <a:ea typeface="微软雅黑" panose="020B0503020204020204" pitchFamily="34" charset="-122"/>
              </a:rPr>
              <a:t>如下格式：</a:t>
            </a:r>
            <a:br>
              <a:rPr lang="zh-CN" sz="2200" dirty="0">
                <a:latin typeface="微软雅黑" panose="020B0503020204020204" pitchFamily="34" charset="-122"/>
                <a:ea typeface="微软雅黑" panose="020B0503020204020204" pitchFamily="34" charset="-122"/>
              </a:rPr>
            </a:br>
            <a:r>
              <a:rPr lang="en-US" altLang="zh-CN" sz="2200" b="1" i="1" dirty="0" smtClean="0">
                <a:latin typeface="微软雅黑" panose="020B0503020204020204" pitchFamily="34" charset="-122"/>
                <a:ea typeface="微软雅黑" panose="020B0503020204020204" pitchFamily="34" charset="-122"/>
              </a:rPr>
              <a:t>object1=new Object(Parameters table);</a:t>
            </a:r>
            <a:br>
              <a:rPr lang="en-US" altLang="zh-CN" sz="2200" b="1" i="1" dirty="0" smtClean="0">
                <a:latin typeface="微软雅黑" panose="020B0503020204020204" pitchFamily="34" charset="-122"/>
                <a:ea typeface="微软雅黑" panose="020B0503020204020204" pitchFamily="34" charset="-122"/>
              </a:rPr>
            </a:br>
            <a:endParaRPr lang="en-US" altLang="zh-CN" sz="2200" b="1" i="1" dirty="0" smtClean="0">
              <a:latin typeface="微软雅黑" panose="020B0503020204020204" pitchFamily="34" charset="-122"/>
              <a:ea typeface="微软雅黑" panose="020B0503020204020204" pitchFamily="34" charset="-122"/>
            </a:endParaRPr>
          </a:p>
          <a:p>
            <a:pPr>
              <a:lnSpc>
                <a:spcPct val="150000"/>
              </a:lnSpc>
              <a:buFont typeface="Wingdings" pitchFamily="2" charset="2"/>
              <a:buChar char="u"/>
            </a:pPr>
            <a:r>
              <a:rPr lang="en-US" altLang="zh-CN" sz="2200" dirty="0" smtClean="0">
                <a:latin typeface="微软雅黑" panose="020B0503020204020204" pitchFamily="34" charset="-122"/>
                <a:ea typeface="微软雅黑" panose="020B0503020204020204" pitchFamily="34" charset="-122"/>
              </a:rPr>
              <a:t>object1</a:t>
            </a:r>
            <a:r>
              <a:rPr lang="zh-CN" sz="2200" dirty="0" smtClean="0">
                <a:latin typeface="微软雅黑" panose="020B0503020204020204" pitchFamily="34" charset="-122"/>
                <a:ea typeface="微软雅黑" panose="020B0503020204020204" pitchFamily="34" charset="-122"/>
              </a:rPr>
              <a:t>创建</a:t>
            </a:r>
            <a:r>
              <a:rPr lang="zh-CN" sz="2200" dirty="0">
                <a:latin typeface="微软雅黑" panose="020B0503020204020204" pitchFamily="34" charset="-122"/>
                <a:ea typeface="微软雅黑" panose="020B0503020204020204" pitchFamily="34" charset="-122"/>
              </a:rPr>
              <a:t>的新</a:t>
            </a:r>
            <a:r>
              <a:rPr lang="zh-CN" sz="2200" dirty="0" smtClean="0">
                <a:latin typeface="微软雅黑" panose="020B0503020204020204" pitchFamily="34" charset="-122"/>
                <a:ea typeface="微软雅黑" panose="020B0503020204020204" pitchFamily="34" charset="-122"/>
              </a:rPr>
              <a:t>对象</a:t>
            </a:r>
            <a:r>
              <a:rPr lang="en-US" altLang="zh-CN" sz="2200" dirty="0" smtClean="0">
                <a:latin typeface="微软雅黑" panose="020B0503020204020204" pitchFamily="34" charset="-122"/>
                <a:ea typeface="微软雅黑" panose="020B0503020204020204" pitchFamily="34" charset="-122"/>
              </a:rPr>
              <a:t>,Object</a:t>
            </a:r>
            <a:r>
              <a:rPr lang="zh-CN" sz="2200" dirty="0">
                <a:latin typeface="微软雅黑" panose="020B0503020204020204" pitchFamily="34" charset="-122"/>
                <a:ea typeface="微软雅黑" panose="020B0503020204020204" pitchFamily="34" charset="-122"/>
              </a:rPr>
              <a:t>是已经存在的</a:t>
            </a:r>
            <a:r>
              <a:rPr lang="zh-CN" sz="2200" dirty="0" smtClean="0">
                <a:latin typeface="微软雅黑" panose="020B0503020204020204" pitchFamily="34" charset="-122"/>
                <a:ea typeface="微软雅黑" panose="020B0503020204020204" pitchFamily="34" charset="-122"/>
              </a:rPr>
              <a:t>对象</a:t>
            </a:r>
            <a:r>
              <a:rPr lang="en-US" altLang="zh-CN" sz="2200" dirty="0" smtClean="0">
                <a:latin typeface="微软雅黑" panose="020B0503020204020204" pitchFamily="34" charset="-122"/>
                <a:ea typeface="微软雅黑" panose="020B0503020204020204" pitchFamily="34" charset="-122"/>
              </a:rPr>
              <a:t>,</a:t>
            </a:r>
            <a:r>
              <a:rPr lang="zh-CN" sz="2200" dirty="0" smtClean="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parameters table</a:t>
            </a:r>
            <a:r>
              <a:rPr lang="zh-CN" sz="2200" dirty="0">
                <a:latin typeface="微软雅黑" panose="020B0503020204020204" pitchFamily="34" charset="-122"/>
                <a:ea typeface="微软雅黑" panose="020B0503020204020204" pitchFamily="34" charset="-122"/>
              </a:rPr>
              <a:t>参数</a:t>
            </a:r>
            <a:r>
              <a:rPr lang="zh-CN" sz="2200" dirty="0" smtClean="0">
                <a:latin typeface="微软雅黑" panose="020B0503020204020204" pitchFamily="34" charset="-122"/>
                <a:ea typeface="微软雅黑" panose="020B0503020204020204" pitchFamily="34" charset="-122"/>
              </a:rPr>
              <a:t>表</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new</a:t>
            </a:r>
            <a:r>
              <a:rPr lang="zh-CN" sz="2200" dirty="0">
                <a:latin typeface="微软雅黑" panose="020B0503020204020204" pitchFamily="34" charset="-122"/>
                <a:ea typeface="微软雅黑" panose="020B0503020204020204" pitchFamily="34" charset="-122"/>
              </a:rPr>
              <a:t>是</a:t>
            </a:r>
            <a:r>
              <a:rPr lang="en-US" altLang="zh-CN" sz="2200" dirty="0">
                <a:latin typeface="微软雅黑" panose="020B0503020204020204" pitchFamily="34" charset="-122"/>
                <a:ea typeface="微软雅黑" panose="020B0503020204020204" pitchFamily="34" charset="-122"/>
              </a:rPr>
              <a:t>JavaScript</a:t>
            </a:r>
            <a:r>
              <a:rPr lang="zh-CN" sz="2200" dirty="0">
                <a:latin typeface="微软雅黑" panose="020B0503020204020204" pitchFamily="34" charset="-122"/>
                <a:ea typeface="微软雅黑" panose="020B0503020204020204" pitchFamily="34" charset="-122"/>
              </a:rPr>
              <a:t>中的命令语句</a:t>
            </a:r>
            <a:r>
              <a:rPr lang="zh-CN"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indent="0">
              <a:lnSpc>
                <a:spcPct val="150000"/>
              </a:lnSpc>
              <a:buNone/>
            </a:pPr>
            <a:endParaRPr lang="en-US" altLang="zh-CN" sz="2200" dirty="0" smtClean="0">
              <a:latin typeface="微软雅黑" panose="020B0503020204020204" pitchFamily="34" charset="-122"/>
              <a:ea typeface="微软雅黑" panose="020B0503020204020204" pitchFamily="34" charset="-122"/>
            </a:endParaRPr>
          </a:p>
        </p:txBody>
      </p:sp>
      <p:sp>
        <p:nvSpPr>
          <p:cNvPr id="2" name="TextBox 1"/>
          <p:cNvSpPr txBox="1"/>
          <p:nvPr/>
        </p:nvSpPr>
        <p:spPr>
          <a:xfrm>
            <a:off x="4620986" y="4327070"/>
            <a:ext cx="7111546" cy="170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nSpc>
                <a:spcPct val="150000"/>
              </a:lnSpc>
            </a:pPr>
            <a:r>
              <a:rPr lang="zh-CN" altLang="zh-CN" sz="2000" dirty="0">
                <a:solidFill>
                  <a:schemeClr val="tx1"/>
                </a:solidFill>
                <a:latin typeface="微软雅黑" panose="020B0503020204020204" pitchFamily="34" charset="-122"/>
                <a:ea typeface="微软雅黑" panose="020B0503020204020204" pitchFamily="34" charset="-122"/>
              </a:rPr>
              <a:t>如创建一个日期新对象</a:t>
            </a:r>
            <a:r>
              <a:rPr lang="zh-CN" altLang="zh-CN" b="1" i="1" dirty="0">
                <a:solidFill>
                  <a:schemeClr val="tx1"/>
                </a:solidFill>
                <a:latin typeface="微软雅黑" panose="020B0503020204020204" pitchFamily="34" charset="-122"/>
                <a:ea typeface="微软雅黑" panose="020B0503020204020204" pitchFamily="34" charset="-122"/>
              </a:rPr>
              <a:t/>
            </a:r>
            <a:br>
              <a:rPr lang="zh-CN" altLang="zh-CN" b="1" i="1" dirty="0">
                <a:solidFill>
                  <a:schemeClr val="tx1"/>
                </a:solidFill>
                <a:latin typeface="微软雅黑" panose="020B0503020204020204" pitchFamily="34" charset="-122"/>
                <a:ea typeface="微软雅黑" panose="020B0503020204020204" pitchFamily="34" charset="-122"/>
              </a:rPr>
            </a:br>
            <a:r>
              <a:rPr lang="en-US" altLang="zh-CN" b="1" i="1" dirty="0" smtClean="0">
                <a:solidFill>
                  <a:schemeClr val="tx1"/>
                </a:solidFill>
                <a:latin typeface="微软雅黑" panose="020B0503020204020204" pitchFamily="34" charset="-122"/>
                <a:ea typeface="微软雅黑" panose="020B0503020204020204" pitchFamily="34" charset="-122"/>
              </a:rPr>
              <a:t>	</a:t>
            </a:r>
            <a:r>
              <a:rPr lang="en-US" altLang="zh-CN" b="1" i="1" dirty="0" err="1" smtClean="0">
                <a:solidFill>
                  <a:schemeClr val="tx1"/>
                </a:solidFill>
                <a:latin typeface="微软雅黑" panose="020B0503020204020204" pitchFamily="34" charset="-122"/>
                <a:ea typeface="微软雅黑" panose="020B0503020204020204" pitchFamily="34" charset="-122"/>
              </a:rPr>
              <a:t>newData</a:t>
            </a:r>
            <a:r>
              <a:rPr lang="en-US" altLang="zh-CN" b="1" i="1" dirty="0" smtClean="0">
                <a:solidFill>
                  <a:schemeClr val="tx1"/>
                </a:solidFill>
                <a:latin typeface="微软雅黑" panose="020B0503020204020204" pitchFamily="34" charset="-122"/>
                <a:ea typeface="微软雅黑" panose="020B0503020204020204" pitchFamily="34" charset="-122"/>
              </a:rPr>
              <a:t>=new Date()</a:t>
            </a:r>
            <a:r>
              <a:rPr lang="en-US" altLang="zh-CN" b="1" i="1" dirty="0">
                <a:solidFill>
                  <a:schemeClr val="tx1"/>
                </a:solidFill>
                <a:latin typeface="微软雅黑" panose="020B0503020204020204" pitchFamily="34" charset="-122"/>
                <a:ea typeface="微软雅黑" panose="020B0503020204020204" pitchFamily="34" charset="-122"/>
              </a:rPr>
              <a:t/>
            </a:r>
            <a:br>
              <a:rPr lang="en-US" altLang="zh-CN" b="1" i="1" dirty="0">
                <a:solidFill>
                  <a:schemeClr val="tx1"/>
                </a:solidFill>
                <a:latin typeface="微软雅黑" panose="020B0503020204020204" pitchFamily="34" charset="-122"/>
                <a:ea typeface="微软雅黑" panose="020B0503020204020204" pitchFamily="34" charset="-122"/>
              </a:rPr>
            </a:br>
            <a:r>
              <a:rPr lang="zh-CN" altLang="zh-CN" sz="2000" dirty="0">
                <a:solidFill>
                  <a:schemeClr val="tx1"/>
                </a:solidFill>
                <a:latin typeface="微软雅黑" panose="020B0503020204020204" pitchFamily="34" charset="-122"/>
                <a:ea typeface="微软雅黑" panose="020B0503020204020204" pitchFamily="34" charset="-122"/>
              </a:rPr>
              <a:t>之后就可使</a:t>
            </a:r>
            <a:r>
              <a:rPr lang="en-US" altLang="zh-CN" sz="2000" dirty="0" err="1" smtClean="0">
                <a:solidFill>
                  <a:schemeClr val="tx1"/>
                </a:solidFill>
                <a:latin typeface="微软雅黑" panose="020B0503020204020204" pitchFamily="34" charset="-122"/>
                <a:ea typeface="微软雅黑" panose="020B0503020204020204" pitchFamily="34" charset="-122"/>
              </a:rPr>
              <a:t>newData</a:t>
            </a:r>
            <a:r>
              <a:rPr lang="zh-CN" altLang="zh-CN" sz="2000" dirty="0" smtClean="0">
                <a:solidFill>
                  <a:schemeClr val="tx1"/>
                </a:solidFill>
                <a:latin typeface="微软雅黑" panose="020B0503020204020204" pitchFamily="34" charset="-122"/>
                <a:ea typeface="微软雅黑" panose="020B0503020204020204" pitchFamily="34" charset="-122"/>
              </a:rPr>
              <a:t>作为</a:t>
            </a:r>
            <a:r>
              <a:rPr lang="zh-CN" altLang="zh-CN" sz="2000" dirty="0">
                <a:solidFill>
                  <a:schemeClr val="tx1"/>
                </a:solidFill>
                <a:latin typeface="微软雅黑" panose="020B0503020204020204" pitchFamily="34" charset="-122"/>
                <a:ea typeface="微软雅黑" panose="020B0503020204020204" pitchFamily="34" charset="-122"/>
              </a:rPr>
              <a:t>一个新的日期对象了 </a:t>
            </a:r>
          </a:p>
          <a:p>
            <a:endParaRPr lang="zh-CN" altLang="en-US" dirty="0">
              <a:solidFill>
                <a:schemeClr val="tx1"/>
              </a:solidFill>
            </a:endParaRPr>
          </a:p>
        </p:txBody>
      </p:sp>
    </p:spTree>
    <p:extLst>
      <p:ext uri="{BB962C8B-B14F-4D97-AF65-F5344CB8AC3E}">
        <p14:creationId xmlns:p14="http://schemas.microsoft.com/office/powerpoint/2010/main" val="2748254902"/>
      </p:ext>
    </p:extLst>
  </p:cSld>
  <p:clrMapOvr>
    <a:masterClrMapping/>
  </p:clrMapOvr>
  <p:transition spd="slow">
    <p:wip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8371" name="矩形 7"/>
          <p:cNvSpPr>
            <a:spLocks noChangeArrowheads="1"/>
          </p:cNvSpPr>
          <p:nvPr/>
        </p:nvSpPr>
        <p:spPr bwMode="auto">
          <a:xfrm>
            <a:off x="0" y="0"/>
            <a:ext cx="1218565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837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373"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1.4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对象属性的引用 </a:t>
            </a:r>
            <a:r>
              <a:rPr lang="en-US" altLang="en-US" sz="3600" b="1" smtClean="0">
                <a:solidFill>
                  <a:schemeClr val="bg1"/>
                </a:solidFill>
                <a:latin typeface="微软雅黑" panose="020B0503020204020204" pitchFamily="34" charset="-122"/>
                <a:ea typeface="微软雅黑" panose="020B0503020204020204" pitchFamily="34" charset="-122"/>
              </a:rPr>
              <a:t> </a:t>
            </a:r>
          </a:p>
        </p:txBody>
      </p:sp>
      <p:sp>
        <p:nvSpPr>
          <p:cNvPr id="58374" name="Rectangle 6"/>
          <p:cNvSpPr>
            <a:spLocks noGrp="1" noChangeArrowheads="1"/>
          </p:cNvSpPr>
          <p:nvPr/>
        </p:nvSpPr>
        <p:spPr bwMode="auto">
          <a:xfrm>
            <a:off x="720724" y="1638300"/>
            <a:ext cx="10750551"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Wingdings" pitchFamily="2" charset="2"/>
              <a:buChar char="u"/>
              <a:defRPr/>
            </a:pPr>
            <a:r>
              <a:rPr lang="zh-CN" sz="2200" b="1" dirty="0" smtClean="0">
                <a:latin typeface="微软雅黑" panose="020B0503020204020204" pitchFamily="34" charset="-122"/>
                <a:ea typeface="微软雅黑" panose="020B0503020204020204" pitchFamily="34" charset="-122"/>
              </a:rPr>
              <a:t>使用点（</a:t>
            </a:r>
            <a:r>
              <a:rPr lang="en-US" altLang="zh-CN" sz="2200" b="1" dirty="0" smtClean="0">
                <a:latin typeface="微软雅黑" panose="020B0503020204020204" pitchFamily="34" charset="-122"/>
                <a:ea typeface="微软雅黑" panose="020B0503020204020204" pitchFamily="34" charset="-122"/>
              </a:rPr>
              <a:t>.</a:t>
            </a:r>
            <a:r>
              <a:rPr lang="zh-CN" sz="2200" b="1" dirty="0" smtClean="0">
                <a:latin typeface="微软雅黑" panose="020B0503020204020204" pitchFamily="34" charset="-122"/>
                <a:ea typeface="微软雅黑" panose="020B0503020204020204" pitchFamily="34" charset="-122"/>
              </a:rPr>
              <a:t>）运算符</a:t>
            </a:r>
            <a:endParaRPr lang="en-US" altLang="zh-CN" sz="2200" b="1" dirty="0" smtClean="0">
              <a:latin typeface="微软雅黑" panose="020B0503020204020204" pitchFamily="34" charset="-122"/>
              <a:ea typeface="微软雅黑" panose="020B0503020204020204" pitchFamily="34" charset="-122"/>
            </a:endParaRPr>
          </a:p>
          <a:p>
            <a:pPr marL="0" indent="0">
              <a:lnSpc>
                <a:spcPct val="150000"/>
              </a:lnSpc>
              <a:buFont typeface="Arial" panose="020B0604020202020204" pitchFamily="34" charset="0"/>
              <a:buNone/>
              <a:defRPr/>
            </a:pPr>
            <a:endParaRPr lang="en-US" altLang="zh-CN" sz="2200" b="1" dirty="0" smtClean="0">
              <a:latin typeface="微软雅黑" panose="020B0503020204020204" pitchFamily="34" charset="-122"/>
              <a:ea typeface="微软雅黑" panose="020B0503020204020204" pitchFamily="34" charset="-122"/>
            </a:endParaRPr>
          </a:p>
          <a:p>
            <a:pPr marL="0" indent="0">
              <a:lnSpc>
                <a:spcPct val="150000"/>
              </a:lnSpc>
              <a:buNone/>
              <a:defRPr/>
            </a:pPr>
            <a:endParaRPr lang="en-US" altLang="zh-CN" sz="2200" dirty="0" smtClean="0">
              <a:latin typeface="微软雅黑" panose="020B0503020204020204" pitchFamily="34" charset="-122"/>
              <a:ea typeface="微软雅黑" panose="020B0503020204020204" pitchFamily="34" charset="-122"/>
            </a:endParaRPr>
          </a:p>
          <a:p>
            <a:pPr marL="0" indent="0">
              <a:lnSpc>
                <a:spcPct val="150000"/>
              </a:lnSpc>
              <a:buNone/>
              <a:defRPr/>
            </a:pPr>
            <a:endParaRPr lang="en-US" altLang="zh-CN" sz="2200" dirty="0" smtClean="0">
              <a:latin typeface="微软雅黑" panose="020B0503020204020204" pitchFamily="34" charset="-122"/>
              <a:ea typeface="微软雅黑" panose="020B0503020204020204" pitchFamily="34" charset="-122"/>
            </a:endParaRPr>
          </a:p>
          <a:p>
            <a:pPr marL="0" indent="0">
              <a:lnSpc>
                <a:spcPct val="150000"/>
              </a:lnSpc>
              <a:buFont typeface="Arial" panose="020B0604020202020204" pitchFamily="34" charset="0"/>
              <a:buNone/>
              <a:defRPr/>
            </a:pPr>
            <a:r>
              <a:rPr lang="zh-CN" sz="2200" dirty="0" smtClean="0">
                <a:latin typeface="微软雅黑" panose="020B0503020204020204" pitchFamily="34" charset="-122"/>
                <a:ea typeface="微软雅黑" panose="020B0503020204020204" pitchFamily="34" charset="-122"/>
              </a:rPr>
              <a:t>其中</a:t>
            </a:r>
            <a:r>
              <a:rPr lang="en-US" altLang="zh-CN" sz="2200" dirty="0" smtClean="0">
                <a:latin typeface="微软雅黑" panose="020B0503020204020204" pitchFamily="34" charset="-122"/>
                <a:ea typeface="微软雅黑" panose="020B0503020204020204" pitchFamily="34" charset="-122"/>
              </a:rPr>
              <a:t>university</a:t>
            </a:r>
            <a:r>
              <a:rPr lang="zh-CN" sz="2200" dirty="0" smtClean="0">
                <a:latin typeface="微软雅黑" panose="020B0503020204020204" pitchFamily="34" charset="-122"/>
                <a:ea typeface="微软雅黑" panose="020B0503020204020204" pitchFamily="34" charset="-122"/>
              </a:rPr>
              <a:t>是一个已经存在的对象，</a:t>
            </a:r>
            <a:r>
              <a:rPr lang="en-US" altLang="zh-CN" sz="2200" dirty="0" smtClean="0">
                <a:latin typeface="微软雅黑" panose="020B0503020204020204" pitchFamily="34" charset="-122"/>
                <a:ea typeface="微软雅黑" panose="020B0503020204020204" pitchFamily="34" charset="-122"/>
              </a:rPr>
              <a:t>name</a:t>
            </a:r>
            <a:r>
              <a:rPr lang="zh-CN"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city</a:t>
            </a:r>
            <a:r>
              <a:rPr lang="zh-CN"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date</a:t>
            </a:r>
            <a:r>
              <a:rPr lang="zh-CN" sz="2200" dirty="0" smtClean="0">
                <a:latin typeface="微软雅黑" panose="020B0503020204020204" pitchFamily="34" charset="-122"/>
                <a:ea typeface="微软雅黑" panose="020B0503020204020204" pitchFamily="34" charset="-122"/>
              </a:rPr>
              <a:t>是它的三个属性，并通过操作对其赋值。</a:t>
            </a:r>
          </a:p>
        </p:txBody>
      </p:sp>
      <p:sp>
        <p:nvSpPr>
          <p:cNvPr id="2" name="TextBox 1"/>
          <p:cNvSpPr txBox="1"/>
          <p:nvPr/>
        </p:nvSpPr>
        <p:spPr>
          <a:xfrm>
            <a:off x="3102429" y="2334989"/>
            <a:ext cx="4702629" cy="1615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lvl="1">
              <a:lnSpc>
                <a:spcPct val="150000"/>
              </a:lnSpc>
              <a:defRPr/>
            </a:pPr>
            <a:r>
              <a:rPr lang="en-US" altLang="zh-CN" sz="2200" i="1" dirty="0">
                <a:solidFill>
                  <a:schemeClr val="tx1"/>
                </a:solidFill>
                <a:latin typeface="微软雅黑" panose="020B0503020204020204" pitchFamily="34" charset="-122"/>
                <a:ea typeface="微软雅黑" panose="020B0503020204020204" pitchFamily="34" charset="-122"/>
              </a:rPr>
              <a:t>university.name=“</a:t>
            </a:r>
            <a:r>
              <a:rPr lang="zh-CN" altLang="zh-CN" sz="2200" i="1" dirty="0">
                <a:solidFill>
                  <a:schemeClr val="tx1"/>
                </a:solidFill>
                <a:latin typeface="微软雅黑" panose="020B0503020204020204" pitchFamily="34" charset="-122"/>
                <a:ea typeface="微软雅黑" panose="020B0503020204020204" pitchFamily="34" charset="-122"/>
              </a:rPr>
              <a:t>云南省”</a:t>
            </a:r>
          </a:p>
          <a:p>
            <a:pPr lvl="1">
              <a:lnSpc>
                <a:spcPct val="150000"/>
              </a:lnSpc>
              <a:defRPr/>
            </a:pPr>
            <a:r>
              <a:rPr lang="en-US" altLang="zh-CN" sz="2200" i="1" dirty="0" err="1">
                <a:solidFill>
                  <a:schemeClr val="tx1"/>
                </a:solidFill>
                <a:latin typeface="微软雅黑" panose="020B0503020204020204" pitchFamily="34" charset="-122"/>
                <a:ea typeface="微软雅黑" panose="020B0503020204020204" pitchFamily="34" charset="-122"/>
              </a:rPr>
              <a:t>university.city</a:t>
            </a:r>
            <a:r>
              <a:rPr lang="en-US" altLang="zh-CN" sz="2200" i="1" dirty="0">
                <a:solidFill>
                  <a:schemeClr val="tx1"/>
                </a:solidFill>
                <a:latin typeface="微软雅黑" panose="020B0503020204020204" pitchFamily="34" charset="-122"/>
                <a:ea typeface="微软雅黑" panose="020B0503020204020204" pitchFamily="34" charset="-122"/>
              </a:rPr>
              <a:t>=“</a:t>
            </a:r>
            <a:r>
              <a:rPr lang="zh-CN" altLang="zh-CN" sz="2200" i="1" dirty="0">
                <a:solidFill>
                  <a:schemeClr val="tx1"/>
                </a:solidFill>
                <a:latin typeface="微软雅黑" panose="020B0503020204020204" pitchFamily="34" charset="-122"/>
                <a:ea typeface="微软雅黑" panose="020B0503020204020204" pitchFamily="34" charset="-122"/>
              </a:rPr>
              <a:t>昆明市”</a:t>
            </a:r>
          </a:p>
          <a:p>
            <a:pPr lvl="1">
              <a:lnSpc>
                <a:spcPct val="150000"/>
              </a:lnSpc>
              <a:defRPr/>
            </a:pPr>
            <a:r>
              <a:rPr lang="en-US" altLang="zh-CN" sz="2200" i="1" dirty="0" err="1">
                <a:solidFill>
                  <a:schemeClr val="tx1"/>
                </a:solidFill>
                <a:latin typeface="微软雅黑" panose="020B0503020204020204" pitchFamily="34" charset="-122"/>
                <a:ea typeface="微软雅黑" panose="020B0503020204020204" pitchFamily="34" charset="-122"/>
              </a:rPr>
              <a:t>university.date</a:t>
            </a:r>
            <a:r>
              <a:rPr lang="en-US" altLang="zh-CN" sz="2200" i="1" dirty="0">
                <a:solidFill>
                  <a:schemeClr val="tx1"/>
                </a:solidFill>
                <a:latin typeface="微软雅黑" panose="020B0503020204020204" pitchFamily="34" charset="-122"/>
                <a:ea typeface="微软雅黑" panose="020B0503020204020204" pitchFamily="34" charset="-122"/>
              </a:rPr>
              <a:t>="1999"</a:t>
            </a:r>
            <a:r>
              <a:rPr lang="en-US" altLang="zh-CN" sz="2200" dirty="0">
                <a:solidFill>
                  <a:schemeClr val="tx1"/>
                </a:solidFill>
                <a:latin typeface="微软雅黑" panose="020B0503020204020204" pitchFamily="34" charset="-122"/>
                <a:ea typeface="微软雅黑" panose="020B0503020204020204" pitchFamily="34" charset="-122"/>
              </a:rPr>
              <a:t> </a:t>
            </a:r>
            <a:endParaRPr lang="zh-CN" altLang="en-US" dirty="0">
              <a:solidFill>
                <a:schemeClr val="tx1"/>
              </a:solidFill>
            </a:endParaRPr>
          </a:p>
        </p:txBody>
      </p:sp>
    </p:spTree>
    <p:extLst>
      <p:ext uri="{BB962C8B-B14F-4D97-AF65-F5344CB8AC3E}">
        <p14:creationId xmlns:p14="http://schemas.microsoft.com/office/powerpoint/2010/main" val="149542449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220" name="矩形 7"/>
          <p:cNvSpPr>
            <a:spLocks noChangeArrowheads="1"/>
          </p:cNvSpPr>
          <p:nvPr/>
        </p:nvSpPr>
        <p:spPr bwMode="auto">
          <a:xfrm>
            <a:off x="0" y="0"/>
            <a:ext cx="1219200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9221"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22" name="标题 1"/>
          <p:cNvSpPr>
            <a:spLocks noGrp="1" noChangeArrowheads="1"/>
          </p:cNvSpPr>
          <p:nvPr>
            <p:ph type="title" idx="4294967295"/>
          </p:nvPr>
        </p:nvSpPr>
        <p:spPr>
          <a:xfrm>
            <a:off x="604838" y="0"/>
            <a:ext cx="10748962" cy="1335088"/>
          </a:xfrm>
        </p:spPr>
        <p:txBody>
          <a:bodyPr/>
          <a:lstStyle/>
          <a:p>
            <a:pPr marL="0" indent="0" eaLnBrk="1" hangingPunct="1"/>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JavaScript组成</a:t>
            </a:r>
            <a:endParaRPr lang="zh-CN" altLang="en-US" dirty="0" smtClean="0"/>
          </a:p>
        </p:txBody>
      </p:sp>
      <p:sp>
        <p:nvSpPr>
          <p:cNvPr id="8" name="Rectangle 3"/>
          <p:cNvSpPr>
            <a:spLocks noGrp="1" noChangeArrowheads="1"/>
          </p:cNvSpPr>
          <p:nvPr/>
        </p:nvSpPr>
        <p:spPr bwMode="auto">
          <a:xfrm>
            <a:off x="552450" y="1690688"/>
            <a:ext cx="10972800"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buFont typeface="Arial" panose="020B0604020202020204" pitchFamily="34" charset="0"/>
              <a:buNone/>
              <a:defRPr/>
            </a:pPr>
            <a:r>
              <a:rPr lang="zh-CN" altLang="en-US" dirty="0" smtClean="0">
                <a:solidFill>
                  <a:srgbClr val="000066"/>
                </a:solidFill>
                <a:latin typeface="微软雅黑" panose="020B0503020204020204" pitchFamily="34" charset="-122"/>
                <a:ea typeface="微软雅黑" panose="020B0503020204020204" pitchFamily="34" charset="-122"/>
                <a:sym typeface="Arial" panose="020B0604020202020204" pitchFamily="34" charset="0"/>
              </a:rPr>
              <a:t>兼容性问题</a:t>
            </a:r>
          </a:p>
          <a:p>
            <a:pPr marL="0" lvl="1" eaLnBrk="1" hangingPunct="1">
              <a:lnSpc>
                <a:spcPct val="200000"/>
              </a:lnSpc>
              <a:buFont typeface="Arial" panose="020B0604020202020204" pitchFamily="34" charset="0"/>
              <a:buChar char="•"/>
              <a:defRPr/>
            </a:pPr>
            <a:r>
              <a:rPr lang="en-US" sz="2200" dirty="0" err="1" smtClean="0">
                <a:latin typeface="微软雅黑" panose="020B0503020204020204" pitchFamily="34" charset="-122"/>
                <a:ea typeface="微软雅黑" panose="020B0503020204020204" pitchFamily="34" charset="-122"/>
                <a:sym typeface="Arial" panose="020B0604020202020204" pitchFamily="34" charset="0"/>
              </a:rPr>
              <a:t>ECMAScript</a:t>
            </a:r>
            <a:r>
              <a:rPr lang="en-US" altLang="en-US" sz="2200" dirty="0" smtClean="0">
                <a:latin typeface="微软雅黑" panose="020B0503020204020204" pitchFamily="34" charset="-122"/>
                <a:ea typeface="微软雅黑" panose="020B0503020204020204" pitchFamily="34" charset="-122"/>
                <a:sym typeface="Arial" panose="020B0604020202020204" pitchFamily="34" charset="0"/>
              </a:rPr>
              <a:t>: </a:t>
            </a:r>
            <a:r>
              <a:rPr lang="zh-CN" altLang="en-US" sz="2200" dirty="0" smtClean="0">
                <a:latin typeface="微软雅黑" panose="020B0503020204020204" pitchFamily="34" charset="-122"/>
                <a:ea typeface="微软雅黑" panose="020B0503020204020204" pitchFamily="34" charset="-122"/>
                <a:sym typeface="Arial" panose="020B0604020202020204" pitchFamily="34" charset="0"/>
              </a:rPr>
              <a:t>几乎没有兼容问题</a:t>
            </a:r>
            <a:endParaRPr lang="en-US" altLang="en-US" sz="2200" dirty="0">
              <a:latin typeface="微软雅黑" panose="020B0503020204020204" pitchFamily="34" charset="-122"/>
              <a:ea typeface="微软雅黑" panose="020B0503020204020204" pitchFamily="34" charset="-122"/>
              <a:sym typeface="Arial" panose="020B0604020202020204" pitchFamily="34" charset="0"/>
            </a:endParaRPr>
          </a:p>
          <a:p>
            <a:pPr marL="0" lvl="1" eaLnBrk="1" hangingPunct="1">
              <a:lnSpc>
                <a:spcPct val="200000"/>
              </a:lnSpc>
              <a:buFont typeface="Arial" panose="020B0604020202020204" pitchFamily="34" charset="0"/>
              <a:buChar char="•"/>
              <a:defRPr/>
            </a:pPr>
            <a:r>
              <a:rPr lang="en-US" sz="2200" dirty="0" smtClean="0">
                <a:latin typeface="微软雅黑" panose="020B0503020204020204" pitchFamily="34" charset="-122"/>
                <a:ea typeface="微软雅黑" panose="020B0503020204020204" pitchFamily="34" charset="-122"/>
                <a:sym typeface="Arial" panose="020B0604020202020204" pitchFamily="34" charset="0"/>
              </a:rPr>
              <a:t>DOM</a:t>
            </a:r>
            <a:r>
              <a:rPr lang="zh-CN" altLang="en-US" sz="2200" dirty="0" smtClean="0">
                <a:latin typeface="微软雅黑" panose="020B0503020204020204" pitchFamily="34" charset="-122"/>
                <a:ea typeface="微软雅黑" panose="020B0503020204020204" pitchFamily="34" charset="-122"/>
                <a:sym typeface="Arial" panose="020B0604020202020204" pitchFamily="34" charset="0"/>
              </a:rPr>
              <a:t>：有一些操作不兼容</a:t>
            </a:r>
            <a:endParaRPr lang="en-US" altLang="en-US" sz="2200" dirty="0" smtClean="0">
              <a:latin typeface="微软雅黑" panose="020B0503020204020204" pitchFamily="34" charset="-122"/>
              <a:ea typeface="微软雅黑" panose="020B0503020204020204" pitchFamily="34" charset="-122"/>
              <a:sym typeface="Arial" panose="020B0604020202020204" pitchFamily="34" charset="0"/>
            </a:endParaRPr>
          </a:p>
          <a:p>
            <a:pPr marL="0" lvl="1" eaLnBrk="1" hangingPunct="1">
              <a:lnSpc>
                <a:spcPct val="200000"/>
              </a:lnSpc>
              <a:buFont typeface="Arial" panose="020B0604020202020204" pitchFamily="34" charset="0"/>
              <a:buChar char="•"/>
              <a:defRPr/>
            </a:pPr>
            <a:r>
              <a:rPr lang="en-US" altLang="zh-CN" sz="2200" dirty="0" smtClean="0">
                <a:latin typeface="微软雅黑" panose="020B0503020204020204" pitchFamily="34" charset="-122"/>
                <a:ea typeface="微软雅黑" panose="020B0503020204020204" pitchFamily="34" charset="-122"/>
                <a:sym typeface="Arial" panose="020B0604020202020204" pitchFamily="34" charset="0"/>
              </a:rPr>
              <a:t>BOM:  </a:t>
            </a:r>
            <a:r>
              <a:rPr lang="zh-CN" altLang="en-US" sz="2200" dirty="0" smtClean="0">
                <a:latin typeface="微软雅黑" panose="020B0503020204020204" pitchFamily="34" charset="-122"/>
                <a:ea typeface="微软雅黑" panose="020B0503020204020204" pitchFamily="34" charset="-122"/>
                <a:sym typeface="Arial" panose="020B0604020202020204" pitchFamily="34" charset="0"/>
              </a:rPr>
              <a:t>没有兼容性问题</a:t>
            </a:r>
            <a:endParaRPr lang="en-US" altLang="en-US" sz="2200" dirty="0" smtClean="0">
              <a:latin typeface="微软雅黑" panose="020B0503020204020204" pitchFamily="34" charset="-122"/>
              <a:ea typeface="微软雅黑" panose="020B0503020204020204" pitchFamily="34" charset="-122"/>
              <a:sym typeface="Arial" panose="020B0604020202020204" pitchFamily="34" charset="0"/>
            </a:endParaRPr>
          </a:p>
          <a:p>
            <a:pPr marL="457200" lvl="1" indent="0" eaLnBrk="1" hangingPunct="1">
              <a:buFont typeface="Arial" panose="020B0604020202020204" pitchFamily="34" charset="0"/>
              <a:buNone/>
              <a:defRPr/>
            </a:pPr>
            <a:endParaRPr lang="en-US" altLang="en-US" dirty="0" smtClean="0">
              <a:ea typeface="黑体" panose="02010609060101010101" pitchFamily="49" charset="-122"/>
            </a:endParaRPr>
          </a:p>
        </p:txBody>
      </p:sp>
      <p:sp>
        <p:nvSpPr>
          <p:cNvPr id="3" name="矩形标注 2"/>
          <p:cNvSpPr/>
          <p:nvPr/>
        </p:nvSpPr>
        <p:spPr bwMode="auto">
          <a:xfrm>
            <a:off x="4953000" y="3149246"/>
            <a:ext cx="1689581" cy="671627"/>
          </a:xfrm>
          <a:prstGeom prst="wedgeRectCallout">
            <a:avLst>
              <a:gd name="adj1" fmla="val -88487"/>
              <a:gd name="adj2" fmla="val -2162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lnSpc>
                <a:spcPct val="200000"/>
              </a:lnSpc>
            </a:pPr>
            <a:r>
              <a:rPr lang="zh-CN" altLang="en-US" sz="2000" b="1" dirty="0">
                <a:latin typeface="微软雅黑" panose="020B0503020204020204" pitchFamily="34" charset="-122"/>
                <a:ea typeface="微软雅黑" panose="020B0503020204020204" pitchFamily="34" charset="-122"/>
                <a:sym typeface="Arial" panose="020B0604020202020204" pitchFamily="34" charset="0"/>
              </a:rPr>
              <a:t>兼容性</a:t>
            </a:r>
            <a:r>
              <a:rPr lang="zh-CN" altLang="en-US" sz="2000" b="1" dirty="0" smtClean="0">
                <a:latin typeface="微软雅黑" panose="020B0503020204020204" pitchFamily="34" charset="-122"/>
                <a:ea typeface="微软雅黑" panose="020B0503020204020204" pitchFamily="34" charset="-122"/>
                <a:sym typeface="Arial" panose="020B0604020202020204" pitchFamily="34" charset="0"/>
              </a:rPr>
              <a:t>一般</a:t>
            </a:r>
            <a:endParaRPr kumimoji="1" lang="zh-CN" altLang="en-US" sz="2000" b="1" dirty="0">
              <a:latin typeface="微软雅黑" panose="020B0503020204020204" pitchFamily="34" charset="-122"/>
              <a:ea typeface="微软雅黑" panose="020B0503020204020204" pitchFamily="34" charset="-122"/>
            </a:endParaRPr>
          </a:p>
        </p:txBody>
      </p:sp>
      <p:sp>
        <p:nvSpPr>
          <p:cNvPr id="13" name="矩形标注 12"/>
          <p:cNvSpPr/>
          <p:nvPr/>
        </p:nvSpPr>
        <p:spPr bwMode="auto">
          <a:xfrm>
            <a:off x="3393620" y="4681368"/>
            <a:ext cx="3118760" cy="671627"/>
          </a:xfrm>
          <a:prstGeom prst="wedgeRectCallout">
            <a:avLst>
              <a:gd name="adj1" fmla="val -35322"/>
              <a:gd name="adj2" fmla="val -11644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lnSpc>
                <a:spcPct val="200000"/>
              </a:lnSpc>
            </a:pPr>
            <a:r>
              <a:rPr kumimoji="1" lang="zh-CN" altLang="en-US" sz="2000" b="1" dirty="0" smtClean="0">
                <a:latin typeface="微软雅黑" panose="020B0503020204020204" pitchFamily="34" charset="-122"/>
                <a:ea typeface="微软雅黑" panose="020B0503020204020204" pitchFamily="34" charset="-122"/>
              </a:rPr>
              <a:t>完全不兼容，一般不用</a:t>
            </a:r>
            <a:endParaRPr kumimoji="1" lang="zh-CN" altLang="en-US" sz="2000" b="1" dirty="0">
              <a:latin typeface="微软雅黑" panose="020B0503020204020204" pitchFamily="34" charset="-122"/>
              <a:ea typeface="微软雅黑" panose="020B0503020204020204" pitchFamily="34" charset="-122"/>
            </a:endParaRPr>
          </a:p>
        </p:txBody>
      </p:sp>
      <p:sp>
        <p:nvSpPr>
          <p:cNvPr id="15" name="AutoShape 7"/>
          <p:cNvSpPr>
            <a:spLocks noChangeArrowheads="1"/>
          </p:cNvSpPr>
          <p:nvPr/>
        </p:nvSpPr>
        <p:spPr bwMode="auto">
          <a:xfrm>
            <a:off x="7396843" y="1333500"/>
            <a:ext cx="3899382" cy="1585912"/>
          </a:xfrm>
          <a:prstGeom prst="wedgeEllipseCallout">
            <a:avLst>
              <a:gd name="adj1" fmla="val -67162"/>
              <a:gd name="adj2" fmla="val 52282"/>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dirty="0" smtClean="0">
                <a:latin typeface="微软雅黑" panose="020B0503020204020204" pitchFamily="34" charset="-122"/>
                <a:ea typeface="微软雅黑" panose="020B0503020204020204" pitchFamily="34" charset="-122"/>
              </a:rPr>
              <a:t>解决办法：</a:t>
            </a:r>
            <a:r>
              <a:rPr lang="zh-CN" altLang="en-US" sz="2800" dirty="0" smtClean="0">
                <a:solidFill>
                  <a:srgbClr val="FFFF00"/>
                </a:solidFill>
                <a:latin typeface="微软雅黑" panose="020B0503020204020204" pitchFamily="34" charset="-122"/>
                <a:ea typeface="微软雅黑" panose="020B0503020204020204" pitchFamily="34" charset="-122"/>
              </a:rPr>
              <a:t>框架</a:t>
            </a:r>
            <a:endParaRPr 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02917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500"/>
                                        <p:tgtEl>
                                          <p:spTgt spid="8">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9395" name="矩形 7"/>
          <p:cNvSpPr>
            <a:spLocks noChangeArrowheads="1"/>
          </p:cNvSpPr>
          <p:nvPr/>
        </p:nvSpPr>
        <p:spPr bwMode="auto">
          <a:xfrm>
            <a:off x="0" y="0"/>
            <a:ext cx="1218565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5939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397"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1.4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对象属性的引用 </a:t>
            </a:r>
            <a:r>
              <a:rPr lang="en-US" altLang="en-US" sz="3600" b="1" smtClean="0">
                <a:solidFill>
                  <a:schemeClr val="bg1"/>
                </a:solidFill>
                <a:latin typeface="微软雅黑" panose="020B0503020204020204" pitchFamily="34" charset="-122"/>
                <a:ea typeface="微软雅黑" panose="020B0503020204020204" pitchFamily="34" charset="-122"/>
              </a:rPr>
              <a:t> </a:t>
            </a:r>
          </a:p>
        </p:txBody>
      </p:sp>
      <p:sp>
        <p:nvSpPr>
          <p:cNvPr id="59398" name="Rectangle 6"/>
          <p:cNvSpPr>
            <a:spLocks noGrp="1" noChangeArrowheads="1"/>
          </p:cNvSpPr>
          <p:nvPr/>
        </p:nvSpPr>
        <p:spPr bwMode="auto">
          <a:xfrm>
            <a:off x="755650" y="1377033"/>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228600" indent="-228600">
              <a:lnSpc>
                <a:spcPct val="150000"/>
              </a:lnSpc>
              <a:buFont typeface="Wingdings" pitchFamily="2" charset="2"/>
              <a:buChar char="u"/>
              <a:defRPr/>
            </a:pPr>
            <a:r>
              <a:rPr lang="en-US" altLang="en-US" sz="2200" b="1" dirty="0" err="1">
                <a:latin typeface="微软雅黑" panose="020B0503020204020204" pitchFamily="34" charset="-122"/>
                <a:ea typeface="微软雅黑" panose="020B0503020204020204" pitchFamily="34" charset="-122"/>
              </a:rPr>
              <a:t>通过对象的下标实现引用</a:t>
            </a:r>
            <a:endParaRPr lang="en-US" altLang="en-US" sz="2200" b="1" dirty="0">
              <a:latin typeface="微软雅黑" panose="020B0503020204020204" pitchFamily="34" charset="-122"/>
              <a:ea typeface="微软雅黑" panose="020B0503020204020204" pitchFamily="34" charset="-122"/>
            </a:endParaRPr>
          </a:p>
          <a:p>
            <a:pPr>
              <a:buFont typeface="Arial" panose="020B0604020202020204" pitchFamily="34" charset="0"/>
              <a:buNone/>
            </a:pPr>
            <a:endParaRPr lang="en-US" altLang="en-US" sz="2200" dirty="0" smtClean="0">
              <a:latin typeface="微软雅黑" panose="020B0503020204020204" pitchFamily="34" charset="-122"/>
              <a:ea typeface="微软雅黑" panose="020B0503020204020204" pitchFamily="34" charset="-122"/>
            </a:endParaRPr>
          </a:p>
          <a:p>
            <a:pPr>
              <a:buFont typeface="Arial" panose="020B0604020202020204" pitchFamily="34" charset="0"/>
              <a:buNone/>
            </a:pPr>
            <a:endParaRPr lang="en-US" altLang="en-US" sz="2200" dirty="0" smtClean="0">
              <a:latin typeface="微软雅黑" panose="020B0503020204020204" pitchFamily="34" charset="-122"/>
              <a:ea typeface="微软雅黑" panose="020B0503020204020204" pitchFamily="34" charset="-122"/>
            </a:endParaRPr>
          </a:p>
          <a:p>
            <a:pPr>
              <a:buFont typeface="Arial" panose="020B0604020202020204" pitchFamily="34" charset="0"/>
              <a:buNone/>
            </a:pPr>
            <a:endParaRPr lang="en-US" altLang="en-US" sz="2200" dirty="0">
              <a:latin typeface="微软雅黑" panose="020B0503020204020204" pitchFamily="34" charset="-122"/>
              <a:ea typeface="微软雅黑" panose="020B0503020204020204" pitchFamily="34" charset="-122"/>
            </a:endParaRPr>
          </a:p>
          <a:p>
            <a:pPr>
              <a:buFont typeface="Arial" panose="020B0604020202020204" pitchFamily="34" charset="0"/>
              <a:buNone/>
            </a:pPr>
            <a:endParaRPr lang="en-US" altLang="en-US" sz="2200" dirty="0" smtClean="0">
              <a:latin typeface="微软雅黑" panose="020B0503020204020204" pitchFamily="34" charset="-122"/>
              <a:ea typeface="微软雅黑" panose="020B0503020204020204" pitchFamily="34" charset="-122"/>
            </a:endParaRPr>
          </a:p>
          <a:p>
            <a:pPr>
              <a:buFont typeface="Arial" panose="020B0604020202020204" pitchFamily="34" charset="0"/>
              <a:buNone/>
            </a:pPr>
            <a:endParaRPr lang="en-US" altLang="en-US" sz="2200" dirty="0">
              <a:latin typeface="微软雅黑" panose="020B0503020204020204" pitchFamily="34" charset="-122"/>
              <a:ea typeface="微软雅黑" panose="020B0503020204020204" pitchFamily="34" charset="-122"/>
            </a:endParaRPr>
          </a:p>
          <a:p>
            <a:pPr marL="342900" indent="-342900">
              <a:buFont typeface="Wingdings" pitchFamily="2" charset="2"/>
              <a:buChar char="u"/>
            </a:pPr>
            <a:r>
              <a:rPr lang="en-US" altLang="en-US" sz="2200" b="1" dirty="0" err="1">
                <a:latin typeface="微软雅黑" panose="020B0503020204020204" pitchFamily="34" charset="-122"/>
                <a:ea typeface="微软雅黑" panose="020B0503020204020204" pitchFamily="34" charset="-122"/>
              </a:rPr>
              <a:t>通过数组形式的访问属性，可以使用循环操作获取其值</a:t>
            </a:r>
            <a:r>
              <a:rPr lang="en-US" altLang="en-US" sz="2200" b="1" dirty="0" smtClean="0">
                <a:latin typeface="微软雅黑" panose="020B0503020204020204" pitchFamily="34" charset="-122"/>
                <a:ea typeface="微软雅黑" panose="020B0503020204020204" pitchFamily="34" charset="-122"/>
              </a:rPr>
              <a:t>。</a:t>
            </a:r>
          </a:p>
        </p:txBody>
      </p:sp>
      <p:sp>
        <p:nvSpPr>
          <p:cNvPr id="2" name="TextBox 1"/>
          <p:cNvSpPr txBox="1"/>
          <p:nvPr/>
        </p:nvSpPr>
        <p:spPr>
          <a:xfrm>
            <a:off x="2645229" y="2122715"/>
            <a:ext cx="5649686" cy="1615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zh-CN"/>
            </a:defPPr>
            <a:lvl1pPr>
              <a:defRPr>
                <a:solidFill>
                  <a:schemeClr val="lt1"/>
                </a:solidFill>
                <a:latin typeface="+mn-lt"/>
                <a:ea typeface="+mn-ea"/>
              </a:defRPr>
            </a:lvl1pPr>
            <a:lvl2pPr lvl="1">
              <a:lnSpc>
                <a:spcPct val="150000"/>
              </a:lnSpc>
              <a:defRPr sz="2200" i="1">
                <a:latin typeface="微软雅黑" panose="020B0503020204020204" pitchFamily="34" charset="-122"/>
                <a:ea typeface="微软雅黑" panose="020B0503020204020204" pitchFamily="34" charset="-122"/>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lvl="1">
              <a:defRPr/>
            </a:pPr>
            <a:r>
              <a:rPr lang="en-US" altLang="en-US" dirty="0">
                <a:solidFill>
                  <a:schemeClr val="tx1"/>
                </a:solidFill>
              </a:rPr>
              <a:t>university[0]=“</a:t>
            </a:r>
            <a:r>
              <a:rPr lang="en-US" altLang="en-US" dirty="0" err="1">
                <a:solidFill>
                  <a:schemeClr val="tx1"/>
                </a:solidFill>
              </a:rPr>
              <a:t>广西</a:t>
            </a:r>
            <a:r>
              <a:rPr lang="en-US" altLang="en-US" dirty="0">
                <a:solidFill>
                  <a:schemeClr val="tx1"/>
                </a:solidFill>
              </a:rPr>
              <a:t>” </a:t>
            </a:r>
          </a:p>
          <a:p>
            <a:pPr lvl="1">
              <a:defRPr/>
            </a:pPr>
            <a:r>
              <a:rPr lang="en-US" altLang="en-US" dirty="0">
                <a:solidFill>
                  <a:schemeClr val="tx1"/>
                </a:solidFill>
              </a:rPr>
              <a:t>university[1]=“</a:t>
            </a:r>
            <a:r>
              <a:rPr lang="en-US" altLang="en-US" dirty="0" err="1">
                <a:solidFill>
                  <a:schemeClr val="tx1"/>
                </a:solidFill>
              </a:rPr>
              <a:t>昆明市</a:t>
            </a:r>
            <a:r>
              <a:rPr lang="en-US" altLang="en-US" dirty="0">
                <a:solidFill>
                  <a:schemeClr val="tx1"/>
                </a:solidFill>
              </a:rPr>
              <a:t>”</a:t>
            </a:r>
          </a:p>
          <a:p>
            <a:pPr lvl="1">
              <a:defRPr/>
            </a:pPr>
            <a:r>
              <a:rPr lang="en-US" altLang="en-US" dirty="0">
                <a:solidFill>
                  <a:schemeClr val="tx1"/>
                </a:solidFill>
              </a:rPr>
              <a:t>university[2]="1999" </a:t>
            </a:r>
          </a:p>
        </p:txBody>
      </p:sp>
      <p:sp>
        <p:nvSpPr>
          <p:cNvPr id="8" name="TextBox 7"/>
          <p:cNvSpPr txBox="1"/>
          <p:nvPr/>
        </p:nvSpPr>
        <p:spPr>
          <a:xfrm>
            <a:off x="2682875" y="4582404"/>
            <a:ext cx="5612040" cy="2123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zh-CN"/>
            </a:defPPr>
            <a:lvl1pPr>
              <a:defRPr>
                <a:solidFill>
                  <a:schemeClr val="lt1"/>
                </a:solidFill>
                <a:latin typeface="+mn-lt"/>
                <a:ea typeface="+mn-ea"/>
              </a:defRPr>
            </a:lvl1pPr>
            <a:lvl2pPr lvl="1">
              <a:lnSpc>
                <a:spcPct val="150000"/>
              </a:lnSpc>
              <a:defRPr sz="2200" i="1">
                <a:latin typeface="微软雅黑" panose="020B0503020204020204" pitchFamily="34" charset="-122"/>
                <a:ea typeface="微软雅黑" panose="020B0503020204020204" pitchFamily="34" charset="-122"/>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lvl="1">
              <a:buFont typeface="Arial" panose="020B0604020202020204" pitchFamily="34" charset="0"/>
              <a:buNone/>
            </a:pPr>
            <a:r>
              <a:rPr lang="en-US" altLang="en-US" dirty="0" smtClean="0">
                <a:solidFill>
                  <a:schemeClr val="tx1"/>
                </a:solidFill>
              </a:rPr>
              <a:t>function</a:t>
            </a:r>
            <a:r>
              <a:rPr lang="zh-CN" altLang="en-US" dirty="0" smtClean="0">
                <a:solidFill>
                  <a:schemeClr val="tx1"/>
                </a:solidFill>
              </a:rPr>
              <a:t> </a:t>
            </a:r>
            <a:r>
              <a:rPr lang="en-US" altLang="en-US" dirty="0" err="1" smtClean="0">
                <a:solidFill>
                  <a:schemeClr val="tx1"/>
                </a:solidFill>
              </a:rPr>
              <a:t>showUniversity</a:t>
            </a:r>
            <a:r>
              <a:rPr lang="en-US" altLang="en-US" dirty="0" smtClean="0">
                <a:solidFill>
                  <a:schemeClr val="tx1"/>
                </a:solidFill>
              </a:rPr>
              <a:t> (object</a:t>
            </a:r>
            <a:r>
              <a:rPr lang="en-US" altLang="en-US" dirty="0">
                <a:solidFill>
                  <a:schemeClr val="tx1"/>
                </a:solidFill>
              </a:rPr>
              <a:t>)</a:t>
            </a:r>
            <a:r>
              <a:rPr lang="zh-CN" altLang="en-US" dirty="0">
                <a:solidFill>
                  <a:schemeClr val="tx1"/>
                </a:solidFill>
              </a:rPr>
              <a:t>{</a:t>
            </a:r>
            <a:endParaRPr lang="en-US" altLang="en-US" dirty="0">
              <a:solidFill>
                <a:schemeClr val="tx1"/>
              </a:solidFill>
            </a:endParaRPr>
          </a:p>
          <a:p>
            <a:pPr lvl="1">
              <a:buFont typeface="Arial" panose="020B0604020202020204" pitchFamily="34" charset="0"/>
              <a:buNone/>
            </a:pPr>
            <a:r>
              <a:rPr lang="zh-CN" altLang="en-US" dirty="0">
                <a:solidFill>
                  <a:schemeClr val="tx1"/>
                </a:solidFill>
              </a:rPr>
              <a:t>  </a:t>
            </a:r>
            <a:r>
              <a:rPr lang="en-US" altLang="en-US" dirty="0">
                <a:solidFill>
                  <a:schemeClr val="tx1"/>
                </a:solidFill>
              </a:rPr>
              <a:t>for(</a:t>
            </a:r>
            <a:r>
              <a:rPr lang="en-US" altLang="en-US" dirty="0" err="1">
                <a:solidFill>
                  <a:schemeClr val="tx1"/>
                </a:solidFill>
              </a:rPr>
              <a:t>varj</a:t>
            </a:r>
            <a:r>
              <a:rPr lang="en-US" altLang="en-US" dirty="0">
                <a:solidFill>
                  <a:schemeClr val="tx1"/>
                </a:solidFill>
              </a:rPr>
              <a:t>=0;j&lt;</a:t>
            </a:r>
            <a:r>
              <a:rPr lang="zh-CN" altLang="en-US" dirty="0">
                <a:solidFill>
                  <a:schemeClr val="tx1"/>
                </a:solidFill>
              </a:rPr>
              <a:t>3</a:t>
            </a:r>
            <a:r>
              <a:rPr lang="en-US" altLang="en-US" dirty="0">
                <a:solidFill>
                  <a:schemeClr val="tx1"/>
                </a:solidFill>
              </a:rPr>
              <a:t>;j++)</a:t>
            </a:r>
          </a:p>
          <a:p>
            <a:pPr lvl="1">
              <a:buFont typeface="Arial" panose="020B0604020202020204" pitchFamily="34" charset="0"/>
              <a:buNone/>
            </a:pPr>
            <a:r>
              <a:rPr lang="zh-CN" altLang="en-US" dirty="0">
                <a:solidFill>
                  <a:schemeClr val="tx1"/>
                </a:solidFill>
              </a:rPr>
              <a:t>    </a:t>
            </a:r>
            <a:r>
              <a:rPr lang="en-US" altLang="en-US" dirty="0" err="1">
                <a:solidFill>
                  <a:schemeClr val="tx1"/>
                </a:solidFill>
              </a:rPr>
              <a:t>document.write</a:t>
            </a:r>
            <a:r>
              <a:rPr lang="en-US" altLang="en-US" dirty="0">
                <a:solidFill>
                  <a:schemeClr val="tx1"/>
                </a:solidFill>
              </a:rPr>
              <a:t>(object[j</a:t>
            </a:r>
            <a:r>
              <a:rPr lang="en-US" altLang="en-US" dirty="0" smtClean="0">
                <a:solidFill>
                  <a:schemeClr val="tx1"/>
                </a:solidFill>
              </a:rPr>
              <a:t>]);</a:t>
            </a:r>
            <a:endParaRPr lang="zh-CN" altLang="en-US" dirty="0">
              <a:solidFill>
                <a:schemeClr val="tx1"/>
              </a:solidFill>
            </a:endParaRPr>
          </a:p>
          <a:p>
            <a:pPr lvl="1">
              <a:buFont typeface="Arial" panose="020B0604020202020204" pitchFamily="34" charset="0"/>
              <a:buNone/>
            </a:pPr>
            <a:r>
              <a:rPr lang="zh-CN" altLang="en-US" dirty="0" smtClean="0">
                <a:solidFill>
                  <a:schemeClr val="tx1"/>
                </a:solidFill>
              </a:rPr>
              <a:t>}</a:t>
            </a:r>
            <a:endParaRPr lang="en-US" altLang="en-US" dirty="0">
              <a:solidFill>
                <a:schemeClr val="tx1"/>
              </a:solidFill>
            </a:endParaRPr>
          </a:p>
        </p:txBody>
      </p:sp>
    </p:spTree>
    <p:extLst>
      <p:ext uri="{BB962C8B-B14F-4D97-AF65-F5344CB8AC3E}">
        <p14:creationId xmlns:p14="http://schemas.microsoft.com/office/powerpoint/2010/main" val="2323440551"/>
      </p:ext>
    </p:extLst>
  </p:cSld>
  <p:clrMapOvr>
    <a:masterClrMapping/>
  </p:clrMapOvr>
  <p:transition spd="slow">
    <p:wip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61443" name="矩形 7"/>
          <p:cNvSpPr>
            <a:spLocks noChangeArrowheads="1"/>
          </p:cNvSpPr>
          <p:nvPr/>
        </p:nvSpPr>
        <p:spPr bwMode="auto">
          <a:xfrm>
            <a:off x="0" y="0"/>
            <a:ext cx="1218565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61444"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445"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1.4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对象属性的引用 </a:t>
            </a:r>
            <a:r>
              <a:rPr lang="en-US" altLang="en-US" sz="3600" b="1" smtClean="0">
                <a:solidFill>
                  <a:schemeClr val="bg1"/>
                </a:solidFill>
                <a:latin typeface="微软雅黑" panose="020B0503020204020204" pitchFamily="34" charset="-122"/>
                <a:ea typeface="微软雅黑" panose="020B0503020204020204" pitchFamily="34" charset="-122"/>
              </a:rPr>
              <a:t> </a:t>
            </a:r>
          </a:p>
        </p:txBody>
      </p:sp>
      <p:sp>
        <p:nvSpPr>
          <p:cNvPr id="61446"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marL="342900" indent="-342900">
              <a:buFont typeface="Wingdings" pitchFamily="2" charset="2"/>
              <a:buChar char="u"/>
            </a:pPr>
            <a:r>
              <a:rPr lang="zh-CN" sz="2200" b="1" dirty="0">
                <a:latin typeface="微软雅黑" panose="020B0503020204020204" pitchFamily="34" charset="-122"/>
                <a:ea typeface="微软雅黑" panose="020B0503020204020204" pitchFamily="34" charset="-122"/>
              </a:rPr>
              <a:t>通过字符串的形式实现</a:t>
            </a:r>
          </a:p>
          <a:p>
            <a:pPr>
              <a:buFont typeface="Arial" panose="020B0604020202020204" pitchFamily="34" charset="0"/>
              <a:buNone/>
            </a:pPr>
            <a:endParaRPr lang="zh-CN" sz="22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2792186" y="2824371"/>
            <a:ext cx="5649686" cy="1615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zh-CN"/>
            </a:defPPr>
            <a:lvl1pPr>
              <a:defRPr>
                <a:solidFill>
                  <a:schemeClr val="lt1"/>
                </a:solidFill>
                <a:latin typeface="+mn-lt"/>
                <a:ea typeface="+mn-ea"/>
              </a:defRPr>
            </a:lvl1pPr>
            <a:lvl2pPr lvl="1">
              <a:lnSpc>
                <a:spcPct val="150000"/>
              </a:lnSpc>
              <a:defRPr sz="2200" i="1">
                <a:latin typeface="微软雅黑" panose="020B0503020204020204" pitchFamily="34" charset="-122"/>
                <a:ea typeface="微软雅黑" panose="020B0503020204020204" pitchFamily="34" charset="-122"/>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lvl="1">
              <a:buFont typeface="Arial" panose="020B0604020202020204" pitchFamily="34" charset="0"/>
              <a:buNone/>
              <a:defRPr/>
            </a:pPr>
            <a:r>
              <a:rPr lang="en-US" altLang="zh-CN" dirty="0" smtClean="0">
                <a:solidFill>
                  <a:schemeClr val="tx1"/>
                </a:solidFill>
              </a:rPr>
              <a:t>university[“name</a:t>
            </a:r>
            <a:r>
              <a:rPr lang="en-US" altLang="zh-CN" dirty="0">
                <a:solidFill>
                  <a:schemeClr val="tx1"/>
                </a:solidFill>
              </a:rPr>
              <a:t>"]=“</a:t>
            </a:r>
            <a:r>
              <a:rPr lang="zh-CN" altLang="zh-CN" dirty="0">
                <a:solidFill>
                  <a:schemeClr val="tx1"/>
                </a:solidFill>
              </a:rPr>
              <a:t>云南”</a:t>
            </a:r>
          </a:p>
          <a:p>
            <a:pPr lvl="1">
              <a:buFont typeface="Arial" panose="020B0604020202020204" pitchFamily="34" charset="0"/>
              <a:buNone/>
              <a:defRPr/>
            </a:pPr>
            <a:r>
              <a:rPr lang="en-US" altLang="zh-CN" dirty="0">
                <a:solidFill>
                  <a:schemeClr val="tx1"/>
                </a:solidFill>
              </a:rPr>
              <a:t>university</a:t>
            </a:r>
            <a:r>
              <a:rPr lang="en-US" altLang="zh-CN" dirty="0" smtClean="0">
                <a:solidFill>
                  <a:schemeClr val="tx1"/>
                </a:solidFill>
              </a:rPr>
              <a:t>[“city</a:t>
            </a:r>
            <a:r>
              <a:rPr lang="en-US" altLang="zh-CN" dirty="0">
                <a:solidFill>
                  <a:schemeClr val="tx1"/>
                </a:solidFill>
              </a:rPr>
              <a:t>"]=“</a:t>
            </a:r>
            <a:r>
              <a:rPr lang="zh-CN" altLang="zh-CN" dirty="0">
                <a:solidFill>
                  <a:schemeClr val="tx1"/>
                </a:solidFill>
              </a:rPr>
              <a:t>昆明市”</a:t>
            </a:r>
          </a:p>
          <a:p>
            <a:pPr lvl="1">
              <a:buFont typeface="Arial" panose="020B0604020202020204" pitchFamily="34" charset="0"/>
              <a:buNone/>
              <a:defRPr/>
            </a:pPr>
            <a:r>
              <a:rPr lang="en-US" altLang="zh-CN" dirty="0">
                <a:solidFill>
                  <a:schemeClr val="tx1"/>
                </a:solidFill>
              </a:rPr>
              <a:t>university</a:t>
            </a:r>
            <a:r>
              <a:rPr lang="en-US" altLang="zh-CN" dirty="0" smtClean="0">
                <a:solidFill>
                  <a:schemeClr val="tx1"/>
                </a:solidFill>
              </a:rPr>
              <a:t>[“date</a:t>
            </a:r>
            <a:r>
              <a:rPr lang="en-US" altLang="zh-CN" dirty="0">
                <a:solidFill>
                  <a:schemeClr val="tx1"/>
                </a:solidFill>
              </a:rPr>
              <a:t>"]="1999</a:t>
            </a:r>
            <a:r>
              <a:rPr lang="en-US" altLang="zh-CN" dirty="0" smtClean="0">
                <a:solidFill>
                  <a:schemeClr val="tx1"/>
                </a:solidFill>
              </a:rPr>
              <a:t>"</a:t>
            </a:r>
            <a:endParaRPr lang="en-US" altLang="zh-CN" dirty="0">
              <a:solidFill>
                <a:schemeClr val="tx1"/>
              </a:solidFill>
            </a:endParaRPr>
          </a:p>
        </p:txBody>
      </p:sp>
    </p:spTree>
    <p:extLst>
      <p:ext uri="{BB962C8B-B14F-4D97-AF65-F5344CB8AC3E}">
        <p14:creationId xmlns:p14="http://schemas.microsoft.com/office/powerpoint/2010/main" val="2162281605"/>
      </p:ext>
    </p:extLst>
  </p:cSld>
  <p:clrMapOvr>
    <a:masterClrMapping/>
  </p:clrMapOvr>
  <p:transition spd="slow">
    <p:wip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63491" name="矩形 7"/>
          <p:cNvSpPr>
            <a:spLocks noChangeArrowheads="1"/>
          </p:cNvSpPr>
          <p:nvPr/>
        </p:nvSpPr>
        <p:spPr bwMode="auto">
          <a:xfrm>
            <a:off x="0" y="0"/>
            <a:ext cx="1218565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6349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493"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1.4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对象的方法的引用 </a:t>
            </a:r>
            <a:r>
              <a:rPr lang="en-US" altLang="en-US" sz="3600" b="1" smtClean="0">
                <a:solidFill>
                  <a:schemeClr val="bg1"/>
                </a:solidFill>
                <a:latin typeface="微软雅黑" panose="020B0503020204020204" pitchFamily="34" charset="-122"/>
                <a:ea typeface="微软雅黑" panose="020B0503020204020204" pitchFamily="34" charset="-122"/>
              </a:rPr>
              <a:t> </a:t>
            </a:r>
          </a:p>
        </p:txBody>
      </p:sp>
      <p:sp>
        <p:nvSpPr>
          <p:cNvPr id="63494" name="Rectangle 6"/>
          <p:cNvSpPr>
            <a:spLocks noGrp="1" noChangeArrowheads="1"/>
          </p:cNvSpPr>
          <p:nvPr/>
        </p:nvSpPr>
        <p:spPr bwMode="auto">
          <a:xfrm>
            <a:off x="720725" y="1475014"/>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Wingdings" pitchFamily="2" charset="2"/>
              <a:buChar char="u"/>
            </a:pPr>
            <a:r>
              <a:rPr lang="en-US" altLang="zh-CN" sz="2200" b="1" dirty="0" err="1" smtClean="0">
                <a:latin typeface="微软雅黑" panose="020B0503020204020204" pitchFamily="34" charset="-122"/>
                <a:ea typeface="微软雅黑" panose="020B0503020204020204" pitchFamily="34" charset="-122"/>
              </a:rPr>
              <a:t>ObjectName.methods</a:t>
            </a:r>
            <a:r>
              <a:rPr lang="en-US" altLang="zh-CN" sz="2200" b="1" dirty="0" smtClean="0">
                <a:latin typeface="微软雅黑" panose="020B0503020204020204" pitchFamily="34" charset="-122"/>
                <a:ea typeface="微软雅黑" panose="020B0503020204020204" pitchFamily="34" charset="-122"/>
              </a:rPr>
              <a:t>()</a:t>
            </a:r>
          </a:p>
          <a:p>
            <a:pPr marL="0" indent="0">
              <a:lnSpc>
                <a:spcPct val="150000"/>
              </a:lnSpc>
              <a:buNone/>
            </a:pPr>
            <a:endParaRPr lang="en-US" altLang="zh-CN" sz="2200" b="1" dirty="0" smtClean="0">
              <a:latin typeface="微软雅黑" panose="020B0503020204020204" pitchFamily="34" charset="-122"/>
              <a:ea typeface="微软雅黑" panose="020B0503020204020204" pitchFamily="34" charset="-122"/>
            </a:endParaRPr>
          </a:p>
          <a:p>
            <a:pPr>
              <a:lnSpc>
                <a:spcPct val="150000"/>
              </a:lnSpc>
              <a:buNone/>
            </a:pPr>
            <a:r>
              <a:rPr lang="zh-CN" altLang="zh-CN" sz="2200" dirty="0" smtClean="0">
                <a:latin typeface="微软雅黑" panose="020B0503020204020204" pitchFamily="34" charset="-122"/>
                <a:ea typeface="微软雅黑" panose="020B0503020204020204" pitchFamily="34" charset="-122"/>
              </a:rPr>
              <a:t>如</a:t>
            </a:r>
            <a:r>
              <a:rPr lang="zh-CN" altLang="zh-CN" sz="2200" dirty="0">
                <a:latin typeface="微软雅黑" panose="020B0503020204020204" pitchFamily="34" charset="-122"/>
                <a:ea typeface="微软雅黑" panose="020B0503020204020204" pitchFamily="34" charset="-122"/>
              </a:rPr>
              <a:t>引用</a:t>
            </a:r>
            <a:r>
              <a:rPr lang="en-US" altLang="zh-CN" sz="2200" dirty="0">
                <a:latin typeface="微软雅黑" panose="020B0503020204020204" pitchFamily="34" charset="-122"/>
                <a:ea typeface="微软雅黑" panose="020B0503020204020204" pitchFamily="34" charset="-122"/>
              </a:rPr>
              <a:t>math</a:t>
            </a:r>
            <a:r>
              <a:rPr lang="zh-CN" altLang="zh-CN" sz="2200" dirty="0">
                <a:latin typeface="微软雅黑" panose="020B0503020204020204" pitchFamily="34" charset="-122"/>
                <a:ea typeface="微软雅黑" panose="020B0503020204020204" pitchFamily="34" charset="-122"/>
              </a:rPr>
              <a:t>内部对象中</a:t>
            </a:r>
            <a:r>
              <a:rPr lang="en-US" altLang="zh-CN" sz="2200" dirty="0" err="1">
                <a:latin typeface="微软雅黑" panose="020B0503020204020204" pitchFamily="34" charset="-122"/>
                <a:ea typeface="微软雅黑" panose="020B0503020204020204" pitchFamily="34" charset="-122"/>
              </a:rPr>
              <a:t>cos</a:t>
            </a:r>
            <a:r>
              <a:rPr lang="en-US" altLang="zh-CN" sz="2200" dirty="0">
                <a:latin typeface="微软雅黑" panose="020B0503020204020204" pitchFamily="34" charset="-122"/>
                <a:ea typeface="微软雅黑" panose="020B0503020204020204" pitchFamily="34" charset="-122"/>
              </a:rPr>
              <a:t>()</a:t>
            </a:r>
            <a:r>
              <a:rPr lang="zh-CN" altLang="zh-CN" sz="2200" dirty="0">
                <a:latin typeface="微软雅黑" panose="020B0503020204020204" pitchFamily="34" charset="-122"/>
                <a:ea typeface="微软雅黑" panose="020B0503020204020204" pitchFamily="34" charset="-122"/>
              </a:rPr>
              <a:t>的</a:t>
            </a:r>
            <a:r>
              <a:rPr lang="zh-CN" altLang="zh-CN" sz="2200" dirty="0" smtClean="0">
                <a:latin typeface="微软雅黑" panose="020B0503020204020204" pitchFamily="34" charset="-122"/>
                <a:ea typeface="微软雅黑" panose="020B0503020204020204" pitchFamily="34" charset="-122"/>
              </a:rPr>
              <a:t>方法</a:t>
            </a:r>
            <a:endParaRPr lang="en-US" altLang="zh-CN" sz="2200" dirty="0" smtClean="0">
              <a:latin typeface="微软雅黑" panose="020B0503020204020204" pitchFamily="34" charset="-122"/>
              <a:ea typeface="微软雅黑" panose="020B0503020204020204" pitchFamily="34" charset="-122"/>
            </a:endParaRPr>
          </a:p>
          <a:p>
            <a:pPr lvl="1">
              <a:lnSpc>
                <a:spcPct val="150000"/>
              </a:lnSpc>
              <a:buNone/>
            </a:pPr>
            <a:r>
              <a:rPr lang="en-US" altLang="zh-CN" sz="1800" i="1" dirty="0" smtClean="0">
                <a:latin typeface="微软雅黑" panose="020B0503020204020204" pitchFamily="34" charset="-122"/>
                <a:ea typeface="微软雅黑" panose="020B0503020204020204" pitchFamily="34" charset="-122"/>
              </a:rPr>
              <a:t>with(math</a:t>
            </a:r>
            <a:r>
              <a:rPr lang="en-US" altLang="zh-CN" sz="1800" i="1" dirty="0">
                <a:latin typeface="微软雅黑" panose="020B0503020204020204" pitchFamily="34" charset="-122"/>
                <a:ea typeface="微软雅黑" panose="020B0503020204020204" pitchFamily="34" charset="-122"/>
              </a:rPr>
              <a:t>){</a:t>
            </a:r>
          </a:p>
          <a:p>
            <a:pPr lvl="1">
              <a:lnSpc>
                <a:spcPct val="150000"/>
              </a:lnSpc>
              <a:buNone/>
            </a:pPr>
            <a:r>
              <a:rPr lang="en-US" altLang="zh-CN" sz="1800" i="1" dirty="0">
                <a:latin typeface="微软雅黑" panose="020B0503020204020204" pitchFamily="34" charset="-122"/>
                <a:ea typeface="微软雅黑" panose="020B0503020204020204" pitchFamily="34" charset="-122"/>
              </a:rPr>
              <a:t>   </a:t>
            </a:r>
            <a:r>
              <a:rPr lang="en-US" altLang="zh-CN" sz="1800" i="1" dirty="0" err="1">
                <a:latin typeface="微软雅黑" panose="020B0503020204020204" pitchFamily="34" charset="-122"/>
                <a:ea typeface="微软雅黑" panose="020B0503020204020204" pitchFamily="34" charset="-122"/>
              </a:rPr>
              <a:t>document.write</a:t>
            </a:r>
            <a:r>
              <a:rPr lang="en-US" altLang="zh-CN" sz="1800" i="1" dirty="0">
                <a:latin typeface="微软雅黑" panose="020B0503020204020204" pitchFamily="34" charset="-122"/>
                <a:ea typeface="微软雅黑" panose="020B0503020204020204" pitchFamily="34" charset="-122"/>
              </a:rPr>
              <a:t>(</a:t>
            </a:r>
            <a:r>
              <a:rPr lang="en-US" altLang="zh-CN" sz="1800" i="1" dirty="0" err="1">
                <a:latin typeface="微软雅黑" panose="020B0503020204020204" pitchFamily="34" charset="-122"/>
                <a:ea typeface="微软雅黑" panose="020B0503020204020204" pitchFamily="34" charset="-122"/>
              </a:rPr>
              <a:t>cos</a:t>
            </a:r>
            <a:r>
              <a:rPr lang="en-US" altLang="zh-CN" sz="1800" i="1" dirty="0">
                <a:latin typeface="微软雅黑" panose="020B0503020204020204" pitchFamily="34" charset="-122"/>
                <a:ea typeface="微软雅黑" panose="020B0503020204020204" pitchFamily="34" charset="-122"/>
              </a:rPr>
              <a:t>(35));</a:t>
            </a:r>
            <a:br>
              <a:rPr lang="en-US" altLang="zh-CN" sz="1800" i="1" dirty="0">
                <a:latin typeface="微软雅黑" panose="020B0503020204020204" pitchFamily="34" charset="-122"/>
                <a:ea typeface="微软雅黑" panose="020B0503020204020204" pitchFamily="34" charset="-122"/>
              </a:rPr>
            </a:br>
            <a:r>
              <a:rPr lang="en-US" altLang="zh-CN" sz="1800" i="1" dirty="0" err="1" smtClean="0">
                <a:latin typeface="微软雅黑" panose="020B0503020204020204" pitchFamily="34" charset="-122"/>
                <a:ea typeface="微软雅黑" panose="020B0503020204020204" pitchFamily="34" charset="-122"/>
              </a:rPr>
              <a:t>document.write</a:t>
            </a:r>
            <a:r>
              <a:rPr lang="en-US" altLang="zh-CN" sz="1800" i="1" dirty="0" smtClean="0">
                <a:latin typeface="微软雅黑" panose="020B0503020204020204" pitchFamily="34" charset="-122"/>
                <a:ea typeface="微软雅黑" panose="020B0503020204020204" pitchFamily="34" charset="-122"/>
              </a:rPr>
              <a:t>(</a:t>
            </a:r>
            <a:r>
              <a:rPr lang="en-US" altLang="zh-CN" sz="1800" i="1" dirty="0" err="1" smtClean="0">
                <a:latin typeface="微软雅黑" panose="020B0503020204020204" pitchFamily="34" charset="-122"/>
                <a:ea typeface="微软雅黑" panose="020B0503020204020204" pitchFamily="34" charset="-122"/>
              </a:rPr>
              <a:t>cos</a:t>
            </a:r>
            <a:r>
              <a:rPr lang="en-US" altLang="zh-CN" sz="1800" i="1" dirty="0" smtClean="0">
                <a:latin typeface="微软雅黑" panose="020B0503020204020204" pitchFamily="34" charset="-122"/>
                <a:ea typeface="微软雅黑" panose="020B0503020204020204" pitchFamily="34" charset="-122"/>
              </a:rPr>
              <a:t>(80</a:t>
            </a:r>
            <a:r>
              <a:rPr lang="en-US" altLang="zh-CN" sz="1800" i="1" dirty="0">
                <a:latin typeface="微软雅黑" panose="020B0503020204020204" pitchFamily="34" charset="-122"/>
                <a:ea typeface="微软雅黑" panose="020B0503020204020204" pitchFamily="34" charset="-122"/>
              </a:rPr>
              <a:t>));</a:t>
            </a:r>
          </a:p>
          <a:p>
            <a:pPr lvl="1">
              <a:lnSpc>
                <a:spcPct val="150000"/>
              </a:lnSpc>
              <a:buNone/>
            </a:pPr>
            <a:r>
              <a:rPr lang="en-US" altLang="zh-CN" sz="1800" i="1" dirty="0" smtClean="0">
                <a:latin typeface="微软雅黑" panose="020B0503020204020204" pitchFamily="34" charset="-122"/>
                <a:ea typeface="微软雅黑" panose="020B0503020204020204" pitchFamily="34" charset="-122"/>
              </a:rPr>
              <a:t>}</a:t>
            </a:r>
          </a:p>
          <a:p>
            <a:pPr>
              <a:lnSpc>
                <a:spcPct val="150000"/>
              </a:lnSpc>
              <a:buNone/>
            </a:pPr>
            <a:endParaRPr lang="en-US" altLang="zh-CN" sz="2200" dirty="0">
              <a:latin typeface="微软雅黑" panose="020B0503020204020204" pitchFamily="34" charset="-122"/>
              <a:ea typeface="微软雅黑" panose="020B0503020204020204" pitchFamily="34" charset="-122"/>
            </a:endParaRPr>
          </a:p>
        </p:txBody>
      </p:sp>
      <p:sp>
        <p:nvSpPr>
          <p:cNvPr id="2" name="TextBox 1"/>
          <p:cNvSpPr txBox="1"/>
          <p:nvPr/>
        </p:nvSpPr>
        <p:spPr>
          <a:xfrm>
            <a:off x="5861957" y="3648539"/>
            <a:ext cx="4718957" cy="1705403"/>
          </a:xfrm>
          <a:prstGeom prst="rect">
            <a:avLst/>
          </a:prstGeom>
          <a:solidFill>
            <a:schemeClr val="accent3">
              <a:lumMod val="75000"/>
            </a:schemeClr>
          </a:solidFill>
        </p:spPr>
        <p:txBody>
          <a:bodyPr wrap="square" rtlCol="0">
            <a:spAutoFit/>
          </a:bodyPr>
          <a:lstStyle/>
          <a:p>
            <a:pPr>
              <a:lnSpc>
                <a:spcPct val="150000"/>
              </a:lnSpc>
              <a:buNone/>
            </a:pPr>
            <a:r>
              <a:rPr lang="zh-CN" altLang="zh-CN" dirty="0">
                <a:latin typeface="微软雅黑" panose="020B0503020204020204" pitchFamily="34" charset="-122"/>
                <a:ea typeface="微软雅黑" panose="020B0503020204020204" pitchFamily="34" charset="-122"/>
              </a:rPr>
              <a:t>若不使用</a:t>
            </a:r>
            <a:r>
              <a:rPr lang="en-US" altLang="zh-CN" dirty="0">
                <a:latin typeface="微软雅黑" panose="020B0503020204020204" pitchFamily="34" charset="-122"/>
                <a:ea typeface="微软雅黑" panose="020B0503020204020204" pitchFamily="34" charset="-122"/>
              </a:rPr>
              <a:t>with</a:t>
            </a:r>
            <a:r>
              <a:rPr lang="zh-CN" altLang="zh-CN" dirty="0">
                <a:latin typeface="微软雅黑" panose="020B0503020204020204" pitchFamily="34" charset="-122"/>
                <a:ea typeface="微软雅黑" panose="020B0503020204020204" pitchFamily="34" charset="-122"/>
              </a:rPr>
              <a:t>则引用时相对要复杂些：</a:t>
            </a:r>
            <a:br>
              <a:rPr lang="zh-CN"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document.write</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Math.cos</a:t>
            </a:r>
            <a:r>
              <a:rPr lang="en-US" altLang="zh-CN" dirty="0">
                <a:latin typeface="微软雅黑" panose="020B0503020204020204" pitchFamily="34" charset="-122"/>
                <a:ea typeface="微软雅黑" panose="020B0503020204020204" pitchFamily="34" charset="-122"/>
              </a:rPr>
              <a:t>(35))</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document.write</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math.sin</a:t>
            </a:r>
            <a:r>
              <a:rPr lang="en-US" altLang="zh-CN" dirty="0">
                <a:latin typeface="微软雅黑" panose="020B0503020204020204" pitchFamily="34" charset="-122"/>
                <a:ea typeface="微软雅黑" panose="020B0503020204020204" pitchFamily="34" charset="-122"/>
              </a:rPr>
              <a:t>(80)) </a:t>
            </a:r>
          </a:p>
          <a:p>
            <a:pPr marL="0" indent="0">
              <a:lnSpc>
                <a:spcPct val="150000"/>
              </a:lnSpc>
              <a:buNone/>
            </a:pP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2554900"/>
      </p:ext>
    </p:extLst>
  </p:cSld>
  <p:clrMapOvr>
    <a:masterClrMapping/>
  </p:clrMapOvr>
  <p:transition spd="slow">
    <p:wip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8077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r" eaLnBrk="1" hangingPunct="1">
              <a:lnSpc>
                <a:spcPct val="100000"/>
              </a:lnSpc>
              <a:spcBef>
                <a:spcPct val="0"/>
              </a:spcBef>
              <a:buFont typeface="Arial" panose="020B0604020202020204" pitchFamily="34" charset="0"/>
              <a:buNone/>
            </a:pPr>
            <a:fld id="{342D8FA3-1E05-4CFF-9BCE-BEC473242D59}" type="slidenum">
              <a:rPr lang="zh-CN" altLang="en-US" sz="1200">
                <a:solidFill>
                  <a:srgbClr val="898989"/>
                </a:solidFill>
                <a:sym typeface="Microsoft YaHei UI" panose="020B0503020204020204" pitchFamily="34" charset="-122"/>
              </a:rPr>
              <a:pPr algn="r" eaLnBrk="1" hangingPunct="1">
                <a:lnSpc>
                  <a:spcPct val="100000"/>
                </a:lnSpc>
                <a:spcBef>
                  <a:spcPct val="0"/>
                </a:spcBef>
                <a:buFont typeface="Arial" panose="020B0604020202020204" pitchFamily="34" charset="0"/>
                <a:buNone/>
              </a:pPr>
              <a:t>93</a:t>
            </a:fld>
            <a:endParaRPr lang="en-US" sz="1800">
              <a:latin typeface="Arial" panose="020B0604020202020204" pitchFamily="34" charset="0"/>
              <a:sym typeface="Microsoft YaHei UI" panose="020B0503020204020204" pitchFamily="34" charset="-122"/>
            </a:endParaRPr>
          </a:p>
        </p:txBody>
      </p:sp>
      <p:pic>
        <p:nvPicPr>
          <p:cNvPr id="5123" name="Picture 2" descr="D:\SLIDEtoME\TP模板\新建文件夹 (3)\bg3-1.jpg"/>
          <p:cNvPicPr>
            <a:picLocks noChangeAspect="1" noChangeArrowheads="1"/>
          </p:cNvPicPr>
          <p:nvPr/>
        </p:nvPicPr>
        <p:blipFill>
          <a:blip r:embed="rId2">
            <a:extLst>
              <a:ext uri="{28A0092B-C50C-407E-A947-70E740481C1C}">
                <a14:useLocalDpi xmlns:a14="http://schemas.microsoft.com/office/drawing/2010/main" val="0"/>
              </a:ext>
            </a:extLst>
          </a:blip>
          <a:srcRect b="11232"/>
          <a:stretch>
            <a:fillRect/>
          </a:stretch>
        </p:blipFill>
        <p:spPr bwMode="auto">
          <a:xfrm>
            <a:off x="0" y="760413"/>
            <a:ext cx="12192000" cy="60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标题 1"/>
          <p:cNvSpPr>
            <a:spLocks noGrp="1" noChangeArrowheads="1"/>
          </p:cNvSpPr>
          <p:nvPr>
            <p:ph type="title" idx="4294967295"/>
          </p:nvPr>
        </p:nvSpPr>
        <p:spPr>
          <a:xfrm>
            <a:off x="595313" y="1162050"/>
            <a:ext cx="10798175" cy="1116013"/>
          </a:xfrm>
        </p:spPr>
        <p:txBody>
          <a:bodyPr anchor="t">
            <a:normAutofit fontScale="90000"/>
          </a:bodyPr>
          <a:lstStyle/>
          <a:p>
            <a:pPr marL="0" indent="0" eaLnBrk="1" hangingPunct="1"/>
            <a:r>
              <a:rPr lang="zh-CN" altLang="en-US" sz="58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常用的对象</a:t>
            </a:r>
            <a:br>
              <a:rPr lang="zh-CN" altLang="en-US" sz="58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br>
            <a:endParaRPr lang="zh-CN" altLang="en-US" sz="58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5" name="文本框 2"/>
          <p:cNvSpPr>
            <a:spLocks noChangeArrowheads="1"/>
          </p:cNvSpPr>
          <p:nvPr/>
        </p:nvSpPr>
        <p:spPr bwMode="auto">
          <a:xfrm>
            <a:off x="595313" y="4876800"/>
            <a:ext cx="10987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200000"/>
              </a:lnSpc>
              <a:spcBef>
                <a:spcPct val="0"/>
              </a:spcBef>
              <a:buFont typeface="Arial" panose="020B0604020202020204" pitchFamily="34" charset="0"/>
              <a:buNone/>
            </a:pPr>
            <a:endParaRPr lang="zh-CN" altLang="en-US" sz="2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204445155"/>
      </p:ext>
    </p:extLst>
  </p:cSld>
  <p:clrMapOvr>
    <a:masterClrMapping/>
  </p:clrMapOvr>
  <p:transition spd="slow">
    <p:split orient="ver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67587" name="矩形 7"/>
          <p:cNvSpPr>
            <a:spLocks noChangeArrowheads="1"/>
          </p:cNvSpPr>
          <p:nvPr/>
        </p:nvSpPr>
        <p:spPr bwMode="auto">
          <a:xfrm>
            <a:off x="-13608" y="0"/>
            <a:ext cx="12188825"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6758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589"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常用对象的属性和方法</a:t>
            </a:r>
          </a:p>
        </p:txBody>
      </p:sp>
      <p:sp>
        <p:nvSpPr>
          <p:cNvPr id="67590" name="Rectangle 6"/>
          <p:cNvSpPr>
            <a:spLocks noGrp="1" noChangeArrowheads="1"/>
          </p:cNvSpPr>
          <p:nvPr/>
        </p:nvSpPr>
        <p:spPr bwMode="auto">
          <a:xfrm>
            <a:off x="195943" y="1380671"/>
            <a:ext cx="11805558"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Arial" panose="020B0604020202020204" pitchFamily="34" charset="0"/>
              <a:buNone/>
            </a:pPr>
            <a:r>
              <a:rPr lang="en-US" altLang="zh-CN" sz="2200" dirty="0" smtClean="0">
                <a:latin typeface="微软雅黑" panose="020B0503020204020204" pitchFamily="34" charset="-122"/>
                <a:ea typeface="微软雅黑" panose="020B0503020204020204" pitchFamily="34" charset="-122"/>
              </a:rPr>
              <a:t>JavaScript</a:t>
            </a:r>
            <a:r>
              <a:rPr lang="zh-CN" sz="2200" dirty="0" smtClean="0">
                <a:latin typeface="微软雅黑" panose="020B0503020204020204" pitchFamily="34" charset="-122"/>
                <a:ea typeface="微软雅黑" panose="020B0503020204020204" pitchFamily="34" charset="-122"/>
              </a:rPr>
              <a:t>提供</a:t>
            </a:r>
            <a:r>
              <a:rPr lang="zh-CN" sz="2200" dirty="0">
                <a:latin typeface="微软雅黑" panose="020B0503020204020204" pitchFamily="34" charset="-122"/>
                <a:ea typeface="微软雅黑" panose="020B0503020204020204" pitchFamily="34" charset="-122"/>
              </a:rPr>
              <a:t>了一些非常有用的</a:t>
            </a:r>
            <a:r>
              <a:rPr lang="zh-CN" sz="2200" b="1" dirty="0">
                <a:latin typeface="微软雅黑" panose="020B0503020204020204" pitchFamily="34" charset="-122"/>
                <a:ea typeface="微软雅黑" panose="020B0503020204020204" pitchFamily="34" charset="-122"/>
              </a:rPr>
              <a:t>常用内部对象和方法</a:t>
            </a:r>
            <a:r>
              <a:rPr lang="zh-CN" sz="2200" dirty="0">
                <a:latin typeface="微软雅黑" panose="020B0503020204020204" pitchFamily="34" charset="-122"/>
                <a:ea typeface="微软雅黑" panose="020B0503020204020204" pitchFamily="34" charset="-122"/>
              </a:rPr>
              <a:t>。用户不</a:t>
            </a:r>
            <a:r>
              <a:rPr lang="zh-CN" sz="2200" dirty="0" smtClean="0">
                <a:latin typeface="微软雅黑" panose="020B0503020204020204" pitchFamily="34" charset="-122"/>
                <a:ea typeface="微软雅黑" panose="020B0503020204020204" pitchFamily="34" charset="-122"/>
              </a:rPr>
              <a:t>需要实现</a:t>
            </a:r>
            <a:r>
              <a:rPr lang="zh-CN" sz="2200" dirty="0">
                <a:latin typeface="微软雅黑" panose="020B0503020204020204" pitchFamily="34" charset="-122"/>
                <a:ea typeface="微软雅黑" panose="020B0503020204020204" pitchFamily="34" charset="-122"/>
              </a:rPr>
              <a:t>这些功能</a:t>
            </a:r>
            <a:r>
              <a:rPr lang="zh-CN"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endParaRPr lang="en-US" altLang="zh-CN" sz="22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sz="2200" dirty="0" smtClean="0">
                <a:latin typeface="微软雅黑" panose="020B0503020204020204" pitchFamily="34" charset="-122"/>
                <a:ea typeface="微软雅黑" panose="020B0503020204020204" pitchFamily="34" charset="-122"/>
              </a:rPr>
              <a:t>提供</a:t>
            </a:r>
            <a:r>
              <a:rPr lang="zh-CN" sz="2200" dirty="0">
                <a:latin typeface="微软雅黑" panose="020B0503020204020204" pitchFamily="34" charset="-122"/>
                <a:ea typeface="微软雅黑" panose="020B0503020204020204" pitchFamily="34" charset="-122"/>
              </a:rPr>
              <a:t>了</a:t>
            </a:r>
            <a:r>
              <a:rPr lang="en-US" altLang="zh-CN" sz="2200" dirty="0">
                <a:latin typeface="微软雅黑" panose="020B0503020204020204" pitchFamily="34" charset="-122"/>
                <a:ea typeface="微软雅黑" panose="020B0503020204020204" pitchFamily="34" charset="-122"/>
              </a:rPr>
              <a:t>string</a:t>
            </a:r>
            <a:r>
              <a:rPr lang="zh-CN" sz="2200" dirty="0">
                <a:latin typeface="微软雅黑" panose="020B0503020204020204" pitchFamily="34" charset="-122"/>
                <a:ea typeface="微软雅黑" panose="020B0503020204020204" pitchFamily="34" charset="-122"/>
              </a:rPr>
              <a:t>（字符串）、</a:t>
            </a:r>
            <a:r>
              <a:rPr lang="en-US" altLang="zh-CN" sz="2200" dirty="0">
                <a:latin typeface="微软雅黑" panose="020B0503020204020204" pitchFamily="34" charset="-122"/>
                <a:ea typeface="微软雅黑" panose="020B0503020204020204" pitchFamily="34" charset="-122"/>
              </a:rPr>
              <a:t>math</a:t>
            </a:r>
            <a:r>
              <a:rPr lang="zh-CN" sz="2200" dirty="0">
                <a:latin typeface="微软雅黑" panose="020B0503020204020204" pitchFamily="34" charset="-122"/>
                <a:ea typeface="微软雅黑" panose="020B0503020204020204" pitchFamily="34" charset="-122"/>
              </a:rPr>
              <a:t>（数值计算）和</a:t>
            </a:r>
            <a:r>
              <a:rPr lang="en-US" altLang="zh-CN" sz="2200" dirty="0">
                <a:latin typeface="微软雅黑" panose="020B0503020204020204" pitchFamily="34" charset="-122"/>
                <a:ea typeface="微软雅黑" panose="020B0503020204020204" pitchFamily="34" charset="-122"/>
              </a:rPr>
              <a:t>Date</a:t>
            </a:r>
            <a:r>
              <a:rPr lang="zh-CN" sz="2200" dirty="0">
                <a:latin typeface="微软雅黑" panose="020B0503020204020204" pitchFamily="34" charset="-122"/>
                <a:ea typeface="微软雅黑" panose="020B0503020204020204" pitchFamily="34" charset="-122"/>
              </a:rPr>
              <a:t>（日期）三种对象和其它一些相关的</a:t>
            </a:r>
            <a:r>
              <a:rPr lang="zh-CN" sz="2200" dirty="0" smtClean="0">
                <a:latin typeface="微软雅黑" panose="020B0503020204020204" pitchFamily="34" charset="-122"/>
                <a:ea typeface="微软雅黑" panose="020B0503020204020204" pitchFamily="34" charset="-122"/>
              </a:rPr>
              <a:t>方法</a:t>
            </a:r>
            <a:endParaRPr lang="en-US" altLang="zh-CN" sz="2200" dirty="0" smtClean="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endParaRPr lang="en-US" altLang="zh-CN" sz="2200" dirty="0">
              <a:latin typeface="微软雅黑" panose="020B0503020204020204" pitchFamily="34" charset="-122"/>
              <a:ea typeface="微软雅黑" panose="020B0503020204020204" pitchFamily="34" charset="-122"/>
            </a:endParaRPr>
          </a:p>
          <a:p>
            <a:pPr>
              <a:lnSpc>
                <a:spcPct val="150000"/>
              </a:lnSpc>
              <a:buNone/>
            </a:pPr>
            <a:r>
              <a:rPr lang="zh-CN" altLang="zh-CN" sz="2200" dirty="0" smtClean="0">
                <a:latin typeface="微软雅黑" panose="020B0503020204020204" pitchFamily="34" charset="-122"/>
                <a:ea typeface="微软雅黑" panose="020B0503020204020204" pitchFamily="34" charset="-122"/>
              </a:rPr>
              <a:t>对于</a:t>
            </a:r>
            <a:r>
              <a:rPr lang="zh-CN" altLang="zh-CN" sz="2200" dirty="0">
                <a:latin typeface="微软雅黑" panose="020B0503020204020204" pitchFamily="34" charset="-122"/>
                <a:ea typeface="微软雅黑" panose="020B0503020204020204" pitchFamily="34" charset="-122"/>
              </a:rPr>
              <a:t>对象属性与方法的引用，有两种情况：</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u"/>
            </a:pPr>
            <a:r>
              <a:rPr lang="zh-CN" altLang="zh-CN" sz="2200" dirty="0">
                <a:latin typeface="微软雅黑" panose="020B0503020204020204" pitchFamily="34" charset="-122"/>
                <a:ea typeface="微软雅黑" panose="020B0503020204020204" pitchFamily="34" charset="-122"/>
              </a:rPr>
              <a:t>其一是说该对象是静态对象，即在引用该对象的属性或方法时不需要为它创建</a:t>
            </a:r>
            <a:r>
              <a:rPr lang="zh-CN" altLang="zh-CN" sz="2200" dirty="0" smtClean="0">
                <a:latin typeface="微软雅黑" panose="020B0503020204020204" pitchFamily="34" charset="-122"/>
                <a:ea typeface="微软雅黑" panose="020B0503020204020204" pitchFamily="34" charset="-122"/>
              </a:rPr>
              <a:t>实例</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u"/>
            </a:pPr>
            <a:r>
              <a:rPr lang="zh-CN" altLang="zh-CN" sz="2200" dirty="0">
                <a:latin typeface="微软雅黑" panose="020B0503020204020204" pitchFamily="34" charset="-122"/>
                <a:ea typeface="微软雅黑" panose="020B0503020204020204" pitchFamily="34" charset="-122"/>
              </a:rPr>
              <a:t>另一种对象则在引用它的对象或方法是必须为它创建一个实例，即该对象是动态</a:t>
            </a:r>
            <a:r>
              <a:rPr lang="zh-CN" altLang="zh-CN" sz="2200" dirty="0" smtClean="0">
                <a:latin typeface="微软雅黑" panose="020B0503020204020204" pitchFamily="34" charset="-122"/>
                <a:ea typeface="微软雅黑" panose="020B0503020204020204" pitchFamily="34" charset="-122"/>
              </a:rPr>
              <a:t>对象</a:t>
            </a:r>
            <a:endParaRPr lang="zh-CN" altLang="zh-CN" sz="22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sz="2200" dirty="0" smtClean="0">
                <a:latin typeface="微软雅黑" panose="020B0503020204020204" pitchFamily="34" charset="-122"/>
                <a:ea typeface="微软雅黑" panose="020B0503020204020204" pitchFamily="34" charset="-122"/>
              </a:rPr>
              <a:t> </a:t>
            </a:r>
            <a:endParaRPr lang="zh-CN" sz="2200" dirty="0">
              <a:latin typeface="微软雅黑" panose="020B0503020204020204" pitchFamily="34" charset="-122"/>
              <a:ea typeface="微软雅黑" panose="020B0503020204020204" pitchFamily="34" charset="-122"/>
            </a:endParaRPr>
          </a:p>
        </p:txBody>
      </p:sp>
      <p:sp>
        <p:nvSpPr>
          <p:cNvPr id="67591" name="Rectangle 7"/>
          <p:cNvSpPr>
            <a:spLocks noGrp="1" noChangeArrowheads="1"/>
          </p:cNvSpPr>
          <p:nvPr/>
        </p:nvSpPr>
        <p:spPr bwMode="auto">
          <a:xfrm>
            <a:off x="720725" y="4718956"/>
            <a:ext cx="11649529" cy="226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Arial" panose="020B0604020202020204" pitchFamily="34" charset="0"/>
              <a:buNone/>
            </a:pPr>
            <a:endParaRPr 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4714830"/>
      </p:ext>
    </p:extLst>
  </p:cSld>
  <p:clrMapOvr>
    <a:masterClrMapping/>
  </p:clrMapOvr>
  <p:transition spd="slow">
    <p:wip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69635" name="矩形 7"/>
          <p:cNvSpPr>
            <a:spLocks noChangeArrowheads="1"/>
          </p:cNvSpPr>
          <p:nvPr/>
        </p:nvSpPr>
        <p:spPr bwMode="auto">
          <a:xfrm>
            <a:off x="0" y="0"/>
            <a:ext cx="12188825"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69636"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637"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2.1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串对象</a:t>
            </a:r>
          </a:p>
        </p:txBody>
      </p:sp>
      <p:sp>
        <p:nvSpPr>
          <p:cNvPr id="69638"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Arial" panose="020B0604020202020204" pitchFamily="34" charset="0"/>
              <a:buNone/>
            </a:pPr>
            <a:r>
              <a:rPr lang="en-US" altLang="zh-CN" sz="2200" b="1" dirty="0">
                <a:latin typeface="微软雅黑" panose="020B0503020204020204" pitchFamily="34" charset="-122"/>
                <a:ea typeface="微软雅黑" panose="020B0503020204020204" pitchFamily="34" charset="-122"/>
              </a:rPr>
              <a:t>string</a:t>
            </a:r>
            <a:r>
              <a:rPr lang="zh-CN" sz="2200" b="1" dirty="0">
                <a:latin typeface="微软雅黑" panose="020B0503020204020204" pitchFamily="34" charset="-122"/>
                <a:ea typeface="微软雅黑" panose="020B0503020204020204" pitchFamily="34" charset="-122"/>
              </a:rPr>
              <a:t>对象：内部静态性。</a:t>
            </a:r>
          </a:p>
          <a:p>
            <a:pPr>
              <a:lnSpc>
                <a:spcPct val="150000"/>
              </a:lnSpc>
              <a:buFont typeface="Arial" panose="020B0604020202020204" pitchFamily="34" charset="0"/>
              <a:buNone/>
            </a:pPr>
            <a:r>
              <a:rPr lang="zh-CN" sz="2200" dirty="0">
                <a:latin typeface="微软雅黑" panose="020B0503020204020204" pitchFamily="34" charset="-122"/>
                <a:ea typeface="微软雅黑" panose="020B0503020204020204" pitchFamily="34" charset="-122"/>
              </a:rPr>
              <a:t/>
            </a:r>
            <a:br>
              <a:rPr lang="zh-CN" sz="2200" dirty="0">
                <a:latin typeface="微软雅黑" panose="020B0503020204020204" pitchFamily="34" charset="-122"/>
                <a:ea typeface="微软雅黑" panose="020B0503020204020204" pitchFamily="34" charset="-122"/>
              </a:rPr>
            </a:br>
            <a:r>
              <a:rPr lang="zh-CN" sz="2200" dirty="0">
                <a:latin typeface="微软雅黑" panose="020B0503020204020204" pitchFamily="34" charset="-122"/>
                <a:ea typeface="微软雅黑" panose="020B0503020204020204" pitchFamily="34" charset="-122"/>
              </a:rPr>
              <a:t>访问</a:t>
            </a:r>
            <a:r>
              <a:rPr lang="en-US" altLang="zh-CN" sz="2200" dirty="0">
                <a:latin typeface="微软雅黑" panose="020B0503020204020204" pitchFamily="34" charset="-122"/>
                <a:ea typeface="微软雅黑" panose="020B0503020204020204" pitchFamily="34" charset="-122"/>
              </a:rPr>
              <a:t>properties</a:t>
            </a:r>
            <a:r>
              <a:rPr lang="zh-CN"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methods</a:t>
            </a:r>
            <a:r>
              <a:rPr lang="zh-CN" sz="2200" dirty="0">
                <a:latin typeface="微软雅黑" panose="020B0503020204020204" pitchFamily="34" charset="-122"/>
                <a:ea typeface="微软雅黑" panose="020B0503020204020204" pitchFamily="34" charset="-122"/>
              </a:rPr>
              <a:t>时，可使用（</a:t>
            </a:r>
            <a:r>
              <a:rPr lang="en-US" altLang="zh-CN" sz="2200" dirty="0">
                <a:latin typeface="微软雅黑" panose="020B0503020204020204" pitchFamily="34" charset="-122"/>
                <a:ea typeface="微软雅黑" panose="020B0503020204020204" pitchFamily="34" charset="-122"/>
              </a:rPr>
              <a:t>.</a:t>
            </a:r>
            <a:r>
              <a:rPr lang="zh-CN" sz="2200" dirty="0">
                <a:latin typeface="微软雅黑" panose="020B0503020204020204" pitchFamily="34" charset="-122"/>
                <a:ea typeface="微软雅黑" panose="020B0503020204020204" pitchFamily="34" charset="-122"/>
              </a:rPr>
              <a:t>）运算符实现。</a:t>
            </a:r>
          </a:p>
          <a:p>
            <a:pPr>
              <a:lnSpc>
                <a:spcPct val="150000"/>
              </a:lnSpc>
              <a:buFont typeface="Arial" panose="020B0604020202020204" pitchFamily="34" charset="0"/>
              <a:buNone/>
            </a:pPr>
            <a:r>
              <a:rPr lang="zh-CN" sz="2200" b="1" dirty="0">
                <a:latin typeface="微软雅黑" panose="020B0503020204020204" pitchFamily="34" charset="-122"/>
                <a:ea typeface="微软雅黑" panose="020B0503020204020204" pitchFamily="34" charset="-122"/>
              </a:rPr>
              <a:t/>
            </a:r>
            <a:br>
              <a:rPr lang="zh-CN" sz="2200" b="1" dirty="0">
                <a:latin typeface="微软雅黑" panose="020B0503020204020204" pitchFamily="34" charset="-122"/>
                <a:ea typeface="微软雅黑" panose="020B0503020204020204" pitchFamily="34" charset="-122"/>
              </a:rPr>
            </a:br>
            <a:r>
              <a:rPr lang="zh-CN" sz="2200" b="1" dirty="0">
                <a:latin typeface="微软雅黑" panose="020B0503020204020204" pitchFamily="34" charset="-122"/>
                <a:ea typeface="微软雅黑" panose="020B0503020204020204" pitchFamily="34" charset="-122"/>
              </a:rPr>
              <a:t>基本使用格式：</a:t>
            </a:r>
            <a:r>
              <a:rPr lang="en-US" altLang="zh-CN" sz="2200" b="1" dirty="0" err="1">
                <a:latin typeface="微软雅黑" panose="020B0503020204020204" pitchFamily="34" charset="-122"/>
                <a:ea typeface="微软雅黑" panose="020B0503020204020204" pitchFamily="34" charset="-122"/>
              </a:rPr>
              <a:t>objectName.prop</a:t>
            </a:r>
            <a:r>
              <a:rPr lang="en-US" altLang="zh-CN" sz="2200" b="1" dirty="0">
                <a:latin typeface="微软雅黑" panose="020B0503020204020204" pitchFamily="34" charset="-122"/>
                <a:ea typeface="微软雅黑" panose="020B0503020204020204" pitchFamily="34" charset="-122"/>
              </a:rPr>
              <a:t>/methods</a:t>
            </a:r>
            <a:r>
              <a:rPr lang="en-US" altLang="zh-CN" b="1" dirty="0"/>
              <a:t/>
            </a:r>
            <a:br>
              <a:rPr lang="en-US" altLang="zh-CN" b="1" dirty="0"/>
            </a:br>
            <a:endParaRPr lang="en-US" altLang="zh-CN" b="1" dirty="0"/>
          </a:p>
        </p:txBody>
      </p:sp>
    </p:spTree>
    <p:extLst>
      <p:ext uri="{BB962C8B-B14F-4D97-AF65-F5344CB8AC3E}">
        <p14:creationId xmlns:p14="http://schemas.microsoft.com/office/powerpoint/2010/main" val="2869509816"/>
      </p:ext>
    </p:extLst>
  </p:cSld>
  <p:clrMapOvr>
    <a:masterClrMapping/>
  </p:clrMapOvr>
  <p:transition spd="slow">
    <p:wip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0659" name="矩形 7"/>
          <p:cNvSpPr>
            <a:spLocks noChangeArrowheads="1"/>
          </p:cNvSpPr>
          <p:nvPr/>
        </p:nvSpPr>
        <p:spPr bwMode="auto">
          <a:xfrm>
            <a:off x="0" y="0"/>
            <a:ext cx="1218565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0660"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661"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2.1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串对象</a:t>
            </a:r>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属性</a:t>
            </a:r>
          </a:p>
        </p:txBody>
      </p:sp>
      <p:sp>
        <p:nvSpPr>
          <p:cNvPr id="70662"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Wingdings" pitchFamily="2" charset="2"/>
              <a:buChar char="u"/>
            </a:pPr>
            <a:r>
              <a:rPr lang="en-US" altLang="zh-CN" sz="2200" b="1" dirty="0">
                <a:latin typeface="微软雅黑" panose="020B0503020204020204" pitchFamily="34" charset="-122"/>
                <a:ea typeface="微软雅黑" panose="020B0503020204020204" pitchFamily="34" charset="-122"/>
              </a:rPr>
              <a:t>string</a:t>
            </a:r>
            <a:r>
              <a:rPr lang="zh-CN" sz="2200" b="1" dirty="0">
                <a:latin typeface="微软雅黑" panose="020B0503020204020204" pitchFamily="34" charset="-122"/>
                <a:ea typeface="微软雅黑" panose="020B0503020204020204" pitchFamily="34" charset="-122"/>
              </a:rPr>
              <a:t>对象只有一个属性，即</a:t>
            </a:r>
            <a:r>
              <a:rPr lang="en-US" altLang="zh-CN" sz="2200" b="1" dirty="0">
                <a:latin typeface="微软雅黑" panose="020B0503020204020204" pitchFamily="34" charset="-122"/>
                <a:ea typeface="微软雅黑" panose="020B0503020204020204" pitchFamily="34" charset="-122"/>
              </a:rPr>
              <a:t>length</a:t>
            </a:r>
            <a:r>
              <a:rPr lang="zh-CN"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indent="0">
              <a:lnSpc>
                <a:spcPct val="150000"/>
              </a:lnSpc>
              <a:buNone/>
            </a:pPr>
            <a:r>
              <a:rPr lang="en-US" altLang="zh-CN" sz="2200" dirty="0">
                <a:latin typeface="微软雅黑" panose="020B0503020204020204" pitchFamily="34" charset="-122"/>
                <a:ea typeface="微软雅黑" panose="020B0503020204020204" pitchFamily="34" charset="-122"/>
              </a:rPr>
              <a:t>	</a:t>
            </a:r>
            <a:r>
              <a:rPr lang="zh-CN" sz="2200" dirty="0" smtClean="0">
                <a:latin typeface="微软雅黑" panose="020B0503020204020204" pitchFamily="34" charset="-122"/>
                <a:ea typeface="微软雅黑" panose="020B0503020204020204" pitchFamily="34" charset="-122"/>
              </a:rPr>
              <a:t>它</a:t>
            </a:r>
            <a:r>
              <a:rPr lang="zh-CN" sz="2200" dirty="0">
                <a:latin typeface="微软雅黑" panose="020B0503020204020204" pitchFamily="34" charset="-122"/>
                <a:ea typeface="微软雅黑" panose="020B0503020204020204" pitchFamily="34" charset="-122"/>
              </a:rPr>
              <a:t>表明了字符串中的字符个数，包括所有符号</a:t>
            </a:r>
            <a:r>
              <a:rPr lang="zh-CN"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indent="0">
              <a:lnSpc>
                <a:spcPct val="150000"/>
              </a:lnSpc>
              <a:buNone/>
            </a:pPr>
            <a:r>
              <a:rPr lang="zh-CN" sz="2200" dirty="0">
                <a:latin typeface="微软雅黑" panose="020B0503020204020204" pitchFamily="34" charset="-122"/>
                <a:ea typeface="微软雅黑" panose="020B0503020204020204" pitchFamily="34" charset="-122"/>
              </a:rPr>
              <a:t/>
            </a:r>
            <a:br>
              <a:rPr lang="zh-CN" sz="2200" dirty="0">
                <a:latin typeface="微软雅黑" panose="020B0503020204020204" pitchFamily="34" charset="-122"/>
                <a:ea typeface="微软雅黑" panose="020B0503020204020204" pitchFamily="34" charset="-122"/>
              </a:rPr>
            </a:br>
            <a:r>
              <a:rPr lang="en-US" altLang="zh-CN" sz="2200" dirty="0" smtClean="0">
                <a:latin typeface="微软雅黑" panose="020B0503020204020204" pitchFamily="34" charset="-122"/>
                <a:ea typeface="微软雅黑" panose="020B0503020204020204" pitchFamily="34" charset="-122"/>
              </a:rPr>
              <a:t>	</a:t>
            </a:r>
            <a:endParaRPr lang="zh-CN" sz="2200" dirty="0">
              <a:latin typeface="微软雅黑" panose="020B0503020204020204" pitchFamily="34" charset="-122"/>
              <a:ea typeface="微软雅黑" panose="020B0503020204020204" pitchFamily="34" charset="-122"/>
            </a:endParaRPr>
          </a:p>
        </p:txBody>
      </p:sp>
      <p:sp>
        <p:nvSpPr>
          <p:cNvPr id="8" name="TextBox 7"/>
          <p:cNvSpPr txBox="1"/>
          <p:nvPr/>
        </p:nvSpPr>
        <p:spPr>
          <a:xfrm>
            <a:off x="1370693" y="3648539"/>
            <a:ext cx="6418036" cy="1289905"/>
          </a:xfrm>
          <a:prstGeom prst="rect">
            <a:avLst/>
          </a:prstGeom>
          <a:solidFill>
            <a:schemeClr val="accent3">
              <a:lumMod val="75000"/>
            </a:schemeClr>
          </a:solidFill>
        </p:spPr>
        <p:txBody>
          <a:bodyPr wrap="square" rtlCol="0">
            <a:spAutoFit/>
          </a:bodyPr>
          <a:lstStyle/>
          <a:p>
            <a:pPr>
              <a:lnSpc>
                <a:spcPct val="150000"/>
              </a:lnSpc>
            </a:pPr>
            <a:r>
              <a:rPr lang="zh-CN" altLang="zh-CN" dirty="0" smtClean="0">
                <a:latin typeface="微软雅黑" panose="020B0503020204020204" pitchFamily="34" charset="-122"/>
                <a:ea typeface="微软雅黑" panose="020B0503020204020204" pitchFamily="34" charset="-122"/>
              </a:rPr>
              <a:t>例</a:t>
            </a:r>
            <a:r>
              <a:rPr lang="zh-CN"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mytest</a:t>
            </a:r>
            <a:r>
              <a:rPr lang="en-US" altLang="zh-CN" dirty="0">
                <a:latin typeface="微软雅黑" panose="020B0503020204020204" pitchFamily="34" charset="-122"/>
                <a:ea typeface="微软雅黑" panose="020B0503020204020204" pitchFamily="34" charset="-122"/>
              </a:rPr>
              <a:t>="This is a JavaScript"</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mystringlength</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mytest.length</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最后</a:t>
            </a:r>
            <a:r>
              <a:rPr lang="en-US" altLang="zh-CN" dirty="0" err="1">
                <a:latin typeface="微软雅黑" panose="020B0503020204020204" pitchFamily="34" charset="-122"/>
                <a:ea typeface="微软雅黑" panose="020B0503020204020204" pitchFamily="34" charset="-122"/>
              </a:rPr>
              <a:t>mystringlength</a:t>
            </a:r>
            <a:r>
              <a:rPr lang="zh-CN" altLang="zh-CN" dirty="0">
                <a:latin typeface="微软雅黑" panose="020B0503020204020204" pitchFamily="34" charset="-122"/>
                <a:ea typeface="微软雅黑" panose="020B0503020204020204" pitchFamily="34" charset="-122"/>
              </a:rPr>
              <a:t>返回</a:t>
            </a:r>
            <a:r>
              <a:rPr lang="en-US" altLang="zh-CN" dirty="0" err="1">
                <a:latin typeface="微软雅黑" panose="020B0503020204020204" pitchFamily="34" charset="-122"/>
                <a:ea typeface="微软雅黑" panose="020B0503020204020204" pitchFamily="34" charset="-122"/>
              </a:rPr>
              <a:t>mytest</a:t>
            </a:r>
            <a:r>
              <a:rPr lang="zh-CN" altLang="zh-CN" dirty="0">
                <a:latin typeface="微软雅黑" panose="020B0503020204020204" pitchFamily="34" charset="-122"/>
                <a:ea typeface="微软雅黑" panose="020B0503020204020204" pitchFamily="34" charset="-122"/>
              </a:rPr>
              <a:t>字串的长度为</a:t>
            </a:r>
            <a:r>
              <a:rPr lang="en-US" altLang="zh-CN" dirty="0">
                <a:latin typeface="微软雅黑" panose="020B0503020204020204" pitchFamily="34" charset="-122"/>
                <a:ea typeface="微软雅黑" panose="020B0503020204020204" pitchFamily="34" charset="-122"/>
              </a:rPr>
              <a:t>20</a:t>
            </a:r>
            <a:r>
              <a:rPr lang="zh-CN" altLang="zh-CN" dirty="0" smtClean="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443344"/>
      </p:ext>
    </p:extLst>
  </p:cSld>
  <p:clrMapOvr>
    <a:masterClrMapping/>
  </p:clrMapOvr>
  <p:transition spd="slow">
    <p:wip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1683" name="矩形 7"/>
          <p:cNvSpPr>
            <a:spLocks noChangeArrowheads="1"/>
          </p:cNvSpPr>
          <p:nvPr/>
        </p:nvSpPr>
        <p:spPr bwMode="auto">
          <a:xfrm>
            <a:off x="0" y="0"/>
            <a:ext cx="1218565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1684"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685"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2.1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串对象</a:t>
            </a:r>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-方法</a:t>
            </a:r>
            <a:endPar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638" name="Rectangle 6"/>
          <p:cNvSpPr>
            <a:spLocks noGrp="1" noChangeArrowheads="1"/>
          </p:cNvSpPr>
          <p:nvPr/>
        </p:nvSpPr>
        <p:spPr bwMode="auto">
          <a:xfrm>
            <a:off x="755650" y="175260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Wingdings" pitchFamily="2" charset="2"/>
              <a:buChar char="u"/>
              <a:defRPr/>
            </a:pPr>
            <a:r>
              <a:rPr lang="en-US" altLang="zh-CN" sz="2000" b="1" dirty="0" smtClean="0">
                <a:latin typeface="微软雅黑" panose="020B0503020204020204" pitchFamily="34" charset="-122"/>
                <a:ea typeface="微软雅黑" panose="020B0503020204020204" pitchFamily="34" charset="-122"/>
              </a:rPr>
              <a:t>string</a:t>
            </a:r>
            <a:r>
              <a:rPr lang="zh-CN" sz="2000" b="1" dirty="0" smtClean="0">
                <a:latin typeface="微软雅黑" panose="020B0503020204020204" pitchFamily="34" charset="-122"/>
                <a:ea typeface="微软雅黑" panose="020B0503020204020204" pitchFamily="34" charset="-122"/>
              </a:rPr>
              <a:t>对象的方法共有</a:t>
            </a:r>
            <a:r>
              <a:rPr lang="en-US" altLang="zh-CN" sz="2000" b="1" dirty="0" smtClean="0">
                <a:latin typeface="微软雅黑" panose="020B0503020204020204" pitchFamily="34" charset="-122"/>
                <a:ea typeface="微软雅黑" panose="020B0503020204020204" pitchFamily="34" charset="-122"/>
              </a:rPr>
              <a:t>19</a:t>
            </a:r>
            <a:r>
              <a:rPr lang="zh-CN" sz="2000" b="1" dirty="0" smtClean="0">
                <a:latin typeface="微软雅黑" panose="020B0503020204020204" pitchFamily="34" charset="-122"/>
                <a:ea typeface="微软雅黑" panose="020B0503020204020204" pitchFamily="34" charset="-122"/>
              </a:rPr>
              <a:t>个。</a:t>
            </a:r>
            <a:endParaRPr lang="en-US" altLang="zh-CN" sz="2000" b="1" dirty="0" smtClean="0">
              <a:latin typeface="微软雅黑" panose="020B0503020204020204" pitchFamily="34" charset="-122"/>
              <a:ea typeface="微软雅黑" panose="020B0503020204020204" pitchFamily="34" charset="-122"/>
            </a:endParaRPr>
          </a:p>
          <a:p>
            <a:pPr marL="0" indent="0">
              <a:lnSpc>
                <a:spcPct val="150000"/>
              </a:lnSpc>
              <a:buNone/>
              <a:defRPr/>
            </a:pPr>
            <a:r>
              <a:rPr lang="en-US" altLang="zh-CN" sz="2000" b="1" dirty="0">
                <a:latin typeface="微软雅黑" panose="020B0503020204020204" pitchFamily="34" charset="-122"/>
                <a:ea typeface="微软雅黑" panose="020B0503020204020204" pitchFamily="34" charset="-122"/>
              </a:rPr>
              <a:t>	</a:t>
            </a:r>
            <a:endParaRPr lang="en-US" altLang="zh-CN" sz="2000" b="1" dirty="0" smtClean="0">
              <a:latin typeface="微软雅黑" panose="020B0503020204020204" pitchFamily="34" charset="-122"/>
              <a:ea typeface="微软雅黑" panose="020B0503020204020204" pitchFamily="34" charset="-122"/>
            </a:endParaRPr>
          </a:p>
          <a:p>
            <a:pPr marL="0" indent="0">
              <a:lnSpc>
                <a:spcPct val="150000"/>
              </a:lnSpc>
              <a:buNone/>
              <a:defRPr/>
            </a:pPr>
            <a:r>
              <a:rPr lang="en-US" altLang="zh-CN" sz="2000" b="1" dirty="0">
                <a:latin typeface="微软雅黑" panose="020B0503020204020204" pitchFamily="34" charset="-122"/>
                <a:ea typeface="微软雅黑" panose="020B0503020204020204" pitchFamily="34" charset="-122"/>
              </a:rPr>
              <a:t>	</a:t>
            </a:r>
            <a:r>
              <a:rPr lang="zh-CN" sz="2000" dirty="0" smtClean="0">
                <a:latin typeface="微软雅黑" panose="020B0503020204020204" pitchFamily="34" charset="-122"/>
                <a:ea typeface="微软雅黑" panose="020B0503020204020204" pitchFamily="34" charset="-122"/>
              </a:rPr>
              <a:t>主要用于有关字符串在</a:t>
            </a:r>
            <a:r>
              <a:rPr lang="en-US" altLang="zh-CN" sz="2000" dirty="0" smtClean="0">
                <a:latin typeface="微软雅黑" panose="020B0503020204020204" pitchFamily="34" charset="-122"/>
                <a:ea typeface="微软雅黑" panose="020B0503020204020204" pitchFamily="34" charset="-122"/>
              </a:rPr>
              <a:t>Web</a:t>
            </a:r>
            <a:r>
              <a:rPr lang="zh-CN" sz="2000" dirty="0" smtClean="0">
                <a:latin typeface="微软雅黑" panose="020B0503020204020204" pitchFamily="34" charset="-122"/>
                <a:ea typeface="微软雅黑" panose="020B0503020204020204" pitchFamily="34" charset="-122"/>
              </a:rPr>
              <a:t>页面中的显示、字体大小、字体颜色、字符的搜索以及字符的大小写转换。</a:t>
            </a:r>
            <a:br>
              <a:rPr lang="zh-CN" sz="2000" dirty="0" smtClean="0">
                <a:latin typeface="微软雅黑" panose="020B0503020204020204" pitchFamily="34" charset="-122"/>
                <a:ea typeface="微软雅黑" panose="020B0503020204020204" pitchFamily="34" charset="-122"/>
              </a:rPr>
            </a:br>
            <a:endParaRPr 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3031280"/>
      </p:ext>
    </p:extLst>
  </p:cSld>
  <p:clrMapOvr>
    <a:masterClrMapping/>
  </p:clrMapOvr>
  <p:transition spd="slow">
    <p:wip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2707" name="矩形 7"/>
          <p:cNvSpPr>
            <a:spLocks noChangeArrowheads="1"/>
          </p:cNvSpPr>
          <p:nvPr/>
        </p:nvSpPr>
        <p:spPr bwMode="auto">
          <a:xfrm>
            <a:off x="0" y="0"/>
            <a:ext cx="1218565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2708"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09"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2.1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串对象</a:t>
            </a:r>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-方法</a:t>
            </a:r>
            <a:endPar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10" name="Rectangle 6"/>
          <p:cNvSpPr>
            <a:spLocks noGrp="1" noChangeArrowheads="1"/>
          </p:cNvSpPr>
          <p:nvPr/>
        </p:nvSpPr>
        <p:spPr bwMode="auto">
          <a:xfrm>
            <a:off x="622751" y="1186543"/>
            <a:ext cx="11426826"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None/>
              <a:defRPr/>
            </a:pPr>
            <a:r>
              <a:rPr lang="zh-CN" altLang="zh-CN" sz="2000" dirty="0" smtClean="0">
                <a:latin typeface="微软雅黑" panose="020B0503020204020204" pitchFamily="34" charset="-122"/>
                <a:ea typeface="微软雅黑" panose="020B0503020204020204" pitchFamily="34" charset="-122"/>
              </a:rPr>
              <a:t>主要</a:t>
            </a:r>
            <a:r>
              <a:rPr lang="zh-CN" altLang="zh-CN" sz="2000" dirty="0">
                <a:latin typeface="微软雅黑" panose="020B0503020204020204" pitchFamily="34" charset="-122"/>
                <a:ea typeface="微软雅黑" panose="020B0503020204020204" pitchFamily="34" charset="-122"/>
              </a:rPr>
              <a:t>方法</a:t>
            </a:r>
            <a:r>
              <a:rPr lang="zh-CN" altLang="zh-CN" sz="2000" dirty="0" smtClean="0">
                <a:latin typeface="微软雅黑" panose="020B0503020204020204" pitchFamily="34" charset="-122"/>
                <a:ea typeface="微软雅黑" panose="020B0503020204020204" pitchFamily="34" charset="-122"/>
              </a:rPr>
              <a:t>如下</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u"/>
              <a:defRPr/>
            </a:pPr>
            <a:r>
              <a:rPr lang="zh-CN" altLang="zh-CN" sz="2000" dirty="0" smtClean="0">
                <a:latin typeface="微软雅黑" panose="020B0503020204020204" pitchFamily="34" charset="-122"/>
                <a:ea typeface="微软雅黑" panose="020B0503020204020204" pitchFamily="34" charset="-122"/>
              </a:rPr>
              <a:t>锚</a:t>
            </a:r>
            <a:r>
              <a:rPr lang="zh-CN" altLang="zh-CN" sz="2000" dirty="0">
                <a:latin typeface="微软雅黑" panose="020B0503020204020204" pitchFamily="34" charset="-122"/>
                <a:ea typeface="微软雅黑" panose="020B0503020204020204" pitchFamily="34" charset="-122"/>
              </a:rPr>
              <a:t>点</a:t>
            </a:r>
            <a:r>
              <a:rPr lang="en-US" altLang="zh-CN" sz="2000" dirty="0">
                <a:latin typeface="微软雅黑" panose="020B0503020204020204" pitchFamily="34" charset="-122"/>
                <a:ea typeface="微软雅黑" panose="020B0503020204020204" pitchFamily="34" charset="-122"/>
              </a:rPr>
              <a:t>anchor()</a:t>
            </a:r>
            <a:r>
              <a:rPr lang="zh-CN" altLang="zh-CN" sz="2000" dirty="0">
                <a:latin typeface="微软雅黑" panose="020B0503020204020204" pitchFamily="34" charset="-122"/>
                <a:ea typeface="微软雅黑" panose="020B0503020204020204" pitchFamily="34" charset="-122"/>
              </a:rPr>
              <a:t>：该方法创建如用</a:t>
            </a:r>
            <a:r>
              <a:rPr lang="en-US" altLang="zh-CN" sz="2000" dirty="0">
                <a:latin typeface="微软雅黑" panose="020B0503020204020204" pitchFamily="34" charset="-122"/>
                <a:ea typeface="微软雅黑" panose="020B0503020204020204" pitchFamily="34" charset="-122"/>
              </a:rPr>
              <a:t>Html</a:t>
            </a:r>
            <a:r>
              <a:rPr lang="zh-CN" altLang="zh-CN" sz="2000" dirty="0">
                <a:latin typeface="微软雅黑" panose="020B0503020204020204" pitchFamily="34" charset="-122"/>
                <a:ea typeface="微软雅黑" panose="020B0503020204020204" pitchFamily="34" charset="-122"/>
              </a:rPr>
              <a:t>文档中一样的</a:t>
            </a:r>
            <a:r>
              <a:rPr lang="en-US" altLang="zh-CN" sz="2000" dirty="0">
                <a:latin typeface="微软雅黑" panose="020B0503020204020204" pitchFamily="34" charset="-122"/>
                <a:ea typeface="微软雅黑" panose="020B0503020204020204" pitchFamily="34" charset="-122"/>
              </a:rPr>
              <a:t>anchor</a:t>
            </a:r>
            <a:r>
              <a:rPr lang="zh-CN" altLang="zh-CN" sz="2000" dirty="0">
                <a:latin typeface="微软雅黑" panose="020B0503020204020204" pitchFamily="34" charset="-122"/>
                <a:ea typeface="微软雅黑" panose="020B0503020204020204" pitchFamily="34" charset="-122"/>
              </a:rPr>
              <a:t>标记。使用</a:t>
            </a:r>
            <a:r>
              <a:rPr lang="en-US" altLang="zh-CN" sz="2000" dirty="0">
                <a:latin typeface="微软雅黑" panose="020B0503020204020204" pitchFamily="34" charset="-122"/>
                <a:ea typeface="微软雅黑" panose="020B0503020204020204" pitchFamily="34" charset="-122"/>
              </a:rPr>
              <a:t>anchor</a:t>
            </a:r>
            <a:r>
              <a:rPr lang="zh-CN" altLang="zh-CN" sz="2000" dirty="0">
                <a:latin typeface="微软雅黑" panose="020B0503020204020204" pitchFamily="34" charset="-122"/>
                <a:ea typeface="微软雅黑" panose="020B0503020204020204" pitchFamily="34" charset="-122"/>
              </a:rPr>
              <a:t>如用</a:t>
            </a:r>
            <a:r>
              <a:rPr lang="en-US" altLang="zh-CN" sz="2000" dirty="0">
                <a:latin typeface="微软雅黑" panose="020B0503020204020204" pitchFamily="34" charset="-122"/>
                <a:ea typeface="微软雅黑" panose="020B0503020204020204" pitchFamily="34" charset="-122"/>
              </a:rPr>
              <a:t>Html</a:t>
            </a:r>
            <a:r>
              <a:rPr lang="zh-CN" altLang="zh-CN" sz="2000" dirty="0">
                <a:latin typeface="微软雅黑" panose="020B0503020204020204" pitchFamily="34" charset="-122"/>
                <a:ea typeface="微软雅黑" panose="020B0503020204020204" pitchFamily="34" charset="-122"/>
              </a:rPr>
              <a:t>中</a:t>
            </a:r>
            <a:r>
              <a:rPr lang="en-US" altLang="zh-CN" sz="2000" dirty="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A Name</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一样。通过下列格式访问</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string.anchor</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anchorName</a:t>
            </a:r>
            <a:r>
              <a:rPr lang="en-US" altLang="zh-CN" sz="2000" dirty="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u"/>
            </a:pPr>
            <a:r>
              <a:rPr lang="zh-CN" sz="2000" dirty="0">
                <a:latin typeface="微软雅黑" panose="020B0503020204020204" pitchFamily="34" charset="-122"/>
                <a:ea typeface="微软雅黑" panose="020B0503020204020204" pitchFamily="34" charset="-122"/>
              </a:rPr>
              <a:t>字符显示的控制方法</a:t>
            </a:r>
            <a:br>
              <a:rPr 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big</a:t>
            </a:r>
            <a:r>
              <a:rPr lang="zh-CN" sz="2000" dirty="0">
                <a:latin typeface="微软雅黑" panose="020B0503020204020204" pitchFamily="34" charset="-122"/>
                <a:ea typeface="微软雅黑" panose="020B0503020204020204" pitchFamily="34" charset="-122"/>
              </a:rPr>
              <a:t>字体显示</a:t>
            </a:r>
            <a:r>
              <a:rPr lang="en-US" altLang="zh-CN" sz="2000" dirty="0">
                <a:latin typeface="微软雅黑" panose="020B0503020204020204" pitchFamily="34" charset="-122"/>
                <a:ea typeface="微软雅黑" panose="020B0503020204020204" pitchFamily="34" charset="-122"/>
              </a:rPr>
              <a:t>, Italics()</a:t>
            </a:r>
            <a:r>
              <a:rPr lang="zh-CN" sz="2000" dirty="0">
                <a:latin typeface="微软雅黑" panose="020B0503020204020204" pitchFamily="34" charset="-122"/>
                <a:ea typeface="微软雅黑" panose="020B0503020204020204" pitchFamily="34" charset="-122"/>
              </a:rPr>
              <a:t>斜体字显示，</a:t>
            </a:r>
            <a:r>
              <a:rPr lang="en-US" altLang="zh-CN" sz="2000" dirty="0">
                <a:latin typeface="微软雅黑" panose="020B0503020204020204" pitchFamily="34" charset="-122"/>
                <a:ea typeface="微软雅黑" panose="020B0503020204020204" pitchFamily="34" charset="-122"/>
              </a:rPr>
              <a:t>bold()</a:t>
            </a:r>
            <a:r>
              <a:rPr lang="zh-CN" sz="2000" dirty="0">
                <a:latin typeface="微软雅黑" panose="020B0503020204020204" pitchFamily="34" charset="-122"/>
                <a:ea typeface="微软雅黑" panose="020B0503020204020204" pitchFamily="34" charset="-122"/>
              </a:rPr>
              <a:t>粗体字显示，</a:t>
            </a:r>
            <a:r>
              <a:rPr lang="en-US" altLang="zh-CN" sz="2000" dirty="0">
                <a:latin typeface="微软雅黑" panose="020B0503020204020204" pitchFamily="34" charset="-122"/>
                <a:ea typeface="微软雅黑" panose="020B0503020204020204" pitchFamily="34" charset="-122"/>
              </a:rPr>
              <a:t>blink()</a:t>
            </a:r>
            <a:r>
              <a:rPr lang="zh-CN" sz="2000" dirty="0">
                <a:latin typeface="微软雅黑" panose="020B0503020204020204" pitchFamily="34" charset="-122"/>
                <a:ea typeface="微软雅黑" panose="020B0503020204020204" pitchFamily="34" charset="-122"/>
              </a:rPr>
              <a:t>字符闪烁显示，</a:t>
            </a:r>
            <a:r>
              <a:rPr lang="en-US" altLang="zh-CN" sz="2000" dirty="0">
                <a:latin typeface="微软雅黑" panose="020B0503020204020204" pitchFamily="34" charset="-122"/>
                <a:ea typeface="微软雅黑" panose="020B0503020204020204" pitchFamily="34" charset="-122"/>
              </a:rPr>
              <a:t>small</a:t>
            </a:r>
            <a:r>
              <a:rPr lang="zh-CN" sz="2000" dirty="0">
                <a:latin typeface="微软雅黑" panose="020B0503020204020204" pitchFamily="34" charset="-122"/>
                <a:ea typeface="微软雅黑" panose="020B0503020204020204" pitchFamily="34" charset="-122"/>
              </a:rPr>
              <a:t>（）字符用小体字显示，</a:t>
            </a:r>
            <a:r>
              <a:rPr lang="en-US" altLang="zh-CN" sz="2000" dirty="0">
                <a:latin typeface="微软雅黑" panose="020B0503020204020204" pitchFamily="34" charset="-122"/>
                <a:ea typeface="微软雅黑" panose="020B0503020204020204" pitchFamily="34" charset="-122"/>
              </a:rPr>
              <a:t>fixed()</a:t>
            </a:r>
            <a:r>
              <a:rPr lang="zh-CN" sz="2000" dirty="0">
                <a:latin typeface="微软雅黑" panose="020B0503020204020204" pitchFamily="34" charset="-122"/>
                <a:ea typeface="微软雅黑" panose="020B0503020204020204" pitchFamily="34" charset="-122"/>
              </a:rPr>
              <a:t>固定高亮字显示、</a:t>
            </a:r>
            <a:r>
              <a:rPr lang="en-US" altLang="zh-CN" sz="2000" dirty="0" err="1">
                <a:latin typeface="微软雅黑" panose="020B0503020204020204" pitchFamily="34" charset="-122"/>
                <a:ea typeface="微软雅黑" panose="020B0503020204020204" pitchFamily="34" charset="-122"/>
              </a:rPr>
              <a:t>fontsize</a:t>
            </a:r>
            <a:r>
              <a:rPr lang="en-US" altLang="zh-CN" sz="2000" dirty="0">
                <a:latin typeface="微软雅黑" panose="020B0503020204020204" pitchFamily="34" charset="-122"/>
                <a:ea typeface="微软雅黑" panose="020B0503020204020204" pitchFamily="34" charset="-122"/>
              </a:rPr>
              <a:t>(size)</a:t>
            </a:r>
            <a:r>
              <a:rPr lang="zh-CN" sz="2000" dirty="0">
                <a:latin typeface="微软雅黑" panose="020B0503020204020204" pitchFamily="34" charset="-122"/>
                <a:ea typeface="微软雅黑" panose="020B0503020204020204" pitchFamily="34" charset="-122"/>
              </a:rPr>
              <a:t>控制字体大小等</a:t>
            </a:r>
            <a:r>
              <a:rPr lang="zh-CN"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u"/>
            </a:pPr>
            <a:r>
              <a:rPr lang="zh-CN" sz="2000" dirty="0" smtClean="0">
                <a:latin typeface="微软雅黑" panose="020B0503020204020204" pitchFamily="34" charset="-122"/>
                <a:ea typeface="微软雅黑" panose="020B0503020204020204" pitchFamily="34" charset="-122"/>
              </a:rPr>
              <a:t>字体</a:t>
            </a:r>
            <a:r>
              <a:rPr lang="zh-CN" sz="2000" dirty="0">
                <a:latin typeface="微软雅黑" panose="020B0503020204020204" pitchFamily="34" charset="-122"/>
                <a:ea typeface="微软雅黑" panose="020B0503020204020204" pitchFamily="34" charset="-122"/>
              </a:rPr>
              <a:t>颜色</a:t>
            </a:r>
            <a:r>
              <a:rPr lang="zh-CN" sz="2000" dirty="0" smtClean="0">
                <a:latin typeface="微软雅黑" panose="020B0503020204020204" pitchFamily="34" charset="-122"/>
                <a:ea typeface="微软雅黑" panose="020B0503020204020204" pitchFamily="34" charset="-122"/>
              </a:rPr>
              <a:t>方法</a:t>
            </a:r>
            <a:r>
              <a:rPr lang="zh-CN" altLang="en-US"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fontcolor</a:t>
            </a:r>
            <a:r>
              <a:rPr lang="en-US" altLang="zh-CN" sz="2000" dirty="0" smtClean="0">
                <a:latin typeface="微软雅黑" panose="020B0503020204020204" pitchFamily="34" charset="-122"/>
                <a:ea typeface="微软雅黑" panose="020B0503020204020204" pitchFamily="34" charset="-122"/>
              </a:rPr>
              <a:t>(color)</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u"/>
            </a:pPr>
            <a:r>
              <a:rPr lang="zh-CN" sz="2000" dirty="0" smtClean="0">
                <a:latin typeface="微软雅黑" panose="020B0503020204020204" pitchFamily="34" charset="-122"/>
                <a:ea typeface="微软雅黑" panose="020B0503020204020204" pitchFamily="34" charset="-122"/>
              </a:rPr>
              <a:t>字符串</a:t>
            </a:r>
            <a:r>
              <a:rPr lang="zh-CN" sz="2000" dirty="0">
                <a:latin typeface="微软雅黑" panose="020B0503020204020204" pitchFamily="34" charset="-122"/>
                <a:ea typeface="微软雅黑" panose="020B0503020204020204" pitchFamily="34" charset="-122"/>
              </a:rPr>
              <a:t>大小写</a:t>
            </a:r>
            <a:r>
              <a:rPr lang="zh-CN" sz="2000" dirty="0" smtClean="0">
                <a:latin typeface="微软雅黑" panose="020B0503020204020204" pitchFamily="34" charset="-122"/>
                <a:ea typeface="微软雅黑" panose="020B0503020204020204" pitchFamily="34" charset="-122"/>
              </a:rPr>
              <a:t>转换</a:t>
            </a:r>
            <a:r>
              <a:rPr lang="zh-CN" altLang="en-US" sz="2000" dirty="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toLowerCase</a:t>
            </a:r>
            <a:r>
              <a:rPr lang="en-US" altLang="zh-CN"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－小写转换，</a:t>
            </a:r>
            <a:r>
              <a:rPr lang="en-US" altLang="zh-CN" sz="2000" dirty="0" err="1">
                <a:latin typeface="微软雅黑" panose="020B0503020204020204" pitchFamily="34" charset="-122"/>
                <a:ea typeface="微软雅黑" panose="020B0503020204020204" pitchFamily="34" charset="-122"/>
              </a:rPr>
              <a:t>toUpperCase</a:t>
            </a:r>
            <a:r>
              <a:rPr lang="en-US" altLang="zh-CN"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大写转换</a:t>
            </a:r>
            <a:r>
              <a:rPr lang="zh-CN" sz="2000" dirty="0" smtClean="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u"/>
            </a:pPr>
            <a:r>
              <a:rPr lang="zh-CN" sz="2000" dirty="0" smtClean="0">
                <a:latin typeface="微软雅黑" panose="020B0503020204020204" pitchFamily="34" charset="-122"/>
                <a:ea typeface="微软雅黑" panose="020B0503020204020204" pitchFamily="34" charset="-122"/>
              </a:rPr>
              <a:t>字符</a:t>
            </a:r>
            <a:r>
              <a:rPr lang="zh-CN" sz="2000" dirty="0">
                <a:latin typeface="微软雅黑" panose="020B0503020204020204" pitchFamily="34" charset="-122"/>
                <a:ea typeface="微软雅黑" panose="020B0503020204020204" pitchFamily="34" charset="-122"/>
              </a:rPr>
              <a:t>搜索：</a:t>
            </a:r>
            <a:r>
              <a:rPr lang="en-US" altLang="zh-CN" sz="2000" dirty="0" err="1">
                <a:latin typeface="微软雅黑" panose="020B0503020204020204" pitchFamily="34" charset="-122"/>
                <a:ea typeface="微软雅黑" panose="020B0503020204020204" pitchFamily="34" charset="-122"/>
              </a:rPr>
              <a:t>indexOf</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charactor,fromIndex</a:t>
            </a:r>
            <a:r>
              <a:rPr lang="en-US" altLang="zh-CN"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r>
              <a:rPr lang="zh-CN" sz="2000" dirty="0">
                <a:latin typeface="微软雅黑" panose="020B0503020204020204" pitchFamily="34" charset="-122"/>
                <a:ea typeface="微软雅黑" panose="020B0503020204020204" pitchFamily="34" charset="-122"/>
              </a:rPr>
              <a:t>从指定</a:t>
            </a:r>
            <a:r>
              <a:rPr lang="en-US" altLang="zh-CN" sz="2000" dirty="0" err="1">
                <a:latin typeface="微软雅黑" panose="020B0503020204020204" pitchFamily="34" charset="-122"/>
                <a:ea typeface="微软雅黑" panose="020B0503020204020204" pitchFamily="34" charset="-122"/>
              </a:rPr>
              <a:t>formIndtx</a:t>
            </a:r>
            <a:r>
              <a:rPr lang="zh-CN" sz="2000" dirty="0">
                <a:latin typeface="微软雅黑" panose="020B0503020204020204" pitchFamily="34" charset="-122"/>
                <a:ea typeface="微软雅黑" panose="020B0503020204020204" pitchFamily="34" charset="-122"/>
              </a:rPr>
              <a:t>位置开始搜索</a:t>
            </a:r>
            <a:r>
              <a:rPr lang="en-US" altLang="zh-CN" sz="2000" dirty="0" err="1">
                <a:latin typeface="微软雅黑" panose="020B0503020204020204" pitchFamily="34" charset="-122"/>
                <a:ea typeface="微软雅黑" panose="020B0503020204020204" pitchFamily="34" charset="-122"/>
              </a:rPr>
              <a:t>charactor</a:t>
            </a:r>
            <a:r>
              <a:rPr lang="zh-CN" sz="2000" dirty="0">
                <a:latin typeface="微软雅黑" panose="020B0503020204020204" pitchFamily="34" charset="-122"/>
                <a:ea typeface="微软雅黑" panose="020B0503020204020204" pitchFamily="34" charset="-122"/>
              </a:rPr>
              <a:t>第一次出现的位置</a:t>
            </a:r>
            <a:r>
              <a:rPr 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u"/>
            </a:pPr>
            <a:r>
              <a:rPr lang="zh-CN" sz="2000" dirty="0" smtClean="0">
                <a:latin typeface="微软雅黑" panose="020B0503020204020204" pitchFamily="34" charset="-122"/>
                <a:ea typeface="微软雅黑" panose="020B0503020204020204" pitchFamily="34" charset="-122"/>
              </a:rPr>
              <a:t>返回</a:t>
            </a:r>
            <a:r>
              <a:rPr lang="zh-CN" sz="2000" dirty="0">
                <a:latin typeface="微软雅黑" panose="020B0503020204020204" pitchFamily="34" charset="-122"/>
                <a:ea typeface="微软雅黑" panose="020B0503020204020204" pitchFamily="34" charset="-122"/>
              </a:rPr>
              <a:t>字串的一部分字串：</a:t>
            </a:r>
            <a:r>
              <a:rPr lang="en-US" altLang="zh-CN" sz="2000" dirty="0">
                <a:latin typeface="微软雅黑" panose="020B0503020204020204" pitchFamily="34" charset="-122"/>
                <a:ea typeface="微软雅黑" panose="020B0503020204020204" pitchFamily="34" charset="-122"/>
              </a:rPr>
              <a:t>substring(</a:t>
            </a:r>
            <a:r>
              <a:rPr lang="en-US" altLang="zh-CN" sz="2000" dirty="0" err="1">
                <a:latin typeface="微软雅黑" panose="020B0503020204020204" pitchFamily="34" charset="-122"/>
                <a:ea typeface="微软雅黑" panose="020B0503020204020204" pitchFamily="34" charset="-122"/>
              </a:rPr>
              <a:t>start,end</a:t>
            </a:r>
            <a:r>
              <a:rPr lang="en-US" altLang="zh-CN" sz="2000" dirty="0" smtClean="0">
                <a:latin typeface="微软雅黑" panose="020B0503020204020204" pitchFamily="34" charset="-122"/>
                <a:ea typeface="微软雅黑" panose="020B0503020204020204" pitchFamily="34" charset="-122"/>
              </a:rPr>
              <a:t>), </a:t>
            </a:r>
            <a:r>
              <a:rPr lang="zh-CN" sz="2000" dirty="0" smtClean="0">
                <a:latin typeface="微软雅黑" panose="020B0503020204020204" pitchFamily="34" charset="-122"/>
                <a:ea typeface="微软雅黑" panose="020B0503020204020204" pitchFamily="34" charset="-122"/>
              </a:rPr>
              <a:t>从</a:t>
            </a:r>
            <a:r>
              <a:rPr lang="en-US" altLang="zh-CN" sz="2000" dirty="0">
                <a:latin typeface="微软雅黑" panose="020B0503020204020204" pitchFamily="34" charset="-122"/>
                <a:ea typeface="微软雅黑" panose="020B0503020204020204" pitchFamily="34" charset="-122"/>
              </a:rPr>
              <a:t>start</a:t>
            </a:r>
            <a:r>
              <a:rPr lang="zh-CN" sz="2000" dirty="0">
                <a:latin typeface="微软雅黑" panose="020B0503020204020204" pitchFamily="34" charset="-122"/>
                <a:ea typeface="微软雅黑" panose="020B0503020204020204" pitchFamily="34" charset="-122"/>
              </a:rPr>
              <a:t>开始到</a:t>
            </a:r>
            <a:r>
              <a:rPr lang="en-US" altLang="zh-CN" sz="2000" dirty="0">
                <a:latin typeface="微软雅黑" panose="020B0503020204020204" pitchFamily="34" charset="-122"/>
                <a:ea typeface="微软雅黑" panose="020B0503020204020204" pitchFamily="34" charset="-122"/>
              </a:rPr>
              <a:t>end</a:t>
            </a:r>
            <a:r>
              <a:rPr lang="zh-CN" sz="2000" dirty="0">
                <a:latin typeface="微软雅黑" panose="020B0503020204020204" pitchFamily="34" charset="-122"/>
                <a:ea typeface="微软雅黑" panose="020B0503020204020204" pitchFamily="34" charset="-122"/>
              </a:rPr>
              <a:t>的字符全部返回。 </a:t>
            </a:r>
          </a:p>
        </p:txBody>
      </p:sp>
    </p:spTree>
    <p:extLst>
      <p:ext uri="{BB962C8B-B14F-4D97-AF65-F5344CB8AC3E}">
        <p14:creationId xmlns:p14="http://schemas.microsoft.com/office/powerpoint/2010/main" val="2616733057"/>
      </p:ext>
    </p:extLst>
  </p:cSld>
  <p:clrMapOvr>
    <a:masterClrMapping/>
  </p:clrMapOvr>
  <p:transition spd="slow">
    <p:wip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矩形 6"/>
          <p:cNvSpPr>
            <a:spLocks noChangeArrowheads="1"/>
          </p:cNvSpPr>
          <p:nvPr/>
        </p:nvSpPr>
        <p:spPr bwMode="auto">
          <a:xfrm>
            <a:off x="0" y="0"/>
            <a:ext cx="12192000" cy="1333500"/>
          </a:xfrm>
          <a:prstGeom prst="rect">
            <a:avLst/>
          </a:prstGeom>
          <a:solidFill>
            <a:srgbClr val="D24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3731" name="矩形 7"/>
          <p:cNvSpPr>
            <a:spLocks noChangeArrowheads="1"/>
          </p:cNvSpPr>
          <p:nvPr/>
        </p:nvSpPr>
        <p:spPr bwMode="auto">
          <a:xfrm>
            <a:off x="0" y="0"/>
            <a:ext cx="12185650" cy="1333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gn="ctr" eaLnBrk="1" hangingPunct="1">
              <a:lnSpc>
                <a:spcPct val="100000"/>
              </a:lnSpc>
              <a:spcBef>
                <a:spcPct val="0"/>
              </a:spcBef>
              <a:buFont typeface="Arial" panose="020B0604020202020204" pitchFamily="34" charset="0"/>
              <a:buNone/>
            </a:pPr>
            <a:endParaRPr lang="en-US" sz="1800">
              <a:solidFill>
                <a:srgbClr val="FFFFFF"/>
              </a:solidFill>
              <a:latin typeface="Arial" panose="020B0604020202020204" pitchFamily="34" charset="0"/>
              <a:ea typeface="宋体" panose="02010600030101010101" pitchFamily="2" charset="-122"/>
            </a:endParaRPr>
          </a:p>
        </p:txBody>
      </p:sp>
      <p:sp>
        <p:nvSpPr>
          <p:cNvPr id="73732" name="标题 1"/>
          <p:cNvSpPr>
            <a:spLocks noChangeArrowheads="1"/>
          </p:cNvSpPr>
          <p:nvPr/>
        </p:nvSpPr>
        <p:spPr bwMode="auto">
          <a:xfrm>
            <a:off x="720725" y="0"/>
            <a:ext cx="10750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eaLnBrk="1" hangingPunct="1">
              <a:lnSpc>
                <a:spcPct val="100000"/>
              </a:lnSpc>
              <a:spcBef>
                <a:spcPct val="0"/>
              </a:spcBef>
              <a:buFont typeface="Arial" panose="020B0604020202020204" pitchFamily="34" charset="0"/>
              <a:buNone/>
            </a:pPr>
            <a:endParaRPr lang="en-US" sz="5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733" name="标题 1"/>
          <p:cNvSpPr>
            <a:spLocks noGrp="1" noChangeArrowheads="1"/>
          </p:cNvSpPr>
          <p:nvPr>
            <p:ph type="title" idx="4294967295"/>
          </p:nvPr>
        </p:nvSpPr>
        <p:spPr>
          <a:xfrm>
            <a:off x="604838" y="0"/>
            <a:ext cx="10748962" cy="1335088"/>
          </a:xfrm>
        </p:spPr>
        <p:txBody>
          <a:bodyPr/>
          <a:lstStyle/>
          <a:p>
            <a:pPr marL="0" indent="0" eaLnBrk="1" hangingPunct="1"/>
            <a:r>
              <a:rPr lang="zh-CN"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2.2 </a:t>
            </a:r>
            <a:r>
              <a:rPr lang="en-US" altLang="en-US" sz="36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算术函数的math对象 </a:t>
            </a:r>
          </a:p>
        </p:txBody>
      </p:sp>
      <p:sp>
        <p:nvSpPr>
          <p:cNvPr id="73734" name="Rectangle 6"/>
          <p:cNvSpPr>
            <a:spLocks noGrp="1" noChangeArrowheads="1"/>
          </p:cNvSpPr>
          <p:nvPr/>
        </p:nvSpPr>
        <p:spPr bwMode="auto">
          <a:xfrm>
            <a:off x="755650" y="1733550"/>
            <a:ext cx="10668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ct val="30000"/>
              </a:spcBef>
              <a:buFont typeface="Arial" panose="020B0604020202020204" pitchFamily="34" charset="0"/>
              <a:buChar char="•"/>
              <a:defRPr sz="28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1pPr>
            <a:lvl2pPr marL="685800" indent="-228600">
              <a:lnSpc>
                <a:spcPct val="90000"/>
              </a:lnSpc>
              <a:spcBef>
                <a:spcPct val="30000"/>
              </a:spcBef>
              <a:buFont typeface="Arial" panose="020B0604020202020204" pitchFamily="34" charset="0"/>
              <a:buChar char="•"/>
              <a:defRPr sz="24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3pPr>
            <a:lvl4pPr marL="16002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4pPr>
            <a:lvl5pPr marL="2057400" indent="-228600">
              <a:lnSpc>
                <a:spcPct val="90000"/>
              </a:lnSpc>
              <a:spcBef>
                <a:spcPct val="30000"/>
              </a:spcBef>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icrosoft YaHei UI" panose="020B0503020204020204" pitchFamily="34" charset="-122"/>
                <a:ea typeface="Microsoft YaHei UI" panose="020B0503020204020204" pitchFamily="34" charset="-122"/>
                <a:sym typeface="Segoe UI" panose="020B0502040204020203" pitchFamily="34" charset="0"/>
              </a:defRPr>
            </a:lvl9pPr>
          </a:lstStyle>
          <a:p>
            <a:pPr>
              <a:lnSpc>
                <a:spcPct val="150000"/>
              </a:lnSpc>
              <a:buFont typeface="Wingdings" pitchFamily="2" charset="2"/>
              <a:buChar char="u"/>
            </a:pPr>
            <a:r>
              <a:rPr lang="zh-CN" sz="2200" b="1" dirty="0" smtClean="0">
                <a:latin typeface="微软雅黑" panose="020B0503020204020204" pitchFamily="34" charset="-122"/>
                <a:ea typeface="微软雅黑" panose="020B0503020204020204" pitchFamily="34" charset="-122"/>
              </a:rPr>
              <a:t>提供</a:t>
            </a:r>
            <a:r>
              <a:rPr lang="zh-CN" sz="2200" b="1" dirty="0">
                <a:latin typeface="微软雅黑" panose="020B0503020204020204" pitchFamily="34" charset="-122"/>
                <a:ea typeface="微软雅黑" panose="020B0503020204020204" pitchFamily="34" charset="-122"/>
              </a:rPr>
              <a:t>除加、减、乘、除以外的一引些自述运算</a:t>
            </a:r>
            <a:r>
              <a:rPr lang="zh-CN" sz="2200" dirty="0">
                <a:latin typeface="微软雅黑" panose="020B0503020204020204" pitchFamily="34" charset="-122"/>
                <a:ea typeface="微软雅黑" panose="020B0503020204020204" pitchFamily="34" charset="-122"/>
              </a:rPr>
              <a:t>。如对数，平方根等 。</a:t>
            </a:r>
          </a:p>
          <a:p>
            <a:pPr>
              <a:lnSpc>
                <a:spcPct val="150000"/>
              </a:lnSpc>
              <a:buFont typeface="Wingdings" pitchFamily="2" charset="2"/>
              <a:buChar char="u"/>
            </a:pPr>
            <a:r>
              <a:rPr lang="zh-CN" sz="2200" b="1" dirty="0">
                <a:latin typeface="微软雅黑" panose="020B0503020204020204" pitchFamily="34" charset="-122"/>
                <a:ea typeface="微软雅黑" panose="020B0503020204020204" pitchFamily="34" charset="-122"/>
              </a:rPr>
              <a:t>静动性：</a:t>
            </a:r>
            <a:r>
              <a:rPr lang="zh-CN" sz="2200" dirty="0">
                <a:latin typeface="微软雅黑" panose="020B0503020204020204" pitchFamily="34" charset="-122"/>
                <a:ea typeface="微软雅黑" panose="020B0503020204020204" pitchFamily="34" charset="-122"/>
              </a:rPr>
              <a:t>静态对象</a:t>
            </a:r>
          </a:p>
          <a:p>
            <a:pPr>
              <a:lnSpc>
                <a:spcPct val="150000"/>
              </a:lnSpc>
              <a:buFont typeface="Wingdings" pitchFamily="2" charset="2"/>
              <a:buChar char="u"/>
            </a:pPr>
            <a:r>
              <a:rPr lang="zh-CN" sz="2200" b="1" dirty="0">
                <a:latin typeface="微软雅黑" panose="020B0503020204020204" pitchFamily="34" charset="-122"/>
                <a:ea typeface="微软雅黑" panose="020B0503020204020204" pitchFamily="34" charset="-122"/>
              </a:rPr>
              <a:t>主要</a:t>
            </a:r>
            <a:r>
              <a:rPr lang="zh-CN" sz="2200" b="1" dirty="0" smtClean="0">
                <a:latin typeface="微软雅黑" panose="020B0503020204020204" pitchFamily="34" charset="-122"/>
                <a:ea typeface="微软雅黑" panose="020B0503020204020204" pitchFamily="34" charset="-122"/>
              </a:rPr>
              <a:t>属性</a:t>
            </a:r>
            <a:r>
              <a:rPr lang="zh-CN" altLang="zh-CN" sz="2200" b="1" dirty="0">
                <a:latin typeface="微软雅黑" panose="020B0503020204020204" pitchFamily="34" charset="-122"/>
                <a:ea typeface="微软雅黑" panose="020B0503020204020204" pitchFamily="34" charset="-122"/>
              </a:rPr>
              <a:t>：</a:t>
            </a:r>
            <a:r>
              <a:rPr lang="zh-CN" altLang="zh-CN" sz="2200" b="1" dirty="0" smtClean="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math</a:t>
            </a:r>
            <a:r>
              <a:rPr lang="zh-CN" sz="2200" dirty="0">
                <a:latin typeface="微软雅黑" panose="020B0503020204020204" pitchFamily="34" charset="-122"/>
                <a:ea typeface="微软雅黑" panose="020B0503020204020204" pitchFamily="34" charset="-122"/>
              </a:rPr>
              <a:t>中提供了６个属性，它们是数学中经常用到的常数Ｅ、以１０为底的自然对数ＬＮ１０、以２为底的自然对数</a:t>
            </a:r>
            <a:r>
              <a:rPr lang="en-US" altLang="zh-CN" sz="2200" dirty="0">
                <a:latin typeface="微软雅黑" panose="020B0503020204020204" pitchFamily="34" charset="-122"/>
                <a:ea typeface="微软雅黑" panose="020B0503020204020204" pitchFamily="34" charset="-122"/>
              </a:rPr>
              <a:t>LN2</a:t>
            </a:r>
            <a:r>
              <a:rPr 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3.14159</a:t>
            </a:r>
            <a:r>
              <a:rPr lang="zh-CN" sz="2200" dirty="0">
                <a:latin typeface="微软雅黑" panose="020B0503020204020204" pitchFamily="34" charset="-122"/>
                <a:ea typeface="微软雅黑" panose="020B0503020204020204" pitchFamily="34" charset="-122"/>
              </a:rPr>
              <a:t>的</a:t>
            </a:r>
            <a:r>
              <a:rPr lang="en-US" altLang="zh-CN" sz="2200" dirty="0">
                <a:latin typeface="微软雅黑" panose="020B0503020204020204" pitchFamily="34" charset="-122"/>
                <a:ea typeface="微软雅黑" panose="020B0503020204020204" pitchFamily="34" charset="-122"/>
              </a:rPr>
              <a:t>PI</a:t>
            </a:r>
            <a:r>
              <a:rPr 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1/2</a:t>
            </a:r>
            <a:r>
              <a:rPr lang="zh-CN" sz="2200" dirty="0">
                <a:latin typeface="微软雅黑" panose="020B0503020204020204" pitchFamily="34" charset="-122"/>
                <a:ea typeface="微软雅黑" panose="020B0503020204020204" pitchFamily="34" charset="-122"/>
              </a:rPr>
              <a:t>的平方根</a:t>
            </a:r>
            <a:r>
              <a:rPr lang="en-US" altLang="zh-CN" sz="2200" dirty="0">
                <a:latin typeface="微软雅黑" panose="020B0503020204020204" pitchFamily="34" charset="-122"/>
                <a:ea typeface="微软雅黑" panose="020B0503020204020204" pitchFamily="34" charset="-122"/>
              </a:rPr>
              <a:t>SQRT1-2,2</a:t>
            </a:r>
            <a:r>
              <a:rPr lang="zh-CN" sz="2200" dirty="0">
                <a:latin typeface="微软雅黑" panose="020B0503020204020204" pitchFamily="34" charset="-122"/>
                <a:ea typeface="微软雅黑" panose="020B0503020204020204" pitchFamily="34" charset="-122"/>
              </a:rPr>
              <a:t>的平方根为</a:t>
            </a:r>
            <a:r>
              <a:rPr lang="en-US" altLang="zh-CN" sz="2200" dirty="0">
                <a:latin typeface="微软雅黑" panose="020B0503020204020204" pitchFamily="34" charset="-122"/>
                <a:ea typeface="微软雅黑" panose="020B0503020204020204" pitchFamily="34" charset="-122"/>
              </a:rPr>
              <a:t>SQRT2</a:t>
            </a:r>
            <a:r>
              <a:rPr lang="zh-CN" sz="22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30764229"/>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1_WelcomeDoc">
  <a:themeElements>
    <a:clrScheme name="1_WelcomeDoc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WelcomeDoc">
      <a:majorFont>
        <a:latin typeface="Microsoft YaHei UI"/>
        <a:ea typeface="Microsoft YaHei UI"/>
        <a:cs typeface=""/>
      </a:majorFont>
      <a:minorFont>
        <a:latin typeface="Microsoft YaHei UI"/>
        <a:ea typeface="Microsoft YaHei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WelcomeDoc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WelcomeDoc" id="{E1E7EDF9-8B79-4E5D-B508-2301E35CD219}" vid="{4342E303-0389-44F2-B6F0-C13C203CC598}"/>
    </a:ext>
  </a:extLst>
</a:theme>
</file>

<file path=ppt/theme/theme3.xml><?xml version="1.0" encoding="utf-8"?>
<a:theme xmlns:a="http://schemas.openxmlformats.org/drawingml/2006/main" name="2_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WelcomeDoc" id="{E1E7EDF9-8B79-4E5D-B508-2301E35CD219}" vid="{4342E303-0389-44F2-B6F0-C13C203CC598}"/>
    </a:ext>
  </a:extLst>
</a:theme>
</file>

<file path=ppt/theme/theme4.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0.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8.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9.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2002</TotalTime>
  <Pages>0</Pages>
  <Words>6838</Words>
  <Characters>0</Characters>
  <Application>Microsoft Office PowerPoint</Application>
  <DocSecurity>0</DocSecurity>
  <PresentationFormat>自定义</PresentationFormat>
  <Lines>0</Lines>
  <Paragraphs>996</Paragraphs>
  <Slides>161</Slides>
  <Notes>16</Notes>
  <HiddenSlides>5</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161</vt:i4>
      </vt:variant>
    </vt:vector>
  </HeadingPairs>
  <TitlesOfParts>
    <vt:vector size="165" baseType="lpstr">
      <vt:lpstr>1_WelcomeDoc</vt:lpstr>
      <vt:lpstr>WelcomeDoc</vt:lpstr>
      <vt:lpstr>2_WelcomeDoc</vt:lpstr>
      <vt:lpstr>Bitmap Image</vt:lpstr>
      <vt:lpstr>前端开发工程师 – JavaScript</vt:lpstr>
      <vt:lpstr>前端开发工程师 – JavaScript Day1</vt:lpstr>
      <vt:lpstr>JavaScript简介 </vt:lpstr>
      <vt:lpstr>1. 主流网站研究</vt:lpstr>
      <vt:lpstr>2. 什么是JavaScript</vt:lpstr>
      <vt:lpstr>3. JavaScript的历史</vt:lpstr>
      <vt:lpstr>3. JavaScript的历史</vt:lpstr>
      <vt:lpstr>4. JavaScript组成</vt:lpstr>
      <vt:lpstr>4. JavaScript组成</vt:lpstr>
      <vt:lpstr>5. JavaScript 框架</vt:lpstr>
      <vt:lpstr>5. JavaScript 框架</vt:lpstr>
      <vt:lpstr>5. JavaScript 框架</vt:lpstr>
      <vt:lpstr>6. JavaScript MVC 框架</vt:lpstr>
      <vt:lpstr>7.常见的疑问</vt:lpstr>
      <vt:lpstr>JavaScript入门实例 </vt:lpstr>
      <vt:lpstr>1. 入门实例</vt:lpstr>
      <vt:lpstr>2. 说明</vt:lpstr>
      <vt:lpstr>3. 简单的例子</vt:lpstr>
      <vt:lpstr>4. 实例实践操作（作业） </vt:lpstr>
      <vt:lpstr>前端开发工程师 – JavaScript Day2</vt:lpstr>
      <vt:lpstr> 使用JavaScript</vt:lpstr>
      <vt:lpstr>1. JavaScript使用</vt:lpstr>
      <vt:lpstr>2. JavaScript使用</vt:lpstr>
      <vt:lpstr>3. JavaScript输出</vt:lpstr>
      <vt:lpstr>语法、关键保留字及变量</vt:lpstr>
      <vt:lpstr>1. JavaScript语法构成</vt:lpstr>
      <vt:lpstr>2.关键字和保留字</vt:lpstr>
      <vt:lpstr>3. 变量</vt:lpstr>
      <vt:lpstr>3. 变量</vt:lpstr>
      <vt:lpstr>3. 变量</vt:lpstr>
      <vt:lpstr>4. 常量</vt:lpstr>
      <vt:lpstr>JavaScript基本数据类型 </vt:lpstr>
      <vt:lpstr>1. 数据类型 </vt:lpstr>
      <vt:lpstr>2. typeof 操作符</vt:lpstr>
      <vt:lpstr>3. Undefined vs Null</vt:lpstr>
      <vt:lpstr>4. Boolean 类型</vt:lpstr>
      <vt:lpstr>5. Number 类型</vt:lpstr>
      <vt:lpstr>6. String 类型</vt:lpstr>
      <vt:lpstr>6. String 类型</vt:lpstr>
      <vt:lpstr>6. String 类型</vt:lpstr>
      <vt:lpstr>7. Object 类型</vt:lpstr>
      <vt:lpstr>表达式和运算符</vt:lpstr>
      <vt:lpstr>1. 表达式和运算符-表达式</vt:lpstr>
      <vt:lpstr>2. 表达式和运算符-运算符</vt:lpstr>
      <vt:lpstr>2. 表达式和运算符-运算符</vt:lpstr>
      <vt:lpstr>2. 表达式和运算符-运算符</vt:lpstr>
      <vt:lpstr>2. 表达式和运算符-运算符</vt:lpstr>
      <vt:lpstr>前端开发工程师 – JavaScript Day3</vt:lpstr>
      <vt:lpstr>流程控制语句</vt:lpstr>
      <vt:lpstr>1.语句的种类</vt:lpstr>
      <vt:lpstr>2. if…条件语句</vt:lpstr>
      <vt:lpstr>2. if … else if … else…语句</vt:lpstr>
      <vt:lpstr>3. switch语句</vt:lpstr>
      <vt:lpstr>4. do…while语句</vt:lpstr>
      <vt:lpstr>5. while语句</vt:lpstr>
      <vt:lpstr>6. for 循环语句</vt:lpstr>
      <vt:lpstr>6. for 循环语句</vt:lpstr>
      <vt:lpstr>7. for...in 语句</vt:lpstr>
      <vt:lpstr>8. 如何选择循环</vt:lpstr>
      <vt:lpstr>9. break和continue语句</vt:lpstr>
      <vt:lpstr>10. with 语句</vt:lpstr>
      <vt:lpstr>数组</vt:lpstr>
      <vt:lpstr>1.创建数组 </vt:lpstr>
      <vt:lpstr>1.创建数组 </vt:lpstr>
      <vt:lpstr>2.数组的属性</vt:lpstr>
      <vt:lpstr>3.数组的添加、删除</vt:lpstr>
      <vt:lpstr>4.数组的排序、转换</vt:lpstr>
      <vt:lpstr>5. 数组的插入、删除</vt:lpstr>
      <vt:lpstr>6. 内部数组 </vt:lpstr>
      <vt:lpstr>函数</vt:lpstr>
      <vt:lpstr>1. 函数</vt:lpstr>
      <vt:lpstr>2. 函数-定义</vt:lpstr>
      <vt:lpstr>3. 可变参arguments</vt:lpstr>
      <vt:lpstr>4. 函数变量</vt:lpstr>
      <vt:lpstr>5. 实例实践操作（作业）</vt:lpstr>
      <vt:lpstr>对象</vt:lpstr>
      <vt:lpstr>基于对象的JavaScript语言</vt:lpstr>
      <vt:lpstr>1.对象</vt:lpstr>
      <vt:lpstr>1.1 对象的基本结构 </vt:lpstr>
      <vt:lpstr>1.2 引用对象的途径 </vt:lpstr>
      <vt:lpstr>1.3 对象操作语句 </vt:lpstr>
      <vt:lpstr>1.3 对象操作语句-for...in语句 </vt:lpstr>
      <vt:lpstr>1.3 对象操作语句-for...in语句 </vt:lpstr>
      <vt:lpstr>1.3 对象操作语句-for...in语句 </vt:lpstr>
      <vt:lpstr>1.3 对象操作语句-with语句  </vt:lpstr>
      <vt:lpstr>1.3 对象操作语句-with语句  </vt:lpstr>
      <vt:lpstr>1.3 对象操作语句-this关键字 </vt:lpstr>
      <vt:lpstr>1.3 对象操作语句-new运算符  </vt:lpstr>
      <vt:lpstr>1.4 对象属性的引用  </vt:lpstr>
      <vt:lpstr>1.4 对象属性的引用  </vt:lpstr>
      <vt:lpstr>1.4 对象属性的引用  </vt:lpstr>
      <vt:lpstr>1.4 对象的方法的引用  </vt:lpstr>
      <vt:lpstr>常用的对象 </vt:lpstr>
      <vt:lpstr>2.常用对象的属性和方法</vt:lpstr>
      <vt:lpstr>2.1 串对象</vt:lpstr>
      <vt:lpstr>2.1 串对象-属性</vt:lpstr>
      <vt:lpstr>2.1 串对象-方法</vt:lpstr>
      <vt:lpstr>2.1 串对象-方法</vt:lpstr>
      <vt:lpstr>2.2 算术函数的math对象 </vt:lpstr>
      <vt:lpstr>2.2 算术函数的math对象 </vt:lpstr>
      <vt:lpstr>2.3 日期及时间对象</vt:lpstr>
      <vt:lpstr>2.3 日期及时间对象</vt:lpstr>
      <vt:lpstr>2.3 日期及时间对象</vt:lpstr>
      <vt:lpstr>2.4 系统函数</vt:lpstr>
      <vt:lpstr>2.4 系统函数</vt:lpstr>
      <vt:lpstr>创建对象 </vt:lpstr>
      <vt:lpstr>3 创建新对象</vt:lpstr>
      <vt:lpstr>3.1 对象的定义</vt:lpstr>
      <vt:lpstr>3.1 对象的定义</vt:lpstr>
      <vt:lpstr>3.2 创建对象实例</vt:lpstr>
      <vt:lpstr>3.3 对象方法的使用 </vt:lpstr>
      <vt:lpstr>3.3 对象方法的使用 </vt:lpstr>
      <vt:lpstr>前端开发工程师 – JavaScript Day5</vt:lpstr>
      <vt:lpstr>对象系统  </vt:lpstr>
      <vt:lpstr>1.JavaScript对象系统</vt:lpstr>
      <vt:lpstr>1.JavaScript对象系统  </vt:lpstr>
      <vt:lpstr>1.1 Document对象</vt:lpstr>
      <vt:lpstr>1.2 Document中三个主要的对象</vt:lpstr>
      <vt:lpstr>1.3 Document对象中的attribute属性  </vt:lpstr>
      <vt:lpstr>1.3 Document对象中的attribute属性  </vt:lpstr>
      <vt:lpstr>1.4 文档对象的基本元素</vt:lpstr>
      <vt:lpstr>JavaScript窗口及输入输出 </vt:lpstr>
      <vt:lpstr>2. JavaScript窗口及输入输出  </vt:lpstr>
      <vt:lpstr>2.1 窗口对象 </vt:lpstr>
      <vt:lpstr>2.2 窗口对象的事件驱动 </vt:lpstr>
      <vt:lpstr>2.3 窗口对象的方法-创建新窗口</vt:lpstr>
      <vt:lpstr>2.3 窗口对象的方法</vt:lpstr>
      <vt:lpstr>2.3 窗口对象的方法</vt:lpstr>
      <vt:lpstr>2.4 窗口对象中的属性</vt:lpstr>
      <vt:lpstr>表单对象</vt:lpstr>
      <vt:lpstr>3. 表单基础知识 </vt:lpstr>
      <vt:lpstr>3.1 什么是表单对象</vt:lpstr>
      <vt:lpstr>3.2 表单对象的方法</vt:lpstr>
      <vt:lpstr>3.3 表单对象的属性 </vt:lpstr>
      <vt:lpstr>3.4 访问表单对象  </vt:lpstr>
      <vt:lpstr>3.5 引用表单的先决条件  </vt:lpstr>
      <vt:lpstr>3.6 表单中的基本元素   </vt:lpstr>
      <vt:lpstr>3.6 表单中的基本元素   </vt:lpstr>
      <vt:lpstr>Frames</vt:lpstr>
      <vt:lpstr>4.什么是框架   </vt:lpstr>
      <vt:lpstr>4.1 框架的例子  </vt:lpstr>
      <vt:lpstr>4.1 框架的例子  </vt:lpstr>
      <vt:lpstr>4.2 如何访问框架  </vt:lpstr>
      <vt:lpstr>正则表达式</vt:lpstr>
      <vt:lpstr>1. 什么是正则</vt:lpstr>
      <vt:lpstr>2. 字符串与正则配合 - 1</vt:lpstr>
      <vt:lpstr>2. 字符串与正则配合 - 2</vt:lpstr>
      <vt:lpstr>3. 字符串 - 1</vt:lpstr>
      <vt:lpstr>3. 字符串 - 2</vt:lpstr>
      <vt:lpstr>4. 量词</vt:lpstr>
      <vt:lpstr>5. 常用正则例子</vt:lpstr>
      <vt:lpstr>事件</vt:lpstr>
      <vt:lpstr>1. 事件驱动及事件处理 </vt:lpstr>
      <vt:lpstr>2. 事件驱动及事件处理</vt:lpstr>
      <vt:lpstr>3. 事件驱动及事件处理-主要几个事件 </vt:lpstr>
      <vt:lpstr>4. 范例1</vt:lpstr>
      <vt:lpstr>5. 范例2-Part1</vt:lpstr>
      <vt:lpstr>5. 范例2-Part2</vt:lpstr>
      <vt:lpstr>5. 范例2-Part3</vt:lpstr>
      <vt:lpstr>5. 范例2-Part4</vt:lpstr>
      <vt:lpstr>5. 范例2-Part5</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pc</dc:creator>
  <cp:lastModifiedBy>linbo</cp:lastModifiedBy>
  <cp:revision>1506</cp:revision>
  <dcterms:created xsi:type="dcterms:W3CDTF">2014-04-01T14:36:00Z</dcterms:created>
  <dcterms:modified xsi:type="dcterms:W3CDTF">2015-07-28T19:38:59Z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KSOProductBuildVer">
    <vt:lpwstr>2052-9.1.0.5060</vt:lpwstr>
  </property>
</Properties>
</file>