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2" r:id="rId5"/>
    <p:sldId id="310" r:id="rId6"/>
    <p:sldId id="286" r:id="rId7"/>
    <p:sldId id="311" r:id="rId8"/>
    <p:sldId id="312" r:id="rId9"/>
    <p:sldId id="313" r:id="rId10"/>
    <p:sldId id="315" r:id="rId11"/>
    <p:sldId id="316" r:id="rId12"/>
    <p:sldId id="288" r:id="rId13"/>
    <p:sldId id="31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7FF"/>
    <a:srgbClr val="EE8D0C"/>
    <a:srgbClr val="B5CDF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7" autoAdjust="0"/>
    <p:restoredTop sz="81353" autoAdjust="0"/>
  </p:normalViewPr>
  <p:slideViewPr>
    <p:cSldViewPr snapToGrid="0">
      <p:cViewPr varScale="1">
        <p:scale>
          <a:sx n="46" d="100"/>
          <a:sy n="4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Microsoft YaHei" panose="020B0503020204020204" pitchFamily="34" charset="-122"/>
        <a:ea typeface="Microsoft YaHei" panose="020B0503020204020204" pitchFamily="34" charset="-122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5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5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单模分数高 不代表融合分数高</a:t>
            </a:r>
          </a:p>
          <a:p>
            <a:r>
              <a:rPr kumimoji="1" lang="zh-CN" altLang="en-US" dirty="0"/>
              <a:t>用不同</a:t>
            </a:r>
            <a:r>
              <a:rPr kumimoji="1" lang="en" altLang="zh-CN" dirty="0"/>
              <a:t>word2vec</a:t>
            </a:r>
            <a:r>
              <a:rPr kumimoji="1" lang="zh-CN" altLang="en-US" dirty="0"/>
              <a:t>不同序列截取方式训练同种模型 单模提升 融合效果不好</a:t>
            </a:r>
          </a:p>
        </p:txBody>
      </p:sp>
    </p:spTree>
    <p:extLst>
      <p:ext uri="{BB962C8B-B14F-4D97-AF65-F5344CB8AC3E}">
        <p14:creationId xmlns:p14="http://schemas.microsoft.com/office/powerpoint/2010/main" val="230647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单模是</a:t>
            </a:r>
            <a:r>
              <a:rPr kumimoji="1" lang="en-US" altLang="zh-CN" dirty="0" err="1"/>
              <a:t>lstm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40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 输入序列不同 这里只输入了广告主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和素材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之前的模型还输入了其他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18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7" cy="158948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Helvetica Neue Thin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8AF58F-9223-4699-B0DD-EFB9A1CAB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566176" y="354233"/>
            <a:ext cx="2191215" cy="103913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C9D915B-A1CC-4D36-915B-7820F96CA7D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6894" y="1669143"/>
            <a:ext cx="22540686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8AF58F-9223-4699-B0DD-EFB9A1CAB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566176" y="354233"/>
            <a:ext cx="2191215" cy="103913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C9D915B-A1CC-4D36-915B-7820F96CA7D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6894" y="3715656"/>
            <a:ext cx="22540686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5884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7" cy="46434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7"/>
            <a:ext cx="7500940" cy="115550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40" cy="5607847"/>
          </a:xfrm>
          <a:prstGeom prst="rect">
            <a:avLst/>
          </a:prstGeom>
        </p:spPr>
        <p:txBody>
          <a:bodyPr anchor="b"/>
          <a:lstStyle>
            <a:lvl1pPr>
              <a:defRPr sz="8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5"/>
            <a:ext cx="7500940" cy="57864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5"/>
            <a:ext cx="15609094" cy="101441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4"/>
            <a:ext cx="7500940" cy="5304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4"/>
            <a:ext cx="7500940" cy="112156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4770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888999" indent="-444498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333499" indent="-444499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777999" indent="-444499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22499" indent="-444499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4833937" y="5945187"/>
            <a:ext cx="14716128" cy="96837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5"/>
            <a:ext cx="15609094" cy="303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5" tIns="71435" rIns="71435" bIns="71435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5" tIns="71435" rIns="71435" bIns="71435" anchor="ctr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27553" y="13073062"/>
            <a:ext cx="519369" cy="482819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>
            <a:spAutoFit/>
          </a:bodyPr>
          <a:lstStyle>
            <a:lvl1pPr>
              <a:defRPr sz="2200" b="0" i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Helvetica Neue Light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Helvetica Neue Medium"/>
          <a:sym typeface="Helvetica Neue Medium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1pPr>
      <a:lvl2pPr marL="10556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2pPr>
      <a:lvl3pPr marL="1500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3pPr>
      <a:lvl4pPr marL="1944685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4pPr>
      <a:lvl5pPr marL="2389185" marR="0" indent="-611185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5pPr>
      <a:lvl6pPr marL="2833685" marR="0" indent="-611185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278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7226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167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123-14-14.jpg" descr="1123-14-14.jpg"/>
          <p:cNvPicPr>
            <a:picLocks noChangeAspect="1"/>
          </p:cNvPicPr>
          <p:nvPr/>
        </p:nvPicPr>
        <p:blipFill>
          <a:blip r:embed="rId4"/>
          <a:srcRect l="578" b="613"/>
          <a:stretch>
            <a:fillRect/>
          </a:stretch>
        </p:blipFill>
        <p:spPr>
          <a:xfrm>
            <a:off x="-6036" y="-1"/>
            <a:ext cx="24390036" cy="1371600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miter lim="400000"/>
          </a:ln>
        </p:spPr>
      </p:pic>
      <p:sp>
        <p:nvSpPr>
          <p:cNvPr id="120" name="优量汇PPT模版"/>
          <p:cNvSpPr txBox="1"/>
          <p:nvPr/>
        </p:nvSpPr>
        <p:spPr>
          <a:xfrm>
            <a:off x="1377479" y="2710079"/>
            <a:ext cx="2351601" cy="193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 algn="l">
              <a:defRPr sz="8600"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8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□□□</a:t>
            </a:r>
            <a:endParaRPr kumimoji="1" lang="zh-CN" altLang="en-US" sz="8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Extralight" charset="-122"/>
            </a:endParaRPr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479" y="11228656"/>
            <a:ext cx="2726462" cy="1625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r>
              <a:rPr kumimoji="1" lang="en-US" altLang="zh-CN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模型融合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0513" y="2389562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1.4784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0512" y="4699663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1.4795</a:t>
            </a:r>
          </a:p>
        </p:txBody>
      </p:sp>
      <p:sp>
        <p:nvSpPr>
          <p:cNvPr id="7" name="矩形 6"/>
          <p:cNvSpPr/>
          <p:nvPr/>
        </p:nvSpPr>
        <p:spPr>
          <a:xfrm>
            <a:off x="7380512" y="7009764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1.4802</a:t>
            </a:r>
          </a:p>
        </p:txBody>
      </p:sp>
      <p:sp>
        <p:nvSpPr>
          <p:cNvPr id="8" name="矩形 7"/>
          <p:cNvSpPr/>
          <p:nvPr/>
        </p:nvSpPr>
        <p:spPr>
          <a:xfrm>
            <a:off x="7380511" y="9319865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1.48</a:t>
            </a:r>
            <a:r>
              <a:rPr 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0511" y="11629966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1.4816</a:t>
            </a:r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>
          <a:xfrm flipH="1">
            <a:off x="8632368" y="3457157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632368" y="5763922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632368" y="8077359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8632365" y="10408329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0800" y="2389562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90800" y="4696327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90800" y="7009764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二十二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0799" y="9340734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三十二模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0797" y="11629965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三十八模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0114" y="3768158"/>
            <a:ext cx="7946081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60114" y="6078259"/>
            <a:ext cx="12049768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的模型，广告主词向量不冻结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60114" y="8372156"/>
            <a:ext cx="9191614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模型，其中五个模型的词向量去低频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60114" y="10711228"/>
            <a:ext cx="4752899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504063" y="11650835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1.4829</a:t>
            </a:r>
          </a:p>
        </p:txBody>
      </p:sp>
      <p:sp>
        <p:nvSpPr>
          <p:cNvPr id="32" name="矩形 31"/>
          <p:cNvSpPr/>
          <p:nvPr/>
        </p:nvSpPr>
        <p:spPr>
          <a:xfrm>
            <a:off x="17633940" y="11629964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1.4833</a:t>
            </a:r>
          </a:p>
        </p:txBody>
      </p:sp>
      <p:cxnSp>
        <p:nvCxnSpPr>
          <p:cNvPr id="33" name="直接箭头连接符 32"/>
          <p:cNvCxnSpPr>
            <a:stCxn id="9" idx="3"/>
            <a:endCxn id="31" idx="1"/>
          </p:cNvCxnSpPr>
          <p:nvPr/>
        </p:nvCxnSpPr>
        <p:spPr>
          <a:xfrm>
            <a:off x="9884226" y="12163764"/>
            <a:ext cx="2619837" cy="2086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007778" y="12184632"/>
            <a:ext cx="2619837" cy="2086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787785" y="12205501"/>
            <a:ext cx="812718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424826" y="12205501"/>
            <a:ext cx="1785740" cy="1129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零碎模型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448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r>
              <a:rPr kumimoji="1" lang="en-US" altLang="zh-CN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其他尝试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248" y="3359125"/>
            <a:ext cx="2887672" cy="193969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56978" y="3780270"/>
            <a:ext cx="11995266" cy="7530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S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caled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Softmax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为底数的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将点击次数取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embedding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后乘到词向量上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矩阵计算时考虑点击次数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调整不同序列的词向量长度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User Embedding</a:t>
            </a: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……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243" y="5298824"/>
            <a:ext cx="7006139" cy="20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84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1730335" y="5187996"/>
            <a:ext cx="476091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总结与思考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2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1128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总结与思考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2966" y="2795936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方案总结</a:t>
            </a:r>
            <a:endParaRPr lang="en-US" altLang="zh-CN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2966" y="3832594"/>
            <a:ext cx="97049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和多种序列分类模型进行建模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探索融合方案，提高最终的融合效果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2966" y="628081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en-US" altLang="zh-CN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2966" y="7317474"/>
            <a:ext cx="7571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如何更好地利用多个序列的信息？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017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9ED96AC-6302-45FF-9663-C8A817CF7F0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-14745" y="-13071"/>
            <a:chExt cx="24384000" cy="13716000"/>
          </a:xfrm>
        </p:grpSpPr>
        <p:pic>
          <p:nvPicPr>
            <p:cNvPr id="124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745" y="-13071"/>
              <a:ext cx="24384000" cy="13716000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3A1EE39-583D-4A82-B6E2-FC6050FE5E01}"/>
                </a:ext>
              </a:extLst>
            </p:cNvPr>
            <p:cNvGrpSpPr/>
            <p:nvPr/>
          </p:nvGrpSpPr>
          <p:grpSpPr>
            <a:xfrm>
              <a:off x="1485440" y="5992812"/>
              <a:ext cx="2375646" cy="1640954"/>
              <a:chOff x="1485440" y="5992812"/>
              <a:chExt cx="2375646" cy="1640954"/>
            </a:xfrm>
          </p:grpSpPr>
          <p:sp>
            <p:nvSpPr>
              <p:cNvPr id="125" name="1.0  大类标题"/>
              <p:cNvSpPr txBox="1"/>
              <p:nvPr/>
            </p:nvSpPr>
            <p:spPr>
              <a:xfrm>
                <a:off x="1485441" y="5992812"/>
                <a:ext cx="2375645" cy="6982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3100">
                    <a:solidFill>
                      <a:srgbClr val="6AE5E6"/>
                    </a:solidFill>
                    <a:latin typeface="Source Han Sans CN Medium"/>
                    <a:ea typeface="Source Han Sans CN Medium"/>
                    <a:cs typeface="Source Han Sans CN Medium"/>
                  </a:defRPr>
                </a:lvl1pPr>
              </a:lstStyle>
              <a:p>
                <a:r>
                  <a:rPr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团队介绍</a:t>
                </a:r>
              </a:p>
            </p:txBody>
          </p:sp>
          <p:sp>
            <p:nvSpPr>
              <p:cNvPr id="128" name="2.0  大类标题"/>
              <p:cNvSpPr txBox="1"/>
              <p:nvPr/>
            </p:nvSpPr>
            <p:spPr>
              <a:xfrm>
                <a:off x="1485440" y="6935503"/>
                <a:ext cx="2375645" cy="6982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lvl1pPr>
                  <a:defRPr sz="3100">
                    <a:solidFill>
                      <a:srgbClr val="6AE5E6"/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rPr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赛题理解</a:t>
                </a:r>
                <a:endParaRPr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1.0  大类标题">
              <a:extLst>
                <a:ext uri="{FF2B5EF4-FFF2-40B4-BE49-F238E27FC236}">
                  <a16:creationId xmlns:a16="http://schemas.microsoft.com/office/drawing/2014/main" id="{D9FF7C2F-17A9-4C39-9998-A30C4E9BDB32}"/>
                </a:ext>
              </a:extLst>
            </p:cNvPr>
            <p:cNvSpPr txBox="1"/>
            <p:nvPr/>
          </p:nvSpPr>
          <p:spPr>
            <a:xfrm>
              <a:off x="5088581" y="5992811"/>
              <a:ext cx="2465414" cy="698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5" tIns="71435" rIns="71435" bIns="71435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3100">
                  <a:solidFill>
                    <a:srgbClr val="6AE5E6"/>
                  </a:solidFill>
                  <a:latin typeface="Source Han Sans CN Medium"/>
                  <a:ea typeface="Source Han Sans CN Medium"/>
                  <a:cs typeface="Source Han Sans CN Medium"/>
                </a:defRPr>
              </a:lvl1pPr>
            </a:lstStyle>
            <a:p>
              <a:r>
                <a:rPr lang="en-US" altLang="zh-CN" sz="3600"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</a:p>
          </p:txBody>
        </p:sp>
        <p:sp>
          <p:nvSpPr>
            <p:cNvPr id="13" name="1.0  大类标题">
              <a:extLst>
                <a:ext uri="{FF2B5EF4-FFF2-40B4-BE49-F238E27FC236}">
                  <a16:creationId xmlns:a16="http://schemas.microsoft.com/office/drawing/2014/main" id="{57292050-FB23-4511-BC80-7D2FD1746C31}"/>
                </a:ext>
              </a:extLst>
            </p:cNvPr>
            <p:cNvSpPr txBox="1"/>
            <p:nvPr/>
          </p:nvSpPr>
          <p:spPr>
            <a:xfrm>
              <a:off x="5088581" y="6935503"/>
              <a:ext cx="2837310" cy="698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5" tIns="71435" rIns="71435" bIns="71435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3100">
                  <a:solidFill>
                    <a:srgbClr val="6AE5E6"/>
                  </a:solidFill>
                  <a:latin typeface="Source Han Sans CN Medium"/>
                  <a:ea typeface="Source Han Sans CN Medium"/>
                  <a:cs typeface="Source Han Sans CN Medium"/>
                </a:defRPr>
              </a:lvl1pPr>
            </a:lstStyle>
            <a:p>
              <a:r>
                <a:rPr lang="en-US" altLang="zh-CN" sz="3600"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总结与思考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团队介绍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3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赛题理解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2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392615" y="3540369"/>
            <a:ext cx="1852247" cy="2086708"/>
          </a:xfrm>
          <a:prstGeom prst="roundRect">
            <a:avLst/>
          </a:prstGeom>
          <a:solidFill>
            <a:srgbClr val="1547FF"/>
          </a:solidFill>
          <a:ln w="25400" cap="flat">
            <a:solidFill>
              <a:srgbClr val="1547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639000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7EBD7F64-8C5B-5544-AB09-AA83A30A8FEB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赛题理解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40413" y="2637320"/>
            <a:ext cx="21758030" cy="424583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571500" indent="-5715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：根据用户点击的广告预测其年龄段（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分类）和性别（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分类）</a:t>
            </a:r>
            <a:endParaRPr lang="en-US" altLang="zh-CN" sz="4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：用户点击的广告点击序列，及广告的一些属性信息，如广告主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、商品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：两个分类任务分别计算准确率后相加作为分数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40413" y="7998907"/>
            <a:ext cx="21758030" cy="424583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571500" indent="-5715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：从序列分类的角度，利用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文本分类技术解决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OOV</a:t>
            </a: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做预训练，解决数据中存在的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OOV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：建立多种具有差异性的模型，借助模型融合进一步提升效果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2730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1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67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r>
              <a:rPr kumimoji="1" lang="en-US" altLang="zh-CN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建模方案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3331" y="6941940"/>
            <a:ext cx="5017477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 Neue"/>
              </a:rPr>
              <a:t>序列模型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3331" y="4960740"/>
            <a:ext cx="5017477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max pooling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3331" y="2979540"/>
            <a:ext cx="5017478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dense &amp; softmax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3116" y="9367147"/>
            <a:ext cx="2160000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w2v-1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2069" y="10902870"/>
            <a:ext cx="2160000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序列</a:t>
            </a:r>
            <a:r>
              <a:rPr lang="en-US" altLang="zh-CN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51022" y="10902870"/>
            <a:ext cx="2160000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序列</a:t>
            </a:r>
            <a:r>
              <a:rPr lang="en-US" altLang="zh-CN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33116" y="10902870"/>
            <a:ext cx="2160000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序列</a:t>
            </a:r>
            <a:r>
              <a:rPr lang="en-US" altLang="zh-CN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92069" y="9367147"/>
            <a:ext cx="2160000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w2v-2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51022" y="9367147"/>
            <a:ext cx="2160000" cy="10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no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w2v-3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 Neue"/>
            </a:endParaRPr>
          </a:p>
        </p:txBody>
      </p:sp>
      <p:cxnSp>
        <p:nvCxnSpPr>
          <p:cNvPr id="19" name="直接箭头连接符 18"/>
          <p:cNvCxnSpPr>
            <a:stCxn id="15" idx="2"/>
            <a:endCxn id="12" idx="0"/>
          </p:cNvCxnSpPr>
          <p:nvPr/>
        </p:nvCxnSpPr>
        <p:spPr>
          <a:xfrm>
            <a:off x="5972069" y="10447147"/>
            <a:ext cx="0" cy="455723"/>
          </a:xfrm>
          <a:prstGeom prst="straightConnector1">
            <a:avLst/>
          </a:prstGeom>
          <a:ln w="635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831022" y="10474252"/>
            <a:ext cx="0" cy="455723"/>
          </a:xfrm>
          <a:prstGeom prst="straightConnector1">
            <a:avLst/>
          </a:prstGeom>
          <a:ln w="635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13116" y="10481570"/>
            <a:ext cx="0" cy="455723"/>
          </a:xfrm>
          <a:prstGeom prst="straightConnector1">
            <a:avLst/>
          </a:prstGeom>
          <a:ln w="635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2"/>
            <a:endCxn id="11" idx="0"/>
          </p:cNvCxnSpPr>
          <p:nvPr/>
        </p:nvCxnSpPr>
        <p:spPr>
          <a:xfrm flipH="1">
            <a:off x="3113116" y="8021940"/>
            <a:ext cx="2858954" cy="1345207"/>
          </a:xfrm>
          <a:prstGeom prst="straightConnector1">
            <a:avLst/>
          </a:prstGeom>
          <a:ln w="635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5" idx="0"/>
          </p:cNvCxnSpPr>
          <p:nvPr/>
        </p:nvCxnSpPr>
        <p:spPr>
          <a:xfrm flipH="1">
            <a:off x="5972069" y="8021940"/>
            <a:ext cx="1" cy="1345207"/>
          </a:xfrm>
          <a:prstGeom prst="straightConnector1">
            <a:avLst/>
          </a:prstGeom>
          <a:ln w="635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6" idx="0"/>
          </p:cNvCxnSpPr>
          <p:nvPr/>
        </p:nvCxnSpPr>
        <p:spPr>
          <a:xfrm>
            <a:off x="5972069" y="8021940"/>
            <a:ext cx="2858953" cy="1345207"/>
          </a:xfrm>
          <a:prstGeom prst="straightConnector1">
            <a:avLst/>
          </a:prstGeom>
          <a:ln w="635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" idx="0"/>
          </p:cNvCxnSpPr>
          <p:nvPr/>
        </p:nvCxnSpPr>
        <p:spPr>
          <a:xfrm>
            <a:off x="5972070" y="6040740"/>
            <a:ext cx="0" cy="901200"/>
          </a:xfrm>
          <a:prstGeom prst="straightConnector1">
            <a:avLst/>
          </a:prstGeom>
          <a:ln w="635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72069" y="4059540"/>
            <a:ext cx="0" cy="901200"/>
          </a:xfrm>
          <a:prstGeom prst="straightConnector1">
            <a:avLst/>
          </a:prstGeom>
          <a:ln w="635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853280" y="2479479"/>
            <a:ext cx="12282101" cy="5961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514350" marR="0" indent="-51435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以用户点击的广告序列为句子，训练素材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、广告主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等序列的词向量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选取部分序列的词向量，进行拼接，作为模型输入，词向量在训练过程中冻结不更新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等模型，建立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分类的模型（年龄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分类 * 性别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分类）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预测时对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分类的概率进行聚合再得到最终预测结果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DB0B92C-6EFA-3F4A-A24C-1BBDFE00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310" y="8574659"/>
            <a:ext cx="11409885" cy="171961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BAE8785-4F7A-FE4E-810D-31BEF972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65"/>
          <a:stretch/>
        </p:blipFill>
        <p:spPr>
          <a:xfrm>
            <a:off x="11205310" y="10428213"/>
            <a:ext cx="10473812" cy="19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052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r>
              <a:rPr kumimoji="1" lang="en-US" altLang="zh-CN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模型融合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0552" y="6858039"/>
            <a:ext cx="19533532" cy="5684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模型方面：多种不同的模型，如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lstm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、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transformer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、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dnn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、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lstm+transformer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等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训练策略：多训练一个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，牺牲单模性能换取融合效果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序列方面：对于过长的序列，使用多种不同的截断类型；对同一用户同一天点击的广告进行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</a:p>
          <a:p>
            <a:pPr marL="457200" lvl="2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词向量方面：使用多种参数组合训练得到的词向量；部分模型中取消对广告主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的词向量冻结；部分模型使用去低频的词向量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0552" y="2053678"/>
            <a:ext cx="18825953" cy="2914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模型融合可以有效提升模型效果，但如果模型相互之间差异很小，那么融合收益会很快降低为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457200" marR="0" indent="-457200" algn="l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单模分数越高，并不代表融合也能越高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25853" y="5471521"/>
            <a:ext cx="6915350" cy="882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如何有效提高融合效果？</a:t>
            </a:r>
            <a:endParaRPr kumimoji="0" lang="en-US" sz="4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70732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r>
              <a:rPr kumimoji="1" lang="en-US" altLang="zh-CN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3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模型融合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0513" y="2389562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1.4660</a:t>
            </a:r>
          </a:p>
        </p:txBody>
      </p:sp>
      <p:sp>
        <p:nvSpPr>
          <p:cNvPr id="6" name="矩形 5"/>
          <p:cNvSpPr/>
          <p:nvPr/>
        </p:nvSpPr>
        <p:spPr>
          <a:xfrm>
            <a:off x="7380512" y="4699663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1.4730</a:t>
            </a:r>
          </a:p>
        </p:txBody>
      </p:sp>
      <p:sp>
        <p:nvSpPr>
          <p:cNvPr id="7" name="矩形 6"/>
          <p:cNvSpPr/>
          <p:nvPr/>
        </p:nvSpPr>
        <p:spPr>
          <a:xfrm>
            <a:off x="7380512" y="7009764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1.4745</a:t>
            </a:r>
          </a:p>
        </p:txBody>
      </p:sp>
      <p:sp>
        <p:nvSpPr>
          <p:cNvPr id="8" name="矩形 7"/>
          <p:cNvSpPr/>
          <p:nvPr/>
        </p:nvSpPr>
        <p:spPr>
          <a:xfrm>
            <a:off x="7380511" y="9319865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1.4772</a:t>
            </a:r>
          </a:p>
        </p:txBody>
      </p:sp>
      <p:sp>
        <p:nvSpPr>
          <p:cNvPr id="9" name="矩形 8"/>
          <p:cNvSpPr/>
          <p:nvPr/>
        </p:nvSpPr>
        <p:spPr>
          <a:xfrm>
            <a:off x="7380511" y="11629966"/>
            <a:ext cx="2503715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1.4784</a:t>
            </a:r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>
          <a:xfrm flipH="1">
            <a:off x="8632368" y="3457157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632368" y="5763922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632368" y="8077359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8632365" y="10408329"/>
            <a:ext cx="3" cy="12425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0800" y="2389562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单模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03750" y="3760056"/>
            <a:ext cx="1040348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做序列增强，使用三组不同参数的词向量，训练五个模型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03750" y="6080592"/>
            <a:ext cx="10813853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训练轮数从三轮增加到四轮（单模性能有万分位上的下降）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03750" y="8380258"/>
            <a:ext cx="8115999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l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增加五个单层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transformer+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单层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的模型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19792" y="10674904"/>
            <a:ext cx="7530903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l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不同参数的词向量数量从三组增加到五组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90800" y="4696327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90800" y="7009764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0799" y="9340734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0797" y="11629965"/>
            <a:ext cx="3069771" cy="10675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模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59106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681</Words>
  <Application>Microsoft Macintosh PowerPoint</Application>
  <PresentationFormat>自定义</PresentationFormat>
  <Paragraphs>96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</vt:lpstr>
      <vt:lpstr>Microsoft YaHei</vt:lpstr>
      <vt:lpstr>Helvetica Neue</vt:lpstr>
      <vt:lpstr>Helvetica Neue Medium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luluxlzhang(张晓璐)</dc:creator>
  <cp:lastModifiedBy>Ningyu Song</cp:lastModifiedBy>
  <cp:revision>434</cp:revision>
  <dcterms:modified xsi:type="dcterms:W3CDTF">2020-09-15T15:17:06Z</dcterms:modified>
</cp:coreProperties>
</file>