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8" r:id="rId19"/>
    <p:sldId id="280" r:id="rId20"/>
    <p:sldId id="282" r:id="rId21"/>
    <p:sldId id="283" r:id="rId22"/>
    <p:sldId id="287" r:id="rId23"/>
    <p:sldId id="281" r:id="rId24"/>
    <p:sldId id="286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24A9-24F6-4ADF-80E3-D5E98F4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351B8-2171-4C42-8F95-0A70E71E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34A6-C514-4343-B7FA-DAAA478C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B0C85-8BC2-478E-9095-F92CF040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D5204-AC3B-42FB-9A8B-9A0A5DD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724-9F8D-4C22-9D8D-C84CDDC7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81315-2866-45AC-92CE-1217814D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A0927-3D26-4F15-94B0-26E6F0DB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DF2EB-26B8-487C-AD17-A29E7FD0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CD67-7547-4F10-A175-2A54A615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9A6F8-8E10-408C-A3BD-9117D191B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7AE61-E597-4F6D-9715-484EDD742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CD132-B58F-4FC1-9C8A-310B4A0F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B8729-32B4-458E-89D0-32606CC8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05837-11B0-4C1E-B1BC-336CEB25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45101-4E2F-4A9F-9C50-D54FD205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5741-AB78-4E4B-BC09-707ED3C4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985F1-775C-4757-94CE-2322671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E5E3B-A119-4FE6-AC7E-9EABF1F9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86714-C43F-4976-8CB5-FF65C598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5E43-3E42-4082-AE37-B8A1BA19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C962D-FBD1-46DC-AFB8-3E5C4249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3B65C-F2E9-433F-BB0E-2C601D69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1FD3-C8FC-442D-B532-B2EB7C1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4C3EF-CB5A-45B6-9B42-23F938A1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1628-5062-45A1-A467-C0101D67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EDF42-4D31-48F2-9E2F-AA4607107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D350A-AE6B-403F-9E66-EF63418F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8F240-8EE0-411D-BA57-6A55B4BC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341-7A02-4C4E-9E7E-9983D01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7B3E2-0800-4B0E-8095-8079F08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CEB6-20A1-4AB2-AD9E-44D22816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15627-B654-4402-85F9-06083A3E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B1D8C-4C2B-48B5-9F11-6CEC84E6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49A56-E4DE-45D0-B509-1F9F5298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485E2-977A-4B25-9EE7-18E5397A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7E966-FF07-4216-A365-292904D5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2B3754-A590-4264-8E32-6FFEF20E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88C57-CACE-4C84-8961-63BB64E5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3DAF-2E1D-4B88-9BF2-70CC3A80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0CE00-D269-435B-8CE5-9F793C75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9E286-8643-40F9-B7B5-9BF6CF0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565FA8-E744-4795-8BFE-AB198B3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F2BDED-CED5-45F9-9D26-4259E723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457DA-9C51-45C6-8547-D6EDA40A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BDF81-ABF5-4DAD-A209-2EF1EC5E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36E8-2CC1-478E-8EA3-86137D10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6F3D1-ADFF-4E5C-B1E3-87B4C6FE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12941-B48F-4958-BC3D-20F79A9E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F09B8-9AAE-4A38-8873-92F03FF6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EAAA3-1376-4026-823B-2978362E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EFF21-DF9D-46E7-AD8C-6AB87573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FF965-EE96-469D-BD88-ABB509D3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414EBA-610E-4A6A-A5FE-40FD749D6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53674-62B0-49D0-BDC6-00C7FCC5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E8484-E460-405C-B4BB-0FCE620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34EA-DBB1-4D3E-B008-1DBB70A1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89A55-F7FC-4529-A318-BA43C09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8A3B5-491B-418E-900C-60E30755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8DC23-463C-419B-9F15-846A233B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3C27B-FE39-429E-9AF7-21B6A1D81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C413-44A1-40E7-8825-8CEAE81ED068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9725-5724-4352-B50E-881EC4F14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123E-A666-4218-8AB6-0AD6F899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F4FB-F530-44DA-B417-6C6209CE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4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569D-7DEE-4B7B-97BD-0384E497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말 다 못한 </a:t>
            </a:r>
            <a:r>
              <a:rPr lang="en-US" altLang="ko-KR" dirty="0"/>
              <a:t>Android KTX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en-US" altLang="ko-KR" dirty="0"/>
              <a:t>Handling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51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9BF100-5223-4220-8BCA-FB56CDBD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364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422CC-777A-48EB-9B09-83BFB90B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64" y="633756"/>
            <a:ext cx="9730472" cy="5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57D8-63A3-470C-9350-E368E4C1AF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475A8C7F-992A-4EA6-B092-06ACBB0594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이제 </a:t>
            </a:r>
            <a:r>
              <a:rPr lang="en-US" altLang="ko-KR" dirty="0"/>
              <a:t>Extension </a:t>
            </a:r>
            <a:r>
              <a:rPr lang="ko-KR" altLang="en-US" dirty="0"/>
              <a:t>을 통해 </a:t>
            </a:r>
            <a:endParaRPr lang="en-US" altLang="ko-KR" dirty="0"/>
          </a:p>
          <a:p>
            <a:r>
              <a:rPr lang="en-US" altLang="ko-KR" dirty="0"/>
              <a:t>Android Kotlin Extensions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구현해보자</a:t>
            </a:r>
          </a:p>
        </p:txBody>
      </p:sp>
      <p:sp>
        <p:nvSpPr>
          <p:cNvPr id="5" name="세로 텍스트 개체 틀 5">
            <a:extLst>
              <a:ext uri="{FF2B5EF4-FFF2-40B4-BE49-F238E27FC236}">
                <a16:creationId xmlns:a16="http://schemas.microsoft.com/office/drawing/2014/main" id="{B8C0220F-6A1C-4091-A2FD-DAB35D4E8064}"/>
              </a:ext>
            </a:extLst>
          </p:cNvPr>
          <p:cNvSpPr txBox="1">
            <a:spLocks/>
          </p:cNvSpPr>
          <p:nvPr/>
        </p:nvSpPr>
        <p:spPr>
          <a:xfrm>
            <a:off x="776056" y="2273223"/>
            <a:ext cx="10515600" cy="4351338"/>
          </a:xfrm>
          <a:prstGeom prst="rect">
            <a:avLst/>
          </a:prstGeom>
        </p:spPr>
        <p:txBody>
          <a:bodyPr vert="horz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Kotlin </a:t>
            </a:r>
            <a:r>
              <a:rPr lang="ko-KR" altLang="en-US" dirty="0"/>
              <a:t>의 </a:t>
            </a:r>
            <a:r>
              <a:rPr lang="en-US" altLang="ko-KR" dirty="0"/>
              <a:t>Extension </a:t>
            </a:r>
            <a:r>
              <a:rPr lang="ko-KR" altLang="en-US" dirty="0"/>
              <a:t>을 통해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자신이 원하는 </a:t>
            </a:r>
            <a:r>
              <a:rPr lang="en-US" altLang="ko-KR" dirty="0"/>
              <a:t>Android KTX </a:t>
            </a:r>
            <a:r>
              <a:rPr lang="ko-KR" altLang="en-US" dirty="0"/>
              <a:t>를 만들 수 있어요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다시 말해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Android </a:t>
            </a:r>
            <a:r>
              <a:rPr lang="ko-KR" altLang="en-US" dirty="0"/>
              <a:t>에서 사용되는 메서드를 </a:t>
            </a:r>
            <a:r>
              <a:rPr lang="en-US" altLang="ko-KR" dirty="0"/>
              <a:t>Extension </a:t>
            </a:r>
            <a:r>
              <a:rPr lang="ko-KR" altLang="en-US" dirty="0"/>
              <a:t>을 통해 코드를 보다 짧고 유용하게 짤 수 있다는 </a:t>
            </a:r>
            <a:r>
              <a:rPr lang="ko-KR" altLang="en-US" dirty="0" err="1"/>
              <a:t>거에요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1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777699-DFB0-40D6-80C1-C6272AF2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76" y="1843088"/>
            <a:ext cx="6299448" cy="865573"/>
          </a:xfrm>
          <a:prstGeom prst="rect">
            <a:avLst/>
          </a:prstGeom>
        </p:spPr>
      </p:pic>
      <p:sp>
        <p:nvSpPr>
          <p:cNvPr id="3" name="제목 4">
            <a:extLst>
              <a:ext uri="{FF2B5EF4-FFF2-40B4-BE49-F238E27FC236}">
                <a16:creationId xmlns:a16="http://schemas.microsoft.com/office/drawing/2014/main" id="{396093E5-AA29-4980-AB72-D1D4207715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문자열을 </a:t>
            </a:r>
            <a:r>
              <a:rPr lang="en-US" altLang="ko-KR" dirty="0"/>
              <a:t>Uri </a:t>
            </a:r>
            <a:r>
              <a:rPr lang="ko-KR" altLang="en-US" dirty="0"/>
              <a:t>변환하는 코드다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029F1-EA80-406B-90A0-53511AA8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46" y="4890555"/>
            <a:ext cx="6349307" cy="73892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0DA8CB-9FD5-4951-9758-3BF399EDB22D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2708661"/>
            <a:ext cx="0" cy="2181894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CDC2A0-FEB1-47F8-8822-C80590263968}"/>
              </a:ext>
            </a:extLst>
          </p:cNvPr>
          <p:cNvSpPr txBox="1"/>
          <p:nvPr/>
        </p:nvSpPr>
        <p:spPr>
          <a:xfrm>
            <a:off x="990600" y="5014913"/>
            <a:ext cx="1648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KTX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FD6586-520F-4B88-9DD3-33956C895565}"/>
              </a:ext>
            </a:extLst>
          </p:cNvPr>
          <p:cNvSpPr/>
          <p:nvPr/>
        </p:nvSpPr>
        <p:spPr>
          <a:xfrm>
            <a:off x="6197724" y="3442994"/>
            <a:ext cx="591340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solidFill>
                  <a:srgbClr val="111111"/>
                </a:solidFill>
                <a:latin typeface="Arial Unicode MS"/>
              </a:rPr>
              <a:t>Uri</a:t>
            </a:r>
            <a:r>
              <a:rPr lang="ko-KR" altLang="ko-KR" sz="2000" dirty="0">
                <a:solidFill>
                  <a:srgbClr val="111111"/>
                </a:solidFill>
                <a:ea typeface="Helvetica" panose="020B0604020202020204" pitchFamily="34" charset="0"/>
              </a:rPr>
              <a:t> </a:t>
            </a:r>
            <a:r>
              <a:rPr lang="ko-KR" altLang="ko-KR" sz="2000" dirty="0">
                <a:solidFill>
                  <a:srgbClr val="111111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객체의 </a:t>
            </a:r>
            <a:r>
              <a:rPr lang="en-US" altLang="ko-KR" sz="2000" dirty="0">
                <a:solidFill>
                  <a:srgbClr val="111111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Static </a:t>
            </a:r>
            <a:r>
              <a:rPr lang="ko-KR" altLang="ko-KR" sz="2000" dirty="0">
                <a:solidFill>
                  <a:srgbClr val="111111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메서드를 참고하지 않고 </a:t>
            </a:r>
            <a:endParaRPr lang="en-US" altLang="ko-KR" sz="2000" dirty="0">
              <a:solidFill>
                <a:srgbClr val="111111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r>
              <a:rPr lang="ko-KR" altLang="ko-KR" dirty="0" err="1">
                <a:solidFill>
                  <a:srgbClr val="111111"/>
                </a:solidFill>
                <a:latin typeface="Arial Unicode MS"/>
              </a:rPr>
              <a:t>String</a:t>
            </a:r>
            <a:r>
              <a:rPr lang="ko-KR" altLang="ko-KR" sz="2000" dirty="0" err="1">
                <a:solidFill>
                  <a:srgbClr val="111111"/>
                </a:solidFill>
                <a:ea typeface="Helvetica" panose="020B0604020202020204" pitchFamily="34" charset="0"/>
              </a:rPr>
              <a:t>에서</a:t>
            </a:r>
            <a:r>
              <a:rPr lang="ko-KR" altLang="ko-KR" sz="2000" dirty="0">
                <a:solidFill>
                  <a:srgbClr val="111111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111111"/>
                </a:solidFill>
                <a:latin typeface="Arial Unicode MS"/>
              </a:rPr>
              <a:t>Uri</a:t>
            </a:r>
            <a:r>
              <a:rPr lang="ko-KR" altLang="ko-KR" sz="2000" dirty="0" err="1">
                <a:solidFill>
                  <a:srgbClr val="111111"/>
                </a:solidFill>
                <a:ea typeface="Helvetica" panose="020B0604020202020204" pitchFamily="34" charset="0"/>
              </a:rPr>
              <a:t>로</a:t>
            </a:r>
            <a:r>
              <a:rPr lang="ko-KR" altLang="ko-KR" sz="2000" dirty="0">
                <a:solidFill>
                  <a:srgbClr val="111111"/>
                </a:solidFill>
                <a:ea typeface="Helvetica" panose="020B0604020202020204" pitchFamily="34" charset="0"/>
              </a:rPr>
              <a:t> 변환을 </a:t>
            </a:r>
            <a:r>
              <a:rPr lang="ko-KR" altLang="en-US" sz="2000" dirty="0">
                <a:solidFill>
                  <a:srgbClr val="111111"/>
                </a:solidFill>
                <a:ea typeface="Helvetica" panose="020B0604020202020204" pitchFamily="34" charset="0"/>
              </a:rPr>
              <a:t>하고 있다</a:t>
            </a:r>
            <a:r>
              <a:rPr lang="en-US" altLang="ko-KR" sz="2000" dirty="0">
                <a:solidFill>
                  <a:srgbClr val="111111"/>
                </a:solidFill>
                <a:ea typeface="Helvetica" panose="020B0604020202020204" pitchFamily="34" charset="0"/>
              </a:rPr>
              <a:t>.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811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DB4326-238D-4376-9F5A-2167360D39ED}"/>
              </a:ext>
            </a:extLst>
          </p:cNvPr>
          <p:cNvGrpSpPr/>
          <p:nvPr/>
        </p:nvGrpSpPr>
        <p:grpSpPr>
          <a:xfrm>
            <a:off x="2672098" y="2085905"/>
            <a:ext cx="6847804" cy="2391783"/>
            <a:chOff x="2606784" y="1158308"/>
            <a:chExt cx="6847804" cy="23917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E029F1-EA80-406B-90A0-53511AA82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6784" y="1158308"/>
              <a:ext cx="6847804" cy="9761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FD6586-520F-4B88-9DD3-33956C895565}"/>
                </a:ext>
              </a:extLst>
            </p:cNvPr>
            <p:cNvSpPr/>
            <p:nvPr/>
          </p:nvSpPr>
          <p:spPr>
            <a:xfrm>
              <a:off x="2982686" y="2719094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ko-KR" sz="2000" dirty="0" err="1">
                  <a:solidFill>
                    <a:srgbClr val="111111"/>
                  </a:solidFill>
                  <a:latin typeface="Arial Unicode MS"/>
                </a:rPr>
                <a:t>Uri</a:t>
              </a:r>
              <a:r>
                <a:rPr lang="ko-KR" altLang="ko-KR" sz="2400" dirty="0">
                  <a:solidFill>
                    <a:srgbClr val="111111"/>
                  </a:solidFill>
                  <a:ea typeface="Helvetica" panose="020B0604020202020204" pitchFamily="34" charset="0"/>
                </a:rPr>
                <a:t> </a:t>
              </a:r>
              <a:r>
                <a:rPr lang="ko-KR" altLang="ko-KR" sz="2400" dirty="0">
                  <a:solidFill>
                    <a:srgbClr val="111111"/>
                  </a:solidFill>
                  <a:latin typeface="Arial" panose="020B0604020202020204" pitchFamily="34" charset="0"/>
                  <a:ea typeface="Helvetica" panose="020B0604020202020204" pitchFamily="34" charset="0"/>
                </a:rPr>
                <a:t>객체의 </a:t>
              </a:r>
              <a:r>
                <a:rPr lang="en-US" altLang="ko-KR" sz="2400" dirty="0">
                  <a:solidFill>
                    <a:srgbClr val="111111"/>
                  </a:solidFill>
                  <a:latin typeface="Arial" panose="020B0604020202020204" pitchFamily="34" charset="0"/>
                  <a:ea typeface="Helvetica" panose="020B0604020202020204" pitchFamily="34" charset="0"/>
                </a:rPr>
                <a:t>Static </a:t>
              </a:r>
              <a:r>
                <a:rPr lang="ko-KR" altLang="ko-KR" sz="2400" dirty="0">
                  <a:solidFill>
                    <a:srgbClr val="111111"/>
                  </a:solidFill>
                  <a:latin typeface="Arial" panose="020B0604020202020204" pitchFamily="34" charset="0"/>
                  <a:ea typeface="Helvetica" panose="020B0604020202020204" pitchFamily="34" charset="0"/>
                </a:rPr>
                <a:t>메서드를 참고하지 않고 </a:t>
              </a:r>
              <a:endParaRPr lang="en-US" altLang="ko-KR" sz="2400" dirty="0">
                <a:solidFill>
                  <a:srgbClr val="111111"/>
                </a:solidFill>
                <a:latin typeface="Arial" panose="020B0604020202020204" pitchFamily="34" charset="0"/>
                <a:ea typeface="Helvetica" panose="020B0604020202020204" pitchFamily="34" charset="0"/>
              </a:endParaRPr>
            </a:p>
            <a:p>
              <a:r>
                <a:rPr lang="ko-KR" altLang="ko-KR" sz="2000" dirty="0" err="1">
                  <a:solidFill>
                    <a:srgbClr val="111111"/>
                  </a:solidFill>
                  <a:latin typeface="Arial Unicode MS"/>
                </a:rPr>
                <a:t>String</a:t>
              </a:r>
              <a:r>
                <a:rPr lang="ko-KR" altLang="ko-KR" sz="2400" dirty="0" err="1">
                  <a:solidFill>
                    <a:srgbClr val="111111"/>
                  </a:solidFill>
                  <a:ea typeface="Helvetica" panose="020B0604020202020204" pitchFamily="34" charset="0"/>
                </a:rPr>
                <a:t>에서</a:t>
              </a:r>
              <a:r>
                <a:rPr lang="ko-KR" altLang="ko-KR" sz="2400" dirty="0">
                  <a:solidFill>
                    <a:srgbClr val="111111"/>
                  </a:solidFill>
                  <a:latin typeface="Arial" panose="020B0604020202020204" pitchFamily="34" charset="0"/>
                  <a:ea typeface="Helvetica" panose="020B0604020202020204" pitchFamily="34" charset="0"/>
                </a:rPr>
                <a:t> </a:t>
              </a:r>
              <a:r>
                <a:rPr lang="ko-KR" altLang="ko-KR" sz="2000" dirty="0" err="1">
                  <a:solidFill>
                    <a:srgbClr val="111111"/>
                  </a:solidFill>
                  <a:latin typeface="Arial Unicode MS"/>
                </a:rPr>
                <a:t>Uri</a:t>
              </a:r>
              <a:r>
                <a:rPr lang="ko-KR" altLang="ko-KR" sz="2400" dirty="0" err="1">
                  <a:solidFill>
                    <a:srgbClr val="111111"/>
                  </a:solidFill>
                  <a:ea typeface="Helvetica" panose="020B0604020202020204" pitchFamily="34" charset="0"/>
                </a:rPr>
                <a:t>로</a:t>
              </a:r>
              <a:r>
                <a:rPr lang="ko-KR" altLang="ko-KR" sz="2400" dirty="0">
                  <a:solidFill>
                    <a:srgbClr val="111111"/>
                  </a:solidFill>
                  <a:ea typeface="Helvetica" panose="020B0604020202020204" pitchFamily="34" charset="0"/>
                </a:rPr>
                <a:t> 변환을 </a:t>
              </a:r>
              <a:r>
                <a:rPr lang="ko-KR" altLang="en-US" sz="2400" dirty="0">
                  <a:solidFill>
                    <a:srgbClr val="111111"/>
                  </a:solidFill>
                  <a:ea typeface="Helvetica" panose="020B0604020202020204" pitchFamily="34" charset="0"/>
                </a:rPr>
                <a:t>하고 있다</a:t>
              </a:r>
              <a:r>
                <a:rPr lang="en-US" altLang="ko-KR" sz="2400" dirty="0">
                  <a:solidFill>
                    <a:srgbClr val="111111"/>
                  </a:solidFill>
                  <a:ea typeface="Helvetica" panose="020B0604020202020204" pitchFamily="34" charset="0"/>
                </a:rPr>
                <a:t>.</a:t>
              </a:r>
              <a:endParaRPr lang="ko-KR" altLang="ko-KR" sz="36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4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4B763-A7AC-4A98-869F-B30AF8B0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21" y="1499590"/>
            <a:ext cx="9355558" cy="630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FF982-9850-4633-B94A-6B18EF53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73" y="3120201"/>
            <a:ext cx="7808654" cy="2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5F548F-7289-45E3-9A4B-06749FFF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7" y="2464593"/>
            <a:ext cx="4812263" cy="2032033"/>
          </a:xfrm>
          <a:prstGeom prst="rect">
            <a:avLst/>
          </a:prstGeom>
        </p:spPr>
      </p:pic>
      <p:sp>
        <p:nvSpPr>
          <p:cNvPr id="3" name="제목 4">
            <a:extLst>
              <a:ext uri="{FF2B5EF4-FFF2-40B4-BE49-F238E27FC236}">
                <a16:creationId xmlns:a16="http://schemas.microsoft.com/office/drawing/2014/main" id="{CBBE688D-9070-4135-87F7-D202767761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sharedPreferences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9DED4-BC94-4056-BC55-159B2833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66" y="2516205"/>
            <a:ext cx="5331019" cy="192881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20B5C8-D8D2-4BA6-BA61-118606A2446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029200" y="3480610"/>
            <a:ext cx="1705266" cy="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D605AA-BF73-4AAD-88EC-077883B3D62D}"/>
              </a:ext>
            </a:extLst>
          </p:cNvPr>
          <p:cNvSpPr txBox="1"/>
          <p:nvPr/>
        </p:nvSpPr>
        <p:spPr>
          <a:xfrm>
            <a:off x="5085681" y="3003555"/>
            <a:ext cx="1648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KTX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9885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E41CBB-BB38-4231-AAEE-CA45E997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2" y="1667908"/>
            <a:ext cx="11826095" cy="35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E6857-D012-44FF-A578-D7DAF419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</a:t>
            </a:r>
            <a:r>
              <a:rPr lang="ko-KR" altLang="en-US" dirty="0"/>
              <a:t> </a:t>
            </a:r>
            <a:r>
              <a:rPr lang="en-US" altLang="ko-KR" dirty="0"/>
              <a:t>Lifecycles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A1D8-CE42-4703-B4CF-FAC1E7E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액티비티와 </a:t>
            </a:r>
            <a:r>
              <a:rPr lang="ko-KR" altLang="en-US" dirty="0" err="1"/>
              <a:t>플래그먼트에</a:t>
            </a:r>
            <a:r>
              <a:rPr lang="ko-KR" altLang="en-US" dirty="0"/>
              <a:t> 생명주기의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상태 변경의 응답을 통해 작업을 수행 하는 것을 말해요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 descr="https://t1.daumcdn.net/cfile/tistory/99248A3359DCC2DF17">
            <a:extLst>
              <a:ext uri="{FF2B5EF4-FFF2-40B4-BE49-F238E27FC236}">
                <a16:creationId xmlns:a16="http://schemas.microsoft.com/office/drawing/2014/main" id="{9A80C21D-1895-4CBF-A953-C8CFC924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40" y="2944536"/>
            <a:ext cx="2803460" cy="27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t1.daumcdn.net/cfile/tistory/994B6B3359DCC2DF11">
            <a:extLst>
              <a:ext uri="{FF2B5EF4-FFF2-40B4-BE49-F238E27FC236}">
                <a16:creationId xmlns:a16="http://schemas.microsoft.com/office/drawing/2014/main" id="{2680FCE5-69D3-4ECA-99E2-E521D60D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58" y="1326162"/>
            <a:ext cx="9108884" cy="48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0ED1D-6B69-4D20-AACC-B18CB3F2AFFC}"/>
              </a:ext>
            </a:extLst>
          </p:cNvPr>
          <p:cNvSpPr txBox="1"/>
          <p:nvPr/>
        </p:nvSpPr>
        <p:spPr>
          <a:xfrm>
            <a:off x="146198" y="568311"/>
            <a:ext cx="1189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다시 말해</a:t>
            </a:r>
            <a:r>
              <a:rPr lang="en-US" altLang="ko-KR" sz="2000" dirty="0"/>
              <a:t>, </a:t>
            </a:r>
            <a:r>
              <a:rPr lang="ko-KR" altLang="en-US" sz="2000" dirty="0"/>
              <a:t>여기 밑에 있는 생명주기 구조의 </a:t>
            </a:r>
            <a:r>
              <a:rPr lang="en-US" altLang="ko-KR" sz="2000" dirty="0"/>
              <a:t>States </a:t>
            </a:r>
            <a:r>
              <a:rPr lang="ko-KR" altLang="en-US" sz="2000" dirty="0"/>
              <a:t>나 </a:t>
            </a:r>
            <a:r>
              <a:rPr lang="en-US" altLang="ko-KR" sz="2000" dirty="0"/>
              <a:t>Events </a:t>
            </a:r>
            <a:r>
              <a:rPr lang="ko-KR" altLang="en-US" sz="2000" dirty="0"/>
              <a:t>의 응답에 따라 작업 할 수 있다는 것이다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1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A6C13A-FE62-49FE-B608-8AE198AC6B84}"/>
              </a:ext>
            </a:extLst>
          </p:cNvPr>
          <p:cNvSpPr txBox="1"/>
          <p:nvPr/>
        </p:nvSpPr>
        <p:spPr>
          <a:xfrm>
            <a:off x="8044727" y="763270"/>
            <a:ext cx="250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Location Listener </a:t>
            </a:r>
            <a:r>
              <a:rPr lang="ko-KR" altLang="en-US" dirty="0"/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24B338-181D-4A98-8C01-59769463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" y="526933"/>
            <a:ext cx="6687372" cy="2902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F36B29-FF88-41CE-9772-D6F10B73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51" y="1738270"/>
            <a:ext cx="5972175" cy="50101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858F71D-C2A4-4892-89A6-AD5072D038A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0127D4-E202-4E4A-9DA0-6C4DE464E2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36471E35-5B93-4CEA-9B5D-2CC15D4951C0}"/>
                </a:ext>
              </a:extLst>
            </p:cNvPr>
            <p:cNvSpPr txBox="1">
              <a:spLocks/>
            </p:cNvSpPr>
            <p:nvPr/>
          </p:nvSpPr>
          <p:spPr>
            <a:xfrm>
              <a:off x="989629" y="422147"/>
              <a:ext cx="10515600" cy="61799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/>
                <a:t>코드가 짧아 보이지만 현실은 </a:t>
              </a:r>
              <a:endParaRPr lang="en-US" altLang="ko-KR" dirty="0"/>
            </a:p>
            <a:p>
              <a:r>
                <a:rPr lang="en-US" altLang="ko-KR" dirty="0" err="1"/>
                <a:t>onStart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 err="1"/>
                <a:t>onStop</a:t>
              </a:r>
              <a:r>
                <a:rPr lang="en-US" altLang="ko-KR" dirty="0"/>
                <a:t> </a:t>
              </a:r>
              <a:r>
                <a:rPr lang="ko-KR" altLang="en-US" dirty="0"/>
                <a:t> 가 </a:t>
              </a:r>
              <a:endParaRPr lang="en-US" altLang="ko-KR" dirty="0"/>
            </a:p>
            <a:p>
              <a:r>
                <a:rPr lang="ko-KR" altLang="en-US" dirty="0"/>
                <a:t>많이 커지게 되고</a:t>
              </a:r>
              <a:r>
                <a:rPr lang="en-US" altLang="ko-KR" dirty="0"/>
                <a:t> 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onStart</a:t>
              </a:r>
              <a:r>
                <a:rPr lang="en-US" altLang="ko-KR" dirty="0"/>
                <a:t> </a:t>
              </a:r>
              <a:r>
                <a:rPr lang="ko-KR" altLang="en-US" dirty="0"/>
                <a:t>에서 시작하는 것도 어렵다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onStart</a:t>
              </a:r>
              <a:r>
                <a:rPr lang="en-US" altLang="ko-KR" dirty="0"/>
                <a:t> </a:t>
              </a:r>
              <a:r>
                <a:rPr lang="ko-KR" altLang="en-US" dirty="0"/>
                <a:t>상태에서 액티비티가 꺼지면</a:t>
              </a:r>
              <a:endParaRPr lang="en-US" altLang="ko-KR" dirty="0"/>
            </a:p>
            <a:p>
              <a:r>
                <a:rPr lang="en-US" altLang="ko-KR" dirty="0" err="1"/>
                <a:t>onStop</a:t>
              </a:r>
              <a:r>
                <a:rPr lang="en-US" altLang="ko-KR" dirty="0"/>
                <a:t> </a:t>
              </a:r>
              <a:r>
                <a:rPr lang="ko-KR" altLang="en-US" dirty="0"/>
                <a:t>상황이 없어지기 때문이다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어떻게 하면 좋을까</a:t>
              </a:r>
              <a:r>
                <a:rPr lang="en-US" altLang="ko-KR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시작하기 전</a:t>
            </a:r>
            <a:r>
              <a:rPr lang="en-US" altLang="ko-KR" sz="4800" dirty="0"/>
              <a:t>….</a:t>
            </a:r>
            <a:endParaRPr lang="ko-KR" altLang="en-US" sz="4800" dirty="0"/>
          </a:p>
        </p:txBody>
      </p:sp>
      <p:sp>
        <p:nvSpPr>
          <p:cNvPr id="9" name="세로 텍스트 개체 틀 8">
            <a:extLst>
              <a:ext uri="{FF2B5EF4-FFF2-40B4-BE49-F238E27FC236}">
                <a16:creationId xmlns:a16="http://schemas.microsoft.com/office/drawing/2014/main" id="{52BB4D81-7E3C-4536-A80A-78A00545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dirty="0"/>
              <a:t>솔직히 말해서 </a:t>
            </a:r>
            <a:r>
              <a:rPr lang="en-US" altLang="ko-KR" dirty="0"/>
              <a:t>Kotlin Extension </a:t>
            </a:r>
            <a:r>
              <a:rPr lang="ko-KR" altLang="en-US" dirty="0"/>
              <a:t>랑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Android Kotlin Extensions </a:t>
            </a:r>
            <a:r>
              <a:rPr lang="ko-KR" altLang="en-US" dirty="0"/>
              <a:t>랑 서로 같은 것인 줄 알고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헷갈렸어요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저번에 발표한 내용은 </a:t>
            </a:r>
            <a:r>
              <a:rPr lang="en-US" altLang="ko-KR" dirty="0"/>
              <a:t>Android Kotlin Extensions </a:t>
            </a:r>
            <a:r>
              <a:rPr lang="ko-KR" altLang="en-US" dirty="0"/>
              <a:t>였다는 것을  알게 되었어요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Android KTX </a:t>
            </a:r>
            <a:r>
              <a:rPr lang="ko-KR" altLang="en-US" dirty="0"/>
              <a:t>에 대해 알려 </a:t>
            </a:r>
            <a:r>
              <a:rPr lang="ko-KR" altLang="en-US" dirty="0" err="1"/>
              <a:t>드릴게요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67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E6857-D012-44FF-A578-D7DAF419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android.arch.lifecycle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A1D8-CE42-4703-B4CF-FAC1E7E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 err="1"/>
              <a:t>LifeCycle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Activity</a:t>
            </a:r>
            <a:r>
              <a:rPr lang="ko-KR" altLang="en-US" dirty="0"/>
              <a:t>나 </a:t>
            </a:r>
            <a:r>
              <a:rPr lang="en-US" altLang="ko-KR" dirty="0"/>
              <a:t>Fragment</a:t>
            </a:r>
            <a:r>
              <a:rPr lang="ko-KR" altLang="en-US" dirty="0"/>
              <a:t>의 </a:t>
            </a:r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lifecycle </a:t>
            </a:r>
            <a:r>
              <a:rPr lang="ko-KR" altLang="en-US" dirty="0"/>
              <a:t>상태를 가지며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object</a:t>
            </a:r>
            <a:r>
              <a:rPr lang="ko-KR" altLang="en-US" dirty="0"/>
              <a:t>가 이 상태를 </a:t>
            </a:r>
            <a:r>
              <a:rPr lang="en-US" altLang="ko-KR" dirty="0"/>
              <a:t>observing</a:t>
            </a:r>
            <a:r>
              <a:rPr lang="ko-KR" altLang="en-US" dirty="0"/>
              <a:t>할 수 있도록 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358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E6857-D012-44FF-A578-D7DAF419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android.arch.lifecycle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A1D8-CE42-4703-B4CF-FAC1E7E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내부에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있어요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LifeCycle.Event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LifeCycle.State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15790-1194-427C-B8F2-DCC7A7951E89}"/>
              </a:ext>
            </a:extLst>
          </p:cNvPr>
          <p:cNvSpPr/>
          <p:nvPr/>
        </p:nvSpPr>
        <p:spPr>
          <a:xfrm>
            <a:off x="3952613" y="257597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ON_DESTROY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ON_PAUSE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ON_RESUME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ON_STOP</a:t>
            </a:r>
            <a:endParaRPr lang="en-US" altLang="ko-KR" sz="16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7807B8-4E39-473A-AC0A-1238458A9DCC}"/>
              </a:ext>
            </a:extLst>
          </p:cNvPr>
          <p:cNvSpPr/>
          <p:nvPr/>
        </p:nvSpPr>
        <p:spPr>
          <a:xfrm>
            <a:off x="1185644" y="45927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CREATED: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onCreate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이후나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onStop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DESTROYED 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onDestory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불리기 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INITIALIZED: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onCreate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불리기 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RESUMED: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onResume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 불린 이후에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STARTED:  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onStart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이후나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onPause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직전에 바뀜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24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E6857-D012-44FF-A578-D7DAF419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LifecycleObser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A1D8-CE42-4703-B4CF-FAC1E7E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내부에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있어요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LifeCycle.Event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LifeCycle.State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15790-1194-427C-B8F2-DCC7A7951E89}"/>
              </a:ext>
            </a:extLst>
          </p:cNvPr>
          <p:cNvSpPr/>
          <p:nvPr/>
        </p:nvSpPr>
        <p:spPr>
          <a:xfrm>
            <a:off x="3952613" y="257597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ON_DESTROY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ON_PAUSE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ON_RESUME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ON_STOP</a:t>
            </a:r>
            <a:endParaRPr lang="en-US" altLang="ko-KR" sz="16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7807B8-4E39-473A-AC0A-1238458A9DCC}"/>
              </a:ext>
            </a:extLst>
          </p:cNvPr>
          <p:cNvSpPr/>
          <p:nvPr/>
        </p:nvSpPr>
        <p:spPr>
          <a:xfrm>
            <a:off x="1185644" y="45927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CREATED: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onCreate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이후나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onStop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DESTROYED 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onDestory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불리기 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INITIALIZED: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onCreate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불리기 직전에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RESUMED: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onResume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 불린 이후에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STARTED:  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onStart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이후나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onPause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직전에 바뀜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30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588E4B-F32B-447A-8032-7A165621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92" y="305782"/>
            <a:ext cx="6168215" cy="62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30E07E-DFD5-4E01-8B11-11A1EBCF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46" y="71437"/>
            <a:ext cx="66960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A3E4D2-54CC-4C5E-8CC0-717BB6A8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8" y="1122617"/>
            <a:ext cx="8192646" cy="46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시작하기 전</a:t>
            </a:r>
            <a:r>
              <a:rPr lang="en-US" altLang="ko-KR" sz="4800" dirty="0"/>
              <a:t>….</a:t>
            </a:r>
            <a:endParaRPr lang="ko-KR" altLang="en-US" sz="4800" dirty="0"/>
          </a:p>
        </p:txBody>
      </p:sp>
      <p:sp>
        <p:nvSpPr>
          <p:cNvPr id="9" name="세로 텍스트 개체 틀 8">
            <a:extLst>
              <a:ext uri="{FF2B5EF4-FFF2-40B4-BE49-F238E27FC236}">
                <a16:creationId xmlns:a16="http://schemas.microsoft.com/office/drawing/2014/main" id="{52BB4D81-7E3C-4536-A80A-78A00545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3600" dirty="0"/>
              <a:t>그리고 </a:t>
            </a:r>
            <a:r>
              <a:rPr lang="en-US" altLang="ko-KR" sz="3600" dirty="0"/>
              <a:t>Handling </a:t>
            </a:r>
            <a:r>
              <a:rPr lang="en-US" altLang="ko-KR" sz="3600" dirty="0" err="1"/>
              <a:t>LifeCycle</a:t>
            </a:r>
            <a:r>
              <a:rPr lang="en-US" altLang="ko-KR" sz="3600" dirty="0"/>
              <a:t> </a:t>
            </a:r>
            <a:r>
              <a:rPr lang="ko-KR" altLang="en-US" sz="3600" dirty="0"/>
              <a:t>도 </a:t>
            </a:r>
            <a:r>
              <a:rPr lang="ko-KR" altLang="en-US" sz="3600" dirty="0" err="1"/>
              <a:t>알려드릴게요</a:t>
            </a:r>
            <a:r>
              <a:rPr lang="en-US" altLang="ko-K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61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Jetpackì ëí ì´ë¯¸ì§ ê²ìê²°ê³¼">
            <a:extLst>
              <a:ext uri="{FF2B5EF4-FFF2-40B4-BE49-F238E27FC236}">
                <a16:creationId xmlns:a16="http://schemas.microsoft.com/office/drawing/2014/main" id="{F37BA794-D4FF-41A4-91F3-1FF47D89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37" y="365125"/>
            <a:ext cx="4723752" cy="472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What is Android Kotlin Extensions?</a:t>
            </a:r>
            <a:endParaRPr lang="ko-KR" altLang="en-US" sz="3600" dirty="0"/>
          </a:p>
        </p:txBody>
      </p:sp>
      <p:sp>
        <p:nvSpPr>
          <p:cNvPr id="9" name="세로 텍스트 개체 틀 8">
            <a:extLst>
              <a:ext uri="{FF2B5EF4-FFF2-40B4-BE49-F238E27FC236}">
                <a16:creationId xmlns:a16="http://schemas.microsoft.com/office/drawing/2014/main" id="{52BB4D81-7E3C-4536-A80A-78A00545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dirty="0"/>
              <a:t>Google I/O 2018 </a:t>
            </a:r>
            <a:r>
              <a:rPr lang="ko-KR" altLang="en-US" dirty="0"/>
              <a:t>에 </a:t>
            </a:r>
            <a:r>
              <a:rPr lang="en-US" altLang="ko-KR" dirty="0" err="1"/>
              <a:t>JetPack</a:t>
            </a:r>
            <a:r>
              <a:rPr lang="en-US" altLang="ko-KR" dirty="0"/>
              <a:t> </a:t>
            </a:r>
            <a:r>
              <a:rPr lang="ko-KR" altLang="en-US" dirty="0"/>
              <a:t>패밀리가 된 친구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친구의 목표는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                  </a:t>
            </a:r>
            <a:r>
              <a:rPr lang="en-US" altLang="ko-KR" dirty="0" err="1">
                <a:solidFill>
                  <a:srgbClr val="FF0000"/>
                </a:solidFill>
              </a:rPr>
              <a:t>findViewById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랑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         Butter Knife 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죽이는거에요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028" name="Picture 4" descr="android butter knifeì ëí ì´ë¯¸ì§ ê²ìê²°ê³¼">
            <a:extLst>
              <a:ext uri="{FF2B5EF4-FFF2-40B4-BE49-F238E27FC236}">
                <a16:creationId xmlns:a16="http://schemas.microsoft.com/office/drawing/2014/main" id="{839D73AD-7C3B-4E95-8E11-1EFF6E3B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6" y="3319917"/>
            <a:ext cx="2203225" cy="22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findViewByID</a:t>
            </a:r>
            <a:endParaRPr lang="ko-KR" altLang="en-US" sz="3600" dirty="0"/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F97823B5-8937-49EA-B1C5-C2FF47B2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액티비티나 </a:t>
            </a:r>
            <a:r>
              <a:rPr lang="ko-KR" altLang="en-US" dirty="0" err="1"/>
              <a:t>프래그먼트</a:t>
            </a:r>
            <a:r>
              <a:rPr lang="ko-KR" altLang="en-US" dirty="0"/>
              <a:t> 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레이아웃 파일에 선언된 </a:t>
            </a:r>
            <a:r>
              <a:rPr lang="ko-KR" altLang="en-US" dirty="0" err="1"/>
              <a:t>여러개의</a:t>
            </a:r>
            <a:r>
              <a:rPr lang="ko-KR" altLang="en-US" dirty="0"/>
              <a:t> 뷰</a:t>
            </a:r>
            <a:r>
              <a:rPr lang="en-US" altLang="ko-KR" dirty="0"/>
              <a:t>(view)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구성된 화면에서 특정 뷰의 인스턴스를 </a:t>
            </a:r>
            <a:r>
              <a:rPr lang="ko-KR" altLang="en-US" dirty="0" err="1"/>
              <a:t>얻기위해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912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findViewByID</a:t>
            </a:r>
            <a:r>
              <a:rPr lang="en-US" altLang="ko-KR" sz="3600" dirty="0"/>
              <a:t> ‘s Problem</a:t>
            </a:r>
            <a:endParaRPr lang="ko-KR" altLang="en-US" sz="3600" dirty="0"/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F97823B5-8937-49EA-B1C5-C2FF47B2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하지만 인자 값으로 들어가는 </a:t>
            </a:r>
            <a:r>
              <a:rPr lang="en-US" altLang="ko-KR" dirty="0"/>
              <a:t>ID </a:t>
            </a:r>
            <a:r>
              <a:rPr lang="ko-KR" altLang="en-US" dirty="0"/>
              <a:t>값을 실수로 잘못 넣으면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. NPE </a:t>
            </a:r>
            <a:r>
              <a:rPr lang="ko-KR" altLang="en-US" dirty="0"/>
              <a:t>가 뜨거나 완전히 꼬여버리게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.. </a:t>
            </a:r>
            <a:r>
              <a:rPr lang="ko-KR" altLang="en-US" dirty="0"/>
              <a:t>그걸 방지하기 위해 나온 것이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101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0F5B2A-2C4A-49A8-835D-156E8543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" y="188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Butter Knife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2F0380-986E-413C-9430-81A8E8EF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59" y="438426"/>
            <a:ext cx="7247477" cy="5981147"/>
          </a:xfrm>
          <a:prstGeom prst="rect">
            <a:avLst/>
          </a:prstGeom>
        </p:spPr>
      </p:pic>
      <p:pic>
        <p:nvPicPr>
          <p:cNvPr id="6" name="Picture 4" descr="android butter knifeì ëí ì´ë¯¸ì§ ê²ìê²°ê³¼">
            <a:extLst>
              <a:ext uri="{FF2B5EF4-FFF2-40B4-BE49-F238E27FC236}">
                <a16:creationId xmlns:a16="http://schemas.microsoft.com/office/drawing/2014/main" id="{749DCF2A-4497-4369-8046-6205CC58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386" y="179805"/>
            <a:ext cx="2203225" cy="22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63F49-B07C-4F7A-8C8C-4B162E3F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59" y="453106"/>
            <a:ext cx="5536888" cy="61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DCA2AF4-6F97-436A-AD2D-FA0DBBDE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KTX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245B3C53-FD5C-4086-92EC-2119D2CCC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위에 과정들이 필요 없어요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바로 </a:t>
            </a:r>
            <a:r>
              <a:rPr lang="en-US" altLang="ko-KR" dirty="0"/>
              <a:t>view </a:t>
            </a:r>
            <a:r>
              <a:rPr lang="ko-KR" altLang="en-US" dirty="0"/>
              <a:t>에 </a:t>
            </a:r>
            <a:r>
              <a:rPr lang="ko-KR" altLang="en-US" dirty="0" err="1"/>
              <a:t>적어놓은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로 바로 접근 가능해요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그렇게 </a:t>
            </a:r>
            <a:r>
              <a:rPr lang="en-US" altLang="ko-KR" dirty="0"/>
              <a:t>Butter Knife </a:t>
            </a:r>
            <a:r>
              <a:rPr lang="ko-KR" altLang="en-US" dirty="0"/>
              <a:t>는 </a:t>
            </a:r>
            <a:r>
              <a:rPr lang="ko-KR" altLang="en-US" dirty="0" err="1"/>
              <a:t>구딱다리</a:t>
            </a:r>
            <a:r>
              <a:rPr lang="ko-KR" altLang="en-US" dirty="0"/>
              <a:t> 기술이 되었네요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80B2-26F1-4265-BCE6-2FEB37C2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KTX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E0954-7288-4D47-B275-DE8EDB6C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altLang="ko-KR" dirty="0" err="1"/>
              <a:t>JetPack</a:t>
            </a:r>
            <a:r>
              <a:rPr lang="en-US" altLang="ko-KR" dirty="0"/>
              <a:t> </a:t>
            </a:r>
            <a:r>
              <a:rPr lang="ko-KR" altLang="en-US" dirty="0"/>
              <a:t>기준이 아닌 기존의 방법으로 알려 </a:t>
            </a:r>
            <a:r>
              <a:rPr lang="ko-KR" altLang="en-US" dirty="0" err="1"/>
              <a:t>드릴게요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밑에 거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3EA8F2-686E-4E09-A536-834AF191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129" y="3103844"/>
            <a:ext cx="7989367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inherit"/>
              </a:rPr>
              <a:t>apply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Arial Unicode MS"/>
                <a:ea typeface="Ubuntu Mon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E5EFF5"/>
                </a:solidFill>
                <a:effectLst/>
                <a:latin typeface="Arial Unicode MS"/>
                <a:ea typeface="inherit"/>
              </a:rPr>
              <a:t>plugin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Arial Unicode MS"/>
                <a:ea typeface="inherit"/>
              </a:rPr>
              <a:t>: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Arial Unicode MS"/>
                <a:ea typeface="Ubuntu Mon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kotlin-android-extensions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F5EEA8-1D2A-41F9-9D5F-A79277C9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59" y="4424959"/>
            <a:ext cx="9238106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import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Arial Unicode MS"/>
                <a:ea typeface="Ubuntu Mon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kotlinx.android.synthetic.main.</a:t>
            </a:r>
            <a:r>
              <a:rPr lang="ko-KR" altLang="en-US" sz="3200" dirty="0">
                <a:solidFill>
                  <a:srgbClr val="A9B7C6"/>
                </a:solidFill>
                <a:latin typeface="Arial Unicode MS"/>
                <a:ea typeface="inherit"/>
              </a:rPr>
              <a:t>레이아웃명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.*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496</Words>
  <Application>Microsoft Office PowerPoint</Application>
  <PresentationFormat>와이드스크린</PresentationFormat>
  <Paragraphs>2288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 Unicode MS</vt:lpstr>
      <vt:lpstr>inherit</vt:lpstr>
      <vt:lpstr>Ubuntu Mono</vt:lpstr>
      <vt:lpstr>맑은 고딕</vt:lpstr>
      <vt:lpstr>맑은 고딕</vt:lpstr>
      <vt:lpstr>Arial</vt:lpstr>
      <vt:lpstr>Helvetica</vt:lpstr>
      <vt:lpstr>Office 테마</vt:lpstr>
      <vt:lpstr>말 다 못한 Android KTX 와   재밌는 Handling LifeCycle</vt:lpstr>
      <vt:lpstr>시작하기 전….</vt:lpstr>
      <vt:lpstr>시작하기 전….</vt:lpstr>
      <vt:lpstr>What is Android Kotlin Extensions?</vt:lpstr>
      <vt:lpstr>findViewByID</vt:lpstr>
      <vt:lpstr>findViewByID ‘s Problem</vt:lpstr>
      <vt:lpstr>Butter Knife</vt:lpstr>
      <vt:lpstr>그럼 Android KTX 는?</vt:lpstr>
      <vt:lpstr>Android KTX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Handling Lifecycles</vt:lpstr>
      <vt:lpstr>PowerPoint 프레젠테이션</vt:lpstr>
      <vt:lpstr>PowerPoint 프레젠테이션</vt:lpstr>
      <vt:lpstr>android.arch.lifecycle</vt:lpstr>
      <vt:lpstr>android.arch.lifecycle</vt:lpstr>
      <vt:lpstr>LifecycleObser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말 다 못한 KTX   Life Cycle Handler</dc:title>
  <dc:creator>Son Seungyong</dc:creator>
  <cp:lastModifiedBy>Son Seungyong</cp:lastModifiedBy>
  <cp:revision>43</cp:revision>
  <dcterms:created xsi:type="dcterms:W3CDTF">2018-09-12T07:00:54Z</dcterms:created>
  <dcterms:modified xsi:type="dcterms:W3CDTF">2018-09-14T11:19:52Z</dcterms:modified>
</cp:coreProperties>
</file>