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Lst>
  <p:notesMasterIdLst>
    <p:notesMasterId r:id="rId25"/>
  </p:notesMasterIdLst>
  <p:handoutMasterIdLst>
    <p:handoutMasterId r:id="rId26"/>
  </p:handoutMasterIdLst>
  <p:sldIdLst>
    <p:sldId id="277" r:id="rId8"/>
    <p:sldId id="257" r:id="rId9"/>
    <p:sldId id="258" r:id="rId10"/>
    <p:sldId id="260" r:id="rId11"/>
    <p:sldId id="281" r:id="rId12"/>
    <p:sldId id="282" r:id="rId13"/>
    <p:sldId id="261" r:id="rId14"/>
    <p:sldId id="278" r:id="rId15"/>
    <p:sldId id="266" r:id="rId16"/>
    <p:sldId id="279" r:id="rId17"/>
    <p:sldId id="269" r:id="rId18"/>
    <p:sldId id="283" r:id="rId19"/>
    <p:sldId id="284" r:id="rId20"/>
    <p:sldId id="285" r:id="rId21"/>
    <p:sldId id="274" r:id="rId22"/>
    <p:sldId id="280" r:id="rId23"/>
    <p:sldId id="276" r:id="rId24"/>
  </p:sldIdLst>
  <p:sldSz cx="18288000" cy="10287000"/>
  <p:notesSz cx="6858000" cy="9144000"/>
  <p:embeddedFontLst>
    <p:embeddedFont>
      <p:font typeface="Open Sans 2" panose="02010600030101010101" charset="-122"/>
      <p:regular r:id="rId27"/>
    </p:embeddedFont>
    <p:embeddedFont>
      <p:font typeface="Calibri" panose="020F0502020204030204" pitchFamily="34" charset="0"/>
      <p:regular r:id="rId28"/>
      <p:bold r:id="rId29"/>
      <p:italic r:id="rId30"/>
      <p:boldItalic r:id="rId31"/>
    </p:embeddedFont>
    <p:embeddedFont>
      <p:font typeface="华文细黑" panose="02010600040101010101" pitchFamily="2" charset="-122"/>
      <p:regular r:id="rId32"/>
    </p:embeddedFont>
    <p:embeddedFont>
      <p:font typeface="微软雅黑" panose="020B0503020204020204" pitchFamily="34" charset="-122"/>
      <p:regular r:id="rId33"/>
      <p:bold r:id="rId34"/>
    </p:embeddedFont>
  </p:embeddedFontLst>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5" userDrawn="1">
          <p15:clr>
            <a:srgbClr val="A4A3A4"/>
          </p15:clr>
        </p15:guide>
        <p15:guide id="2" pos="2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FEE"/>
    <a:srgbClr val="B5DAE3"/>
    <a:srgbClr val="A3D3E2"/>
    <a:srgbClr val="BEDDE6"/>
    <a:srgbClr val="D8E6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22" autoAdjust="0"/>
  </p:normalViewPr>
  <p:slideViewPr>
    <p:cSldViewPr showGuides="1">
      <p:cViewPr varScale="1">
        <p:scale>
          <a:sx n="61" d="100"/>
          <a:sy n="61" d="100"/>
        </p:scale>
        <p:origin x="259" y="34"/>
      </p:cViewPr>
      <p:guideLst>
        <p:guide orient="horz" pos="2085"/>
        <p:guide pos="284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handoutMaster" Target="handoutMasters/handoutMaster1.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font" Target="fonts/font8.fntdata"/><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gs" Target="tags/tag1.xml"/><Relationship Id="rId8" Type="http://schemas.openxmlformats.org/officeDocument/2006/relationships/slide" Target="slides/slide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2023-05-28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slideMaster" Target="../slideMasters/slideMaster1.xml"/><Relationship Id="rId4" Type="http://schemas.openxmlformats.org/officeDocument/2006/relationships/tags" Target="../tags/tag6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Master" Target="../slideMasters/slideMaster1.xml"/><Relationship Id="rId5" Type="http://schemas.openxmlformats.org/officeDocument/2006/relationships/tags" Target="../tags/tag65.xml"/><Relationship Id="rId4" Type="http://schemas.openxmlformats.org/officeDocument/2006/relationships/tags" Target="../tags/tag64.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slideMaster" Target="../slideMasters/slideMaster2.xml"/><Relationship Id="rId5" Type="http://schemas.openxmlformats.org/officeDocument/2006/relationships/tags" Target="../tags/tag89.xml"/><Relationship Id="rId4" Type="http://schemas.openxmlformats.org/officeDocument/2006/relationships/tags" Target="../tags/tag88.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slideMaster" Target="../slideMasters/slideMaster2.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03.xml"/><Relationship Id="rId3" Type="http://schemas.openxmlformats.org/officeDocument/2006/relationships/tags" Target="../tags/tag98.xml"/><Relationship Id="rId7" Type="http://schemas.openxmlformats.org/officeDocument/2006/relationships/tags" Target="../tags/tag10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slideMaster" Target="../slideMasters/slideMaster2.xml"/><Relationship Id="rId4" Type="http://schemas.openxmlformats.org/officeDocument/2006/relationships/tags" Target="../tags/tag107.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3.xml"/><Relationship Id="rId7" Type="http://schemas.openxmlformats.org/officeDocument/2006/relationships/slideMaster" Target="../slideMasters/slideMaster2.xml"/><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slideMaster" Target="../slideMasters/slideMaster1.xml"/><Relationship Id="rId5" Type="http://schemas.openxmlformats.org/officeDocument/2006/relationships/tags" Target="../tags/tag19.xml"/><Relationship Id="rId4" Type="http://schemas.openxmlformats.org/officeDocument/2006/relationships/tags" Target="../tags/tag18.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Master" Target="../slideMasters/slideMaster2.xml"/><Relationship Id="rId5" Type="http://schemas.openxmlformats.org/officeDocument/2006/relationships/tags" Target="../tags/tag121.xml"/><Relationship Id="rId4" Type="http://schemas.openxmlformats.org/officeDocument/2006/relationships/tags" Target="../tags/tag12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slideMaster" Target="../slideMasters/slideMaster2.xml"/><Relationship Id="rId4" Type="http://schemas.openxmlformats.org/officeDocument/2006/relationships/tags" Target="../tags/tag12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Master" Target="../slideMasters/slideMaster2.xml"/><Relationship Id="rId5" Type="http://schemas.openxmlformats.org/officeDocument/2006/relationships/tags" Target="../tags/tag130.xml"/><Relationship Id="rId4" Type="http://schemas.openxmlformats.org/officeDocument/2006/relationships/tags" Target="../tags/tag12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slideMaster" Target="../slideMasters/slideMaster3.xml"/><Relationship Id="rId5" Type="http://schemas.openxmlformats.org/officeDocument/2006/relationships/tags" Target="../tags/tag144.xml"/><Relationship Id="rId4" Type="http://schemas.openxmlformats.org/officeDocument/2006/relationships/tags" Target="../tags/tag14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slideMaster" Target="../slideMasters/slideMaster3.xml"/><Relationship Id="rId5" Type="http://schemas.openxmlformats.org/officeDocument/2006/relationships/tags" Target="../tags/tag149.xml"/><Relationship Id="rId4" Type="http://schemas.openxmlformats.org/officeDocument/2006/relationships/tags" Target="../tags/tag148.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Master" Target="../slideMasters/slideMaster3.xml"/><Relationship Id="rId5" Type="http://schemas.openxmlformats.org/officeDocument/2006/relationships/tags" Target="../tags/tag154.xml"/><Relationship Id="rId4" Type="http://schemas.openxmlformats.org/officeDocument/2006/relationships/tags" Target="../tags/tag153.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slideMaster" Target="../slideMasters/slideMaster3.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8.xml"/><Relationship Id="rId3" Type="http://schemas.openxmlformats.org/officeDocument/2006/relationships/tags" Target="../tags/tag163.xml"/><Relationship Id="rId7" Type="http://schemas.openxmlformats.org/officeDocument/2006/relationships/tags" Target="../tags/tag167.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slideMaster" Target="../slideMasters/slideMaster3.xml"/><Relationship Id="rId4" Type="http://schemas.openxmlformats.org/officeDocument/2006/relationships/tags" Target="../tags/tag172.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8.xml"/><Relationship Id="rId7" Type="http://schemas.openxmlformats.org/officeDocument/2006/relationships/slideMaster" Target="../slideMasters/slideMaster3.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slideMaster" Target="../slideMasters/slideMaster3.xml"/><Relationship Id="rId5" Type="http://schemas.openxmlformats.org/officeDocument/2006/relationships/tags" Target="../tags/tag186.xml"/><Relationship Id="rId4" Type="http://schemas.openxmlformats.org/officeDocument/2006/relationships/tags" Target="../tags/tag185.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slideMaster" Target="../slideMasters/slideMaster3.xml"/><Relationship Id="rId4" Type="http://schemas.openxmlformats.org/officeDocument/2006/relationships/tags" Target="../tags/tag190.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Master" Target="../slideMasters/slideMaster3.xml"/><Relationship Id="rId5" Type="http://schemas.openxmlformats.org/officeDocument/2006/relationships/tags" Target="../tags/tag195.xml"/><Relationship Id="rId4" Type="http://schemas.openxmlformats.org/officeDocument/2006/relationships/tags" Target="../tags/tag194.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Master" Target="../slideMasters/slideMaster4.xml"/><Relationship Id="rId5" Type="http://schemas.openxmlformats.org/officeDocument/2006/relationships/tags" Target="../tags/tag210.xml"/><Relationship Id="rId4" Type="http://schemas.openxmlformats.org/officeDocument/2006/relationships/tags" Target="../tags/tag20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Master" Target="../slideMasters/slideMaster4.xml"/><Relationship Id="rId5" Type="http://schemas.openxmlformats.org/officeDocument/2006/relationships/tags" Target="../tags/tag215.xml"/><Relationship Id="rId4" Type="http://schemas.openxmlformats.org/officeDocument/2006/relationships/tags" Target="../tags/tag21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Master" Target="../slideMasters/slideMaster4.xml"/><Relationship Id="rId5" Type="http://schemas.openxmlformats.org/officeDocument/2006/relationships/tags" Target="../tags/tag220.xml"/><Relationship Id="rId4" Type="http://schemas.openxmlformats.org/officeDocument/2006/relationships/tags" Target="../tags/tag21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slideMaster" Target="../slideMasters/slideMaster4.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34.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5" Type="http://schemas.openxmlformats.org/officeDocument/2006/relationships/slideMaster" Target="../slideMasters/slideMaster4.xml"/><Relationship Id="rId4" Type="http://schemas.openxmlformats.org/officeDocument/2006/relationships/tags" Target="../tags/tag23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4.xml"/><Relationship Id="rId7" Type="http://schemas.openxmlformats.org/officeDocument/2006/relationships/slideMaster" Target="../slideMasters/slideMaster4.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Master" Target="../slideMasters/slideMaster4.xml"/><Relationship Id="rId5" Type="http://schemas.openxmlformats.org/officeDocument/2006/relationships/tags" Target="../tags/tag252.xml"/><Relationship Id="rId4" Type="http://schemas.openxmlformats.org/officeDocument/2006/relationships/tags" Target="../tags/tag25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 Id="rId5" Type="http://schemas.openxmlformats.org/officeDocument/2006/relationships/slideMaster" Target="../slideMasters/slideMaster4.xml"/><Relationship Id="rId4" Type="http://schemas.openxmlformats.org/officeDocument/2006/relationships/tags" Target="../tags/tag256.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slideMaster" Target="../slideMasters/slideMaster4.xml"/><Relationship Id="rId5" Type="http://schemas.openxmlformats.org/officeDocument/2006/relationships/tags" Target="../tags/tag261.xml"/><Relationship Id="rId4" Type="http://schemas.openxmlformats.org/officeDocument/2006/relationships/tags" Target="../tags/tag260.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Master" Target="../slideMasters/slideMaster5.xml"/><Relationship Id="rId5" Type="http://schemas.openxmlformats.org/officeDocument/2006/relationships/tags" Target="../tags/tag275.xml"/><Relationship Id="rId4" Type="http://schemas.openxmlformats.org/officeDocument/2006/relationships/tags" Target="../tags/tag274.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Master" Target="../slideMasters/slideMaster5.xml"/><Relationship Id="rId5" Type="http://schemas.openxmlformats.org/officeDocument/2006/relationships/tags" Target="../tags/tag280.xml"/><Relationship Id="rId4" Type="http://schemas.openxmlformats.org/officeDocument/2006/relationships/tags" Target="../tags/tag279.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Master" Target="../slideMasters/slideMaster5.xml"/><Relationship Id="rId5" Type="http://schemas.openxmlformats.org/officeDocument/2006/relationships/tags" Target="../tags/tag285.xml"/><Relationship Id="rId4" Type="http://schemas.openxmlformats.org/officeDocument/2006/relationships/tags" Target="../tags/tag284.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88.xml"/><Relationship Id="rId7" Type="http://schemas.openxmlformats.org/officeDocument/2006/relationships/slideMaster" Target="../slideMasters/slideMaster5.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4" Type="http://schemas.openxmlformats.org/officeDocument/2006/relationships/tags" Target="../tags/tag289.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99.xml"/><Relationship Id="rId3" Type="http://schemas.openxmlformats.org/officeDocument/2006/relationships/tags" Target="../tags/tag294.xml"/><Relationship Id="rId7" Type="http://schemas.openxmlformats.org/officeDocument/2006/relationships/tags" Target="../tags/tag298.xml"/><Relationship Id="rId2" Type="http://schemas.openxmlformats.org/officeDocument/2006/relationships/tags" Target="../tags/tag293.xml"/><Relationship Id="rId1" Type="http://schemas.openxmlformats.org/officeDocument/2006/relationships/tags" Target="../tags/tag292.xml"/><Relationship Id="rId6" Type="http://schemas.openxmlformats.org/officeDocument/2006/relationships/tags" Target="../tags/tag297.xml"/><Relationship Id="rId5" Type="http://schemas.openxmlformats.org/officeDocument/2006/relationships/tags" Target="../tags/tag296.xml"/><Relationship Id="rId4" Type="http://schemas.openxmlformats.org/officeDocument/2006/relationships/tags" Target="../tags/tag295.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5" Type="http://schemas.openxmlformats.org/officeDocument/2006/relationships/slideMaster" Target="../slideMasters/slideMaster5.xml"/><Relationship Id="rId4" Type="http://schemas.openxmlformats.org/officeDocument/2006/relationships/tags" Target="../tags/tag30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306.xml"/><Relationship Id="rId2" Type="http://schemas.openxmlformats.org/officeDocument/2006/relationships/tags" Target="../tags/tag305.xml"/><Relationship Id="rId1" Type="http://schemas.openxmlformats.org/officeDocument/2006/relationships/tags" Target="../tags/tag304.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309.xml"/><Relationship Id="rId7" Type="http://schemas.openxmlformats.org/officeDocument/2006/relationships/slideMaster" Target="../slideMasters/slideMaster5.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slideMaster" Target="../slideMasters/slideMaster5.xml"/><Relationship Id="rId5" Type="http://schemas.openxmlformats.org/officeDocument/2006/relationships/tags" Target="../tags/tag317.xml"/><Relationship Id="rId4" Type="http://schemas.openxmlformats.org/officeDocument/2006/relationships/tags" Target="../tags/tag316.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20.xml"/><Relationship Id="rId2" Type="http://schemas.openxmlformats.org/officeDocument/2006/relationships/tags" Target="../tags/tag319.xml"/><Relationship Id="rId1" Type="http://schemas.openxmlformats.org/officeDocument/2006/relationships/tags" Target="../tags/tag318.xml"/><Relationship Id="rId5" Type="http://schemas.openxmlformats.org/officeDocument/2006/relationships/slideMaster" Target="../slideMasters/slideMaster5.xml"/><Relationship Id="rId4" Type="http://schemas.openxmlformats.org/officeDocument/2006/relationships/tags" Target="../tags/tag321.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5.xml"/><Relationship Id="rId5" Type="http://schemas.openxmlformats.org/officeDocument/2006/relationships/tags" Target="../tags/tag326.xml"/><Relationship Id="rId4" Type="http://schemas.openxmlformats.org/officeDocument/2006/relationships/tags" Target="../tags/tag32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slideMaster" Target="../slideMasters/slideMaster6.xml"/><Relationship Id="rId5" Type="http://schemas.openxmlformats.org/officeDocument/2006/relationships/tags" Target="../tags/tag338.xml"/><Relationship Id="rId4" Type="http://schemas.openxmlformats.org/officeDocument/2006/relationships/tags" Target="../tags/tag337.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41.xml"/><Relationship Id="rId2" Type="http://schemas.openxmlformats.org/officeDocument/2006/relationships/tags" Target="../tags/tag340.xml"/><Relationship Id="rId1" Type="http://schemas.openxmlformats.org/officeDocument/2006/relationships/tags" Target="../tags/tag339.xml"/><Relationship Id="rId6" Type="http://schemas.openxmlformats.org/officeDocument/2006/relationships/slideMaster" Target="../slideMasters/slideMaster6.xml"/><Relationship Id="rId5" Type="http://schemas.openxmlformats.org/officeDocument/2006/relationships/tags" Target="../tags/tag343.xml"/><Relationship Id="rId4" Type="http://schemas.openxmlformats.org/officeDocument/2006/relationships/tags" Target="../tags/tag342.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slideMaster" Target="../slideMasters/slideMaster6.xml"/><Relationship Id="rId5" Type="http://schemas.openxmlformats.org/officeDocument/2006/relationships/tags" Target="../tags/tag348.xml"/><Relationship Id="rId4" Type="http://schemas.openxmlformats.org/officeDocument/2006/relationships/tags" Target="../tags/tag347.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51.xml"/><Relationship Id="rId7" Type="http://schemas.openxmlformats.org/officeDocument/2006/relationships/slideMaster" Target="../slideMasters/slideMaster6.xml"/><Relationship Id="rId2" Type="http://schemas.openxmlformats.org/officeDocument/2006/relationships/tags" Target="../tags/tag350.xml"/><Relationship Id="rId1" Type="http://schemas.openxmlformats.org/officeDocument/2006/relationships/tags" Target="../tags/tag349.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slideMaster" Target="../slideMasters/slideMaster1.xml"/><Relationship Id="rId4" Type="http://schemas.openxmlformats.org/officeDocument/2006/relationships/tags" Target="../tags/tag42.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62.xml"/><Relationship Id="rId3" Type="http://schemas.openxmlformats.org/officeDocument/2006/relationships/tags" Target="../tags/tag357.xml"/><Relationship Id="rId7" Type="http://schemas.openxmlformats.org/officeDocument/2006/relationships/tags" Target="../tags/tag361.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tags" Target="../tags/tag360.xml"/><Relationship Id="rId5" Type="http://schemas.openxmlformats.org/officeDocument/2006/relationships/tags" Target="../tags/tag359.xml"/><Relationship Id="rId4" Type="http://schemas.openxmlformats.org/officeDocument/2006/relationships/tags" Target="../tags/tag358.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 Id="rId5" Type="http://schemas.openxmlformats.org/officeDocument/2006/relationships/slideMaster" Target="../slideMasters/slideMaster6.xml"/><Relationship Id="rId4" Type="http://schemas.openxmlformats.org/officeDocument/2006/relationships/tags" Target="../tags/tag366.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72.xml"/><Relationship Id="rId7" Type="http://schemas.openxmlformats.org/officeDocument/2006/relationships/slideMaster" Target="../slideMasters/slideMaster6.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slideMaster" Target="../slideMasters/slideMaster6.xml"/><Relationship Id="rId5" Type="http://schemas.openxmlformats.org/officeDocument/2006/relationships/tags" Target="../tags/tag380.xml"/><Relationship Id="rId4" Type="http://schemas.openxmlformats.org/officeDocument/2006/relationships/tags" Target="../tags/tag379.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83.xml"/><Relationship Id="rId2" Type="http://schemas.openxmlformats.org/officeDocument/2006/relationships/tags" Target="../tags/tag382.xml"/><Relationship Id="rId1" Type="http://schemas.openxmlformats.org/officeDocument/2006/relationships/tags" Target="../tags/tag381.xml"/><Relationship Id="rId5" Type="http://schemas.openxmlformats.org/officeDocument/2006/relationships/slideMaster" Target="../slideMasters/slideMaster6.xml"/><Relationship Id="rId4" Type="http://schemas.openxmlformats.org/officeDocument/2006/relationships/tags" Target="../tags/tag384.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slideMaster" Target="../slideMasters/slideMaster6.xml"/><Relationship Id="rId5" Type="http://schemas.openxmlformats.org/officeDocument/2006/relationships/tags" Target="../tags/tag389.xml"/><Relationship Id="rId4" Type="http://schemas.openxmlformats.org/officeDocument/2006/relationships/tags" Target="../tags/tag388.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402.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slideMaster" Target="../slideMasters/slideMaster7.xml"/><Relationship Id="rId5" Type="http://schemas.openxmlformats.org/officeDocument/2006/relationships/tags" Target="../tags/tag404.xml"/><Relationship Id="rId4" Type="http://schemas.openxmlformats.org/officeDocument/2006/relationships/tags" Target="../tags/tag403.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 Id="rId6" Type="http://schemas.openxmlformats.org/officeDocument/2006/relationships/slideMaster" Target="../slideMasters/slideMaster7.xml"/><Relationship Id="rId5" Type="http://schemas.openxmlformats.org/officeDocument/2006/relationships/tags" Target="../tags/tag409.xml"/><Relationship Id="rId4" Type="http://schemas.openxmlformats.org/officeDocument/2006/relationships/tags" Target="../tags/tag408.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412.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slideMaster" Target="../slideMasters/slideMaster7.xml"/><Relationship Id="rId5" Type="http://schemas.openxmlformats.org/officeDocument/2006/relationships/tags" Target="../tags/tag414.xml"/><Relationship Id="rId4" Type="http://schemas.openxmlformats.org/officeDocument/2006/relationships/tags" Target="../tags/tag413.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17.xml"/><Relationship Id="rId7" Type="http://schemas.openxmlformats.org/officeDocument/2006/relationships/slideMaster" Target="../slideMasters/slideMaster7.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428.xml"/><Relationship Id="rId3" Type="http://schemas.openxmlformats.org/officeDocument/2006/relationships/tags" Target="../tags/tag423.xml"/><Relationship Id="rId7" Type="http://schemas.openxmlformats.org/officeDocument/2006/relationships/tags" Target="../tags/tag427.xml"/><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 Id="rId5" Type="http://schemas.openxmlformats.org/officeDocument/2006/relationships/slideMaster" Target="../slideMasters/slideMaster7.xml"/><Relationship Id="rId4" Type="http://schemas.openxmlformats.org/officeDocument/2006/relationships/tags" Target="../tags/tag432.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38.xml"/><Relationship Id="rId7" Type="http://schemas.openxmlformats.org/officeDocument/2006/relationships/slideMaster" Target="../slideMasters/slideMaster7.xml"/><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tags" Target="../tags/tag441.xml"/><Relationship Id="rId5" Type="http://schemas.openxmlformats.org/officeDocument/2006/relationships/tags" Target="../tags/tag440.xml"/><Relationship Id="rId4" Type="http://schemas.openxmlformats.org/officeDocument/2006/relationships/tags" Target="../tags/tag439.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44.xml"/><Relationship Id="rId2" Type="http://schemas.openxmlformats.org/officeDocument/2006/relationships/tags" Target="../tags/tag443.xml"/><Relationship Id="rId1" Type="http://schemas.openxmlformats.org/officeDocument/2006/relationships/tags" Target="../tags/tag442.xml"/><Relationship Id="rId6" Type="http://schemas.openxmlformats.org/officeDocument/2006/relationships/slideMaster" Target="../slideMasters/slideMaster7.xml"/><Relationship Id="rId5" Type="http://schemas.openxmlformats.org/officeDocument/2006/relationships/tags" Target="../tags/tag446.xml"/><Relationship Id="rId4" Type="http://schemas.openxmlformats.org/officeDocument/2006/relationships/tags" Target="../tags/tag445.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 Id="rId5" Type="http://schemas.openxmlformats.org/officeDocument/2006/relationships/slideMaster" Target="../slideMasters/slideMaster7.xml"/><Relationship Id="rId4" Type="http://schemas.openxmlformats.org/officeDocument/2006/relationships/tags" Target="../tags/tag450.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53.xml"/><Relationship Id="rId2" Type="http://schemas.openxmlformats.org/officeDocument/2006/relationships/tags" Target="../tags/tag452.xml"/><Relationship Id="rId1" Type="http://schemas.openxmlformats.org/officeDocument/2006/relationships/tags" Target="../tags/tag451.xml"/><Relationship Id="rId6" Type="http://schemas.openxmlformats.org/officeDocument/2006/relationships/slideMaster" Target="../slideMasters/slideMaster7.xml"/><Relationship Id="rId5" Type="http://schemas.openxmlformats.org/officeDocument/2006/relationships/tags" Target="../tags/tag455.xml"/><Relationship Id="rId4" Type="http://schemas.openxmlformats.org/officeDocument/2006/relationships/tags" Target="../tags/tag45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slideMaster" Target="../slideMasters/slideMaster1.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Master" Target="../slideMasters/slideMaster1.xml"/><Relationship Id="rId5" Type="http://schemas.openxmlformats.org/officeDocument/2006/relationships/tags" Target="../tags/tag56.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798200" y="1371600"/>
            <a:ext cx="14698800" cy="3855600"/>
          </a:xfrm>
        </p:spPr>
        <p:txBody>
          <a:bodyPr lIns="90000" tIns="46800" rIns="90000" bIns="46800" anchor="b" anchorCtr="0">
            <a:normAutofit/>
          </a:bodyPr>
          <a:lstStyle>
            <a:lvl1pPr algn="ctr">
              <a:defRPr sz="9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798200" y="5340600"/>
            <a:ext cx="14698800" cy="2208600"/>
          </a:xfrm>
        </p:spPr>
        <p:txBody>
          <a:bodyPr lIns="90000" tIns="46800" rIns="90000" bIns="46800">
            <a:normAutofit/>
          </a:bodyPr>
          <a:lstStyle>
            <a:lvl1pPr marL="0" indent="0" algn="ctr">
              <a:lnSpc>
                <a:spcPct val="110000"/>
              </a:lnSpc>
              <a:buNone/>
              <a:defRPr sz="3600" spc="2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912600" y="2235600"/>
            <a:ext cx="16453800" cy="71388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986200" y="5772600"/>
            <a:ext cx="11653200" cy="1150200"/>
          </a:xfrm>
        </p:spPr>
        <p:txBody>
          <a:bodyPr lIns="90000" tIns="46800" rIns="90000" bIns="46800" anchor="b" anchorCtr="0">
            <a:normAutofit/>
          </a:bodyPr>
          <a:lstStyle>
            <a:lvl1pPr>
              <a:defRPr sz="66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2986200" y="6922800"/>
            <a:ext cx="11653200" cy="1301400"/>
          </a:xfrm>
        </p:spPr>
        <p:txBody>
          <a:bodyPr lIns="90000" tIns="46800" rIns="90000" bIns="46800">
            <a:normAutofit/>
          </a:bodyPr>
          <a:lstStyle>
            <a:lvl1pPr marL="0" indent="0">
              <a:buNone/>
              <a:defRPr sz="2700">
                <a:solidFill>
                  <a:schemeClr val="tx1">
                    <a:lumMod val="65000"/>
                    <a:lumOff val="35000"/>
                  </a:schemeClr>
                </a:solidFill>
              </a:defRPr>
            </a:lvl1pPr>
            <a:lvl2pPr marL="685800" indent="0">
              <a:buNone/>
              <a:defRPr sz="2400">
                <a:solidFill>
                  <a:schemeClr val="tx1">
                    <a:tint val="75000"/>
                  </a:schemeClr>
                </a:solidFill>
              </a:defRPr>
            </a:lvl2pPr>
            <a:lvl3pPr marL="1371600" indent="0">
              <a:buNone/>
              <a:defRPr sz="24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912600" y="2251800"/>
            <a:ext cx="7765200" cy="71226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9617400" y="2251800"/>
            <a:ext cx="7765200" cy="71226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2023-05-28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912600" y="2143800"/>
            <a:ext cx="8013600" cy="572400"/>
          </a:xfrm>
        </p:spPr>
        <p:txBody>
          <a:bodyPr lIns="101600" tIns="38100" rIns="76200" bIns="3810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912600"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9353625" y="2132594"/>
            <a:ext cx="8013600" cy="572400"/>
          </a:xfrm>
        </p:spPr>
        <p:txBody>
          <a:bodyPr vert="horz" lIns="101600" tIns="38100" rIns="76200" bIns="38100" rtlCol="0" anchor="t" anchorCtr="0">
            <a:normAutofit/>
          </a:bodyPr>
          <a:lstStyle>
            <a:lvl1pPr marL="0" indent="0">
              <a:lnSpc>
                <a:spcPct val="100000"/>
              </a:lnSpc>
              <a:buNone/>
              <a:defRPr sz="3000" b="1" spc="200">
                <a:solidFill>
                  <a:schemeClr val="tx1">
                    <a:lumMod val="75000"/>
                    <a:lumOff val="2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9353625" y="2781000"/>
            <a:ext cx="8013600" cy="65934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2023-05-28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912600" y="912600"/>
            <a:ext cx="16453800" cy="10584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912600" y="1161000"/>
            <a:ext cx="16459200" cy="82242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2023-05-28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798200" y="3726000"/>
            <a:ext cx="14698800" cy="1528200"/>
          </a:xfrm>
        </p:spPr>
        <p:txBody>
          <a:bodyPr vert="horz" lIns="90000" tIns="46800" rIns="90000" bIns="46800" rtlCol="0" anchor="t" anchorCtr="0">
            <a:normAutofit/>
          </a:bodyPr>
          <a:lstStyle>
            <a:lvl1pPr algn="ctr">
              <a:defRPr sz="9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798200" y="5340600"/>
            <a:ext cx="14698800" cy="707400"/>
          </a:xfrm>
        </p:spPr>
        <p:txBody>
          <a:bodyPr lIns="90000" tIns="46800" rIns="90000" bIns="46800">
            <a:normAutofit/>
          </a:bodyPr>
          <a:lstStyle>
            <a:lvl1pPr algn="ctr">
              <a:lnSpc>
                <a:spcPct val="110000"/>
              </a:lnSpc>
              <a:buNone/>
              <a:defRPr sz="3600" spc="200"/>
            </a:lvl1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912600" y="2332800"/>
            <a:ext cx="7849616" cy="6912000"/>
          </a:xfrm>
        </p:spPr>
        <p:txBody>
          <a:bodyPr vert="horz" lIns="90000" tIns="46800" rIns="90000" bIns="46800" rtlCol="0">
            <a:normAutofit/>
          </a:bodyPr>
          <a:lstStyle>
            <a:lvl1pPr>
              <a:buNone/>
              <a:defRPr sz="2400"/>
            </a:lvl1pPr>
          </a:lstStyle>
          <a:p>
            <a:pPr lvl="0"/>
            <a:endParaRPr lang="zh-CN" altLang="en-US"/>
          </a:p>
        </p:txBody>
      </p:sp>
      <p:sp>
        <p:nvSpPr>
          <p:cNvPr id="4" name="文本占位符 3"/>
          <p:cNvSpPr>
            <a:spLocks noGrp="1"/>
          </p:cNvSpPr>
          <p:nvPr>
            <p:ph type="body" sz="half" idx="2"/>
            <p:custDataLst>
              <p:tags r:id="rId2"/>
            </p:custDataLst>
          </p:nvPr>
        </p:nvSpPr>
        <p:spPr>
          <a:xfrm>
            <a:off x="9525600" y="2332800"/>
            <a:ext cx="7840800" cy="6912000"/>
          </a:xfrm>
        </p:spPr>
        <p:txBody>
          <a:bodyPr vert="horz" lIns="90000" tIns="46800" rIns="90000" bIns="46800" rtlCol="0">
            <a:normAutofit/>
          </a:bodyPr>
          <a:lstStyle>
            <a:lvl1pPr>
              <a:buNone/>
              <a:defRPr sz="24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2023-05-28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5352200" y="1371600"/>
            <a:ext cx="1566000" cy="7543800"/>
          </a:xfrm>
        </p:spPr>
        <p:txBody>
          <a:bodyPr vert="eaVert" lIns="90000" tIns="46800" rIns="90000" bIns="46800" rtlCol="0" anchor="ctr" anchorCtr="0">
            <a:normAutofit/>
          </a:bodyPr>
          <a:lstStyle>
            <a:lvl1pPr>
              <a:buNone/>
              <a:defRPr sz="42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1371600" y="1371600"/>
            <a:ext cx="13753800" cy="7543800"/>
          </a:xfrm>
        </p:spPr>
        <p:txBody>
          <a:bodyPr vert="eaVert" lIns="46800" tIns="46800" rIns="46800" bIns="46800"/>
          <a:lstStyle>
            <a:lvl1pPr marL="342900" indent="-342900">
              <a:spcAft>
                <a:spcPts val="1000"/>
              </a:spcAft>
              <a:defRPr spc="300"/>
            </a:lvl1pPr>
            <a:lvl2pPr marL="1028700" indent="-342900">
              <a:defRPr spc="300"/>
            </a:lvl2pPr>
            <a:lvl3pPr marL="1714500" indent="-342900">
              <a:defRPr spc="300"/>
            </a:lvl3pPr>
            <a:lvl4pPr marL="2400300" indent="-342900">
              <a:defRPr spc="300"/>
            </a:lvl4pPr>
            <a:lvl5pPr marL="3086100" indent="-3429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image" Target="../media/image3.svg"/><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6.xml"/><Relationship Id="rId18" Type="http://schemas.openxmlformats.org/officeDocument/2006/relationships/tags" Target="../tags/tag71.xml"/><Relationship Id="rId3" Type="http://schemas.openxmlformats.org/officeDocument/2006/relationships/slideLayout" Target="../slideLayouts/slideLayout14.xml"/><Relationship Id="rId21" Type="http://schemas.openxmlformats.org/officeDocument/2006/relationships/tags" Target="../tags/tag7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70.xml"/><Relationship Id="rId2" Type="http://schemas.openxmlformats.org/officeDocument/2006/relationships/slideLayout" Target="../slideLayouts/slideLayout13.xml"/><Relationship Id="rId16" Type="http://schemas.openxmlformats.org/officeDocument/2006/relationships/tags" Target="../tags/tag69.xml"/><Relationship Id="rId20" Type="http://schemas.openxmlformats.org/officeDocument/2006/relationships/tags" Target="../tags/tag7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image" Target="../media/image1.png"/><Relationship Id="rId5" Type="http://schemas.openxmlformats.org/officeDocument/2006/relationships/slideLayout" Target="../slideLayouts/slideLayout16.xml"/><Relationship Id="rId15" Type="http://schemas.openxmlformats.org/officeDocument/2006/relationships/tags" Target="../tags/tag68.xml"/><Relationship Id="rId23" Type="http://schemas.openxmlformats.org/officeDocument/2006/relationships/image" Target="../media/image5.svg"/><Relationship Id="rId10" Type="http://schemas.openxmlformats.org/officeDocument/2006/relationships/slideLayout" Target="../slideLayouts/slideLayout21.xml"/><Relationship Id="rId19" Type="http://schemas.openxmlformats.org/officeDocument/2006/relationships/tags" Target="../tags/tag7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7.xml"/><Relationship Id="rId22"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31.xml"/><Relationship Id="rId18" Type="http://schemas.openxmlformats.org/officeDocument/2006/relationships/tags" Target="../tags/tag136.xml"/><Relationship Id="rId3" Type="http://schemas.openxmlformats.org/officeDocument/2006/relationships/slideLayout" Target="../slideLayouts/slideLayout25.xml"/><Relationship Id="rId21" Type="http://schemas.openxmlformats.org/officeDocument/2006/relationships/tags" Target="../tags/tag139.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35.xml"/><Relationship Id="rId25" Type="http://schemas.openxmlformats.org/officeDocument/2006/relationships/image" Target="../media/image9.svg"/><Relationship Id="rId2" Type="http://schemas.openxmlformats.org/officeDocument/2006/relationships/slideLayout" Target="../slideLayouts/slideLayout24.xml"/><Relationship Id="rId16" Type="http://schemas.openxmlformats.org/officeDocument/2006/relationships/tags" Target="../tags/tag134.xml"/><Relationship Id="rId20" Type="http://schemas.openxmlformats.org/officeDocument/2006/relationships/tags" Target="../tags/tag138.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8.png"/><Relationship Id="rId5" Type="http://schemas.openxmlformats.org/officeDocument/2006/relationships/slideLayout" Target="../slideLayouts/slideLayout27.xml"/><Relationship Id="rId15" Type="http://schemas.openxmlformats.org/officeDocument/2006/relationships/tags" Target="../tags/tag133.xml"/><Relationship Id="rId23" Type="http://schemas.openxmlformats.org/officeDocument/2006/relationships/image" Target="../media/image7.svg"/><Relationship Id="rId10" Type="http://schemas.openxmlformats.org/officeDocument/2006/relationships/slideLayout" Target="../slideLayouts/slideLayout32.xml"/><Relationship Id="rId19" Type="http://schemas.openxmlformats.org/officeDocument/2006/relationships/tags" Target="../tags/tag137.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32.xml"/><Relationship Id="rId22"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96.xml"/><Relationship Id="rId18" Type="http://schemas.openxmlformats.org/officeDocument/2006/relationships/tags" Target="../tags/tag201.xml"/><Relationship Id="rId26" Type="http://schemas.openxmlformats.org/officeDocument/2006/relationships/image" Target="../media/image6.png"/><Relationship Id="rId3" Type="http://schemas.openxmlformats.org/officeDocument/2006/relationships/slideLayout" Target="../slideLayouts/slideLayout36.xml"/><Relationship Id="rId21" Type="http://schemas.openxmlformats.org/officeDocument/2006/relationships/tags" Target="../tags/tag204.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200.xml"/><Relationship Id="rId25" Type="http://schemas.openxmlformats.org/officeDocument/2006/relationships/image" Target="../media/image12.svg"/><Relationship Id="rId2" Type="http://schemas.openxmlformats.org/officeDocument/2006/relationships/slideLayout" Target="../slideLayouts/slideLayout35.xml"/><Relationship Id="rId16" Type="http://schemas.openxmlformats.org/officeDocument/2006/relationships/tags" Target="../tags/tag199.xml"/><Relationship Id="rId20" Type="http://schemas.openxmlformats.org/officeDocument/2006/relationships/tags" Target="../tags/tag20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image" Target="../media/image11.png"/><Relationship Id="rId5" Type="http://schemas.openxmlformats.org/officeDocument/2006/relationships/slideLayout" Target="../slideLayouts/slideLayout38.xml"/><Relationship Id="rId15" Type="http://schemas.openxmlformats.org/officeDocument/2006/relationships/tags" Target="../tags/tag198.xml"/><Relationship Id="rId23" Type="http://schemas.openxmlformats.org/officeDocument/2006/relationships/image" Target="../media/image10.png"/><Relationship Id="rId10" Type="http://schemas.openxmlformats.org/officeDocument/2006/relationships/slideLayout" Target="../slideLayouts/slideLayout43.xml"/><Relationship Id="rId19" Type="http://schemas.openxmlformats.org/officeDocument/2006/relationships/tags" Target="../tags/tag20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97.xml"/><Relationship Id="rId22" Type="http://schemas.openxmlformats.org/officeDocument/2006/relationships/tags" Target="../tags/tag205.xml"/><Relationship Id="rId27" Type="http://schemas.openxmlformats.org/officeDocument/2006/relationships/image" Target="../media/image7.sv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62.xml"/><Relationship Id="rId18" Type="http://schemas.openxmlformats.org/officeDocument/2006/relationships/tags" Target="../tags/tag267.xml"/><Relationship Id="rId26" Type="http://schemas.openxmlformats.org/officeDocument/2006/relationships/image" Target="../media/image16.svg"/><Relationship Id="rId3" Type="http://schemas.openxmlformats.org/officeDocument/2006/relationships/slideLayout" Target="../slideLayouts/slideLayout47.xml"/><Relationship Id="rId21" Type="http://schemas.openxmlformats.org/officeDocument/2006/relationships/tags" Target="../tags/tag270.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66.xml"/><Relationship Id="rId25" Type="http://schemas.openxmlformats.org/officeDocument/2006/relationships/image" Target="../media/image15.png"/><Relationship Id="rId2" Type="http://schemas.openxmlformats.org/officeDocument/2006/relationships/slideLayout" Target="../slideLayouts/slideLayout46.xml"/><Relationship Id="rId16" Type="http://schemas.openxmlformats.org/officeDocument/2006/relationships/tags" Target="../tags/tag265.xml"/><Relationship Id="rId20" Type="http://schemas.openxmlformats.org/officeDocument/2006/relationships/tags" Target="../tags/tag269.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image" Target="../media/image10.png"/><Relationship Id="rId5" Type="http://schemas.openxmlformats.org/officeDocument/2006/relationships/slideLayout" Target="../slideLayouts/slideLayout49.xml"/><Relationship Id="rId15" Type="http://schemas.openxmlformats.org/officeDocument/2006/relationships/tags" Target="../tags/tag264.xml"/><Relationship Id="rId23" Type="http://schemas.openxmlformats.org/officeDocument/2006/relationships/image" Target="../media/image14.svg"/><Relationship Id="rId10" Type="http://schemas.openxmlformats.org/officeDocument/2006/relationships/slideLayout" Target="../slideLayouts/slideLayout54.xml"/><Relationship Id="rId19" Type="http://schemas.openxmlformats.org/officeDocument/2006/relationships/tags" Target="../tags/tag26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63.xml"/><Relationship Id="rId22" Type="http://schemas.openxmlformats.org/officeDocument/2006/relationships/image" Target="../media/image1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327.xml"/><Relationship Id="rId18" Type="http://schemas.openxmlformats.org/officeDocument/2006/relationships/tags" Target="../tags/tag332.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331.xml"/><Relationship Id="rId2" Type="http://schemas.openxmlformats.org/officeDocument/2006/relationships/slideLayout" Target="../slideLayouts/slideLayout57.xml"/><Relationship Id="rId16" Type="http://schemas.openxmlformats.org/officeDocument/2006/relationships/tags" Target="../tags/tag330.xml"/><Relationship Id="rId20" Type="http://schemas.openxmlformats.org/officeDocument/2006/relationships/image" Target="../media/image10.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329.xml"/><Relationship Id="rId10" Type="http://schemas.openxmlformats.org/officeDocument/2006/relationships/slideLayout" Target="../slideLayouts/slideLayout65.xml"/><Relationship Id="rId19" Type="http://schemas.openxmlformats.org/officeDocument/2006/relationships/tags" Target="../tags/tag333.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32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90.xml"/><Relationship Id="rId18" Type="http://schemas.openxmlformats.org/officeDocument/2006/relationships/tags" Target="../tags/tag395.xml"/><Relationship Id="rId3" Type="http://schemas.openxmlformats.org/officeDocument/2006/relationships/slideLayout" Target="../slideLayouts/slideLayout69.xml"/><Relationship Id="rId21" Type="http://schemas.openxmlformats.org/officeDocument/2006/relationships/tags" Target="../tags/tag398.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94.xml"/><Relationship Id="rId2" Type="http://schemas.openxmlformats.org/officeDocument/2006/relationships/slideLayout" Target="../slideLayouts/slideLayout68.xml"/><Relationship Id="rId16" Type="http://schemas.openxmlformats.org/officeDocument/2006/relationships/tags" Target="../tags/tag393.xml"/><Relationship Id="rId20" Type="http://schemas.openxmlformats.org/officeDocument/2006/relationships/tags" Target="../tags/tag397.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92.xml"/><Relationship Id="rId23" Type="http://schemas.openxmlformats.org/officeDocument/2006/relationships/image" Target="../media/image17.png"/><Relationship Id="rId10" Type="http://schemas.openxmlformats.org/officeDocument/2006/relationships/slideLayout" Target="../slideLayouts/slideLayout76.xml"/><Relationship Id="rId19" Type="http://schemas.openxmlformats.org/officeDocument/2006/relationships/tags" Target="../tags/tag39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91.xml"/><Relationship Id="rId22" Type="http://schemas.openxmlformats.org/officeDocument/2006/relationships/tags" Target="../tags/tag39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16" name="Picture 12"/>
          <p:cNvPicPr>
            <a:picLocks noChangeAspect="1"/>
          </p:cNvPicPr>
          <p:nvPr userDrawn="1">
            <p:custDataLst>
              <p:tags r:id="rId19"/>
            </p:custDataLst>
          </p:nvPr>
        </p:nvPicPr>
        <p:blipFill>
          <a:blip r:embed="rId21">
            <a:alphaModFix amt="40000"/>
            <a:extLst>
              <a:ext uri="{28A0092B-C50C-407E-A947-70E740481C1C}">
                <a14:useLocalDpi xmlns:a14="http://schemas.microsoft.com/office/drawing/2010/main" val="0"/>
              </a:ext>
            </a:extLst>
          </a:blip>
          <a:srcRect/>
          <a:stretch>
            <a:fillRect/>
          </a:stretch>
        </p:blipFill>
        <p:spPr>
          <a:xfrm rot="15314045" flipV="1">
            <a:off x="-1816735" y="7757795"/>
            <a:ext cx="8338820" cy="5031740"/>
          </a:xfrm>
          <a:prstGeom prst="rect">
            <a:avLst/>
          </a:prstGeom>
        </p:spPr>
      </p:pic>
      <p:pic>
        <p:nvPicPr>
          <p:cNvPr id="18" name="Picture 18"/>
          <p:cNvPicPr>
            <a:picLocks noChangeAspect="1"/>
          </p:cNvPicPr>
          <p:nvPr userDrawn="1">
            <p:custDataLst>
              <p:tags r:id="rId20"/>
            </p:custDataLst>
          </p:nvPr>
        </p:nvPicPr>
        <p:blipFill>
          <a:blip r:embed="rId2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4805313" flipV="1">
            <a:off x="13216855" y="-1674947"/>
            <a:ext cx="6884846" cy="415426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18" name="Picture 18"/>
          <p:cNvPicPr>
            <a:picLocks noChangeAspect="1"/>
          </p:cNvPicPr>
          <p:nvPr userDrawn="1">
            <p:custDataLst>
              <p:tags r:id="rId19"/>
            </p:custDataLst>
          </p:nvPr>
        </p:nvPicPr>
        <p:blipFill>
          <a:blip r:embed="rId2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4805313" flipV="1">
            <a:off x="11807190" y="-1551940"/>
            <a:ext cx="8517890" cy="5139690"/>
          </a:xfrm>
          <a:prstGeom prst="rect">
            <a:avLst/>
          </a:prstGeom>
        </p:spPr>
      </p:pic>
      <p:pic>
        <p:nvPicPr>
          <p:cNvPr id="19" name="Picture 12"/>
          <p:cNvPicPr>
            <a:picLocks noChangeAspect="1"/>
          </p:cNvPicPr>
          <p:nvPr userDrawn="1">
            <p:custDataLst>
              <p:tags r:id="rId20"/>
            </p:custDataLst>
          </p:nvPr>
        </p:nvPicPr>
        <p:blipFill>
          <a:blip r:embed="rId24" cstate="print">
            <a:alphaModFix amt="20000"/>
            <a:extLst>
              <a:ext uri="{28A0092B-C50C-407E-A947-70E740481C1C}">
                <a14:useLocalDpi xmlns:a14="http://schemas.microsoft.com/office/drawing/2010/main" val="0"/>
              </a:ext>
            </a:extLst>
          </a:blip>
          <a:srcRect/>
          <a:stretch>
            <a:fillRect/>
          </a:stretch>
        </p:blipFill>
        <p:spPr>
          <a:xfrm rot="10800000" flipV="1">
            <a:off x="14782745" y="7200587"/>
            <a:ext cx="7680215" cy="4634185"/>
          </a:xfrm>
          <a:prstGeom prst="rect">
            <a:avLst/>
          </a:prstGeom>
        </p:spPr>
      </p:pic>
      <p:grpSp>
        <p:nvGrpSpPr>
          <p:cNvPr id="7" name="Group 2"/>
          <p:cNvGrpSpPr/>
          <p:nvPr userDrawn="1"/>
        </p:nvGrpSpPr>
        <p:grpSpPr>
          <a:xfrm rot="16200000" flipH="1">
            <a:off x="2381250" y="3219450"/>
            <a:ext cx="4124960" cy="12392025"/>
            <a:chOff x="0" y="0"/>
            <a:chExt cx="8316365" cy="19469166"/>
          </a:xfrm>
          <a:solidFill>
            <a:srgbClr val="E6EFEE">
              <a:alpha val="41000"/>
            </a:srgbClr>
          </a:solidFill>
        </p:grpSpPr>
        <p:sp>
          <p:nvSpPr>
            <p:cNvPr id="8" name="Freeform 3"/>
            <p:cNvSpPr/>
            <p:nvPr>
              <p:custDataLst>
                <p:tags r:id="rId21"/>
              </p:custDataLst>
            </p:nvPr>
          </p:nvSpPr>
          <p:spPr>
            <a:xfrm>
              <a:off x="0" y="0"/>
              <a:ext cx="8316300" cy="19469164"/>
            </a:xfrm>
            <a:custGeom>
              <a:avLst/>
              <a:gdLst/>
              <a:ahLst/>
              <a:cxnLst/>
              <a:rect l="l" t="t" r="r" b="b"/>
              <a:pathLst>
                <a:path w="8316300" h="19469164">
                  <a:moveTo>
                    <a:pt x="0" y="0"/>
                  </a:moveTo>
                  <a:lnTo>
                    <a:pt x="8316300" y="0"/>
                  </a:lnTo>
                  <a:lnTo>
                    <a:pt x="8316300" y="19469164"/>
                  </a:lnTo>
                  <a:cubicBezTo>
                    <a:pt x="5828428" y="19469164"/>
                    <a:pt x="3811709" y="15212580"/>
                    <a:pt x="3811709" y="9961745"/>
                  </a:cubicBezTo>
                  <a:lnTo>
                    <a:pt x="3811709" y="9383468"/>
                  </a:lnTo>
                  <a:cubicBezTo>
                    <a:pt x="3811709" y="4789024"/>
                    <a:pt x="2267519" y="955801"/>
                    <a:pt x="214848" y="69211"/>
                  </a:cubicBezTo>
                  <a:close/>
                </a:path>
              </a:pathLst>
            </a:custGeom>
            <a:grpFill/>
          </p:spPr>
        </p:sp>
      </p:grpSp>
    </p:spTree>
    <p:custDataLst>
      <p:tags r:id="rId13"/>
    </p:custData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grpSp>
        <p:nvGrpSpPr>
          <p:cNvPr id="7" name="Group 2"/>
          <p:cNvGrpSpPr/>
          <p:nvPr userDrawn="1"/>
        </p:nvGrpSpPr>
        <p:grpSpPr>
          <a:xfrm rot="5400000">
            <a:off x="8982083" y="1788270"/>
            <a:ext cx="6237274" cy="14601875"/>
            <a:chOff x="0" y="0"/>
            <a:chExt cx="8316365" cy="19469166"/>
          </a:xfrm>
        </p:grpSpPr>
        <p:sp>
          <p:nvSpPr>
            <p:cNvPr id="8" name="Freeform 3"/>
            <p:cNvSpPr/>
            <p:nvPr>
              <p:custDataLst>
                <p:tags r:id="rId21"/>
              </p:custDataLst>
            </p:nvPr>
          </p:nvSpPr>
          <p:spPr>
            <a:xfrm>
              <a:off x="0" y="0"/>
              <a:ext cx="8316300" cy="19469164"/>
            </a:xfrm>
            <a:custGeom>
              <a:avLst/>
              <a:gdLst/>
              <a:ahLst/>
              <a:cxnLst/>
              <a:rect l="l" t="t" r="r" b="b"/>
              <a:pathLst>
                <a:path w="8316300" h="19469164">
                  <a:moveTo>
                    <a:pt x="0" y="0"/>
                  </a:moveTo>
                  <a:lnTo>
                    <a:pt x="8316300" y="0"/>
                  </a:lnTo>
                  <a:lnTo>
                    <a:pt x="8316300" y="19469164"/>
                  </a:lnTo>
                  <a:cubicBezTo>
                    <a:pt x="5828428" y="19469164"/>
                    <a:pt x="3811709" y="15212580"/>
                    <a:pt x="3811709" y="9961745"/>
                  </a:cubicBezTo>
                  <a:lnTo>
                    <a:pt x="3811709" y="9383468"/>
                  </a:lnTo>
                  <a:cubicBezTo>
                    <a:pt x="3811709" y="4789024"/>
                    <a:pt x="2267519" y="955801"/>
                    <a:pt x="214848" y="69211"/>
                  </a:cubicBezTo>
                  <a:close/>
                </a:path>
              </a:pathLst>
            </a:custGeom>
            <a:solidFill>
              <a:srgbClr val="F0F7F8"/>
            </a:solidFill>
          </p:spPr>
        </p:sp>
      </p:grpSp>
      <p:pic>
        <p:nvPicPr>
          <p:cNvPr id="18" name="Picture 18"/>
          <p:cNvPicPr>
            <a:picLocks noChangeAspect="1"/>
          </p:cNvPicPr>
          <p:nvPr userDrawn="1">
            <p:custDataLst>
              <p:tags r:id="rId19"/>
            </p:custDataLst>
          </p:nvPr>
        </p:nvPicPr>
        <p:blipFill>
          <a:blip r:embed="rId2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4805313" flipV="1">
            <a:off x="14845577" y="-2077132"/>
            <a:ext cx="6884846" cy="4154265"/>
          </a:xfrm>
          <a:prstGeom prst="rect">
            <a:avLst/>
          </a:prstGeom>
        </p:spPr>
      </p:pic>
      <p:pic>
        <p:nvPicPr>
          <p:cNvPr id="17" name="Picture 17"/>
          <p:cNvPicPr>
            <a:picLocks noChangeAspect="1"/>
          </p:cNvPicPr>
          <p:nvPr userDrawn="1">
            <p:custDataLst>
              <p:tags r:id="rId20"/>
            </p:custDataLst>
          </p:nvPr>
        </p:nvPicPr>
        <p:blipFill>
          <a:blip r:embed="rId2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981514">
            <a:off x="-6726635" y="-3056342"/>
            <a:ext cx="8798158" cy="611268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7" name="Picture 4"/>
          <p:cNvPicPr>
            <a:picLocks noChangeAspect="1"/>
          </p:cNvPicPr>
          <p:nvPr userDrawn="1">
            <p:custDataLst>
              <p:tags r:id="rId19"/>
            </p:custDataLst>
          </p:nvPr>
        </p:nvPicPr>
        <p:blipFill>
          <a:blip r:embed="rId23"/>
          <a:srcRect/>
          <a:stretch>
            <a:fillRect/>
          </a:stretch>
        </p:blipFill>
        <p:spPr>
          <a:xfrm>
            <a:off x="-1333295" y="3748573"/>
            <a:ext cx="10477295" cy="7393209"/>
          </a:xfrm>
          <a:prstGeom prst="rect">
            <a:avLst/>
          </a:prstGeom>
        </p:spPr>
      </p:pic>
      <p:pic>
        <p:nvPicPr>
          <p:cNvPr id="16" name="Picture 16"/>
          <p:cNvPicPr>
            <a:picLocks noChangeAspect="1"/>
          </p:cNvPicPr>
          <p:nvPr userDrawn="1">
            <p:custDataLst>
              <p:tags r:id="rId20"/>
            </p:custDataLst>
          </p:nvPr>
        </p:nvPicPr>
        <p:blipFill>
          <a:blip r:embed="rId24"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a:fillRect/>
          </a:stretch>
        </p:blipFill>
        <p:spPr>
          <a:xfrm rot="981514">
            <a:off x="-2770979" y="-4508063"/>
            <a:ext cx="8798158" cy="6112685"/>
          </a:xfrm>
          <a:prstGeom prst="rect">
            <a:avLst/>
          </a:prstGeom>
        </p:spPr>
      </p:pic>
      <p:pic>
        <p:nvPicPr>
          <p:cNvPr id="17" name="Picture 17"/>
          <p:cNvPicPr>
            <a:picLocks noChangeAspect="1"/>
          </p:cNvPicPr>
          <p:nvPr userDrawn="1">
            <p:custDataLst>
              <p:tags r:id="rId21"/>
            </p:custDataLst>
          </p:nvPr>
        </p:nvPicPr>
        <p:blipFill>
          <a:blip r:embed="rId26"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7"/>
              </a:ext>
            </a:extLst>
          </a:blip>
          <a:srcRect/>
          <a:stretch>
            <a:fillRect/>
          </a:stretch>
        </p:blipFill>
        <p:spPr>
          <a:xfrm rot="4805313" flipV="1">
            <a:off x="13946398" y="-1170964"/>
            <a:ext cx="6884846" cy="4154265"/>
          </a:xfrm>
          <a:prstGeom prst="rect">
            <a:avLst/>
          </a:prstGeom>
        </p:spPr>
      </p:pic>
      <p:grpSp>
        <p:nvGrpSpPr>
          <p:cNvPr id="8" name="Group 2"/>
          <p:cNvGrpSpPr/>
          <p:nvPr userDrawn="1"/>
        </p:nvGrpSpPr>
        <p:grpSpPr>
          <a:xfrm rot="5045826">
            <a:off x="11197122" y="2246794"/>
            <a:ext cx="5242325" cy="13750530"/>
            <a:chOff x="0" y="0"/>
            <a:chExt cx="7422528" cy="19469166"/>
          </a:xfrm>
        </p:grpSpPr>
        <p:sp>
          <p:nvSpPr>
            <p:cNvPr id="9" name="Freeform 3"/>
            <p:cNvSpPr/>
            <p:nvPr>
              <p:custDataLst>
                <p:tags r:id="rId22"/>
              </p:custDataLst>
            </p:nvPr>
          </p:nvSpPr>
          <p:spPr>
            <a:xfrm>
              <a:off x="0" y="0"/>
              <a:ext cx="7422470" cy="19469164"/>
            </a:xfrm>
            <a:custGeom>
              <a:avLst/>
              <a:gdLst/>
              <a:ahLst/>
              <a:cxnLst/>
              <a:rect l="l" t="t" r="r" b="b"/>
              <a:pathLst>
                <a:path w="7422470" h="19469164">
                  <a:moveTo>
                    <a:pt x="0" y="0"/>
                  </a:moveTo>
                  <a:lnTo>
                    <a:pt x="7422470" y="0"/>
                  </a:lnTo>
                  <a:lnTo>
                    <a:pt x="7422470" y="19469164"/>
                  </a:lnTo>
                  <a:cubicBezTo>
                    <a:pt x="5201993" y="19469164"/>
                    <a:pt x="3402030" y="15212580"/>
                    <a:pt x="3402030" y="9961745"/>
                  </a:cubicBezTo>
                  <a:lnTo>
                    <a:pt x="3402030" y="9383468"/>
                  </a:lnTo>
                  <a:cubicBezTo>
                    <a:pt x="3402030" y="4789024"/>
                    <a:pt x="2023807" y="955801"/>
                    <a:pt x="191756" y="69211"/>
                  </a:cubicBezTo>
                  <a:close/>
                </a:path>
              </a:pathLst>
            </a:custGeom>
            <a:solidFill>
              <a:srgbClr val="F0F7F8"/>
            </a:solidFill>
          </p:spPr>
        </p:sp>
      </p:grpSp>
    </p:spTree>
    <p:custDataLst>
      <p:tags r:id="rId13"/>
    </p:custData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10" name="Picture 10"/>
          <p:cNvPicPr>
            <a:picLocks noChangeAspect="1"/>
          </p:cNvPicPr>
          <p:nvPr userDrawn="1">
            <p:custDataLst>
              <p:tags r:id="rId19"/>
            </p:custDataLst>
          </p:nvPr>
        </p:nvPicPr>
        <p:blipFill>
          <a:blip r:embed="rId22"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3"/>
              </a:ext>
            </a:extLst>
          </a:blip>
          <a:srcRect/>
          <a:stretch>
            <a:fillRect/>
          </a:stretch>
        </p:blipFill>
        <p:spPr>
          <a:xfrm rot="10440000" flipH="1">
            <a:off x="-1119505" y="-5038725"/>
            <a:ext cx="10013950" cy="6957695"/>
          </a:xfrm>
          <a:prstGeom prst="rect">
            <a:avLst/>
          </a:prstGeom>
        </p:spPr>
      </p:pic>
      <p:pic>
        <p:nvPicPr>
          <p:cNvPr id="12" name="Picture 12"/>
          <p:cNvPicPr>
            <a:picLocks noChangeAspect="1"/>
          </p:cNvPicPr>
          <p:nvPr userDrawn="1">
            <p:custDataLst>
              <p:tags r:id="rId20"/>
            </p:custDataLst>
          </p:nvPr>
        </p:nvPicPr>
        <p:blipFill>
          <a:blip r:embed="rId24"/>
          <a:srcRect/>
          <a:stretch>
            <a:fillRect/>
          </a:stretch>
        </p:blipFill>
        <p:spPr>
          <a:xfrm>
            <a:off x="-228600" y="6472555"/>
            <a:ext cx="6271895" cy="4425950"/>
          </a:xfrm>
          <a:prstGeom prst="rect">
            <a:avLst/>
          </a:prstGeom>
        </p:spPr>
      </p:pic>
      <p:pic>
        <p:nvPicPr>
          <p:cNvPr id="11" name="Picture 11"/>
          <p:cNvPicPr>
            <a:picLocks noChangeAspect="1"/>
          </p:cNvPicPr>
          <p:nvPr userDrawn="1">
            <p:custDataLst>
              <p:tags r:id="rId21"/>
            </p:custDataLst>
          </p:nvPr>
        </p:nvPicPr>
        <p:blipFill>
          <a:blip r:embed="rId25" cstate="print">
            <a:alphaModFix amt="50000"/>
            <a:extLst>
              <a:ext uri="{28A0092B-C50C-407E-A947-70E740481C1C}">
                <a14:useLocalDpi xmlns:a14="http://schemas.microsoft.com/office/drawing/2010/main" val="0"/>
              </a:ext>
              <a:ext uri="{96DAC541-7B7A-43D3-8B79-37D633B846F1}">
                <asvg:svgBlip xmlns:asvg="http://schemas.microsoft.com/office/drawing/2016/SVG/main" r:embed="rId26"/>
              </a:ext>
            </a:extLst>
          </a:blip>
          <a:srcRect/>
          <a:stretch>
            <a:fillRect/>
          </a:stretch>
        </p:blipFill>
        <p:spPr>
          <a:xfrm rot="11677055" flipV="1">
            <a:off x="14006830" y="8141970"/>
            <a:ext cx="6122035" cy="369379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17" name="Picture 12"/>
          <p:cNvPicPr>
            <a:picLocks noChangeAspect="1"/>
          </p:cNvPicPr>
          <p:nvPr userDrawn="1">
            <p:custDataLst>
              <p:tags r:id="rId19"/>
            </p:custDataLst>
          </p:nvPr>
        </p:nvPicPr>
        <p:blipFill>
          <a:blip r:embed="rId20"/>
          <a:srcRect/>
          <a:stretch>
            <a:fillRect/>
          </a:stretch>
        </p:blipFill>
        <p:spPr>
          <a:xfrm>
            <a:off x="-228600" y="5981700"/>
            <a:ext cx="6685280" cy="4717415"/>
          </a:xfrm>
          <a:prstGeom prst="rect">
            <a:avLst/>
          </a:prstGeom>
        </p:spPr>
      </p:pic>
    </p:spTree>
    <p:custDataLst>
      <p:tags r:id="rId13"/>
    </p:custData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912600" y="912600"/>
            <a:ext cx="16453800" cy="10584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912600" y="2235600"/>
            <a:ext cx="16453800" cy="71388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918000" y="9471600"/>
            <a:ext cx="4050000" cy="475200"/>
          </a:xfrm>
          <a:prstGeom prst="rect">
            <a:avLst/>
          </a:prstGeom>
        </p:spPr>
        <p:txBody>
          <a:bodyPr vert="horz" lIns="91440" tIns="45720" rIns="91440" bIns="45720" rtlCol="0" anchor="ctr">
            <a:normAutofit/>
          </a:bodyPr>
          <a:lstStyle>
            <a:lvl1pPr algn="l">
              <a:defRPr sz="1500" baseline="0">
                <a:solidFill>
                  <a:schemeClr val="tx1">
                    <a:tint val="75000"/>
                  </a:schemeClr>
                </a:solidFill>
              </a:defRPr>
            </a:lvl1pPr>
          </a:lstStyle>
          <a:p>
            <a:fld id="{760FBDFE-C587-4B4C-A407-44438C67B59E}" type="datetimeFigureOut">
              <a:rPr lang="zh-CN" altLang="en-US" smtClean="0"/>
              <a:t>2023-05-28</a:t>
            </a:fld>
            <a:endParaRPr lang="zh-CN" altLang="en-US"/>
          </a:p>
        </p:txBody>
      </p:sp>
      <p:sp>
        <p:nvSpPr>
          <p:cNvPr id="5" name="页脚占位符 4"/>
          <p:cNvSpPr>
            <a:spLocks noGrp="1"/>
          </p:cNvSpPr>
          <p:nvPr>
            <p:ph type="ftr" sz="quarter" idx="3"/>
            <p:custDataLst>
              <p:tags r:id="rId17"/>
            </p:custDataLst>
          </p:nvPr>
        </p:nvSpPr>
        <p:spPr>
          <a:xfrm>
            <a:off x="6174000" y="9471600"/>
            <a:ext cx="5940000" cy="475200"/>
          </a:xfrm>
          <a:prstGeom prst="rect">
            <a:avLst/>
          </a:prstGeom>
        </p:spPr>
        <p:txBody>
          <a:bodyPr vert="horz" lIns="91440" tIns="45720" rIns="91440" bIns="45720" rtlCol="0" anchor="ctr">
            <a:normAutofit/>
          </a:bodyPr>
          <a:lstStyle>
            <a:lvl1pPr algn="ctr">
              <a:defRPr sz="15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13316400" y="9471600"/>
            <a:ext cx="4050000" cy="475200"/>
          </a:xfrm>
          <a:prstGeom prst="rect">
            <a:avLst/>
          </a:prstGeom>
        </p:spPr>
        <p:txBody>
          <a:bodyPr vert="horz" lIns="91440" tIns="45720" rIns="91440" bIns="45720" rtlCol="0" anchor="ctr">
            <a:normAutofit/>
          </a:bodyPr>
          <a:lstStyle>
            <a:lvl1pPr algn="r">
              <a:defRPr sz="1500" baseline="0">
                <a:solidFill>
                  <a:schemeClr val="tx1">
                    <a:tint val="75000"/>
                  </a:schemeClr>
                </a:solidFill>
              </a:defRPr>
            </a:lvl1pPr>
          </a:lstStyle>
          <a:p>
            <a:fld id="{49AE70B2-8BF9-45C0-BB95-33D1B9D3A854}" type="slidenum">
              <a:rPr lang="zh-CN" altLang="en-US" smtClean="0"/>
              <a:t>‹#›</a:t>
            </a:fld>
            <a:endParaRPr lang="zh-CN" altLang="en-US" dirty="0"/>
          </a:p>
        </p:txBody>
      </p:sp>
      <p:pic>
        <p:nvPicPr>
          <p:cNvPr id="43" name="Picture 49"/>
          <p:cNvPicPr>
            <a:picLocks noChangeAspect="1"/>
          </p:cNvPicPr>
          <p:nvPr userDrawn="1">
            <p:custDataLst>
              <p:tags r:id="rId19"/>
            </p:custDataLst>
          </p:nvPr>
        </p:nvPicPr>
        <p:blipFill>
          <a:blip r:embed="rId23">
            <a:alphaModFix amt="60000"/>
          </a:blip>
          <a:srcRect/>
          <a:stretch>
            <a:fillRect/>
          </a:stretch>
        </p:blipFill>
        <p:spPr>
          <a:xfrm>
            <a:off x="17221089" y="4276497"/>
            <a:ext cx="2123440" cy="3806825"/>
          </a:xfrm>
          <a:prstGeom prst="rect">
            <a:avLst/>
          </a:prstGeom>
        </p:spPr>
      </p:pic>
      <p:grpSp>
        <p:nvGrpSpPr>
          <p:cNvPr id="39" name="Group 39"/>
          <p:cNvGrpSpPr/>
          <p:nvPr userDrawn="1"/>
        </p:nvGrpSpPr>
        <p:grpSpPr>
          <a:xfrm rot="-10800000">
            <a:off x="0" y="0"/>
            <a:ext cx="18288000" cy="1844445"/>
            <a:chOff x="0" y="0"/>
            <a:chExt cx="24384000" cy="2459260"/>
          </a:xfrm>
        </p:grpSpPr>
        <p:sp>
          <p:nvSpPr>
            <p:cNvPr id="40" name="Freeform 40"/>
            <p:cNvSpPr/>
            <p:nvPr>
              <p:custDataLst>
                <p:tags r:id="rId22"/>
              </p:custDataLst>
            </p:nvPr>
          </p:nvSpPr>
          <p:spPr>
            <a:xfrm>
              <a:off x="0" y="0"/>
              <a:ext cx="24384000" cy="2459228"/>
            </a:xfrm>
            <a:custGeom>
              <a:avLst/>
              <a:gdLst/>
              <a:ahLst/>
              <a:cxnLst/>
              <a:rect l="l" t="t" r="r" b="b"/>
              <a:pathLst>
                <a:path w="24384000" h="2459228">
                  <a:moveTo>
                    <a:pt x="0" y="0"/>
                  </a:moveTo>
                  <a:lnTo>
                    <a:pt x="447294" y="211328"/>
                  </a:lnTo>
                  <a:cubicBezTo>
                    <a:pt x="3549269" y="1607947"/>
                    <a:pt x="7670038" y="2459228"/>
                    <a:pt x="12192000" y="2459228"/>
                  </a:cubicBezTo>
                  <a:lnTo>
                    <a:pt x="0" y="2459228"/>
                  </a:lnTo>
                  <a:close/>
                  <a:moveTo>
                    <a:pt x="24384000" y="0"/>
                  </a:moveTo>
                  <a:lnTo>
                    <a:pt x="24384000" y="2459228"/>
                  </a:lnTo>
                  <a:lnTo>
                    <a:pt x="12192000" y="2459228"/>
                  </a:lnTo>
                  <a:cubicBezTo>
                    <a:pt x="16713963" y="2459228"/>
                    <a:pt x="20834731" y="1607947"/>
                    <a:pt x="23936706" y="211201"/>
                  </a:cubicBezTo>
                  <a:close/>
                </a:path>
              </a:pathLst>
            </a:custGeom>
            <a:solidFill>
              <a:srgbClr val="F0F7F8"/>
            </a:solidFill>
          </p:spPr>
        </p:sp>
      </p:grpSp>
      <p:pic>
        <p:nvPicPr>
          <p:cNvPr id="49" name="Picture 49"/>
          <p:cNvPicPr>
            <a:picLocks noChangeAspect="1"/>
          </p:cNvPicPr>
          <p:nvPr userDrawn="1">
            <p:custDataLst>
              <p:tags r:id="rId20"/>
            </p:custDataLst>
          </p:nvPr>
        </p:nvPicPr>
        <p:blipFill>
          <a:blip r:embed="rId23">
            <a:alphaModFix amt="60000"/>
          </a:blip>
          <a:srcRect/>
          <a:stretch>
            <a:fillRect/>
          </a:stretch>
        </p:blipFill>
        <p:spPr>
          <a:xfrm>
            <a:off x="-914511" y="955447"/>
            <a:ext cx="2123440" cy="3806825"/>
          </a:xfrm>
          <a:prstGeom prst="rect">
            <a:avLst/>
          </a:prstGeom>
        </p:spPr>
      </p:pic>
      <p:grpSp>
        <p:nvGrpSpPr>
          <p:cNvPr id="37" name="Group 37"/>
          <p:cNvGrpSpPr/>
          <p:nvPr userDrawn="1"/>
        </p:nvGrpSpPr>
        <p:grpSpPr>
          <a:xfrm>
            <a:off x="0" y="8442555"/>
            <a:ext cx="18288000" cy="1844445"/>
            <a:chOff x="0" y="0"/>
            <a:chExt cx="24384000" cy="2459260"/>
          </a:xfrm>
        </p:grpSpPr>
        <p:sp>
          <p:nvSpPr>
            <p:cNvPr id="38" name="Freeform 38"/>
            <p:cNvSpPr/>
            <p:nvPr>
              <p:custDataLst>
                <p:tags r:id="rId21"/>
              </p:custDataLst>
            </p:nvPr>
          </p:nvSpPr>
          <p:spPr>
            <a:xfrm>
              <a:off x="0" y="0"/>
              <a:ext cx="24384000" cy="2459228"/>
            </a:xfrm>
            <a:custGeom>
              <a:avLst/>
              <a:gdLst/>
              <a:ahLst/>
              <a:cxnLst/>
              <a:rect l="l" t="t" r="r" b="b"/>
              <a:pathLst>
                <a:path w="24384000" h="2459228">
                  <a:moveTo>
                    <a:pt x="0" y="0"/>
                  </a:moveTo>
                  <a:lnTo>
                    <a:pt x="447294" y="211328"/>
                  </a:lnTo>
                  <a:cubicBezTo>
                    <a:pt x="3549269" y="1607947"/>
                    <a:pt x="7670038" y="2459228"/>
                    <a:pt x="12192000" y="2459228"/>
                  </a:cubicBezTo>
                  <a:lnTo>
                    <a:pt x="0" y="2459228"/>
                  </a:lnTo>
                  <a:close/>
                  <a:moveTo>
                    <a:pt x="24384000" y="0"/>
                  </a:moveTo>
                  <a:lnTo>
                    <a:pt x="24384000" y="2459228"/>
                  </a:lnTo>
                  <a:lnTo>
                    <a:pt x="12192000" y="2459228"/>
                  </a:lnTo>
                  <a:cubicBezTo>
                    <a:pt x="16713963" y="2459228"/>
                    <a:pt x="20834731" y="1607947"/>
                    <a:pt x="23936706" y="211201"/>
                  </a:cubicBezTo>
                  <a:close/>
                </a:path>
              </a:pathLst>
            </a:custGeom>
            <a:solidFill>
              <a:srgbClr val="70ADB2">
                <a:alpha val="49804"/>
              </a:srgbClr>
            </a:solidFill>
          </p:spPr>
        </p:sp>
      </p:grpSp>
    </p:spTree>
    <p:custDataLst>
      <p:tags r:id="rId13"/>
    </p:custData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1371600" rtl="0" eaLnBrk="1" fontAlgn="auto" latinLnBrk="0" hangingPunct="1">
        <a:lnSpc>
          <a:spcPct val="100000"/>
        </a:lnSpc>
        <a:spcBef>
          <a:spcPct val="0"/>
        </a:spcBef>
        <a:buNone/>
        <a:defRPr sz="5400" b="1" u="none" strike="noStrike" kern="1200" cap="none" spc="300" normalizeH="0" baseline="0">
          <a:solidFill>
            <a:schemeClr val="tx1">
              <a:lumMod val="85000"/>
              <a:lumOff val="15000"/>
            </a:schemeClr>
          </a:solidFill>
          <a:uFillTx/>
          <a:latin typeface="+mj-lt"/>
          <a:ea typeface="+mj-ea"/>
          <a:cs typeface="+mj-cs"/>
        </a:defRPr>
      </a:lvl1pPr>
    </p:titleStyle>
    <p:bodyStyle>
      <a:lvl1pPr marL="342900" indent="-342900" algn="l" defTabSz="1371600" rtl="0" eaLnBrk="1" fontAlgn="auto" latinLnBrk="0" hangingPunct="1">
        <a:lnSpc>
          <a:spcPct val="130000"/>
        </a:lnSpc>
        <a:spcBef>
          <a:spcPts val="0"/>
        </a:spcBef>
        <a:spcAft>
          <a:spcPts val="1000"/>
        </a:spcAft>
        <a:buFont typeface="Arial" panose="020B0604020202020204" pitchFamily="34" charset="0"/>
        <a:buChar char="●"/>
        <a:defRPr sz="2700" u="none" strike="noStrike" kern="1200" cap="none" spc="150" normalizeH="0" baseline="0">
          <a:solidFill>
            <a:schemeClr val="tx1">
              <a:lumMod val="65000"/>
              <a:lumOff val="35000"/>
            </a:schemeClr>
          </a:solidFill>
          <a:uFillTx/>
          <a:latin typeface="+mn-lt"/>
          <a:ea typeface="+mn-ea"/>
          <a:cs typeface="+mn-cs"/>
        </a:defRPr>
      </a:lvl1pPr>
      <a:lvl2pPr marL="1028700" indent="-342900" algn="l" defTabSz="1371600" rtl="0" eaLnBrk="1" fontAlgn="auto" latinLnBrk="0" hangingPunct="1">
        <a:lnSpc>
          <a:spcPct val="120000"/>
        </a:lnSpc>
        <a:spcBef>
          <a:spcPts val="0"/>
        </a:spcBef>
        <a:spcAft>
          <a:spcPts val="600"/>
        </a:spcAft>
        <a:buFont typeface="Arial" panose="020B0604020202020204" pitchFamily="34" charset="0"/>
        <a:buChar char="●"/>
        <a:tabLst>
          <a:tab pos="2414905" algn="l"/>
          <a:tab pos="2414905" algn="l"/>
          <a:tab pos="2414905" algn="l"/>
          <a:tab pos="2414905" algn="l"/>
        </a:tabLst>
        <a:defRPr sz="2400" u="none" strike="noStrike" kern="1200" cap="none" spc="150" normalizeH="0" baseline="0">
          <a:solidFill>
            <a:schemeClr val="tx1">
              <a:lumMod val="65000"/>
              <a:lumOff val="35000"/>
            </a:schemeClr>
          </a:solidFill>
          <a:uFillTx/>
          <a:latin typeface="+mn-lt"/>
          <a:ea typeface="+mn-ea"/>
          <a:cs typeface="+mn-cs"/>
        </a:defRPr>
      </a:lvl2pPr>
      <a:lvl3pPr marL="1714500" indent="-342900" algn="l" defTabSz="1371600" rtl="0" eaLnBrk="1" fontAlgn="auto" latinLnBrk="0" hangingPunct="1">
        <a:lnSpc>
          <a:spcPct val="120000"/>
        </a:lnSpc>
        <a:spcBef>
          <a:spcPts val="0"/>
        </a:spcBef>
        <a:spcAft>
          <a:spcPts val="600"/>
        </a:spcAft>
        <a:buFont typeface="Arial" panose="020B0604020202020204" pitchFamily="34" charset="0"/>
        <a:buChar char="●"/>
        <a:defRPr sz="2400" u="none" strike="noStrike" kern="1200" cap="none" spc="150" normalizeH="0" baseline="0">
          <a:solidFill>
            <a:schemeClr val="tx1">
              <a:lumMod val="65000"/>
              <a:lumOff val="35000"/>
            </a:schemeClr>
          </a:solidFill>
          <a:uFillTx/>
          <a:latin typeface="+mn-lt"/>
          <a:ea typeface="+mn-ea"/>
          <a:cs typeface="+mn-cs"/>
        </a:defRPr>
      </a:lvl3pPr>
      <a:lvl4pPr marL="2400300" indent="-342900" algn="l" defTabSz="1371600" rtl="0" eaLnBrk="1" fontAlgn="auto" latinLnBrk="0" hangingPunct="1">
        <a:lnSpc>
          <a:spcPct val="120000"/>
        </a:lnSpc>
        <a:spcBef>
          <a:spcPts val="0"/>
        </a:spcBef>
        <a:spcAft>
          <a:spcPts val="300"/>
        </a:spcAft>
        <a:buFont typeface="Wingdings" panose="05000000000000000000" charset="0"/>
        <a:buChar char=""/>
        <a:defRPr sz="2100" u="none" strike="noStrike" kern="1200" cap="none" spc="150" normalizeH="0" baseline="0">
          <a:solidFill>
            <a:schemeClr val="tx1">
              <a:lumMod val="65000"/>
              <a:lumOff val="35000"/>
            </a:schemeClr>
          </a:solidFill>
          <a:uFillTx/>
          <a:latin typeface="+mn-lt"/>
          <a:ea typeface="+mn-ea"/>
          <a:cs typeface="+mn-cs"/>
        </a:defRPr>
      </a:lvl4pPr>
      <a:lvl5pPr marL="3086100" indent="-342900" algn="l" defTabSz="1371600" rtl="0" eaLnBrk="1" fontAlgn="auto" latinLnBrk="0" hangingPunct="1">
        <a:lnSpc>
          <a:spcPct val="120000"/>
        </a:lnSpc>
        <a:spcBef>
          <a:spcPts val="0"/>
        </a:spcBef>
        <a:spcAft>
          <a:spcPts val="300"/>
        </a:spcAft>
        <a:buFont typeface="Arial" panose="020B0604020202020204" pitchFamily="34" charset="0"/>
        <a:buChar char="•"/>
        <a:defRPr sz="2100" u="none" strike="noStrike" kern="1200" cap="none" spc="150" normalizeH="0" baseline="0">
          <a:solidFill>
            <a:schemeClr val="tx1">
              <a:lumMod val="65000"/>
              <a:lumOff val="35000"/>
            </a:schemeClr>
          </a:solidFill>
          <a:uFillTx/>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1.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svg"/><Relationship Id="rId7" Type="http://schemas.openxmlformats.org/officeDocument/2006/relationships/image" Target="../media/image32.svg"/><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image" Target="../media/image27.png"/><Relationship Id="rId16" Type="http://schemas.openxmlformats.org/officeDocument/2006/relationships/image" Target="../media/image41.png"/><Relationship Id="rId1" Type="http://schemas.openxmlformats.org/officeDocument/2006/relationships/slideLayout" Target="../slideLayouts/slideLayout51.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0363201" y="7564917"/>
            <a:ext cx="5286138" cy="717314"/>
            <a:chOff x="0" y="0"/>
            <a:chExt cx="4562004" cy="956418"/>
          </a:xfrm>
        </p:grpSpPr>
        <p:grpSp>
          <p:nvGrpSpPr>
            <p:cNvPr id="6" name="Group 6"/>
            <p:cNvGrpSpPr/>
            <p:nvPr/>
          </p:nvGrpSpPr>
          <p:grpSpPr>
            <a:xfrm rot="-10800000">
              <a:off x="0" y="0"/>
              <a:ext cx="4562004" cy="956418"/>
              <a:chOff x="0" y="0"/>
              <a:chExt cx="901137" cy="188922"/>
            </a:xfrm>
          </p:grpSpPr>
          <p:sp>
            <p:nvSpPr>
              <p:cNvPr id="7" name="Freeform 7"/>
              <p:cNvSpPr/>
              <p:nvPr/>
            </p:nvSpPr>
            <p:spPr>
              <a:xfrm>
                <a:off x="0" y="0"/>
                <a:ext cx="901137" cy="188922"/>
              </a:xfrm>
              <a:custGeom>
                <a:avLst/>
                <a:gdLst/>
                <a:ahLst/>
                <a:cxnLst/>
                <a:rect l="l" t="t" r="r" b="b"/>
                <a:pathLst>
                  <a:path w="901137" h="188922">
                    <a:moveTo>
                      <a:pt x="0" y="0"/>
                    </a:moveTo>
                    <a:lnTo>
                      <a:pt x="901137" y="0"/>
                    </a:lnTo>
                    <a:lnTo>
                      <a:pt x="901137" y="188922"/>
                    </a:lnTo>
                    <a:lnTo>
                      <a:pt x="0" y="188922"/>
                    </a:lnTo>
                    <a:close/>
                  </a:path>
                </a:pathLst>
              </a:custGeom>
              <a:solidFill>
                <a:srgbClr val="F0F7F8"/>
              </a:solidFill>
            </p:spPr>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204988" y="78371"/>
              <a:ext cx="4113351" cy="706175"/>
            </a:xfrm>
            <a:prstGeom prst="rect">
              <a:avLst/>
            </a:prstGeom>
          </p:spPr>
          <p:txBody>
            <a:bodyPr lIns="0" tIns="0" rIns="0" bIns="0" rtlCol="0" anchor="t">
              <a:spAutoFit/>
            </a:bodyPr>
            <a:lstStyle/>
            <a:p>
              <a:pPr algn="ctr">
                <a:lnSpc>
                  <a:spcPts val="4480"/>
                </a:lnSpc>
              </a:pPr>
              <a:r>
                <a:rPr lang="en-US" sz="3200" dirty="0" err="1">
                  <a:solidFill>
                    <a:srgbClr val="3B3B3B"/>
                  </a:solidFill>
                  <a:ea typeface="字由点字典黑 45J" panose="00020600040101010101" charset="-122"/>
                </a:rPr>
                <a:t>汇报人</a:t>
              </a:r>
              <a:r>
                <a:rPr lang="en-US" sz="3200" dirty="0">
                  <a:solidFill>
                    <a:srgbClr val="3B3B3B"/>
                  </a:solidFill>
                  <a:ea typeface="字由点字典黑 45J" panose="00020600040101010101" charset="-122"/>
                </a:rPr>
                <a:t>：</a:t>
              </a:r>
              <a:r>
                <a:rPr lang="zh-CN" altLang="en-US" sz="3200" dirty="0">
                  <a:solidFill>
                    <a:srgbClr val="3B3B3B"/>
                  </a:solidFill>
                  <a:ea typeface="字由点字典黑 45J" panose="00020600040101010101" charset="-122"/>
                </a:rPr>
                <a:t>宋泰霖 欧阳谷</a:t>
              </a:r>
            </a:p>
          </p:txBody>
        </p:sp>
      </p:grpSp>
      <p:grpSp>
        <p:nvGrpSpPr>
          <p:cNvPr id="10" name="Group 10"/>
          <p:cNvGrpSpPr/>
          <p:nvPr/>
        </p:nvGrpSpPr>
        <p:grpSpPr>
          <a:xfrm>
            <a:off x="10363200" y="6543181"/>
            <a:ext cx="5362338" cy="1163312"/>
            <a:chOff x="0" y="0"/>
            <a:chExt cx="4562004" cy="1551081"/>
          </a:xfrm>
        </p:grpSpPr>
        <p:grpSp>
          <p:nvGrpSpPr>
            <p:cNvPr id="11" name="Group 11"/>
            <p:cNvGrpSpPr/>
            <p:nvPr/>
          </p:nvGrpSpPr>
          <p:grpSpPr>
            <a:xfrm rot="-10800000">
              <a:off x="0" y="0"/>
              <a:ext cx="4562004" cy="956418"/>
              <a:chOff x="0" y="0"/>
              <a:chExt cx="901137" cy="188922"/>
            </a:xfrm>
          </p:grpSpPr>
          <p:sp>
            <p:nvSpPr>
              <p:cNvPr id="12" name="Freeform 12"/>
              <p:cNvSpPr/>
              <p:nvPr/>
            </p:nvSpPr>
            <p:spPr>
              <a:xfrm>
                <a:off x="0" y="0"/>
                <a:ext cx="901137" cy="188922"/>
              </a:xfrm>
              <a:custGeom>
                <a:avLst/>
                <a:gdLst/>
                <a:ahLst/>
                <a:cxnLst/>
                <a:rect l="l" t="t" r="r" b="b"/>
                <a:pathLst>
                  <a:path w="901137" h="188922">
                    <a:moveTo>
                      <a:pt x="0" y="0"/>
                    </a:moveTo>
                    <a:lnTo>
                      <a:pt x="901137" y="0"/>
                    </a:lnTo>
                    <a:lnTo>
                      <a:pt x="901137" y="188922"/>
                    </a:lnTo>
                    <a:lnTo>
                      <a:pt x="0" y="188922"/>
                    </a:lnTo>
                    <a:close/>
                  </a:path>
                </a:pathLst>
              </a:custGeom>
              <a:solidFill>
                <a:srgbClr val="F0F7F8"/>
              </a:solidFill>
            </p:spPr>
          </p:sp>
          <p:sp>
            <p:nvSpPr>
              <p:cNvPr id="13" name="TextBox 13"/>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14" name="TextBox 14"/>
            <p:cNvSpPr txBox="1"/>
            <p:nvPr/>
          </p:nvSpPr>
          <p:spPr>
            <a:xfrm>
              <a:off x="204988" y="78371"/>
              <a:ext cx="4113351" cy="1472710"/>
            </a:xfrm>
            <a:prstGeom prst="rect">
              <a:avLst/>
            </a:prstGeom>
          </p:spPr>
          <p:txBody>
            <a:bodyPr lIns="0" tIns="0" rIns="0" bIns="0" rtlCol="0" anchor="t">
              <a:spAutoFit/>
            </a:bodyPr>
            <a:lstStyle/>
            <a:p>
              <a:pPr algn="ctr">
                <a:lnSpc>
                  <a:spcPts val="4480"/>
                </a:lnSpc>
              </a:pPr>
              <a:r>
                <a:rPr lang="en-US" sz="3200" dirty="0">
                  <a:solidFill>
                    <a:srgbClr val="3B3B3B"/>
                  </a:solidFill>
                  <a:ea typeface="字由点字典黑 45J" panose="00020600040101010101" charset="-122"/>
                </a:rPr>
                <a:t>时间：</a:t>
              </a:r>
              <a:r>
                <a:rPr lang="en-US" altLang="zh-CN" sz="3200" dirty="0">
                  <a:solidFill>
                    <a:srgbClr val="3B3B3B"/>
                  </a:solidFill>
                  <a:ea typeface="字由点字典黑 45J" panose="00020600040101010101" charset="-122"/>
                </a:rPr>
                <a:t>2023</a:t>
              </a:r>
              <a:r>
                <a:rPr lang="zh-CN" altLang="en-US" sz="3200" dirty="0">
                  <a:solidFill>
                    <a:srgbClr val="3B3B3B"/>
                  </a:solidFill>
                  <a:ea typeface="字由点字典黑 45J" panose="00020600040101010101" charset="-122"/>
                </a:rPr>
                <a:t>年</a:t>
              </a:r>
              <a:r>
                <a:rPr lang="en-US" altLang="zh-CN" sz="3200" dirty="0">
                  <a:solidFill>
                    <a:srgbClr val="3B3B3B"/>
                  </a:solidFill>
                  <a:ea typeface="字由点字典黑 45J" panose="00020600040101010101" charset="-122"/>
                </a:rPr>
                <a:t>05</a:t>
              </a:r>
              <a:r>
                <a:rPr lang="zh-CN" altLang="en-US" sz="3200" dirty="0">
                  <a:solidFill>
                    <a:srgbClr val="3B3B3B"/>
                  </a:solidFill>
                  <a:ea typeface="字由点字典黑 45J" panose="00020600040101010101" charset="-122"/>
                </a:rPr>
                <a:t>月</a:t>
              </a:r>
              <a:r>
                <a:rPr lang="en-US" altLang="zh-CN" sz="3200" dirty="0">
                  <a:solidFill>
                    <a:srgbClr val="3B3B3B"/>
                  </a:solidFill>
                  <a:ea typeface="字由点字典黑 45J" panose="00020600040101010101" charset="-122"/>
                </a:rPr>
                <a:t>31</a:t>
              </a:r>
              <a:r>
                <a:rPr lang="zh-CN" altLang="en-US" sz="3200" dirty="0">
                  <a:solidFill>
                    <a:srgbClr val="3B3B3B"/>
                  </a:solidFill>
                  <a:ea typeface="字由点字典黑 45J" panose="00020600040101010101" charset="-122"/>
                </a:rPr>
                <a:t>日</a:t>
              </a:r>
              <a:endParaRPr lang="en-US" sz="3200" dirty="0">
                <a:solidFill>
                  <a:srgbClr val="3B3B3B"/>
                </a:solidFill>
                <a:latin typeface="华文细黑" panose="02010600040101010101" charset="-122"/>
                <a:ea typeface="华文细黑" panose="02010600040101010101" charset="-122"/>
              </a:endParaRPr>
            </a:p>
          </p:txBody>
        </p:sp>
      </p:grpSp>
      <p:sp>
        <p:nvSpPr>
          <p:cNvPr id="18" name="TextBox 18"/>
          <p:cNvSpPr txBox="1"/>
          <p:nvPr/>
        </p:nvSpPr>
        <p:spPr>
          <a:xfrm>
            <a:off x="6543073" y="1200264"/>
            <a:ext cx="9905967" cy="728020"/>
          </a:xfrm>
          <a:prstGeom prst="rect">
            <a:avLst/>
          </a:prstGeom>
        </p:spPr>
        <p:txBody>
          <a:bodyPr lIns="0" tIns="0" rIns="0" bIns="0" rtlCol="0" anchor="t">
            <a:spAutoFit/>
          </a:bodyPr>
          <a:lstStyle/>
          <a:p>
            <a:pPr algn="l">
              <a:lnSpc>
                <a:spcPts val="6215"/>
              </a:lnSpc>
            </a:pPr>
            <a:r>
              <a:rPr lang="zh-CN" altLang="en-US" sz="4440" spc="190" dirty="0">
                <a:solidFill>
                  <a:srgbClr val="456148"/>
                </a:solidFill>
                <a:latin typeface="华文细黑" panose="02010600040101010101" charset="-122"/>
                <a:ea typeface="华文细黑" panose="02010600040101010101" charset="-122"/>
              </a:rPr>
              <a:t>机器学习工具与平台大作业汇报</a:t>
            </a:r>
            <a:endParaRPr lang="en-US" sz="4440" spc="190" dirty="0">
              <a:solidFill>
                <a:srgbClr val="456148"/>
              </a:solidFill>
              <a:latin typeface="华文细黑" panose="02010600040101010101" charset="-122"/>
              <a:ea typeface="华文细黑" panose="02010600040101010101" charset="-122"/>
            </a:endParaRPr>
          </a:p>
        </p:txBody>
      </p:sp>
      <p:sp>
        <p:nvSpPr>
          <p:cNvPr id="19" name="TextBox 19"/>
          <p:cNvSpPr txBox="1"/>
          <p:nvPr/>
        </p:nvSpPr>
        <p:spPr>
          <a:xfrm>
            <a:off x="990600" y="2601810"/>
            <a:ext cx="15458440" cy="1256626"/>
          </a:xfrm>
          <a:prstGeom prst="rect">
            <a:avLst/>
          </a:prstGeom>
        </p:spPr>
        <p:txBody>
          <a:bodyPr wrap="square" lIns="0" tIns="0" rIns="0" bIns="0" rtlCol="0" anchor="t">
            <a:spAutoFit/>
          </a:bodyPr>
          <a:lstStyle/>
          <a:p>
            <a:pPr algn="ctr">
              <a:lnSpc>
                <a:spcPts val="10750"/>
              </a:lnSpc>
            </a:pPr>
            <a:r>
              <a:rPr lang="zh-CN" altLang="en-US" sz="7200" spc="614" dirty="0">
                <a:solidFill>
                  <a:srgbClr val="0C6980"/>
                </a:solidFill>
                <a:ea typeface="字由点字典黑 75J Bold"/>
              </a:rPr>
              <a:t>基于</a:t>
            </a:r>
            <a:r>
              <a:rPr lang="en-US" altLang="zh-CN" sz="7200" spc="614" dirty="0" err="1">
                <a:solidFill>
                  <a:srgbClr val="0C6980"/>
                </a:solidFill>
                <a:ea typeface="字由点字典黑 75J Bold"/>
              </a:rPr>
              <a:t>Pytorch</a:t>
            </a:r>
            <a:r>
              <a:rPr lang="zh-CN" altLang="en-US" sz="7200" spc="614" dirty="0">
                <a:solidFill>
                  <a:srgbClr val="0C6980"/>
                </a:solidFill>
                <a:ea typeface="字由点字典黑 75J Bold"/>
              </a:rPr>
              <a:t>的</a:t>
            </a:r>
            <a:r>
              <a:rPr lang="en-US" altLang="zh-CN" sz="7200" spc="614" dirty="0">
                <a:solidFill>
                  <a:srgbClr val="0C6980"/>
                </a:solidFill>
                <a:ea typeface="字由点字典黑 75J Bold"/>
              </a:rPr>
              <a:t>ResNet18</a:t>
            </a:r>
            <a:r>
              <a:rPr lang="zh-CN" altLang="en-US" sz="7200" spc="614" dirty="0">
                <a:solidFill>
                  <a:srgbClr val="0C6980"/>
                </a:solidFill>
                <a:ea typeface="字由点字典黑 75J Bold"/>
              </a:rPr>
              <a:t>神经网络</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7"/>
          <p:cNvGrpSpPr/>
          <p:nvPr/>
        </p:nvGrpSpPr>
        <p:grpSpPr>
          <a:xfrm>
            <a:off x="1212492" y="2772784"/>
            <a:ext cx="6636108" cy="3513716"/>
            <a:chOff x="0" y="0"/>
            <a:chExt cx="9259133" cy="3808828"/>
          </a:xfrm>
        </p:grpSpPr>
        <p:grpSp>
          <p:nvGrpSpPr>
            <p:cNvPr id="38" name="Group 38"/>
            <p:cNvGrpSpPr/>
            <p:nvPr/>
          </p:nvGrpSpPr>
          <p:grpSpPr>
            <a:xfrm>
              <a:off x="0" y="0"/>
              <a:ext cx="9259133" cy="3808828"/>
              <a:chOff x="0" y="0"/>
              <a:chExt cx="2533318" cy="1042103"/>
            </a:xfrm>
          </p:grpSpPr>
          <p:sp>
            <p:nvSpPr>
              <p:cNvPr id="39" name="Freeform 39"/>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0" name="TextBox 40"/>
            <p:cNvSpPr txBox="1"/>
            <p:nvPr/>
          </p:nvSpPr>
          <p:spPr>
            <a:xfrm>
              <a:off x="1999865" y="1153754"/>
              <a:ext cx="5249254" cy="1501319"/>
            </a:xfrm>
            <a:prstGeom prst="rect">
              <a:avLst/>
            </a:prstGeom>
          </p:spPr>
          <p:txBody>
            <a:bodyPr wrap="square" lIns="0" tIns="0" rIns="0" bIns="0" rtlCol="0" anchor="t">
              <a:spAutoFit/>
            </a:bodyPr>
            <a:lstStyle/>
            <a:p>
              <a:pPr algn="just">
                <a:lnSpc>
                  <a:spcPts val="3600"/>
                </a:lnSpc>
                <a:buClrTx/>
                <a:buSzTx/>
                <a:buFontTx/>
              </a:pPr>
              <a:r>
                <a:rPr lang="zh-CN" altLang="en-US" sz="4000" dirty="0">
                  <a:solidFill>
                    <a:srgbClr val="22232A"/>
                  </a:solidFill>
                  <a:ea typeface="字由点字典黑 45J" panose="00020600040101010101" charset="-122"/>
                </a:rPr>
                <a:t>本网络使用标准</a:t>
              </a:r>
              <a:r>
                <a:rPr lang="en-US" altLang="zh-CN" sz="4000" dirty="0">
                  <a:solidFill>
                    <a:srgbClr val="22232A"/>
                  </a:solidFill>
                  <a:ea typeface="字由点字典黑 45J" panose="00020600040101010101" charset="-122"/>
                </a:rPr>
                <a:t>MNIST</a:t>
              </a:r>
              <a:r>
                <a:rPr lang="zh-CN" altLang="en-US" sz="4000" dirty="0">
                  <a:solidFill>
                    <a:srgbClr val="22232A"/>
                  </a:solidFill>
                  <a:ea typeface="字由点字典黑 45J" panose="00020600040101010101" charset="-122"/>
                </a:rPr>
                <a:t>数据集进行训练和验证。</a:t>
              </a:r>
              <a:endParaRPr lang="en-US" sz="4000" dirty="0">
                <a:solidFill>
                  <a:srgbClr val="22232A"/>
                </a:solidFill>
                <a:ea typeface="字由点字典黑 45J" panose="00020600040101010101" charset="-122"/>
              </a:endParaRPr>
            </a:p>
          </p:txBody>
        </p:sp>
      </p:grpSp>
      <p:grpSp>
        <p:nvGrpSpPr>
          <p:cNvPr id="51" name="Group 2"/>
          <p:cNvGrpSpPr/>
          <p:nvPr/>
        </p:nvGrpSpPr>
        <p:grpSpPr>
          <a:xfrm>
            <a:off x="-1796416" y="876935"/>
            <a:ext cx="9035416" cy="1146175"/>
            <a:chOff x="0" y="0"/>
            <a:chExt cx="1760215" cy="406400"/>
          </a:xfrm>
        </p:grpSpPr>
        <p:sp>
          <p:nvSpPr>
            <p:cNvPr id="52" name="Freeform 3"/>
            <p:cNvSpPr/>
            <p:nvPr/>
          </p:nvSpPr>
          <p:spPr>
            <a:xfrm>
              <a:off x="203200" y="-326"/>
              <a:ext cx="1353815" cy="407051"/>
            </a:xfrm>
            <a:custGeom>
              <a:avLst/>
              <a:gdLst/>
              <a:ahLst/>
              <a:cxnLst/>
              <a:rect l="l" t="t" r="r" b="b"/>
              <a:pathLst>
                <a:path w="1353815" h="407051">
                  <a:moveTo>
                    <a:pt x="1353815" y="326"/>
                  </a:moveTo>
                  <a:cubicBezTo>
                    <a:pt x="1281002" y="0"/>
                    <a:pt x="1213581" y="38659"/>
                    <a:pt x="1177080" y="101663"/>
                  </a:cubicBezTo>
                  <a:cubicBezTo>
                    <a:pt x="1140579" y="164667"/>
                    <a:pt x="1140579" y="242385"/>
                    <a:pt x="1177080" y="305389"/>
                  </a:cubicBezTo>
                  <a:cubicBezTo>
                    <a:pt x="1213581" y="368393"/>
                    <a:pt x="1281002" y="407052"/>
                    <a:pt x="135381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70ADB2"/>
            </a:solidFill>
          </p:spPr>
        </p:sp>
        <p:sp>
          <p:nvSpPr>
            <p:cNvPr id="53" name="TextBox 4"/>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sp>
        <p:nvSpPr>
          <p:cNvPr id="54" name="TextBox 5"/>
          <p:cNvSpPr txBox="1"/>
          <p:nvPr/>
        </p:nvSpPr>
        <p:spPr>
          <a:xfrm>
            <a:off x="199298" y="1065087"/>
            <a:ext cx="5528321" cy="1349985"/>
          </a:xfrm>
          <a:prstGeom prst="rect">
            <a:avLst/>
          </a:prstGeom>
        </p:spPr>
        <p:txBody>
          <a:bodyPr wrap="square" lIns="0" tIns="0" rIns="0" bIns="0" rtlCol="0" anchor="t">
            <a:spAutoFit/>
          </a:bodyPr>
          <a:lstStyle/>
          <a:p>
            <a:pPr>
              <a:lnSpc>
                <a:spcPts val="5460"/>
              </a:lnSpc>
            </a:pPr>
            <a:r>
              <a:rPr lang="zh-CN" altLang="en-US" sz="3900" dirty="0">
                <a:solidFill>
                  <a:srgbClr val="FFFFFF"/>
                </a:solidFill>
                <a:latin typeface="华文细黑" panose="02010600040101010101" charset="-122"/>
                <a:ea typeface="华文细黑" panose="02010600040101010101" charset="-122"/>
                <a:cs typeface="华文细黑" panose="02010600040101010101" charset="-122"/>
              </a:rPr>
              <a:t>数据集验证和实验结果</a:t>
            </a:r>
          </a:p>
          <a:p>
            <a:pPr>
              <a:lnSpc>
                <a:spcPts val="5460"/>
              </a:lnSpc>
            </a:pPr>
            <a:endParaRPr lang="en-US" sz="3900" dirty="0">
              <a:solidFill>
                <a:srgbClr val="FFFFFF"/>
              </a:solidFill>
              <a:latin typeface="华文细黑" panose="02010600040101010101" charset="-122"/>
              <a:ea typeface="华文细黑" panose="02010600040101010101" charset="-122"/>
              <a:cs typeface="华文细黑" panose="02010600040101010101" charset="-122"/>
            </a:endParaRPr>
          </a:p>
        </p:txBody>
      </p:sp>
      <p:pic>
        <p:nvPicPr>
          <p:cNvPr id="45" name="图片 44">
            <a:extLst>
              <a:ext uri="{FF2B5EF4-FFF2-40B4-BE49-F238E27FC236}">
                <a16:creationId xmlns:a16="http://schemas.microsoft.com/office/drawing/2014/main" id="{F3D2CC47-8E8D-6D06-4223-6AEB4D37F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922" y="266700"/>
            <a:ext cx="6949310" cy="5176527"/>
          </a:xfrm>
          <a:prstGeom prst="rect">
            <a:avLst/>
          </a:prstGeom>
        </p:spPr>
      </p:pic>
      <p:pic>
        <p:nvPicPr>
          <p:cNvPr id="46" name="图片 45">
            <a:extLst>
              <a:ext uri="{FF2B5EF4-FFF2-40B4-BE49-F238E27FC236}">
                <a16:creationId xmlns:a16="http://schemas.microsoft.com/office/drawing/2014/main" id="{7D6DC6EF-8337-8EE6-679F-591AC581F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0" y="5753100"/>
            <a:ext cx="8153400" cy="4076700"/>
          </a:xfrm>
          <a:prstGeom prst="rect">
            <a:avLst/>
          </a:prstGeom>
        </p:spPr>
      </p:pic>
      <p:grpSp>
        <p:nvGrpSpPr>
          <p:cNvPr id="47" name="Group 41">
            <a:extLst>
              <a:ext uri="{FF2B5EF4-FFF2-40B4-BE49-F238E27FC236}">
                <a16:creationId xmlns:a16="http://schemas.microsoft.com/office/drawing/2014/main" id="{F226BDA9-D737-ED76-5F8A-F523D168B8CE}"/>
              </a:ext>
            </a:extLst>
          </p:cNvPr>
          <p:cNvGrpSpPr/>
          <p:nvPr/>
        </p:nvGrpSpPr>
        <p:grpSpPr>
          <a:xfrm>
            <a:off x="3784503" y="6741260"/>
            <a:ext cx="4064097" cy="1219200"/>
            <a:chOff x="0" y="0"/>
            <a:chExt cx="9259133" cy="3808828"/>
          </a:xfrm>
        </p:grpSpPr>
        <p:grpSp>
          <p:nvGrpSpPr>
            <p:cNvPr id="48" name="Group 42">
              <a:extLst>
                <a:ext uri="{FF2B5EF4-FFF2-40B4-BE49-F238E27FC236}">
                  <a16:creationId xmlns:a16="http://schemas.microsoft.com/office/drawing/2014/main" id="{6278E454-1687-61CA-A3D2-59C306847C72}"/>
                </a:ext>
              </a:extLst>
            </p:cNvPr>
            <p:cNvGrpSpPr/>
            <p:nvPr/>
          </p:nvGrpSpPr>
          <p:grpSpPr>
            <a:xfrm>
              <a:off x="0" y="0"/>
              <a:ext cx="9259133" cy="3808828"/>
              <a:chOff x="0" y="0"/>
              <a:chExt cx="2533318" cy="1042103"/>
            </a:xfrm>
          </p:grpSpPr>
          <p:sp>
            <p:nvSpPr>
              <p:cNvPr id="50" name="Freeform 43">
                <a:extLst>
                  <a:ext uri="{FF2B5EF4-FFF2-40B4-BE49-F238E27FC236}">
                    <a16:creationId xmlns:a16="http://schemas.microsoft.com/office/drawing/2014/main" id="{CBC2BD22-8DE2-5247-8F4F-DC18A281EB29}"/>
                  </a:ext>
                </a:extLst>
              </p:cNvPr>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9" name="TextBox 44">
              <a:extLst>
                <a:ext uri="{FF2B5EF4-FFF2-40B4-BE49-F238E27FC236}">
                  <a16:creationId xmlns:a16="http://schemas.microsoft.com/office/drawing/2014/main" id="{8791259B-BE17-E37C-2B7F-500344ED58E1}"/>
                </a:ext>
              </a:extLst>
            </p:cNvPr>
            <p:cNvSpPr txBox="1"/>
            <p:nvPr/>
          </p:nvSpPr>
          <p:spPr>
            <a:xfrm>
              <a:off x="929894" y="1396745"/>
              <a:ext cx="7666172" cy="1308451"/>
            </a:xfrm>
            <a:prstGeom prst="rect">
              <a:avLst/>
            </a:prstGeom>
          </p:spPr>
          <p:txBody>
            <a:bodyPr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rPr>
                <a:t>测试准确率为：</a:t>
              </a:r>
              <a:r>
                <a:rPr lang="en-US" altLang="zh-CN" sz="2400" dirty="0">
                  <a:solidFill>
                    <a:srgbClr val="22232A"/>
                  </a:solidFill>
                  <a:ea typeface="字由点字典黑 45J" panose="00020600040101010101" charset="-122"/>
                </a:rPr>
                <a:t>0.9939</a:t>
              </a:r>
              <a:endParaRPr lang="en-US" sz="2400" dirty="0">
                <a:solidFill>
                  <a:srgbClr val="22232A"/>
                </a:solidFill>
                <a:ea typeface="字由点字典黑 45J" panose="00020600040101010101" charset="-122"/>
              </a:endParaRPr>
            </a:p>
          </p:txBody>
        </p:sp>
      </p:grpSp>
    </p:spTree>
    <p:extLst>
      <p:ext uri="{BB962C8B-B14F-4D97-AF65-F5344CB8AC3E}">
        <p14:creationId xmlns:p14="http://schemas.microsoft.com/office/powerpoint/2010/main" val="412402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8"/>
          <p:cNvSpPr/>
          <p:nvPr/>
        </p:nvSpPr>
        <p:spPr>
          <a:xfrm>
            <a:off x="9477375" y="3103880"/>
            <a:ext cx="6587490" cy="3573780"/>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sp>
      <p:sp>
        <p:nvSpPr>
          <p:cNvPr id="28" name="TextBox 2"/>
          <p:cNvSpPr txBox="1"/>
          <p:nvPr/>
        </p:nvSpPr>
        <p:spPr>
          <a:xfrm>
            <a:off x="1981200" y="2400300"/>
            <a:ext cx="7692390" cy="5344795"/>
          </a:xfrm>
          <a:prstGeom prst="rect">
            <a:avLst/>
          </a:prstGeom>
        </p:spPr>
        <p:txBody>
          <a:bodyPr wrap="square" lIns="0" tIns="0" rIns="0" bIns="0" rtlCol="0" anchor="t">
            <a:spAutoFit/>
          </a:bodyPr>
          <a:lstStyle/>
          <a:p>
            <a:pPr algn="ctr">
              <a:lnSpc>
                <a:spcPts val="41680"/>
              </a:lnSpc>
            </a:pPr>
            <a:r>
              <a:rPr lang="en-US" sz="36500" b="1" spc="2413">
                <a:solidFill>
                  <a:srgbClr val="D8E6E5"/>
                </a:solidFill>
                <a:latin typeface="+mn-ea"/>
              </a:rPr>
              <a:t>04</a:t>
            </a:r>
          </a:p>
        </p:txBody>
      </p:sp>
      <p:grpSp>
        <p:nvGrpSpPr>
          <p:cNvPr id="2" name="组合 1"/>
          <p:cNvGrpSpPr/>
          <p:nvPr/>
        </p:nvGrpSpPr>
        <p:grpSpPr>
          <a:xfrm>
            <a:off x="2971800" y="5676900"/>
            <a:ext cx="3969385" cy="941070"/>
            <a:chOff x="5019" y="8913"/>
            <a:chExt cx="6251" cy="1482"/>
          </a:xfrm>
        </p:grpSpPr>
        <p:grpSp>
          <p:nvGrpSpPr>
            <p:cNvPr id="29" name="Group 3"/>
            <p:cNvGrpSpPr/>
            <p:nvPr/>
          </p:nvGrpSpPr>
          <p:grpSpPr>
            <a:xfrm>
              <a:off x="5019" y="8913"/>
              <a:ext cx="6251" cy="1482"/>
              <a:chOff x="0" y="0"/>
              <a:chExt cx="1106344" cy="336509"/>
            </a:xfrm>
          </p:grpSpPr>
          <p:sp>
            <p:nvSpPr>
              <p:cNvPr id="30" name="Freeform 4"/>
              <p:cNvSpPr/>
              <p:nvPr/>
            </p:nvSpPr>
            <p:spPr>
              <a:xfrm>
                <a:off x="0" y="0"/>
                <a:ext cx="1106344" cy="336509"/>
              </a:xfrm>
              <a:custGeom>
                <a:avLst/>
                <a:gdLst/>
                <a:ahLst/>
                <a:cxnLst/>
                <a:rect l="l" t="t" r="r" b="b"/>
                <a:pathLst>
                  <a:path w="1106344" h="336509">
                    <a:moveTo>
                      <a:pt x="0" y="0"/>
                    </a:moveTo>
                    <a:lnTo>
                      <a:pt x="1106344" y="0"/>
                    </a:lnTo>
                    <a:lnTo>
                      <a:pt x="1106344" y="336509"/>
                    </a:lnTo>
                    <a:lnTo>
                      <a:pt x="0" y="336509"/>
                    </a:lnTo>
                    <a:close/>
                  </a:path>
                </a:pathLst>
              </a:custGeom>
              <a:solidFill>
                <a:srgbClr val="70ADB2"/>
              </a:solidFill>
            </p:spPr>
          </p:sp>
          <p:sp>
            <p:nvSpPr>
              <p:cNvPr id="31" name="TextBox 5"/>
              <p:cNvSpPr txBox="1"/>
              <p:nvPr/>
            </p:nvSpPr>
            <p:spPr>
              <a:xfrm>
                <a:off x="0" y="-47625"/>
                <a:ext cx="812800" cy="860425"/>
              </a:xfrm>
              <a:prstGeom prst="rect">
                <a:avLst/>
              </a:prstGeom>
            </p:spPr>
            <p:txBody>
              <a:bodyPr lIns="50800" tIns="50800" rIns="50800" bIns="50800" rtlCol="0" anchor="ctr"/>
              <a:lstStyle/>
              <a:p>
                <a:pPr algn="ctr">
                  <a:lnSpc>
                    <a:spcPts val="2940"/>
                  </a:lnSpc>
                </a:pPr>
                <a:endParaRPr sz="1400"/>
              </a:p>
            </p:txBody>
          </p:sp>
        </p:grpSp>
        <p:sp>
          <p:nvSpPr>
            <p:cNvPr id="32" name="TextBox 6"/>
            <p:cNvSpPr txBox="1"/>
            <p:nvPr/>
          </p:nvSpPr>
          <p:spPr>
            <a:xfrm>
              <a:off x="5200" y="8976"/>
              <a:ext cx="5888" cy="1160"/>
            </a:xfrm>
            <a:prstGeom prst="rect">
              <a:avLst/>
            </a:prstGeom>
          </p:spPr>
          <p:txBody>
            <a:bodyPr lIns="0" tIns="0" rIns="0" bIns="0" rtlCol="0" anchor="t">
              <a:spAutoFit/>
            </a:bodyPr>
            <a:lstStyle/>
            <a:p>
              <a:pPr algn="ctr">
                <a:lnSpc>
                  <a:spcPts val="6440"/>
                </a:lnSpc>
              </a:pPr>
              <a:r>
                <a:rPr lang="zh-CN" altLang="en-US" sz="4000" dirty="0">
                  <a:solidFill>
                    <a:srgbClr val="FFFFFF"/>
                  </a:solidFill>
                  <a:ea typeface="字由点字典黑 55J" panose="00020600040101010101" charset="-122"/>
                </a:rPr>
                <a:t>消融实验</a:t>
              </a:r>
            </a:p>
          </p:txBody>
        </p:sp>
      </p:grpSp>
      <p:sp>
        <p:nvSpPr>
          <p:cNvPr id="33" name="TextBox 9"/>
          <p:cNvSpPr txBox="1"/>
          <p:nvPr/>
        </p:nvSpPr>
        <p:spPr>
          <a:xfrm>
            <a:off x="10439400" y="4519669"/>
            <a:ext cx="5985510" cy="660887"/>
          </a:xfrm>
          <a:prstGeom prst="rect">
            <a:avLst/>
          </a:prstGeom>
        </p:spPr>
        <p:txBody>
          <a:bodyPr wrap="square" lIns="0" tIns="0" rIns="0" bIns="0" rtlCol="0" anchor="t">
            <a:spAutoFit/>
          </a:bodyPr>
          <a:lstStyle/>
          <a:p>
            <a:pPr algn="just">
              <a:lnSpc>
                <a:spcPts val="5855"/>
              </a:lnSpc>
            </a:pPr>
            <a:r>
              <a:rPr lang="zh-CN" altLang="en-US" sz="3200" dirty="0">
                <a:solidFill>
                  <a:srgbClr val="22232A"/>
                </a:solidFill>
                <a:ea typeface="字由点字典黑 45J" panose="00020600040101010101" charset="-122"/>
              </a:rPr>
              <a:t>本网络进行的消融实验</a:t>
            </a:r>
            <a:endParaRPr lang="en-US" sz="3200" dirty="0">
              <a:solidFill>
                <a:srgbClr val="22232A"/>
              </a:solidFill>
              <a:ea typeface="字由点字典黑 45J" panose="0002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7"/>
          <p:cNvGrpSpPr/>
          <p:nvPr/>
        </p:nvGrpSpPr>
        <p:grpSpPr>
          <a:xfrm>
            <a:off x="1562835" y="2524171"/>
            <a:ext cx="6944350" cy="2856621"/>
            <a:chOff x="0" y="0"/>
            <a:chExt cx="9259133" cy="3808828"/>
          </a:xfrm>
        </p:grpSpPr>
        <p:grpSp>
          <p:nvGrpSpPr>
            <p:cNvPr id="38" name="Group 38"/>
            <p:cNvGrpSpPr/>
            <p:nvPr/>
          </p:nvGrpSpPr>
          <p:grpSpPr>
            <a:xfrm>
              <a:off x="0" y="0"/>
              <a:ext cx="9259133" cy="3808828"/>
              <a:chOff x="0" y="0"/>
              <a:chExt cx="2533318" cy="1042103"/>
            </a:xfrm>
          </p:grpSpPr>
          <p:sp>
            <p:nvSpPr>
              <p:cNvPr id="39" name="Freeform 39"/>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0" name="TextBox 40"/>
            <p:cNvSpPr txBox="1"/>
            <p:nvPr/>
          </p:nvSpPr>
          <p:spPr>
            <a:xfrm>
              <a:off x="849369" y="1267721"/>
              <a:ext cx="7666172" cy="1231107"/>
            </a:xfrm>
            <a:prstGeom prst="rect">
              <a:avLst/>
            </a:prstGeom>
          </p:spPr>
          <p:txBody>
            <a:bodyPr lIns="0" tIns="0" rIns="0" bIns="0" rtlCol="0" anchor="t">
              <a:spAutoFit/>
            </a:bodyPr>
            <a:lstStyle/>
            <a:p>
              <a:pPr algn="just">
                <a:lnSpc>
                  <a:spcPts val="3600"/>
                </a:lnSpc>
                <a:buClrTx/>
                <a:buSzTx/>
                <a:buFontTx/>
              </a:pPr>
              <a:r>
                <a:rPr lang="zh-CN" altLang="en-US" sz="3200" dirty="0">
                  <a:solidFill>
                    <a:srgbClr val="22232A"/>
                  </a:solidFill>
                  <a:ea typeface="字由点字典黑 45J" panose="00020600040101010101" charset="-122"/>
                  <a:sym typeface="+mn-ea"/>
                </a:rPr>
                <a:t>去除网络的第四层</a:t>
              </a:r>
              <a:r>
                <a:rPr lang="en-US" altLang="zh-CN" sz="3200" dirty="0">
                  <a:solidFill>
                    <a:srgbClr val="22232A"/>
                  </a:solidFill>
                  <a:ea typeface="字由点字典黑 45J" panose="00020600040101010101" charset="-122"/>
                  <a:sym typeface="+mn-ea"/>
                </a:rPr>
                <a:t>layer3</a:t>
              </a:r>
              <a:r>
                <a:rPr lang="zh-CN" altLang="en-US" sz="3200" dirty="0">
                  <a:solidFill>
                    <a:srgbClr val="22232A"/>
                  </a:solidFill>
                  <a:ea typeface="字由点字典黑 45J" panose="00020600040101010101" charset="-122"/>
                  <a:sym typeface="+mn-ea"/>
                </a:rPr>
                <a:t>，重新进行训练，查看网络的结果变化</a:t>
              </a:r>
              <a:endParaRPr lang="en-US" sz="3200" dirty="0">
                <a:solidFill>
                  <a:srgbClr val="22232A"/>
                </a:solidFill>
                <a:ea typeface="字由点字典黑 45J" panose="00020600040101010101" charset="-122"/>
              </a:endParaRPr>
            </a:p>
          </p:txBody>
        </p:sp>
      </p:grpSp>
      <p:grpSp>
        <p:nvGrpSpPr>
          <p:cNvPr id="41" name="Group 41"/>
          <p:cNvGrpSpPr/>
          <p:nvPr/>
        </p:nvGrpSpPr>
        <p:grpSpPr>
          <a:xfrm>
            <a:off x="1562835" y="5848938"/>
            <a:ext cx="6944350" cy="2856621"/>
            <a:chOff x="0" y="0"/>
            <a:chExt cx="9259133" cy="3808828"/>
          </a:xfrm>
        </p:grpSpPr>
        <p:grpSp>
          <p:nvGrpSpPr>
            <p:cNvPr id="42" name="Group 42"/>
            <p:cNvGrpSpPr/>
            <p:nvPr/>
          </p:nvGrpSpPr>
          <p:grpSpPr>
            <a:xfrm>
              <a:off x="0" y="0"/>
              <a:ext cx="9259133" cy="3808828"/>
              <a:chOff x="0" y="0"/>
              <a:chExt cx="2533318" cy="1042103"/>
            </a:xfrm>
          </p:grpSpPr>
          <p:sp>
            <p:nvSpPr>
              <p:cNvPr id="43" name="Freeform 43"/>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4" name="TextBox 44"/>
            <p:cNvSpPr txBox="1"/>
            <p:nvPr/>
          </p:nvSpPr>
          <p:spPr>
            <a:xfrm>
              <a:off x="796480" y="1011348"/>
              <a:ext cx="7666172" cy="1786129"/>
            </a:xfrm>
            <a:prstGeom prst="rect">
              <a:avLst/>
            </a:prstGeom>
          </p:spPr>
          <p:txBody>
            <a:bodyPr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rPr>
                <a:t>测试准确率反而提升至</a:t>
              </a:r>
              <a:r>
                <a:rPr lang="en-US" altLang="zh-CN" sz="2400" dirty="0">
                  <a:solidFill>
                    <a:srgbClr val="22232A"/>
                  </a:solidFill>
                  <a:ea typeface="字由点字典黑 45J" panose="00020600040101010101" charset="-122"/>
                </a:rPr>
                <a:t>0.9943</a:t>
              </a:r>
              <a:r>
                <a:rPr lang="zh-CN" altLang="en-US" sz="2400" dirty="0">
                  <a:solidFill>
                    <a:srgbClr val="22232A"/>
                  </a:solidFill>
                  <a:ea typeface="字由点字典黑 45J" panose="00020600040101010101" charset="-122"/>
                </a:rPr>
                <a:t>，说明之前的训练已经出现过拟合现象，在测试集的表现上较差。</a:t>
              </a:r>
              <a:endParaRPr lang="en-US" sz="2400" dirty="0">
                <a:solidFill>
                  <a:srgbClr val="22232A"/>
                </a:solidFill>
                <a:ea typeface="字由点字典黑 45J" panose="00020600040101010101" charset="-122"/>
              </a:endParaRPr>
            </a:p>
          </p:txBody>
        </p:sp>
      </p:grpSp>
      <p:grpSp>
        <p:nvGrpSpPr>
          <p:cNvPr id="51" name="Group 2"/>
          <p:cNvGrpSpPr/>
          <p:nvPr/>
        </p:nvGrpSpPr>
        <p:grpSpPr>
          <a:xfrm>
            <a:off x="-1796416" y="876935"/>
            <a:ext cx="8654415" cy="1146175"/>
            <a:chOff x="0" y="0"/>
            <a:chExt cx="1760215" cy="406400"/>
          </a:xfrm>
        </p:grpSpPr>
        <p:sp>
          <p:nvSpPr>
            <p:cNvPr id="52" name="Freeform 3"/>
            <p:cNvSpPr/>
            <p:nvPr/>
          </p:nvSpPr>
          <p:spPr>
            <a:xfrm>
              <a:off x="203200" y="-326"/>
              <a:ext cx="1353815" cy="407051"/>
            </a:xfrm>
            <a:custGeom>
              <a:avLst/>
              <a:gdLst/>
              <a:ahLst/>
              <a:cxnLst/>
              <a:rect l="l" t="t" r="r" b="b"/>
              <a:pathLst>
                <a:path w="1353815" h="407051">
                  <a:moveTo>
                    <a:pt x="1353815" y="326"/>
                  </a:moveTo>
                  <a:cubicBezTo>
                    <a:pt x="1281002" y="0"/>
                    <a:pt x="1213581" y="38659"/>
                    <a:pt x="1177080" y="101663"/>
                  </a:cubicBezTo>
                  <a:cubicBezTo>
                    <a:pt x="1140579" y="164667"/>
                    <a:pt x="1140579" y="242385"/>
                    <a:pt x="1177080" y="305389"/>
                  </a:cubicBezTo>
                  <a:cubicBezTo>
                    <a:pt x="1213581" y="368393"/>
                    <a:pt x="1281002" y="407052"/>
                    <a:pt x="135381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70ADB2"/>
            </a:solidFill>
          </p:spPr>
        </p:sp>
        <p:sp>
          <p:nvSpPr>
            <p:cNvPr id="53" name="TextBox 4"/>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sp>
        <p:nvSpPr>
          <p:cNvPr id="54" name="TextBox 5"/>
          <p:cNvSpPr txBox="1"/>
          <p:nvPr/>
        </p:nvSpPr>
        <p:spPr>
          <a:xfrm>
            <a:off x="685800" y="1127689"/>
            <a:ext cx="4219799" cy="644664"/>
          </a:xfrm>
          <a:prstGeom prst="rect">
            <a:avLst/>
          </a:prstGeom>
        </p:spPr>
        <p:txBody>
          <a:bodyPr wrap="square" lIns="0" tIns="0" rIns="0" bIns="0" rtlCol="0" anchor="t">
            <a:spAutoFit/>
          </a:bodyPr>
          <a:lstStyle/>
          <a:p>
            <a:pPr>
              <a:lnSpc>
                <a:spcPts val="5460"/>
              </a:lnSpc>
            </a:pPr>
            <a:r>
              <a:rPr lang="zh-CN" altLang="en-US" sz="3900" dirty="0">
                <a:solidFill>
                  <a:srgbClr val="FFFFFF"/>
                </a:solidFill>
                <a:latin typeface="华文细黑" panose="02010600040101010101" charset="-122"/>
                <a:ea typeface="华文细黑" panose="02010600040101010101" charset="-122"/>
                <a:cs typeface="华文细黑" panose="02010600040101010101" charset="-122"/>
              </a:rPr>
              <a:t>改变网络的层数</a:t>
            </a:r>
            <a:endParaRPr lang="en-US" sz="3900" dirty="0">
              <a:solidFill>
                <a:srgbClr val="FFFFFF"/>
              </a:solidFill>
              <a:latin typeface="华文细黑" panose="02010600040101010101" charset="-122"/>
              <a:ea typeface="华文细黑" panose="02010600040101010101" charset="-122"/>
              <a:cs typeface="华文细黑" panose="02010600040101010101" charset="-122"/>
            </a:endParaRPr>
          </a:p>
        </p:txBody>
      </p:sp>
      <p:pic>
        <p:nvPicPr>
          <p:cNvPr id="46" name="图片 45">
            <a:extLst>
              <a:ext uri="{FF2B5EF4-FFF2-40B4-BE49-F238E27FC236}">
                <a16:creationId xmlns:a16="http://schemas.microsoft.com/office/drawing/2014/main" id="{FBC38DDD-D4AA-0051-4243-29D3861E637D}"/>
              </a:ext>
            </a:extLst>
          </p:cNvPr>
          <p:cNvPicPr>
            <a:picLocks noChangeAspect="1"/>
          </p:cNvPicPr>
          <p:nvPr/>
        </p:nvPicPr>
        <p:blipFill>
          <a:blip r:embed="rId2"/>
          <a:stretch>
            <a:fillRect/>
          </a:stretch>
        </p:blipFill>
        <p:spPr>
          <a:xfrm>
            <a:off x="9943365" y="376428"/>
            <a:ext cx="6781800" cy="4511559"/>
          </a:xfrm>
          <a:prstGeom prst="rect">
            <a:avLst/>
          </a:prstGeom>
        </p:spPr>
      </p:pic>
      <p:pic>
        <p:nvPicPr>
          <p:cNvPr id="48" name="图片 47">
            <a:extLst>
              <a:ext uri="{FF2B5EF4-FFF2-40B4-BE49-F238E27FC236}">
                <a16:creationId xmlns:a16="http://schemas.microsoft.com/office/drawing/2014/main" id="{61A2C54B-5DFB-B488-0BDF-B7F6EE80DE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2256" y="5399014"/>
            <a:ext cx="9144018" cy="4572009"/>
          </a:xfrm>
          <a:prstGeom prst="rect">
            <a:avLst/>
          </a:prstGeom>
        </p:spPr>
      </p:pic>
    </p:spTree>
    <p:extLst>
      <p:ext uri="{BB962C8B-B14F-4D97-AF65-F5344CB8AC3E}">
        <p14:creationId xmlns:p14="http://schemas.microsoft.com/office/powerpoint/2010/main" val="2492249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7"/>
          <p:cNvGrpSpPr/>
          <p:nvPr/>
        </p:nvGrpSpPr>
        <p:grpSpPr>
          <a:xfrm>
            <a:off x="1562835" y="2524171"/>
            <a:ext cx="6944350" cy="2856621"/>
            <a:chOff x="0" y="0"/>
            <a:chExt cx="9259133" cy="3808828"/>
          </a:xfrm>
        </p:grpSpPr>
        <p:grpSp>
          <p:nvGrpSpPr>
            <p:cNvPr id="38" name="Group 38"/>
            <p:cNvGrpSpPr/>
            <p:nvPr/>
          </p:nvGrpSpPr>
          <p:grpSpPr>
            <a:xfrm>
              <a:off x="0" y="0"/>
              <a:ext cx="9259133" cy="3808828"/>
              <a:chOff x="0" y="0"/>
              <a:chExt cx="2533318" cy="1042103"/>
            </a:xfrm>
          </p:grpSpPr>
          <p:sp>
            <p:nvSpPr>
              <p:cNvPr id="39" name="Freeform 39"/>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0" name="TextBox 40"/>
            <p:cNvSpPr txBox="1"/>
            <p:nvPr/>
          </p:nvSpPr>
          <p:spPr>
            <a:xfrm>
              <a:off x="796480" y="747180"/>
              <a:ext cx="7666172" cy="1846660"/>
            </a:xfrm>
            <a:prstGeom prst="rect">
              <a:avLst/>
            </a:prstGeom>
          </p:spPr>
          <p:txBody>
            <a:bodyPr lIns="0" tIns="0" rIns="0" bIns="0" rtlCol="0" anchor="t">
              <a:spAutoFit/>
            </a:bodyPr>
            <a:lstStyle/>
            <a:p>
              <a:pPr algn="just">
                <a:lnSpc>
                  <a:spcPts val="3600"/>
                </a:lnSpc>
                <a:buClrTx/>
                <a:buSzTx/>
                <a:buFontTx/>
              </a:pPr>
              <a:r>
                <a:rPr lang="zh-CN" altLang="en-US" sz="3200" dirty="0">
                  <a:solidFill>
                    <a:srgbClr val="22232A"/>
                  </a:solidFill>
                  <a:ea typeface="字由点字典黑 45J" panose="00020600040101010101" charset="-122"/>
                  <a:sym typeface="+mn-ea"/>
                </a:rPr>
                <a:t>将</a:t>
              </a:r>
              <a:r>
                <a:rPr lang="en-US" altLang="zh-CN" sz="3200" dirty="0">
                  <a:solidFill>
                    <a:srgbClr val="22232A"/>
                  </a:solidFill>
                  <a:ea typeface="字由点字典黑 45J" panose="00020600040101010101" charset="-122"/>
                  <a:sym typeface="+mn-ea"/>
                </a:rPr>
                <a:t>SGD</a:t>
              </a:r>
              <a:r>
                <a:rPr lang="zh-CN" altLang="en-US" sz="3200" dirty="0">
                  <a:solidFill>
                    <a:srgbClr val="22232A"/>
                  </a:solidFill>
                  <a:ea typeface="字由点字典黑 45J" panose="00020600040101010101" charset="-122"/>
                  <a:sym typeface="+mn-ea"/>
                </a:rPr>
                <a:t>优化器更改为</a:t>
              </a:r>
              <a:r>
                <a:rPr lang="en-US" altLang="zh-CN" sz="3200" dirty="0">
                  <a:solidFill>
                    <a:srgbClr val="22232A"/>
                  </a:solidFill>
                  <a:ea typeface="字由点字典黑 45J" panose="00020600040101010101" charset="-122"/>
                  <a:sym typeface="+mn-ea"/>
                </a:rPr>
                <a:t>Adam</a:t>
              </a:r>
              <a:r>
                <a:rPr lang="zh-CN" altLang="en-US" sz="3200" dirty="0">
                  <a:solidFill>
                    <a:srgbClr val="22232A"/>
                  </a:solidFill>
                  <a:ea typeface="字由点字典黑 45J" panose="00020600040101010101" charset="-122"/>
                  <a:sym typeface="+mn-ea"/>
                </a:rPr>
                <a:t>优化器，重新进行训练，查看网络的结果变化</a:t>
              </a:r>
              <a:endParaRPr lang="en-US" sz="3200" dirty="0">
                <a:solidFill>
                  <a:srgbClr val="22232A"/>
                </a:solidFill>
                <a:ea typeface="字由点字典黑 45J" panose="00020600040101010101" charset="-122"/>
              </a:endParaRPr>
            </a:p>
          </p:txBody>
        </p:sp>
      </p:grpSp>
      <p:grpSp>
        <p:nvGrpSpPr>
          <p:cNvPr id="41" name="Group 41"/>
          <p:cNvGrpSpPr/>
          <p:nvPr/>
        </p:nvGrpSpPr>
        <p:grpSpPr>
          <a:xfrm>
            <a:off x="1562835" y="5848938"/>
            <a:ext cx="6944350" cy="2856621"/>
            <a:chOff x="0" y="0"/>
            <a:chExt cx="9259133" cy="3808828"/>
          </a:xfrm>
        </p:grpSpPr>
        <p:grpSp>
          <p:nvGrpSpPr>
            <p:cNvPr id="42" name="Group 42"/>
            <p:cNvGrpSpPr/>
            <p:nvPr/>
          </p:nvGrpSpPr>
          <p:grpSpPr>
            <a:xfrm>
              <a:off x="0" y="0"/>
              <a:ext cx="9259133" cy="3808828"/>
              <a:chOff x="0" y="0"/>
              <a:chExt cx="2533318" cy="1042103"/>
            </a:xfrm>
          </p:grpSpPr>
          <p:sp>
            <p:nvSpPr>
              <p:cNvPr id="43" name="Freeform 43"/>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4" name="TextBox 44"/>
            <p:cNvSpPr txBox="1"/>
            <p:nvPr/>
          </p:nvSpPr>
          <p:spPr>
            <a:xfrm>
              <a:off x="796480" y="747180"/>
              <a:ext cx="7666172" cy="2405103"/>
            </a:xfrm>
            <a:prstGeom prst="rect">
              <a:avLst/>
            </a:prstGeom>
          </p:spPr>
          <p:txBody>
            <a:bodyPr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sym typeface="+mn-ea"/>
                </a:rPr>
                <a:t>使用</a:t>
              </a:r>
              <a:r>
                <a:rPr lang="en-US" sz="2400" dirty="0">
                  <a:solidFill>
                    <a:srgbClr val="22232A"/>
                  </a:solidFill>
                  <a:ea typeface="字由点字典黑 45J" panose="00020600040101010101" charset="-122"/>
                  <a:sym typeface="+mn-ea"/>
                </a:rPr>
                <a:t>Adam</a:t>
              </a:r>
              <a:r>
                <a:rPr lang="zh-CN" altLang="en-US" sz="2400" dirty="0">
                  <a:solidFill>
                    <a:srgbClr val="22232A"/>
                  </a:solidFill>
                  <a:ea typeface="字由点字典黑 45J" panose="00020600040101010101" charset="-122"/>
                  <a:sym typeface="+mn-ea"/>
                </a:rPr>
                <a:t>优化器提高了训练时的初始准确率，降低了准确率的提升幅度，结果在测试集上的准确率降低至</a:t>
              </a:r>
              <a:r>
                <a:rPr lang="en-US" altLang="zh-CN" sz="2400" dirty="0">
                  <a:solidFill>
                    <a:srgbClr val="22232A"/>
                  </a:solidFill>
                  <a:ea typeface="字由点字典黑 45J" panose="00020600040101010101" charset="-122"/>
                  <a:sym typeface="+mn-ea"/>
                </a:rPr>
                <a:t>0.9921</a:t>
              </a:r>
              <a:r>
                <a:rPr lang="zh-CN" altLang="en-US" sz="2400" dirty="0">
                  <a:solidFill>
                    <a:srgbClr val="22232A"/>
                  </a:solidFill>
                  <a:ea typeface="字由点字典黑 45J" panose="00020600040101010101" charset="-122"/>
                  <a:sym typeface="+mn-ea"/>
                </a:rPr>
                <a:t>，说明</a:t>
              </a:r>
              <a:r>
                <a:rPr lang="en-US" altLang="zh-CN" sz="2400" dirty="0">
                  <a:solidFill>
                    <a:srgbClr val="22232A"/>
                  </a:solidFill>
                  <a:ea typeface="字由点字典黑 45J" panose="00020600040101010101" charset="-122"/>
                  <a:sym typeface="+mn-ea"/>
                </a:rPr>
                <a:t>Adam</a:t>
              </a:r>
              <a:r>
                <a:rPr lang="zh-CN" altLang="en-US" sz="2400" dirty="0">
                  <a:solidFill>
                    <a:srgbClr val="22232A"/>
                  </a:solidFill>
                  <a:ea typeface="字由点字典黑 45J" panose="00020600040101010101" charset="-122"/>
                  <a:sym typeface="+mn-ea"/>
                </a:rPr>
                <a:t>优化器的效果比</a:t>
              </a:r>
              <a:r>
                <a:rPr lang="en-US" altLang="zh-CN" sz="2400" dirty="0">
                  <a:solidFill>
                    <a:srgbClr val="22232A"/>
                  </a:solidFill>
                  <a:ea typeface="字由点字典黑 45J" panose="00020600040101010101" charset="-122"/>
                  <a:sym typeface="+mn-ea"/>
                </a:rPr>
                <a:t>SGD</a:t>
              </a:r>
              <a:r>
                <a:rPr lang="zh-CN" altLang="en-US" sz="2400" dirty="0">
                  <a:solidFill>
                    <a:srgbClr val="22232A"/>
                  </a:solidFill>
                  <a:ea typeface="字由点字典黑 45J" panose="00020600040101010101" charset="-122"/>
                  <a:sym typeface="+mn-ea"/>
                </a:rPr>
                <a:t>优化器更差。</a:t>
              </a:r>
              <a:endParaRPr lang="en-US" sz="2400" dirty="0">
                <a:solidFill>
                  <a:srgbClr val="22232A"/>
                </a:solidFill>
                <a:ea typeface="字由点字典黑 45J" panose="00020600040101010101" charset="-122"/>
              </a:endParaRPr>
            </a:p>
          </p:txBody>
        </p:sp>
      </p:grpSp>
      <p:grpSp>
        <p:nvGrpSpPr>
          <p:cNvPr id="51" name="Group 2"/>
          <p:cNvGrpSpPr/>
          <p:nvPr/>
        </p:nvGrpSpPr>
        <p:grpSpPr>
          <a:xfrm>
            <a:off x="-1796416" y="876935"/>
            <a:ext cx="6944349" cy="1146175"/>
            <a:chOff x="0" y="0"/>
            <a:chExt cx="1760215" cy="406400"/>
          </a:xfrm>
        </p:grpSpPr>
        <p:sp>
          <p:nvSpPr>
            <p:cNvPr id="52" name="Freeform 3"/>
            <p:cNvSpPr/>
            <p:nvPr/>
          </p:nvSpPr>
          <p:spPr>
            <a:xfrm>
              <a:off x="203200" y="-326"/>
              <a:ext cx="1353815" cy="407051"/>
            </a:xfrm>
            <a:custGeom>
              <a:avLst/>
              <a:gdLst/>
              <a:ahLst/>
              <a:cxnLst/>
              <a:rect l="l" t="t" r="r" b="b"/>
              <a:pathLst>
                <a:path w="1353815" h="407051">
                  <a:moveTo>
                    <a:pt x="1353815" y="326"/>
                  </a:moveTo>
                  <a:cubicBezTo>
                    <a:pt x="1281002" y="0"/>
                    <a:pt x="1213581" y="38659"/>
                    <a:pt x="1177080" y="101663"/>
                  </a:cubicBezTo>
                  <a:cubicBezTo>
                    <a:pt x="1140579" y="164667"/>
                    <a:pt x="1140579" y="242385"/>
                    <a:pt x="1177080" y="305389"/>
                  </a:cubicBezTo>
                  <a:cubicBezTo>
                    <a:pt x="1213581" y="368393"/>
                    <a:pt x="1281002" y="407052"/>
                    <a:pt x="135381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70ADB2"/>
            </a:solidFill>
          </p:spPr>
        </p:sp>
        <p:sp>
          <p:nvSpPr>
            <p:cNvPr id="53" name="TextBox 4"/>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sp>
        <p:nvSpPr>
          <p:cNvPr id="54" name="TextBox 5"/>
          <p:cNvSpPr txBox="1"/>
          <p:nvPr/>
        </p:nvSpPr>
        <p:spPr>
          <a:xfrm>
            <a:off x="428401" y="1100250"/>
            <a:ext cx="2771999" cy="644664"/>
          </a:xfrm>
          <a:prstGeom prst="rect">
            <a:avLst/>
          </a:prstGeom>
        </p:spPr>
        <p:txBody>
          <a:bodyPr wrap="square" lIns="0" tIns="0" rIns="0" bIns="0" rtlCol="0" anchor="t">
            <a:spAutoFit/>
          </a:bodyPr>
          <a:lstStyle/>
          <a:p>
            <a:pPr>
              <a:lnSpc>
                <a:spcPts val="5460"/>
              </a:lnSpc>
            </a:pPr>
            <a:r>
              <a:rPr lang="zh-CN" altLang="en-US" sz="3900" dirty="0">
                <a:solidFill>
                  <a:srgbClr val="FFFFFF"/>
                </a:solidFill>
                <a:latin typeface="华文细黑" panose="02010600040101010101" charset="-122"/>
                <a:ea typeface="华文细黑" panose="02010600040101010101" charset="-122"/>
                <a:cs typeface="华文细黑" panose="02010600040101010101" charset="-122"/>
              </a:rPr>
              <a:t>更改优化器</a:t>
            </a:r>
            <a:endParaRPr lang="en-US" sz="3900" dirty="0">
              <a:solidFill>
                <a:srgbClr val="FFFFFF"/>
              </a:solidFill>
              <a:latin typeface="华文细黑" panose="02010600040101010101" charset="-122"/>
              <a:ea typeface="华文细黑" panose="02010600040101010101" charset="-122"/>
              <a:cs typeface="华文细黑" panose="02010600040101010101" charset="-122"/>
            </a:endParaRPr>
          </a:p>
        </p:txBody>
      </p:sp>
      <p:pic>
        <p:nvPicPr>
          <p:cNvPr id="46" name="图片 45">
            <a:extLst>
              <a:ext uri="{FF2B5EF4-FFF2-40B4-BE49-F238E27FC236}">
                <a16:creationId xmlns:a16="http://schemas.microsoft.com/office/drawing/2014/main" id="{19FC68DA-961C-BC0D-FAAD-A82DCDB6E638}"/>
              </a:ext>
            </a:extLst>
          </p:cNvPr>
          <p:cNvPicPr>
            <a:picLocks noChangeAspect="1"/>
          </p:cNvPicPr>
          <p:nvPr/>
        </p:nvPicPr>
        <p:blipFill>
          <a:blip r:embed="rId2"/>
          <a:stretch>
            <a:fillRect/>
          </a:stretch>
        </p:blipFill>
        <p:spPr>
          <a:xfrm>
            <a:off x="9982200" y="201432"/>
            <a:ext cx="7275611" cy="5205693"/>
          </a:xfrm>
          <a:prstGeom prst="rect">
            <a:avLst/>
          </a:prstGeom>
        </p:spPr>
      </p:pic>
      <p:pic>
        <p:nvPicPr>
          <p:cNvPr id="48" name="图片 47">
            <a:extLst>
              <a:ext uri="{FF2B5EF4-FFF2-40B4-BE49-F238E27FC236}">
                <a16:creationId xmlns:a16="http://schemas.microsoft.com/office/drawing/2014/main" id="{A7B5FD52-FBC8-DAC3-74BB-C95AED2DB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5676900"/>
            <a:ext cx="8251482" cy="4125741"/>
          </a:xfrm>
          <a:prstGeom prst="rect">
            <a:avLst/>
          </a:prstGeom>
        </p:spPr>
      </p:pic>
    </p:spTree>
    <p:extLst>
      <p:ext uri="{BB962C8B-B14F-4D97-AF65-F5344CB8AC3E}">
        <p14:creationId xmlns:p14="http://schemas.microsoft.com/office/powerpoint/2010/main" val="2560654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7"/>
          <p:cNvGrpSpPr/>
          <p:nvPr/>
        </p:nvGrpSpPr>
        <p:grpSpPr>
          <a:xfrm>
            <a:off x="1562835" y="2524171"/>
            <a:ext cx="6944350" cy="2856621"/>
            <a:chOff x="0" y="0"/>
            <a:chExt cx="9259133" cy="3808828"/>
          </a:xfrm>
        </p:grpSpPr>
        <p:grpSp>
          <p:nvGrpSpPr>
            <p:cNvPr id="38" name="Group 38"/>
            <p:cNvGrpSpPr/>
            <p:nvPr/>
          </p:nvGrpSpPr>
          <p:grpSpPr>
            <a:xfrm>
              <a:off x="0" y="0"/>
              <a:ext cx="9259133" cy="3808828"/>
              <a:chOff x="0" y="0"/>
              <a:chExt cx="2533318" cy="1042103"/>
            </a:xfrm>
          </p:grpSpPr>
          <p:sp>
            <p:nvSpPr>
              <p:cNvPr id="39" name="Freeform 39"/>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0" name="TextBox 40"/>
            <p:cNvSpPr txBox="1"/>
            <p:nvPr/>
          </p:nvSpPr>
          <p:spPr>
            <a:xfrm>
              <a:off x="796480" y="747180"/>
              <a:ext cx="7666172" cy="1846660"/>
            </a:xfrm>
            <a:prstGeom prst="rect">
              <a:avLst/>
            </a:prstGeom>
          </p:spPr>
          <p:txBody>
            <a:bodyPr lIns="0" tIns="0" rIns="0" bIns="0" rtlCol="0" anchor="t">
              <a:spAutoFit/>
            </a:bodyPr>
            <a:lstStyle/>
            <a:p>
              <a:pPr algn="just">
                <a:lnSpc>
                  <a:spcPts val="3600"/>
                </a:lnSpc>
                <a:buClrTx/>
                <a:buSzTx/>
                <a:buFontTx/>
              </a:pPr>
              <a:r>
                <a:rPr lang="zh-CN" altLang="en-US" sz="3200" dirty="0">
                  <a:solidFill>
                    <a:srgbClr val="22232A"/>
                  </a:solidFill>
                  <a:ea typeface="字由点字典黑 45J" panose="00020600040101010101" charset="-122"/>
                  <a:sym typeface="+mn-ea"/>
                </a:rPr>
                <a:t>将</a:t>
              </a:r>
              <a:r>
                <a:rPr lang="en-US" altLang="zh-CN" sz="3200" dirty="0">
                  <a:solidFill>
                    <a:srgbClr val="22232A"/>
                  </a:solidFill>
                  <a:ea typeface="字由点字典黑 45J" panose="00020600040101010101" charset="-122"/>
                  <a:sym typeface="+mn-ea"/>
                </a:rPr>
                <a:t>SGD</a:t>
              </a:r>
              <a:r>
                <a:rPr lang="zh-CN" altLang="en-US" sz="3200" dirty="0">
                  <a:solidFill>
                    <a:srgbClr val="22232A"/>
                  </a:solidFill>
                  <a:ea typeface="字由点字典黑 45J" panose="00020600040101010101" charset="-122"/>
                  <a:sym typeface="+mn-ea"/>
                </a:rPr>
                <a:t>优化器的学习率由</a:t>
              </a:r>
              <a:r>
                <a:rPr lang="en-US" altLang="zh-CN" sz="3200" dirty="0">
                  <a:solidFill>
                    <a:srgbClr val="22232A"/>
                  </a:solidFill>
                  <a:ea typeface="字由点字典黑 45J" panose="00020600040101010101" charset="-122"/>
                  <a:sym typeface="+mn-ea"/>
                </a:rPr>
                <a:t>0.001</a:t>
              </a:r>
              <a:r>
                <a:rPr lang="zh-CN" altLang="en-US" sz="3200" dirty="0">
                  <a:solidFill>
                    <a:srgbClr val="22232A"/>
                  </a:solidFill>
                  <a:ea typeface="字由点字典黑 45J" panose="00020600040101010101" charset="-122"/>
                  <a:sym typeface="+mn-ea"/>
                </a:rPr>
                <a:t>调整为</a:t>
              </a:r>
              <a:r>
                <a:rPr lang="en-US" altLang="zh-CN" sz="3200" dirty="0">
                  <a:solidFill>
                    <a:srgbClr val="22232A"/>
                  </a:solidFill>
                  <a:ea typeface="字由点字典黑 45J" panose="00020600040101010101" charset="-122"/>
                  <a:sym typeface="+mn-ea"/>
                </a:rPr>
                <a:t>0.0001</a:t>
              </a:r>
              <a:r>
                <a:rPr lang="zh-CN" altLang="en-US" sz="3200" dirty="0">
                  <a:solidFill>
                    <a:srgbClr val="22232A"/>
                  </a:solidFill>
                  <a:ea typeface="字由点字典黑 45J" panose="00020600040101010101" charset="-122"/>
                  <a:sym typeface="+mn-ea"/>
                </a:rPr>
                <a:t>，重新进行训练，查看网络的结果变化</a:t>
              </a:r>
              <a:endParaRPr lang="en-US" sz="3200" dirty="0">
                <a:solidFill>
                  <a:srgbClr val="22232A"/>
                </a:solidFill>
                <a:ea typeface="字由点字典黑 45J" panose="00020600040101010101" charset="-122"/>
              </a:endParaRPr>
            </a:p>
          </p:txBody>
        </p:sp>
      </p:grpSp>
      <p:grpSp>
        <p:nvGrpSpPr>
          <p:cNvPr id="41" name="Group 41"/>
          <p:cNvGrpSpPr/>
          <p:nvPr/>
        </p:nvGrpSpPr>
        <p:grpSpPr>
          <a:xfrm>
            <a:off x="1562835" y="5848938"/>
            <a:ext cx="6944350" cy="2856621"/>
            <a:chOff x="0" y="0"/>
            <a:chExt cx="9259133" cy="3808828"/>
          </a:xfrm>
        </p:grpSpPr>
        <p:grpSp>
          <p:nvGrpSpPr>
            <p:cNvPr id="42" name="Group 42"/>
            <p:cNvGrpSpPr/>
            <p:nvPr/>
          </p:nvGrpSpPr>
          <p:grpSpPr>
            <a:xfrm>
              <a:off x="0" y="0"/>
              <a:ext cx="9259133" cy="3808828"/>
              <a:chOff x="0" y="0"/>
              <a:chExt cx="2533318" cy="1042103"/>
            </a:xfrm>
          </p:grpSpPr>
          <p:sp>
            <p:nvSpPr>
              <p:cNvPr id="43" name="Freeform 43"/>
              <p:cNvSpPr/>
              <p:nvPr/>
            </p:nvSpPr>
            <p:spPr>
              <a:xfrm>
                <a:off x="0" y="0"/>
                <a:ext cx="2533318" cy="1042103"/>
              </a:xfrm>
              <a:custGeom>
                <a:avLst/>
                <a:gdLst/>
                <a:ahLst/>
                <a:cxnLst/>
                <a:rect l="l" t="t" r="r" b="b"/>
                <a:pathLst>
                  <a:path w="2533318" h="1042103">
                    <a:moveTo>
                      <a:pt x="2408857" y="1042103"/>
                    </a:moveTo>
                    <a:lnTo>
                      <a:pt x="124460" y="1042103"/>
                    </a:lnTo>
                    <a:cubicBezTo>
                      <a:pt x="55880" y="1042103"/>
                      <a:pt x="0" y="986223"/>
                      <a:pt x="0" y="917643"/>
                    </a:cubicBezTo>
                    <a:lnTo>
                      <a:pt x="0" y="124460"/>
                    </a:lnTo>
                    <a:cubicBezTo>
                      <a:pt x="0" y="55880"/>
                      <a:pt x="55880" y="0"/>
                      <a:pt x="124460" y="0"/>
                    </a:cubicBezTo>
                    <a:lnTo>
                      <a:pt x="2408858" y="0"/>
                    </a:lnTo>
                    <a:cubicBezTo>
                      <a:pt x="2477438" y="0"/>
                      <a:pt x="2533318" y="55880"/>
                      <a:pt x="2533318" y="124460"/>
                    </a:cubicBezTo>
                    <a:lnTo>
                      <a:pt x="2533318" y="917643"/>
                    </a:lnTo>
                    <a:cubicBezTo>
                      <a:pt x="2533318" y="986223"/>
                      <a:pt x="2477438" y="1042103"/>
                      <a:pt x="2408858" y="1042103"/>
                    </a:cubicBezTo>
                    <a:close/>
                  </a:path>
                </a:pathLst>
              </a:custGeom>
              <a:solidFill>
                <a:srgbClr val="D8E6E5"/>
              </a:solidFill>
            </p:spPr>
          </p:sp>
        </p:grpSp>
        <p:sp>
          <p:nvSpPr>
            <p:cNvPr id="44" name="TextBox 44"/>
            <p:cNvSpPr txBox="1"/>
            <p:nvPr/>
          </p:nvSpPr>
          <p:spPr>
            <a:xfrm>
              <a:off x="796480" y="395795"/>
              <a:ext cx="7666172" cy="3017236"/>
            </a:xfrm>
            <a:prstGeom prst="rect">
              <a:avLst/>
            </a:prstGeom>
          </p:spPr>
          <p:txBody>
            <a:bodyPr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sym typeface="+mn-ea"/>
                </a:rPr>
                <a:t>将步长降低至原来的</a:t>
              </a:r>
              <a:r>
                <a:rPr lang="en-US" altLang="zh-CN" sz="2400" dirty="0">
                  <a:solidFill>
                    <a:srgbClr val="22232A"/>
                  </a:solidFill>
                  <a:ea typeface="字由点字典黑 45J" panose="00020600040101010101" charset="-122"/>
                  <a:sym typeface="+mn-ea"/>
                </a:rPr>
                <a:t>0.1</a:t>
              </a:r>
              <a:r>
                <a:rPr lang="zh-CN" altLang="en-US" sz="2400" dirty="0">
                  <a:solidFill>
                    <a:srgbClr val="22232A"/>
                  </a:solidFill>
                  <a:ea typeface="字由点字典黑 45J" panose="00020600040101010101" charset="-122"/>
                  <a:sym typeface="+mn-ea"/>
                </a:rPr>
                <a:t>倍，开始训练时损失较大，但很快就降低到较低值，说明学习率调度器起到了作用，在</a:t>
              </a:r>
              <a:r>
                <a:rPr lang="en-US" altLang="zh-CN" sz="2400" dirty="0">
                  <a:solidFill>
                    <a:srgbClr val="22232A"/>
                  </a:solidFill>
                  <a:ea typeface="字由点字典黑 45J" panose="00020600040101010101" charset="-122"/>
                  <a:sym typeface="+mn-ea"/>
                </a:rPr>
                <a:t>10</a:t>
              </a:r>
              <a:r>
                <a:rPr lang="zh-CN" altLang="en-US" sz="2400" dirty="0">
                  <a:solidFill>
                    <a:srgbClr val="22232A"/>
                  </a:solidFill>
                  <a:ea typeface="字由点字典黑 45J" panose="00020600040101010101" charset="-122"/>
                  <a:sym typeface="+mn-ea"/>
                </a:rPr>
                <a:t>个</a:t>
              </a:r>
              <a:r>
                <a:rPr lang="en-US" altLang="zh-CN" sz="2400" dirty="0">
                  <a:solidFill>
                    <a:srgbClr val="22232A"/>
                  </a:solidFill>
                  <a:ea typeface="字由点字典黑 45J" panose="00020600040101010101" charset="-122"/>
                  <a:sym typeface="+mn-ea"/>
                </a:rPr>
                <a:t>epoch</a:t>
              </a:r>
              <a:r>
                <a:rPr lang="zh-CN" altLang="en-US" sz="2400" dirty="0">
                  <a:solidFill>
                    <a:srgbClr val="22232A"/>
                  </a:solidFill>
                  <a:ea typeface="字由点字典黑 45J" panose="00020600040101010101" charset="-122"/>
                  <a:sym typeface="+mn-ea"/>
                </a:rPr>
                <a:t>后测试集准确率为</a:t>
              </a:r>
              <a:r>
                <a:rPr lang="en-US" altLang="zh-CN" sz="2400" dirty="0">
                  <a:solidFill>
                    <a:srgbClr val="22232A"/>
                  </a:solidFill>
                  <a:ea typeface="字由点字典黑 45J" panose="00020600040101010101" charset="-122"/>
                  <a:sym typeface="+mn-ea"/>
                </a:rPr>
                <a:t>0.9853</a:t>
              </a:r>
              <a:r>
                <a:rPr lang="zh-CN" altLang="en-US" sz="2400" dirty="0">
                  <a:solidFill>
                    <a:srgbClr val="22232A"/>
                  </a:solidFill>
                  <a:ea typeface="字由点字典黑 45J" panose="00020600040101010101" charset="-122"/>
                  <a:sym typeface="+mn-ea"/>
                </a:rPr>
                <a:t>，说明模型还没有达到完美拟合。</a:t>
              </a:r>
              <a:endParaRPr lang="en-US" sz="2400" dirty="0">
                <a:solidFill>
                  <a:srgbClr val="22232A"/>
                </a:solidFill>
                <a:ea typeface="字由点字典黑 45J" panose="00020600040101010101" charset="-122"/>
              </a:endParaRPr>
            </a:p>
          </p:txBody>
        </p:sp>
      </p:grpSp>
      <p:grpSp>
        <p:nvGrpSpPr>
          <p:cNvPr id="51" name="Group 2"/>
          <p:cNvGrpSpPr/>
          <p:nvPr/>
        </p:nvGrpSpPr>
        <p:grpSpPr>
          <a:xfrm>
            <a:off x="-1796415" y="876935"/>
            <a:ext cx="6320790" cy="1146175"/>
            <a:chOff x="0" y="0"/>
            <a:chExt cx="1760215" cy="406400"/>
          </a:xfrm>
        </p:grpSpPr>
        <p:sp>
          <p:nvSpPr>
            <p:cNvPr id="52" name="Freeform 3"/>
            <p:cNvSpPr/>
            <p:nvPr/>
          </p:nvSpPr>
          <p:spPr>
            <a:xfrm>
              <a:off x="203200" y="-326"/>
              <a:ext cx="1353815" cy="407051"/>
            </a:xfrm>
            <a:custGeom>
              <a:avLst/>
              <a:gdLst/>
              <a:ahLst/>
              <a:cxnLst/>
              <a:rect l="l" t="t" r="r" b="b"/>
              <a:pathLst>
                <a:path w="1353815" h="407051">
                  <a:moveTo>
                    <a:pt x="1353815" y="326"/>
                  </a:moveTo>
                  <a:cubicBezTo>
                    <a:pt x="1281002" y="0"/>
                    <a:pt x="1213581" y="38659"/>
                    <a:pt x="1177080" y="101663"/>
                  </a:cubicBezTo>
                  <a:cubicBezTo>
                    <a:pt x="1140579" y="164667"/>
                    <a:pt x="1140579" y="242385"/>
                    <a:pt x="1177080" y="305389"/>
                  </a:cubicBezTo>
                  <a:cubicBezTo>
                    <a:pt x="1213581" y="368393"/>
                    <a:pt x="1281002" y="407052"/>
                    <a:pt x="135381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70ADB2"/>
            </a:solidFill>
          </p:spPr>
        </p:sp>
        <p:sp>
          <p:nvSpPr>
            <p:cNvPr id="53" name="TextBox 4"/>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sp>
        <p:nvSpPr>
          <p:cNvPr id="54" name="TextBox 5"/>
          <p:cNvSpPr txBox="1"/>
          <p:nvPr/>
        </p:nvSpPr>
        <p:spPr>
          <a:xfrm>
            <a:off x="428401" y="1100250"/>
            <a:ext cx="2439049" cy="699770"/>
          </a:xfrm>
          <a:prstGeom prst="rect">
            <a:avLst/>
          </a:prstGeom>
        </p:spPr>
        <p:txBody>
          <a:bodyPr lIns="0" tIns="0" rIns="0" bIns="0" rtlCol="0" anchor="t">
            <a:spAutoFit/>
          </a:bodyPr>
          <a:lstStyle/>
          <a:p>
            <a:pPr>
              <a:lnSpc>
                <a:spcPts val="5460"/>
              </a:lnSpc>
            </a:pPr>
            <a:r>
              <a:rPr lang="en-US" sz="3900">
                <a:solidFill>
                  <a:srgbClr val="FFFFFF"/>
                </a:solidFill>
                <a:latin typeface="华文细黑" panose="02010600040101010101" charset="-122"/>
                <a:ea typeface="华文细黑" panose="02010600040101010101" charset="-122"/>
                <a:cs typeface="华文细黑" panose="02010600040101010101" charset="-122"/>
              </a:rPr>
              <a:t> 数据体现</a:t>
            </a:r>
          </a:p>
        </p:txBody>
      </p:sp>
      <p:pic>
        <p:nvPicPr>
          <p:cNvPr id="46" name="图片 45">
            <a:extLst>
              <a:ext uri="{FF2B5EF4-FFF2-40B4-BE49-F238E27FC236}">
                <a16:creationId xmlns:a16="http://schemas.microsoft.com/office/drawing/2014/main" id="{3CF1FBC5-5AC2-B899-C991-4A4414832309}"/>
              </a:ext>
            </a:extLst>
          </p:cNvPr>
          <p:cNvPicPr>
            <a:picLocks noChangeAspect="1"/>
          </p:cNvPicPr>
          <p:nvPr/>
        </p:nvPicPr>
        <p:blipFill>
          <a:blip r:embed="rId2"/>
          <a:stretch>
            <a:fillRect/>
          </a:stretch>
        </p:blipFill>
        <p:spPr>
          <a:xfrm>
            <a:off x="9525000" y="342900"/>
            <a:ext cx="7696200" cy="4953319"/>
          </a:xfrm>
          <a:prstGeom prst="rect">
            <a:avLst/>
          </a:prstGeom>
        </p:spPr>
      </p:pic>
      <p:pic>
        <p:nvPicPr>
          <p:cNvPr id="48" name="图片 47">
            <a:extLst>
              <a:ext uri="{FF2B5EF4-FFF2-40B4-BE49-F238E27FC236}">
                <a16:creationId xmlns:a16="http://schemas.microsoft.com/office/drawing/2014/main" id="{EC67C665-B70F-6F3E-6C89-CDB769A9C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6800" y="5524500"/>
            <a:ext cx="9144018" cy="4572009"/>
          </a:xfrm>
          <a:prstGeom prst="rect">
            <a:avLst/>
          </a:prstGeom>
        </p:spPr>
      </p:pic>
    </p:spTree>
    <p:extLst>
      <p:ext uri="{BB962C8B-B14F-4D97-AF65-F5344CB8AC3E}">
        <p14:creationId xmlns:p14="http://schemas.microsoft.com/office/powerpoint/2010/main" val="495988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8"/>
          <p:cNvSpPr/>
          <p:nvPr/>
        </p:nvSpPr>
        <p:spPr>
          <a:xfrm>
            <a:off x="9477375" y="3103880"/>
            <a:ext cx="6587490" cy="3573780"/>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sp>
      <p:sp>
        <p:nvSpPr>
          <p:cNvPr id="28" name="TextBox 2"/>
          <p:cNvSpPr txBox="1"/>
          <p:nvPr/>
        </p:nvSpPr>
        <p:spPr>
          <a:xfrm>
            <a:off x="1981200" y="2400300"/>
            <a:ext cx="7692390" cy="5344795"/>
          </a:xfrm>
          <a:prstGeom prst="rect">
            <a:avLst/>
          </a:prstGeom>
        </p:spPr>
        <p:txBody>
          <a:bodyPr wrap="square" lIns="0" tIns="0" rIns="0" bIns="0" rtlCol="0" anchor="t">
            <a:spAutoFit/>
          </a:bodyPr>
          <a:lstStyle/>
          <a:p>
            <a:pPr algn="ctr">
              <a:lnSpc>
                <a:spcPts val="41680"/>
              </a:lnSpc>
            </a:pPr>
            <a:r>
              <a:rPr lang="en-US" sz="36500" b="1" spc="2413">
                <a:solidFill>
                  <a:srgbClr val="D8E6E5"/>
                </a:solidFill>
                <a:latin typeface="+mn-ea"/>
              </a:rPr>
              <a:t>05</a:t>
            </a:r>
          </a:p>
        </p:txBody>
      </p:sp>
      <p:grpSp>
        <p:nvGrpSpPr>
          <p:cNvPr id="4" name="组合 3"/>
          <p:cNvGrpSpPr/>
          <p:nvPr/>
        </p:nvGrpSpPr>
        <p:grpSpPr>
          <a:xfrm>
            <a:off x="3048000" y="5659755"/>
            <a:ext cx="3969385" cy="941070"/>
            <a:chOff x="5019" y="8913"/>
            <a:chExt cx="6251" cy="1482"/>
          </a:xfrm>
        </p:grpSpPr>
        <p:grpSp>
          <p:nvGrpSpPr>
            <p:cNvPr id="29" name="Group 3"/>
            <p:cNvGrpSpPr/>
            <p:nvPr/>
          </p:nvGrpSpPr>
          <p:grpSpPr>
            <a:xfrm>
              <a:off x="5019" y="8913"/>
              <a:ext cx="6251" cy="1482"/>
              <a:chOff x="0" y="0"/>
              <a:chExt cx="1106344" cy="336509"/>
            </a:xfrm>
          </p:grpSpPr>
          <p:sp>
            <p:nvSpPr>
              <p:cNvPr id="30" name="Freeform 4"/>
              <p:cNvSpPr/>
              <p:nvPr/>
            </p:nvSpPr>
            <p:spPr>
              <a:xfrm>
                <a:off x="0" y="0"/>
                <a:ext cx="1106344" cy="336509"/>
              </a:xfrm>
              <a:custGeom>
                <a:avLst/>
                <a:gdLst/>
                <a:ahLst/>
                <a:cxnLst/>
                <a:rect l="l" t="t" r="r" b="b"/>
                <a:pathLst>
                  <a:path w="1106344" h="336509">
                    <a:moveTo>
                      <a:pt x="0" y="0"/>
                    </a:moveTo>
                    <a:lnTo>
                      <a:pt x="1106344" y="0"/>
                    </a:lnTo>
                    <a:lnTo>
                      <a:pt x="1106344" y="336509"/>
                    </a:lnTo>
                    <a:lnTo>
                      <a:pt x="0" y="336509"/>
                    </a:lnTo>
                    <a:close/>
                  </a:path>
                </a:pathLst>
              </a:custGeom>
              <a:solidFill>
                <a:srgbClr val="70ADB2"/>
              </a:solidFill>
            </p:spPr>
          </p:sp>
          <p:sp>
            <p:nvSpPr>
              <p:cNvPr id="31" name="TextBox 5"/>
              <p:cNvSpPr txBox="1"/>
              <p:nvPr/>
            </p:nvSpPr>
            <p:spPr>
              <a:xfrm>
                <a:off x="0" y="-47625"/>
                <a:ext cx="812800" cy="860425"/>
              </a:xfrm>
              <a:prstGeom prst="rect">
                <a:avLst/>
              </a:prstGeom>
            </p:spPr>
            <p:txBody>
              <a:bodyPr lIns="50800" tIns="50800" rIns="50800" bIns="50800" rtlCol="0" anchor="ctr"/>
              <a:lstStyle/>
              <a:p>
                <a:pPr algn="ctr">
                  <a:lnSpc>
                    <a:spcPts val="2940"/>
                  </a:lnSpc>
                </a:pPr>
                <a:endParaRPr sz="1400"/>
              </a:p>
            </p:txBody>
          </p:sp>
        </p:grpSp>
        <p:sp>
          <p:nvSpPr>
            <p:cNvPr id="32" name="TextBox 6"/>
            <p:cNvSpPr txBox="1"/>
            <p:nvPr/>
          </p:nvSpPr>
          <p:spPr>
            <a:xfrm>
              <a:off x="5200" y="8976"/>
              <a:ext cx="5888" cy="1160"/>
            </a:xfrm>
            <a:prstGeom prst="rect">
              <a:avLst/>
            </a:prstGeom>
          </p:spPr>
          <p:txBody>
            <a:bodyPr lIns="0" tIns="0" rIns="0" bIns="0" rtlCol="0" anchor="t">
              <a:spAutoFit/>
            </a:bodyPr>
            <a:lstStyle/>
            <a:p>
              <a:pPr algn="ctr">
                <a:lnSpc>
                  <a:spcPts val="6440"/>
                </a:lnSpc>
              </a:pPr>
              <a:r>
                <a:rPr lang="zh-CN" altLang="en-US" sz="4000" dirty="0">
                  <a:solidFill>
                    <a:srgbClr val="FFFFFF"/>
                  </a:solidFill>
                  <a:ea typeface="字由点字典黑 55J" panose="00020600040101010101" charset="-122"/>
                </a:rPr>
                <a:t>总结</a:t>
              </a:r>
            </a:p>
          </p:txBody>
        </p:sp>
      </p:grpSp>
      <p:sp>
        <p:nvSpPr>
          <p:cNvPr id="3" name="TextBox 9"/>
          <p:cNvSpPr txBox="1"/>
          <p:nvPr/>
        </p:nvSpPr>
        <p:spPr>
          <a:xfrm>
            <a:off x="10321290" y="4482613"/>
            <a:ext cx="5985510" cy="660887"/>
          </a:xfrm>
          <a:prstGeom prst="rect">
            <a:avLst/>
          </a:prstGeom>
        </p:spPr>
        <p:txBody>
          <a:bodyPr wrap="square" lIns="0" tIns="0" rIns="0" bIns="0" rtlCol="0" anchor="t">
            <a:spAutoFit/>
          </a:bodyPr>
          <a:lstStyle/>
          <a:p>
            <a:pPr algn="just">
              <a:lnSpc>
                <a:spcPts val="5855"/>
              </a:lnSpc>
            </a:pPr>
            <a:r>
              <a:rPr lang="zh-CN" altLang="en-US" sz="3200" dirty="0">
                <a:solidFill>
                  <a:srgbClr val="22232A"/>
                </a:solidFill>
                <a:ea typeface="字由点字典黑 45J" panose="00020600040101010101" charset="-122"/>
              </a:rPr>
              <a:t>大作业完成总结</a:t>
            </a:r>
            <a:endParaRPr lang="en-US" sz="3200" dirty="0">
              <a:solidFill>
                <a:srgbClr val="22232A"/>
              </a:solidFill>
              <a:ea typeface="字由点字典黑 45J" panose="0002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0" y="1075346"/>
            <a:ext cx="15045055" cy="3665855"/>
            <a:chOff x="0" y="0"/>
            <a:chExt cx="5505736" cy="1337346"/>
          </a:xfrm>
        </p:grpSpPr>
        <p:sp>
          <p:nvSpPr>
            <p:cNvPr id="3" name="Freeform 3"/>
            <p:cNvSpPr/>
            <p:nvPr/>
          </p:nvSpPr>
          <p:spPr>
            <a:xfrm>
              <a:off x="0" y="0"/>
              <a:ext cx="5505736" cy="1337346"/>
            </a:xfrm>
            <a:custGeom>
              <a:avLst/>
              <a:gdLst/>
              <a:ahLst/>
              <a:cxnLst/>
              <a:rect l="l" t="t" r="r" b="b"/>
              <a:pathLst>
                <a:path w="5505736" h="1337346">
                  <a:moveTo>
                    <a:pt x="5381276" y="1337346"/>
                  </a:moveTo>
                  <a:lnTo>
                    <a:pt x="124460" y="1337346"/>
                  </a:lnTo>
                  <a:cubicBezTo>
                    <a:pt x="55880" y="1337346"/>
                    <a:pt x="0" y="1281466"/>
                    <a:pt x="0" y="1212886"/>
                  </a:cubicBezTo>
                  <a:lnTo>
                    <a:pt x="0" y="124460"/>
                  </a:lnTo>
                  <a:cubicBezTo>
                    <a:pt x="0" y="55880"/>
                    <a:pt x="55880" y="0"/>
                    <a:pt x="124460" y="0"/>
                  </a:cubicBezTo>
                  <a:lnTo>
                    <a:pt x="5381276" y="0"/>
                  </a:lnTo>
                  <a:cubicBezTo>
                    <a:pt x="5449856" y="0"/>
                    <a:pt x="5505736" y="55880"/>
                    <a:pt x="5505736" y="124460"/>
                  </a:cubicBezTo>
                  <a:lnTo>
                    <a:pt x="5505736" y="1212886"/>
                  </a:lnTo>
                  <a:cubicBezTo>
                    <a:pt x="5505736" y="1281466"/>
                    <a:pt x="5449856" y="1337346"/>
                    <a:pt x="5381276" y="1337346"/>
                  </a:cubicBezTo>
                  <a:close/>
                </a:path>
              </a:pathLst>
            </a:custGeom>
            <a:solidFill>
              <a:srgbClr val="F0F7F8"/>
            </a:solidFill>
          </p:spPr>
        </p:sp>
      </p:grpSp>
      <p:grpSp>
        <p:nvGrpSpPr>
          <p:cNvPr id="4" name="Group 4"/>
          <p:cNvGrpSpPr/>
          <p:nvPr/>
        </p:nvGrpSpPr>
        <p:grpSpPr>
          <a:xfrm>
            <a:off x="5302250" y="5504815"/>
            <a:ext cx="13360400" cy="3665855"/>
            <a:chOff x="0" y="0"/>
            <a:chExt cx="5551619" cy="1337346"/>
          </a:xfrm>
        </p:grpSpPr>
        <p:sp>
          <p:nvSpPr>
            <p:cNvPr id="5" name="Freeform 5"/>
            <p:cNvSpPr/>
            <p:nvPr/>
          </p:nvSpPr>
          <p:spPr>
            <a:xfrm>
              <a:off x="0" y="0"/>
              <a:ext cx="5551620" cy="1337346"/>
            </a:xfrm>
            <a:custGeom>
              <a:avLst/>
              <a:gdLst/>
              <a:ahLst/>
              <a:cxnLst/>
              <a:rect l="l" t="t" r="r" b="b"/>
              <a:pathLst>
                <a:path w="5551620" h="1337346">
                  <a:moveTo>
                    <a:pt x="5427159" y="1337346"/>
                  </a:moveTo>
                  <a:lnTo>
                    <a:pt x="124460" y="1337346"/>
                  </a:lnTo>
                  <a:cubicBezTo>
                    <a:pt x="55880" y="1337346"/>
                    <a:pt x="0" y="1281466"/>
                    <a:pt x="0" y="1212886"/>
                  </a:cubicBezTo>
                  <a:lnTo>
                    <a:pt x="0" y="124460"/>
                  </a:lnTo>
                  <a:cubicBezTo>
                    <a:pt x="0" y="55880"/>
                    <a:pt x="55880" y="0"/>
                    <a:pt x="124460" y="0"/>
                  </a:cubicBezTo>
                  <a:lnTo>
                    <a:pt x="5427159" y="0"/>
                  </a:lnTo>
                  <a:cubicBezTo>
                    <a:pt x="5495740" y="0"/>
                    <a:pt x="5551620" y="55880"/>
                    <a:pt x="5551620" y="124460"/>
                  </a:cubicBezTo>
                  <a:lnTo>
                    <a:pt x="5551620" y="1212886"/>
                  </a:lnTo>
                  <a:cubicBezTo>
                    <a:pt x="5551620" y="1281466"/>
                    <a:pt x="5495740" y="1337346"/>
                    <a:pt x="5427159" y="1337346"/>
                  </a:cubicBezTo>
                  <a:close/>
                </a:path>
              </a:pathLst>
            </a:custGeom>
            <a:solidFill>
              <a:srgbClr val="F0F7F8"/>
            </a:solidFill>
          </p:spPr>
        </p:sp>
      </p:grpSp>
      <p:sp>
        <p:nvSpPr>
          <p:cNvPr id="10" name="TextBox 10"/>
          <p:cNvSpPr txBox="1"/>
          <p:nvPr/>
        </p:nvSpPr>
        <p:spPr>
          <a:xfrm>
            <a:off x="1892675" y="1652610"/>
            <a:ext cx="10108565" cy="2727157"/>
          </a:xfrm>
          <a:prstGeom prst="rect">
            <a:avLst/>
          </a:prstGeom>
        </p:spPr>
        <p:txBody>
          <a:bodyPr wrap="square" lIns="0" tIns="0" rIns="0" bIns="0" rtlCol="0" anchor="t">
            <a:spAutoFit/>
          </a:bodyPr>
          <a:lstStyle/>
          <a:p>
            <a:pPr algn="just">
              <a:lnSpc>
                <a:spcPts val="3600"/>
              </a:lnSpc>
            </a:pPr>
            <a:r>
              <a:rPr lang="zh-CN" altLang="en-US" sz="2400" dirty="0">
                <a:solidFill>
                  <a:srgbClr val="22232A"/>
                </a:solidFill>
                <a:ea typeface="字由点字典黑 45J" panose="00020600040101010101" charset="-122"/>
                <a:sym typeface="+mn-ea"/>
              </a:rPr>
              <a:t>        对神经网络进行架构、调参是一个复杂、繁琐、耗时长的大工程，并不能仅仅建立模型然后训练，而是需要多次调整参数、调整架构，进行消融实验，确定完美拟合时的参数和架构，并根据对比分析分析不同情况下是否发生过拟合或欠拟合。每次神经网络进行训练时，要花费较长时间和较多算力，也需要我们根据训练过程中的情况判断预测最终训练和测试效果，以确定是否要继续训练。</a:t>
            </a:r>
            <a:endParaRPr lang="en-US" altLang="zh-CN" sz="2400" dirty="0">
              <a:solidFill>
                <a:srgbClr val="22232A"/>
              </a:solidFill>
              <a:ea typeface="字由点字典黑 45J" panose="00020600040101010101" charset="-122"/>
            </a:endParaRPr>
          </a:p>
        </p:txBody>
      </p:sp>
      <p:sp>
        <p:nvSpPr>
          <p:cNvPr id="17" name="TextBox 10"/>
          <p:cNvSpPr txBox="1"/>
          <p:nvPr/>
        </p:nvSpPr>
        <p:spPr>
          <a:xfrm>
            <a:off x="6324600" y="5743331"/>
            <a:ext cx="10108565" cy="3188822"/>
          </a:xfrm>
          <a:prstGeom prst="rect">
            <a:avLst/>
          </a:prstGeom>
        </p:spPr>
        <p:txBody>
          <a:bodyPr wrap="square" lIns="0" tIns="0" rIns="0" bIns="0" rtlCol="0" anchor="t">
            <a:spAutoFit/>
          </a:bodyPr>
          <a:lstStyle/>
          <a:p>
            <a:pPr algn="just">
              <a:lnSpc>
                <a:spcPts val="3600"/>
              </a:lnSpc>
            </a:pPr>
            <a:r>
              <a:rPr lang="en-US" altLang="zh-CN" sz="2400" dirty="0">
                <a:solidFill>
                  <a:srgbClr val="22232A"/>
                </a:solidFill>
                <a:ea typeface="字由点字典黑 45J" panose="00020600040101010101" charset="-122"/>
                <a:sym typeface="+mn-ea"/>
              </a:rPr>
              <a:t>       </a:t>
            </a:r>
            <a:r>
              <a:rPr lang="en-US" altLang="zh-CN" sz="2400" dirty="0" err="1">
                <a:solidFill>
                  <a:srgbClr val="22232A"/>
                </a:solidFill>
                <a:ea typeface="字由点字典黑 45J" panose="00020600040101010101" charset="-122"/>
                <a:sym typeface="+mn-ea"/>
              </a:rPr>
              <a:t>Pytorch</a:t>
            </a:r>
            <a:r>
              <a:rPr lang="zh-CN" altLang="en-US" sz="2400" dirty="0">
                <a:solidFill>
                  <a:srgbClr val="22232A"/>
                </a:solidFill>
                <a:ea typeface="字由点字典黑 45J" panose="00020600040101010101" charset="-122"/>
                <a:sym typeface="+mn-ea"/>
              </a:rPr>
              <a:t>平台对神经网络的架构起到了重要作用，极大地便利了神经网络结构的建立，几乎所有神经网络的结构在</a:t>
            </a:r>
            <a:r>
              <a:rPr lang="en-US" altLang="zh-CN" sz="2400" dirty="0" err="1">
                <a:solidFill>
                  <a:srgbClr val="22232A"/>
                </a:solidFill>
                <a:ea typeface="字由点字典黑 45J" panose="00020600040101010101" charset="-122"/>
                <a:sym typeface="+mn-ea"/>
              </a:rPr>
              <a:t>Pytorch</a:t>
            </a:r>
            <a:r>
              <a:rPr lang="zh-CN" altLang="en-US" sz="2400" dirty="0">
                <a:solidFill>
                  <a:srgbClr val="22232A"/>
                </a:solidFill>
                <a:ea typeface="字由点字典黑 45J" panose="00020600040101010101" charset="-122"/>
                <a:sym typeface="+mn-ea"/>
              </a:rPr>
              <a:t>平台内均有对应的库和函数，我们只需要根据神经网络代码的整体结构填补进对应的结构函数即可，并设置合适的参数进行调试。</a:t>
            </a:r>
          </a:p>
          <a:p>
            <a:pPr algn="just">
              <a:lnSpc>
                <a:spcPts val="3600"/>
              </a:lnSpc>
            </a:pPr>
            <a:r>
              <a:rPr lang="zh-CN" altLang="en-US" sz="2400" dirty="0">
                <a:solidFill>
                  <a:srgbClr val="22232A"/>
                </a:solidFill>
                <a:ea typeface="字由点字典黑 45J" panose="00020600040101010101" charset="-122"/>
                <a:sym typeface="+mn-ea"/>
              </a:rPr>
              <a:t>        对神经网络补充新功能，例如可视化训练过程、学习率动态调整等，有助于帮助神经网络更好地拟合模型，也有助于我们对神经网络的训练过程进行判断和结果预测。</a:t>
            </a:r>
          </a:p>
        </p:txBody>
      </p:sp>
    </p:spTree>
    <p:extLst>
      <p:ext uri="{BB962C8B-B14F-4D97-AF65-F5344CB8AC3E}">
        <p14:creationId xmlns:p14="http://schemas.microsoft.com/office/powerpoint/2010/main" val="303997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8D6D8"/>
        </a:solidFill>
        <a:effectLst/>
      </p:bgPr>
    </p:bg>
    <p:spTree>
      <p:nvGrpSpPr>
        <p:cNvPr id="1" name=""/>
        <p:cNvGrpSpPr/>
        <p:nvPr/>
      </p:nvGrpSpPr>
      <p:grpSpPr>
        <a:xfrm>
          <a:off x="0" y="0"/>
          <a:ext cx="0" cy="0"/>
          <a:chOff x="0" y="0"/>
          <a:chExt cx="0" cy="0"/>
        </a:xfrm>
      </p:grpSpPr>
      <p:grpSp>
        <p:nvGrpSpPr>
          <p:cNvPr id="2" name="Group 2"/>
          <p:cNvGrpSpPr/>
          <p:nvPr/>
        </p:nvGrpSpPr>
        <p:grpSpPr>
          <a:xfrm>
            <a:off x="1852753" y="1250785"/>
            <a:ext cx="14582495" cy="3892715"/>
            <a:chOff x="0" y="0"/>
            <a:chExt cx="5319734" cy="1420073"/>
          </a:xfrm>
        </p:grpSpPr>
        <p:sp>
          <p:nvSpPr>
            <p:cNvPr id="3" name="Freeform 3"/>
            <p:cNvSpPr/>
            <p:nvPr/>
          </p:nvSpPr>
          <p:spPr>
            <a:xfrm>
              <a:off x="0" y="0"/>
              <a:ext cx="5319734" cy="1420073"/>
            </a:xfrm>
            <a:custGeom>
              <a:avLst/>
              <a:gdLst/>
              <a:ahLst/>
              <a:cxnLst/>
              <a:rect l="l" t="t" r="r" b="b"/>
              <a:pathLst>
                <a:path w="5319734" h="1420073">
                  <a:moveTo>
                    <a:pt x="5195274" y="1420073"/>
                  </a:moveTo>
                  <a:lnTo>
                    <a:pt x="124460" y="1420073"/>
                  </a:lnTo>
                  <a:cubicBezTo>
                    <a:pt x="55880" y="1420073"/>
                    <a:pt x="0" y="1364193"/>
                    <a:pt x="0" y="1295613"/>
                  </a:cubicBezTo>
                  <a:lnTo>
                    <a:pt x="0" y="124460"/>
                  </a:lnTo>
                  <a:cubicBezTo>
                    <a:pt x="0" y="55880"/>
                    <a:pt x="55880" y="0"/>
                    <a:pt x="124460" y="0"/>
                  </a:cubicBezTo>
                  <a:lnTo>
                    <a:pt x="5195274" y="0"/>
                  </a:lnTo>
                  <a:cubicBezTo>
                    <a:pt x="5263854" y="0"/>
                    <a:pt x="5319734" y="55880"/>
                    <a:pt x="5319734" y="124460"/>
                  </a:cubicBezTo>
                  <a:lnTo>
                    <a:pt x="5319734" y="1295613"/>
                  </a:lnTo>
                  <a:cubicBezTo>
                    <a:pt x="5319734" y="1364193"/>
                    <a:pt x="5263854" y="1420073"/>
                    <a:pt x="5195274" y="1420073"/>
                  </a:cubicBezTo>
                  <a:close/>
                </a:path>
              </a:pathLst>
            </a:custGeom>
            <a:solidFill>
              <a:srgbClr val="F0F7F8"/>
            </a:solidFill>
          </p:spPr>
        </p:sp>
      </p:grpSp>
      <p:grpSp>
        <p:nvGrpSpPr>
          <p:cNvPr id="4" name="Group 4"/>
          <p:cNvGrpSpPr/>
          <p:nvPr/>
        </p:nvGrpSpPr>
        <p:grpSpPr>
          <a:xfrm>
            <a:off x="10820397" y="6931341"/>
            <a:ext cx="5726079" cy="835068"/>
            <a:chOff x="0" y="0"/>
            <a:chExt cx="5310904" cy="1113424"/>
          </a:xfrm>
        </p:grpSpPr>
        <p:grpSp>
          <p:nvGrpSpPr>
            <p:cNvPr id="5" name="Group 5"/>
            <p:cNvGrpSpPr/>
            <p:nvPr/>
          </p:nvGrpSpPr>
          <p:grpSpPr>
            <a:xfrm rot="-10800000">
              <a:off x="0" y="0"/>
              <a:ext cx="5310904" cy="1113424"/>
              <a:chOff x="0" y="0"/>
              <a:chExt cx="901137" cy="188922"/>
            </a:xfrm>
          </p:grpSpPr>
          <p:sp>
            <p:nvSpPr>
              <p:cNvPr id="6" name="Freeform 6"/>
              <p:cNvSpPr/>
              <p:nvPr/>
            </p:nvSpPr>
            <p:spPr>
              <a:xfrm>
                <a:off x="0" y="0"/>
                <a:ext cx="901137" cy="188922"/>
              </a:xfrm>
              <a:custGeom>
                <a:avLst/>
                <a:gdLst/>
                <a:ahLst/>
                <a:cxnLst/>
                <a:rect l="l" t="t" r="r" b="b"/>
                <a:pathLst>
                  <a:path w="901137" h="188922">
                    <a:moveTo>
                      <a:pt x="0" y="0"/>
                    </a:moveTo>
                    <a:lnTo>
                      <a:pt x="901137" y="0"/>
                    </a:lnTo>
                    <a:lnTo>
                      <a:pt x="901137" y="188922"/>
                    </a:lnTo>
                    <a:lnTo>
                      <a:pt x="0" y="188922"/>
                    </a:lnTo>
                    <a:close/>
                  </a:path>
                </a:pathLst>
              </a:custGeom>
              <a:solidFill>
                <a:srgbClr val="F0F7F8"/>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940"/>
                  </a:lnSpc>
                </a:pPr>
                <a:endParaRPr/>
              </a:p>
            </p:txBody>
          </p:sp>
        </p:grpSp>
        <p:sp>
          <p:nvSpPr>
            <p:cNvPr id="8" name="TextBox 8"/>
            <p:cNvSpPr txBox="1"/>
            <p:nvPr/>
          </p:nvSpPr>
          <p:spPr>
            <a:xfrm>
              <a:off x="238639" y="83132"/>
              <a:ext cx="4788600" cy="817147"/>
            </a:xfrm>
            <a:prstGeom prst="rect">
              <a:avLst/>
            </a:prstGeom>
          </p:spPr>
          <p:txBody>
            <a:bodyPr lIns="0" tIns="0" rIns="0" bIns="0" rtlCol="0" anchor="t">
              <a:spAutoFit/>
            </a:bodyPr>
            <a:lstStyle/>
            <a:p>
              <a:pPr algn="ctr">
                <a:lnSpc>
                  <a:spcPts val="5215"/>
                </a:lnSpc>
              </a:pPr>
              <a:r>
                <a:rPr lang="en-US" sz="3725" dirty="0" err="1">
                  <a:solidFill>
                    <a:srgbClr val="456148"/>
                  </a:solidFill>
                  <a:ea typeface="字由点字典黑 45J" panose="00020600040101010101" charset="-122"/>
                </a:rPr>
                <a:t>汇报人</a:t>
              </a:r>
              <a:r>
                <a:rPr lang="en-US" sz="3725" dirty="0">
                  <a:solidFill>
                    <a:srgbClr val="456148"/>
                  </a:solidFill>
                  <a:ea typeface="字由点字典黑 45J" panose="00020600040101010101" charset="-122"/>
                </a:rPr>
                <a:t>：</a:t>
              </a:r>
              <a:r>
                <a:rPr lang="zh-CN" altLang="en-US" sz="3725" dirty="0">
                  <a:solidFill>
                    <a:srgbClr val="456148"/>
                  </a:solidFill>
                  <a:ea typeface="字由点字典黑 45J" panose="00020600040101010101" charset="-122"/>
                </a:rPr>
                <a:t>宋泰霖 欧阳谷</a:t>
              </a:r>
            </a:p>
          </p:txBody>
        </p:sp>
      </p:grpSp>
      <p:grpSp>
        <p:nvGrpSpPr>
          <p:cNvPr id="9" name="Group 9"/>
          <p:cNvGrpSpPr/>
          <p:nvPr/>
        </p:nvGrpSpPr>
        <p:grpSpPr>
          <a:xfrm>
            <a:off x="10820398" y="5403798"/>
            <a:ext cx="10340620" cy="3803228"/>
            <a:chOff x="-2323866" y="-3697186"/>
            <a:chExt cx="13787492" cy="5070970"/>
          </a:xfrm>
        </p:grpSpPr>
        <p:grpSp>
          <p:nvGrpSpPr>
            <p:cNvPr id="10" name="Group 10"/>
            <p:cNvGrpSpPr/>
            <p:nvPr/>
          </p:nvGrpSpPr>
          <p:grpSpPr>
            <a:xfrm rot="-10800000">
              <a:off x="-2323866" y="-3697186"/>
              <a:ext cx="13787492" cy="5070970"/>
              <a:chOff x="-1043974" y="-44177"/>
              <a:chExt cx="2339417" cy="860425"/>
            </a:xfrm>
          </p:grpSpPr>
          <p:sp>
            <p:nvSpPr>
              <p:cNvPr id="11" name="Freeform 11"/>
              <p:cNvSpPr/>
              <p:nvPr/>
            </p:nvSpPr>
            <p:spPr>
              <a:xfrm>
                <a:off x="0" y="0"/>
                <a:ext cx="1295443" cy="188922"/>
              </a:xfrm>
              <a:custGeom>
                <a:avLst/>
                <a:gdLst/>
                <a:ahLst/>
                <a:cxnLst/>
                <a:rect l="l" t="t" r="r" b="b"/>
                <a:pathLst>
                  <a:path w="901137" h="188922">
                    <a:moveTo>
                      <a:pt x="0" y="0"/>
                    </a:moveTo>
                    <a:lnTo>
                      <a:pt x="901137" y="0"/>
                    </a:lnTo>
                    <a:lnTo>
                      <a:pt x="901137" y="188922"/>
                    </a:lnTo>
                    <a:lnTo>
                      <a:pt x="0" y="188922"/>
                    </a:lnTo>
                    <a:close/>
                  </a:path>
                </a:pathLst>
              </a:custGeom>
              <a:solidFill>
                <a:srgbClr val="F0F7F8"/>
              </a:solidFill>
            </p:spPr>
          </p:sp>
          <p:sp>
            <p:nvSpPr>
              <p:cNvPr id="12" name="TextBox 12"/>
              <p:cNvSpPr txBox="1"/>
              <p:nvPr/>
            </p:nvSpPr>
            <p:spPr>
              <a:xfrm>
                <a:off x="-1043974" y="-44177"/>
                <a:ext cx="812800" cy="860425"/>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2019064" y="83132"/>
              <a:ext cx="7046302" cy="817146"/>
            </a:xfrm>
            <a:prstGeom prst="rect">
              <a:avLst/>
            </a:prstGeom>
          </p:spPr>
          <p:txBody>
            <a:bodyPr wrap="square" lIns="0" tIns="0" rIns="0" bIns="0" rtlCol="0" anchor="t">
              <a:spAutoFit/>
            </a:bodyPr>
            <a:lstStyle/>
            <a:p>
              <a:pPr algn="ctr">
                <a:lnSpc>
                  <a:spcPts val="5215"/>
                </a:lnSpc>
              </a:pPr>
              <a:r>
                <a:rPr lang="en-US" sz="3725" dirty="0">
                  <a:solidFill>
                    <a:srgbClr val="456148"/>
                  </a:solidFill>
                  <a:ea typeface="字由点字典黑 45J" panose="00020600040101010101" charset="-122"/>
                </a:rPr>
                <a:t>时间：</a:t>
              </a:r>
              <a:r>
                <a:rPr lang="en-US" altLang="zh-CN" sz="3725" dirty="0">
                  <a:solidFill>
                    <a:srgbClr val="456148"/>
                  </a:solidFill>
                  <a:ea typeface="字由点字典黑 45J" panose="00020600040101010101" charset="-122"/>
                </a:rPr>
                <a:t>2023</a:t>
              </a:r>
              <a:r>
                <a:rPr lang="zh-CN" altLang="en-US" sz="3725" dirty="0">
                  <a:solidFill>
                    <a:srgbClr val="456148"/>
                  </a:solidFill>
                  <a:ea typeface="字由点字典黑 45J" panose="00020600040101010101" charset="-122"/>
                </a:rPr>
                <a:t>年</a:t>
              </a:r>
              <a:r>
                <a:rPr lang="en-US" altLang="zh-CN" sz="3725" dirty="0">
                  <a:solidFill>
                    <a:srgbClr val="456148"/>
                  </a:solidFill>
                  <a:ea typeface="字由点字典黑 45J" panose="00020600040101010101" charset="-122"/>
                </a:rPr>
                <a:t>05</a:t>
              </a:r>
              <a:r>
                <a:rPr lang="zh-CN" altLang="en-US" sz="3725" dirty="0">
                  <a:solidFill>
                    <a:srgbClr val="456148"/>
                  </a:solidFill>
                  <a:ea typeface="字由点字典黑 45J" panose="00020600040101010101" charset="-122"/>
                </a:rPr>
                <a:t>月</a:t>
              </a:r>
              <a:r>
                <a:rPr lang="en-US" altLang="zh-CN" sz="3725" dirty="0">
                  <a:solidFill>
                    <a:srgbClr val="456148"/>
                  </a:solidFill>
                  <a:ea typeface="字由点字典黑 45J" panose="00020600040101010101" charset="-122"/>
                </a:rPr>
                <a:t>31</a:t>
              </a:r>
              <a:r>
                <a:rPr lang="zh-CN" altLang="en-US" sz="3725" dirty="0">
                  <a:solidFill>
                    <a:srgbClr val="456148"/>
                  </a:solidFill>
                  <a:ea typeface="字由点字典黑 45J" panose="00020600040101010101" charset="-122"/>
                </a:rPr>
                <a:t>日</a:t>
              </a:r>
              <a:endParaRPr lang="en-US" sz="3725" dirty="0">
                <a:solidFill>
                  <a:srgbClr val="456148"/>
                </a:solidFill>
                <a:ea typeface="字由点字典黑 45J" panose="00020600040101010101" charset="-122"/>
              </a:endParaRPr>
            </a:p>
          </p:txBody>
        </p:sp>
      </p:grpSp>
      <p:sp>
        <p:nvSpPr>
          <p:cNvPr id="15" name="TextBox 15"/>
          <p:cNvSpPr txBox="1"/>
          <p:nvPr/>
        </p:nvSpPr>
        <p:spPr>
          <a:xfrm>
            <a:off x="2336165" y="1409700"/>
            <a:ext cx="13786485" cy="1435735"/>
          </a:xfrm>
          <a:prstGeom prst="rect">
            <a:avLst/>
          </a:prstGeom>
        </p:spPr>
        <p:txBody>
          <a:bodyPr wrap="square" lIns="0" tIns="0" rIns="0" bIns="0" rtlCol="0" anchor="t">
            <a:spAutoFit/>
          </a:bodyPr>
          <a:lstStyle/>
          <a:p>
            <a:pPr algn="ctr">
              <a:lnSpc>
                <a:spcPts val="11200"/>
              </a:lnSpc>
            </a:pPr>
            <a:r>
              <a:rPr lang="en-US" sz="8000" spc="384" dirty="0">
                <a:solidFill>
                  <a:srgbClr val="70ADB2"/>
                </a:solidFill>
              </a:rPr>
              <a:t>Thank you </a:t>
            </a:r>
          </a:p>
        </p:txBody>
      </p:sp>
      <p:sp>
        <p:nvSpPr>
          <p:cNvPr id="16" name="TextBox 16"/>
          <p:cNvSpPr txBox="1"/>
          <p:nvPr/>
        </p:nvSpPr>
        <p:spPr>
          <a:xfrm>
            <a:off x="1852753" y="3259482"/>
            <a:ext cx="14937017" cy="1378585"/>
          </a:xfrm>
          <a:prstGeom prst="rect">
            <a:avLst/>
          </a:prstGeom>
        </p:spPr>
        <p:txBody>
          <a:bodyPr lIns="0" tIns="0" rIns="0" bIns="0" rtlCol="0" anchor="t">
            <a:spAutoFit/>
          </a:bodyPr>
          <a:lstStyle/>
          <a:p>
            <a:pPr algn="ctr">
              <a:lnSpc>
                <a:spcPts val="10750"/>
              </a:lnSpc>
            </a:pPr>
            <a:r>
              <a:rPr lang="en-US" sz="9600" spc="220" dirty="0" err="1">
                <a:solidFill>
                  <a:srgbClr val="0C6980"/>
                </a:solidFill>
                <a:ea typeface="字由点字典黑 75J Bold"/>
              </a:rPr>
              <a:t>感谢</a:t>
            </a:r>
            <a:r>
              <a:rPr lang="zh-CN" altLang="en-US" sz="9600" spc="220" dirty="0">
                <a:solidFill>
                  <a:srgbClr val="0C6980"/>
                </a:solidFill>
                <a:ea typeface="字由点字典黑 75J Bold"/>
              </a:rPr>
              <a:t>您的</a:t>
            </a:r>
            <a:r>
              <a:rPr lang="en-US" sz="9600" spc="220" dirty="0" err="1">
                <a:solidFill>
                  <a:srgbClr val="0C6980"/>
                </a:solidFill>
                <a:ea typeface="字由点字典黑 75J Bold"/>
              </a:rPr>
              <a:t>观看!</a:t>
            </a:r>
            <a:endParaRPr lang="en-US" sz="9600" spc="220" dirty="0">
              <a:solidFill>
                <a:srgbClr val="0C6980"/>
              </a:solidFill>
              <a:ea typeface="字由点字典黑 75J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3048000" y="6092825"/>
            <a:ext cx="9105265" cy="796925"/>
          </a:xfrm>
          <a:prstGeom prst="rect">
            <a:avLst/>
          </a:prstGeom>
        </p:spPr>
        <p:txBody>
          <a:bodyPr wrap="square" lIns="0" tIns="0" rIns="0" bIns="0" rtlCol="0" anchor="t">
            <a:spAutoFit/>
          </a:bodyPr>
          <a:lstStyle/>
          <a:p>
            <a:pPr algn="l">
              <a:lnSpc>
                <a:spcPts val="6215"/>
              </a:lnSpc>
            </a:pPr>
            <a:r>
              <a:rPr lang="en-US" sz="7200" spc="190">
                <a:solidFill>
                  <a:srgbClr val="70ADB2"/>
                </a:solidFill>
                <a:latin typeface="华文细黑" panose="02010600040101010101" charset="-122"/>
                <a:ea typeface="华文细黑" panose="02010600040101010101" charset="-122"/>
              </a:rPr>
              <a:t>Content</a:t>
            </a:r>
          </a:p>
        </p:txBody>
      </p:sp>
      <p:sp>
        <p:nvSpPr>
          <p:cNvPr id="5" name="TextBox 5"/>
          <p:cNvSpPr txBox="1"/>
          <p:nvPr/>
        </p:nvSpPr>
        <p:spPr>
          <a:xfrm>
            <a:off x="3276600" y="4229100"/>
            <a:ext cx="5559425" cy="1378585"/>
          </a:xfrm>
          <a:prstGeom prst="rect">
            <a:avLst/>
          </a:prstGeom>
        </p:spPr>
        <p:txBody>
          <a:bodyPr wrap="square" lIns="0" tIns="0" rIns="0" bIns="0" rtlCol="0" anchor="t">
            <a:spAutoFit/>
          </a:bodyPr>
          <a:lstStyle/>
          <a:p>
            <a:pPr algn="l">
              <a:lnSpc>
                <a:spcPts val="10750"/>
              </a:lnSpc>
            </a:pPr>
            <a:r>
              <a:rPr lang="en-US" sz="11500" spc="614">
                <a:solidFill>
                  <a:srgbClr val="0C6980"/>
                </a:solidFill>
                <a:ea typeface="字由点字典黑 75J Bold"/>
              </a:rPr>
              <a:t>目录</a:t>
            </a:r>
          </a:p>
        </p:txBody>
      </p:sp>
      <p:sp>
        <p:nvSpPr>
          <p:cNvPr id="6" name="AutoShape 6"/>
          <p:cNvSpPr/>
          <p:nvPr/>
        </p:nvSpPr>
        <p:spPr>
          <a:xfrm rot="5400000">
            <a:off x="6098735" y="4964509"/>
            <a:ext cx="5266974" cy="0"/>
          </a:xfrm>
          <a:prstGeom prst="line">
            <a:avLst/>
          </a:prstGeom>
          <a:ln w="38100" cap="flat">
            <a:solidFill>
              <a:srgbClr val="0C6980"/>
            </a:solidFill>
            <a:prstDash val="sysDot"/>
            <a:headEnd type="none" w="sm" len="sm"/>
            <a:tailEnd type="none" w="sm" len="sm"/>
          </a:ln>
        </p:spPr>
      </p:sp>
      <p:grpSp>
        <p:nvGrpSpPr>
          <p:cNvPr id="7" name="Group 7"/>
          <p:cNvGrpSpPr/>
          <p:nvPr/>
        </p:nvGrpSpPr>
        <p:grpSpPr>
          <a:xfrm>
            <a:off x="9913322" y="2274454"/>
            <a:ext cx="741109" cy="741109"/>
            <a:chOff x="0" y="0"/>
            <a:chExt cx="1913890" cy="1913890"/>
          </a:xfrm>
        </p:grpSpPr>
        <p:sp>
          <p:nvSpPr>
            <p:cNvPr id="8" name="Freeform 8"/>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70ADB2"/>
            </a:solidFill>
          </p:spPr>
        </p:sp>
      </p:grpSp>
      <p:grpSp>
        <p:nvGrpSpPr>
          <p:cNvPr id="9" name="Group 9"/>
          <p:cNvGrpSpPr/>
          <p:nvPr/>
        </p:nvGrpSpPr>
        <p:grpSpPr>
          <a:xfrm>
            <a:off x="9913322" y="3418899"/>
            <a:ext cx="741109" cy="741109"/>
            <a:chOff x="0" y="0"/>
            <a:chExt cx="1913890" cy="1913890"/>
          </a:xfrm>
        </p:grpSpPr>
        <p:sp>
          <p:nvSpPr>
            <p:cNvPr id="10" name="Freeform 10"/>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0C6980"/>
            </a:solidFill>
          </p:spPr>
        </p:sp>
      </p:grpSp>
      <p:grpSp>
        <p:nvGrpSpPr>
          <p:cNvPr id="11" name="Group 11"/>
          <p:cNvGrpSpPr/>
          <p:nvPr/>
        </p:nvGrpSpPr>
        <p:grpSpPr>
          <a:xfrm>
            <a:off x="9913322" y="4562712"/>
            <a:ext cx="741109" cy="741109"/>
            <a:chOff x="0" y="0"/>
            <a:chExt cx="1913890" cy="1913890"/>
          </a:xfrm>
        </p:grpSpPr>
        <p:sp>
          <p:nvSpPr>
            <p:cNvPr id="12" name="Freeform 12"/>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70ADB2"/>
            </a:solidFill>
          </p:spPr>
        </p:sp>
      </p:grpSp>
      <p:grpSp>
        <p:nvGrpSpPr>
          <p:cNvPr id="13" name="Group 13"/>
          <p:cNvGrpSpPr/>
          <p:nvPr/>
        </p:nvGrpSpPr>
        <p:grpSpPr>
          <a:xfrm>
            <a:off x="9913322" y="5706357"/>
            <a:ext cx="741109" cy="741109"/>
            <a:chOff x="0" y="0"/>
            <a:chExt cx="1913890" cy="1913890"/>
          </a:xfrm>
        </p:grpSpPr>
        <p:sp>
          <p:nvSpPr>
            <p:cNvPr id="14" name="Freeform 14"/>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0C6980"/>
            </a:solidFill>
          </p:spPr>
        </p:sp>
      </p:grpSp>
      <p:grpSp>
        <p:nvGrpSpPr>
          <p:cNvPr id="15" name="Group 15"/>
          <p:cNvGrpSpPr/>
          <p:nvPr/>
        </p:nvGrpSpPr>
        <p:grpSpPr>
          <a:xfrm>
            <a:off x="9913322" y="6850003"/>
            <a:ext cx="741109" cy="741109"/>
            <a:chOff x="0" y="0"/>
            <a:chExt cx="1913890" cy="1913890"/>
          </a:xfrm>
        </p:grpSpPr>
        <p:sp>
          <p:nvSpPr>
            <p:cNvPr id="16" name="Freeform 16"/>
            <p:cNvSpPr/>
            <p:nvPr/>
          </p:nvSpPr>
          <p:spPr>
            <a:xfrm>
              <a:off x="0" y="0"/>
              <a:ext cx="1913890" cy="1913890"/>
            </a:xfrm>
            <a:custGeom>
              <a:avLst/>
              <a:gdLst/>
              <a:ahLst/>
              <a:cxnLst/>
              <a:rect l="l" t="t" r="r" b="b"/>
              <a:pathLst>
                <a:path w="1913890" h="1913890">
                  <a:moveTo>
                    <a:pt x="1789430" y="1913890"/>
                  </a:moveTo>
                  <a:lnTo>
                    <a:pt x="124460" y="1913890"/>
                  </a:lnTo>
                  <a:cubicBezTo>
                    <a:pt x="55880" y="1913890"/>
                    <a:pt x="0" y="1858010"/>
                    <a:pt x="0" y="1789430"/>
                  </a:cubicBezTo>
                  <a:lnTo>
                    <a:pt x="0" y="124460"/>
                  </a:lnTo>
                  <a:cubicBezTo>
                    <a:pt x="0" y="55880"/>
                    <a:pt x="55880" y="0"/>
                    <a:pt x="124460" y="0"/>
                  </a:cubicBezTo>
                  <a:lnTo>
                    <a:pt x="1789430" y="0"/>
                  </a:lnTo>
                  <a:cubicBezTo>
                    <a:pt x="1858010" y="0"/>
                    <a:pt x="1913890" y="55880"/>
                    <a:pt x="1913890" y="124460"/>
                  </a:cubicBezTo>
                  <a:lnTo>
                    <a:pt x="1913890" y="1789430"/>
                  </a:lnTo>
                  <a:cubicBezTo>
                    <a:pt x="1913890" y="1858010"/>
                    <a:pt x="1858010" y="1913890"/>
                    <a:pt x="1789430" y="1913890"/>
                  </a:cubicBezTo>
                  <a:close/>
                </a:path>
              </a:pathLst>
            </a:custGeom>
            <a:solidFill>
              <a:srgbClr val="70ADB2"/>
            </a:solidFill>
          </p:spPr>
        </p:sp>
      </p:grpSp>
      <p:sp>
        <p:nvSpPr>
          <p:cNvPr id="19" name="TextBox 19"/>
          <p:cNvSpPr txBox="1"/>
          <p:nvPr/>
        </p:nvSpPr>
        <p:spPr>
          <a:xfrm>
            <a:off x="9972516" y="2434540"/>
            <a:ext cx="622721" cy="408305"/>
          </a:xfrm>
          <a:prstGeom prst="rect">
            <a:avLst/>
          </a:prstGeom>
        </p:spPr>
        <p:txBody>
          <a:bodyPr lIns="0" tIns="0" rIns="0" bIns="0" rtlCol="0" anchor="t">
            <a:spAutoFit/>
          </a:bodyPr>
          <a:lstStyle/>
          <a:p>
            <a:pPr algn="ctr">
              <a:lnSpc>
                <a:spcPts val="3185"/>
              </a:lnSpc>
            </a:pPr>
            <a:r>
              <a:rPr lang="en-US" sz="2275">
                <a:solidFill>
                  <a:srgbClr val="FFFFFF"/>
                </a:solidFill>
                <a:latin typeface="Open Sans 2" panose="02010600030101010101" charset="-122"/>
              </a:rPr>
              <a:t>01</a:t>
            </a:r>
          </a:p>
        </p:txBody>
      </p:sp>
      <p:sp>
        <p:nvSpPr>
          <p:cNvPr id="20" name="TextBox 20"/>
          <p:cNvSpPr txBox="1"/>
          <p:nvPr/>
        </p:nvSpPr>
        <p:spPr>
          <a:xfrm>
            <a:off x="10922477" y="2283397"/>
            <a:ext cx="4822401" cy="646972"/>
          </a:xfrm>
          <a:prstGeom prst="rect">
            <a:avLst/>
          </a:prstGeom>
        </p:spPr>
        <p:txBody>
          <a:bodyPr lIns="0" tIns="0" rIns="0" bIns="0" rtlCol="0" anchor="t">
            <a:spAutoFit/>
          </a:bodyPr>
          <a:lstStyle/>
          <a:p>
            <a:pPr algn="ctr">
              <a:lnSpc>
                <a:spcPts val="5460"/>
              </a:lnSpc>
            </a:pPr>
            <a:r>
              <a:rPr lang="zh-CN" altLang="en-US" sz="3900" dirty="0">
                <a:solidFill>
                  <a:srgbClr val="313447"/>
                </a:solidFill>
                <a:ea typeface="字由点字典黑 55J" panose="00020600040101010101" charset="-122"/>
              </a:rPr>
              <a:t>网络结构</a:t>
            </a:r>
            <a:endParaRPr lang="zh-CN" sz="3900" dirty="0">
              <a:solidFill>
                <a:srgbClr val="313447"/>
              </a:solidFill>
              <a:ea typeface="字由点字典黑 55J" panose="00020600040101010101" charset="-122"/>
            </a:endParaRPr>
          </a:p>
        </p:txBody>
      </p:sp>
      <p:sp>
        <p:nvSpPr>
          <p:cNvPr id="21" name="TextBox 21"/>
          <p:cNvSpPr txBox="1"/>
          <p:nvPr/>
        </p:nvSpPr>
        <p:spPr>
          <a:xfrm>
            <a:off x="9972516" y="3578985"/>
            <a:ext cx="622721" cy="408305"/>
          </a:xfrm>
          <a:prstGeom prst="rect">
            <a:avLst/>
          </a:prstGeom>
        </p:spPr>
        <p:txBody>
          <a:bodyPr lIns="0" tIns="0" rIns="0" bIns="0" rtlCol="0" anchor="t">
            <a:spAutoFit/>
          </a:bodyPr>
          <a:lstStyle/>
          <a:p>
            <a:pPr algn="ctr">
              <a:lnSpc>
                <a:spcPts val="3185"/>
              </a:lnSpc>
            </a:pPr>
            <a:r>
              <a:rPr lang="en-US" sz="2275">
                <a:solidFill>
                  <a:srgbClr val="FFFFFF"/>
                </a:solidFill>
                <a:latin typeface="Open Sans 2" panose="02010600030101010101" charset="-122"/>
              </a:rPr>
              <a:t>02</a:t>
            </a:r>
          </a:p>
        </p:txBody>
      </p:sp>
      <p:sp>
        <p:nvSpPr>
          <p:cNvPr id="22" name="TextBox 22"/>
          <p:cNvSpPr txBox="1"/>
          <p:nvPr/>
        </p:nvSpPr>
        <p:spPr>
          <a:xfrm>
            <a:off x="10690661" y="4580901"/>
            <a:ext cx="5841523" cy="646972"/>
          </a:xfrm>
          <a:prstGeom prst="rect">
            <a:avLst/>
          </a:prstGeom>
        </p:spPr>
        <p:txBody>
          <a:bodyPr wrap="square" lIns="0" tIns="0" rIns="0" bIns="0" rtlCol="0" anchor="t">
            <a:spAutoFit/>
          </a:bodyPr>
          <a:lstStyle/>
          <a:p>
            <a:pPr algn="ctr">
              <a:lnSpc>
                <a:spcPts val="5460"/>
              </a:lnSpc>
            </a:pPr>
            <a:r>
              <a:rPr lang="zh-CN" altLang="en-US" sz="3900" dirty="0">
                <a:solidFill>
                  <a:srgbClr val="313447"/>
                </a:solidFill>
                <a:ea typeface="字由点字典黑 55J" panose="00020600040101010101" charset="-122"/>
                <a:sym typeface="+mn-ea"/>
              </a:rPr>
              <a:t>数据集验证和实验结果</a:t>
            </a:r>
            <a:endParaRPr lang="zh-CN" altLang="en-US" sz="3900" dirty="0">
              <a:solidFill>
                <a:srgbClr val="313447"/>
              </a:solidFill>
              <a:ea typeface="字由点字典黑 55J" panose="00020600040101010101" charset="-122"/>
            </a:endParaRPr>
          </a:p>
        </p:txBody>
      </p:sp>
      <p:sp>
        <p:nvSpPr>
          <p:cNvPr id="23" name="TextBox 23"/>
          <p:cNvSpPr txBox="1"/>
          <p:nvPr/>
        </p:nvSpPr>
        <p:spPr>
          <a:xfrm>
            <a:off x="9972516" y="4722797"/>
            <a:ext cx="622721" cy="408305"/>
          </a:xfrm>
          <a:prstGeom prst="rect">
            <a:avLst/>
          </a:prstGeom>
        </p:spPr>
        <p:txBody>
          <a:bodyPr lIns="0" tIns="0" rIns="0" bIns="0" rtlCol="0" anchor="t">
            <a:spAutoFit/>
          </a:bodyPr>
          <a:lstStyle/>
          <a:p>
            <a:pPr algn="ctr">
              <a:lnSpc>
                <a:spcPts val="3185"/>
              </a:lnSpc>
            </a:pPr>
            <a:r>
              <a:rPr lang="en-US" sz="2275">
                <a:solidFill>
                  <a:srgbClr val="FFFFFF"/>
                </a:solidFill>
                <a:latin typeface="Open Sans 2" panose="02010600030101010101" charset="-122"/>
              </a:rPr>
              <a:t>03</a:t>
            </a:r>
          </a:p>
        </p:txBody>
      </p:sp>
      <p:sp>
        <p:nvSpPr>
          <p:cNvPr id="24" name="TextBox 24"/>
          <p:cNvSpPr txBox="1"/>
          <p:nvPr/>
        </p:nvSpPr>
        <p:spPr>
          <a:xfrm>
            <a:off x="10922477" y="3471835"/>
            <a:ext cx="4822401" cy="646972"/>
          </a:xfrm>
          <a:prstGeom prst="rect">
            <a:avLst/>
          </a:prstGeom>
        </p:spPr>
        <p:txBody>
          <a:bodyPr lIns="0" tIns="0" rIns="0" bIns="0" rtlCol="0" anchor="t">
            <a:spAutoFit/>
          </a:bodyPr>
          <a:lstStyle/>
          <a:p>
            <a:pPr algn="ctr">
              <a:lnSpc>
                <a:spcPts val="5460"/>
              </a:lnSpc>
            </a:pPr>
            <a:r>
              <a:rPr lang="zh-CN" altLang="en-US" sz="3900" dirty="0">
                <a:solidFill>
                  <a:srgbClr val="313447"/>
                </a:solidFill>
                <a:ea typeface="字由点字典黑 55J" panose="00020600040101010101" charset="-122"/>
                <a:sym typeface="+mn-ea"/>
              </a:rPr>
              <a:t>新功能</a:t>
            </a:r>
            <a:endParaRPr lang="zh-CN" altLang="en-US" sz="3900" dirty="0">
              <a:solidFill>
                <a:srgbClr val="313447"/>
              </a:solidFill>
              <a:ea typeface="字由点字典黑 55J" panose="00020600040101010101" charset="-122"/>
            </a:endParaRPr>
          </a:p>
        </p:txBody>
      </p:sp>
      <p:sp>
        <p:nvSpPr>
          <p:cNvPr id="25" name="TextBox 25"/>
          <p:cNvSpPr txBox="1"/>
          <p:nvPr/>
        </p:nvSpPr>
        <p:spPr>
          <a:xfrm>
            <a:off x="9972516" y="5866443"/>
            <a:ext cx="622721" cy="408305"/>
          </a:xfrm>
          <a:prstGeom prst="rect">
            <a:avLst/>
          </a:prstGeom>
        </p:spPr>
        <p:txBody>
          <a:bodyPr lIns="0" tIns="0" rIns="0" bIns="0" rtlCol="0" anchor="t">
            <a:spAutoFit/>
          </a:bodyPr>
          <a:lstStyle/>
          <a:p>
            <a:pPr algn="ctr">
              <a:lnSpc>
                <a:spcPts val="3185"/>
              </a:lnSpc>
            </a:pPr>
            <a:r>
              <a:rPr lang="en-US" sz="2275">
                <a:solidFill>
                  <a:srgbClr val="FFFFFF"/>
                </a:solidFill>
                <a:latin typeface="Open Sans 2" panose="02010600030101010101" charset="-122"/>
              </a:rPr>
              <a:t>04</a:t>
            </a:r>
          </a:p>
        </p:txBody>
      </p:sp>
      <p:sp>
        <p:nvSpPr>
          <p:cNvPr id="26" name="TextBox 26"/>
          <p:cNvSpPr txBox="1"/>
          <p:nvPr/>
        </p:nvSpPr>
        <p:spPr>
          <a:xfrm>
            <a:off x="10922477" y="5715301"/>
            <a:ext cx="4822401" cy="646972"/>
          </a:xfrm>
          <a:prstGeom prst="rect">
            <a:avLst/>
          </a:prstGeom>
        </p:spPr>
        <p:txBody>
          <a:bodyPr lIns="0" tIns="0" rIns="0" bIns="0" rtlCol="0" anchor="t">
            <a:spAutoFit/>
          </a:bodyPr>
          <a:lstStyle/>
          <a:p>
            <a:pPr algn="ctr">
              <a:lnSpc>
                <a:spcPts val="5460"/>
              </a:lnSpc>
            </a:pPr>
            <a:r>
              <a:rPr lang="zh-CN" altLang="en-US" sz="3900" dirty="0">
                <a:solidFill>
                  <a:srgbClr val="313447"/>
                </a:solidFill>
                <a:ea typeface="字由点字典黑 55J" panose="00020600040101010101" charset="-122"/>
              </a:rPr>
              <a:t>消融实验</a:t>
            </a:r>
            <a:endParaRPr lang="en-US" sz="3900" dirty="0">
              <a:solidFill>
                <a:srgbClr val="313447"/>
              </a:solidFill>
              <a:ea typeface="字由点字典黑 55J" panose="00020600040101010101" charset="-122"/>
            </a:endParaRPr>
          </a:p>
        </p:txBody>
      </p:sp>
      <p:sp>
        <p:nvSpPr>
          <p:cNvPr id="27" name="TextBox 27"/>
          <p:cNvSpPr txBox="1"/>
          <p:nvPr/>
        </p:nvSpPr>
        <p:spPr>
          <a:xfrm>
            <a:off x="9972516" y="7010089"/>
            <a:ext cx="622721" cy="408305"/>
          </a:xfrm>
          <a:prstGeom prst="rect">
            <a:avLst/>
          </a:prstGeom>
        </p:spPr>
        <p:txBody>
          <a:bodyPr lIns="0" tIns="0" rIns="0" bIns="0" rtlCol="0" anchor="t">
            <a:spAutoFit/>
          </a:bodyPr>
          <a:lstStyle/>
          <a:p>
            <a:pPr algn="ctr">
              <a:lnSpc>
                <a:spcPts val="3185"/>
              </a:lnSpc>
            </a:pPr>
            <a:r>
              <a:rPr lang="en-US" sz="2275">
                <a:solidFill>
                  <a:srgbClr val="FFFFFF"/>
                </a:solidFill>
                <a:latin typeface="Open Sans 2" panose="02010600030101010101" charset="-122"/>
              </a:rPr>
              <a:t>05</a:t>
            </a:r>
          </a:p>
        </p:txBody>
      </p:sp>
      <p:sp>
        <p:nvSpPr>
          <p:cNvPr id="28" name="TextBox 28"/>
          <p:cNvSpPr txBox="1"/>
          <p:nvPr/>
        </p:nvSpPr>
        <p:spPr>
          <a:xfrm>
            <a:off x="10922477" y="6858946"/>
            <a:ext cx="4822401" cy="642868"/>
          </a:xfrm>
          <a:prstGeom prst="rect">
            <a:avLst/>
          </a:prstGeom>
        </p:spPr>
        <p:txBody>
          <a:bodyPr lIns="0" tIns="0" rIns="0" bIns="0" rtlCol="0" anchor="t">
            <a:spAutoFit/>
          </a:bodyPr>
          <a:lstStyle/>
          <a:p>
            <a:pPr algn="ctr">
              <a:lnSpc>
                <a:spcPts val="5460"/>
              </a:lnSpc>
            </a:pPr>
            <a:r>
              <a:rPr lang="zh-CN" altLang="en-US" sz="3900" dirty="0">
                <a:solidFill>
                  <a:srgbClr val="313447"/>
                </a:solidFill>
                <a:ea typeface="字由点字典黑 55J" panose="00020600040101010101" charset="-122"/>
              </a:rPr>
              <a:t>总结</a:t>
            </a:r>
            <a:endParaRPr lang="en-US" sz="3900" dirty="0">
              <a:solidFill>
                <a:srgbClr val="313447"/>
              </a:solidFill>
              <a:ea typeface="字由点字典黑 55J" panose="0002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8"/>
          <p:cNvSpPr/>
          <p:nvPr/>
        </p:nvSpPr>
        <p:spPr>
          <a:xfrm>
            <a:off x="9601200" y="3103880"/>
            <a:ext cx="6899910" cy="3573780"/>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txBody>
          <a:bodyPr/>
          <a:lstStyle/>
          <a:p>
            <a:endParaRPr lang="zh-CN" altLang="en-US" dirty="0"/>
          </a:p>
        </p:txBody>
      </p:sp>
      <p:sp>
        <p:nvSpPr>
          <p:cNvPr id="2" name="TextBox 2"/>
          <p:cNvSpPr txBox="1"/>
          <p:nvPr/>
        </p:nvSpPr>
        <p:spPr>
          <a:xfrm>
            <a:off x="2572385" y="2444115"/>
            <a:ext cx="7692390" cy="5344795"/>
          </a:xfrm>
          <a:prstGeom prst="rect">
            <a:avLst/>
          </a:prstGeom>
        </p:spPr>
        <p:txBody>
          <a:bodyPr wrap="square" lIns="0" tIns="0" rIns="0" bIns="0" rtlCol="0" anchor="t">
            <a:spAutoFit/>
          </a:bodyPr>
          <a:lstStyle/>
          <a:p>
            <a:pPr algn="ctr">
              <a:lnSpc>
                <a:spcPts val="41680"/>
              </a:lnSpc>
            </a:pPr>
            <a:r>
              <a:rPr lang="en-US" sz="36500" b="1" spc="2413" dirty="0">
                <a:solidFill>
                  <a:srgbClr val="D8E6E5"/>
                </a:solidFill>
                <a:latin typeface="+mn-ea"/>
              </a:rPr>
              <a:t>01</a:t>
            </a:r>
          </a:p>
        </p:txBody>
      </p:sp>
      <p:grpSp>
        <p:nvGrpSpPr>
          <p:cNvPr id="7" name="组合 6"/>
          <p:cNvGrpSpPr/>
          <p:nvPr/>
        </p:nvGrpSpPr>
        <p:grpSpPr>
          <a:xfrm>
            <a:off x="3445962" y="5707885"/>
            <a:ext cx="3969385" cy="941070"/>
            <a:chOff x="5019" y="8913"/>
            <a:chExt cx="6251" cy="1482"/>
          </a:xfrm>
        </p:grpSpPr>
        <p:grpSp>
          <p:nvGrpSpPr>
            <p:cNvPr id="3" name="Group 3"/>
            <p:cNvGrpSpPr/>
            <p:nvPr/>
          </p:nvGrpSpPr>
          <p:grpSpPr>
            <a:xfrm>
              <a:off x="5019" y="8913"/>
              <a:ext cx="6251" cy="1482"/>
              <a:chOff x="0" y="0"/>
              <a:chExt cx="1106344" cy="336509"/>
            </a:xfrm>
          </p:grpSpPr>
          <p:sp>
            <p:nvSpPr>
              <p:cNvPr id="4" name="Freeform 4"/>
              <p:cNvSpPr/>
              <p:nvPr/>
            </p:nvSpPr>
            <p:spPr>
              <a:xfrm>
                <a:off x="0" y="0"/>
                <a:ext cx="1106344" cy="336509"/>
              </a:xfrm>
              <a:custGeom>
                <a:avLst/>
                <a:gdLst/>
                <a:ahLst/>
                <a:cxnLst/>
                <a:rect l="l" t="t" r="r" b="b"/>
                <a:pathLst>
                  <a:path w="1106344" h="336509">
                    <a:moveTo>
                      <a:pt x="0" y="0"/>
                    </a:moveTo>
                    <a:lnTo>
                      <a:pt x="1106344" y="0"/>
                    </a:lnTo>
                    <a:lnTo>
                      <a:pt x="1106344" y="336509"/>
                    </a:lnTo>
                    <a:lnTo>
                      <a:pt x="0" y="336509"/>
                    </a:lnTo>
                    <a:close/>
                  </a:path>
                </a:pathLst>
              </a:custGeom>
              <a:solidFill>
                <a:srgbClr val="70ADB2"/>
              </a:solidFill>
            </p:spPr>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940"/>
                  </a:lnSpc>
                </a:pPr>
                <a:endParaRPr sz="1400"/>
              </a:p>
            </p:txBody>
          </p:sp>
        </p:grpSp>
        <p:sp>
          <p:nvSpPr>
            <p:cNvPr id="6" name="TextBox 6"/>
            <p:cNvSpPr txBox="1"/>
            <p:nvPr/>
          </p:nvSpPr>
          <p:spPr>
            <a:xfrm>
              <a:off x="5200" y="8976"/>
              <a:ext cx="5888" cy="1153"/>
            </a:xfrm>
            <a:prstGeom prst="rect">
              <a:avLst/>
            </a:prstGeom>
          </p:spPr>
          <p:txBody>
            <a:bodyPr lIns="0" tIns="0" rIns="0" bIns="0" rtlCol="0" anchor="t">
              <a:spAutoFit/>
            </a:bodyPr>
            <a:lstStyle/>
            <a:p>
              <a:pPr algn="ctr">
                <a:lnSpc>
                  <a:spcPts val="6440"/>
                </a:lnSpc>
              </a:pPr>
              <a:r>
                <a:rPr lang="zh-CN" altLang="en-US" sz="4000" dirty="0">
                  <a:solidFill>
                    <a:srgbClr val="FFFFFF"/>
                  </a:solidFill>
                  <a:ea typeface="字由点字典黑 55J" panose="00020600040101010101" charset="-122"/>
                </a:rPr>
                <a:t>网络结构</a:t>
              </a:r>
            </a:p>
          </p:txBody>
        </p:sp>
      </p:grpSp>
      <p:sp>
        <p:nvSpPr>
          <p:cNvPr id="8" name="TextBox 9">
            <a:extLst>
              <a:ext uri="{FF2B5EF4-FFF2-40B4-BE49-F238E27FC236}">
                <a16:creationId xmlns:a16="http://schemas.microsoft.com/office/drawing/2014/main" id="{988395B4-B9D7-9CCC-3AE4-30B0984CDC5D}"/>
              </a:ext>
            </a:extLst>
          </p:cNvPr>
          <p:cNvSpPr txBox="1"/>
          <p:nvPr/>
        </p:nvSpPr>
        <p:spPr>
          <a:xfrm>
            <a:off x="10375573" y="4452228"/>
            <a:ext cx="5985510" cy="664284"/>
          </a:xfrm>
          <a:prstGeom prst="rect">
            <a:avLst/>
          </a:prstGeom>
        </p:spPr>
        <p:txBody>
          <a:bodyPr wrap="square" lIns="0" tIns="0" rIns="0" bIns="0" rtlCol="0" anchor="t">
            <a:spAutoFit/>
          </a:bodyPr>
          <a:lstStyle/>
          <a:p>
            <a:pPr algn="just">
              <a:lnSpc>
                <a:spcPts val="5855"/>
              </a:lnSpc>
            </a:pPr>
            <a:r>
              <a:rPr lang="zh-CN" altLang="en-US" sz="3200" dirty="0">
                <a:solidFill>
                  <a:srgbClr val="22232A"/>
                </a:solidFill>
                <a:ea typeface="字由点字典黑 45J" panose="00020600040101010101" charset="-122"/>
              </a:rPr>
              <a:t>本网络的网络结构</a:t>
            </a:r>
            <a:endParaRPr lang="en-US" sz="3200" dirty="0">
              <a:solidFill>
                <a:srgbClr val="22232A"/>
              </a:solidFill>
              <a:ea typeface="字由点字典黑 45J" panose="0002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8"/>
          <p:cNvSpPr/>
          <p:nvPr/>
        </p:nvSpPr>
        <p:spPr>
          <a:xfrm>
            <a:off x="5421427" y="7702763"/>
            <a:ext cx="5062407" cy="938530"/>
          </a:xfrm>
          <a:custGeom>
            <a:avLst/>
            <a:gdLst/>
            <a:ahLst/>
            <a:cxnLst/>
            <a:rect l="l" t="t" r="r" b="b"/>
            <a:pathLst>
              <a:path w="1176981" h="407051">
                <a:moveTo>
                  <a:pt x="1176981" y="326"/>
                </a:moveTo>
                <a:cubicBezTo>
                  <a:pt x="1104168" y="0"/>
                  <a:pt x="1036747" y="38659"/>
                  <a:pt x="1000246" y="101663"/>
                </a:cubicBezTo>
                <a:cubicBezTo>
                  <a:pt x="963745" y="164667"/>
                  <a:pt x="963745" y="242385"/>
                  <a:pt x="1000246" y="305389"/>
                </a:cubicBezTo>
                <a:cubicBezTo>
                  <a:pt x="1036747" y="368393"/>
                  <a:pt x="1104168" y="407052"/>
                  <a:pt x="1176981"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0F7F8"/>
          </a:solidFill>
        </p:spPr>
      </p:sp>
      <p:sp>
        <p:nvSpPr>
          <p:cNvPr id="40" name="Freeform 8"/>
          <p:cNvSpPr/>
          <p:nvPr/>
        </p:nvSpPr>
        <p:spPr>
          <a:xfrm>
            <a:off x="5506336" y="5104679"/>
            <a:ext cx="4355036" cy="938530"/>
          </a:xfrm>
          <a:custGeom>
            <a:avLst/>
            <a:gdLst/>
            <a:ahLst/>
            <a:cxnLst/>
            <a:rect l="l" t="t" r="r" b="b"/>
            <a:pathLst>
              <a:path w="1176981" h="407051">
                <a:moveTo>
                  <a:pt x="1176981" y="326"/>
                </a:moveTo>
                <a:cubicBezTo>
                  <a:pt x="1104168" y="0"/>
                  <a:pt x="1036747" y="38659"/>
                  <a:pt x="1000246" y="101663"/>
                </a:cubicBezTo>
                <a:cubicBezTo>
                  <a:pt x="963745" y="164667"/>
                  <a:pt x="963745" y="242385"/>
                  <a:pt x="1000246" y="305389"/>
                </a:cubicBezTo>
                <a:cubicBezTo>
                  <a:pt x="1036747" y="368393"/>
                  <a:pt x="1104168" y="407052"/>
                  <a:pt x="1176981"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0F7F8"/>
          </a:solidFill>
        </p:spPr>
      </p:sp>
      <p:grpSp>
        <p:nvGrpSpPr>
          <p:cNvPr id="6" name="Group 6"/>
          <p:cNvGrpSpPr/>
          <p:nvPr/>
        </p:nvGrpSpPr>
        <p:grpSpPr>
          <a:xfrm>
            <a:off x="5209360" y="2212954"/>
            <a:ext cx="8389898" cy="2292844"/>
            <a:chOff x="0" y="-146367"/>
            <a:chExt cx="11186531" cy="3057124"/>
          </a:xfrm>
        </p:grpSpPr>
        <p:grpSp>
          <p:nvGrpSpPr>
            <p:cNvPr id="7" name="Group 7"/>
            <p:cNvGrpSpPr/>
            <p:nvPr/>
          </p:nvGrpSpPr>
          <p:grpSpPr>
            <a:xfrm>
              <a:off x="205499" y="-146367"/>
              <a:ext cx="6756940" cy="1400000"/>
              <a:chOff x="0" y="-47625"/>
              <a:chExt cx="2198574" cy="455532"/>
            </a:xfrm>
          </p:grpSpPr>
          <p:sp>
            <p:nvSpPr>
              <p:cNvPr id="8" name="Freeform 8"/>
              <p:cNvSpPr/>
              <p:nvPr/>
            </p:nvSpPr>
            <p:spPr>
              <a:xfrm>
                <a:off x="47976" y="735"/>
                <a:ext cx="2150598" cy="407172"/>
              </a:xfrm>
              <a:custGeom>
                <a:avLst/>
                <a:gdLst/>
                <a:ahLst/>
                <a:cxnLst/>
                <a:rect l="l" t="t" r="r" b="b"/>
                <a:pathLst>
                  <a:path w="1176981" h="407051">
                    <a:moveTo>
                      <a:pt x="1176981" y="326"/>
                    </a:moveTo>
                    <a:cubicBezTo>
                      <a:pt x="1104168" y="0"/>
                      <a:pt x="1036747" y="38659"/>
                      <a:pt x="1000246" y="101663"/>
                    </a:cubicBezTo>
                    <a:cubicBezTo>
                      <a:pt x="963745" y="164667"/>
                      <a:pt x="963745" y="242385"/>
                      <a:pt x="1000246" y="305389"/>
                    </a:cubicBezTo>
                    <a:cubicBezTo>
                      <a:pt x="1036747" y="368393"/>
                      <a:pt x="1104168" y="407052"/>
                      <a:pt x="1176981"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F0F7F8"/>
              </a:solidFill>
            </p:spPr>
          </p:sp>
          <p:sp>
            <p:nvSpPr>
              <p:cNvPr id="9" name="TextBox 9"/>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grpSp>
          <p:nvGrpSpPr>
            <p:cNvPr id="10" name="Group 10"/>
            <p:cNvGrpSpPr/>
            <p:nvPr/>
          </p:nvGrpSpPr>
          <p:grpSpPr>
            <a:xfrm>
              <a:off x="0" y="0"/>
              <a:ext cx="1249001" cy="1195695"/>
              <a:chOff x="0" y="0"/>
              <a:chExt cx="812800" cy="778111"/>
            </a:xfrm>
          </p:grpSpPr>
          <p:sp>
            <p:nvSpPr>
              <p:cNvPr id="11" name="Freeform 11"/>
              <p:cNvSpPr/>
              <p:nvPr/>
            </p:nvSpPr>
            <p:spPr>
              <a:xfrm>
                <a:off x="117460" y="0"/>
                <a:ext cx="577881" cy="778111"/>
              </a:xfrm>
              <a:custGeom>
                <a:avLst/>
                <a:gdLst/>
                <a:ahLst/>
                <a:cxnLst/>
                <a:rect l="l" t="t" r="r" b="b"/>
                <a:pathLst>
                  <a:path w="577881" h="778111">
                    <a:moveTo>
                      <a:pt x="288940" y="0"/>
                    </a:moveTo>
                    <a:cubicBezTo>
                      <a:pt x="460498" y="51795"/>
                      <a:pt x="577880" y="209849"/>
                      <a:pt x="577880" y="389056"/>
                    </a:cubicBezTo>
                    <a:cubicBezTo>
                      <a:pt x="577880" y="568262"/>
                      <a:pt x="460498" y="726316"/>
                      <a:pt x="288940" y="778111"/>
                    </a:cubicBezTo>
                    <a:cubicBezTo>
                      <a:pt x="117382" y="726316"/>
                      <a:pt x="0" y="568262"/>
                      <a:pt x="0" y="389056"/>
                    </a:cubicBezTo>
                    <a:cubicBezTo>
                      <a:pt x="0" y="209849"/>
                      <a:pt x="117382" y="51795"/>
                      <a:pt x="288940" y="0"/>
                    </a:cubicBezTo>
                    <a:close/>
                  </a:path>
                </a:pathLst>
              </a:custGeom>
              <a:solidFill>
                <a:srgbClr val="0C6980"/>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35781" y="166683"/>
              <a:ext cx="1177439" cy="795655"/>
            </a:xfrm>
            <a:prstGeom prst="rect">
              <a:avLst/>
            </a:prstGeom>
          </p:spPr>
          <p:txBody>
            <a:bodyPr lIns="0" tIns="0" rIns="0" bIns="0" rtlCol="0" anchor="t">
              <a:spAutoFit/>
            </a:bodyPr>
            <a:lstStyle/>
            <a:p>
              <a:pPr algn="ctr">
                <a:lnSpc>
                  <a:spcPts val="5040"/>
                </a:lnSpc>
              </a:pPr>
              <a:r>
                <a:rPr lang="en-US" sz="3600">
                  <a:solidFill>
                    <a:srgbClr val="FFFFFF"/>
                  </a:solidFill>
                  <a:latin typeface="字由点字典黑 55J" panose="00020600040101010101" charset="-122"/>
                </a:rPr>
                <a:t>01</a:t>
              </a:r>
            </a:p>
          </p:txBody>
        </p:sp>
        <p:sp>
          <p:nvSpPr>
            <p:cNvPr id="14" name="TextBox 14"/>
            <p:cNvSpPr txBox="1"/>
            <p:nvPr/>
          </p:nvSpPr>
          <p:spPr>
            <a:xfrm>
              <a:off x="629444" y="1736761"/>
              <a:ext cx="10557087" cy="1173996"/>
            </a:xfrm>
            <a:prstGeom prst="rect">
              <a:avLst/>
            </a:prstGeom>
          </p:spPr>
          <p:txBody>
            <a:bodyPr wrap="square"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sym typeface="+mn-ea"/>
                </a:rPr>
                <a:t>输入尺寸为</a:t>
              </a:r>
              <a:r>
                <a:rPr lang="en-US" altLang="zh-CN" sz="2400" dirty="0">
                  <a:solidFill>
                    <a:srgbClr val="22232A"/>
                  </a:solidFill>
                  <a:ea typeface="字由点字典黑 45J" panose="00020600040101010101" charset="-122"/>
                  <a:sym typeface="+mn-ea"/>
                </a:rPr>
                <a:t>1x28x28</a:t>
              </a:r>
              <a:r>
                <a:rPr lang="zh-CN" altLang="en-US" sz="2400" dirty="0">
                  <a:solidFill>
                    <a:srgbClr val="22232A"/>
                  </a:solidFill>
                  <a:ea typeface="字由点字典黑 45J" panose="00020600040101010101" charset="-122"/>
                  <a:sym typeface="+mn-ea"/>
                </a:rPr>
                <a:t>，输出通道数为</a:t>
              </a:r>
              <a:r>
                <a:rPr lang="en-US" altLang="zh-CN" sz="2400" dirty="0">
                  <a:solidFill>
                    <a:srgbClr val="22232A"/>
                  </a:solidFill>
                  <a:ea typeface="字由点字典黑 45J" panose="00020600040101010101" charset="-122"/>
                  <a:sym typeface="+mn-ea"/>
                </a:rPr>
                <a:t>64</a:t>
              </a:r>
              <a:r>
                <a:rPr lang="zh-CN" altLang="en-US" sz="2400" dirty="0">
                  <a:solidFill>
                    <a:srgbClr val="22232A"/>
                  </a:solidFill>
                  <a:ea typeface="字由点字典黑 45J" panose="00020600040101010101" charset="-122"/>
                  <a:sym typeface="+mn-ea"/>
                </a:rPr>
                <a:t>，卷积核大小为</a:t>
              </a:r>
              <a:r>
                <a:rPr lang="en-US" altLang="zh-CN" sz="2400" dirty="0">
                  <a:solidFill>
                    <a:srgbClr val="22232A"/>
                  </a:solidFill>
                  <a:ea typeface="字由点字典黑 45J" panose="00020600040101010101" charset="-122"/>
                  <a:sym typeface="+mn-ea"/>
                </a:rPr>
                <a:t>3x3</a:t>
              </a:r>
              <a:r>
                <a:rPr lang="zh-CN" altLang="en-US" sz="2400" dirty="0">
                  <a:solidFill>
                    <a:srgbClr val="22232A"/>
                  </a:solidFill>
                  <a:ea typeface="字由点字典黑 45J" panose="00020600040101010101" charset="-122"/>
                  <a:sym typeface="+mn-ea"/>
                </a:rPr>
                <a:t>，填充为</a:t>
              </a:r>
              <a:r>
                <a:rPr lang="en-US" altLang="zh-CN" sz="2400" dirty="0">
                  <a:solidFill>
                    <a:srgbClr val="22232A"/>
                  </a:solidFill>
                  <a:ea typeface="字由点字典黑 45J" panose="00020600040101010101" charset="-122"/>
                  <a:sym typeface="+mn-ea"/>
                </a:rPr>
                <a:t>1</a:t>
              </a:r>
              <a:r>
                <a:rPr lang="zh-CN" altLang="en-US" sz="2400" dirty="0">
                  <a:solidFill>
                    <a:srgbClr val="22232A"/>
                  </a:solidFill>
                  <a:ea typeface="字由点字典黑 45J" panose="00020600040101010101" charset="-122"/>
                  <a:sym typeface="+mn-ea"/>
                </a:rPr>
                <a:t>，步幅为</a:t>
              </a:r>
              <a:r>
                <a:rPr lang="en-US" altLang="zh-CN" sz="2400" dirty="0">
                  <a:solidFill>
                    <a:srgbClr val="22232A"/>
                  </a:solidFill>
                  <a:ea typeface="字由点字典黑 45J" panose="00020600040101010101" charset="-122"/>
                  <a:sym typeface="+mn-ea"/>
                </a:rPr>
                <a:t>1</a:t>
              </a:r>
              <a:r>
                <a:rPr lang="zh-CN" altLang="en-US" sz="2400" dirty="0">
                  <a:solidFill>
                    <a:srgbClr val="22232A"/>
                  </a:solidFill>
                  <a:ea typeface="字由点字典黑 45J" panose="00020600040101010101" charset="-122"/>
                  <a:sym typeface="+mn-ea"/>
                </a:rPr>
                <a:t>。</a:t>
              </a:r>
              <a:endParaRPr lang="en-US" sz="2400" dirty="0">
                <a:solidFill>
                  <a:srgbClr val="22232A"/>
                </a:solidFill>
                <a:ea typeface="字由点字典黑 45J" panose="00020600040101010101" charset="-122"/>
              </a:endParaRPr>
            </a:p>
          </p:txBody>
        </p:sp>
        <p:sp>
          <p:nvSpPr>
            <p:cNvPr id="15" name="TextBox 15"/>
            <p:cNvSpPr txBox="1"/>
            <p:nvPr/>
          </p:nvSpPr>
          <p:spPr>
            <a:xfrm>
              <a:off x="1249001" y="284564"/>
              <a:ext cx="5038517" cy="613159"/>
            </a:xfrm>
            <a:prstGeom prst="rect">
              <a:avLst/>
            </a:prstGeom>
          </p:spPr>
          <p:txBody>
            <a:bodyPr wrap="square" lIns="0" tIns="0" rIns="0" bIns="0" rtlCol="0" anchor="t">
              <a:spAutoFit/>
            </a:bodyPr>
            <a:lstStyle/>
            <a:p>
              <a:pPr algn="ctr">
                <a:lnSpc>
                  <a:spcPts val="3920"/>
                </a:lnSpc>
              </a:pPr>
              <a:r>
                <a:rPr lang="zh-CN" altLang="en-US" sz="2800" dirty="0">
                  <a:solidFill>
                    <a:srgbClr val="3B3B3B"/>
                  </a:solidFill>
                  <a:ea typeface="字由点字典黑 55J" panose="00020600040101010101" charset="-122"/>
                </a:rPr>
                <a:t>二维卷积层（</a:t>
              </a:r>
              <a:r>
                <a:rPr lang="en-US" altLang="zh-CN" sz="2800" dirty="0">
                  <a:solidFill>
                    <a:srgbClr val="3B3B3B"/>
                  </a:solidFill>
                  <a:ea typeface="字由点字典黑 55J" panose="00020600040101010101" charset="-122"/>
                </a:rPr>
                <a:t>conv1</a:t>
              </a:r>
              <a:r>
                <a:rPr lang="zh-CN" altLang="en-US" sz="2800" dirty="0">
                  <a:solidFill>
                    <a:srgbClr val="3B3B3B"/>
                  </a:solidFill>
                  <a:ea typeface="字由点字典黑 55J" panose="00020600040101010101" charset="-122"/>
                </a:rPr>
                <a:t>）</a:t>
              </a:r>
            </a:p>
          </p:txBody>
        </p:sp>
      </p:grpSp>
      <p:grpSp>
        <p:nvGrpSpPr>
          <p:cNvPr id="16" name="Group 16"/>
          <p:cNvGrpSpPr/>
          <p:nvPr/>
        </p:nvGrpSpPr>
        <p:grpSpPr>
          <a:xfrm>
            <a:off x="5055236" y="4989102"/>
            <a:ext cx="8416205" cy="1995356"/>
            <a:chOff x="0" y="-146367"/>
            <a:chExt cx="11221607" cy="2660475"/>
          </a:xfrm>
        </p:grpSpPr>
        <p:sp>
          <p:nvSpPr>
            <p:cNvPr id="19" name="TextBox 19"/>
            <p:cNvSpPr txBox="1"/>
            <p:nvPr/>
          </p:nvSpPr>
          <p:spPr>
            <a:xfrm>
              <a:off x="205499" y="-146367"/>
              <a:ext cx="2498001" cy="1395368"/>
            </a:xfrm>
            <a:prstGeom prst="rect">
              <a:avLst/>
            </a:prstGeom>
          </p:spPr>
          <p:txBody>
            <a:bodyPr lIns="50800" tIns="50800" rIns="50800" bIns="50800" rtlCol="0" anchor="ctr"/>
            <a:lstStyle/>
            <a:p>
              <a:pPr algn="ctr">
                <a:lnSpc>
                  <a:spcPts val="2940"/>
                </a:lnSpc>
              </a:pPr>
              <a:endParaRPr/>
            </a:p>
          </p:txBody>
        </p:sp>
        <p:grpSp>
          <p:nvGrpSpPr>
            <p:cNvPr id="20" name="Group 20"/>
            <p:cNvGrpSpPr/>
            <p:nvPr/>
          </p:nvGrpSpPr>
          <p:grpSpPr>
            <a:xfrm>
              <a:off x="0" y="0"/>
              <a:ext cx="1249001" cy="1195695"/>
              <a:chOff x="0" y="0"/>
              <a:chExt cx="812800" cy="778111"/>
            </a:xfrm>
          </p:grpSpPr>
          <p:sp>
            <p:nvSpPr>
              <p:cNvPr id="21" name="Freeform 21"/>
              <p:cNvSpPr/>
              <p:nvPr/>
            </p:nvSpPr>
            <p:spPr>
              <a:xfrm>
                <a:off x="117460" y="0"/>
                <a:ext cx="577881" cy="778111"/>
              </a:xfrm>
              <a:custGeom>
                <a:avLst/>
                <a:gdLst/>
                <a:ahLst/>
                <a:cxnLst/>
                <a:rect l="l" t="t" r="r" b="b"/>
                <a:pathLst>
                  <a:path w="577881" h="778111">
                    <a:moveTo>
                      <a:pt x="288940" y="0"/>
                    </a:moveTo>
                    <a:cubicBezTo>
                      <a:pt x="460498" y="51795"/>
                      <a:pt x="577880" y="209849"/>
                      <a:pt x="577880" y="389056"/>
                    </a:cubicBezTo>
                    <a:cubicBezTo>
                      <a:pt x="577880" y="568262"/>
                      <a:pt x="460498" y="726316"/>
                      <a:pt x="288940" y="778111"/>
                    </a:cubicBezTo>
                    <a:cubicBezTo>
                      <a:pt x="117382" y="726316"/>
                      <a:pt x="0" y="568262"/>
                      <a:pt x="0" y="389056"/>
                    </a:cubicBezTo>
                    <a:cubicBezTo>
                      <a:pt x="0" y="209849"/>
                      <a:pt x="117382" y="51795"/>
                      <a:pt x="288940" y="0"/>
                    </a:cubicBezTo>
                    <a:close/>
                  </a:path>
                </a:pathLst>
              </a:custGeom>
              <a:solidFill>
                <a:srgbClr val="70ADB2"/>
              </a:solidFill>
            </p:spPr>
          </p:sp>
          <p:sp>
            <p:nvSpPr>
              <p:cNvPr id="22" name="TextBox 22"/>
              <p:cNvSpPr txBox="1"/>
              <p:nvPr/>
            </p:nvSpPr>
            <p:spPr>
              <a:xfrm>
                <a:off x="76200" y="28575"/>
                <a:ext cx="660400" cy="708025"/>
              </a:xfrm>
              <a:prstGeom prst="rect">
                <a:avLst/>
              </a:prstGeom>
            </p:spPr>
            <p:txBody>
              <a:bodyPr lIns="50800" tIns="50800" rIns="50800" bIns="50800" rtlCol="0" anchor="ctr"/>
              <a:lstStyle/>
              <a:p>
                <a:pPr algn="ctr">
                  <a:lnSpc>
                    <a:spcPts val="2940"/>
                  </a:lnSpc>
                </a:pPr>
                <a:endParaRPr/>
              </a:p>
            </p:txBody>
          </p:sp>
        </p:grpSp>
        <p:sp>
          <p:nvSpPr>
            <p:cNvPr id="23" name="TextBox 23"/>
            <p:cNvSpPr txBox="1"/>
            <p:nvPr/>
          </p:nvSpPr>
          <p:spPr>
            <a:xfrm>
              <a:off x="35781" y="166683"/>
              <a:ext cx="1177439" cy="795655"/>
            </a:xfrm>
            <a:prstGeom prst="rect">
              <a:avLst/>
            </a:prstGeom>
          </p:spPr>
          <p:txBody>
            <a:bodyPr lIns="0" tIns="0" rIns="0" bIns="0" rtlCol="0" anchor="t">
              <a:spAutoFit/>
            </a:bodyPr>
            <a:lstStyle/>
            <a:p>
              <a:pPr algn="ctr">
                <a:lnSpc>
                  <a:spcPts val="5040"/>
                </a:lnSpc>
              </a:pPr>
              <a:r>
                <a:rPr lang="en-US" sz="3600">
                  <a:solidFill>
                    <a:srgbClr val="FFFFFF"/>
                  </a:solidFill>
                  <a:latin typeface="字由点字典黑 55J" panose="00020600040101010101" charset="-122"/>
                </a:rPr>
                <a:t>02</a:t>
              </a:r>
            </a:p>
          </p:txBody>
        </p:sp>
        <p:sp>
          <p:nvSpPr>
            <p:cNvPr id="24" name="TextBox 24"/>
            <p:cNvSpPr txBox="1"/>
            <p:nvPr/>
          </p:nvSpPr>
          <p:spPr>
            <a:xfrm>
              <a:off x="723787" y="1955664"/>
              <a:ext cx="10497820" cy="558444"/>
            </a:xfrm>
            <a:prstGeom prst="rect">
              <a:avLst/>
            </a:prstGeom>
          </p:spPr>
          <p:txBody>
            <a:bodyPr wrap="square"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sym typeface="+mn-ea"/>
                </a:rPr>
                <a:t>对卷积层的输出进行批归一化。</a:t>
              </a:r>
              <a:endParaRPr lang="en-US" sz="2400" dirty="0">
                <a:solidFill>
                  <a:srgbClr val="22232A"/>
                </a:solidFill>
                <a:ea typeface="字由点字典黑 45J" panose="00020600040101010101" charset="-122"/>
              </a:endParaRPr>
            </a:p>
          </p:txBody>
        </p:sp>
        <p:sp>
          <p:nvSpPr>
            <p:cNvPr id="25" name="TextBox 25"/>
            <p:cNvSpPr txBox="1"/>
            <p:nvPr/>
          </p:nvSpPr>
          <p:spPr>
            <a:xfrm>
              <a:off x="1249001" y="284564"/>
              <a:ext cx="4656759" cy="613159"/>
            </a:xfrm>
            <a:prstGeom prst="rect">
              <a:avLst/>
            </a:prstGeom>
          </p:spPr>
          <p:txBody>
            <a:bodyPr wrap="square" lIns="0" tIns="0" rIns="0" bIns="0" rtlCol="0" anchor="t">
              <a:spAutoFit/>
            </a:bodyPr>
            <a:lstStyle/>
            <a:p>
              <a:pPr algn="ctr">
                <a:lnSpc>
                  <a:spcPts val="3920"/>
                </a:lnSpc>
              </a:pPr>
              <a:r>
                <a:rPr lang="zh-CN" altLang="en-US" sz="2800" dirty="0">
                  <a:solidFill>
                    <a:srgbClr val="3B3B3B"/>
                  </a:solidFill>
                  <a:ea typeface="字由点字典黑 55J" panose="00020600040101010101" charset="-122"/>
                </a:rPr>
                <a:t>批归一化层（</a:t>
              </a:r>
              <a:r>
                <a:rPr lang="en-US" altLang="zh-CN" sz="2800" dirty="0">
                  <a:solidFill>
                    <a:srgbClr val="3B3B3B"/>
                  </a:solidFill>
                  <a:ea typeface="字由点字典黑 55J" panose="00020600040101010101" charset="-122"/>
                </a:rPr>
                <a:t>bn1</a:t>
              </a:r>
              <a:r>
                <a:rPr lang="zh-CN" altLang="en-US" sz="2800" dirty="0">
                  <a:solidFill>
                    <a:srgbClr val="3B3B3B"/>
                  </a:solidFill>
                  <a:ea typeface="字由点字典黑 55J" panose="00020600040101010101" charset="-122"/>
                </a:rPr>
                <a:t>）</a:t>
              </a:r>
            </a:p>
          </p:txBody>
        </p:sp>
      </p:grpSp>
      <p:grpSp>
        <p:nvGrpSpPr>
          <p:cNvPr id="26" name="Group 26"/>
          <p:cNvGrpSpPr/>
          <p:nvPr/>
        </p:nvGrpSpPr>
        <p:grpSpPr>
          <a:xfrm>
            <a:off x="5038490" y="7596461"/>
            <a:ext cx="8454523" cy="1862617"/>
            <a:chOff x="0" y="-146367"/>
            <a:chExt cx="11272697" cy="2483490"/>
          </a:xfrm>
        </p:grpSpPr>
        <p:sp>
          <p:nvSpPr>
            <p:cNvPr id="29" name="TextBox 29"/>
            <p:cNvSpPr txBox="1"/>
            <p:nvPr/>
          </p:nvSpPr>
          <p:spPr>
            <a:xfrm>
              <a:off x="205499" y="-146367"/>
              <a:ext cx="2498001" cy="1395368"/>
            </a:xfrm>
            <a:prstGeom prst="rect">
              <a:avLst/>
            </a:prstGeom>
          </p:spPr>
          <p:txBody>
            <a:bodyPr lIns="50800" tIns="50800" rIns="50800" bIns="50800" rtlCol="0" anchor="ctr"/>
            <a:lstStyle/>
            <a:p>
              <a:pPr algn="ctr">
                <a:lnSpc>
                  <a:spcPts val="2940"/>
                </a:lnSpc>
              </a:pPr>
              <a:endParaRPr/>
            </a:p>
          </p:txBody>
        </p:sp>
        <p:grpSp>
          <p:nvGrpSpPr>
            <p:cNvPr id="30" name="Group 30"/>
            <p:cNvGrpSpPr/>
            <p:nvPr/>
          </p:nvGrpSpPr>
          <p:grpSpPr>
            <a:xfrm>
              <a:off x="0" y="0"/>
              <a:ext cx="1249001" cy="1195695"/>
              <a:chOff x="0" y="0"/>
              <a:chExt cx="812800" cy="778111"/>
            </a:xfrm>
          </p:grpSpPr>
          <p:sp>
            <p:nvSpPr>
              <p:cNvPr id="31" name="Freeform 31"/>
              <p:cNvSpPr/>
              <p:nvPr/>
            </p:nvSpPr>
            <p:spPr>
              <a:xfrm>
                <a:off x="117460" y="0"/>
                <a:ext cx="577881" cy="778111"/>
              </a:xfrm>
              <a:custGeom>
                <a:avLst/>
                <a:gdLst/>
                <a:ahLst/>
                <a:cxnLst/>
                <a:rect l="l" t="t" r="r" b="b"/>
                <a:pathLst>
                  <a:path w="577881" h="778111">
                    <a:moveTo>
                      <a:pt x="288940" y="0"/>
                    </a:moveTo>
                    <a:cubicBezTo>
                      <a:pt x="460498" y="51795"/>
                      <a:pt x="577880" y="209849"/>
                      <a:pt x="577880" y="389056"/>
                    </a:cubicBezTo>
                    <a:cubicBezTo>
                      <a:pt x="577880" y="568262"/>
                      <a:pt x="460498" y="726316"/>
                      <a:pt x="288940" y="778111"/>
                    </a:cubicBezTo>
                    <a:cubicBezTo>
                      <a:pt x="117382" y="726316"/>
                      <a:pt x="0" y="568262"/>
                      <a:pt x="0" y="389056"/>
                    </a:cubicBezTo>
                    <a:cubicBezTo>
                      <a:pt x="0" y="209849"/>
                      <a:pt x="117382" y="51795"/>
                      <a:pt x="288940" y="0"/>
                    </a:cubicBezTo>
                    <a:close/>
                  </a:path>
                </a:pathLst>
              </a:custGeom>
              <a:solidFill>
                <a:srgbClr val="0C6980"/>
              </a:solidFill>
            </p:spPr>
          </p:sp>
          <p:sp>
            <p:nvSpPr>
              <p:cNvPr id="32" name="TextBox 32"/>
              <p:cNvSpPr txBox="1"/>
              <p:nvPr/>
            </p:nvSpPr>
            <p:spPr>
              <a:xfrm>
                <a:off x="76200" y="28575"/>
                <a:ext cx="660400" cy="708025"/>
              </a:xfrm>
              <a:prstGeom prst="rect">
                <a:avLst/>
              </a:prstGeom>
            </p:spPr>
            <p:txBody>
              <a:bodyPr lIns="50800" tIns="50800" rIns="50800" bIns="50800" rtlCol="0" anchor="ctr"/>
              <a:lstStyle/>
              <a:p>
                <a:pPr algn="ctr">
                  <a:lnSpc>
                    <a:spcPts val="2940"/>
                  </a:lnSpc>
                </a:pPr>
                <a:endParaRPr/>
              </a:p>
            </p:txBody>
          </p:sp>
        </p:grpSp>
        <p:sp>
          <p:nvSpPr>
            <p:cNvPr id="33" name="TextBox 33"/>
            <p:cNvSpPr txBox="1"/>
            <p:nvPr/>
          </p:nvSpPr>
          <p:spPr>
            <a:xfrm>
              <a:off x="35781" y="166683"/>
              <a:ext cx="1177439" cy="795655"/>
            </a:xfrm>
            <a:prstGeom prst="rect">
              <a:avLst/>
            </a:prstGeom>
          </p:spPr>
          <p:txBody>
            <a:bodyPr lIns="0" tIns="0" rIns="0" bIns="0" rtlCol="0" anchor="t">
              <a:spAutoFit/>
            </a:bodyPr>
            <a:lstStyle/>
            <a:p>
              <a:pPr algn="ctr">
                <a:lnSpc>
                  <a:spcPts val="5040"/>
                </a:lnSpc>
              </a:pPr>
              <a:r>
                <a:rPr lang="en-US" sz="3600">
                  <a:solidFill>
                    <a:srgbClr val="FFFFFF"/>
                  </a:solidFill>
                  <a:latin typeface="字由点字典黑 55J" panose="00020600040101010101" charset="-122"/>
                </a:rPr>
                <a:t>03</a:t>
              </a:r>
            </a:p>
          </p:txBody>
        </p:sp>
        <p:sp>
          <p:nvSpPr>
            <p:cNvPr id="34" name="TextBox 34"/>
            <p:cNvSpPr txBox="1"/>
            <p:nvPr/>
          </p:nvSpPr>
          <p:spPr>
            <a:xfrm>
              <a:off x="818057" y="1778679"/>
              <a:ext cx="10454640" cy="558444"/>
            </a:xfrm>
            <a:prstGeom prst="rect">
              <a:avLst/>
            </a:prstGeom>
          </p:spPr>
          <p:txBody>
            <a:bodyPr wrap="square" lIns="0" tIns="0" rIns="0" bIns="0" rtlCol="0" anchor="t">
              <a:spAutoFit/>
            </a:bodyPr>
            <a:lstStyle/>
            <a:p>
              <a:pPr algn="just">
                <a:lnSpc>
                  <a:spcPts val="3600"/>
                </a:lnSpc>
                <a:buClrTx/>
                <a:buSzTx/>
                <a:buFontTx/>
              </a:pPr>
              <a:r>
                <a:rPr lang="zh-CN" altLang="en-US" sz="2400" dirty="0">
                  <a:solidFill>
                    <a:srgbClr val="22232A"/>
                  </a:solidFill>
                  <a:ea typeface="字由点字典黑 45J" panose="00020600040101010101" charset="-122"/>
                  <a:sym typeface="+mn-ea"/>
                </a:rPr>
                <a:t>对归一化后的特征图应用</a:t>
              </a:r>
              <a:r>
                <a:rPr lang="en-US" altLang="zh-CN" sz="2400" dirty="0" err="1">
                  <a:solidFill>
                    <a:srgbClr val="22232A"/>
                  </a:solidFill>
                  <a:ea typeface="字由点字典黑 45J" panose="00020600040101010101" charset="-122"/>
                  <a:sym typeface="+mn-ea"/>
                </a:rPr>
                <a:t>ReLU</a:t>
              </a:r>
              <a:r>
                <a:rPr lang="zh-CN" altLang="en-US" sz="2400" dirty="0">
                  <a:solidFill>
                    <a:srgbClr val="22232A"/>
                  </a:solidFill>
                  <a:ea typeface="字由点字典黑 45J" panose="00020600040101010101" charset="-122"/>
                  <a:sym typeface="+mn-ea"/>
                </a:rPr>
                <a:t>激活函数。</a:t>
              </a:r>
              <a:endParaRPr lang="en-US" sz="2400" dirty="0">
                <a:solidFill>
                  <a:srgbClr val="22232A"/>
                </a:solidFill>
                <a:ea typeface="字由点字典黑 45J" panose="00020600040101010101" charset="-122"/>
              </a:endParaRPr>
            </a:p>
          </p:txBody>
        </p:sp>
        <p:sp>
          <p:nvSpPr>
            <p:cNvPr id="35" name="TextBox 35"/>
            <p:cNvSpPr txBox="1"/>
            <p:nvPr/>
          </p:nvSpPr>
          <p:spPr>
            <a:xfrm>
              <a:off x="1643161" y="291266"/>
              <a:ext cx="4722173" cy="613159"/>
            </a:xfrm>
            <a:prstGeom prst="rect">
              <a:avLst/>
            </a:prstGeom>
          </p:spPr>
          <p:txBody>
            <a:bodyPr wrap="square" lIns="0" tIns="0" rIns="0" bIns="0" rtlCol="0" anchor="t">
              <a:spAutoFit/>
            </a:bodyPr>
            <a:lstStyle/>
            <a:p>
              <a:pPr algn="ctr">
                <a:lnSpc>
                  <a:spcPts val="3920"/>
                </a:lnSpc>
              </a:pPr>
              <a:r>
                <a:rPr lang="en-US" altLang="zh-CN" sz="2800" dirty="0" err="1">
                  <a:solidFill>
                    <a:srgbClr val="3B3B3B"/>
                  </a:solidFill>
                  <a:ea typeface="字由点字典黑 55J" panose="00020600040101010101" charset="-122"/>
                </a:rPr>
                <a:t>ReLU</a:t>
              </a:r>
              <a:r>
                <a:rPr lang="zh-CN" altLang="en-US" sz="2800" dirty="0">
                  <a:solidFill>
                    <a:srgbClr val="3B3B3B"/>
                  </a:solidFill>
                  <a:ea typeface="字由点字典黑 55J" panose="00020600040101010101" charset="-122"/>
                </a:rPr>
                <a:t>激活函数（</a:t>
              </a:r>
              <a:r>
                <a:rPr lang="en-US" altLang="zh-CN" sz="2800" dirty="0" err="1">
                  <a:solidFill>
                    <a:srgbClr val="3B3B3B"/>
                  </a:solidFill>
                  <a:ea typeface="字由点字典黑 55J" panose="00020600040101010101" charset="-122"/>
                </a:rPr>
                <a:t>relu</a:t>
              </a:r>
              <a:r>
                <a:rPr lang="zh-CN" altLang="en-US" sz="2800" dirty="0">
                  <a:solidFill>
                    <a:srgbClr val="3B3B3B"/>
                  </a:solidFill>
                  <a:ea typeface="字由点字典黑 55J" panose="00020600040101010101" charset="-122"/>
                </a:rPr>
                <a:t>）</a:t>
              </a:r>
            </a:p>
          </p:txBody>
        </p:sp>
      </p:grpSp>
      <p:grpSp>
        <p:nvGrpSpPr>
          <p:cNvPr id="2" name="Group 2">
            <a:extLst>
              <a:ext uri="{FF2B5EF4-FFF2-40B4-BE49-F238E27FC236}">
                <a16:creationId xmlns:a16="http://schemas.microsoft.com/office/drawing/2014/main" id="{F27148B3-8586-9941-0D08-6A4D66940B78}"/>
              </a:ext>
            </a:extLst>
          </p:cNvPr>
          <p:cNvGrpSpPr/>
          <p:nvPr/>
        </p:nvGrpSpPr>
        <p:grpSpPr>
          <a:xfrm>
            <a:off x="-1796414" y="876935"/>
            <a:ext cx="7941122" cy="1146175"/>
            <a:chOff x="0" y="0"/>
            <a:chExt cx="1760215" cy="406400"/>
          </a:xfrm>
        </p:grpSpPr>
        <p:sp>
          <p:nvSpPr>
            <p:cNvPr id="3" name="Freeform 3">
              <a:extLst>
                <a:ext uri="{FF2B5EF4-FFF2-40B4-BE49-F238E27FC236}">
                  <a16:creationId xmlns:a16="http://schemas.microsoft.com/office/drawing/2014/main" id="{84412873-A40D-D48F-2E76-A01271E015AC}"/>
                </a:ext>
              </a:extLst>
            </p:cNvPr>
            <p:cNvSpPr/>
            <p:nvPr/>
          </p:nvSpPr>
          <p:spPr>
            <a:xfrm>
              <a:off x="203200" y="-326"/>
              <a:ext cx="1353815" cy="407051"/>
            </a:xfrm>
            <a:custGeom>
              <a:avLst/>
              <a:gdLst/>
              <a:ahLst/>
              <a:cxnLst/>
              <a:rect l="l" t="t" r="r" b="b"/>
              <a:pathLst>
                <a:path w="1353815" h="407051">
                  <a:moveTo>
                    <a:pt x="1353815" y="326"/>
                  </a:moveTo>
                  <a:cubicBezTo>
                    <a:pt x="1281002" y="0"/>
                    <a:pt x="1213581" y="38659"/>
                    <a:pt x="1177080" y="101663"/>
                  </a:cubicBezTo>
                  <a:cubicBezTo>
                    <a:pt x="1140579" y="164667"/>
                    <a:pt x="1140579" y="242385"/>
                    <a:pt x="1177080" y="305389"/>
                  </a:cubicBezTo>
                  <a:cubicBezTo>
                    <a:pt x="1213581" y="368393"/>
                    <a:pt x="1281002" y="407052"/>
                    <a:pt x="135381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70ADB2"/>
            </a:solidFill>
          </p:spPr>
        </p:sp>
        <p:sp>
          <p:nvSpPr>
            <p:cNvPr id="4" name="TextBox 4">
              <a:extLst>
                <a:ext uri="{FF2B5EF4-FFF2-40B4-BE49-F238E27FC236}">
                  <a16:creationId xmlns:a16="http://schemas.microsoft.com/office/drawing/2014/main" id="{28A65EB4-0F09-E614-4D7D-089934089FFD}"/>
                </a:ext>
              </a:extLst>
            </p:cNvPr>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sp>
        <p:nvSpPr>
          <p:cNvPr id="5" name="TextBox 5">
            <a:extLst>
              <a:ext uri="{FF2B5EF4-FFF2-40B4-BE49-F238E27FC236}">
                <a16:creationId xmlns:a16="http://schemas.microsoft.com/office/drawing/2014/main" id="{6588C114-961D-99AE-BAAE-CC5C32A9CCA7}"/>
              </a:ext>
            </a:extLst>
          </p:cNvPr>
          <p:cNvSpPr txBox="1"/>
          <p:nvPr/>
        </p:nvSpPr>
        <p:spPr>
          <a:xfrm>
            <a:off x="428625" y="1100455"/>
            <a:ext cx="3654308" cy="644664"/>
          </a:xfrm>
          <a:prstGeom prst="rect">
            <a:avLst/>
          </a:prstGeom>
        </p:spPr>
        <p:txBody>
          <a:bodyPr wrap="square" lIns="0" tIns="0" rIns="0" bIns="0" rtlCol="0" anchor="t">
            <a:spAutoFit/>
          </a:bodyPr>
          <a:lstStyle/>
          <a:p>
            <a:pPr>
              <a:lnSpc>
                <a:spcPts val="5460"/>
              </a:lnSpc>
            </a:pPr>
            <a:r>
              <a:rPr lang="zh-CN" altLang="en-US" sz="3900" dirty="0">
                <a:solidFill>
                  <a:srgbClr val="FFFFFF"/>
                </a:solidFill>
                <a:latin typeface="华文细黑" panose="02010600040101010101" charset="-122"/>
                <a:ea typeface="华文细黑" panose="02010600040101010101" charset="-122"/>
                <a:cs typeface="华文细黑" panose="02010600040101010101" charset="-122"/>
              </a:rPr>
              <a:t>第一层（输入层）</a:t>
            </a:r>
          </a:p>
        </p:txBody>
      </p:sp>
      <p:pic>
        <p:nvPicPr>
          <p:cNvPr id="18" name="图片 17">
            <a:extLst>
              <a:ext uri="{FF2B5EF4-FFF2-40B4-BE49-F238E27FC236}">
                <a16:creationId xmlns:a16="http://schemas.microsoft.com/office/drawing/2014/main" id="{2F78057A-1CDD-3450-90E6-37298F9FE5B9}"/>
              </a:ext>
            </a:extLst>
          </p:cNvPr>
          <p:cNvPicPr>
            <a:picLocks noChangeAspect="1"/>
          </p:cNvPicPr>
          <p:nvPr/>
        </p:nvPicPr>
        <p:blipFill>
          <a:blip r:embed="rId2"/>
          <a:stretch>
            <a:fillRect/>
          </a:stretch>
        </p:blipFill>
        <p:spPr>
          <a:xfrm>
            <a:off x="5579287" y="508116"/>
            <a:ext cx="10207055" cy="12921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1622309" y="2489086"/>
            <a:ext cx="1757607" cy="1757607"/>
            <a:chOff x="0" y="0"/>
            <a:chExt cx="2343476" cy="2343476"/>
          </a:xfrm>
          <a:solidFill>
            <a:srgbClr val="B5DAE3"/>
          </a:solidFill>
        </p:grpSpPr>
        <p:pic>
          <p:nvPicPr>
            <p:cNvPr id="9" name="Picture 9"/>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343476" cy="2343476"/>
            </a:xfrm>
            <a:prstGeom prst="rect">
              <a:avLst/>
            </a:prstGeom>
          </p:spPr>
        </p:pic>
        <p:sp>
          <p:nvSpPr>
            <p:cNvPr id="10" name="TextBox 10"/>
            <p:cNvSpPr txBox="1"/>
            <p:nvPr/>
          </p:nvSpPr>
          <p:spPr>
            <a:xfrm>
              <a:off x="246188" y="835787"/>
              <a:ext cx="1851100" cy="626496"/>
            </a:xfrm>
            <a:prstGeom prst="rect">
              <a:avLst/>
            </a:prstGeom>
            <a:grpFill/>
          </p:spPr>
          <p:txBody>
            <a:bodyPr lIns="0" tIns="0" rIns="0" bIns="0" rtlCol="0" anchor="t">
              <a:spAutoFit/>
            </a:bodyPr>
            <a:lstStyle/>
            <a:p>
              <a:pPr marL="0" lvl="0" indent="0" algn="ctr">
                <a:lnSpc>
                  <a:spcPts val="3925"/>
                </a:lnSpc>
                <a:spcBef>
                  <a:spcPct val="0"/>
                </a:spcBef>
              </a:pPr>
              <a:r>
                <a:rPr lang="en-US" sz="2800" dirty="0">
                  <a:solidFill>
                    <a:srgbClr val="FFFFFF"/>
                  </a:solidFill>
                  <a:latin typeface="Aileron Heavy" panose="00000A00000000000000"/>
                </a:rPr>
                <a:t>LAYER 1</a:t>
              </a:r>
            </a:p>
          </p:txBody>
        </p:sp>
      </p:grpSp>
      <p:grpSp>
        <p:nvGrpSpPr>
          <p:cNvPr id="11" name="Group 11"/>
          <p:cNvGrpSpPr/>
          <p:nvPr/>
        </p:nvGrpSpPr>
        <p:grpSpPr>
          <a:xfrm>
            <a:off x="6082717" y="2510518"/>
            <a:ext cx="1757607" cy="1757607"/>
            <a:chOff x="0" y="0"/>
            <a:chExt cx="2343476" cy="2343476"/>
          </a:xfrm>
          <a:solidFill>
            <a:srgbClr val="B5DAE3"/>
          </a:solidFill>
        </p:grpSpPr>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343476" cy="2343476"/>
            </a:xfrm>
            <a:prstGeom prst="rect">
              <a:avLst/>
            </a:prstGeom>
          </p:spPr>
        </p:pic>
        <p:sp>
          <p:nvSpPr>
            <p:cNvPr id="13" name="TextBox 13"/>
            <p:cNvSpPr txBox="1"/>
            <p:nvPr/>
          </p:nvSpPr>
          <p:spPr>
            <a:xfrm>
              <a:off x="246188" y="835787"/>
              <a:ext cx="1851100" cy="626496"/>
            </a:xfrm>
            <a:prstGeom prst="rect">
              <a:avLst/>
            </a:prstGeom>
            <a:grpFill/>
          </p:spPr>
          <p:txBody>
            <a:bodyPr lIns="0" tIns="0" rIns="0" bIns="0" rtlCol="0" anchor="t">
              <a:spAutoFit/>
            </a:bodyPr>
            <a:lstStyle/>
            <a:p>
              <a:pPr marL="0" lvl="0" indent="0" algn="ctr">
                <a:lnSpc>
                  <a:spcPts val="3925"/>
                </a:lnSpc>
                <a:spcBef>
                  <a:spcPct val="0"/>
                </a:spcBef>
              </a:pPr>
              <a:r>
                <a:rPr lang="en-US" sz="2800" dirty="0">
                  <a:solidFill>
                    <a:srgbClr val="FFFFFF"/>
                  </a:solidFill>
                  <a:latin typeface="Aileron Heavy" panose="00000A00000000000000"/>
                </a:rPr>
                <a:t>LAYER 2</a:t>
              </a:r>
            </a:p>
          </p:txBody>
        </p:sp>
      </p:grpSp>
      <p:grpSp>
        <p:nvGrpSpPr>
          <p:cNvPr id="14" name="Group 14"/>
          <p:cNvGrpSpPr/>
          <p:nvPr/>
        </p:nvGrpSpPr>
        <p:grpSpPr>
          <a:xfrm>
            <a:off x="10820577" y="2489086"/>
            <a:ext cx="1757607" cy="1757607"/>
            <a:chOff x="0" y="0"/>
            <a:chExt cx="2343476" cy="2343476"/>
          </a:xfrm>
          <a:solidFill>
            <a:srgbClr val="B5DAE3"/>
          </a:solidFill>
        </p:grpSpPr>
        <p:pic>
          <p:nvPicPr>
            <p:cNvPr id="15" name="Picture 1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343476" cy="2343476"/>
            </a:xfrm>
            <a:prstGeom prst="rect">
              <a:avLst/>
            </a:prstGeom>
          </p:spPr>
        </p:pic>
        <p:sp>
          <p:nvSpPr>
            <p:cNvPr id="16" name="TextBox 16"/>
            <p:cNvSpPr txBox="1"/>
            <p:nvPr/>
          </p:nvSpPr>
          <p:spPr>
            <a:xfrm>
              <a:off x="246188" y="835787"/>
              <a:ext cx="1851100" cy="626496"/>
            </a:xfrm>
            <a:prstGeom prst="rect">
              <a:avLst/>
            </a:prstGeom>
            <a:grpFill/>
          </p:spPr>
          <p:txBody>
            <a:bodyPr lIns="0" tIns="0" rIns="0" bIns="0" rtlCol="0" anchor="t">
              <a:spAutoFit/>
            </a:bodyPr>
            <a:lstStyle/>
            <a:p>
              <a:pPr marL="0" lvl="0" indent="0" algn="ctr">
                <a:lnSpc>
                  <a:spcPts val="3925"/>
                </a:lnSpc>
                <a:spcBef>
                  <a:spcPct val="0"/>
                </a:spcBef>
              </a:pPr>
              <a:r>
                <a:rPr lang="en-US" sz="2800" dirty="0">
                  <a:solidFill>
                    <a:srgbClr val="FFFFFF"/>
                  </a:solidFill>
                  <a:latin typeface="Aileron Heavy" panose="00000A00000000000000"/>
                </a:rPr>
                <a:t>LAYER 3</a:t>
              </a:r>
            </a:p>
          </p:txBody>
        </p:sp>
      </p:grpSp>
      <p:grpSp>
        <p:nvGrpSpPr>
          <p:cNvPr id="23" name="Group 23"/>
          <p:cNvGrpSpPr/>
          <p:nvPr/>
        </p:nvGrpSpPr>
        <p:grpSpPr>
          <a:xfrm>
            <a:off x="15013701" y="2489086"/>
            <a:ext cx="1757607" cy="1757607"/>
            <a:chOff x="0" y="0"/>
            <a:chExt cx="2343476" cy="2343476"/>
          </a:xfrm>
          <a:solidFill>
            <a:srgbClr val="B5DAE3"/>
          </a:solidFill>
        </p:grpSpPr>
        <p:pic>
          <p:nvPicPr>
            <p:cNvPr id="24" name="Picture 2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343476" cy="2343476"/>
            </a:xfrm>
            <a:prstGeom prst="rect">
              <a:avLst/>
            </a:prstGeom>
          </p:spPr>
        </p:pic>
        <p:sp>
          <p:nvSpPr>
            <p:cNvPr id="25" name="TextBox 25"/>
            <p:cNvSpPr txBox="1"/>
            <p:nvPr/>
          </p:nvSpPr>
          <p:spPr>
            <a:xfrm>
              <a:off x="246188" y="835787"/>
              <a:ext cx="1851100" cy="626496"/>
            </a:xfrm>
            <a:prstGeom prst="rect">
              <a:avLst/>
            </a:prstGeom>
            <a:grpFill/>
          </p:spPr>
          <p:txBody>
            <a:bodyPr lIns="0" tIns="0" rIns="0" bIns="0" rtlCol="0" anchor="t">
              <a:spAutoFit/>
            </a:bodyPr>
            <a:lstStyle/>
            <a:p>
              <a:pPr marL="0" lvl="0" indent="0" algn="ctr">
                <a:lnSpc>
                  <a:spcPts val="3925"/>
                </a:lnSpc>
                <a:spcBef>
                  <a:spcPct val="0"/>
                </a:spcBef>
              </a:pPr>
              <a:r>
                <a:rPr lang="en-US" sz="2800" dirty="0">
                  <a:solidFill>
                    <a:srgbClr val="FFFFFF"/>
                  </a:solidFill>
                  <a:latin typeface="Aileron Heavy" panose="00000A00000000000000"/>
                </a:rPr>
                <a:t>LAYER 4</a:t>
              </a:r>
            </a:p>
          </p:txBody>
        </p:sp>
      </p:grpSp>
      <p:pic>
        <p:nvPicPr>
          <p:cNvPr id="26" name="Picture 26"/>
          <p:cNvPicPr>
            <a:picLocks noChangeAspect="1"/>
          </p:cNvPicPr>
          <p:nvPr/>
        </p:nvPicPr>
        <p:blipFill>
          <a:blip r:embed="rId4">
            <a:alphaModFix amt="61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4326797" y="3001966"/>
            <a:ext cx="727850" cy="731842"/>
          </a:xfrm>
          <a:prstGeom prst="rect">
            <a:avLst/>
          </a:prstGeom>
        </p:spPr>
      </p:pic>
      <p:pic>
        <p:nvPicPr>
          <p:cNvPr id="27" name="Picture 27"/>
          <p:cNvPicPr>
            <a:picLocks noChangeAspect="1"/>
          </p:cNvPicPr>
          <p:nvPr/>
        </p:nvPicPr>
        <p:blipFill>
          <a:blip r:embed="rId4">
            <a:alphaModFix amt="61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9059499" y="2980535"/>
            <a:ext cx="727850" cy="731842"/>
          </a:xfrm>
          <a:prstGeom prst="rect">
            <a:avLst/>
          </a:prstGeom>
        </p:spPr>
      </p:pic>
      <p:pic>
        <p:nvPicPr>
          <p:cNvPr id="28" name="Picture 28"/>
          <p:cNvPicPr>
            <a:picLocks noChangeAspect="1"/>
          </p:cNvPicPr>
          <p:nvPr/>
        </p:nvPicPr>
        <p:blipFill>
          <a:blip r:embed="rId4">
            <a:alphaModFix amt="61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800000">
            <a:off x="13549308" y="3028740"/>
            <a:ext cx="727850" cy="731842"/>
          </a:xfrm>
          <a:prstGeom prst="rect">
            <a:avLst/>
          </a:prstGeom>
        </p:spPr>
      </p:pic>
      <p:sp>
        <p:nvSpPr>
          <p:cNvPr id="37" name="TextBox 37"/>
          <p:cNvSpPr txBox="1"/>
          <p:nvPr/>
        </p:nvSpPr>
        <p:spPr>
          <a:xfrm>
            <a:off x="428625" y="4360648"/>
            <a:ext cx="4011599" cy="1940916"/>
          </a:xfrm>
          <a:prstGeom prst="rect">
            <a:avLst/>
          </a:prstGeom>
        </p:spPr>
        <p:txBody>
          <a:bodyPr lIns="0" tIns="0" rIns="0" bIns="0" rtlCol="0" anchor="t">
            <a:spAutoFit/>
          </a:bodyPr>
          <a:lstStyle/>
          <a:p>
            <a:pPr algn="ctr">
              <a:lnSpc>
                <a:spcPts val="3060"/>
              </a:lnSpc>
            </a:pPr>
            <a:r>
              <a:rPr lang="zh-CN" altLang="en-US" dirty="0">
                <a:solidFill>
                  <a:srgbClr val="22232A"/>
                </a:solidFill>
                <a:ea typeface="字由点字典黑 45J" panose="00020600040101010101" charset="-122"/>
                <a:sym typeface="+mn-ea"/>
              </a:rPr>
              <a:t>输入尺寸：具有</a:t>
            </a:r>
            <a:r>
              <a:rPr lang="en-US" altLang="zh-CN" dirty="0">
                <a:solidFill>
                  <a:srgbClr val="22232A"/>
                </a:solidFill>
                <a:ea typeface="字由点字典黑 45J" panose="00020600040101010101" charset="-122"/>
                <a:sym typeface="+mn-ea"/>
              </a:rPr>
              <a:t>64</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输出尺寸：具有</a:t>
            </a:r>
            <a:r>
              <a:rPr lang="en-US" altLang="zh-CN" dirty="0">
                <a:solidFill>
                  <a:srgbClr val="22232A"/>
                </a:solidFill>
                <a:ea typeface="字由点字典黑 45J" panose="00020600040101010101" charset="-122"/>
                <a:sym typeface="+mn-ea"/>
              </a:rPr>
              <a:t>64</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基本块数量：</a:t>
            </a:r>
            <a:r>
              <a:rPr lang="en-US" altLang="zh-CN" dirty="0">
                <a:solidFill>
                  <a:srgbClr val="22232A"/>
                </a:solidFill>
                <a:ea typeface="字由点字典黑 45J" panose="00020600040101010101" charset="-122"/>
                <a:sym typeface="+mn-ea"/>
              </a:rPr>
              <a:t>2</a:t>
            </a:r>
          </a:p>
          <a:p>
            <a:pPr algn="ctr">
              <a:lnSpc>
                <a:spcPts val="3060"/>
              </a:lnSpc>
            </a:pPr>
            <a:r>
              <a:rPr lang="zh-CN" altLang="en-US" dirty="0">
                <a:solidFill>
                  <a:srgbClr val="22232A"/>
                </a:solidFill>
                <a:ea typeface="字由点字典黑 45J" panose="00020600040101010101" charset="-122"/>
                <a:sym typeface="+mn-ea"/>
              </a:rPr>
              <a:t>步幅（</a:t>
            </a:r>
            <a:r>
              <a:rPr lang="en-US" altLang="zh-CN" dirty="0">
                <a:solidFill>
                  <a:srgbClr val="22232A"/>
                </a:solidFill>
                <a:ea typeface="字由点字典黑 45J" panose="00020600040101010101" charset="-122"/>
                <a:sym typeface="+mn-ea"/>
              </a:rPr>
              <a:t>stride</a:t>
            </a:r>
            <a:r>
              <a:rPr lang="zh-CN" altLang="en-US" dirty="0">
                <a:solidFill>
                  <a:srgbClr val="22232A"/>
                </a:solidFill>
                <a:ea typeface="字由点字典黑 45J" panose="00020600040101010101" charset="-122"/>
                <a:sym typeface="+mn-ea"/>
              </a:rPr>
              <a:t>）：</a:t>
            </a:r>
            <a:r>
              <a:rPr lang="en-US" altLang="zh-CN" dirty="0">
                <a:solidFill>
                  <a:srgbClr val="22232A"/>
                </a:solidFill>
                <a:ea typeface="字由点字典黑 45J" panose="00020600040101010101" charset="-122"/>
                <a:sym typeface="+mn-ea"/>
              </a:rPr>
              <a:t>1</a:t>
            </a:r>
            <a:endParaRPr lang="zh-CN" altLang="en-US" dirty="0">
              <a:solidFill>
                <a:srgbClr val="22232A"/>
              </a:solidFill>
              <a:ea typeface="字由点字典黑 45J" panose="00020600040101010101" charset="-122"/>
              <a:sym typeface="+mn-ea"/>
            </a:endParaRPr>
          </a:p>
          <a:p>
            <a:pPr algn="ctr">
              <a:lnSpc>
                <a:spcPts val="3060"/>
              </a:lnSpc>
            </a:pPr>
            <a:endParaRPr lang="en-US" sz="1800" dirty="0">
              <a:solidFill>
                <a:srgbClr val="000000"/>
              </a:solidFill>
              <a:ea typeface="思源黑体" panose="020B0500000000000000" charset="-122"/>
            </a:endParaRPr>
          </a:p>
        </p:txBody>
      </p:sp>
      <p:grpSp>
        <p:nvGrpSpPr>
          <p:cNvPr id="50" name="Group 2"/>
          <p:cNvGrpSpPr/>
          <p:nvPr/>
        </p:nvGrpSpPr>
        <p:grpSpPr>
          <a:xfrm>
            <a:off x="-2209800" y="866343"/>
            <a:ext cx="11756770" cy="1146175"/>
            <a:chOff x="0" y="0"/>
            <a:chExt cx="1760215" cy="406400"/>
          </a:xfrm>
        </p:grpSpPr>
        <p:sp>
          <p:nvSpPr>
            <p:cNvPr id="51" name="Freeform 3"/>
            <p:cNvSpPr/>
            <p:nvPr/>
          </p:nvSpPr>
          <p:spPr>
            <a:xfrm>
              <a:off x="203200" y="-326"/>
              <a:ext cx="1353815" cy="407051"/>
            </a:xfrm>
            <a:custGeom>
              <a:avLst/>
              <a:gdLst/>
              <a:ahLst/>
              <a:cxnLst/>
              <a:rect l="l" t="t" r="r" b="b"/>
              <a:pathLst>
                <a:path w="1353815" h="407051">
                  <a:moveTo>
                    <a:pt x="1353815" y="326"/>
                  </a:moveTo>
                  <a:cubicBezTo>
                    <a:pt x="1281002" y="0"/>
                    <a:pt x="1213581" y="38659"/>
                    <a:pt x="1177080" y="101663"/>
                  </a:cubicBezTo>
                  <a:cubicBezTo>
                    <a:pt x="1140579" y="164667"/>
                    <a:pt x="1140579" y="242385"/>
                    <a:pt x="1177080" y="305389"/>
                  </a:cubicBezTo>
                  <a:cubicBezTo>
                    <a:pt x="1213581" y="368393"/>
                    <a:pt x="1281002" y="407052"/>
                    <a:pt x="1353815" y="406726"/>
                  </a:cubicBezTo>
                  <a:lnTo>
                    <a:pt x="0" y="406726"/>
                  </a:lnTo>
                  <a:cubicBezTo>
                    <a:pt x="72813" y="407052"/>
                    <a:pt x="140234" y="368393"/>
                    <a:pt x="176735" y="305389"/>
                  </a:cubicBezTo>
                  <a:cubicBezTo>
                    <a:pt x="213236" y="242385"/>
                    <a:pt x="213236" y="164667"/>
                    <a:pt x="176735" y="101663"/>
                  </a:cubicBezTo>
                  <a:cubicBezTo>
                    <a:pt x="140234" y="38659"/>
                    <a:pt x="72813" y="0"/>
                    <a:pt x="0" y="326"/>
                  </a:cubicBezTo>
                  <a:close/>
                </a:path>
              </a:pathLst>
            </a:custGeom>
            <a:solidFill>
              <a:srgbClr val="70ADB2"/>
            </a:solidFill>
          </p:spPr>
        </p:sp>
        <p:sp>
          <p:nvSpPr>
            <p:cNvPr id="52" name="TextBox 4"/>
            <p:cNvSpPr txBox="1"/>
            <p:nvPr/>
          </p:nvSpPr>
          <p:spPr>
            <a:xfrm>
              <a:off x="0" y="-47625"/>
              <a:ext cx="812800" cy="454025"/>
            </a:xfrm>
            <a:prstGeom prst="rect">
              <a:avLst/>
            </a:prstGeom>
          </p:spPr>
          <p:txBody>
            <a:bodyPr lIns="50800" tIns="50800" rIns="50800" bIns="50800" rtlCol="0" anchor="ctr"/>
            <a:lstStyle/>
            <a:p>
              <a:pPr algn="ctr">
                <a:lnSpc>
                  <a:spcPts val="2940"/>
                </a:lnSpc>
              </a:pPr>
              <a:endParaRPr/>
            </a:p>
          </p:txBody>
        </p:sp>
      </p:grpSp>
      <p:sp>
        <p:nvSpPr>
          <p:cNvPr id="53" name="TextBox 5"/>
          <p:cNvSpPr txBox="1"/>
          <p:nvPr/>
        </p:nvSpPr>
        <p:spPr>
          <a:xfrm>
            <a:off x="428625" y="1100455"/>
            <a:ext cx="6326054" cy="644664"/>
          </a:xfrm>
          <a:prstGeom prst="rect">
            <a:avLst/>
          </a:prstGeom>
        </p:spPr>
        <p:txBody>
          <a:bodyPr wrap="square" lIns="0" tIns="0" rIns="0" bIns="0" rtlCol="0" anchor="t">
            <a:spAutoFit/>
          </a:bodyPr>
          <a:lstStyle/>
          <a:p>
            <a:pPr>
              <a:lnSpc>
                <a:spcPts val="5460"/>
              </a:lnSpc>
            </a:pPr>
            <a:r>
              <a:rPr lang="en-US" sz="3900" dirty="0">
                <a:solidFill>
                  <a:srgbClr val="FFFFFF"/>
                </a:solidFill>
                <a:latin typeface="华文细黑" panose="02010600040101010101" charset="-122"/>
                <a:ea typeface="华文细黑" panose="02010600040101010101" charset="-122"/>
                <a:cs typeface="华文细黑" panose="02010600040101010101" charset="-122"/>
              </a:rPr>
              <a:t> </a:t>
            </a:r>
            <a:r>
              <a:rPr lang="zh-CN" altLang="en-US" sz="3900" dirty="0">
                <a:solidFill>
                  <a:srgbClr val="FFFFFF"/>
                </a:solidFill>
                <a:latin typeface="华文细黑" panose="02010600040101010101" charset="-122"/>
                <a:ea typeface="华文细黑" panose="02010600040101010101" charset="-122"/>
                <a:cs typeface="华文细黑" panose="02010600040101010101" charset="-122"/>
              </a:rPr>
              <a:t>第二层到第五层（基本块层）</a:t>
            </a:r>
          </a:p>
        </p:txBody>
      </p:sp>
      <p:sp>
        <p:nvSpPr>
          <p:cNvPr id="3" name="TextBox 37">
            <a:extLst>
              <a:ext uri="{FF2B5EF4-FFF2-40B4-BE49-F238E27FC236}">
                <a16:creationId xmlns:a16="http://schemas.microsoft.com/office/drawing/2014/main" id="{DFA35515-511A-2F39-EB44-D59F1818A97D}"/>
              </a:ext>
            </a:extLst>
          </p:cNvPr>
          <p:cNvSpPr txBox="1"/>
          <p:nvPr/>
        </p:nvSpPr>
        <p:spPr>
          <a:xfrm>
            <a:off x="4955720" y="4360648"/>
            <a:ext cx="4011599" cy="1940916"/>
          </a:xfrm>
          <a:prstGeom prst="rect">
            <a:avLst/>
          </a:prstGeom>
        </p:spPr>
        <p:txBody>
          <a:bodyPr lIns="0" tIns="0" rIns="0" bIns="0" rtlCol="0" anchor="t">
            <a:spAutoFit/>
          </a:bodyPr>
          <a:lstStyle/>
          <a:p>
            <a:pPr algn="ctr">
              <a:lnSpc>
                <a:spcPts val="3060"/>
              </a:lnSpc>
            </a:pPr>
            <a:r>
              <a:rPr lang="zh-CN" altLang="en-US" dirty="0">
                <a:solidFill>
                  <a:srgbClr val="22232A"/>
                </a:solidFill>
                <a:ea typeface="字由点字典黑 45J" panose="00020600040101010101" charset="-122"/>
                <a:sym typeface="+mn-ea"/>
              </a:rPr>
              <a:t>输入尺寸：具有</a:t>
            </a:r>
            <a:r>
              <a:rPr lang="en-US" altLang="zh-CN" dirty="0">
                <a:solidFill>
                  <a:srgbClr val="22232A"/>
                </a:solidFill>
                <a:ea typeface="字由点字典黑 45J" panose="00020600040101010101" charset="-122"/>
                <a:sym typeface="+mn-ea"/>
              </a:rPr>
              <a:t>64</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输出尺寸：具有</a:t>
            </a:r>
            <a:r>
              <a:rPr lang="en-US" altLang="zh-CN" dirty="0">
                <a:solidFill>
                  <a:srgbClr val="22232A"/>
                </a:solidFill>
                <a:ea typeface="字由点字典黑 45J" panose="00020600040101010101" charset="-122"/>
                <a:sym typeface="+mn-ea"/>
              </a:rPr>
              <a:t>128</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基本块数量：</a:t>
            </a:r>
            <a:r>
              <a:rPr lang="en-US" altLang="zh-CN" dirty="0">
                <a:solidFill>
                  <a:srgbClr val="22232A"/>
                </a:solidFill>
                <a:ea typeface="字由点字典黑 45J" panose="00020600040101010101" charset="-122"/>
                <a:sym typeface="+mn-ea"/>
              </a:rPr>
              <a:t>2</a:t>
            </a:r>
          </a:p>
          <a:p>
            <a:pPr algn="ctr">
              <a:lnSpc>
                <a:spcPts val="3060"/>
              </a:lnSpc>
            </a:pPr>
            <a:r>
              <a:rPr lang="zh-CN" altLang="en-US" dirty="0">
                <a:solidFill>
                  <a:srgbClr val="22232A"/>
                </a:solidFill>
                <a:ea typeface="字由点字典黑 45J" panose="00020600040101010101" charset="-122"/>
                <a:sym typeface="+mn-ea"/>
              </a:rPr>
              <a:t>步幅（</a:t>
            </a:r>
            <a:r>
              <a:rPr lang="en-US" altLang="zh-CN" dirty="0">
                <a:solidFill>
                  <a:srgbClr val="22232A"/>
                </a:solidFill>
                <a:ea typeface="字由点字典黑 45J" panose="00020600040101010101" charset="-122"/>
                <a:sym typeface="+mn-ea"/>
              </a:rPr>
              <a:t>stride</a:t>
            </a:r>
            <a:r>
              <a:rPr lang="zh-CN" altLang="en-US" dirty="0">
                <a:solidFill>
                  <a:srgbClr val="22232A"/>
                </a:solidFill>
                <a:ea typeface="字由点字典黑 45J" panose="00020600040101010101" charset="-122"/>
                <a:sym typeface="+mn-ea"/>
              </a:rPr>
              <a:t>）：</a:t>
            </a:r>
            <a:r>
              <a:rPr lang="en-US" altLang="zh-CN" dirty="0">
                <a:solidFill>
                  <a:srgbClr val="22232A"/>
                </a:solidFill>
                <a:ea typeface="字由点字典黑 45J" panose="00020600040101010101" charset="-122"/>
                <a:sym typeface="+mn-ea"/>
              </a:rPr>
              <a:t>2</a:t>
            </a:r>
            <a:endParaRPr lang="zh-CN" altLang="en-US" dirty="0">
              <a:solidFill>
                <a:srgbClr val="22232A"/>
              </a:solidFill>
              <a:ea typeface="字由点字典黑 45J" panose="00020600040101010101" charset="-122"/>
              <a:sym typeface="+mn-ea"/>
            </a:endParaRPr>
          </a:p>
          <a:p>
            <a:pPr algn="ctr">
              <a:lnSpc>
                <a:spcPts val="3060"/>
              </a:lnSpc>
            </a:pPr>
            <a:endParaRPr lang="en-US" sz="1800" dirty="0">
              <a:solidFill>
                <a:srgbClr val="000000"/>
              </a:solidFill>
              <a:ea typeface="思源黑体" panose="020B0500000000000000" charset="-122"/>
            </a:endParaRPr>
          </a:p>
        </p:txBody>
      </p:sp>
      <p:sp>
        <p:nvSpPr>
          <p:cNvPr id="4" name="TextBox 37">
            <a:extLst>
              <a:ext uri="{FF2B5EF4-FFF2-40B4-BE49-F238E27FC236}">
                <a16:creationId xmlns:a16="http://schemas.microsoft.com/office/drawing/2014/main" id="{4380AB4E-A623-CF3F-1BD6-3A6C33B49056}"/>
              </a:ext>
            </a:extLst>
          </p:cNvPr>
          <p:cNvSpPr txBox="1"/>
          <p:nvPr/>
        </p:nvSpPr>
        <p:spPr>
          <a:xfrm>
            <a:off x="9693580" y="4360648"/>
            <a:ext cx="4011599" cy="1940916"/>
          </a:xfrm>
          <a:prstGeom prst="rect">
            <a:avLst/>
          </a:prstGeom>
        </p:spPr>
        <p:txBody>
          <a:bodyPr lIns="0" tIns="0" rIns="0" bIns="0" rtlCol="0" anchor="t">
            <a:spAutoFit/>
          </a:bodyPr>
          <a:lstStyle/>
          <a:p>
            <a:pPr algn="ctr">
              <a:lnSpc>
                <a:spcPts val="3060"/>
              </a:lnSpc>
            </a:pPr>
            <a:r>
              <a:rPr lang="zh-CN" altLang="en-US" dirty="0">
                <a:solidFill>
                  <a:srgbClr val="22232A"/>
                </a:solidFill>
                <a:ea typeface="字由点字典黑 45J" panose="00020600040101010101" charset="-122"/>
                <a:sym typeface="+mn-ea"/>
              </a:rPr>
              <a:t>输入尺寸：具有</a:t>
            </a:r>
            <a:r>
              <a:rPr lang="en-US" altLang="zh-CN" dirty="0">
                <a:solidFill>
                  <a:srgbClr val="22232A"/>
                </a:solidFill>
                <a:ea typeface="字由点字典黑 45J" panose="00020600040101010101" charset="-122"/>
                <a:sym typeface="+mn-ea"/>
              </a:rPr>
              <a:t>128</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输出尺寸：具有</a:t>
            </a:r>
            <a:r>
              <a:rPr lang="en-US" altLang="zh-CN" dirty="0">
                <a:solidFill>
                  <a:srgbClr val="22232A"/>
                </a:solidFill>
                <a:ea typeface="字由点字典黑 45J" panose="00020600040101010101" charset="-122"/>
                <a:sym typeface="+mn-ea"/>
              </a:rPr>
              <a:t>256</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基本块数量：</a:t>
            </a:r>
            <a:r>
              <a:rPr lang="en-US" altLang="zh-CN" dirty="0">
                <a:solidFill>
                  <a:srgbClr val="22232A"/>
                </a:solidFill>
                <a:ea typeface="字由点字典黑 45J" panose="00020600040101010101" charset="-122"/>
                <a:sym typeface="+mn-ea"/>
              </a:rPr>
              <a:t>2</a:t>
            </a:r>
          </a:p>
          <a:p>
            <a:pPr algn="ctr">
              <a:lnSpc>
                <a:spcPts val="3060"/>
              </a:lnSpc>
            </a:pPr>
            <a:r>
              <a:rPr lang="zh-CN" altLang="en-US" dirty="0">
                <a:solidFill>
                  <a:srgbClr val="22232A"/>
                </a:solidFill>
                <a:ea typeface="字由点字典黑 45J" panose="00020600040101010101" charset="-122"/>
                <a:sym typeface="+mn-ea"/>
              </a:rPr>
              <a:t>步幅（</a:t>
            </a:r>
            <a:r>
              <a:rPr lang="en-US" altLang="zh-CN" dirty="0">
                <a:solidFill>
                  <a:srgbClr val="22232A"/>
                </a:solidFill>
                <a:ea typeface="字由点字典黑 45J" panose="00020600040101010101" charset="-122"/>
                <a:sym typeface="+mn-ea"/>
              </a:rPr>
              <a:t>stride</a:t>
            </a:r>
            <a:r>
              <a:rPr lang="zh-CN" altLang="en-US" dirty="0">
                <a:solidFill>
                  <a:srgbClr val="22232A"/>
                </a:solidFill>
                <a:ea typeface="字由点字典黑 45J" panose="00020600040101010101" charset="-122"/>
                <a:sym typeface="+mn-ea"/>
              </a:rPr>
              <a:t>）：</a:t>
            </a:r>
            <a:r>
              <a:rPr lang="en-US" altLang="zh-CN" dirty="0">
                <a:solidFill>
                  <a:srgbClr val="22232A"/>
                </a:solidFill>
                <a:ea typeface="字由点字典黑 45J" panose="00020600040101010101" charset="-122"/>
                <a:sym typeface="+mn-ea"/>
              </a:rPr>
              <a:t>2</a:t>
            </a:r>
            <a:endParaRPr lang="zh-CN" altLang="en-US" dirty="0">
              <a:solidFill>
                <a:srgbClr val="22232A"/>
              </a:solidFill>
              <a:ea typeface="字由点字典黑 45J" panose="00020600040101010101" charset="-122"/>
              <a:sym typeface="+mn-ea"/>
            </a:endParaRPr>
          </a:p>
          <a:p>
            <a:pPr algn="ctr">
              <a:lnSpc>
                <a:spcPts val="3060"/>
              </a:lnSpc>
            </a:pPr>
            <a:endParaRPr lang="en-US" sz="1800" dirty="0">
              <a:solidFill>
                <a:srgbClr val="000000"/>
              </a:solidFill>
              <a:ea typeface="思源黑体" panose="020B0500000000000000" charset="-122"/>
            </a:endParaRPr>
          </a:p>
        </p:txBody>
      </p:sp>
      <p:sp>
        <p:nvSpPr>
          <p:cNvPr id="5" name="TextBox 37">
            <a:extLst>
              <a:ext uri="{FF2B5EF4-FFF2-40B4-BE49-F238E27FC236}">
                <a16:creationId xmlns:a16="http://schemas.microsoft.com/office/drawing/2014/main" id="{9D212425-66B2-86E0-2C58-6D065324AAF9}"/>
              </a:ext>
            </a:extLst>
          </p:cNvPr>
          <p:cNvSpPr txBox="1"/>
          <p:nvPr/>
        </p:nvSpPr>
        <p:spPr>
          <a:xfrm>
            <a:off x="13913233" y="4360648"/>
            <a:ext cx="4011599" cy="1940916"/>
          </a:xfrm>
          <a:prstGeom prst="rect">
            <a:avLst/>
          </a:prstGeom>
        </p:spPr>
        <p:txBody>
          <a:bodyPr lIns="0" tIns="0" rIns="0" bIns="0" rtlCol="0" anchor="t">
            <a:spAutoFit/>
          </a:bodyPr>
          <a:lstStyle/>
          <a:p>
            <a:pPr algn="ctr">
              <a:lnSpc>
                <a:spcPts val="3060"/>
              </a:lnSpc>
            </a:pPr>
            <a:r>
              <a:rPr lang="zh-CN" altLang="en-US" dirty="0">
                <a:solidFill>
                  <a:srgbClr val="22232A"/>
                </a:solidFill>
                <a:ea typeface="字由点字典黑 45J" panose="00020600040101010101" charset="-122"/>
                <a:sym typeface="+mn-ea"/>
              </a:rPr>
              <a:t>输入尺寸：具有</a:t>
            </a:r>
            <a:r>
              <a:rPr lang="en-US" altLang="zh-CN" dirty="0">
                <a:solidFill>
                  <a:srgbClr val="22232A"/>
                </a:solidFill>
                <a:ea typeface="字由点字典黑 45J" panose="00020600040101010101" charset="-122"/>
                <a:sym typeface="+mn-ea"/>
              </a:rPr>
              <a:t>256</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输出尺寸：具有</a:t>
            </a:r>
            <a:r>
              <a:rPr lang="en-US" altLang="zh-CN" dirty="0">
                <a:solidFill>
                  <a:srgbClr val="22232A"/>
                </a:solidFill>
                <a:ea typeface="字由点字典黑 45J" panose="00020600040101010101" charset="-122"/>
                <a:sym typeface="+mn-ea"/>
              </a:rPr>
              <a:t>512</a:t>
            </a:r>
            <a:r>
              <a:rPr lang="zh-CN" altLang="en-US" dirty="0">
                <a:solidFill>
                  <a:srgbClr val="22232A"/>
                </a:solidFill>
                <a:ea typeface="字由点字典黑 45J" panose="00020600040101010101" charset="-122"/>
                <a:sym typeface="+mn-ea"/>
              </a:rPr>
              <a:t>个通道的特征图。</a:t>
            </a:r>
          </a:p>
          <a:p>
            <a:pPr algn="ctr">
              <a:lnSpc>
                <a:spcPts val="3060"/>
              </a:lnSpc>
            </a:pPr>
            <a:r>
              <a:rPr lang="zh-CN" altLang="en-US" dirty="0">
                <a:solidFill>
                  <a:srgbClr val="22232A"/>
                </a:solidFill>
                <a:ea typeface="字由点字典黑 45J" panose="00020600040101010101" charset="-122"/>
                <a:sym typeface="+mn-ea"/>
              </a:rPr>
              <a:t>基本块数量：</a:t>
            </a:r>
            <a:r>
              <a:rPr lang="en-US" altLang="zh-CN" dirty="0">
                <a:solidFill>
                  <a:srgbClr val="22232A"/>
                </a:solidFill>
                <a:ea typeface="字由点字典黑 45J" panose="00020600040101010101" charset="-122"/>
                <a:sym typeface="+mn-ea"/>
              </a:rPr>
              <a:t>2</a:t>
            </a:r>
          </a:p>
          <a:p>
            <a:pPr algn="ctr">
              <a:lnSpc>
                <a:spcPts val="3060"/>
              </a:lnSpc>
            </a:pPr>
            <a:r>
              <a:rPr lang="zh-CN" altLang="en-US" dirty="0">
                <a:solidFill>
                  <a:srgbClr val="22232A"/>
                </a:solidFill>
                <a:ea typeface="字由点字典黑 45J" panose="00020600040101010101" charset="-122"/>
                <a:sym typeface="+mn-ea"/>
              </a:rPr>
              <a:t>步幅（</a:t>
            </a:r>
            <a:r>
              <a:rPr lang="en-US" altLang="zh-CN" dirty="0">
                <a:solidFill>
                  <a:srgbClr val="22232A"/>
                </a:solidFill>
                <a:ea typeface="字由点字典黑 45J" panose="00020600040101010101" charset="-122"/>
                <a:sym typeface="+mn-ea"/>
              </a:rPr>
              <a:t>stride</a:t>
            </a:r>
            <a:r>
              <a:rPr lang="zh-CN" altLang="en-US" dirty="0">
                <a:solidFill>
                  <a:srgbClr val="22232A"/>
                </a:solidFill>
                <a:ea typeface="字由点字典黑 45J" panose="00020600040101010101" charset="-122"/>
                <a:sym typeface="+mn-ea"/>
              </a:rPr>
              <a:t>）：</a:t>
            </a:r>
            <a:r>
              <a:rPr lang="en-US" altLang="zh-CN" dirty="0">
                <a:solidFill>
                  <a:srgbClr val="22232A"/>
                </a:solidFill>
                <a:ea typeface="字由点字典黑 45J" panose="00020600040101010101" charset="-122"/>
                <a:sym typeface="+mn-ea"/>
              </a:rPr>
              <a:t>2</a:t>
            </a:r>
            <a:endParaRPr lang="zh-CN" altLang="en-US" dirty="0">
              <a:solidFill>
                <a:srgbClr val="22232A"/>
              </a:solidFill>
              <a:ea typeface="字由点字典黑 45J" panose="00020600040101010101" charset="-122"/>
              <a:sym typeface="+mn-ea"/>
            </a:endParaRPr>
          </a:p>
          <a:p>
            <a:pPr algn="ctr">
              <a:lnSpc>
                <a:spcPts val="3060"/>
              </a:lnSpc>
            </a:pPr>
            <a:endParaRPr lang="en-US" sz="1800" dirty="0">
              <a:solidFill>
                <a:srgbClr val="000000"/>
              </a:solidFill>
              <a:ea typeface="思源黑体" panose="020B0500000000000000" charset="-122"/>
            </a:endParaRPr>
          </a:p>
        </p:txBody>
      </p:sp>
      <p:sp>
        <p:nvSpPr>
          <p:cNvPr id="7" name="TextBox 31">
            <a:extLst>
              <a:ext uri="{FF2B5EF4-FFF2-40B4-BE49-F238E27FC236}">
                <a16:creationId xmlns:a16="http://schemas.microsoft.com/office/drawing/2014/main" id="{22B3832F-15FE-C6D1-F72F-BF3847039ED5}"/>
              </a:ext>
            </a:extLst>
          </p:cNvPr>
          <p:cNvSpPr txBox="1"/>
          <p:nvPr/>
        </p:nvSpPr>
        <p:spPr>
          <a:xfrm>
            <a:off x="3379917" y="6538001"/>
            <a:ext cx="14222284" cy="2460417"/>
          </a:xfrm>
          <a:prstGeom prst="rect">
            <a:avLst/>
          </a:prstGeom>
        </p:spPr>
        <p:txBody>
          <a:bodyPr wrap="square" lIns="0" tIns="0" rIns="0" bIns="0" rtlCol="0" anchor="t">
            <a:spAutoFit/>
          </a:bodyPr>
          <a:lstStyle/>
          <a:p>
            <a:pPr marL="0" lvl="0" indent="0">
              <a:lnSpc>
                <a:spcPts val="3920"/>
              </a:lnSpc>
              <a:spcBef>
                <a:spcPct val="0"/>
              </a:spcBef>
            </a:pPr>
            <a:r>
              <a:rPr lang="zh-CN" altLang="en-US" sz="2800" u="none" dirty="0">
                <a:solidFill>
                  <a:srgbClr val="456148"/>
                </a:solidFill>
                <a:ea typeface="思源黑体 Bold" panose="020B0600000000000000" charset="-122"/>
              </a:rPr>
              <a:t>        </a:t>
            </a:r>
            <a:r>
              <a:rPr lang="zh-CN" altLang="en-US" sz="2400" u="none" dirty="0">
                <a:solidFill>
                  <a:srgbClr val="456148"/>
                </a:solidFill>
                <a:ea typeface="思源黑体 Bold" panose="020B0600000000000000" charset="-122"/>
              </a:rPr>
              <a:t>在</a:t>
            </a:r>
            <a:r>
              <a:rPr lang="en-US" altLang="zh-CN" sz="2400" u="none" dirty="0" err="1">
                <a:solidFill>
                  <a:srgbClr val="456148"/>
                </a:solidFill>
                <a:ea typeface="思源黑体 Bold" panose="020B0600000000000000" charset="-122"/>
              </a:rPr>
              <a:t>ResNet</a:t>
            </a:r>
            <a:r>
              <a:rPr lang="zh-CN" altLang="en-US" sz="2400" u="none" dirty="0">
                <a:solidFill>
                  <a:srgbClr val="456148"/>
                </a:solidFill>
                <a:ea typeface="思源黑体 Bold" panose="020B0600000000000000" charset="-122"/>
              </a:rPr>
              <a:t>网络的这一部分，定义了四个阶段（</a:t>
            </a:r>
            <a:r>
              <a:rPr lang="en-US" altLang="zh-CN" sz="2400" u="none" dirty="0">
                <a:solidFill>
                  <a:srgbClr val="456148"/>
                </a:solidFill>
                <a:ea typeface="思源黑体 Bold" panose="020B0600000000000000" charset="-122"/>
              </a:rPr>
              <a:t>stage</a:t>
            </a:r>
            <a:r>
              <a:rPr lang="zh-CN" altLang="en-US" sz="2400" u="none" dirty="0">
                <a:solidFill>
                  <a:srgbClr val="456148"/>
                </a:solidFill>
                <a:ea typeface="思源黑体 Bold" panose="020B0600000000000000" charset="-122"/>
              </a:rPr>
              <a:t>），每个阶段由</a:t>
            </a:r>
            <a:r>
              <a:rPr lang="en-US" altLang="zh-CN" sz="2400" u="none" dirty="0">
                <a:solidFill>
                  <a:srgbClr val="456148"/>
                </a:solidFill>
                <a:ea typeface="思源黑体 Bold" panose="020B0600000000000000" charset="-122"/>
              </a:rPr>
              <a:t>2</a:t>
            </a:r>
            <a:r>
              <a:rPr lang="zh-CN" altLang="en-US" sz="2400" u="none" dirty="0">
                <a:solidFill>
                  <a:srgbClr val="456148"/>
                </a:solidFill>
                <a:ea typeface="思源黑体 Bold" panose="020B0600000000000000" charset="-122"/>
              </a:rPr>
              <a:t>个基本块（</a:t>
            </a:r>
            <a:r>
              <a:rPr lang="en-US" altLang="zh-CN" sz="2400" u="none" dirty="0" err="1">
                <a:solidFill>
                  <a:srgbClr val="456148"/>
                </a:solidFill>
                <a:ea typeface="思源黑体 Bold" panose="020B0600000000000000" charset="-122"/>
              </a:rPr>
              <a:t>BasicBlock</a:t>
            </a:r>
            <a:r>
              <a:rPr lang="zh-CN" altLang="en-US" sz="2400" u="none" dirty="0">
                <a:solidFill>
                  <a:srgbClr val="456148"/>
                </a:solidFill>
                <a:ea typeface="思源黑体 Bold" panose="020B0600000000000000" charset="-122"/>
              </a:rPr>
              <a:t>）组成。每个基本块由两个卷积层和批归一化层组成。每个阶段内的基本块序列通过调用</a:t>
            </a:r>
            <a:r>
              <a:rPr lang="en-US" altLang="zh-CN" sz="2400" u="none" dirty="0" err="1">
                <a:solidFill>
                  <a:srgbClr val="456148"/>
                </a:solidFill>
                <a:ea typeface="思源黑体 Bold" panose="020B0600000000000000" charset="-122"/>
              </a:rPr>
              <a:t>self.make_layer</a:t>
            </a:r>
            <a:r>
              <a:rPr lang="en-US" altLang="zh-CN" sz="2400" u="none" dirty="0">
                <a:solidFill>
                  <a:srgbClr val="456148"/>
                </a:solidFill>
                <a:ea typeface="思源黑体 Bold" panose="020B0600000000000000" charset="-122"/>
              </a:rPr>
              <a:t>()</a:t>
            </a:r>
            <a:r>
              <a:rPr lang="zh-CN" altLang="en-US" sz="2400" u="none" dirty="0">
                <a:solidFill>
                  <a:srgbClr val="456148"/>
                </a:solidFill>
                <a:ea typeface="思源黑体 Bold" panose="020B0600000000000000" charset="-122"/>
              </a:rPr>
              <a:t>方法生成，该方法根据输入的</a:t>
            </a:r>
            <a:r>
              <a:rPr lang="en-US" altLang="zh-CN" sz="2400" u="none" dirty="0">
                <a:solidFill>
                  <a:srgbClr val="456148"/>
                </a:solidFill>
                <a:ea typeface="思源黑体 Bold" panose="020B0600000000000000" charset="-122"/>
              </a:rPr>
              <a:t>block</a:t>
            </a:r>
            <a:r>
              <a:rPr lang="zh-CN" altLang="en-US" sz="2400" u="none" dirty="0">
                <a:solidFill>
                  <a:srgbClr val="456148"/>
                </a:solidFill>
                <a:ea typeface="思源黑体 Bold" panose="020B0600000000000000" charset="-122"/>
              </a:rPr>
              <a:t>类型、输入通道数、输出通道数和基本块数量生成一个包含</a:t>
            </a:r>
            <a:r>
              <a:rPr lang="en-US" altLang="zh-CN" sz="2400" u="none" dirty="0">
                <a:solidFill>
                  <a:srgbClr val="456148"/>
                </a:solidFill>
                <a:ea typeface="思源黑体 Bold" panose="020B0600000000000000" charset="-122"/>
              </a:rPr>
              <a:t>2</a:t>
            </a:r>
            <a:r>
              <a:rPr lang="zh-CN" altLang="en-US" sz="2400" u="none" dirty="0">
                <a:solidFill>
                  <a:srgbClr val="456148"/>
                </a:solidFill>
                <a:ea typeface="思源黑体 Bold" panose="020B0600000000000000" charset="-122"/>
              </a:rPr>
              <a:t>个基本块的序列。这些基本块在各个阶段内通过残差连接相互连接，构建了</a:t>
            </a:r>
            <a:r>
              <a:rPr lang="en-US" altLang="zh-CN" sz="2400" u="none" dirty="0" err="1">
                <a:solidFill>
                  <a:srgbClr val="456148"/>
                </a:solidFill>
                <a:ea typeface="思源黑体 Bold" panose="020B0600000000000000" charset="-122"/>
              </a:rPr>
              <a:t>ResNet</a:t>
            </a:r>
            <a:r>
              <a:rPr lang="zh-CN" altLang="en-US" sz="2400" u="none" dirty="0">
                <a:solidFill>
                  <a:srgbClr val="456148"/>
                </a:solidFill>
                <a:ea typeface="思源黑体 Bold" panose="020B0600000000000000" charset="-122"/>
              </a:rPr>
              <a:t>的深层结构，有助于解决梯度消失问题并提升网络性能。</a:t>
            </a:r>
            <a:endParaRPr lang="en-US" sz="2800" u="none" dirty="0">
              <a:solidFill>
                <a:srgbClr val="456148"/>
              </a:solidFill>
              <a:ea typeface="思源黑体 Bold" panose="020B0600000000000000" charset="-122"/>
            </a:endParaRPr>
          </a:p>
        </p:txBody>
      </p:sp>
      <p:pic>
        <p:nvPicPr>
          <p:cNvPr id="54" name="图片 53">
            <a:extLst>
              <a:ext uri="{FF2B5EF4-FFF2-40B4-BE49-F238E27FC236}">
                <a16:creationId xmlns:a16="http://schemas.microsoft.com/office/drawing/2014/main" id="{E34D6C47-65C9-F699-64B1-FECAC4DFDBE3}"/>
              </a:ext>
            </a:extLst>
          </p:cNvPr>
          <p:cNvPicPr>
            <a:picLocks noChangeAspect="1"/>
          </p:cNvPicPr>
          <p:nvPr/>
        </p:nvPicPr>
        <p:blipFill>
          <a:blip r:embed="rId6"/>
          <a:stretch>
            <a:fillRect/>
          </a:stretch>
        </p:blipFill>
        <p:spPr>
          <a:xfrm>
            <a:off x="6336847" y="8608814"/>
            <a:ext cx="7955969" cy="1493649"/>
          </a:xfrm>
          <a:prstGeom prst="rect">
            <a:avLst/>
          </a:prstGeom>
        </p:spPr>
      </p:pic>
      <p:pic>
        <p:nvPicPr>
          <p:cNvPr id="56" name="图片 55">
            <a:extLst>
              <a:ext uri="{FF2B5EF4-FFF2-40B4-BE49-F238E27FC236}">
                <a16:creationId xmlns:a16="http://schemas.microsoft.com/office/drawing/2014/main" id="{6DF400D5-909D-0557-FD64-26BE3E0510A7}"/>
              </a:ext>
            </a:extLst>
          </p:cNvPr>
          <p:cNvPicPr>
            <a:picLocks noChangeAspect="1"/>
          </p:cNvPicPr>
          <p:nvPr/>
        </p:nvPicPr>
        <p:blipFill>
          <a:blip r:embed="rId7"/>
          <a:stretch>
            <a:fillRect/>
          </a:stretch>
        </p:blipFill>
        <p:spPr>
          <a:xfrm>
            <a:off x="9157902" y="642055"/>
            <a:ext cx="7613406" cy="1460434"/>
          </a:xfrm>
          <a:prstGeom prst="rect">
            <a:avLst/>
          </a:prstGeom>
        </p:spPr>
      </p:pic>
    </p:spTree>
    <p:extLst>
      <p:ext uri="{BB962C8B-B14F-4D97-AF65-F5344CB8AC3E}">
        <p14:creationId xmlns:p14="http://schemas.microsoft.com/office/powerpoint/2010/main" val="3215185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600067" y="1275916"/>
            <a:ext cx="6106576" cy="7265124"/>
            <a:chOff x="0" y="0"/>
            <a:chExt cx="8142102" cy="9686833"/>
          </a:xfrm>
        </p:grpSpPr>
        <p:grpSp>
          <p:nvGrpSpPr>
            <p:cNvPr id="5" name="Group 5"/>
            <p:cNvGrpSpPr/>
            <p:nvPr/>
          </p:nvGrpSpPr>
          <p:grpSpPr>
            <a:xfrm>
              <a:off x="0" y="0"/>
              <a:ext cx="4015114" cy="7445684"/>
              <a:chOff x="0" y="0"/>
              <a:chExt cx="2898574" cy="5375157"/>
            </a:xfrm>
          </p:grpSpPr>
          <p:sp>
            <p:nvSpPr>
              <p:cNvPr id="6" name="Freeform 6"/>
              <p:cNvSpPr/>
              <p:nvPr/>
            </p:nvSpPr>
            <p:spPr>
              <a:xfrm>
                <a:off x="0" y="0"/>
                <a:ext cx="2898574" cy="5375157"/>
              </a:xfrm>
              <a:custGeom>
                <a:avLst/>
                <a:gdLst/>
                <a:ahLst/>
                <a:cxnLst/>
                <a:rect l="l" t="t" r="r" b="b"/>
                <a:pathLst>
                  <a:path w="2898574" h="5375157">
                    <a:moveTo>
                      <a:pt x="2593774" y="0"/>
                    </a:moveTo>
                    <a:lnTo>
                      <a:pt x="304800" y="0"/>
                    </a:lnTo>
                    <a:cubicBezTo>
                      <a:pt x="135890" y="0"/>
                      <a:pt x="0" y="135890"/>
                      <a:pt x="0" y="304800"/>
                    </a:cubicBezTo>
                    <a:lnTo>
                      <a:pt x="0" y="5070357"/>
                    </a:lnTo>
                    <a:cubicBezTo>
                      <a:pt x="0" y="5239267"/>
                      <a:pt x="135890" y="5375157"/>
                      <a:pt x="304800" y="5375157"/>
                    </a:cubicBezTo>
                    <a:lnTo>
                      <a:pt x="2593774" y="5375157"/>
                    </a:lnTo>
                    <a:cubicBezTo>
                      <a:pt x="2762684" y="5375157"/>
                      <a:pt x="2898574" y="5239267"/>
                      <a:pt x="2898574" y="5070357"/>
                    </a:cubicBezTo>
                    <a:lnTo>
                      <a:pt x="2898574" y="304800"/>
                    </a:lnTo>
                    <a:cubicBezTo>
                      <a:pt x="2898574" y="135890"/>
                      <a:pt x="2762684" y="0"/>
                      <a:pt x="2593774" y="0"/>
                    </a:cubicBezTo>
                    <a:close/>
                  </a:path>
                </a:pathLst>
              </a:custGeom>
              <a:solidFill>
                <a:srgbClr val="0C6980"/>
              </a:solidFill>
            </p:spPr>
          </p:sp>
        </p:grpSp>
        <p:grpSp>
          <p:nvGrpSpPr>
            <p:cNvPr id="7" name="Group 7"/>
            <p:cNvGrpSpPr/>
            <p:nvPr/>
          </p:nvGrpSpPr>
          <p:grpSpPr>
            <a:xfrm>
              <a:off x="0" y="854451"/>
              <a:ext cx="8142102" cy="8832382"/>
              <a:chOff x="0" y="0"/>
              <a:chExt cx="5877912" cy="6376236"/>
            </a:xfrm>
          </p:grpSpPr>
          <p:sp>
            <p:nvSpPr>
              <p:cNvPr id="8" name="Freeform 8"/>
              <p:cNvSpPr/>
              <p:nvPr/>
            </p:nvSpPr>
            <p:spPr>
              <a:xfrm>
                <a:off x="0" y="0"/>
                <a:ext cx="5877912" cy="6376236"/>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sp>
        </p:grpSp>
        <p:sp>
          <p:nvSpPr>
            <p:cNvPr id="9" name="TextBox 9"/>
            <p:cNvSpPr txBox="1"/>
            <p:nvPr/>
          </p:nvSpPr>
          <p:spPr>
            <a:xfrm>
              <a:off x="267173" y="84779"/>
              <a:ext cx="3480768" cy="613159"/>
            </a:xfrm>
            <a:prstGeom prst="rect">
              <a:avLst/>
            </a:prstGeom>
          </p:spPr>
          <p:txBody>
            <a:bodyPr lIns="0" tIns="0" rIns="0" bIns="0" rtlCol="0" anchor="t">
              <a:spAutoFit/>
            </a:bodyPr>
            <a:lstStyle/>
            <a:p>
              <a:pPr algn="ctr">
                <a:lnSpc>
                  <a:spcPts val="3920"/>
                </a:lnSpc>
              </a:pPr>
              <a:r>
                <a:rPr lang="zh-CN" altLang="en-US" sz="2800" dirty="0">
                  <a:solidFill>
                    <a:srgbClr val="FFFFFF"/>
                  </a:solidFill>
                  <a:ea typeface="字由点字典黑 55J" panose="00020600040101010101" charset="-122"/>
                </a:rPr>
                <a:t>平均池化层</a:t>
              </a:r>
            </a:p>
          </p:txBody>
        </p:sp>
        <p:sp>
          <p:nvSpPr>
            <p:cNvPr id="10" name="TextBox 10"/>
            <p:cNvSpPr txBox="1"/>
            <p:nvPr/>
          </p:nvSpPr>
          <p:spPr>
            <a:xfrm>
              <a:off x="493571" y="1416873"/>
              <a:ext cx="7160602" cy="2401683"/>
            </a:xfrm>
            <a:prstGeom prst="rect">
              <a:avLst/>
            </a:prstGeom>
          </p:spPr>
          <p:txBody>
            <a:bodyPr lIns="0" tIns="0" rIns="0" bIns="0" rtlCol="0" anchor="t">
              <a:spAutoFit/>
            </a:bodyPr>
            <a:lstStyle/>
            <a:p>
              <a:pPr algn="just">
                <a:lnSpc>
                  <a:spcPts val="3600"/>
                </a:lnSpc>
              </a:pPr>
              <a:r>
                <a:rPr lang="zh-CN" altLang="en-US" sz="2400" dirty="0">
                  <a:solidFill>
                    <a:srgbClr val="22232A"/>
                  </a:solidFill>
                  <a:ea typeface="字由点字典黑 45J" panose="00020600040101010101" charset="-122"/>
                  <a:sym typeface="+mn-ea"/>
                </a:rPr>
                <a:t>自适应平均池化层（</a:t>
              </a:r>
              <a:r>
                <a:rPr lang="en-US" altLang="zh-CN" sz="2400" dirty="0" err="1">
                  <a:solidFill>
                    <a:srgbClr val="22232A"/>
                  </a:solidFill>
                  <a:ea typeface="字由点字典黑 45J" panose="00020600040101010101" charset="-122"/>
                  <a:sym typeface="+mn-ea"/>
                </a:rPr>
                <a:t>avg_pool</a:t>
              </a:r>
              <a:r>
                <a:rPr lang="zh-CN" altLang="en-US" sz="2400" dirty="0">
                  <a:solidFill>
                    <a:srgbClr val="22232A"/>
                  </a:solidFill>
                  <a:ea typeface="字由点字典黑 45J" panose="00020600040101010101" charset="-122"/>
                  <a:sym typeface="+mn-ea"/>
                </a:rPr>
                <a:t>）：</a:t>
              </a:r>
              <a:endParaRPr lang="en-US" altLang="zh-CN" sz="2400" dirty="0">
                <a:solidFill>
                  <a:srgbClr val="22232A"/>
                </a:solidFill>
                <a:ea typeface="字由点字典黑 45J" panose="00020600040101010101" charset="-122"/>
                <a:sym typeface="+mn-ea"/>
              </a:endParaRPr>
            </a:p>
            <a:p>
              <a:pPr algn="just">
                <a:lnSpc>
                  <a:spcPts val="3600"/>
                </a:lnSpc>
              </a:pPr>
              <a:r>
                <a:rPr lang="zh-CN" altLang="en-US" sz="2400" dirty="0">
                  <a:solidFill>
                    <a:srgbClr val="22232A"/>
                  </a:solidFill>
                  <a:ea typeface="字由点字典黑 45J" panose="00020600040101010101" charset="-122"/>
                  <a:sym typeface="+mn-ea"/>
                </a:rPr>
                <a:t>        将最后一个基本块的输出特征图的尺寸调整为</a:t>
              </a:r>
              <a:r>
                <a:rPr lang="en-US" altLang="zh-CN" sz="2400" dirty="0">
                  <a:solidFill>
                    <a:srgbClr val="22232A"/>
                  </a:solidFill>
                  <a:ea typeface="字由点字典黑 45J" panose="00020600040101010101" charset="-122"/>
                  <a:sym typeface="+mn-ea"/>
                </a:rPr>
                <a:t>1x1</a:t>
              </a:r>
              <a:r>
                <a:rPr lang="zh-CN" altLang="en-US" sz="2400" dirty="0">
                  <a:solidFill>
                    <a:srgbClr val="22232A"/>
                  </a:solidFill>
                  <a:ea typeface="字由点字典黑 45J" panose="00020600040101010101" charset="-122"/>
                  <a:sym typeface="+mn-ea"/>
                </a:rPr>
                <a:t>。</a:t>
              </a:r>
              <a:endParaRPr lang="en-US" sz="2400" dirty="0">
                <a:solidFill>
                  <a:srgbClr val="22232A"/>
                </a:solidFill>
                <a:ea typeface="字由点字典黑 45J" panose="00020600040101010101" charset="-122"/>
              </a:endParaRPr>
            </a:p>
            <a:p>
              <a:pPr algn="just">
                <a:lnSpc>
                  <a:spcPts val="3600"/>
                </a:lnSpc>
              </a:pPr>
              <a:endParaRPr lang="en-US" sz="2400" dirty="0">
                <a:solidFill>
                  <a:srgbClr val="22232A"/>
                </a:solidFill>
                <a:ea typeface="字由点字典黑 45J" panose="00020600040101010101" charset="-122"/>
              </a:endParaRPr>
            </a:p>
          </p:txBody>
        </p:sp>
      </p:grpSp>
      <p:grpSp>
        <p:nvGrpSpPr>
          <p:cNvPr id="11" name="Group 11"/>
          <p:cNvGrpSpPr/>
          <p:nvPr/>
        </p:nvGrpSpPr>
        <p:grpSpPr>
          <a:xfrm>
            <a:off x="8687083" y="1275916"/>
            <a:ext cx="6106576" cy="7265124"/>
            <a:chOff x="0" y="0"/>
            <a:chExt cx="8142102" cy="9686833"/>
          </a:xfrm>
        </p:grpSpPr>
        <p:grpSp>
          <p:nvGrpSpPr>
            <p:cNvPr id="12" name="Group 12"/>
            <p:cNvGrpSpPr/>
            <p:nvPr/>
          </p:nvGrpSpPr>
          <p:grpSpPr>
            <a:xfrm>
              <a:off x="0" y="0"/>
              <a:ext cx="4015114" cy="7445684"/>
              <a:chOff x="0" y="0"/>
              <a:chExt cx="2898574" cy="5375157"/>
            </a:xfrm>
          </p:grpSpPr>
          <p:sp>
            <p:nvSpPr>
              <p:cNvPr id="13" name="Freeform 13"/>
              <p:cNvSpPr/>
              <p:nvPr/>
            </p:nvSpPr>
            <p:spPr>
              <a:xfrm>
                <a:off x="0" y="0"/>
                <a:ext cx="2898574" cy="5375157"/>
              </a:xfrm>
              <a:custGeom>
                <a:avLst/>
                <a:gdLst/>
                <a:ahLst/>
                <a:cxnLst/>
                <a:rect l="l" t="t" r="r" b="b"/>
                <a:pathLst>
                  <a:path w="2898574" h="5375157">
                    <a:moveTo>
                      <a:pt x="2593774" y="0"/>
                    </a:moveTo>
                    <a:lnTo>
                      <a:pt x="304800" y="0"/>
                    </a:lnTo>
                    <a:cubicBezTo>
                      <a:pt x="135890" y="0"/>
                      <a:pt x="0" y="135890"/>
                      <a:pt x="0" y="304800"/>
                    </a:cubicBezTo>
                    <a:lnTo>
                      <a:pt x="0" y="5070357"/>
                    </a:lnTo>
                    <a:cubicBezTo>
                      <a:pt x="0" y="5239267"/>
                      <a:pt x="135890" y="5375157"/>
                      <a:pt x="304800" y="5375157"/>
                    </a:cubicBezTo>
                    <a:lnTo>
                      <a:pt x="2593774" y="5375157"/>
                    </a:lnTo>
                    <a:cubicBezTo>
                      <a:pt x="2762684" y="5375157"/>
                      <a:pt x="2898574" y="5239267"/>
                      <a:pt x="2898574" y="5070357"/>
                    </a:cubicBezTo>
                    <a:lnTo>
                      <a:pt x="2898574" y="304800"/>
                    </a:lnTo>
                    <a:cubicBezTo>
                      <a:pt x="2898574" y="135890"/>
                      <a:pt x="2762684" y="0"/>
                      <a:pt x="2593774" y="0"/>
                    </a:cubicBezTo>
                    <a:close/>
                  </a:path>
                </a:pathLst>
              </a:custGeom>
              <a:solidFill>
                <a:srgbClr val="70ADB2"/>
              </a:solidFill>
            </p:spPr>
          </p:sp>
        </p:grpSp>
        <p:grpSp>
          <p:nvGrpSpPr>
            <p:cNvPr id="14" name="Group 14"/>
            <p:cNvGrpSpPr/>
            <p:nvPr/>
          </p:nvGrpSpPr>
          <p:grpSpPr>
            <a:xfrm>
              <a:off x="0" y="854451"/>
              <a:ext cx="8142102" cy="8832382"/>
              <a:chOff x="0" y="0"/>
              <a:chExt cx="5877912" cy="6376236"/>
            </a:xfrm>
          </p:grpSpPr>
          <p:sp>
            <p:nvSpPr>
              <p:cNvPr id="15" name="Freeform 15"/>
              <p:cNvSpPr/>
              <p:nvPr/>
            </p:nvSpPr>
            <p:spPr>
              <a:xfrm>
                <a:off x="0" y="0"/>
                <a:ext cx="5877912" cy="6376236"/>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sp>
        </p:grpSp>
        <p:sp>
          <p:nvSpPr>
            <p:cNvPr id="16" name="TextBox 16"/>
            <p:cNvSpPr txBox="1"/>
            <p:nvPr/>
          </p:nvSpPr>
          <p:spPr>
            <a:xfrm>
              <a:off x="267173" y="84779"/>
              <a:ext cx="3480768" cy="613159"/>
            </a:xfrm>
            <a:prstGeom prst="rect">
              <a:avLst/>
            </a:prstGeom>
          </p:spPr>
          <p:txBody>
            <a:bodyPr lIns="0" tIns="0" rIns="0" bIns="0" rtlCol="0" anchor="t">
              <a:spAutoFit/>
            </a:bodyPr>
            <a:lstStyle/>
            <a:p>
              <a:pPr algn="ctr">
                <a:lnSpc>
                  <a:spcPts val="3920"/>
                </a:lnSpc>
              </a:pPr>
              <a:r>
                <a:rPr lang="zh-CN" altLang="en-US" sz="2800" dirty="0">
                  <a:solidFill>
                    <a:srgbClr val="FFFFFF"/>
                  </a:solidFill>
                  <a:ea typeface="字由点字典黑 55J" panose="00020600040101010101" charset="-122"/>
                </a:rPr>
                <a:t>全连接层</a:t>
              </a:r>
            </a:p>
          </p:txBody>
        </p:sp>
        <p:sp>
          <p:nvSpPr>
            <p:cNvPr id="17" name="TextBox 17"/>
            <p:cNvSpPr txBox="1"/>
            <p:nvPr/>
          </p:nvSpPr>
          <p:spPr>
            <a:xfrm>
              <a:off x="493571" y="1416873"/>
              <a:ext cx="7160602" cy="3632790"/>
            </a:xfrm>
            <a:prstGeom prst="rect">
              <a:avLst/>
            </a:prstGeom>
          </p:spPr>
          <p:txBody>
            <a:bodyPr lIns="0" tIns="0" rIns="0" bIns="0" rtlCol="0" anchor="t">
              <a:spAutoFit/>
            </a:bodyPr>
            <a:lstStyle/>
            <a:p>
              <a:pPr algn="just">
                <a:lnSpc>
                  <a:spcPts val="3600"/>
                </a:lnSpc>
              </a:pPr>
              <a:r>
                <a:rPr lang="zh-CN" altLang="en-US" sz="2400" dirty="0">
                  <a:solidFill>
                    <a:srgbClr val="22232A"/>
                  </a:solidFill>
                  <a:ea typeface="字由点字典黑 45J" panose="00020600040101010101" charset="-122"/>
                  <a:sym typeface="+mn-ea"/>
                </a:rPr>
                <a:t>全连接层（</a:t>
              </a:r>
              <a:r>
                <a:rPr lang="en-US" altLang="zh-CN" sz="2400" dirty="0">
                  <a:solidFill>
                    <a:srgbClr val="22232A"/>
                  </a:solidFill>
                  <a:ea typeface="字由点字典黑 45J" panose="00020600040101010101" charset="-122"/>
                  <a:sym typeface="+mn-ea"/>
                </a:rPr>
                <a:t>fc</a:t>
              </a:r>
              <a:r>
                <a:rPr lang="zh-CN" altLang="en-US" sz="2400" dirty="0">
                  <a:solidFill>
                    <a:srgbClr val="22232A"/>
                  </a:solidFill>
                  <a:ea typeface="字由点字典黑 45J" panose="00020600040101010101" charset="-122"/>
                  <a:sym typeface="+mn-ea"/>
                </a:rPr>
                <a:t>）：</a:t>
              </a:r>
              <a:endParaRPr lang="en-US" altLang="zh-CN" sz="2400" dirty="0">
                <a:solidFill>
                  <a:srgbClr val="22232A"/>
                </a:solidFill>
                <a:ea typeface="字由点字典黑 45J" panose="00020600040101010101" charset="-122"/>
                <a:sym typeface="+mn-ea"/>
              </a:endParaRPr>
            </a:p>
            <a:p>
              <a:pPr algn="just">
                <a:lnSpc>
                  <a:spcPts val="3600"/>
                </a:lnSpc>
              </a:pPr>
              <a:r>
                <a:rPr lang="zh-CN" altLang="en-US" sz="2400" dirty="0">
                  <a:solidFill>
                    <a:srgbClr val="22232A"/>
                  </a:solidFill>
                  <a:ea typeface="字由点字典黑 45J" panose="00020600040101010101" charset="-122"/>
                  <a:sym typeface="+mn-ea"/>
                </a:rPr>
                <a:t>        将池化后的特征图展平为一维向量，并将其映射到预定义的类别数（</a:t>
              </a:r>
              <a:r>
                <a:rPr lang="en-US" altLang="zh-CN" sz="2400" dirty="0" err="1">
                  <a:solidFill>
                    <a:srgbClr val="22232A"/>
                  </a:solidFill>
                  <a:ea typeface="字由点字典黑 45J" panose="00020600040101010101" charset="-122"/>
                  <a:sym typeface="+mn-ea"/>
                </a:rPr>
                <a:t>num_classes</a:t>
              </a:r>
              <a:r>
                <a:rPr lang="zh-CN" altLang="en-US" sz="2400" dirty="0">
                  <a:solidFill>
                    <a:srgbClr val="22232A"/>
                  </a:solidFill>
                  <a:ea typeface="字由点字典黑 45J" panose="00020600040101010101" charset="-122"/>
                  <a:sym typeface="+mn-ea"/>
                </a:rPr>
                <a:t>）。</a:t>
              </a:r>
              <a:endParaRPr lang="en-US" sz="2400" dirty="0">
                <a:solidFill>
                  <a:srgbClr val="22232A"/>
                </a:solidFill>
                <a:ea typeface="字由点字典黑 45J" panose="00020600040101010101" charset="-122"/>
              </a:endParaRPr>
            </a:p>
            <a:p>
              <a:pPr algn="just">
                <a:lnSpc>
                  <a:spcPts val="3600"/>
                </a:lnSpc>
              </a:pPr>
              <a:endParaRPr lang="en-US" sz="2400" dirty="0">
                <a:solidFill>
                  <a:srgbClr val="22232A"/>
                </a:solidFill>
                <a:ea typeface="字由点字典黑 45J" panose="00020600040101010101" charset="-122"/>
              </a:endParaRPr>
            </a:p>
            <a:p>
              <a:pPr algn="just">
                <a:lnSpc>
                  <a:spcPts val="3600"/>
                </a:lnSpc>
              </a:pPr>
              <a:endParaRPr lang="en-US" sz="2400" dirty="0">
                <a:solidFill>
                  <a:srgbClr val="22232A"/>
                </a:solidFill>
                <a:ea typeface="字由点字典黑 45J" panose="00020600040101010101" charset="-122"/>
              </a:endParaRPr>
            </a:p>
          </p:txBody>
        </p:sp>
      </p:grpSp>
      <p:pic>
        <p:nvPicPr>
          <p:cNvPr id="3" name="图片 2">
            <a:extLst>
              <a:ext uri="{FF2B5EF4-FFF2-40B4-BE49-F238E27FC236}">
                <a16:creationId xmlns:a16="http://schemas.microsoft.com/office/drawing/2014/main" id="{09B441ED-44F8-B95E-66C0-4D659D3ABC6B}"/>
              </a:ext>
            </a:extLst>
          </p:cNvPr>
          <p:cNvPicPr>
            <a:picLocks noChangeAspect="1"/>
          </p:cNvPicPr>
          <p:nvPr/>
        </p:nvPicPr>
        <p:blipFill>
          <a:blip r:embed="rId2"/>
          <a:stretch>
            <a:fillRect/>
          </a:stretch>
        </p:blipFill>
        <p:spPr>
          <a:xfrm>
            <a:off x="1437477" y="4780671"/>
            <a:ext cx="6347849" cy="546504"/>
          </a:xfrm>
          <a:prstGeom prst="rect">
            <a:avLst/>
          </a:prstGeom>
        </p:spPr>
      </p:pic>
      <p:pic>
        <p:nvPicPr>
          <p:cNvPr id="19" name="图片 18">
            <a:extLst>
              <a:ext uri="{FF2B5EF4-FFF2-40B4-BE49-F238E27FC236}">
                <a16:creationId xmlns:a16="http://schemas.microsoft.com/office/drawing/2014/main" id="{68C95166-2CFA-59A9-6220-17B55FF3CF88}"/>
              </a:ext>
            </a:extLst>
          </p:cNvPr>
          <p:cNvPicPr>
            <a:picLocks noChangeAspect="1"/>
          </p:cNvPicPr>
          <p:nvPr/>
        </p:nvPicPr>
        <p:blipFill>
          <a:blip r:embed="rId3"/>
          <a:stretch>
            <a:fillRect/>
          </a:stretch>
        </p:blipFill>
        <p:spPr>
          <a:xfrm>
            <a:off x="8412874" y="4820789"/>
            <a:ext cx="8437649" cy="484748"/>
          </a:xfrm>
          <a:prstGeom prst="rect">
            <a:avLst/>
          </a:prstGeom>
        </p:spPr>
      </p:pic>
    </p:spTree>
    <p:extLst>
      <p:ext uri="{BB962C8B-B14F-4D97-AF65-F5344CB8AC3E}">
        <p14:creationId xmlns:p14="http://schemas.microsoft.com/office/powerpoint/2010/main" val="635858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8"/>
          <p:cNvSpPr/>
          <p:nvPr/>
        </p:nvSpPr>
        <p:spPr>
          <a:xfrm>
            <a:off x="9477375" y="3103880"/>
            <a:ext cx="6587490" cy="3573780"/>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sp>
      <p:sp>
        <p:nvSpPr>
          <p:cNvPr id="28" name="TextBox 2"/>
          <p:cNvSpPr txBox="1"/>
          <p:nvPr/>
        </p:nvSpPr>
        <p:spPr>
          <a:xfrm>
            <a:off x="1981200" y="2400300"/>
            <a:ext cx="7692390" cy="5344795"/>
          </a:xfrm>
          <a:prstGeom prst="rect">
            <a:avLst/>
          </a:prstGeom>
        </p:spPr>
        <p:txBody>
          <a:bodyPr wrap="square" lIns="0" tIns="0" rIns="0" bIns="0" rtlCol="0" anchor="t">
            <a:spAutoFit/>
          </a:bodyPr>
          <a:lstStyle/>
          <a:p>
            <a:pPr algn="ctr">
              <a:lnSpc>
                <a:spcPts val="41680"/>
              </a:lnSpc>
            </a:pPr>
            <a:r>
              <a:rPr lang="en-US" sz="36500" b="1" spc="2413">
                <a:solidFill>
                  <a:srgbClr val="D8E6E5"/>
                </a:solidFill>
                <a:latin typeface="+mn-ea"/>
              </a:rPr>
              <a:t>02</a:t>
            </a:r>
          </a:p>
        </p:txBody>
      </p:sp>
      <p:grpSp>
        <p:nvGrpSpPr>
          <p:cNvPr id="2" name="组合 1"/>
          <p:cNvGrpSpPr/>
          <p:nvPr/>
        </p:nvGrpSpPr>
        <p:grpSpPr>
          <a:xfrm>
            <a:off x="2819399" y="5581179"/>
            <a:ext cx="3791546" cy="2406236"/>
            <a:chOff x="4250" y="8824"/>
            <a:chExt cx="6379" cy="3789"/>
          </a:xfrm>
        </p:grpSpPr>
        <p:grpSp>
          <p:nvGrpSpPr>
            <p:cNvPr id="29" name="Group 3"/>
            <p:cNvGrpSpPr/>
            <p:nvPr/>
          </p:nvGrpSpPr>
          <p:grpSpPr>
            <a:xfrm>
              <a:off x="4250" y="8824"/>
              <a:ext cx="6379" cy="3789"/>
              <a:chOff x="-136144" y="-20150"/>
              <a:chExt cx="1129035" cy="860425"/>
            </a:xfrm>
          </p:grpSpPr>
          <p:sp>
            <p:nvSpPr>
              <p:cNvPr id="30" name="Freeform 4"/>
              <p:cNvSpPr/>
              <p:nvPr/>
            </p:nvSpPr>
            <p:spPr>
              <a:xfrm>
                <a:off x="-113453" y="0"/>
                <a:ext cx="1106344" cy="336509"/>
              </a:xfrm>
              <a:custGeom>
                <a:avLst/>
                <a:gdLst/>
                <a:ahLst/>
                <a:cxnLst/>
                <a:rect l="l" t="t" r="r" b="b"/>
                <a:pathLst>
                  <a:path w="1106344" h="336509">
                    <a:moveTo>
                      <a:pt x="0" y="0"/>
                    </a:moveTo>
                    <a:lnTo>
                      <a:pt x="1106344" y="0"/>
                    </a:lnTo>
                    <a:lnTo>
                      <a:pt x="1106344" y="336509"/>
                    </a:lnTo>
                    <a:lnTo>
                      <a:pt x="0" y="336509"/>
                    </a:lnTo>
                    <a:close/>
                  </a:path>
                </a:pathLst>
              </a:custGeom>
              <a:solidFill>
                <a:srgbClr val="70ADB2"/>
              </a:solidFill>
            </p:spPr>
          </p:sp>
          <p:sp>
            <p:nvSpPr>
              <p:cNvPr id="31" name="TextBox 5"/>
              <p:cNvSpPr txBox="1"/>
              <p:nvPr/>
            </p:nvSpPr>
            <p:spPr>
              <a:xfrm>
                <a:off x="-136144" y="-20150"/>
                <a:ext cx="812800" cy="860425"/>
              </a:xfrm>
              <a:prstGeom prst="rect">
                <a:avLst/>
              </a:prstGeom>
            </p:spPr>
            <p:txBody>
              <a:bodyPr lIns="50800" tIns="50800" rIns="50800" bIns="50800" rtlCol="0" anchor="ctr"/>
              <a:lstStyle/>
              <a:p>
                <a:pPr algn="ctr">
                  <a:lnSpc>
                    <a:spcPts val="2940"/>
                  </a:lnSpc>
                </a:pPr>
                <a:endParaRPr sz="1400"/>
              </a:p>
            </p:txBody>
          </p:sp>
        </p:grpSp>
        <p:sp>
          <p:nvSpPr>
            <p:cNvPr id="32" name="TextBox 6"/>
            <p:cNvSpPr txBox="1"/>
            <p:nvPr/>
          </p:nvSpPr>
          <p:spPr>
            <a:xfrm>
              <a:off x="4763" y="8913"/>
              <a:ext cx="5496" cy="1089"/>
            </a:xfrm>
            <a:prstGeom prst="rect">
              <a:avLst/>
            </a:prstGeom>
          </p:spPr>
          <p:txBody>
            <a:bodyPr lIns="0" tIns="0" rIns="0" bIns="0" rtlCol="0" anchor="t">
              <a:noAutofit/>
            </a:bodyPr>
            <a:lstStyle/>
            <a:p>
              <a:pPr algn="ctr">
                <a:lnSpc>
                  <a:spcPts val="6440"/>
                </a:lnSpc>
              </a:pPr>
              <a:r>
                <a:rPr lang="zh-CN" altLang="en-US" sz="3600" dirty="0">
                  <a:solidFill>
                    <a:srgbClr val="FFFFFF"/>
                  </a:solidFill>
                  <a:ea typeface="字由点字典黑 55J" panose="00020600040101010101" charset="-122"/>
                </a:rPr>
                <a:t>新功能</a:t>
              </a:r>
            </a:p>
          </p:txBody>
        </p:sp>
      </p:grpSp>
      <p:sp>
        <p:nvSpPr>
          <p:cNvPr id="33" name="TextBox 9"/>
          <p:cNvSpPr txBox="1"/>
          <p:nvPr/>
        </p:nvSpPr>
        <p:spPr>
          <a:xfrm>
            <a:off x="10210800" y="4466434"/>
            <a:ext cx="5985510" cy="660887"/>
          </a:xfrm>
          <a:prstGeom prst="rect">
            <a:avLst/>
          </a:prstGeom>
        </p:spPr>
        <p:txBody>
          <a:bodyPr wrap="square" lIns="0" tIns="0" rIns="0" bIns="0" rtlCol="0" anchor="t">
            <a:spAutoFit/>
          </a:bodyPr>
          <a:lstStyle/>
          <a:p>
            <a:pPr algn="just">
              <a:lnSpc>
                <a:spcPts val="5855"/>
              </a:lnSpc>
            </a:pPr>
            <a:r>
              <a:rPr lang="zh-CN" altLang="en-US" sz="3200" dirty="0">
                <a:solidFill>
                  <a:srgbClr val="22232A"/>
                </a:solidFill>
                <a:ea typeface="字由点字典黑 45J" panose="00020600040101010101" charset="-122"/>
                <a:sym typeface="+mn-ea"/>
              </a:rPr>
              <a:t>本网络中增添的新功能</a:t>
            </a:r>
            <a:endParaRPr lang="en-US" sz="3200" dirty="0">
              <a:solidFill>
                <a:srgbClr val="22232A"/>
              </a:solidFill>
              <a:ea typeface="字由点字典黑 45J" panose="0002060004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1028700" y="896938"/>
            <a:ext cx="16230600" cy="8493123"/>
            <a:chOff x="0" y="0"/>
            <a:chExt cx="3657498" cy="1913890"/>
          </a:xfrm>
        </p:grpSpPr>
        <p:sp>
          <p:nvSpPr>
            <p:cNvPr id="5" name="Freeform 5"/>
            <p:cNvSpPr/>
            <p:nvPr/>
          </p:nvSpPr>
          <p:spPr>
            <a:xfrm>
              <a:off x="0" y="0"/>
              <a:ext cx="3657498" cy="1913890"/>
            </a:xfrm>
            <a:custGeom>
              <a:avLst/>
              <a:gdLst/>
              <a:ahLst/>
              <a:cxnLst/>
              <a:rect l="l" t="t" r="r" b="b"/>
              <a:pathLst>
                <a:path w="3657498" h="1913890">
                  <a:moveTo>
                    <a:pt x="3533038" y="1913890"/>
                  </a:moveTo>
                  <a:lnTo>
                    <a:pt x="124460" y="1913890"/>
                  </a:lnTo>
                  <a:cubicBezTo>
                    <a:pt x="55880" y="1913890"/>
                    <a:pt x="0" y="1858010"/>
                    <a:pt x="0" y="1789430"/>
                  </a:cubicBezTo>
                  <a:lnTo>
                    <a:pt x="0" y="124460"/>
                  </a:lnTo>
                  <a:cubicBezTo>
                    <a:pt x="0" y="55880"/>
                    <a:pt x="55880" y="0"/>
                    <a:pt x="124460" y="0"/>
                  </a:cubicBezTo>
                  <a:lnTo>
                    <a:pt x="3533038" y="0"/>
                  </a:lnTo>
                  <a:cubicBezTo>
                    <a:pt x="3601618" y="0"/>
                    <a:pt x="3657498" y="55880"/>
                    <a:pt x="3657498" y="124460"/>
                  </a:cubicBezTo>
                  <a:lnTo>
                    <a:pt x="3657498" y="1789430"/>
                  </a:lnTo>
                  <a:cubicBezTo>
                    <a:pt x="3657498" y="1858010"/>
                    <a:pt x="3601618" y="1913890"/>
                    <a:pt x="3533038" y="1913890"/>
                  </a:cubicBezTo>
                  <a:close/>
                </a:path>
              </a:pathLst>
            </a:custGeom>
            <a:solidFill>
              <a:srgbClr val="FFFFFF"/>
            </a:solidFill>
          </p:spPr>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2700000">
            <a:off x="5741200" y="1753397"/>
            <a:ext cx="6805599" cy="6780205"/>
          </a:xfrm>
          <a:prstGeom prst="rect">
            <a:avLst/>
          </a:prstGeom>
        </p:spPr>
      </p:pic>
      <p:pic>
        <p:nvPicPr>
          <p:cNvPr id="7" name="Picture 7"/>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986696" y="6880817"/>
            <a:ext cx="461025" cy="547654"/>
          </a:xfrm>
          <a:prstGeom prst="rect">
            <a:avLst/>
          </a:prstGeom>
        </p:spPr>
      </p:pic>
      <p:pic>
        <p:nvPicPr>
          <p:cNvPr id="8" name="Picture 8"/>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928944" y="2901569"/>
            <a:ext cx="518777" cy="547654"/>
          </a:xfrm>
          <a:prstGeom prst="rect">
            <a:avLst/>
          </a:prstGeom>
        </p:spPr>
      </p:pic>
      <p:pic>
        <p:nvPicPr>
          <p:cNvPr id="9" name="Picture 9"/>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0770527" y="2920619"/>
            <a:ext cx="656280" cy="528604"/>
          </a:xfrm>
          <a:prstGeom prst="rect">
            <a:avLst/>
          </a:prstGeom>
        </p:spPr>
      </p:pic>
      <p:pic>
        <p:nvPicPr>
          <p:cNvPr id="10" name="Picture 10"/>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a:off x="10840829" y="6842035"/>
            <a:ext cx="553775" cy="528604"/>
          </a:xfrm>
          <a:prstGeom prst="rect">
            <a:avLst/>
          </a:prstGeom>
        </p:spPr>
      </p:pic>
      <p:grpSp>
        <p:nvGrpSpPr>
          <p:cNvPr id="12" name="Group 12"/>
          <p:cNvGrpSpPr/>
          <p:nvPr/>
        </p:nvGrpSpPr>
        <p:grpSpPr>
          <a:xfrm>
            <a:off x="1859502" y="1983182"/>
            <a:ext cx="3672068" cy="1892743"/>
            <a:chOff x="0" y="-57150"/>
            <a:chExt cx="4896091" cy="2523655"/>
          </a:xfrm>
        </p:grpSpPr>
        <p:sp>
          <p:nvSpPr>
            <p:cNvPr id="13" name="TextBox 13"/>
            <p:cNvSpPr txBox="1"/>
            <p:nvPr/>
          </p:nvSpPr>
          <p:spPr>
            <a:xfrm>
              <a:off x="0" y="-57150"/>
              <a:ext cx="4896091" cy="613158"/>
            </a:xfrm>
            <a:prstGeom prst="rect">
              <a:avLst/>
            </a:prstGeom>
          </p:spPr>
          <p:txBody>
            <a:bodyPr lIns="0" tIns="0" rIns="0" bIns="0" rtlCol="0" anchor="t">
              <a:spAutoFit/>
            </a:bodyPr>
            <a:lstStyle/>
            <a:p>
              <a:pPr algn="ctr">
                <a:lnSpc>
                  <a:spcPts val="3920"/>
                </a:lnSpc>
              </a:pPr>
              <a:r>
                <a:rPr lang="zh-CN" altLang="en-US" sz="2800" dirty="0">
                  <a:solidFill>
                    <a:srgbClr val="000000"/>
                  </a:solidFill>
                  <a:ea typeface="字由点字典黑 55J Bold"/>
                </a:rPr>
                <a:t>可视化训练过程</a:t>
              </a:r>
            </a:p>
          </p:txBody>
        </p:sp>
        <p:sp>
          <p:nvSpPr>
            <p:cNvPr id="14" name="TextBox 14"/>
            <p:cNvSpPr txBox="1"/>
            <p:nvPr/>
          </p:nvSpPr>
          <p:spPr>
            <a:xfrm>
              <a:off x="0" y="604372"/>
              <a:ext cx="4896091" cy="1862133"/>
            </a:xfrm>
            <a:prstGeom prst="rect">
              <a:avLst/>
            </a:prstGeom>
          </p:spPr>
          <p:txBody>
            <a:bodyPr lIns="0" tIns="0" rIns="0" bIns="0" rtlCol="0" anchor="t">
              <a:spAutoFit/>
            </a:bodyPr>
            <a:lstStyle/>
            <a:p>
              <a:pPr indent="0" algn="just" fontAlgn="auto">
                <a:lnSpc>
                  <a:spcPct val="150000"/>
                </a:lnSpc>
              </a:pPr>
              <a:r>
                <a:rPr lang="zh-CN" altLang="en-US" sz="2100" dirty="0">
                  <a:solidFill>
                    <a:srgbClr val="22232A"/>
                  </a:solidFill>
                  <a:ea typeface="字由点字典黑 45J" panose="00020600040101010101" charset="-122"/>
                  <a:sym typeface="+mn-ea"/>
                </a:rPr>
                <a:t>在每个训练轮次结束后，记录训练损失和准确率，并使用图表或图像展示训练过程的变化。</a:t>
              </a:r>
              <a:endParaRPr lang="en-US" sz="2100" spc="84" dirty="0">
                <a:solidFill>
                  <a:srgbClr val="000000"/>
                </a:solidFill>
                <a:ea typeface="字由点字典黑 45J" panose="00020600040101010101" charset="-122"/>
              </a:endParaRPr>
            </a:p>
          </p:txBody>
        </p:sp>
      </p:grpSp>
      <p:grpSp>
        <p:nvGrpSpPr>
          <p:cNvPr id="15" name="Group 15"/>
          <p:cNvGrpSpPr/>
          <p:nvPr/>
        </p:nvGrpSpPr>
        <p:grpSpPr>
          <a:xfrm>
            <a:off x="12839691" y="1983182"/>
            <a:ext cx="3672068" cy="2862240"/>
            <a:chOff x="0" y="-57150"/>
            <a:chExt cx="4896091" cy="3816319"/>
          </a:xfrm>
        </p:grpSpPr>
        <p:sp>
          <p:nvSpPr>
            <p:cNvPr id="16" name="TextBox 16"/>
            <p:cNvSpPr txBox="1"/>
            <p:nvPr/>
          </p:nvSpPr>
          <p:spPr>
            <a:xfrm>
              <a:off x="0" y="-57150"/>
              <a:ext cx="4896091" cy="613159"/>
            </a:xfrm>
            <a:prstGeom prst="rect">
              <a:avLst/>
            </a:prstGeom>
          </p:spPr>
          <p:txBody>
            <a:bodyPr lIns="0" tIns="0" rIns="0" bIns="0" rtlCol="0" anchor="t">
              <a:spAutoFit/>
            </a:bodyPr>
            <a:lstStyle/>
            <a:p>
              <a:pPr algn="ctr">
                <a:lnSpc>
                  <a:spcPts val="3920"/>
                </a:lnSpc>
              </a:pPr>
              <a:r>
                <a:rPr lang="zh-CN" altLang="en-US" sz="2800" dirty="0">
                  <a:solidFill>
                    <a:srgbClr val="000000"/>
                  </a:solidFill>
                  <a:ea typeface="字由点字典黑 55J Bold"/>
                </a:rPr>
                <a:t>模型保存和加载</a:t>
              </a:r>
            </a:p>
          </p:txBody>
        </p:sp>
        <p:sp>
          <p:nvSpPr>
            <p:cNvPr id="17" name="TextBox 17"/>
            <p:cNvSpPr txBox="1"/>
            <p:nvPr/>
          </p:nvSpPr>
          <p:spPr>
            <a:xfrm>
              <a:off x="0" y="604373"/>
              <a:ext cx="4896091" cy="3154796"/>
            </a:xfrm>
            <a:prstGeom prst="rect">
              <a:avLst/>
            </a:prstGeom>
          </p:spPr>
          <p:txBody>
            <a:bodyPr lIns="0" tIns="0" rIns="0" bIns="0" rtlCol="0" anchor="t">
              <a:spAutoFit/>
            </a:bodyPr>
            <a:lstStyle/>
            <a:p>
              <a:pPr indent="0" algn="just" fontAlgn="auto">
                <a:lnSpc>
                  <a:spcPct val="150000"/>
                </a:lnSpc>
              </a:pPr>
              <a:r>
                <a:rPr lang="zh-CN" altLang="en-US" sz="2100" dirty="0">
                  <a:solidFill>
                    <a:srgbClr val="22232A"/>
                  </a:solidFill>
                  <a:ea typeface="字由点字典黑 45J" panose="00020600040101010101" charset="-122"/>
                  <a:sym typeface="+mn-ea"/>
                </a:rPr>
                <a:t>在训练结束后，如果网络的准确率高于曾经的最高准确率，则将训练后更好的模型保存到磁盘，并在需要时加载模型进行推断。</a:t>
              </a:r>
              <a:endParaRPr lang="en-US" sz="2100" dirty="0">
                <a:solidFill>
                  <a:srgbClr val="22232A"/>
                </a:solidFill>
                <a:ea typeface="字由点字典黑 45J" panose="00020600040101010101" charset="-122"/>
              </a:endParaRPr>
            </a:p>
          </p:txBody>
        </p:sp>
      </p:grpSp>
      <p:grpSp>
        <p:nvGrpSpPr>
          <p:cNvPr id="18" name="Group 18"/>
          <p:cNvGrpSpPr/>
          <p:nvPr/>
        </p:nvGrpSpPr>
        <p:grpSpPr>
          <a:xfrm>
            <a:off x="1859502" y="6130799"/>
            <a:ext cx="3672068" cy="1892743"/>
            <a:chOff x="0" y="-57150"/>
            <a:chExt cx="4896091" cy="2523656"/>
          </a:xfrm>
        </p:grpSpPr>
        <p:sp>
          <p:nvSpPr>
            <p:cNvPr id="19" name="TextBox 19"/>
            <p:cNvSpPr txBox="1"/>
            <p:nvPr/>
          </p:nvSpPr>
          <p:spPr>
            <a:xfrm>
              <a:off x="0" y="-57150"/>
              <a:ext cx="4896091" cy="613158"/>
            </a:xfrm>
            <a:prstGeom prst="rect">
              <a:avLst/>
            </a:prstGeom>
          </p:spPr>
          <p:txBody>
            <a:bodyPr lIns="0" tIns="0" rIns="0" bIns="0" rtlCol="0" anchor="t">
              <a:spAutoFit/>
            </a:bodyPr>
            <a:lstStyle/>
            <a:p>
              <a:pPr algn="ctr">
                <a:lnSpc>
                  <a:spcPts val="3920"/>
                </a:lnSpc>
              </a:pPr>
              <a:r>
                <a:rPr lang="zh-CN" altLang="en-US" sz="2800" dirty="0">
                  <a:solidFill>
                    <a:srgbClr val="000000"/>
                  </a:solidFill>
                  <a:ea typeface="字由点字典黑 55J Bold"/>
                </a:rPr>
                <a:t>学习率调整</a:t>
              </a:r>
            </a:p>
          </p:txBody>
        </p:sp>
        <p:sp>
          <p:nvSpPr>
            <p:cNvPr id="20" name="TextBox 20"/>
            <p:cNvSpPr txBox="1"/>
            <p:nvPr/>
          </p:nvSpPr>
          <p:spPr>
            <a:xfrm>
              <a:off x="0" y="604372"/>
              <a:ext cx="4896091" cy="1862134"/>
            </a:xfrm>
            <a:prstGeom prst="rect">
              <a:avLst/>
            </a:prstGeom>
          </p:spPr>
          <p:txBody>
            <a:bodyPr lIns="0" tIns="0" rIns="0" bIns="0" rtlCol="0" anchor="t">
              <a:spAutoFit/>
            </a:bodyPr>
            <a:lstStyle/>
            <a:p>
              <a:pPr indent="0" algn="just" fontAlgn="auto">
                <a:lnSpc>
                  <a:spcPct val="150000"/>
                </a:lnSpc>
              </a:pPr>
              <a:r>
                <a:rPr lang="zh-CN" altLang="en-US" sz="2100" dirty="0">
                  <a:solidFill>
                    <a:srgbClr val="22232A"/>
                  </a:solidFill>
                  <a:ea typeface="字由点字典黑 45J" panose="00020600040101010101" charset="-122"/>
                  <a:sym typeface="+mn-ea"/>
                </a:rPr>
                <a:t>实现学习率调度器，根据训练过程中的表现动态调整学习率，以提高训练效果。</a:t>
              </a:r>
              <a:endParaRPr lang="en-US" sz="2100" spc="84" dirty="0">
                <a:solidFill>
                  <a:srgbClr val="000000"/>
                </a:solidFill>
                <a:ea typeface="字由点字典黑 45J" panose="00020600040101010101" charset="-122"/>
              </a:endParaRPr>
            </a:p>
          </p:txBody>
        </p:sp>
      </p:grpSp>
      <p:grpSp>
        <p:nvGrpSpPr>
          <p:cNvPr id="21" name="Group 21"/>
          <p:cNvGrpSpPr/>
          <p:nvPr/>
        </p:nvGrpSpPr>
        <p:grpSpPr>
          <a:xfrm>
            <a:off x="12839691" y="6130799"/>
            <a:ext cx="3672068" cy="1892743"/>
            <a:chOff x="0" y="-57150"/>
            <a:chExt cx="4896091" cy="2523655"/>
          </a:xfrm>
        </p:grpSpPr>
        <p:sp>
          <p:nvSpPr>
            <p:cNvPr id="22" name="TextBox 22"/>
            <p:cNvSpPr txBox="1"/>
            <p:nvPr/>
          </p:nvSpPr>
          <p:spPr>
            <a:xfrm>
              <a:off x="0" y="-57150"/>
              <a:ext cx="4896091" cy="613158"/>
            </a:xfrm>
            <a:prstGeom prst="rect">
              <a:avLst/>
            </a:prstGeom>
          </p:spPr>
          <p:txBody>
            <a:bodyPr lIns="0" tIns="0" rIns="0" bIns="0" rtlCol="0" anchor="t">
              <a:spAutoFit/>
            </a:bodyPr>
            <a:lstStyle/>
            <a:p>
              <a:pPr algn="ctr">
                <a:lnSpc>
                  <a:spcPts val="3920"/>
                </a:lnSpc>
              </a:pPr>
              <a:r>
                <a:rPr lang="zh-CN" altLang="en-US" sz="2800" dirty="0">
                  <a:solidFill>
                    <a:srgbClr val="000000"/>
                  </a:solidFill>
                  <a:ea typeface="字由点字典黑 55J Bold"/>
                </a:rPr>
                <a:t>提前停止训练</a:t>
              </a:r>
            </a:p>
          </p:txBody>
        </p:sp>
        <p:sp>
          <p:nvSpPr>
            <p:cNvPr id="23" name="TextBox 23"/>
            <p:cNvSpPr txBox="1"/>
            <p:nvPr/>
          </p:nvSpPr>
          <p:spPr>
            <a:xfrm>
              <a:off x="0" y="604372"/>
              <a:ext cx="4896091" cy="1862133"/>
            </a:xfrm>
            <a:prstGeom prst="rect">
              <a:avLst/>
            </a:prstGeom>
          </p:spPr>
          <p:txBody>
            <a:bodyPr lIns="0" tIns="0" rIns="0" bIns="0" rtlCol="0" anchor="t">
              <a:spAutoFit/>
            </a:bodyPr>
            <a:lstStyle/>
            <a:p>
              <a:pPr indent="0" algn="just" fontAlgn="auto">
                <a:lnSpc>
                  <a:spcPct val="150000"/>
                </a:lnSpc>
              </a:pPr>
              <a:r>
                <a:rPr lang="zh-CN" altLang="en-US" sz="2100" dirty="0">
                  <a:solidFill>
                    <a:srgbClr val="22232A"/>
                  </a:solidFill>
                  <a:ea typeface="字由点字典黑 45J" panose="00020600040101010101" charset="-122"/>
                  <a:sym typeface="+mn-ea"/>
                </a:rPr>
                <a:t>监控验证集上的性能，并在性能不再提升时提前停止训练，以防止过拟合。</a:t>
              </a:r>
              <a:endParaRPr lang="en-US" sz="2100" spc="84" dirty="0">
                <a:solidFill>
                  <a:srgbClr val="000000"/>
                </a:solidFill>
                <a:ea typeface="字由点字典黑 45J" panose="00020600040101010101" charset="-122"/>
              </a:endParaRPr>
            </a:p>
          </p:txBody>
        </p:sp>
      </p:grpSp>
      <p:pic>
        <p:nvPicPr>
          <p:cNvPr id="2" name="图片 1">
            <a:extLst>
              <a:ext uri="{FF2B5EF4-FFF2-40B4-BE49-F238E27FC236}">
                <a16:creationId xmlns:a16="http://schemas.microsoft.com/office/drawing/2014/main" id="{AD8E6AAC-24FD-891B-039B-B7CC19A790E2}"/>
              </a:ext>
            </a:extLst>
          </p:cNvPr>
          <p:cNvPicPr>
            <a:picLocks noChangeAspect="1"/>
          </p:cNvPicPr>
          <p:nvPr/>
        </p:nvPicPr>
        <p:blipFill>
          <a:blip r:embed="rId12"/>
          <a:stretch>
            <a:fillRect/>
          </a:stretch>
        </p:blipFill>
        <p:spPr>
          <a:xfrm>
            <a:off x="321790" y="224450"/>
            <a:ext cx="1942100" cy="2138493"/>
          </a:xfrm>
          <a:prstGeom prst="rect">
            <a:avLst/>
          </a:prstGeom>
        </p:spPr>
      </p:pic>
      <p:pic>
        <p:nvPicPr>
          <p:cNvPr id="3" name="图片 2">
            <a:extLst>
              <a:ext uri="{FF2B5EF4-FFF2-40B4-BE49-F238E27FC236}">
                <a16:creationId xmlns:a16="http://schemas.microsoft.com/office/drawing/2014/main" id="{7592B797-9908-EA58-0945-06222AB67F19}"/>
              </a:ext>
            </a:extLst>
          </p:cNvPr>
          <p:cNvPicPr>
            <a:picLocks noChangeAspect="1"/>
          </p:cNvPicPr>
          <p:nvPr/>
        </p:nvPicPr>
        <p:blipFill>
          <a:blip r:embed="rId13"/>
          <a:stretch>
            <a:fillRect/>
          </a:stretch>
        </p:blipFill>
        <p:spPr>
          <a:xfrm>
            <a:off x="12741128" y="397748"/>
            <a:ext cx="4163929" cy="1359526"/>
          </a:xfrm>
          <a:prstGeom prst="rect">
            <a:avLst/>
          </a:prstGeom>
        </p:spPr>
      </p:pic>
      <p:pic>
        <p:nvPicPr>
          <p:cNvPr id="11" name="图片 10">
            <a:extLst>
              <a:ext uri="{FF2B5EF4-FFF2-40B4-BE49-F238E27FC236}">
                <a16:creationId xmlns:a16="http://schemas.microsoft.com/office/drawing/2014/main" id="{866D359A-129D-2C84-5CFE-6032A298EAB0}"/>
              </a:ext>
            </a:extLst>
          </p:cNvPr>
          <p:cNvPicPr>
            <a:picLocks noChangeAspect="1"/>
          </p:cNvPicPr>
          <p:nvPr/>
        </p:nvPicPr>
        <p:blipFill>
          <a:blip r:embed="rId14"/>
          <a:stretch>
            <a:fillRect/>
          </a:stretch>
        </p:blipFill>
        <p:spPr>
          <a:xfrm>
            <a:off x="12797431" y="4999880"/>
            <a:ext cx="4078577" cy="548688"/>
          </a:xfrm>
          <a:prstGeom prst="rect">
            <a:avLst/>
          </a:prstGeom>
        </p:spPr>
      </p:pic>
      <p:pic>
        <p:nvPicPr>
          <p:cNvPr id="24" name="图片 23">
            <a:extLst>
              <a:ext uri="{FF2B5EF4-FFF2-40B4-BE49-F238E27FC236}">
                <a16:creationId xmlns:a16="http://schemas.microsoft.com/office/drawing/2014/main" id="{9A26E805-A15C-899B-36EF-C26B881E71CB}"/>
              </a:ext>
            </a:extLst>
          </p:cNvPr>
          <p:cNvPicPr>
            <a:picLocks noChangeAspect="1"/>
          </p:cNvPicPr>
          <p:nvPr/>
        </p:nvPicPr>
        <p:blipFill>
          <a:blip r:embed="rId15"/>
          <a:stretch>
            <a:fillRect/>
          </a:stretch>
        </p:blipFill>
        <p:spPr>
          <a:xfrm>
            <a:off x="409267" y="8369656"/>
            <a:ext cx="6070825" cy="642378"/>
          </a:xfrm>
          <a:prstGeom prst="rect">
            <a:avLst/>
          </a:prstGeom>
        </p:spPr>
      </p:pic>
      <p:pic>
        <p:nvPicPr>
          <p:cNvPr id="25" name="图片 24">
            <a:extLst>
              <a:ext uri="{FF2B5EF4-FFF2-40B4-BE49-F238E27FC236}">
                <a16:creationId xmlns:a16="http://schemas.microsoft.com/office/drawing/2014/main" id="{365513B6-9DBF-4D21-4140-DA00371AF7FD}"/>
              </a:ext>
            </a:extLst>
          </p:cNvPr>
          <p:cNvPicPr>
            <a:picLocks noChangeAspect="1"/>
          </p:cNvPicPr>
          <p:nvPr/>
        </p:nvPicPr>
        <p:blipFill>
          <a:blip r:embed="rId16"/>
          <a:stretch>
            <a:fillRect/>
          </a:stretch>
        </p:blipFill>
        <p:spPr>
          <a:xfrm>
            <a:off x="1790854" y="9270987"/>
            <a:ext cx="2898308" cy="616176"/>
          </a:xfrm>
          <a:prstGeom prst="rect">
            <a:avLst/>
          </a:prstGeom>
        </p:spPr>
      </p:pic>
      <p:pic>
        <p:nvPicPr>
          <p:cNvPr id="26" name="图片 25">
            <a:extLst>
              <a:ext uri="{FF2B5EF4-FFF2-40B4-BE49-F238E27FC236}">
                <a16:creationId xmlns:a16="http://schemas.microsoft.com/office/drawing/2014/main" id="{8CFC99D2-22CB-EF11-36FD-B49317839A09}"/>
              </a:ext>
            </a:extLst>
          </p:cNvPr>
          <p:cNvPicPr>
            <a:picLocks noChangeAspect="1"/>
          </p:cNvPicPr>
          <p:nvPr/>
        </p:nvPicPr>
        <p:blipFill>
          <a:blip r:embed="rId17"/>
          <a:stretch>
            <a:fillRect/>
          </a:stretch>
        </p:blipFill>
        <p:spPr>
          <a:xfrm>
            <a:off x="12552804" y="8303818"/>
            <a:ext cx="4787315" cy="1396601"/>
          </a:xfrm>
          <a:prstGeom prst="rect">
            <a:avLst/>
          </a:prstGeom>
        </p:spPr>
      </p:pic>
    </p:spTree>
    <p:extLst>
      <p:ext uri="{BB962C8B-B14F-4D97-AF65-F5344CB8AC3E}">
        <p14:creationId xmlns:p14="http://schemas.microsoft.com/office/powerpoint/2010/main" val="536092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8"/>
          <p:cNvSpPr/>
          <p:nvPr/>
        </p:nvSpPr>
        <p:spPr>
          <a:xfrm>
            <a:off x="9477375" y="3103880"/>
            <a:ext cx="6587490" cy="3573780"/>
          </a:xfrm>
          <a:custGeom>
            <a:avLst/>
            <a:gdLst/>
            <a:ahLst/>
            <a:cxnLst/>
            <a:rect l="l" t="t" r="r" b="b"/>
            <a:pathLst>
              <a:path w="5877912" h="6376236">
                <a:moveTo>
                  <a:pt x="5573112" y="0"/>
                </a:moveTo>
                <a:lnTo>
                  <a:pt x="304800" y="0"/>
                </a:lnTo>
                <a:cubicBezTo>
                  <a:pt x="135890" y="0"/>
                  <a:pt x="0" y="135890"/>
                  <a:pt x="0" y="304800"/>
                </a:cubicBezTo>
                <a:lnTo>
                  <a:pt x="0" y="6071436"/>
                </a:lnTo>
                <a:cubicBezTo>
                  <a:pt x="0" y="6240346"/>
                  <a:pt x="135890" y="6376236"/>
                  <a:pt x="304800" y="6376236"/>
                </a:cubicBezTo>
                <a:lnTo>
                  <a:pt x="5573112" y="6376236"/>
                </a:lnTo>
                <a:cubicBezTo>
                  <a:pt x="5742022" y="6376236"/>
                  <a:pt x="5877912" y="6240346"/>
                  <a:pt x="5877912" y="6071436"/>
                </a:cubicBezTo>
                <a:lnTo>
                  <a:pt x="5877912" y="304800"/>
                </a:lnTo>
                <a:cubicBezTo>
                  <a:pt x="5877912" y="135890"/>
                  <a:pt x="5742022" y="0"/>
                  <a:pt x="5573112" y="0"/>
                </a:cubicBezTo>
                <a:close/>
              </a:path>
            </a:pathLst>
          </a:custGeom>
          <a:solidFill>
            <a:srgbClr val="F0F7F8"/>
          </a:solidFill>
        </p:spPr>
      </p:sp>
      <p:sp>
        <p:nvSpPr>
          <p:cNvPr id="28" name="TextBox 2"/>
          <p:cNvSpPr txBox="1"/>
          <p:nvPr/>
        </p:nvSpPr>
        <p:spPr>
          <a:xfrm>
            <a:off x="1981200" y="2400300"/>
            <a:ext cx="7692390" cy="5344795"/>
          </a:xfrm>
          <a:prstGeom prst="rect">
            <a:avLst/>
          </a:prstGeom>
        </p:spPr>
        <p:txBody>
          <a:bodyPr wrap="square" lIns="0" tIns="0" rIns="0" bIns="0" rtlCol="0" anchor="t">
            <a:spAutoFit/>
          </a:bodyPr>
          <a:lstStyle/>
          <a:p>
            <a:pPr algn="ctr">
              <a:lnSpc>
                <a:spcPts val="41680"/>
              </a:lnSpc>
            </a:pPr>
            <a:r>
              <a:rPr lang="en-US" sz="36500" b="1" spc="2413">
                <a:solidFill>
                  <a:srgbClr val="D8E6E5"/>
                </a:solidFill>
                <a:latin typeface="+mn-ea"/>
              </a:rPr>
              <a:t>03</a:t>
            </a:r>
          </a:p>
        </p:txBody>
      </p:sp>
      <p:grpSp>
        <p:nvGrpSpPr>
          <p:cNvPr id="4" name="组合 3"/>
          <p:cNvGrpSpPr/>
          <p:nvPr/>
        </p:nvGrpSpPr>
        <p:grpSpPr>
          <a:xfrm>
            <a:off x="2970530" y="5661025"/>
            <a:ext cx="5182870" cy="1584960"/>
            <a:chOff x="5019" y="8913"/>
            <a:chExt cx="6251" cy="2496"/>
          </a:xfrm>
        </p:grpSpPr>
        <p:grpSp>
          <p:nvGrpSpPr>
            <p:cNvPr id="29" name="Group 3"/>
            <p:cNvGrpSpPr/>
            <p:nvPr/>
          </p:nvGrpSpPr>
          <p:grpSpPr>
            <a:xfrm>
              <a:off x="5019" y="8913"/>
              <a:ext cx="6251" cy="1482"/>
              <a:chOff x="0" y="0"/>
              <a:chExt cx="1106344" cy="336509"/>
            </a:xfrm>
          </p:grpSpPr>
          <p:sp>
            <p:nvSpPr>
              <p:cNvPr id="30" name="Freeform 4"/>
              <p:cNvSpPr/>
              <p:nvPr/>
            </p:nvSpPr>
            <p:spPr>
              <a:xfrm>
                <a:off x="0" y="0"/>
                <a:ext cx="1106344" cy="336509"/>
              </a:xfrm>
              <a:custGeom>
                <a:avLst/>
                <a:gdLst/>
                <a:ahLst/>
                <a:cxnLst/>
                <a:rect l="l" t="t" r="r" b="b"/>
                <a:pathLst>
                  <a:path w="1106344" h="336509">
                    <a:moveTo>
                      <a:pt x="0" y="0"/>
                    </a:moveTo>
                    <a:lnTo>
                      <a:pt x="1106344" y="0"/>
                    </a:lnTo>
                    <a:lnTo>
                      <a:pt x="1106344" y="336509"/>
                    </a:lnTo>
                    <a:lnTo>
                      <a:pt x="0" y="336509"/>
                    </a:lnTo>
                    <a:close/>
                  </a:path>
                </a:pathLst>
              </a:custGeom>
              <a:solidFill>
                <a:srgbClr val="70ADB2"/>
              </a:solidFill>
            </p:spPr>
          </p:sp>
          <p:sp>
            <p:nvSpPr>
              <p:cNvPr id="31" name="TextBox 5"/>
              <p:cNvSpPr txBox="1"/>
              <p:nvPr/>
            </p:nvSpPr>
            <p:spPr>
              <a:xfrm>
                <a:off x="0" y="-47625"/>
                <a:ext cx="812800" cy="860425"/>
              </a:xfrm>
              <a:prstGeom prst="rect">
                <a:avLst/>
              </a:prstGeom>
            </p:spPr>
            <p:txBody>
              <a:bodyPr lIns="50800" tIns="50800" rIns="50800" bIns="50800" rtlCol="0" anchor="ctr"/>
              <a:lstStyle/>
              <a:p>
                <a:pPr algn="ctr">
                  <a:lnSpc>
                    <a:spcPts val="2940"/>
                  </a:lnSpc>
                </a:pPr>
                <a:endParaRPr sz="1400"/>
              </a:p>
            </p:txBody>
          </p:sp>
        </p:grpSp>
        <p:sp>
          <p:nvSpPr>
            <p:cNvPr id="32" name="TextBox 6"/>
            <p:cNvSpPr txBox="1"/>
            <p:nvPr/>
          </p:nvSpPr>
          <p:spPr>
            <a:xfrm>
              <a:off x="5200" y="8976"/>
              <a:ext cx="5888" cy="2433"/>
            </a:xfrm>
            <a:prstGeom prst="rect">
              <a:avLst/>
            </a:prstGeom>
          </p:spPr>
          <p:txBody>
            <a:bodyPr lIns="0" tIns="0" rIns="0" bIns="0" rtlCol="0" anchor="t">
              <a:spAutoFit/>
            </a:bodyPr>
            <a:lstStyle/>
            <a:p>
              <a:pPr algn="ctr">
                <a:lnSpc>
                  <a:spcPts val="6440"/>
                </a:lnSpc>
              </a:pPr>
              <a:r>
                <a:rPr lang="zh-CN" altLang="en-US" sz="3600" dirty="0">
                  <a:solidFill>
                    <a:srgbClr val="FFFFFF"/>
                  </a:solidFill>
                  <a:ea typeface="字由点字典黑 55J" panose="00020600040101010101" charset="-122"/>
                </a:rPr>
                <a:t>数据集验证和实验结果</a:t>
              </a:r>
            </a:p>
          </p:txBody>
        </p:sp>
      </p:grpSp>
      <p:sp>
        <p:nvSpPr>
          <p:cNvPr id="33" name="TextBox 9"/>
          <p:cNvSpPr txBox="1"/>
          <p:nvPr/>
        </p:nvSpPr>
        <p:spPr>
          <a:xfrm>
            <a:off x="10321290" y="4000500"/>
            <a:ext cx="5985510" cy="1417504"/>
          </a:xfrm>
          <a:prstGeom prst="rect">
            <a:avLst/>
          </a:prstGeom>
        </p:spPr>
        <p:txBody>
          <a:bodyPr wrap="square" lIns="0" tIns="0" rIns="0" bIns="0" rtlCol="0" anchor="t">
            <a:spAutoFit/>
          </a:bodyPr>
          <a:lstStyle/>
          <a:p>
            <a:pPr algn="just">
              <a:lnSpc>
                <a:spcPts val="5855"/>
              </a:lnSpc>
            </a:pPr>
            <a:r>
              <a:rPr lang="zh-CN" altLang="en-US" sz="3200" dirty="0">
                <a:solidFill>
                  <a:srgbClr val="22232A"/>
                </a:solidFill>
                <a:ea typeface="字由点字典黑 45J" panose="00020600040101010101" charset="-122"/>
              </a:rPr>
              <a:t>本网络采用的数据集</a:t>
            </a:r>
            <a:endParaRPr lang="en-US" altLang="zh-CN" sz="3200" dirty="0">
              <a:solidFill>
                <a:srgbClr val="22232A"/>
              </a:solidFill>
              <a:ea typeface="字由点字典黑 45J" panose="00020600040101010101" charset="-122"/>
            </a:endParaRPr>
          </a:p>
          <a:p>
            <a:pPr algn="just">
              <a:lnSpc>
                <a:spcPts val="5855"/>
              </a:lnSpc>
            </a:pPr>
            <a:r>
              <a:rPr lang="zh-CN" altLang="en-US" sz="3200" dirty="0">
                <a:solidFill>
                  <a:srgbClr val="22232A"/>
                </a:solidFill>
                <a:ea typeface="字由点字典黑 45J" panose="00020600040101010101" charset="-122"/>
              </a:rPr>
              <a:t>本网络的实验结果</a:t>
            </a:r>
            <a:endParaRPr lang="en-US" sz="3200" dirty="0">
              <a:solidFill>
                <a:srgbClr val="22232A"/>
              </a:solidFill>
              <a:ea typeface="字由点字典黑 45J" panose="00020600040101010101"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dde8010-7bfc-430b-aa5e-e457f7619da0"/>
  <p:tag name="COMMONDATA" val="eyJoZGlkIjoiNGFiYThkNzc5MzIxODc3NThlNjQzNDc1ZWFlMDc1M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7297.929133858268,&quot;width&quot;:12094.826771653543}"/>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1060</Words>
  <Application>Microsoft Office PowerPoint</Application>
  <PresentationFormat>自定义</PresentationFormat>
  <Paragraphs>97</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7</vt:i4>
      </vt:variant>
      <vt:variant>
        <vt:lpstr>幻灯片标题</vt:lpstr>
      </vt:variant>
      <vt:variant>
        <vt:i4>17</vt:i4>
      </vt:variant>
    </vt:vector>
  </HeadingPairs>
  <TitlesOfParts>
    <vt:vector size="32" baseType="lpstr">
      <vt:lpstr>Calibri</vt:lpstr>
      <vt:lpstr>Wingdings</vt:lpstr>
      <vt:lpstr>华文细黑</vt:lpstr>
      <vt:lpstr>Open Sans 2</vt:lpstr>
      <vt:lpstr>微软雅黑</vt:lpstr>
      <vt:lpstr>Arial</vt:lpstr>
      <vt:lpstr>Aileron Heavy</vt:lpstr>
      <vt:lpstr>字由点字典黑 55J</vt:lpstr>
      <vt:lpstr>4_自定义设计方案</vt:lpstr>
      <vt:lpstr>7_自定义设计方案</vt:lpstr>
      <vt:lpstr>3_自定义设计方案</vt:lpstr>
      <vt:lpstr>2_自定义设计方案</vt:lpstr>
      <vt:lpstr>5_自定义设计方案</vt:lpstr>
      <vt:lpstr>6_自定义设计方案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蓝粉色简约插画年度总结会议演示文稿	</dc:title>
  <dc:creator/>
  <cp:lastModifiedBy>宋 泰霖</cp:lastModifiedBy>
  <cp:revision>54</cp:revision>
  <dcterms:created xsi:type="dcterms:W3CDTF">2006-08-16T00:00:00Z</dcterms:created>
  <dcterms:modified xsi:type="dcterms:W3CDTF">2023-05-28T16:54:58Z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4D4818F0256443579B0622758CF42136</vt:lpwstr>
  </property>
  <property fmtid="{D5CDD505-2E9C-101B-9397-08002B2CF9AE}" pid="3" name="KSOProductBuildVer">
    <vt:lpwstr>2052-11.1.0.13703</vt:lpwstr>
  </property>
</Properties>
</file>