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86" r:id="rId4"/>
    <p:sldId id="262" r:id="rId5"/>
    <p:sldId id="276" r:id="rId6"/>
    <p:sldId id="263" r:id="rId7"/>
    <p:sldId id="277" r:id="rId8"/>
    <p:sldId id="264" r:id="rId9"/>
    <p:sldId id="278" r:id="rId10"/>
    <p:sldId id="265" r:id="rId11"/>
    <p:sldId id="279" r:id="rId12"/>
    <p:sldId id="287" r:id="rId13"/>
    <p:sldId id="266" r:id="rId14"/>
    <p:sldId id="280" r:id="rId15"/>
    <p:sldId id="267" r:id="rId16"/>
    <p:sldId id="281" r:id="rId17"/>
    <p:sldId id="261" r:id="rId18"/>
    <p:sldId id="282" r:id="rId19"/>
    <p:sldId id="268" r:id="rId20"/>
    <p:sldId id="283" r:id="rId21"/>
    <p:sldId id="272" r:id="rId22"/>
    <p:sldId id="284" r:id="rId23"/>
    <p:sldId id="273" r:id="rId24"/>
    <p:sldId id="285" r:id="rId25"/>
    <p:sldId id="270" r:id="rId26"/>
    <p:sldId id="269" r:id="rId27"/>
  </p:sldIdLst>
  <p:sldSz cx="9144000" cy="6858000" type="screen4x3"/>
  <p:notesSz cx="6858000" cy="9144000"/>
  <p:custDataLst>
    <p:tags r:id="rId31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70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1" Type="http://schemas.openxmlformats.org/officeDocument/2006/relationships/tags" Target="tags/tag4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4.wmf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9144677" cy="6858000"/>
            <a:chOff x="0" y="0"/>
            <a:chExt cx="9144677" cy="6858000"/>
          </a:xfrm>
        </p:grpSpPr>
        <p:pic>
          <p:nvPicPr>
            <p:cNvPr id="8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>
              <a:fillRect/>
            </a:stretch>
          </p:blipFill>
          <p:spPr>
            <a:xfrm>
              <a:off x="0" y="3128434"/>
              <a:ext cx="1664208" cy="612648"/>
            </a:xfrm>
            <a:prstGeom prst="rect">
              <a:avLst/>
            </a:prstGeom>
          </p:spPr>
        </p:pic>
        <p:pic>
          <p:nvPicPr>
            <p:cNvPr id="13" name="Picture 12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>
              <a:fillRect/>
            </a:stretch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72D3B6E9-CC15-4A29-953C-EF2F4C1DD2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5AC7C0A9-849B-4639-81B9-0909EE2972FB}" type="slidenum">
              <a:rPr lang="zh-CN" altLang="en-US" smtClean="0"/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3B6E9-CC15-4A29-953C-EF2F4C1DD2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7C0A9-849B-4639-81B9-0909EE2972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3B6E9-CC15-4A29-953C-EF2F4C1DD2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7C0A9-849B-4639-81B9-0909EE2972FB}" type="slidenum">
              <a:rPr lang="zh-CN" altLang="en-US" smtClean="0"/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3B6E9-CC15-4A29-953C-EF2F4C1DD2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7C0A9-849B-4639-81B9-0909EE2972FB}" type="slidenum">
              <a:rPr lang="zh-CN" altLang="en-US" smtClean="0"/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  <a:endParaRPr lang="en-US" sz="7200" dirty="0">
              <a:solidFill>
                <a:schemeClr val="tx1"/>
              </a:solidFill>
              <a:effectLst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  <a:endParaRPr lang="en-US" sz="7200" dirty="0">
              <a:solidFill>
                <a:schemeClr val="tx1"/>
              </a:solidFill>
              <a:effectLst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3B6E9-CC15-4A29-953C-EF2F4C1DD2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7C0A9-849B-4639-81B9-0909EE2972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3B6E9-CC15-4A29-953C-EF2F4C1DD2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7C0A9-849B-4639-81B9-0909EE2972FB}" type="slidenum">
              <a:rPr lang="zh-CN" altLang="en-US" smtClean="0"/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3B6E9-CC15-4A29-953C-EF2F4C1DD2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7C0A9-849B-4639-81B9-0909EE2972FB}" type="slidenum">
              <a:rPr lang="zh-CN" altLang="en-US" smtClean="0"/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3B6E9-CC15-4A29-953C-EF2F4C1DD2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7C0A9-849B-4639-81B9-0909EE2972FB}" type="slidenum">
              <a:rPr lang="zh-CN" altLang="en-US" smtClean="0"/>
            </a:fld>
            <a:endParaRPr lang="zh-CN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3B6E9-CC15-4A29-953C-EF2F4C1DD2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7C0A9-849B-4639-81B9-0909EE2972FB}" type="slidenum">
              <a:rPr lang="zh-CN" altLang="en-US" smtClean="0"/>
            </a:fld>
            <a:endParaRPr lang="zh-CN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3B6E9-CC15-4A29-953C-EF2F4C1DD2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7C0A9-849B-4639-81B9-0909EE2972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3B6E9-CC15-4A29-953C-EF2F4C1DD2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7C0A9-849B-4639-81B9-0909EE2972FB}" type="slidenum">
              <a:rPr lang="zh-CN" altLang="en-US" smtClean="0"/>
            </a:fld>
            <a:endParaRPr lang="zh-CN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3B6E9-CC15-4A29-953C-EF2F4C1DD2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7C0A9-849B-4639-81B9-0909EE2972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176868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41832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3B6E9-CC15-4A29-953C-EF2F4C1DD2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7C0A9-849B-4639-81B9-0909EE2972FB}" type="slidenum">
              <a:rPr lang="zh-CN" altLang="en-US" smtClean="0"/>
            </a:fld>
            <a:endParaRPr lang="zh-CN" alt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3B6E9-CC15-4A29-953C-EF2F4C1DD2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7C0A9-849B-4639-81B9-0909EE2972FB}" type="slidenum">
              <a:rPr lang="zh-CN" altLang="en-US" smtClean="0"/>
            </a:fld>
            <a:endParaRPr lang="zh-CN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3B6E9-CC15-4A29-953C-EF2F4C1DD2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7C0A9-849B-4639-81B9-0909EE2972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3B6E9-CC15-4A29-953C-EF2F4C1DD2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7C0A9-849B-4639-81B9-0909EE2972FB}" type="slidenum">
              <a:rPr lang="zh-CN" altLang="en-US" smtClean="0"/>
            </a:fld>
            <a:endParaRPr lang="zh-CN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69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3B6E9-CC15-4A29-953C-EF2F4C1DD2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7C0A9-849B-4639-81B9-0909EE2972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0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9" Type="http://schemas.openxmlformats.org/officeDocument/2006/relationships/image" Target="../media/image4.png"/><Relationship Id="rId18" Type="http://schemas.openxmlformats.org/officeDocument/2006/relationships/image" Target="../media/image3.png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52467" cy="6858000"/>
            <a:chOff x="0" y="0"/>
            <a:chExt cx="9152467" cy="6858000"/>
          </a:xfrm>
        </p:grpSpPr>
        <p:pic>
          <p:nvPicPr>
            <p:cNvPr id="8" name="Picture 7" descr="SD-PanelContent.png"/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>
              <a:fillRect/>
            </a:stretch>
          </p:blipFill>
          <p:spPr>
            <a:xfrm>
              <a:off x="0" y="3128434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>
              <a:fillRect/>
            </a:stretch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2D3B6E9-CC15-4A29-953C-EF2F4C1DD2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AC7C0A9-849B-4639-81B9-0909EE2972F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0.png"/><Relationship Id="rId1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tags" Target="../tags/tag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0.png"/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4.png"/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image" Target="../media/image4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8.png"/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image" Target="../media/image4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52.png"/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image" Target="../media/image49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1.v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55.png"/><Relationship Id="rId4" Type="http://schemas.openxmlformats.org/officeDocument/2006/relationships/image" Target="../media/image54.wmf"/><Relationship Id="rId3" Type="http://schemas.openxmlformats.org/officeDocument/2006/relationships/oleObject" Target="../embeddings/oleObject1.bin"/><Relationship Id="rId2" Type="http://schemas.openxmlformats.org/officeDocument/2006/relationships/image" Target="../media/image53.jpeg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14.png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2.png"/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4000" dirty="0"/>
              <a:t>《数字图像处理》</a:t>
            </a:r>
            <a:br>
              <a:rPr lang="zh-CN" altLang="en-US" sz="4000" dirty="0"/>
            </a:br>
            <a:r>
              <a:rPr lang="zh-CN" altLang="en-US" sz="4000" dirty="0"/>
              <a:t>编程作业</a:t>
            </a:r>
            <a:endParaRPr lang="zh-CN" altLang="en-US" sz="4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721485" y="3564890"/>
            <a:ext cx="5901690" cy="1687195"/>
          </a:xfrm>
        </p:spPr>
        <p:txBody>
          <a:bodyPr>
            <a:noAutofit/>
          </a:bodyPr>
          <a:lstStyle/>
          <a:p>
            <a:pPr algn="just" fontAlgn="auto">
              <a:spcBef>
                <a:spcPts val="0"/>
              </a:spcBef>
              <a:spcAft>
                <a:spcPts val="300"/>
              </a:spcAft>
            </a:pPr>
            <a:r>
              <a:rPr lang="en-US" altLang="zh-CN" sz="1900" b="1">
                <a:solidFill>
                  <a:srgbClr val="0070C0"/>
                </a:solidFill>
              </a:rPr>
              <a:t>1</a:t>
            </a:r>
            <a:r>
              <a:rPr lang="zh-CN" altLang="en-US" sz="1900" b="1">
                <a:solidFill>
                  <a:srgbClr val="0070C0"/>
                </a:solidFill>
                <a:ea typeface="宋体" panose="02010600030101010101" pitchFamily="2" charset="-122"/>
              </a:rPr>
              <a:t>、</a:t>
            </a:r>
            <a:r>
              <a:rPr lang="zh-CN" altLang="en-US" sz="1900" b="1">
                <a:solidFill>
                  <a:srgbClr val="0070C0"/>
                </a:solidFill>
              </a:rPr>
              <a:t>编程语言：</a:t>
            </a:r>
            <a:r>
              <a:rPr lang="en-US" altLang="zh-CN" sz="1900" b="1">
                <a:solidFill>
                  <a:srgbClr val="0070C0"/>
                </a:solidFill>
              </a:rPr>
              <a:t>C/C++  </a:t>
            </a:r>
            <a:endParaRPr lang="en-US" altLang="zh-CN" sz="1900" b="1">
              <a:solidFill>
                <a:srgbClr val="0070C0"/>
              </a:solidFill>
            </a:endParaRPr>
          </a:p>
          <a:p>
            <a:pPr algn="just" fontAlgn="auto">
              <a:spcBef>
                <a:spcPts val="0"/>
              </a:spcBef>
              <a:spcAft>
                <a:spcPts val="300"/>
              </a:spcAft>
            </a:pPr>
            <a:r>
              <a:rPr lang="en-US" altLang="zh-CN" sz="1900" b="1">
                <a:solidFill>
                  <a:srgbClr val="0070C0"/>
                </a:solidFill>
                <a:ea typeface="宋体" panose="02010600030101010101" pitchFamily="2" charset="-122"/>
              </a:rPr>
              <a:t>2</a:t>
            </a:r>
            <a:r>
              <a:rPr lang="zh-CN" altLang="en-US" sz="1900" b="1">
                <a:solidFill>
                  <a:srgbClr val="0070C0"/>
                </a:solidFill>
                <a:ea typeface="宋体" panose="02010600030101010101" pitchFamily="2" charset="-122"/>
              </a:rPr>
              <a:t>、演示图片自行准备，</a:t>
            </a:r>
            <a:r>
              <a:rPr lang="zh-CN" altLang="en-US" sz="1900" b="1">
                <a:solidFill>
                  <a:srgbClr val="FF0000"/>
                </a:solidFill>
                <a:ea typeface="宋体" panose="02010600030101010101" pitchFamily="2" charset="-122"/>
              </a:rPr>
              <a:t>演示结果要有直观的表现力</a:t>
            </a:r>
            <a:endParaRPr lang="zh-CN" altLang="en-US" sz="19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 algn="just" fontAlgn="auto">
              <a:spcBef>
                <a:spcPts val="0"/>
              </a:spcBef>
              <a:spcAft>
                <a:spcPts val="300"/>
              </a:spcAft>
            </a:pPr>
            <a:r>
              <a:rPr lang="en-US" altLang="zh-CN" sz="1900" b="1">
                <a:solidFill>
                  <a:srgbClr val="0070C0"/>
                </a:solidFill>
                <a:ea typeface="宋体" panose="02010600030101010101" pitchFamily="2" charset="-122"/>
              </a:rPr>
              <a:t>3</a:t>
            </a:r>
            <a:r>
              <a:rPr lang="zh-CN" altLang="en-US" sz="1900" b="1">
                <a:solidFill>
                  <a:srgbClr val="0070C0"/>
                </a:solidFill>
                <a:ea typeface="宋体" panose="02010600030101010101" pitchFamily="2" charset="-122"/>
              </a:rPr>
              <a:t>、除了编程语言自带的头文件与标准库以外，不允许使用任何第三方的头文件与库文件</a:t>
            </a:r>
            <a:endParaRPr lang="zh-CN" altLang="en-US" sz="19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 algn="just" fontAlgn="auto">
              <a:spcBef>
                <a:spcPts val="0"/>
              </a:spcBef>
              <a:spcAft>
                <a:spcPts val="300"/>
              </a:spcAft>
            </a:pPr>
            <a:r>
              <a:rPr lang="en-US" altLang="zh-CN" sz="1900" b="1">
                <a:solidFill>
                  <a:srgbClr val="0070C0"/>
                </a:solidFill>
                <a:ea typeface="宋体" panose="02010600030101010101" pitchFamily="2" charset="-122"/>
              </a:rPr>
              <a:t>4</a:t>
            </a:r>
            <a:r>
              <a:rPr lang="zh-CN" altLang="en-US" sz="1900" b="1">
                <a:solidFill>
                  <a:srgbClr val="0070C0"/>
                </a:solidFill>
                <a:ea typeface="宋体" panose="02010600030101010101" pitchFamily="2" charset="-122"/>
              </a:rPr>
              <a:t>、所有结果都以图像文件的方式进行展示。</a:t>
            </a:r>
            <a:endParaRPr lang="zh-CN" altLang="en-US" sz="1900" b="1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" name="文本框 22"/>
          <p:cNvSpPr txBox="1"/>
          <p:nvPr/>
        </p:nvSpPr>
        <p:spPr>
          <a:xfrm>
            <a:off x="717550" y="625475"/>
            <a:ext cx="343725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>
                <a:solidFill>
                  <a:schemeClr val="accent3"/>
                </a:solidFill>
                <a:ea typeface="宋体" panose="02010600030101010101" pitchFamily="2" charset="-122"/>
              </a:rPr>
              <a:t>参考结果示例</a:t>
            </a:r>
            <a:endParaRPr lang="zh-CN" altLang="en-US" sz="3200" b="1">
              <a:solidFill>
                <a:schemeClr val="accent3"/>
              </a:solidFill>
              <a:ea typeface="宋体" panose="02010600030101010101" pitchFamily="2" charset="-122"/>
            </a:endParaRPr>
          </a:p>
        </p:txBody>
      </p:sp>
      <p:pic>
        <p:nvPicPr>
          <p:cNvPr id="15" name="图片 15" descr="larg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4405" y="1341120"/>
            <a:ext cx="2063115" cy="2063115"/>
          </a:xfrm>
          <a:prstGeom prst="rect">
            <a:avLst/>
          </a:prstGeom>
        </p:spPr>
      </p:pic>
      <p:pic>
        <p:nvPicPr>
          <p:cNvPr id="10" name="图片 10" descr="small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1410" y="1341120"/>
            <a:ext cx="1219200" cy="1219200"/>
          </a:xfrm>
          <a:prstGeom prst="rect">
            <a:avLst/>
          </a:prstGeom>
        </p:spPr>
      </p:pic>
      <p:pic>
        <p:nvPicPr>
          <p:cNvPr id="12" name="图片 12" descr="mov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3860" y="1332865"/>
            <a:ext cx="2071370" cy="2071370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  <p:pic>
        <p:nvPicPr>
          <p:cNvPr id="13" name="图片 13" descr="mirror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4245" y="4037965"/>
            <a:ext cx="2072640" cy="2072640"/>
          </a:xfrm>
          <a:prstGeom prst="rect">
            <a:avLst/>
          </a:prstGeom>
        </p:spPr>
      </p:pic>
      <p:pic>
        <p:nvPicPr>
          <p:cNvPr id="11" name="图片 11" descr="rotat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49608" y="3814128"/>
            <a:ext cx="2295525" cy="2295525"/>
          </a:xfrm>
          <a:prstGeom prst="rect">
            <a:avLst/>
          </a:prstGeom>
        </p:spPr>
      </p:pic>
      <p:pic>
        <p:nvPicPr>
          <p:cNvPr id="22" name="图片 22" descr="D:\01courses\digital-image-processing\dip\dip\output\4-3-mirror.bmp4-3-mirror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3228340" y="4037965"/>
            <a:ext cx="2072005" cy="207200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760095" y="1769745"/>
            <a:ext cx="7760335" cy="4142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717550" y="625475"/>
            <a:ext cx="343725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>
                <a:solidFill>
                  <a:schemeClr val="accent3"/>
                </a:solidFill>
                <a:ea typeface="宋体" panose="02010600030101010101" pitchFamily="2" charset="-122"/>
              </a:rPr>
              <a:t>参考结果示例</a:t>
            </a:r>
            <a:endParaRPr lang="zh-CN" altLang="en-US" sz="3200" b="1">
              <a:solidFill>
                <a:schemeClr val="accent3"/>
              </a:solidFill>
              <a:ea typeface="宋体" panose="02010600030101010101" pitchFamily="2" charset="-122"/>
            </a:endParaRPr>
          </a:p>
        </p:txBody>
      </p:sp>
      <p:pic>
        <p:nvPicPr>
          <p:cNvPr id="53" name="图片 53" descr="D:\01courses\digital-image-processing\dip\dip\input\grid.bmpgrid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002665" y="2213610"/>
            <a:ext cx="3211195" cy="3212465"/>
          </a:xfrm>
          <a:prstGeom prst="rect">
            <a:avLst/>
          </a:prstGeom>
        </p:spPr>
      </p:pic>
      <p:pic>
        <p:nvPicPr>
          <p:cNvPr id="26" name="图片 26" descr="D:\01courses\digital-image-processing\dip\dip\output\4-5-perspectiveTransform.bmp4-5-perspectiveTransform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5016500" y="2213610"/>
            <a:ext cx="3212465" cy="321246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243580" y="1314450"/>
            <a:ext cx="23545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olidFill>
                  <a:schemeClr val="accent5">
                    <a:lumMod val="75000"/>
                  </a:schemeClr>
                </a:solidFill>
              </a:rPr>
              <a:t>透视变形矫正</a:t>
            </a:r>
            <a:endParaRPr lang="zh-CN" altLang="en-US" sz="2400" b="1">
              <a:solidFill>
                <a:schemeClr val="accent5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5</a:t>
            </a:r>
            <a:r>
              <a:rPr lang="zh-CN" altLang="en-US" b="1" dirty="0"/>
              <a:t>、阈值分割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lstStyle/>
          <a:p>
            <a:r>
              <a:rPr lang="zh-CN" altLang="en-US" sz="2800" b="1" dirty="0"/>
              <a:t>（</a:t>
            </a:r>
            <a:r>
              <a:rPr lang="en-US" altLang="zh-CN" sz="2800" b="1" dirty="0"/>
              <a:t>1</a:t>
            </a:r>
            <a:r>
              <a:rPr lang="zh-CN" altLang="en-US" sz="2800" b="1" dirty="0"/>
              <a:t>）给定阈值</a:t>
            </a:r>
            <a:r>
              <a:rPr lang="en-US" altLang="zh-CN" sz="2800" b="1" dirty="0"/>
              <a:t>T</a:t>
            </a:r>
            <a:endParaRPr lang="en-US" altLang="zh-CN" sz="2800" b="1" dirty="0"/>
          </a:p>
          <a:p>
            <a:r>
              <a:rPr lang="zh-CN" altLang="en-US" sz="2800" b="1" dirty="0"/>
              <a:t>（</a:t>
            </a:r>
            <a:r>
              <a:rPr lang="en-US" altLang="zh-CN" sz="2800" b="1" dirty="0"/>
              <a:t>2</a:t>
            </a:r>
            <a:r>
              <a:rPr lang="zh-CN" altLang="en-US" sz="2800" b="1" dirty="0"/>
              <a:t>）</a:t>
            </a:r>
            <a:r>
              <a:rPr lang="zh-CN" altLang="en-US" sz="2800" b="1" dirty="0">
                <a:sym typeface="+mn-ea"/>
              </a:rPr>
              <a:t>迭代阈值法</a:t>
            </a:r>
            <a:endParaRPr lang="zh-CN" altLang="en-US" sz="2800" b="1" dirty="0"/>
          </a:p>
          <a:p>
            <a:r>
              <a:rPr lang="zh-CN" altLang="en-US" sz="2800" b="1" dirty="0"/>
              <a:t>（</a:t>
            </a:r>
            <a:r>
              <a:rPr lang="en-US" altLang="zh-CN" sz="2800" b="1" dirty="0"/>
              <a:t>3</a:t>
            </a:r>
            <a:r>
              <a:rPr lang="zh-CN" altLang="en-US" sz="2800" b="1" dirty="0"/>
              <a:t>）</a:t>
            </a:r>
            <a:r>
              <a:rPr lang="en-US" altLang="zh-CN" sz="2800" b="1" dirty="0">
                <a:sym typeface="+mn-ea"/>
              </a:rPr>
              <a:t>Otsu</a:t>
            </a:r>
            <a:endParaRPr lang="en-US" altLang="zh-CN" sz="2800" b="1" dirty="0">
              <a:sym typeface="+mn-ea"/>
            </a:endParaRPr>
          </a:p>
          <a:p>
            <a:pPr algn="l"/>
            <a:r>
              <a:rPr lang="zh-CN" altLang="en-US" sz="2800" b="1" dirty="0">
                <a:solidFill>
                  <a:srgbClr val="0070C0"/>
                </a:solidFill>
                <a:sym typeface="+mn-ea"/>
              </a:rPr>
              <a:t>说明：（</a:t>
            </a:r>
            <a:r>
              <a:rPr lang="en-US" altLang="zh-CN" sz="2800" b="1" dirty="0">
                <a:solidFill>
                  <a:srgbClr val="0070C0"/>
                </a:solidFill>
                <a:sym typeface="+mn-ea"/>
              </a:rPr>
              <a:t>a</a:t>
            </a:r>
            <a:r>
              <a:rPr lang="zh-CN" altLang="en-US" sz="2800" b="1" dirty="0">
                <a:solidFill>
                  <a:srgbClr val="0070C0"/>
                </a:solidFill>
                <a:ea typeface="宋体" panose="02010600030101010101" pitchFamily="2" charset="-122"/>
                <a:sym typeface="+mn-ea"/>
              </a:rPr>
              <a:t>）</a:t>
            </a:r>
            <a:r>
              <a:rPr lang="zh-CN" altLang="en-US" sz="2800" b="1" dirty="0">
                <a:solidFill>
                  <a:srgbClr val="0070C0"/>
                </a:solidFill>
                <a:sym typeface="+mn-ea"/>
              </a:rPr>
              <a:t>在直方图上标记出计算出的阈值并进行展示；（</a:t>
            </a:r>
            <a:r>
              <a:rPr lang="en-US" altLang="zh-CN" sz="2800" b="1" dirty="0">
                <a:solidFill>
                  <a:srgbClr val="0070C0"/>
                </a:solidFill>
                <a:sym typeface="+mn-ea"/>
              </a:rPr>
              <a:t>b</a:t>
            </a:r>
            <a:r>
              <a:rPr lang="zh-CN" altLang="en-US" sz="2800" b="1" dirty="0">
                <a:solidFill>
                  <a:srgbClr val="0070C0"/>
                </a:solidFill>
                <a:ea typeface="宋体" panose="02010600030101010101" pitchFamily="2" charset="-122"/>
                <a:sym typeface="+mn-ea"/>
              </a:rPr>
              <a:t>）</a:t>
            </a:r>
            <a:r>
              <a:rPr lang="zh-CN" altLang="en-US" sz="2800" b="1" dirty="0">
                <a:solidFill>
                  <a:srgbClr val="0070C0"/>
                </a:solidFill>
                <a:sym typeface="+mn-ea"/>
              </a:rPr>
              <a:t>生成二值化后的图像进行展示</a:t>
            </a:r>
            <a:endParaRPr lang="zh-CN" altLang="en-US" sz="2800" b="1" dirty="0">
              <a:solidFill>
                <a:srgbClr val="0070C0"/>
              </a:solidFill>
            </a:endParaRPr>
          </a:p>
          <a:p>
            <a:endParaRPr lang="en-US" altLang="zh-CN" sz="2800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648335" y="1769745"/>
            <a:ext cx="7872095" cy="2724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717550" y="625475"/>
            <a:ext cx="343725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>
                <a:solidFill>
                  <a:schemeClr val="accent3"/>
                </a:solidFill>
                <a:ea typeface="宋体" panose="02010600030101010101" pitchFamily="2" charset="-122"/>
              </a:rPr>
              <a:t>参考结果示例</a:t>
            </a:r>
            <a:endParaRPr lang="zh-CN" altLang="en-US" sz="3200" b="1">
              <a:solidFill>
                <a:schemeClr val="accent3"/>
              </a:solidFill>
              <a:ea typeface="宋体" panose="02010600030101010101" pitchFamily="2" charset="-122"/>
            </a:endParaRPr>
          </a:p>
        </p:txBody>
      </p:sp>
      <p:pic>
        <p:nvPicPr>
          <p:cNvPr id="61" name="图片 61" descr="D:\01courses\digital-image-processing\dip\dip\input\lena.bmplena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774065" y="1941195"/>
            <a:ext cx="2346325" cy="2346325"/>
          </a:xfrm>
          <a:prstGeom prst="rect">
            <a:avLst/>
          </a:prstGeom>
        </p:spPr>
      </p:pic>
      <p:pic>
        <p:nvPicPr>
          <p:cNvPr id="62" name="图片 62" descr="D:\01courses\digital-image-processing\dip\dip\output\5-2-1-thresholdingIterate.bmp5-2-1-thresholdingIterate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3425825" y="1941195"/>
            <a:ext cx="2345690" cy="2346960"/>
          </a:xfrm>
          <a:prstGeom prst="rect">
            <a:avLst/>
          </a:prstGeom>
        </p:spPr>
      </p:pic>
      <p:pic>
        <p:nvPicPr>
          <p:cNvPr id="63" name="图片 63" descr="D:\01courses\digital-image-processing\dip\dip\output\5-2-2-thresholdingIterateHistogram.bmp5-2-2-thresholdingIterateHistogram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5988685" y="1935480"/>
            <a:ext cx="2352040" cy="235204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6</a:t>
            </a:r>
            <a:r>
              <a:rPr lang="zh-CN" altLang="en-US" b="1" dirty="0"/>
              <a:t>基于区域的分割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z="2800" b="1" dirty="0"/>
              <a:t>（</a:t>
            </a:r>
            <a:r>
              <a:rPr lang="en-US" altLang="zh-CN" sz="2800" b="1" dirty="0"/>
              <a:t>1</a:t>
            </a:r>
            <a:r>
              <a:rPr lang="zh-CN" altLang="en-US" sz="2800" b="1" dirty="0"/>
              <a:t>）基于种子点进行区域增长</a:t>
            </a:r>
            <a:endParaRPr lang="zh-CN" altLang="en-US" sz="2800" b="1" dirty="0"/>
          </a:p>
          <a:p>
            <a:pPr marL="0" indent="0">
              <a:buNone/>
            </a:pPr>
            <a:r>
              <a:rPr lang="zh-CN" altLang="en-US" sz="2800" b="1" dirty="0"/>
              <a:t>    对图像进行自下而上合并操作。</a:t>
            </a:r>
            <a:endParaRPr lang="en-US" altLang="zh-CN" sz="2800" b="1" dirty="0"/>
          </a:p>
          <a:p>
            <a:pPr algn="l"/>
            <a:r>
              <a:rPr lang="zh-CN" altLang="en-US" sz="2800" b="1" dirty="0"/>
              <a:t>（</a:t>
            </a:r>
            <a:r>
              <a:rPr lang="zh-CN" altLang="en-US" sz="2800" b="1" dirty="0"/>
              <a:t>2）区域分裂</a:t>
            </a:r>
            <a:endParaRPr lang="zh-CN" altLang="en-US" sz="2800" b="1" dirty="0"/>
          </a:p>
          <a:p>
            <a:pPr marL="0" indent="0">
              <a:buNone/>
            </a:pPr>
            <a:r>
              <a:rPr lang="zh-CN" altLang="en-US" sz="2800" b="1" dirty="0"/>
              <a:t>    对图像进行自上而下的分割操作。</a:t>
            </a:r>
            <a:endParaRPr lang="zh-CN" altLang="en-US" sz="2800" b="1" dirty="0"/>
          </a:p>
          <a:p>
            <a:pPr algn="l"/>
            <a:r>
              <a:rPr lang="zh-CN" altLang="en-US" sz="2800" b="1" dirty="0">
                <a:solidFill>
                  <a:srgbClr val="C00000"/>
                </a:solidFill>
                <a:sym typeface="+mn-ea"/>
              </a:rPr>
              <a:t>（</a:t>
            </a:r>
            <a:r>
              <a:rPr lang="en-US" altLang="zh-CN" sz="2800" b="1" dirty="0">
                <a:solidFill>
                  <a:srgbClr val="C00000"/>
                </a:solidFill>
                <a:sym typeface="+mn-ea"/>
              </a:rPr>
              <a:t>3</a:t>
            </a:r>
            <a:r>
              <a:rPr lang="zh-CN" altLang="en-US" sz="2800" b="1" dirty="0">
                <a:solidFill>
                  <a:srgbClr val="C00000"/>
                </a:solidFill>
                <a:sym typeface="+mn-ea"/>
              </a:rPr>
              <a:t>）过分割区域合并（选做）</a:t>
            </a:r>
            <a:endParaRPr lang="zh-CN" altLang="en-US" sz="28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zh-CN" altLang="en-US" sz="2800" b="1" dirty="0">
                <a:solidFill>
                  <a:srgbClr val="C00000"/>
                </a:solidFill>
                <a:sym typeface="+mn-ea"/>
              </a:rPr>
              <a:t>    对（</a:t>
            </a:r>
            <a:r>
              <a:rPr lang="en-US" altLang="zh-CN" sz="2800" b="1" dirty="0">
                <a:solidFill>
                  <a:srgbClr val="C00000"/>
                </a:solidFill>
                <a:sym typeface="+mn-ea"/>
              </a:rPr>
              <a:t>2</a:t>
            </a:r>
            <a:r>
              <a:rPr lang="zh-CN" altLang="en-US" sz="2800" b="1" dirty="0">
                <a:solidFill>
                  <a:srgbClr val="C00000"/>
                </a:solidFill>
                <a:ea typeface="宋体" panose="02010600030101010101" pitchFamily="2" charset="-122"/>
                <a:sym typeface="+mn-ea"/>
              </a:rPr>
              <a:t>）的结果</a:t>
            </a:r>
            <a:r>
              <a:rPr lang="zh-CN" altLang="en-US" sz="2800" b="1" dirty="0">
                <a:solidFill>
                  <a:srgbClr val="C00000"/>
                </a:solidFill>
                <a:sym typeface="+mn-ea"/>
              </a:rPr>
              <a:t>进行自下而上的合并操作。</a:t>
            </a:r>
            <a:endParaRPr lang="zh-CN" altLang="en-US" sz="28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altLang="zh-CN" sz="2800" b="1" dirty="0"/>
          </a:p>
          <a:p>
            <a:pPr marL="0" indent="0">
              <a:buNone/>
            </a:pPr>
            <a:endParaRPr lang="zh-CN" altLang="en-US" sz="2800" b="1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" name="文本框 22"/>
          <p:cNvSpPr txBox="1"/>
          <p:nvPr/>
        </p:nvSpPr>
        <p:spPr>
          <a:xfrm>
            <a:off x="717550" y="625475"/>
            <a:ext cx="343725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>
                <a:solidFill>
                  <a:schemeClr val="accent3"/>
                </a:solidFill>
                <a:ea typeface="宋体" panose="02010600030101010101" pitchFamily="2" charset="-122"/>
              </a:rPr>
              <a:t>参考结果示例</a:t>
            </a:r>
            <a:endParaRPr lang="zh-CN" altLang="en-US" sz="3200" b="1">
              <a:solidFill>
                <a:schemeClr val="accent3"/>
              </a:solidFill>
              <a:ea typeface="宋体" panose="02010600030101010101" pitchFamily="2" charset="-122"/>
            </a:endParaRPr>
          </a:p>
        </p:txBody>
      </p:sp>
      <p:pic>
        <p:nvPicPr>
          <p:cNvPr id="24" name="图片 24" descr="test1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446780" y="3491865"/>
            <a:ext cx="2251075" cy="2041525"/>
          </a:xfrm>
          <a:prstGeom prst="rect">
            <a:avLst/>
          </a:prstGeom>
        </p:spPr>
      </p:pic>
      <p:pic>
        <p:nvPicPr>
          <p:cNvPr id="2" name="图片 23" descr="zhongzi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245" y="3491865"/>
            <a:ext cx="2256155" cy="2045970"/>
          </a:xfrm>
          <a:prstGeom prst="rect">
            <a:avLst/>
          </a:prstGeom>
        </p:spPr>
      </p:pic>
      <p:pic>
        <p:nvPicPr>
          <p:cNvPr id="25" name="图片 25" descr="separat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5235" y="3491865"/>
            <a:ext cx="2243455" cy="2034540"/>
          </a:xfrm>
          <a:prstGeom prst="rect">
            <a:avLst/>
          </a:prstGeom>
        </p:spPr>
      </p:pic>
      <p:pic>
        <p:nvPicPr>
          <p:cNvPr id="34" name="图片 34" descr="D:\01courses\digital-image-processing\dip\dip\output\6-1-regionGrowing.bmp6-1-regionGrowing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4542473" y="1260793"/>
            <a:ext cx="1965325" cy="1965325"/>
          </a:xfrm>
          <a:prstGeom prst="rect">
            <a:avLst/>
          </a:prstGeom>
          <a:ln w="22225">
            <a:solidFill>
              <a:schemeClr val="accent1"/>
            </a:solidFill>
          </a:ln>
        </p:spPr>
      </p:pic>
      <p:pic>
        <p:nvPicPr>
          <p:cNvPr id="33" name="图片 33" descr="D:\01courses\digital-image-processing\dip\dip\input\sphere.bmpsphere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763270" y="1209040"/>
            <a:ext cx="1965960" cy="196596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874010" y="1626870"/>
            <a:ext cx="14630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</a:t>
            </a:r>
            <a:r>
              <a:rPr lang="zh-CN" altLang="en-US">
                <a:ea typeface="宋体" panose="02010600030101010101" pitchFamily="2" charset="-122"/>
              </a:rPr>
              <a:t>个种子点</a:t>
            </a:r>
            <a:endParaRPr lang="zh-CN" altLang="en-US">
              <a:ea typeface="宋体" panose="02010600030101010101" pitchFamily="2" charset="-122"/>
            </a:endParaRPr>
          </a:p>
        </p:txBody>
      </p:sp>
      <p:cxnSp>
        <p:nvCxnSpPr>
          <p:cNvPr id="4" name="直接箭头连接符 3"/>
          <p:cNvCxnSpPr/>
          <p:nvPr/>
        </p:nvCxnSpPr>
        <p:spPr>
          <a:xfrm flipV="1">
            <a:off x="2819400" y="2112010"/>
            <a:ext cx="1571625" cy="29210"/>
          </a:xfrm>
          <a:prstGeom prst="straightConnector1">
            <a:avLst/>
          </a:prstGeom>
          <a:ln w="444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2873375" y="2258060"/>
            <a:ext cx="14630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ea typeface="宋体" panose="02010600030101010101" pitchFamily="2" charset="-122"/>
              </a:rPr>
              <a:t>增长为黑和白两个区域</a:t>
            </a:r>
            <a:endParaRPr lang="zh-CN" altLang="en-US">
              <a:ea typeface="宋体" panose="02010600030101010101" pitchFamily="2" charset="-122"/>
            </a:endParaRPr>
          </a:p>
        </p:txBody>
      </p:sp>
      <p:cxnSp>
        <p:nvCxnSpPr>
          <p:cNvPr id="6" name="直接箭头连接符 5"/>
          <p:cNvCxnSpPr/>
          <p:nvPr/>
        </p:nvCxnSpPr>
        <p:spPr>
          <a:xfrm flipH="1" flipV="1">
            <a:off x="2866390" y="4550410"/>
            <a:ext cx="555625" cy="8255"/>
          </a:xfrm>
          <a:prstGeom prst="straightConnector1">
            <a:avLst/>
          </a:prstGeom>
          <a:ln w="444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>
            <a:off x="5779135" y="4525010"/>
            <a:ext cx="558165" cy="0"/>
          </a:xfrm>
          <a:prstGeom prst="straightConnector1">
            <a:avLst/>
          </a:prstGeom>
          <a:ln w="4445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2840990" y="4072255"/>
            <a:ext cx="6578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>
                <a:ea typeface="宋体" panose="02010600030101010101" pitchFamily="2" charset="-122"/>
              </a:rPr>
              <a:t>增长</a:t>
            </a:r>
            <a:endParaRPr lang="zh-CN">
              <a:ea typeface="宋体" panose="02010600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722620" y="4062095"/>
            <a:ext cx="14630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>
                <a:ea typeface="宋体" panose="02010600030101010101" pitchFamily="2" charset="-122"/>
              </a:rPr>
              <a:t>分裂</a:t>
            </a:r>
            <a:endParaRPr lang="zh-CN">
              <a:ea typeface="宋体" panose="0201060003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89280" y="5609590"/>
            <a:ext cx="23139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ea typeface="宋体" panose="02010600030101010101" pitchFamily="2" charset="-122"/>
              </a:rPr>
              <a:t>白色区域为种子点，灰色区域为增长区域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7</a:t>
            </a:r>
            <a:r>
              <a:rPr lang="zh-CN" altLang="en-US" b="1" dirty="0"/>
              <a:t>、边缘检测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b="1" dirty="0"/>
              <a:t>（</a:t>
            </a:r>
            <a:r>
              <a:rPr lang="en-US" altLang="zh-CN" sz="2800" b="1" dirty="0"/>
              <a:t>1</a:t>
            </a:r>
            <a:r>
              <a:rPr lang="zh-CN" altLang="en-US" sz="2800" b="1" dirty="0"/>
              <a:t>）</a:t>
            </a:r>
            <a:r>
              <a:rPr lang="en-US" altLang="zh-CN" sz="2800" b="1" dirty="0"/>
              <a:t>Prewitt</a:t>
            </a:r>
            <a:endParaRPr lang="en-US" altLang="zh-CN" sz="2800" b="1" dirty="0"/>
          </a:p>
          <a:p>
            <a:r>
              <a:rPr lang="zh-CN" altLang="en-US" sz="2800" b="1" dirty="0"/>
              <a:t>（</a:t>
            </a:r>
            <a:r>
              <a:rPr lang="en-US" altLang="zh-CN" sz="2800" b="1" dirty="0"/>
              <a:t>2</a:t>
            </a:r>
            <a:r>
              <a:rPr lang="zh-CN" altLang="en-US" sz="2800" b="1" dirty="0"/>
              <a:t>）</a:t>
            </a:r>
            <a:r>
              <a:rPr lang="en-US" altLang="zh-CN" sz="2800" b="1" dirty="0"/>
              <a:t>Sobel</a:t>
            </a:r>
            <a:endParaRPr lang="en-US" altLang="zh-CN" sz="2800" b="1" dirty="0"/>
          </a:p>
          <a:p>
            <a:r>
              <a:rPr lang="zh-CN" altLang="en-US" sz="2800" b="1" dirty="0"/>
              <a:t>（</a:t>
            </a:r>
            <a:r>
              <a:rPr lang="en-US" altLang="zh-CN" sz="2800" b="1" dirty="0"/>
              <a:t>3</a:t>
            </a:r>
            <a:r>
              <a:rPr lang="zh-CN" altLang="en-US" sz="2800" b="1" dirty="0"/>
              <a:t>）</a:t>
            </a:r>
            <a:r>
              <a:rPr lang="en-US" altLang="zh-CN" sz="2800" b="1" dirty="0"/>
              <a:t>LOG</a:t>
            </a:r>
            <a:endParaRPr lang="en-US" altLang="zh-CN" sz="2800" b="1" dirty="0"/>
          </a:p>
          <a:p>
            <a:endParaRPr lang="zh-CN" altLang="en-US" sz="2800" b="1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" name="文本框 22"/>
          <p:cNvSpPr txBox="1"/>
          <p:nvPr/>
        </p:nvSpPr>
        <p:spPr>
          <a:xfrm>
            <a:off x="717550" y="625475"/>
            <a:ext cx="343725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>
                <a:solidFill>
                  <a:schemeClr val="accent3"/>
                </a:solidFill>
                <a:ea typeface="宋体" panose="02010600030101010101" pitchFamily="2" charset="-122"/>
              </a:rPr>
              <a:t>参考结果示例</a:t>
            </a:r>
            <a:endParaRPr lang="zh-CN" altLang="en-US" sz="3200" b="1">
              <a:solidFill>
                <a:schemeClr val="accent3"/>
              </a:solidFill>
              <a:ea typeface="宋体" panose="02010600030101010101" pitchFamily="2" charset="-122"/>
            </a:endParaRPr>
          </a:p>
        </p:txBody>
      </p:sp>
      <p:pic>
        <p:nvPicPr>
          <p:cNvPr id="57" name="图片 57" descr="D:\01courses\digital-image-processing\dip\dip\input\lena.bmplena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3691255" y="1431925"/>
            <a:ext cx="1965960" cy="1965960"/>
          </a:xfrm>
          <a:prstGeom prst="rect">
            <a:avLst/>
          </a:prstGeom>
        </p:spPr>
      </p:pic>
      <p:pic>
        <p:nvPicPr>
          <p:cNvPr id="38" name="图片 38" descr="D:\01courses\digital-image-processing\dip\dip\output\7-1-prewitt.bmp7-1-prewitt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958533" y="3760788"/>
            <a:ext cx="1965325" cy="1965325"/>
          </a:xfrm>
          <a:prstGeom prst="rect">
            <a:avLst/>
          </a:prstGeom>
        </p:spPr>
      </p:pic>
      <p:pic>
        <p:nvPicPr>
          <p:cNvPr id="40" name="图片 40" descr="D:\01courses\digital-image-processing\dip\dip\output\7-2-sobel.bmp7-2-sobel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3691573" y="3760788"/>
            <a:ext cx="1965325" cy="1965325"/>
          </a:xfrm>
          <a:prstGeom prst="rect">
            <a:avLst/>
          </a:prstGeom>
        </p:spPr>
      </p:pic>
      <p:pic>
        <p:nvPicPr>
          <p:cNvPr id="42" name="图片 42" descr="D:\01courses\digital-image-processing\dip\dip\output\7-3-LOG.bmp7-3-LO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6261418" y="3760788"/>
            <a:ext cx="1965325" cy="196532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958850" y="5726430"/>
            <a:ext cx="19653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ea typeface="宋体" panose="02010600030101010101" pitchFamily="2" charset="-122"/>
              </a:rPr>
              <a:t>Prewitt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691890" y="5726430"/>
            <a:ext cx="19653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ea typeface="宋体" panose="02010600030101010101" pitchFamily="2" charset="-122"/>
              </a:rPr>
              <a:t>Sobel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261735" y="5726430"/>
            <a:ext cx="1964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ea typeface="宋体" panose="02010600030101010101" pitchFamily="2" charset="-122"/>
              </a:rPr>
              <a:t>LOG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87095" y="2619375"/>
            <a:ext cx="21082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rgbClr val="C00000"/>
                </a:solidFill>
                <a:ea typeface="宋体" panose="02010600030101010101" pitchFamily="2" charset="-122"/>
              </a:rPr>
              <a:t>不同输出阈值会导致结果稍有差异</a:t>
            </a:r>
            <a:endParaRPr lang="zh-CN" altLang="en-US" b="1">
              <a:solidFill>
                <a:srgbClr val="C000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8</a:t>
            </a:r>
            <a:r>
              <a:rPr lang="zh-CN" altLang="en-US" b="1" dirty="0"/>
              <a:t>、</a:t>
            </a:r>
            <a:r>
              <a:rPr lang="en-US" altLang="zh-CN" b="1" dirty="0"/>
              <a:t>Hough</a:t>
            </a:r>
            <a:r>
              <a:rPr lang="zh-CN" altLang="en-US" b="1" dirty="0"/>
              <a:t>变换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b="1" dirty="0"/>
              <a:t>直线检测</a:t>
            </a:r>
            <a:endParaRPr lang="zh-CN" altLang="en-US" sz="2800" b="1" dirty="0"/>
          </a:p>
          <a:p>
            <a:r>
              <a:rPr lang="zh-CN" altLang="en-US" sz="2800" b="1" dirty="0">
                <a:solidFill>
                  <a:srgbClr val="0070C0"/>
                </a:solidFill>
              </a:rPr>
              <a:t>说明：针对二值灰度图</a:t>
            </a:r>
            <a:endParaRPr lang="en-US" altLang="zh-CN" sz="2800" b="1" dirty="0"/>
          </a:p>
          <a:p>
            <a:endParaRPr lang="zh-CN" altLang="en-US" sz="2800" b="1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" name="文本框 22"/>
          <p:cNvSpPr txBox="1"/>
          <p:nvPr/>
        </p:nvSpPr>
        <p:spPr>
          <a:xfrm>
            <a:off x="717550" y="625475"/>
            <a:ext cx="343725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>
                <a:solidFill>
                  <a:schemeClr val="accent3"/>
                </a:solidFill>
                <a:ea typeface="宋体" panose="02010600030101010101" pitchFamily="2" charset="-122"/>
              </a:rPr>
              <a:t>参考结果示例</a:t>
            </a:r>
            <a:endParaRPr lang="zh-CN" altLang="en-US" sz="3200" b="1">
              <a:solidFill>
                <a:schemeClr val="accent3"/>
              </a:solidFill>
              <a:ea typeface="宋体" panose="02010600030101010101" pitchFamily="2" charset="-122"/>
            </a:endParaRPr>
          </a:p>
        </p:txBody>
      </p:sp>
      <p:pic>
        <p:nvPicPr>
          <p:cNvPr id="62" name="图片 62" descr="tes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1085" y="1209040"/>
            <a:ext cx="2329180" cy="2329180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  <p:pic>
        <p:nvPicPr>
          <p:cNvPr id="63" name="图片 63" descr="result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0410" y="1209040"/>
            <a:ext cx="2396490" cy="2396490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  <p:pic>
        <p:nvPicPr>
          <p:cNvPr id="43" name="图片 43" descr="D:\01courses\digital-image-processing\dip\dip\input\line.bmpline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061085" y="3844290"/>
            <a:ext cx="2422525" cy="2422525"/>
          </a:xfrm>
          <a:prstGeom prst="rect">
            <a:avLst/>
          </a:prstGeom>
        </p:spPr>
      </p:pic>
      <p:pic>
        <p:nvPicPr>
          <p:cNvPr id="44" name="图片 44" descr="D:\01courses\digital-image-processing\dip\dip\output\8-1-Hough.bmp8-1-Hough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4550410" y="3844290"/>
            <a:ext cx="2422525" cy="2422525"/>
          </a:xfrm>
          <a:prstGeom prst="rect">
            <a:avLst/>
          </a:prstGeom>
        </p:spPr>
      </p:pic>
      <p:cxnSp>
        <p:nvCxnSpPr>
          <p:cNvPr id="4" name="直接箭头连接符 3"/>
          <p:cNvCxnSpPr/>
          <p:nvPr/>
        </p:nvCxnSpPr>
        <p:spPr>
          <a:xfrm flipV="1">
            <a:off x="3703320" y="2431415"/>
            <a:ext cx="756285" cy="7620"/>
          </a:xfrm>
          <a:prstGeom prst="straightConnector1">
            <a:avLst/>
          </a:prstGeom>
          <a:ln w="444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箭头连接符 2"/>
          <p:cNvCxnSpPr/>
          <p:nvPr/>
        </p:nvCxnSpPr>
        <p:spPr>
          <a:xfrm flipV="1">
            <a:off x="3639185" y="5051425"/>
            <a:ext cx="756285" cy="7620"/>
          </a:xfrm>
          <a:prstGeom prst="straightConnector1">
            <a:avLst/>
          </a:prstGeom>
          <a:ln w="444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" name="文本框 22"/>
          <p:cNvSpPr txBox="1"/>
          <p:nvPr/>
        </p:nvSpPr>
        <p:spPr>
          <a:xfrm>
            <a:off x="717550" y="625475"/>
            <a:ext cx="343725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>
                <a:solidFill>
                  <a:schemeClr val="accent3"/>
                </a:solidFill>
                <a:ea typeface="宋体" panose="02010600030101010101" pitchFamily="2" charset="-122"/>
              </a:rPr>
              <a:t>交互界面示例</a:t>
            </a:r>
            <a:endParaRPr lang="zh-CN" altLang="en-US" sz="3200" b="1">
              <a:solidFill>
                <a:schemeClr val="accent3"/>
              </a:solidFill>
              <a:ea typeface="宋体" panose="02010600030101010101" pitchFamily="2" charset="-122"/>
            </a:endParaRPr>
          </a:p>
        </p:txBody>
      </p:sp>
      <p:pic>
        <p:nvPicPr>
          <p:cNvPr id="11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82820" y="1209040"/>
            <a:ext cx="3684905" cy="486537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550" y="1209040"/>
            <a:ext cx="3984625" cy="4866005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9</a:t>
            </a:r>
            <a:r>
              <a:rPr lang="zh-CN" altLang="en-US" b="1" dirty="0"/>
              <a:t>、区域标记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b="1" dirty="0">
                <a:ea typeface="宋体" panose="02010600030101010101" pitchFamily="2" charset="-122"/>
              </a:rPr>
              <a:t>将每个连通区域用一个不同的颜色进行表示，以便于展示结果。</a:t>
            </a:r>
            <a:endParaRPr lang="en-US" altLang="zh-CN" sz="2800" b="1" dirty="0"/>
          </a:p>
          <a:p>
            <a:r>
              <a:rPr lang="zh-CN" altLang="en-US" sz="2800" b="1" dirty="0">
                <a:solidFill>
                  <a:srgbClr val="0070C0"/>
                </a:solidFill>
              </a:rPr>
              <a:t>说明：原图为二值灰度图</a:t>
            </a:r>
            <a:endParaRPr lang="zh-CN" altLang="en-US" sz="2800" b="1" dirty="0">
              <a:solidFill>
                <a:srgbClr val="0070C0"/>
              </a:solidFill>
            </a:endParaRPr>
          </a:p>
          <a:p>
            <a:endParaRPr lang="zh-CN" altLang="en-US" sz="2800" b="1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" name="文本框 22"/>
          <p:cNvSpPr txBox="1"/>
          <p:nvPr/>
        </p:nvSpPr>
        <p:spPr>
          <a:xfrm>
            <a:off x="717550" y="625475"/>
            <a:ext cx="343725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>
                <a:solidFill>
                  <a:schemeClr val="accent3"/>
                </a:solidFill>
                <a:ea typeface="宋体" panose="02010600030101010101" pitchFamily="2" charset="-122"/>
              </a:rPr>
              <a:t>参考结果示例</a:t>
            </a:r>
            <a:endParaRPr lang="zh-CN" altLang="en-US" sz="3200" b="1">
              <a:solidFill>
                <a:schemeClr val="accent3"/>
              </a:solidFill>
              <a:ea typeface="宋体" panose="02010600030101010101" pitchFamily="2" charset="-122"/>
            </a:endParaRPr>
          </a:p>
        </p:txBody>
      </p:sp>
      <p:pic>
        <p:nvPicPr>
          <p:cNvPr id="29" name="图片 29" descr="HoughTes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09078" y="1350963"/>
            <a:ext cx="2162175" cy="2162175"/>
          </a:xfrm>
          <a:prstGeom prst="rect">
            <a:avLst/>
          </a:prstGeom>
        </p:spPr>
      </p:pic>
      <p:pic>
        <p:nvPicPr>
          <p:cNvPr id="28" name="图片 28" descr="marki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9363" y="1429703"/>
            <a:ext cx="2143125" cy="2143125"/>
          </a:xfrm>
          <a:prstGeom prst="rect">
            <a:avLst/>
          </a:prstGeom>
        </p:spPr>
      </p:pic>
      <p:pic>
        <p:nvPicPr>
          <p:cNvPr id="33" name="图片 3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09395" y="3966845"/>
            <a:ext cx="2161540" cy="216154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</p:pic>
      <p:pic>
        <p:nvPicPr>
          <p:cNvPr id="34" name="图片 3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061585" y="3966845"/>
            <a:ext cx="2161540" cy="216154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" name="直接箭头连接符 3"/>
          <p:cNvCxnSpPr/>
          <p:nvPr/>
        </p:nvCxnSpPr>
        <p:spPr>
          <a:xfrm flipV="1">
            <a:off x="3987800" y="2428240"/>
            <a:ext cx="756285" cy="7620"/>
          </a:xfrm>
          <a:prstGeom prst="straightConnector1">
            <a:avLst/>
          </a:prstGeom>
          <a:ln w="444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直接箭头连接符 1"/>
          <p:cNvCxnSpPr/>
          <p:nvPr/>
        </p:nvCxnSpPr>
        <p:spPr>
          <a:xfrm flipV="1">
            <a:off x="3987800" y="4975225"/>
            <a:ext cx="756285" cy="7620"/>
          </a:xfrm>
          <a:prstGeom prst="straightConnector1">
            <a:avLst/>
          </a:prstGeom>
          <a:ln w="444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10</a:t>
            </a:r>
            <a:r>
              <a:rPr lang="zh-CN" altLang="en-US" b="1" dirty="0"/>
              <a:t>、轮廓提取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zh-CN" altLang="en-US" sz="2800" b="1" dirty="0"/>
              <a:t>（</a:t>
            </a:r>
            <a:r>
              <a:rPr lang="en-US" altLang="zh-CN" sz="2800" b="1" dirty="0"/>
              <a:t>1</a:t>
            </a:r>
            <a:r>
              <a:rPr lang="zh-CN" altLang="en-US" sz="2800" b="1" dirty="0"/>
              <a:t>）基于边界点的定义提取轮廓。</a:t>
            </a:r>
            <a:r>
              <a:rPr lang="zh-CN" altLang="en-US" sz="2800" b="1" dirty="0">
                <a:ea typeface="宋体" panose="02010600030101010101" pitchFamily="2" charset="-122"/>
                <a:sym typeface="+mn-ea"/>
              </a:rPr>
              <a:t>将所有轮廓区域用一种显著颜色进行表示，以便于展示结果。</a:t>
            </a:r>
            <a:endParaRPr lang="zh-CN" altLang="en-US" sz="2800" b="1" dirty="0">
              <a:ea typeface="宋体" panose="02010600030101010101" pitchFamily="2" charset="-122"/>
              <a:sym typeface="+mn-ea"/>
            </a:endParaRPr>
          </a:p>
          <a:p>
            <a:pPr algn="just"/>
            <a:r>
              <a:rPr lang="zh-CN" altLang="en-US" sz="2800" b="1" dirty="0">
                <a:solidFill>
                  <a:srgbClr val="C00000"/>
                </a:solidFill>
                <a:sym typeface="+mn-ea"/>
              </a:rPr>
              <a:t>（</a:t>
            </a:r>
            <a:r>
              <a:rPr lang="en-US" altLang="zh-CN" sz="2800" b="1" dirty="0">
                <a:solidFill>
                  <a:srgbClr val="C00000"/>
                </a:solidFill>
                <a:sym typeface="+mn-ea"/>
              </a:rPr>
              <a:t>2</a:t>
            </a:r>
            <a:r>
              <a:rPr lang="zh-CN" altLang="en-US" sz="2800" b="1" dirty="0">
                <a:solidFill>
                  <a:srgbClr val="C00000"/>
                </a:solidFill>
                <a:sym typeface="+mn-ea"/>
              </a:rPr>
              <a:t>）基于边界跟踪提取轮廓，</a:t>
            </a:r>
            <a:r>
              <a:rPr lang="zh-CN" altLang="en-US" sz="2800" b="1" dirty="0">
                <a:solidFill>
                  <a:srgbClr val="C00000"/>
                </a:solidFill>
                <a:ea typeface="宋体" panose="02010600030101010101" pitchFamily="2" charset="-122"/>
                <a:sym typeface="+mn-ea"/>
              </a:rPr>
              <a:t>将每个轮廓区域用不同的颜色进行表示，以便于展示结果。（选做）</a:t>
            </a:r>
            <a:endParaRPr lang="en-US" altLang="zh-CN" sz="2800" b="1" dirty="0"/>
          </a:p>
          <a:p>
            <a:pPr algn="just"/>
            <a:r>
              <a:rPr lang="zh-CN" altLang="en-US" sz="2800" b="1" dirty="0">
                <a:solidFill>
                  <a:srgbClr val="0070C0"/>
                </a:solidFill>
              </a:rPr>
              <a:t>说明：原图为二值灰度图</a:t>
            </a:r>
            <a:endParaRPr lang="zh-CN" altLang="en-US" sz="2800" b="1" dirty="0">
              <a:solidFill>
                <a:srgbClr val="0070C0"/>
              </a:solidFill>
            </a:endParaRPr>
          </a:p>
          <a:p>
            <a:pPr algn="just"/>
            <a:endParaRPr lang="zh-CN" altLang="en-US" sz="2800" b="1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" name="文本框 22"/>
          <p:cNvSpPr txBox="1"/>
          <p:nvPr/>
        </p:nvSpPr>
        <p:spPr>
          <a:xfrm>
            <a:off x="717550" y="625475"/>
            <a:ext cx="343725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>
                <a:solidFill>
                  <a:schemeClr val="accent3"/>
                </a:solidFill>
                <a:ea typeface="宋体" panose="02010600030101010101" pitchFamily="2" charset="-122"/>
              </a:rPr>
              <a:t>参考结果示例</a:t>
            </a:r>
            <a:endParaRPr lang="zh-CN" altLang="en-US" sz="3200" b="1">
              <a:solidFill>
                <a:schemeClr val="accent3"/>
              </a:solidFill>
              <a:ea typeface="宋体" panose="02010600030101010101" pitchFamily="2" charset="-122"/>
            </a:endParaRPr>
          </a:p>
        </p:txBody>
      </p:sp>
      <p:pic>
        <p:nvPicPr>
          <p:cNvPr id="45" name="图片 45" descr="D:\01courses\digital-image-processing\dip\dip\input\cells.bmpcells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393825" y="1349375"/>
            <a:ext cx="2558415" cy="1696720"/>
          </a:xfrm>
          <a:prstGeom prst="rect">
            <a:avLst/>
          </a:prstGeom>
        </p:spPr>
      </p:pic>
      <p:pic>
        <p:nvPicPr>
          <p:cNvPr id="46" name="图片 46" descr="D:\01courses\digital-image-processing\dip\dip\output\10-1-edgeExtraction.bmp10-1-edgeExtraction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4912995" y="1349375"/>
            <a:ext cx="2559685" cy="1697355"/>
          </a:xfrm>
          <a:prstGeom prst="rect">
            <a:avLst/>
          </a:prstGeom>
        </p:spPr>
      </p:pic>
      <p:pic>
        <p:nvPicPr>
          <p:cNvPr id="66" name="图片 66" descr="test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3825" y="3517265"/>
            <a:ext cx="2559050" cy="2559050"/>
          </a:xfrm>
          <a:prstGeom prst="rect">
            <a:avLst/>
          </a:prstGeom>
        </p:spPr>
      </p:pic>
      <p:pic>
        <p:nvPicPr>
          <p:cNvPr id="67" name="图片 67" descr="result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2995" y="3517265"/>
            <a:ext cx="2559050" cy="2559050"/>
          </a:xfrm>
          <a:prstGeom prst="rect">
            <a:avLst/>
          </a:prstGeom>
        </p:spPr>
      </p:pic>
      <p:cxnSp>
        <p:nvCxnSpPr>
          <p:cNvPr id="4" name="直接箭头连接符 3"/>
          <p:cNvCxnSpPr/>
          <p:nvPr/>
        </p:nvCxnSpPr>
        <p:spPr>
          <a:xfrm flipV="1">
            <a:off x="4054475" y="2193925"/>
            <a:ext cx="756285" cy="7620"/>
          </a:xfrm>
          <a:prstGeom prst="straightConnector1">
            <a:avLst/>
          </a:prstGeom>
          <a:ln w="444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直接箭头连接符 1"/>
          <p:cNvCxnSpPr/>
          <p:nvPr/>
        </p:nvCxnSpPr>
        <p:spPr>
          <a:xfrm flipV="1">
            <a:off x="4055110" y="4792980"/>
            <a:ext cx="756285" cy="7620"/>
          </a:xfrm>
          <a:prstGeom prst="straightConnector1">
            <a:avLst/>
          </a:prstGeom>
          <a:ln w="444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76655" y="915035"/>
            <a:ext cx="6798945" cy="908050"/>
          </a:xfrm>
        </p:spPr>
        <p:txBody>
          <a:bodyPr/>
          <a:lstStyle/>
          <a:p>
            <a:r>
              <a:rPr lang="en-US" altLang="zh-CN" dirty="0"/>
              <a:t>11</a:t>
            </a:r>
            <a:r>
              <a:rPr lang="zh-CN" altLang="en-US" dirty="0"/>
              <a:t>、软件系统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42010" y="1822450"/>
            <a:ext cx="7562850" cy="4391660"/>
          </a:xfrm>
        </p:spPr>
        <p:txBody>
          <a:bodyPr>
            <a:noAutofit/>
          </a:bodyPr>
          <a:lstStyle/>
          <a:p>
            <a:r>
              <a:rPr lang="en-US" altLang="zh-CN" sz="2000" b="1" dirty="0">
                <a:latin typeface="华文宋体" panose="02010600040101010101" pitchFamily="2" charset="-122"/>
                <a:ea typeface="华文宋体" panose="02010600040101010101" pitchFamily="2" charset="-122"/>
              </a:rPr>
              <a:t>1</a:t>
            </a:r>
            <a:r>
              <a:rPr lang="zh-CN" altLang="en-US" sz="2000" b="1" dirty="0">
                <a:latin typeface="华文宋体" panose="02010600040101010101" pitchFamily="2" charset="-122"/>
                <a:ea typeface="华文宋体" panose="02010600040101010101" pitchFamily="2" charset="-122"/>
              </a:rPr>
              <a:t>、将前面实现的所有内容封装成模块，设计接口函数，对输入输出及参数进行说明。</a:t>
            </a:r>
            <a:endParaRPr lang="en-US" altLang="zh-CN" sz="2000" b="1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r>
              <a:rPr lang="en-US" altLang="zh-CN" sz="2000" b="1" dirty="0">
                <a:latin typeface="华文宋体" panose="02010600040101010101" pitchFamily="2" charset="-122"/>
                <a:ea typeface="华文宋体" panose="02010600040101010101" pitchFamily="2" charset="-122"/>
              </a:rPr>
              <a:t>2</a:t>
            </a:r>
            <a:r>
              <a:rPr lang="zh-CN" altLang="en-US" sz="2000" b="1" dirty="0">
                <a:latin typeface="华文宋体" panose="02010600040101010101" pitchFamily="2" charset="-122"/>
                <a:ea typeface="华文宋体" panose="02010600040101010101" pitchFamily="2" charset="-122"/>
              </a:rPr>
              <a:t>、设计完整的命令和参数的显示界面，要求清晰直观，使用控制台界面。</a:t>
            </a:r>
            <a:endParaRPr lang="en-US" altLang="zh-CN" sz="2000" b="1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r>
              <a:rPr lang="en-US" altLang="zh-CN" sz="2000" b="1" dirty="0">
                <a:latin typeface="华文宋体" panose="02010600040101010101" pitchFamily="2" charset="-122"/>
                <a:ea typeface="华文宋体" panose="02010600040101010101" pitchFamily="2" charset="-122"/>
              </a:rPr>
              <a:t>3</a:t>
            </a:r>
            <a:r>
              <a:rPr lang="zh-CN" altLang="en-US" sz="2000" b="1" dirty="0">
                <a:latin typeface="华文宋体" panose="02010600040101010101" pitchFamily="2" charset="-122"/>
                <a:ea typeface="华文宋体" panose="02010600040101010101" pitchFamily="2" charset="-122"/>
              </a:rPr>
              <a:t>、提交详细设计文档，每个模块的功能、基本原理、接口定义。</a:t>
            </a:r>
            <a:endParaRPr lang="en-US" altLang="zh-CN" sz="2000" b="1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r>
              <a:rPr lang="en-US" altLang="zh-CN" sz="2000" b="1" dirty="0">
                <a:latin typeface="华文宋体" panose="02010600040101010101" pitchFamily="2" charset="-122"/>
                <a:ea typeface="华文宋体" panose="02010600040101010101" pitchFamily="2" charset="-122"/>
              </a:rPr>
              <a:t>4</a:t>
            </a:r>
            <a:r>
              <a:rPr lang="zh-CN" altLang="en-US" sz="2000" b="1" dirty="0">
                <a:latin typeface="华文宋体" panose="02010600040101010101" pitchFamily="2" charset="-122"/>
                <a:ea typeface="华文宋体" panose="02010600040101010101" pitchFamily="2" charset="-122"/>
              </a:rPr>
              <a:t>、提供针对各个功能的测试图像，并用恰当的文件名标记清晰。</a:t>
            </a:r>
            <a:endParaRPr lang="en-US" altLang="zh-CN" sz="2000" b="1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r>
              <a:rPr lang="en-US" altLang="zh-CN" sz="2000" b="1" dirty="0">
                <a:latin typeface="华文宋体" panose="02010600040101010101" pitchFamily="2" charset="-122"/>
                <a:ea typeface="华文宋体" panose="02010600040101010101" pitchFamily="2" charset="-122"/>
              </a:rPr>
              <a:t>5</a:t>
            </a:r>
            <a:r>
              <a:rPr lang="zh-CN" altLang="en-US" sz="2000" b="1" dirty="0">
                <a:latin typeface="华文宋体" panose="02010600040101010101" pitchFamily="2" charset="-122"/>
                <a:ea typeface="华文宋体" panose="02010600040101010101" pitchFamily="2" charset="-122"/>
              </a:rPr>
              <a:t>、程序演示不允许修改源代码。</a:t>
            </a:r>
            <a:endParaRPr lang="en-US" altLang="zh-CN" sz="2000" b="1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r>
              <a:rPr lang="en-US" altLang="zh-CN" sz="2000" b="1" dirty="0">
                <a:latin typeface="华文宋体" panose="02010600040101010101" pitchFamily="2" charset="-122"/>
                <a:ea typeface="华文宋体" panose="02010600040101010101" pitchFamily="2" charset="-122"/>
              </a:rPr>
              <a:t>6</a:t>
            </a:r>
            <a:r>
              <a:rPr lang="zh-CN" altLang="en-US" sz="2000" b="1" dirty="0">
                <a:latin typeface="华文宋体" panose="02010600040101010101" pitchFamily="2" charset="-122"/>
                <a:ea typeface="华文宋体" panose="02010600040101010101" pitchFamily="2" charset="-122"/>
              </a:rPr>
              <a:t>、设计批处理程序，将所有功能批量完成，参数可设置为默认参数。</a:t>
            </a:r>
            <a:endParaRPr lang="en-US" altLang="zh-CN" sz="2000" b="1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r>
              <a:rPr lang="en-US" altLang="zh-CN" sz="2000" b="1" dirty="0">
                <a:latin typeface="华文宋体" panose="02010600040101010101" pitchFamily="2" charset="-122"/>
                <a:ea typeface="华文宋体" panose="02010600040101010101" pitchFamily="2" charset="-122"/>
              </a:rPr>
              <a:t>7</a:t>
            </a:r>
            <a:r>
              <a:rPr lang="zh-CN" altLang="en-US" sz="2000" b="1" dirty="0">
                <a:latin typeface="华文宋体" panose="02010600040101010101" pitchFamily="2" charset="-122"/>
                <a:ea typeface="华文宋体" panose="02010600040101010101" pitchFamily="2" charset="-122"/>
              </a:rPr>
              <a:t>、源代码结构合理、清晰，必要的代码注释。</a:t>
            </a:r>
            <a:endParaRPr lang="zh-CN" altLang="en-US" sz="2000" b="1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r>
              <a:rPr lang="en-US" altLang="zh-CN" sz="2000" b="1" dirty="0">
                <a:latin typeface="华文宋体" panose="02010600040101010101" pitchFamily="2" charset="-122"/>
                <a:ea typeface="华文宋体" panose="02010600040101010101" pitchFamily="2" charset="-122"/>
              </a:rPr>
              <a:t>8</a:t>
            </a:r>
            <a:r>
              <a:rPr lang="zh-CN" altLang="en-US" sz="2000" b="1" dirty="0">
                <a:latin typeface="华文宋体" panose="02010600040101010101" pitchFamily="2" charset="-122"/>
                <a:ea typeface="华文宋体" panose="02010600040101010101" pitchFamily="2" charset="-122"/>
              </a:rPr>
              <a:t>、代码说明文件，对程序文件组成及功能进行简要说明</a:t>
            </a:r>
            <a:endParaRPr lang="zh-CN" altLang="en-US" sz="2000" b="1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>
                <a:solidFill>
                  <a:srgbClr val="C00000"/>
                </a:solidFill>
              </a:rPr>
              <a:t>12</a:t>
            </a:r>
            <a:r>
              <a:rPr lang="zh-CN" altLang="en-US" b="1" dirty="0">
                <a:solidFill>
                  <a:srgbClr val="C00000"/>
                </a:solidFill>
              </a:rPr>
              <a:t>、车牌文字提取（选做）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sz="2800" b="1" dirty="0">
                <a:solidFill>
                  <a:srgbClr val="0070C0"/>
                </a:solidFill>
                <a:ea typeface="宋体" panose="02010600030101010101" pitchFamily="2" charset="-122"/>
              </a:rPr>
              <a:t>综合练习</a:t>
            </a:r>
            <a:endParaRPr lang="zh-CN" sz="2800" b="1" dirty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r>
              <a:rPr lang="zh-CN" altLang="en-US" sz="2800" b="1" dirty="0">
                <a:solidFill>
                  <a:srgbClr val="0070C0"/>
                </a:solidFill>
                <a:ea typeface="宋体" panose="02010600030101010101" pitchFamily="2" charset="-122"/>
              </a:rPr>
              <a:t>将测试图片中的车牌文字图像提取出来</a:t>
            </a:r>
            <a:endParaRPr lang="zh-CN" altLang="en-US" sz="2800" b="1" dirty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sz="2800" b="1" dirty="0"/>
          </a:p>
          <a:p>
            <a:endParaRPr lang="zh-CN" altLang="en-US" sz="2800" b="1" dirty="0"/>
          </a:p>
        </p:txBody>
      </p:sp>
      <p:pic>
        <p:nvPicPr>
          <p:cNvPr id="4" name="图片 3" descr="s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31825" y="3743325"/>
            <a:ext cx="2830195" cy="2118360"/>
          </a:xfrm>
          <a:prstGeom prst="rect">
            <a:avLst/>
          </a:prstGeom>
        </p:spPr>
      </p:pic>
      <p:graphicFrame>
        <p:nvGraphicFramePr>
          <p:cNvPr id="6" name="对象 5"/>
          <p:cNvGraphicFramePr/>
          <p:nvPr/>
        </p:nvGraphicFramePr>
        <p:xfrm>
          <a:off x="6296660" y="4598035"/>
          <a:ext cx="2135505" cy="4102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3" imgW="2133600" imgH="409575" progId="Paint.Picture">
                  <p:embed/>
                </p:oleObj>
              </mc:Choice>
              <mc:Fallback>
                <p:oleObj name="" r:id="rId3" imgW="2133600" imgH="409575" progId="Paint.Picture">
                  <p:embed/>
                  <p:pic>
                    <p:nvPicPr>
                      <p:cNvPr id="0" name="图片 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296660" y="4598035"/>
                        <a:ext cx="2135505" cy="4102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右箭头 7"/>
          <p:cNvSpPr/>
          <p:nvPr/>
        </p:nvSpPr>
        <p:spPr>
          <a:xfrm>
            <a:off x="3604260" y="4692015"/>
            <a:ext cx="266700" cy="24066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右箭头 8"/>
          <p:cNvSpPr/>
          <p:nvPr/>
        </p:nvSpPr>
        <p:spPr>
          <a:xfrm>
            <a:off x="5822950" y="4692015"/>
            <a:ext cx="266700" cy="24066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51300" y="4554855"/>
            <a:ext cx="1590675" cy="4953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1</a:t>
            </a:r>
            <a:r>
              <a:rPr lang="zh-CN" altLang="en-US" b="1" dirty="0"/>
              <a:t>、</a:t>
            </a:r>
            <a:r>
              <a:rPr lang="en-US" altLang="zh-CN" b="1" dirty="0"/>
              <a:t>BMP</a:t>
            </a:r>
            <a:r>
              <a:rPr lang="zh-CN" altLang="en-US" b="1" dirty="0"/>
              <a:t>文件处理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76655" y="2489835"/>
            <a:ext cx="7150735" cy="3444875"/>
          </a:xfrm>
        </p:spPr>
        <p:txBody>
          <a:bodyPr>
            <a:normAutofit/>
          </a:bodyPr>
          <a:lstStyle/>
          <a:p>
            <a:r>
              <a:rPr lang="zh-CN" altLang="en-US" sz="2800" b="1" dirty="0"/>
              <a:t>（</a:t>
            </a:r>
            <a:r>
              <a:rPr lang="en-US" altLang="zh-CN" sz="2800" b="1" dirty="0"/>
              <a:t>1</a:t>
            </a:r>
            <a:r>
              <a:rPr lang="zh-CN" altLang="en-US" sz="2800" b="1" dirty="0"/>
              <a:t>）将</a:t>
            </a:r>
            <a:r>
              <a:rPr lang="en-US" altLang="zh-CN" sz="2800" b="1" dirty="0">
                <a:sym typeface="+mn-ea"/>
              </a:rPr>
              <a:t>24</a:t>
            </a:r>
            <a:r>
              <a:rPr lang="zh-CN" altLang="en-US" sz="2800" b="1" dirty="0">
                <a:sym typeface="+mn-ea"/>
              </a:rPr>
              <a:t>位彩色图像转换为</a:t>
            </a:r>
            <a:r>
              <a:rPr lang="en-US" altLang="zh-CN" sz="2800" b="1" dirty="0">
                <a:sym typeface="+mn-ea"/>
              </a:rPr>
              <a:t>8</a:t>
            </a:r>
            <a:r>
              <a:rPr lang="zh-CN" altLang="en-US" sz="2800" b="1" dirty="0">
                <a:ea typeface="宋体" panose="02010600030101010101" pitchFamily="2" charset="-122"/>
                <a:sym typeface="+mn-ea"/>
              </a:rPr>
              <a:t>位</a:t>
            </a:r>
            <a:r>
              <a:rPr lang="zh-CN" altLang="en-US" sz="2800" b="1" dirty="0">
                <a:sym typeface="+mn-ea"/>
              </a:rPr>
              <a:t>灰度图</a:t>
            </a:r>
            <a:endParaRPr lang="zh-CN" altLang="en-US" sz="2800" b="1" dirty="0"/>
          </a:p>
          <a:p>
            <a:r>
              <a:rPr lang="zh-CN" altLang="en-US" sz="2800" b="1" dirty="0"/>
              <a:t>（</a:t>
            </a:r>
            <a:r>
              <a:rPr lang="en-US" altLang="zh-CN" sz="2800" b="1" dirty="0"/>
              <a:t>2</a:t>
            </a:r>
            <a:r>
              <a:rPr lang="zh-CN" altLang="en-US" sz="2800" b="1" dirty="0"/>
              <a:t>）</a:t>
            </a:r>
            <a:r>
              <a:rPr lang="zh-CN" altLang="en-US" sz="2800" b="1" dirty="0">
                <a:sym typeface="+mn-ea"/>
              </a:rPr>
              <a:t>对</a:t>
            </a:r>
            <a:r>
              <a:rPr lang="en-US" altLang="zh-CN" sz="2800" b="1" dirty="0">
                <a:sym typeface="+mn-ea"/>
              </a:rPr>
              <a:t>8</a:t>
            </a:r>
            <a:r>
              <a:rPr lang="zh-CN" altLang="en-US" sz="2800" b="1" dirty="0">
                <a:sym typeface="+mn-ea"/>
              </a:rPr>
              <a:t>位灰度图进行反色</a:t>
            </a:r>
            <a:endParaRPr lang="en-US" altLang="zh-CN" sz="2800" b="1" dirty="0"/>
          </a:p>
          <a:p>
            <a:r>
              <a:rPr lang="zh-CN" altLang="en-US" sz="2800" b="1" dirty="0"/>
              <a:t>（</a:t>
            </a:r>
            <a:r>
              <a:rPr lang="en-US" altLang="zh-CN" sz="2800" b="1" dirty="0"/>
              <a:t>3</a:t>
            </a:r>
            <a:r>
              <a:rPr lang="zh-CN" altLang="en-US" sz="2800" b="1" dirty="0"/>
              <a:t>）将</a:t>
            </a:r>
            <a:r>
              <a:rPr lang="en-US" altLang="zh-CN" sz="2800" b="1" dirty="0">
                <a:sym typeface="+mn-ea"/>
              </a:rPr>
              <a:t>24</a:t>
            </a:r>
            <a:r>
              <a:rPr lang="zh-CN" altLang="en-US" sz="2800" b="1" dirty="0">
                <a:sym typeface="+mn-ea"/>
              </a:rPr>
              <a:t>位彩色图像按</a:t>
            </a:r>
            <a:r>
              <a:rPr lang="en-US" altLang="zh-CN" sz="2800" b="1" dirty="0">
                <a:sym typeface="+mn-ea"/>
              </a:rPr>
              <a:t>R,G,B</a:t>
            </a:r>
            <a:r>
              <a:rPr lang="zh-CN" altLang="en-US" sz="2800" b="1" dirty="0">
                <a:sym typeface="+mn-ea"/>
              </a:rPr>
              <a:t>三个分量进行分离，产生</a:t>
            </a:r>
            <a:r>
              <a:rPr lang="en-US" altLang="zh-CN" sz="2800" b="1" dirty="0">
                <a:sym typeface="+mn-ea"/>
              </a:rPr>
              <a:t>3</a:t>
            </a:r>
            <a:r>
              <a:rPr lang="zh-CN" altLang="en-US" sz="2800" b="1" dirty="0">
                <a:sym typeface="+mn-ea"/>
              </a:rPr>
              <a:t>幅新的</a:t>
            </a:r>
            <a:r>
              <a:rPr lang="en-US" altLang="zh-CN" sz="2800" b="1" dirty="0">
                <a:sym typeface="+mn-ea"/>
              </a:rPr>
              <a:t>8</a:t>
            </a:r>
            <a:r>
              <a:rPr lang="zh-CN" altLang="en-US" sz="2800" b="1" dirty="0">
                <a:ea typeface="宋体" panose="02010600030101010101" pitchFamily="2" charset="-122"/>
                <a:sym typeface="+mn-ea"/>
              </a:rPr>
              <a:t>位灰度</a:t>
            </a:r>
            <a:r>
              <a:rPr lang="zh-CN" altLang="en-US" sz="2800" b="1" dirty="0">
                <a:sym typeface="+mn-ea"/>
              </a:rPr>
              <a:t>图像</a:t>
            </a:r>
            <a:endParaRPr lang="en-US" altLang="zh-CN" sz="2800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2" descr="test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83920" y="1222375"/>
            <a:ext cx="1705610" cy="1705610"/>
          </a:xfrm>
          <a:prstGeom prst="rect">
            <a:avLst/>
          </a:prstGeom>
        </p:spPr>
      </p:pic>
      <p:pic>
        <p:nvPicPr>
          <p:cNvPr id="5" name="图片 3" descr="result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6005" y="1209040"/>
            <a:ext cx="1675130" cy="1675130"/>
          </a:xfrm>
          <a:prstGeom prst="rect">
            <a:avLst/>
          </a:prstGeom>
        </p:spPr>
      </p:pic>
      <p:pic>
        <p:nvPicPr>
          <p:cNvPr id="6" name="图片 5" descr="result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4273" y="1222058"/>
            <a:ext cx="1812925" cy="1661795"/>
          </a:xfrm>
          <a:prstGeom prst="rect">
            <a:avLst/>
          </a:prstGeom>
        </p:spPr>
      </p:pic>
      <p:pic>
        <p:nvPicPr>
          <p:cNvPr id="7" name="图片 7" descr="b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49058" y="4489133"/>
            <a:ext cx="1626235" cy="1489075"/>
          </a:xfrm>
          <a:prstGeom prst="rect">
            <a:avLst/>
          </a:prstGeom>
        </p:spPr>
      </p:pic>
      <p:pic>
        <p:nvPicPr>
          <p:cNvPr id="9" name="图片 9" descr="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86505" y="4404678"/>
            <a:ext cx="1743710" cy="1598295"/>
          </a:xfrm>
          <a:prstGeom prst="rect">
            <a:avLst/>
          </a:prstGeom>
        </p:spPr>
      </p:pic>
      <p:pic>
        <p:nvPicPr>
          <p:cNvPr id="8" name="图片 8" descr="r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40793" y="4420870"/>
            <a:ext cx="1727835" cy="1582420"/>
          </a:xfrm>
          <a:prstGeom prst="rect">
            <a:avLst/>
          </a:prstGeom>
        </p:spPr>
      </p:pic>
      <p:cxnSp>
        <p:nvCxnSpPr>
          <p:cNvPr id="10" name="直接箭头连接符 9"/>
          <p:cNvCxnSpPr/>
          <p:nvPr/>
        </p:nvCxnSpPr>
        <p:spPr>
          <a:xfrm flipV="1">
            <a:off x="2667635" y="2056765"/>
            <a:ext cx="928370" cy="17145"/>
          </a:xfrm>
          <a:prstGeom prst="straightConnector1">
            <a:avLst/>
          </a:prstGeom>
          <a:ln w="444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H="1">
            <a:off x="1734820" y="3062605"/>
            <a:ext cx="4445" cy="635000"/>
          </a:xfrm>
          <a:prstGeom prst="straightConnector1">
            <a:avLst/>
          </a:prstGeom>
          <a:ln w="44450"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5387340" y="2056765"/>
            <a:ext cx="696595" cy="0"/>
          </a:xfrm>
          <a:prstGeom prst="straightConnector1">
            <a:avLst/>
          </a:prstGeom>
          <a:ln w="444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2668905" y="1645920"/>
            <a:ext cx="8953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灰度化</a:t>
            </a:r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5387340" y="1594485"/>
            <a:ext cx="8953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反色</a:t>
            </a:r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2028825" y="3256280"/>
            <a:ext cx="22059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rgbClr val="C00000"/>
                </a:solidFill>
              </a:rPr>
              <a:t>通道分离</a:t>
            </a:r>
            <a:endParaRPr lang="zh-CN" altLang="en-US" sz="2400">
              <a:solidFill>
                <a:srgbClr val="C00000"/>
              </a:solidFill>
            </a:endParaRPr>
          </a:p>
        </p:txBody>
      </p:sp>
      <p:cxnSp>
        <p:nvCxnSpPr>
          <p:cNvPr id="16" name="直接箭头连接符 15"/>
          <p:cNvCxnSpPr/>
          <p:nvPr/>
        </p:nvCxnSpPr>
        <p:spPr>
          <a:xfrm flipH="1">
            <a:off x="2160270" y="3796665"/>
            <a:ext cx="4445" cy="635000"/>
          </a:xfrm>
          <a:prstGeom prst="straightConnector1">
            <a:avLst/>
          </a:prstGeom>
          <a:ln w="444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flipH="1">
            <a:off x="4656455" y="3769995"/>
            <a:ext cx="4445" cy="635000"/>
          </a:xfrm>
          <a:prstGeom prst="straightConnector1">
            <a:avLst/>
          </a:prstGeom>
          <a:ln w="444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 flipH="1">
            <a:off x="7202805" y="3769995"/>
            <a:ext cx="4445" cy="635000"/>
          </a:xfrm>
          <a:prstGeom prst="straightConnector1">
            <a:avLst/>
          </a:prstGeom>
          <a:ln w="444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1541780" y="3757930"/>
            <a:ext cx="6505575" cy="17145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2345055" y="3918585"/>
            <a:ext cx="4400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rgbClr val="C00000"/>
                </a:solidFill>
                <a:latin typeface="Times New Roman" panose="02020603050405020304" charset="0"/>
                <a:cs typeface="Times New Roman" panose="02020603050405020304" charset="0"/>
              </a:rPr>
              <a:t>B</a:t>
            </a:r>
            <a:endParaRPr lang="en-US" altLang="zh-CN" b="1">
              <a:solidFill>
                <a:srgbClr val="C0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396480" y="3930015"/>
            <a:ext cx="4400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rgbClr val="C00000"/>
                </a:solidFill>
                <a:latin typeface="Times New Roman" panose="02020603050405020304" charset="0"/>
                <a:cs typeface="Times New Roman" panose="02020603050405020304" charset="0"/>
              </a:rPr>
              <a:t>R</a:t>
            </a:r>
            <a:endParaRPr lang="en-US" altLang="zh-CN" b="1">
              <a:solidFill>
                <a:srgbClr val="C0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4837430" y="3905885"/>
            <a:ext cx="4400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rgbClr val="C00000"/>
                </a:solidFill>
                <a:latin typeface="Times New Roman" panose="02020603050405020304" charset="0"/>
                <a:cs typeface="Times New Roman" panose="02020603050405020304" charset="0"/>
              </a:rPr>
              <a:t>G</a:t>
            </a:r>
            <a:endParaRPr lang="en-US" altLang="zh-CN" b="1">
              <a:solidFill>
                <a:srgbClr val="C0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717550" y="625475"/>
            <a:ext cx="343725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>
                <a:solidFill>
                  <a:schemeClr val="accent3"/>
                </a:solidFill>
                <a:ea typeface="宋体" panose="02010600030101010101" pitchFamily="2" charset="-122"/>
              </a:rPr>
              <a:t>参考结果示例</a:t>
            </a:r>
            <a:endParaRPr lang="zh-CN" altLang="en-US" sz="3200" b="1">
              <a:solidFill>
                <a:schemeClr val="accent3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2</a:t>
            </a:r>
            <a:r>
              <a:rPr lang="zh-CN" altLang="en-US" b="1" dirty="0"/>
              <a:t>、直方图处理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b="1" dirty="0"/>
              <a:t>（</a:t>
            </a:r>
            <a:r>
              <a:rPr lang="en-US" altLang="zh-CN" sz="2800" b="1" dirty="0"/>
              <a:t>1</a:t>
            </a:r>
            <a:r>
              <a:rPr lang="zh-CN" altLang="en-US" sz="2800" b="1" dirty="0"/>
              <a:t>）直方图统计</a:t>
            </a:r>
            <a:endParaRPr lang="en-US" altLang="zh-CN" sz="2800" b="1" dirty="0"/>
          </a:p>
          <a:p>
            <a:r>
              <a:rPr lang="zh-CN" altLang="en-US" sz="2800" b="1" dirty="0">
                <a:solidFill>
                  <a:schemeClr val="tx1"/>
                </a:solidFill>
              </a:rPr>
              <a:t>（</a:t>
            </a:r>
            <a:r>
              <a:rPr lang="en-US" altLang="zh-CN" sz="2800" b="1" dirty="0">
                <a:solidFill>
                  <a:schemeClr val="tx1"/>
                </a:solidFill>
              </a:rPr>
              <a:t>2</a:t>
            </a:r>
            <a:r>
              <a:rPr lang="zh-CN" altLang="en-US" sz="2800" b="1" dirty="0">
                <a:solidFill>
                  <a:schemeClr val="tx1"/>
                </a:solidFill>
              </a:rPr>
              <a:t>）直方图均衡化</a:t>
            </a:r>
            <a:endParaRPr lang="en-US" altLang="zh-CN" sz="2800" b="1" dirty="0">
              <a:solidFill>
                <a:schemeClr val="tx1"/>
              </a:solidFill>
            </a:endParaRPr>
          </a:p>
          <a:p>
            <a:endParaRPr lang="en-US" altLang="zh-CN" sz="28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" name="文本框 22"/>
          <p:cNvSpPr txBox="1"/>
          <p:nvPr/>
        </p:nvSpPr>
        <p:spPr>
          <a:xfrm>
            <a:off x="717550" y="625475"/>
            <a:ext cx="343725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>
                <a:solidFill>
                  <a:schemeClr val="accent3"/>
                </a:solidFill>
                <a:ea typeface="宋体" panose="02010600030101010101" pitchFamily="2" charset="-122"/>
              </a:rPr>
              <a:t>参考结果示例</a:t>
            </a:r>
            <a:endParaRPr lang="zh-CN" altLang="en-US" sz="3200" b="1">
              <a:solidFill>
                <a:schemeClr val="accent3"/>
              </a:solidFill>
              <a:ea typeface="宋体" panose="02010600030101010101" pitchFamily="2" charset="-122"/>
            </a:endParaRPr>
          </a:p>
        </p:txBody>
      </p:sp>
      <p:pic>
        <p:nvPicPr>
          <p:cNvPr id="2" name="图片 9" descr="D:\01courses\digital-image-processing\dip\dip\input\dim.bmpdim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602740" y="1240790"/>
            <a:ext cx="1965960" cy="1965960"/>
          </a:xfrm>
          <a:prstGeom prst="rect">
            <a:avLst/>
          </a:prstGeom>
        </p:spPr>
      </p:pic>
      <p:pic>
        <p:nvPicPr>
          <p:cNvPr id="3" name="图片 10" descr="D:\01courses\digital-image-processing\dip\dip\output\2-1-drawHistogram.bmp2-1-drawHistogram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5531803" y="1241108"/>
            <a:ext cx="1965325" cy="1965325"/>
          </a:xfrm>
          <a:prstGeom prst="rect">
            <a:avLst/>
          </a:prstGeom>
        </p:spPr>
      </p:pic>
      <p:pic>
        <p:nvPicPr>
          <p:cNvPr id="69" name="图片 69" descr="D:\01courses\digital-image-processing\dip\dip\output\2-2-2-histogramAfterHistogramEqualization.bmp2-2-2-histogramAfterHistogramEqualization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5541645" y="4140200"/>
            <a:ext cx="1955800" cy="1955800"/>
          </a:xfrm>
          <a:prstGeom prst="rect">
            <a:avLst/>
          </a:prstGeom>
        </p:spPr>
      </p:pic>
      <p:pic>
        <p:nvPicPr>
          <p:cNvPr id="68" name="图片 68" descr="D:\01courses\digital-image-processing\dip\dip\output\2-2-1-histogramEqualization.bmp2-2-1-histogramEqualization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595755" y="4123055"/>
            <a:ext cx="1972945" cy="1972945"/>
          </a:xfrm>
          <a:prstGeom prst="rect">
            <a:avLst/>
          </a:prstGeom>
        </p:spPr>
      </p:pic>
      <p:cxnSp>
        <p:nvCxnSpPr>
          <p:cNvPr id="24" name="直接箭头连接符 23"/>
          <p:cNvCxnSpPr/>
          <p:nvPr/>
        </p:nvCxnSpPr>
        <p:spPr>
          <a:xfrm flipV="1">
            <a:off x="3821430" y="2275205"/>
            <a:ext cx="1571625" cy="29210"/>
          </a:xfrm>
          <a:prstGeom prst="straightConnector1">
            <a:avLst/>
          </a:prstGeom>
          <a:ln w="444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3854450" y="5336540"/>
            <a:ext cx="1485900" cy="13335"/>
          </a:xfrm>
          <a:prstGeom prst="straightConnector1">
            <a:avLst/>
          </a:prstGeom>
          <a:ln w="444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3822700" y="1876425"/>
            <a:ext cx="14630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直方图统计</a:t>
            </a:r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3854450" y="4874260"/>
            <a:ext cx="15386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直方图统计</a:t>
            </a:r>
            <a:endParaRPr lang="zh-CN" altLang="en-US"/>
          </a:p>
        </p:txBody>
      </p:sp>
      <p:cxnSp>
        <p:nvCxnSpPr>
          <p:cNvPr id="29" name="直接箭头连接符 28"/>
          <p:cNvCxnSpPr/>
          <p:nvPr/>
        </p:nvCxnSpPr>
        <p:spPr>
          <a:xfrm>
            <a:off x="2564765" y="3257550"/>
            <a:ext cx="17780" cy="848995"/>
          </a:xfrm>
          <a:prstGeom prst="straightConnector1">
            <a:avLst/>
          </a:prstGeom>
          <a:ln w="44450"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1228090" y="3249930"/>
            <a:ext cx="120713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>
                <a:solidFill>
                  <a:schemeClr val="accent4"/>
                </a:solidFill>
              </a:rPr>
              <a:t>直方图均衡化处理</a:t>
            </a:r>
            <a:endParaRPr lang="zh-CN" altLang="en-US" sz="2000" b="1">
              <a:solidFill>
                <a:schemeClr val="accent4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3</a:t>
            </a:r>
            <a:r>
              <a:rPr lang="zh-CN" altLang="en-US" b="1" dirty="0"/>
              <a:t>、空间域滤波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b="1" dirty="0"/>
              <a:t>（</a:t>
            </a:r>
            <a:r>
              <a:rPr lang="en-US" altLang="zh-CN" sz="2800" b="1" dirty="0"/>
              <a:t>1</a:t>
            </a:r>
            <a:r>
              <a:rPr lang="zh-CN" altLang="en-US" sz="2800" b="1" dirty="0"/>
              <a:t>）平均处理（基于模板卷积运算）</a:t>
            </a:r>
            <a:endParaRPr lang="en-US" altLang="zh-CN" sz="2800" b="1" dirty="0"/>
          </a:p>
          <a:p>
            <a:r>
              <a:rPr lang="zh-CN" altLang="en-US" sz="2800" b="1" dirty="0"/>
              <a:t>（</a:t>
            </a:r>
            <a:r>
              <a:rPr lang="en-US" altLang="zh-CN" sz="2800" b="1" dirty="0"/>
              <a:t>2</a:t>
            </a:r>
            <a:r>
              <a:rPr lang="zh-CN" altLang="en-US" sz="2800" b="1" dirty="0"/>
              <a:t>）中值滤波</a:t>
            </a:r>
            <a:endParaRPr lang="en-US" altLang="zh-CN" sz="2800" b="1" dirty="0"/>
          </a:p>
          <a:p>
            <a:r>
              <a:rPr lang="zh-CN" altLang="en-US" sz="2800" b="1" dirty="0">
                <a:solidFill>
                  <a:srgbClr val="0070C0"/>
                </a:solidFill>
              </a:rPr>
              <a:t>说明：</a:t>
            </a:r>
            <a:r>
              <a:rPr lang="zh-CN" sz="2800" b="1" dirty="0">
                <a:solidFill>
                  <a:srgbClr val="0070C0"/>
                </a:solidFill>
                <a:ea typeface="宋体" panose="02010600030101010101" pitchFamily="2" charset="-122"/>
              </a:rPr>
              <a:t>要对边界点的处理进行说明</a:t>
            </a:r>
            <a:endParaRPr lang="en-US" altLang="zh-CN" sz="2800" b="1" dirty="0">
              <a:solidFill>
                <a:srgbClr val="0070C0"/>
              </a:solidFill>
            </a:endParaRPr>
          </a:p>
          <a:p>
            <a:endParaRPr lang="zh-CN" altLang="en-US" sz="2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" name="文本框 22"/>
          <p:cNvSpPr txBox="1"/>
          <p:nvPr/>
        </p:nvSpPr>
        <p:spPr>
          <a:xfrm>
            <a:off x="751840" y="625475"/>
            <a:ext cx="343725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>
                <a:solidFill>
                  <a:schemeClr val="accent3"/>
                </a:solidFill>
                <a:ea typeface="宋体" panose="02010600030101010101" pitchFamily="2" charset="-122"/>
              </a:rPr>
              <a:t>参考结果示例</a:t>
            </a:r>
            <a:endParaRPr lang="zh-CN" altLang="en-US" sz="3200" b="1">
              <a:solidFill>
                <a:schemeClr val="accent3"/>
              </a:solidFill>
              <a:ea typeface="宋体" panose="02010600030101010101" pitchFamily="2" charset="-122"/>
            </a:endParaRPr>
          </a:p>
        </p:txBody>
      </p:sp>
      <p:pic>
        <p:nvPicPr>
          <p:cNvPr id="13" name="图片 13" descr="D:\01courses\digital-image-processing\dip\dip\input\lena.bmplena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342390" y="1320165"/>
            <a:ext cx="2165985" cy="2165985"/>
          </a:xfrm>
          <a:prstGeom prst="rect">
            <a:avLst/>
          </a:prstGeom>
        </p:spPr>
      </p:pic>
      <p:pic>
        <p:nvPicPr>
          <p:cNvPr id="14" name="图片 14" descr="D:\01courses\digital-image-processing\dip\dip\output\3-1-templateConvolution.bmp3-1-templateConvolution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5342255" y="1337945"/>
            <a:ext cx="2148205" cy="2148205"/>
          </a:xfrm>
          <a:prstGeom prst="rect">
            <a:avLst/>
          </a:prstGeom>
        </p:spPr>
      </p:pic>
      <p:pic>
        <p:nvPicPr>
          <p:cNvPr id="7" name="图片 7" descr="Nois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8740" y="3818890"/>
            <a:ext cx="2159635" cy="2159635"/>
          </a:xfrm>
          <a:prstGeom prst="rect">
            <a:avLst/>
          </a:prstGeom>
        </p:spPr>
      </p:pic>
      <p:pic>
        <p:nvPicPr>
          <p:cNvPr id="9" name="图片 9" descr="lvb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1620" y="3819525"/>
            <a:ext cx="2159635" cy="2159635"/>
          </a:xfrm>
          <a:prstGeom prst="rect">
            <a:avLst/>
          </a:prstGeom>
        </p:spPr>
      </p:pic>
      <p:cxnSp>
        <p:nvCxnSpPr>
          <p:cNvPr id="4" name="直接箭头连接符 3"/>
          <p:cNvCxnSpPr/>
          <p:nvPr/>
        </p:nvCxnSpPr>
        <p:spPr>
          <a:xfrm flipV="1">
            <a:off x="3606800" y="2275205"/>
            <a:ext cx="1571625" cy="29210"/>
          </a:xfrm>
          <a:prstGeom prst="straightConnector1">
            <a:avLst/>
          </a:prstGeom>
          <a:ln w="444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3723640" y="1876425"/>
            <a:ext cx="14630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平均滤波</a:t>
            </a:r>
            <a:endParaRPr lang="zh-CN" altLang="en-US"/>
          </a:p>
        </p:txBody>
      </p:sp>
      <p:cxnSp>
        <p:nvCxnSpPr>
          <p:cNvPr id="6" name="直接箭头连接符 5"/>
          <p:cNvCxnSpPr/>
          <p:nvPr/>
        </p:nvCxnSpPr>
        <p:spPr>
          <a:xfrm flipV="1">
            <a:off x="3626485" y="5152390"/>
            <a:ext cx="1571625" cy="29210"/>
          </a:xfrm>
          <a:prstGeom prst="straightConnector1">
            <a:avLst/>
          </a:prstGeom>
          <a:ln w="444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3867785" y="4753610"/>
            <a:ext cx="12230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中值滤波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4</a:t>
            </a:r>
            <a:r>
              <a:rPr lang="zh-CN" altLang="en-US" b="1" dirty="0"/>
              <a:t>、图像变换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b="1" dirty="0"/>
              <a:t>（</a:t>
            </a:r>
            <a:r>
              <a:rPr lang="en-US" altLang="zh-CN" sz="2800" b="1" dirty="0"/>
              <a:t>1</a:t>
            </a:r>
            <a:r>
              <a:rPr lang="zh-CN" altLang="en-US" sz="2800" b="1" dirty="0"/>
              <a:t>）图像缩放</a:t>
            </a:r>
            <a:endParaRPr lang="en-US" altLang="zh-CN" sz="2800" b="1" dirty="0"/>
          </a:p>
          <a:p>
            <a:r>
              <a:rPr lang="zh-CN" altLang="en-US" sz="2800" b="1" dirty="0"/>
              <a:t>（</a:t>
            </a:r>
            <a:r>
              <a:rPr lang="en-US" altLang="zh-CN" sz="2800" b="1" dirty="0"/>
              <a:t>2</a:t>
            </a:r>
            <a:r>
              <a:rPr lang="zh-CN" altLang="en-US" sz="2800" b="1" dirty="0"/>
              <a:t>）图像平移</a:t>
            </a:r>
            <a:endParaRPr lang="en-US" altLang="zh-CN" sz="2800" b="1" dirty="0"/>
          </a:p>
          <a:p>
            <a:r>
              <a:rPr lang="zh-CN" altLang="en-US" sz="2800" b="1" dirty="0"/>
              <a:t>（</a:t>
            </a:r>
            <a:r>
              <a:rPr lang="en-US" altLang="zh-CN" sz="2800" b="1" dirty="0"/>
              <a:t>3</a:t>
            </a:r>
            <a:r>
              <a:rPr lang="zh-CN" altLang="en-US" sz="2800" b="1" dirty="0"/>
              <a:t>）图像镜像</a:t>
            </a:r>
            <a:endParaRPr lang="en-US" altLang="zh-CN" sz="2800" b="1" dirty="0"/>
          </a:p>
          <a:p>
            <a:r>
              <a:rPr lang="zh-CN" altLang="en-US" sz="2800" b="1" dirty="0"/>
              <a:t>（</a:t>
            </a:r>
            <a:r>
              <a:rPr lang="en-US" altLang="zh-CN" sz="2800" b="1" dirty="0"/>
              <a:t>4</a:t>
            </a:r>
            <a:r>
              <a:rPr lang="zh-CN" altLang="en-US" sz="2800" b="1" dirty="0"/>
              <a:t>）图像旋转</a:t>
            </a:r>
            <a:endParaRPr lang="en-US" altLang="zh-CN" sz="2800" b="1" dirty="0"/>
          </a:p>
          <a:p>
            <a:r>
              <a:rPr lang="zh-CN" altLang="en-US" sz="2800" b="1" dirty="0">
                <a:solidFill>
                  <a:srgbClr val="C00000"/>
                </a:solidFill>
              </a:rPr>
              <a:t>（</a:t>
            </a:r>
            <a:r>
              <a:rPr lang="en-US" altLang="zh-CN" sz="2800" b="1" dirty="0">
                <a:solidFill>
                  <a:srgbClr val="C00000"/>
                </a:solidFill>
              </a:rPr>
              <a:t>5</a:t>
            </a:r>
            <a:r>
              <a:rPr lang="zh-CN" altLang="en-US" sz="2800" b="1" dirty="0">
                <a:solidFill>
                  <a:srgbClr val="C00000"/>
                </a:solidFill>
              </a:rPr>
              <a:t>）透视变换（选做）</a:t>
            </a:r>
            <a:endParaRPr lang="en-US" altLang="zh-CN" sz="2800" b="1" dirty="0">
              <a:solidFill>
                <a:srgbClr val="C00000"/>
              </a:solidFill>
            </a:endParaRPr>
          </a:p>
          <a:p>
            <a:endParaRPr lang="en-US" altLang="zh-CN" sz="28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2686,&quot;width&quot;:2686}"/>
</p:tagLst>
</file>

<file path=ppt/tags/tag2.xml><?xml version="1.0" encoding="utf-8"?>
<p:tagLst xmlns:p="http://schemas.openxmlformats.org/presentationml/2006/main">
  <p:tag name="KSO_WM_UNIT_PLACING_PICTURE_USER_VIEWPORT" val="{&quot;height&quot;:2938,&quot;width&quot;:3240}"/>
</p:tagLst>
</file>

<file path=ppt/tags/tag3.xml><?xml version="1.0" encoding="utf-8"?>
<p:tagLst xmlns:p="http://schemas.openxmlformats.org/presentationml/2006/main">
  <p:tag name="KSO_WM_UNIT_PLACING_PICTURE_USER_VIEWPORT" val="{&quot;height&quot;:7185,&quot;width&quot;:9600}"/>
</p:tagLst>
</file>

<file path=ppt/tags/tag4.xml><?xml version="1.0" encoding="utf-8"?>
<p:tagLst xmlns:p="http://schemas.openxmlformats.org/presentationml/2006/main">
  <p:tag name="COMMONDATA" val="eyJoZGlkIjoiMDg5YWZmNmEwOWY5MzIxOGNmNzUzN2M1MmQ3NDEyZWUifQ=="/>
  <p:tag name="KSO_WPP_MARK_KEY" val="b07e4ee7-7da3-43c4-81e8-aae4950eda9a"/>
</p:tagLst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image" Target="../media/image5.jpeg"/></Relationships>
</file>

<file path=ppt/theme/theme1.xml><?xml version="1.0" encoding="utf-8"?>
<a:theme xmlns:a="http://schemas.openxmlformats.org/drawingml/2006/main" name="环保">
  <a:themeElements>
    <a:clrScheme name="环保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环保">
      <a:majorFont>
        <a:latin typeface="Garamond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环保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0</TotalTime>
  <Words>1125</Words>
  <Application>WPS 演示</Application>
  <PresentationFormat>全屏显示(4:3)</PresentationFormat>
  <Paragraphs>164</Paragraphs>
  <Slides>25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8" baseType="lpstr">
      <vt:lpstr>Arial</vt:lpstr>
      <vt:lpstr>宋体</vt:lpstr>
      <vt:lpstr>Wingdings</vt:lpstr>
      <vt:lpstr>Arial</vt:lpstr>
      <vt:lpstr>Times New Roman</vt:lpstr>
      <vt:lpstr>方正舒体</vt:lpstr>
      <vt:lpstr>Garamond</vt:lpstr>
      <vt:lpstr>微软雅黑</vt:lpstr>
      <vt:lpstr>Arial Unicode MS</vt:lpstr>
      <vt:lpstr>Calibri</vt:lpstr>
      <vt:lpstr>华文宋体</vt:lpstr>
      <vt:lpstr>环保</vt:lpstr>
      <vt:lpstr>Paint.Picture</vt:lpstr>
      <vt:lpstr>《数字图像处理》 编程作业</vt:lpstr>
      <vt:lpstr>PowerPoint 演示文稿</vt:lpstr>
      <vt:lpstr>1、BMP文件处理</vt:lpstr>
      <vt:lpstr>PowerPoint 演示文稿</vt:lpstr>
      <vt:lpstr>2、直方图处理</vt:lpstr>
      <vt:lpstr>PowerPoint 演示文稿</vt:lpstr>
      <vt:lpstr>3、空间域滤波</vt:lpstr>
      <vt:lpstr>PowerPoint 演示文稿</vt:lpstr>
      <vt:lpstr>4、图像变换</vt:lpstr>
      <vt:lpstr>PowerPoint 演示文稿</vt:lpstr>
      <vt:lpstr>PowerPoint 演示文稿</vt:lpstr>
      <vt:lpstr>5、阈值分割</vt:lpstr>
      <vt:lpstr>PowerPoint 演示文稿</vt:lpstr>
      <vt:lpstr>6基于区域的分割</vt:lpstr>
      <vt:lpstr>PowerPoint 演示文稿</vt:lpstr>
      <vt:lpstr>7、边缘检测</vt:lpstr>
      <vt:lpstr>PowerPoint 演示文稿</vt:lpstr>
      <vt:lpstr>8、Hough变换</vt:lpstr>
      <vt:lpstr>PowerPoint 演示文稿</vt:lpstr>
      <vt:lpstr>9、区域标记</vt:lpstr>
      <vt:lpstr>PowerPoint 演示文稿</vt:lpstr>
      <vt:lpstr>10、轮廓提取</vt:lpstr>
      <vt:lpstr>PowerPoint 演示文稿</vt:lpstr>
      <vt:lpstr>11、软件系统</vt:lpstr>
      <vt:lpstr>12、车牌文字提取（选做）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软件编写内容</dc:title>
  <dc:creator>Administrator</dc:creator>
  <cp:lastModifiedBy>夏勇</cp:lastModifiedBy>
  <cp:revision>50</cp:revision>
  <dcterms:created xsi:type="dcterms:W3CDTF">2020-02-08T09:35:00Z</dcterms:created>
  <dcterms:modified xsi:type="dcterms:W3CDTF">2024-10-22T06:52:28Z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2052-12.1.0.18608</vt:lpwstr>
  </property>
  <property fmtid="{D5CDD505-2E9C-101B-9397-08002B2CF9AE}" pid="3" name="ICV">
    <vt:lpwstr>E0DF9B00301E46C6BB432D3683672EEA</vt:lpwstr>
  </property>
</Properties>
</file>