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9" r:id="rId2"/>
    <p:sldId id="257" r:id="rId3"/>
    <p:sldId id="258" r:id="rId4"/>
    <p:sldId id="260" r:id="rId5"/>
    <p:sldId id="261" r:id="rId6"/>
    <p:sldId id="269" r:id="rId7"/>
    <p:sldId id="271" r:id="rId8"/>
    <p:sldId id="272" r:id="rId9"/>
    <p:sldId id="270" r:id="rId10"/>
    <p:sldId id="273" r:id="rId11"/>
    <p:sldId id="274" r:id="rId12"/>
    <p:sldId id="276" r:id="rId13"/>
    <p:sldId id="277" r:id="rId14"/>
    <p:sldId id="275" r:id="rId15"/>
    <p:sldId id="281" r:id="rId16"/>
    <p:sldId id="280" r:id="rId17"/>
    <p:sldId id="279" r:id="rId18"/>
    <p:sldId id="278" r:id="rId19"/>
    <p:sldId id="283" r:id="rId20"/>
    <p:sldId id="284" r:id="rId21"/>
    <p:sldId id="285" r:id="rId22"/>
    <p:sldId id="286" r:id="rId23"/>
    <p:sldId id="287" r:id="rId24"/>
    <p:sldId id="288" r:id="rId25"/>
    <p:sldId id="282" r:id="rId26"/>
    <p:sldId id="289" r:id="rId27"/>
    <p:sldId id="290" r:id="rId28"/>
    <p:sldId id="291" r:id="rId29"/>
    <p:sldId id="292" r:id="rId30"/>
    <p:sldId id="262" r:id="rId31"/>
    <p:sldId id="263" r:id="rId32"/>
    <p:sldId id="264" r:id="rId33"/>
    <p:sldId id="265" r:id="rId34"/>
    <p:sldId id="267" r:id="rId35"/>
    <p:sldId id="268" r:id="rId36"/>
    <p:sldId id="26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7FC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AE0A8-8E28-4688-B097-67227F63B5EA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D9F20-0FF4-4113-A813-4797BDC48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00C7F9-EBB6-46C8-9C04-7E8279B1E154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8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F832-C8FD-42FD-A944-1BF4739C3A0D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1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E7C60D-50F7-4569-AB4F-3A8C0FF47621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E272-480C-4B36-80C6-E66606035887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1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58D5E6-D8F2-4A5C-B50D-7A6C56F71CEF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E347-B0B1-4D6B-B043-130D36AE7EB8}" type="datetime1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2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3612-5A5D-4839-920F-7CF2E8C305BB}" type="datetime1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C55A6-9A17-4581-A243-EF29B744F685}" type="datetime1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9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0A9DD-39B1-48F5-AB02-EFAE90471BAE}" type="datetime1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5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8E51B-E53D-4366-B7DF-B1DC7AE0AA91}" type="datetime1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2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1229-6293-4C05-A380-D49AC7A9B39C}" type="datetime1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0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A68460C-3B81-4ED5-89E8-F4B261B808D4}" type="datetime1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57C58E-0BD5-4583-9D95-A43DEC3106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519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B882B03-FB61-4786-A91F-E24A7D184641}"/>
              </a:ext>
            </a:extLst>
          </p:cNvPr>
          <p:cNvSpPr txBox="1">
            <a:spLocks/>
          </p:cNvSpPr>
          <p:nvPr/>
        </p:nvSpPr>
        <p:spPr>
          <a:xfrm>
            <a:off x="581190" y="1351735"/>
            <a:ext cx="10993549" cy="14750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h-TH" sz="4800" b="1" dirty="0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แพลตฟอร์มฝึกทักษะคณิตศาสตร์ระดับชั้นประถมศึกษาปีที่  </a:t>
            </a:r>
            <a:r>
              <a:rPr lang="en-US" sz="4800" b="1" dirty="0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– 3</a:t>
            </a:r>
            <a:br>
              <a:rPr lang="en-US" sz="4800" b="1" dirty="0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3200" b="1" dirty="0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Mathematic  practice platform  for </a:t>
            </a:r>
            <a:r>
              <a:rPr lang="en-US" sz="3200" b="1" dirty="0" err="1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Prathom</a:t>
            </a:r>
            <a:r>
              <a:rPr lang="en-US" sz="3200" b="1" dirty="0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1 – 3</a:t>
            </a:r>
            <a:endParaRPr lang="en-US" sz="4800" b="1" dirty="0">
              <a:solidFill>
                <a:srgbClr val="557FC9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2A9503E-B9C8-46E8-B8AB-8D96316FBB88}"/>
              </a:ext>
            </a:extLst>
          </p:cNvPr>
          <p:cNvSpPr txBox="1">
            <a:spLocks/>
          </p:cNvSpPr>
          <p:nvPr/>
        </p:nvSpPr>
        <p:spPr>
          <a:xfrm>
            <a:off x="599227" y="5506265"/>
            <a:ext cx="10993546" cy="59032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3600" dirty="0">
                <a:solidFill>
                  <a:srgbClr val="ED7D3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ที่ปรึกษา  ผศ.สุระชัย  พิมพ์สาลี</a:t>
            </a:r>
            <a:endParaRPr lang="en-US" sz="3600" dirty="0">
              <a:solidFill>
                <a:srgbClr val="ED7D3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ชื่อเรื่องรอง 2">
            <a:extLst>
              <a:ext uri="{FF2B5EF4-FFF2-40B4-BE49-F238E27FC236}">
                <a16:creationId xmlns:a16="http://schemas.microsoft.com/office/drawing/2014/main" id="{A4AEB62D-999F-4C74-B43B-05DD0F01EAB2}"/>
              </a:ext>
            </a:extLst>
          </p:cNvPr>
          <p:cNvSpPr txBox="1">
            <a:spLocks/>
          </p:cNvSpPr>
          <p:nvPr/>
        </p:nvSpPr>
        <p:spPr>
          <a:xfrm>
            <a:off x="1540535" y="2957948"/>
            <a:ext cx="9074860" cy="173332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3600" dirty="0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</a:t>
            </a:r>
          </a:p>
          <a:p>
            <a:pPr marL="0" indent="0" algn="ctr">
              <a:buNone/>
            </a:pPr>
            <a:r>
              <a:rPr lang="th-TH" sz="3600" dirty="0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นางสาว</a:t>
            </a:r>
            <a:r>
              <a:rPr lang="th-TH" sz="3600" dirty="0" err="1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วรร</a:t>
            </a:r>
            <a:r>
              <a:rPr lang="th-TH" sz="3600" dirty="0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ณ</a:t>
            </a:r>
            <a:r>
              <a:rPr lang="th-TH" sz="3600" dirty="0" err="1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นิษา</a:t>
            </a:r>
            <a:r>
              <a:rPr lang="th-TH" sz="3600" dirty="0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พรหมบุตร      รหัสนักศึกษา  58030218</a:t>
            </a:r>
          </a:p>
          <a:p>
            <a:pPr marL="0" indent="0" algn="ctr">
              <a:buNone/>
            </a:pPr>
            <a:r>
              <a:rPr lang="th-TH" sz="3600" dirty="0">
                <a:solidFill>
                  <a:srgbClr val="557FC9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นายธนกฤต           จันทรานิมิตร   รหัสนักศึกษา  58030171</a:t>
            </a:r>
            <a:endParaRPr lang="en-US" sz="3600" dirty="0">
              <a:solidFill>
                <a:srgbClr val="557FC9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D4C1ACF1-8E7E-473C-9D6E-70943732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46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ของโมบายแอปพลิ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ผู้เรียน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)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A7AE9603-B213-4B50-BB25-BF878124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52" y="2110737"/>
            <a:ext cx="2406163" cy="4279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BE8C3912-03E8-4C10-9927-984E4EDB7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200" y="2156457"/>
            <a:ext cx="2404050" cy="4233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8CCD7DAB-4628-42F5-BDF7-035257F82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435" y="2141957"/>
            <a:ext cx="2404050" cy="42482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69976AB-F5FB-47FD-B3F5-05DDE5DA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ของโมบายแอปพลิ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ผู้เรียน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)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51412B9B-4D42-4911-8824-14AC23A0F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468" y="2171700"/>
            <a:ext cx="2327586" cy="41575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F77F30D0-7D99-4D65-AF0D-39B7A60C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2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ของโมบายแอปพลิ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ผู้ปกครอง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)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4797C1F9-4482-4356-8BD4-23A7690E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66" y="2080260"/>
            <a:ext cx="2487526" cy="4393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3BC944C5-B308-428F-B38D-7E51B9DB2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954" y="2080260"/>
            <a:ext cx="2471498" cy="4393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B638CD5D-F03B-4E22-B5DC-8DBAF96E4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214" y="2080260"/>
            <a:ext cx="2497243" cy="43937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C91CFE2-2090-4291-A657-3C32023B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65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ของโมบายแอปพลิ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ผู้ปกครอง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)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931EAD5E-74DD-48AC-A139-5B0F8650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62" y="2013530"/>
            <a:ext cx="2517653" cy="4416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41A5F070-A62B-40F3-B5C5-BCE2F5975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947" y="2013530"/>
            <a:ext cx="2457504" cy="4416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A2EECFCF-CA11-4275-8F0F-315602D97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083" y="2000480"/>
            <a:ext cx="2517653" cy="44296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0D39A8E9-A8A6-4870-91D4-460C6741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ของเว็บแอปพลิ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BD29D7E2-192B-44C9-A1B6-8AFEBC84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14</a:t>
            </a:fld>
            <a:endParaRPr lang="en-US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C63CCB1-9B37-4D11-8C1B-FC04FF53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872509"/>
            <a:ext cx="5376744" cy="2632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F6EBA5FC-5977-42F8-8A8C-FFBA9BEC8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066" y="2872509"/>
            <a:ext cx="5376744" cy="2612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663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ของเว็บแอปพลิ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25558606-F2C0-4034-A968-6182162A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15</a:t>
            </a:fld>
            <a:endParaRPr lang="en-US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30EC2C2F-B31E-4565-85A9-8C0C10163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40" y="2025838"/>
            <a:ext cx="8435757" cy="41300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106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ของเว็บแอปพลิ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5F0C4848-2718-4770-B7CC-669D03D0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16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60D48128-8459-4F99-92FB-2CEE0000A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89" y="2025586"/>
            <a:ext cx="8764822" cy="4295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9158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ของเว็บแอปพลิ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F59CB7CB-2905-4A8B-A279-F770D151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17</a:t>
            </a:fld>
            <a:endParaRPr lang="en-US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E2AB0302-F20A-4069-88E2-EA385E635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51" y="2143933"/>
            <a:ext cx="8307897" cy="41773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945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ของเว็บแอปพลิ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D4E7E31B-FAD0-4041-82A8-EB3255AE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18</a:t>
            </a:fld>
            <a:endParaRPr lang="en-US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C6A258C4-FD9E-41EC-9481-290FB5254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34" y="2060188"/>
            <a:ext cx="10123131" cy="3895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1563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ของเว็บแอปพลิ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D4E7E31B-FAD0-4041-82A8-EB3255AE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19</a:t>
            </a:fld>
            <a:endParaRPr lang="en-US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F39F4E7-C672-42A8-B376-0329E0B8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18" y="2489488"/>
            <a:ext cx="10531763" cy="30975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228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E138537-ED63-43B5-8086-B75C2E27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ขีดความสามารถของโครงงาน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FCB6E0B-0A62-455E-9510-F51D293E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15152"/>
            <a:ext cx="11029615" cy="5240741"/>
          </a:xfrm>
        </p:spPr>
        <p:txBody>
          <a:bodyPr>
            <a:noAutofit/>
          </a:bodyPr>
          <a:lstStyle/>
          <a:p>
            <a:pPr fontAlgn="base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แพลตฟอร์มฝึกทักษะคณิตศาสตร์ระดับชั้นประถมศึกษาปีที่  1 – 3  แบ่งออกเป็น 2 ส่วน คือ  โมบายแอปพลิ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ชันและเว็บแอปพลิ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fontAlgn="base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โมบายแอปพลิ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ชันรองรับระบบปฏิบัติการ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Android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fontAlgn="base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แพลตฟอร์มฝึกทักษะคณิตศาสตร์ระดับชั้นประถมศึกษาปีที่  1 – 3  จะเน้นฝึกทักษะการแก้ปัญหา และทักษะการสื่อสารและการสื่อความหมายทางคณิตศาสตร์เนื้อหาที่อยู่ในแพลตฟอร์ม คือ </a:t>
            </a:r>
          </a:p>
          <a:p>
            <a:pPr marL="0" indent="0" fontAlgn="base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ระดับชั้นประถมศึกษาปีที่  1  ทักษะการสื่อความหมาย  ได้แก่  จำนวนนับ  การเปรียบเทียบ  การบวก  การลบ        </a:t>
            </a:r>
            <a:b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รูปแบบและความสัมพันธ์  และทักษะการแก้ปัญหา  ได้แก่  โจทย์ปัญหา</a:t>
            </a:r>
            <a:b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	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ระดับชั้นประถมศึกษาปีที่  2  ทักษะการสื่อความหมาย  ได้แก่  จำนวนนับ  การเปรียบเทียบ  การบวก  การลบ  </a:t>
            </a:r>
            <a:b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การคูณ  การหาร  รูปแบบและความสัมพันธ์  และทักษะการแก้ปัญหา  ได้แก่  โจทย์ปัญหา</a:t>
            </a:r>
            <a:b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ระดับชั้นประถมศึกษาปีที่  3  ทักษะการสื่อความหมาย  ได้แก่  จำนวนนับ  การเปรียบเทียบ  การบวก  การลบ  </a:t>
            </a:r>
            <a:b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การคูณ  การหาร  รูปแบบและความสัมพันธ์  และทักษะการแก้ปัญหา  ได้แก่  โจทย์ปัญหา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fontAlgn="base">
              <a:buNone/>
            </a:pP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5388252E-8430-457F-8979-15DCD958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2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ของเว็บแอปพลิ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D4E7E31B-FAD0-4041-82A8-EB3255AE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20</a:t>
            </a:fld>
            <a:endParaRPr lang="en-US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355BD556-E23A-4AC8-970E-F5DF88B7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82" y="2192969"/>
            <a:ext cx="10575636" cy="34413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7995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ของเว็บแอปพลิ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D4E7E31B-FAD0-4041-82A8-EB3255AE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21</a:t>
            </a:fld>
            <a:endParaRPr lang="en-US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3BB667F5-7AF4-4612-B18C-A4B33397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59" y="2105637"/>
            <a:ext cx="9786081" cy="36430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081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ของเว็บแอปพลิ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D4E7E31B-FAD0-4041-82A8-EB3255AE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22</a:t>
            </a:fld>
            <a:endParaRPr lang="en-US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35221E9-9680-49D3-B9D3-61FF90DF6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55832"/>
            <a:ext cx="6902885" cy="34730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49544DCB-B595-41CD-86A2-FB373661E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097" y="3022088"/>
            <a:ext cx="3944711" cy="2340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9694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ของเว็บแอปพลิ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D4E7E31B-FAD0-4041-82A8-EB3255AE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23</a:t>
            </a:fld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86B4F16F-279A-4E76-B070-84194091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74" y="2063691"/>
            <a:ext cx="8578252" cy="4544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1585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ของเว็บแอปพลิ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D4E7E31B-FAD0-4041-82A8-EB3255AE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24</a:t>
            </a:fld>
            <a:endParaRPr lang="en-US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70D8B908-9AAA-4C01-9B69-E6D433127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67104"/>
            <a:ext cx="8534400" cy="38715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7352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ของเว็บแอปพลิ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D4E7E31B-FAD0-4041-82A8-EB3255AE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25</a:t>
            </a:fld>
            <a:endParaRPr lang="en-US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314AB6E2-14C8-483E-8A62-7A70C690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92" y="1996580"/>
            <a:ext cx="8628816" cy="47656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5223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ของเว็บแอปพลิ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D4E7E31B-FAD0-4041-82A8-EB3255AE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26</a:t>
            </a:fld>
            <a:endParaRPr lang="en-US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EC8C5D5A-7B17-4C32-849D-52430D7BE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62" y="2004969"/>
            <a:ext cx="8670875" cy="45694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5874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ของเว็บแอปพลิ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D4E7E31B-FAD0-4041-82A8-EB3255AE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27</a:t>
            </a:fld>
            <a:endParaRPr lang="en-US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9D4FE00E-05D0-4301-8CF3-91B73AF88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05" y="2085987"/>
            <a:ext cx="9075589" cy="42352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2387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ของเว็บแอปพลิ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D4E7E31B-FAD0-4041-82A8-EB3255AE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28</a:t>
            </a:fld>
            <a:endParaRPr lang="en-US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5A6D7243-B54D-41F1-A1D0-6A47178E3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6" y="2294659"/>
            <a:ext cx="9809527" cy="36614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1599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ของเว็บแอปพลิ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D4E7E31B-FAD0-4041-82A8-EB3255AE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29</a:t>
            </a:fld>
            <a:endParaRPr lang="en-US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09CE6C1F-076A-4EE2-98AC-1940257A2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30" y="2128047"/>
            <a:ext cx="9037739" cy="40999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351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ขีดความสามารถของโครงงาน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0389E85-87E9-45F9-9EA2-182666E1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5780"/>
            <a:ext cx="11029615" cy="4384077"/>
          </a:xfrm>
        </p:spPr>
        <p:txBody>
          <a:bodyPr>
            <a:normAutofit/>
          </a:bodyPr>
          <a:lstStyle/>
          <a:p>
            <a:pPr fontAlgn="base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ผู้เรียนสามารถเลือกฝึกทักษะได้ 3 แบบ  คือ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fontAlgn="base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แบบที่  1  แบบฝึกหัดที่ผู้เรียนสามารถเลือกเรื่องเองได้ 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fontAlgn="base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แบบที่  2  แบบฝึกหัดที่ผู้สอนทดสอบให้ผู้เรียน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ทำใน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ชั้นเรียน  โดยผู้สอนจะเป็นคนที่เลือกแบบฝึกหัดให้ผู้เรียน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lvl="0" indent="0" fontAlgn="base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แบบที่  3  แบบฝึกหัดที่ผู้เรียนต้องทำทุกวัน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fontAlgn="base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ผู้สอนจะสามารถเพิ่มแบบฝึกหัดและแบบทดสอบให้กับผู้เรียนได้  สามารถดูคะแนนและพัฒนาการของผู้เรียนแต่ละคนได้  และดูความคืบหน้าในการเรียนของการฝึกแบบฝึกหัดที่สามารถเลือกเรียนได้เอง 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fontAlgn="base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ผู้เรียนและผู้ปกครองสามารถดูพัฒนาการของผู้เรียนได้  ดูความคืบหน้าในการเรียนของผู้เรียน  เช่น บอกได้ว่าผู้เรียนเรียนถึงแบบฝึกหัดอะไร  เรื่องอะไร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และสามารถแสดงความคิดเห็นหรือเสนอแนะไปยังผู้สอนได้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fontAlgn="base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ระบบเก็บคะแนน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แบบฝึกหัดของผู้เรียน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9DCC41A6-E995-4A8C-821A-DC862D38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99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การออกแบบฐานข้อมูล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1C5BBA27-CF9E-4497-A506-E56E01F3079F}"/>
              </a:ext>
            </a:extLst>
          </p:cNvPr>
          <p:cNvSpPr/>
          <p:nvPr/>
        </p:nvSpPr>
        <p:spPr>
          <a:xfrm>
            <a:off x="768822" y="1975780"/>
            <a:ext cx="4130723" cy="43088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"user":[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      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           "ID"        :"1",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           "</a:t>
            </a:r>
            <a:r>
              <a:rPr lang="en-US" sz="2000" dirty="0" err="1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Firstname</a:t>
            </a: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" :"wannisa",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           "</a:t>
            </a:r>
            <a:r>
              <a:rPr lang="en-US" sz="2000" dirty="0" err="1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Lastname</a:t>
            </a: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"  :"Promboot",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           "email"     :"58030218@kmitl.ac.th",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           "password"  :"12345678",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           "status"   :"student",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           "class"    : "P1/2"       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H Sarabun New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        },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7F41C0B5-4D6B-4CFF-8140-D664563A9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59" y="1975780"/>
            <a:ext cx="5878749" cy="4566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ข้อมูลผู้ใช้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หมายถึง  รหัสของผู้ใช้ 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Firstname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หมายถึง  ชื่อจริงของผู้ใช้ 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Lastname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หมายถึง  นามสกุลของผู้ใช้ 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email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	หมายถึง  อีเมลของผู้ใช้ 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password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หมายถึง  รหัสผ่านของผู้ใช้ 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status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	หมายถึง  สถานะของผู้ใช้ ได้แก่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student parent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teacher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		หมายถึง  ห้องของผู้เรียน </a:t>
            </a:r>
          </a:p>
          <a:p>
            <a:pPr marL="0" indent="0">
              <a:buNone/>
            </a:pP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AFC41A64-AFB8-4E08-9E3B-C8551C8A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06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การออกแบบฐานข้อมูล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1C5BBA27-CF9E-4497-A506-E56E01F3079F}"/>
              </a:ext>
            </a:extLst>
          </p:cNvPr>
          <p:cNvSpPr/>
          <p:nvPr/>
        </p:nvSpPr>
        <p:spPr>
          <a:xfrm>
            <a:off x="814594" y="2347752"/>
            <a:ext cx="4130723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"Exercise":[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{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"level1":[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ระดับชั้น</a:t>
            </a:r>
            <a:endParaRPr lang="en-US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{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"Counter":[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เรื่องของแบบฝึกหัด</a:t>
            </a:r>
            <a:endParaRPr lang="en-US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จำนวนข้อ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{   "No"        :   "1",</a:t>
            </a:r>
          </a:p>
          <a:p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URL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ของภาพ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imageUrl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  :   ".jpg",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คำตอบ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"answer"    :   "2"   ,</a:t>
            </a:r>
          </a:p>
          <a:p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ตัวเลือก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"choice"    :   ["1","2","3","4"],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ระดับของแบบฝึกหัด</a:t>
            </a:r>
            <a:r>
              <a:rPr lang="en-US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"type"      :   "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จำนวนนับไม่เกิน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9"    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   }               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]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},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917C9732-2861-41CF-A34B-A432D0B05ADA}"/>
              </a:ext>
            </a:extLst>
          </p:cNvPr>
          <p:cNvSpPr/>
          <p:nvPr/>
        </p:nvSpPr>
        <p:spPr>
          <a:xfrm>
            <a:off x="6724353" y="2347752"/>
            <a:ext cx="4130723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"Addition":[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   {   "No"         : "1",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โจทย์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"Question"   :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           {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ตัวถูกดำเนินการ 1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"operand1"       :   "13",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ตัวดำเนินการ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"operator"      :   "+",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ตัวถูกดำเนินการ 2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"operand2"       :   "50"   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           },           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       "answer"    :   "63",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       "choice"    :  ["60","61","62","63"] 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       "type"      :   "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บวกเลขไม่เกิน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10" 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   },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]</a:t>
            </a:r>
          </a:p>
        </p:txBody>
      </p: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770B80EF-D27C-48BF-AC45-C91294D12F50}"/>
              </a:ext>
            </a:extLst>
          </p:cNvPr>
          <p:cNvCxnSpPr/>
          <p:nvPr/>
        </p:nvCxnSpPr>
        <p:spPr>
          <a:xfrm>
            <a:off x="2313295" y="3086669"/>
            <a:ext cx="395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24BE74F5-BD1B-4AED-BA54-3F61AAEC0265}"/>
              </a:ext>
            </a:extLst>
          </p:cNvPr>
          <p:cNvCxnSpPr/>
          <p:nvPr/>
        </p:nvCxnSpPr>
        <p:spPr>
          <a:xfrm>
            <a:off x="2841009" y="3643952"/>
            <a:ext cx="395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E456AE2C-AC99-4EFF-BC4C-EBF924F70AFC}"/>
              </a:ext>
            </a:extLst>
          </p:cNvPr>
          <p:cNvCxnSpPr/>
          <p:nvPr/>
        </p:nvCxnSpPr>
        <p:spPr>
          <a:xfrm flipH="1">
            <a:off x="1869741" y="3905534"/>
            <a:ext cx="36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>
            <a:extLst>
              <a:ext uri="{FF2B5EF4-FFF2-40B4-BE49-F238E27FC236}">
                <a16:creationId xmlns:a16="http://schemas.microsoft.com/office/drawing/2014/main" id="{352A7904-43FB-473D-8CA7-3AFCEF84FDF6}"/>
              </a:ext>
            </a:extLst>
          </p:cNvPr>
          <p:cNvCxnSpPr/>
          <p:nvPr/>
        </p:nvCxnSpPr>
        <p:spPr>
          <a:xfrm flipH="1">
            <a:off x="2053986" y="4194412"/>
            <a:ext cx="36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EB62D45A-3532-4D3A-B167-50CAC23F08FF}"/>
              </a:ext>
            </a:extLst>
          </p:cNvPr>
          <p:cNvCxnSpPr/>
          <p:nvPr/>
        </p:nvCxnSpPr>
        <p:spPr>
          <a:xfrm flipH="1">
            <a:off x="2053986" y="4440072"/>
            <a:ext cx="36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A128DA40-DE72-4577-B87F-9C215827E97E}"/>
              </a:ext>
            </a:extLst>
          </p:cNvPr>
          <p:cNvCxnSpPr/>
          <p:nvPr/>
        </p:nvCxnSpPr>
        <p:spPr>
          <a:xfrm flipH="1">
            <a:off x="2081282" y="4701654"/>
            <a:ext cx="36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>
            <a:extLst>
              <a:ext uri="{FF2B5EF4-FFF2-40B4-BE49-F238E27FC236}">
                <a16:creationId xmlns:a16="http://schemas.microsoft.com/office/drawing/2014/main" id="{ECA62303-174B-40D5-8FD5-8A02D3EFD18F}"/>
              </a:ext>
            </a:extLst>
          </p:cNvPr>
          <p:cNvCxnSpPr>
            <a:cxnSpLocks/>
          </p:cNvCxnSpPr>
          <p:nvPr/>
        </p:nvCxnSpPr>
        <p:spPr>
          <a:xfrm flipH="1">
            <a:off x="2463420" y="4976884"/>
            <a:ext cx="152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84667D7A-59BF-4E94-8E4A-231BDDC612F9}"/>
              </a:ext>
            </a:extLst>
          </p:cNvPr>
          <p:cNvCxnSpPr/>
          <p:nvPr/>
        </p:nvCxnSpPr>
        <p:spPr>
          <a:xfrm flipH="1">
            <a:off x="8143164" y="3643952"/>
            <a:ext cx="36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>
            <a:extLst>
              <a:ext uri="{FF2B5EF4-FFF2-40B4-BE49-F238E27FC236}">
                <a16:creationId xmlns:a16="http://schemas.microsoft.com/office/drawing/2014/main" id="{366FBDDF-E9A4-4FFA-BFF3-C8E3C0FEA58D}"/>
              </a:ext>
            </a:extLst>
          </p:cNvPr>
          <p:cNvCxnSpPr/>
          <p:nvPr/>
        </p:nvCxnSpPr>
        <p:spPr>
          <a:xfrm flipH="1">
            <a:off x="8143164" y="4194412"/>
            <a:ext cx="36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>
            <a:extLst>
              <a:ext uri="{FF2B5EF4-FFF2-40B4-BE49-F238E27FC236}">
                <a16:creationId xmlns:a16="http://schemas.microsoft.com/office/drawing/2014/main" id="{A69AC7C1-5757-4FD4-A8F3-5720A330629E}"/>
              </a:ext>
            </a:extLst>
          </p:cNvPr>
          <p:cNvCxnSpPr>
            <a:cxnSpLocks/>
          </p:cNvCxnSpPr>
          <p:nvPr/>
        </p:nvCxnSpPr>
        <p:spPr>
          <a:xfrm flipH="1">
            <a:off x="8143164" y="3905534"/>
            <a:ext cx="36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>
            <a:extLst>
              <a:ext uri="{FF2B5EF4-FFF2-40B4-BE49-F238E27FC236}">
                <a16:creationId xmlns:a16="http://schemas.microsoft.com/office/drawing/2014/main" id="{7DE0799C-7D18-4394-8852-5A92F08690E9}"/>
              </a:ext>
            </a:extLst>
          </p:cNvPr>
          <p:cNvCxnSpPr/>
          <p:nvPr/>
        </p:nvCxnSpPr>
        <p:spPr>
          <a:xfrm flipH="1">
            <a:off x="7774675" y="3086669"/>
            <a:ext cx="36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D81A6E67-61DC-4CC9-A3AD-D316339E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51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การออกแบบฐานข้อมูล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1C5BBA27-CF9E-4497-A506-E56E01F3079F}"/>
              </a:ext>
            </a:extLst>
          </p:cNvPr>
          <p:cNvSpPr/>
          <p:nvPr/>
        </p:nvSpPr>
        <p:spPr>
          <a:xfrm>
            <a:off x="768822" y="1975780"/>
            <a:ext cx="4130723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TimeStamp&amp;score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":[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{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"ID":"1",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"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firstname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 :"wannisa",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"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lastname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":"promboot",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"exercise":[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{"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exercisename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 : "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แบบฝึกหัดที่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"TYPE" : "select",</a:t>
            </a:r>
          </a:p>
          <a:p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"Score" : 13,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"time": {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    "start" : "19.30",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    "date" : "20112018",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    "end" : "20.00"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             }</a:t>
            </a:r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7F41C0B5-4D6B-4CFF-8140-D664563A9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429" y="1958987"/>
            <a:ext cx="5878749" cy="48822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h-TH" sz="2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การเข้าใช้งาน</a:t>
            </a:r>
          </a:p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หมายถึง  รหัสของผู้ใช้ 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Firstname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หมายถึง  ชื่อจริงของผู้ใช้ 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Lastname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หมายถึง  นามสกุลของผู้ใช้ 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exercisename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  ชื่อแบบฝึกหัด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exercise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	  แบบฝึกหัดทั้งหมดที่ผู้เรียนเข้าใช้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type	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  รูปแบบขอบแบบฝึกหัด  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score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	หมายถึง  คะแนนที่ผู้เรียนทำได้ในแต่ละแบบฝึกหัด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time	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  เวลาที่เข้ามาใช้โมบายแอปพลิ</a:t>
            </a:r>
            <a:r>
              <a:rPr lang="th-TH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start 	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  เวลาเริ่มที่เข้ามาใช้โมบายแอปพลิ</a:t>
            </a:r>
            <a:r>
              <a:rPr lang="th-TH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end	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	  เวลาสิ้นสุดที่เข้ามาใช้โมบายแอปพลิ</a:t>
            </a:r>
            <a:r>
              <a:rPr lang="th-TH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  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date 	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  วันที่เข้ามาใช้โมบายแอปพลิ</a:t>
            </a:r>
            <a:r>
              <a:rPr lang="th-TH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เค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ชัน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0F638F41-81F9-428A-AA62-F8BDF318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57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การออกแบบฐานข้อมูล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1C5BBA27-CF9E-4497-A506-E56E01F3079F}"/>
              </a:ext>
            </a:extLst>
          </p:cNvPr>
          <p:cNvSpPr/>
          <p:nvPr/>
        </p:nvSpPr>
        <p:spPr>
          <a:xfrm>
            <a:off x="768822" y="1975780"/>
            <a:ext cx="4130723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"comment":[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{   "message" : "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สวัสดี ลูกของท่านเรียนเก่งเป็นเด็กดี"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"sender": {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"id" : "T1",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"name" : "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คุณครูอังศุมา</a:t>
            </a:r>
            <a:r>
              <a:rPr lang="th-TH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ลิน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},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"date":12122018,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"time":15.30,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"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reciever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 :  "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reciever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 : [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{"ID" : "P1","name" : "wannisa"},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{"ID" : "P2","name" : "</a:t>
            </a:r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thanakrit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"},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    {"ID" : "P1","name" : "wannisa"},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]</a:t>
            </a:r>
          </a:p>
          <a:p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},</a:t>
            </a:r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7F41C0B5-4D6B-4CFF-8140-D664563A9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429" y="1958971"/>
            <a:ext cx="5878749" cy="3404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การแสดงความคิดเห็น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Message	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  ข้อความที่ส่ง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Sender	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ข้อมูลผู้ส่ง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Receiver	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  ข้อมูลผู้รับ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		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  รหัสของผู้ใช้ที่เป็นผู้รับหรือผู้ส่ง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Name		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  ชื่อของผู้รับหรือผู้ส่ง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73DF320B-EB29-423F-BD5E-90003EF0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2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ออกแบบส่วนประมวลผล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9" name="ชื่อเรื่อง 1">
            <a:extLst>
              <a:ext uri="{FF2B5EF4-FFF2-40B4-BE49-F238E27FC236}">
                <a16:creationId xmlns:a16="http://schemas.microsoft.com/office/drawing/2014/main" id="{9B523E84-DFB9-4D67-A429-AEFB9C6D3A10}"/>
              </a:ext>
            </a:extLst>
          </p:cNvPr>
          <p:cNvSpPr txBox="1">
            <a:spLocks/>
          </p:cNvSpPr>
          <p:nvPr/>
        </p:nvSpPr>
        <p:spPr>
          <a:xfrm>
            <a:off x="2952777" y="1330559"/>
            <a:ext cx="6893587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dirty="0">
                <a:solidFill>
                  <a:schemeClr val="tx1"/>
                </a:solidFill>
              </a:rPr>
              <a:t>แผนผังการประมวลผลการมอบหมายงานแบบฝึกหัดประเภททดสอบ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FEA5DCCE-360D-4647-A8AA-1CAC59EE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34</a:t>
            </a:fld>
            <a:endParaRPr lang="en-US"/>
          </a:p>
        </p:txBody>
      </p:sp>
      <p:pic>
        <p:nvPicPr>
          <p:cNvPr id="6" name="รูปภาพ 5" descr="รูปภาพประกอบด้วย ข้อความ, แผนที่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9BFC47C1-C506-44B8-A712-0AF312A61E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35"/>
          <a:stretch/>
        </p:blipFill>
        <p:spPr>
          <a:xfrm>
            <a:off x="2829298" y="2707753"/>
            <a:ext cx="2987644" cy="36117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รูปภาพ 9" descr="รูปภาพประกอบด้วย ข้อความ, แผนที่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E4BEDE02-071D-4148-8FC6-449689F2C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61"/>
          <a:stretch/>
        </p:blipFill>
        <p:spPr>
          <a:xfrm>
            <a:off x="7002478" y="2707753"/>
            <a:ext cx="2987644" cy="36117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0294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ออกแบบส่วนประมวลผล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9" name="ชื่อเรื่อง 1">
            <a:extLst>
              <a:ext uri="{FF2B5EF4-FFF2-40B4-BE49-F238E27FC236}">
                <a16:creationId xmlns:a16="http://schemas.microsoft.com/office/drawing/2014/main" id="{9B523E84-DFB9-4D67-A429-AEFB9C6D3A10}"/>
              </a:ext>
            </a:extLst>
          </p:cNvPr>
          <p:cNvSpPr txBox="1">
            <a:spLocks/>
          </p:cNvSpPr>
          <p:nvPr/>
        </p:nvSpPr>
        <p:spPr>
          <a:xfrm>
            <a:off x="2952777" y="1330559"/>
            <a:ext cx="6893587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dirty="0">
                <a:solidFill>
                  <a:schemeClr val="tx1"/>
                </a:solidFill>
              </a:rPr>
              <a:t>แผนผังการประมวลผลการมอบหมายงานแบบฝึกหัดประเภททดสอบ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6E0840FC-B706-4B19-A740-2603F693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35</a:t>
            </a:fld>
            <a:endParaRPr lang="en-US"/>
          </a:p>
        </p:txBody>
      </p:sp>
      <p:pic>
        <p:nvPicPr>
          <p:cNvPr id="7" name="รูปภาพ 6" descr="รูปภาพประกอบด้วย ข้อความ, แผนที่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381F1707-1D8B-4D54-96F1-D9247D92FC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954" y="2344359"/>
            <a:ext cx="4006091" cy="413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47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สรุปผลดำเนินงาน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7F41C0B5-4D6B-4CFF-8140-D664563A9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091" y="2302810"/>
            <a:ext cx="11136575" cy="34045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ด้านเทคนิค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ด้านการดำเนินงาน</a:t>
            </a:r>
          </a:p>
          <a:p>
            <a:pPr marL="0" indent="0">
              <a:buNone/>
            </a:pP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9A1F272D-2C02-43E9-B84D-906BC2AA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5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ผลสัมฤทธิ์ของ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โครงงานภาคเรียนที่ 1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0389E85-87E9-45F9-9EA2-182666E1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76030"/>
            <a:ext cx="11029615" cy="4384077"/>
          </a:xfrm>
        </p:spPr>
        <p:txBody>
          <a:bodyPr>
            <a:normAutofit/>
          </a:bodyPr>
          <a:lstStyle/>
          <a:p>
            <a:pPr fontAlgn="base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ศึกษาข้อมูลและทฤษฎี</a:t>
            </a:r>
          </a:p>
          <a:p>
            <a:pPr marL="0" indent="0" fontAlgn="base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หลักสูตรและเนื้อหาวิชาคณิตศาสตร์ของชั้นประถมศึกษาปีที่ 1 – 3</a:t>
            </a:r>
          </a:p>
          <a:p>
            <a:pPr marL="0" indent="0" fontAlgn="base">
              <a:buNone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   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การใช้งานของ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Ionic framework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fontAlgn="base">
              <a:buNone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   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ฐานข้อมูลและฟังก์ชันของ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firebase</a:t>
            </a:r>
          </a:p>
          <a:p>
            <a:pPr fontAlgn="base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ทดลอง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  <a:sym typeface="Wingdings" panose="05000000000000000000" pitchFamily="2" charset="2"/>
            </a:endParaRPr>
          </a:p>
          <a:p>
            <a:pPr marL="0" indent="0" fontAlgn="base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ทดลองสร้างโมบายแอปพลิ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ชันด้วย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Ionic Framework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fontAlgn="base">
              <a:buNone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   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  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การเชื่อมต่อฐานข้อมูล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firebase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กับโมบายแอปพลิ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</a:p>
          <a:p>
            <a:pPr marL="0" indent="0" fontAlgn="base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   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การสร้างเว็บโดยใช้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Bootstrap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  <a:sym typeface="Wingdings" panose="05000000000000000000" pitchFamily="2" charset="2"/>
            </a:endParaRPr>
          </a:p>
          <a:p>
            <a:pPr marL="0" indent="0" fontAlgn="base">
              <a:buNone/>
            </a:pP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351C9EA-C06A-49AC-87B7-34A735E1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7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ผลสัมฤทธิ์ของ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การทำ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โครงงานภาคเรียนที่ 1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ต่อ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0389E85-87E9-45F9-9EA2-182666E1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5780"/>
            <a:ext cx="11029615" cy="3428733"/>
          </a:xfrm>
        </p:spPr>
        <p:txBody>
          <a:bodyPr>
            <a:normAutofit/>
          </a:bodyPr>
          <a:lstStyle/>
          <a:p>
            <a:pPr fontAlgn="base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</a:t>
            </a:r>
          </a:p>
          <a:p>
            <a:pPr marL="0" indent="0" fontAlgn="base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ออกแบบ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ของโมบายแอปพลิ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fontAlgn="base">
              <a:buNone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   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ออกแบบ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ของเว็บแอปพลิ</a:t>
            </a:r>
            <a:r>
              <a:rPr lang="th-TH" sz="2400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fontAlgn="base">
              <a:buNone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   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ออกแบบฐานข้อมูล</a:t>
            </a:r>
          </a:p>
          <a:p>
            <a:pPr marL="0" indent="0" fontAlgn="base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   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ออกแบบส่วนประมวลผล</a:t>
            </a:r>
          </a:p>
          <a:p>
            <a:pPr marL="0" indent="0" fontAlgn="base">
              <a:buNone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  <a:sym typeface="Wingdings" panose="05000000000000000000" pitchFamily="2" charset="2"/>
            </a:endParaRPr>
          </a:p>
          <a:p>
            <a:pPr marL="0" indent="0" fontAlgn="base">
              <a:buNone/>
            </a:pP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5353F2CF-EEA8-4772-9F2F-5C1E0DF7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6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</a:t>
            </a: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ตัวแทนเนื้อหา 2">
            <a:extLst>
              <a:ext uri="{FF2B5EF4-FFF2-40B4-BE49-F238E27FC236}">
                <a16:creationId xmlns:a16="http://schemas.microsoft.com/office/drawing/2014/main" id="{D00E13A0-0502-480D-83F3-F6EA34A1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58" y="2283773"/>
            <a:ext cx="11029615" cy="2428066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fontAlgn="base">
              <a:buNone/>
            </a:pPr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ออกแบบ 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ของโมบายแอปพลิ</a:t>
            </a:r>
            <a:r>
              <a:rPr lang="th-TH" sz="4800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fontAlgn="base">
              <a:buNone/>
            </a:pP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   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 ออกแบบ </a:t>
            </a:r>
            <a:r>
              <a:rPr lang="en-US" sz="4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ของเว็บแอปพลิ</a:t>
            </a:r>
            <a:r>
              <a:rPr lang="th-TH" sz="4800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endParaRPr lang="th-TH" sz="4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fontAlgn="base">
              <a:buNone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   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 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  <a:sym typeface="Wingdings" panose="05000000000000000000" pitchFamily="2" charset="2"/>
            </a:endParaRPr>
          </a:p>
          <a:p>
            <a:pPr marL="0" indent="0" fontAlgn="base">
              <a:buNone/>
            </a:pP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82B4BB00-F153-42BA-8911-E6AC65E0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ของโมบายแอปพลิ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ผู้เรียน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)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ตัวแทนเนื้อหา 3" descr="รูปภาพประกอบด้วย ภาพ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CB6ED0B6-2943-44D8-955B-2AE8C174C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80" y="2173156"/>
            <a:ext cx="2140520" cy="3801270"/>
          </a:xfrm>
          <a:ln>
            <a:solidFill>
              <a:schemeClr val="tx1"/>
            </a:solidFill>
          </a:ln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1F1274D2-CDAB-4575-858B-39D5D4C8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847" y="2160005"/>
            <a:ext cx="2140520" cy="3814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95FF6711-1E3D-4B13-9BBF-40398423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7</a:t>
            </a:fld>
            <a:endParaRPr lang="en-US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F9A414F3-31CB-4961-B69D-F0784902B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700" y="2159958"/>
            <a:ext cx="2140520" cy="38276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881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ของโมบายแอปพลิ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ผู้เรียน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)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29028324-9823-4005-8F62-B984A4448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50" y="2043246"/>
            <a:ext cx="2438973" cy="43462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CDB7E1D8-17E7-429A-A00D-F0C25EBC9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53" y="2043247"/>
            <a:ext cx="2438974" cy="43867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รูปภาพ 12" descr="รูปภาพประกอบด้วย ภาพ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5275BD02-427F-45FE-B728-F8A85CD09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057" y="2043247"/>
            <a:ext cx="2509452" cy="43462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F057E671-D398-4989-90E4-BAAE9460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5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F55D25-95EA-4FC7-ACE4-6C24DC1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UI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ของโมบายแอปพลิ</a:t>
            </a:r>
            <a:r>
              <a:rPr lang="th-TH" sz="3600" b="1" dirty="0" err="1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เค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ชัน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(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ผู้เรียน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)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CBC9230F-DEF4-413D-A6E3-D3069C437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92" y="2263140"/>
            <a:ext cx="2414016" cy="42748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รูปภาพ 14">
            <a:extLst>
              <a:ext uri="{FF2B5EF4-FFF2-40B4-BE49-F238E27FC236}">
                <a16:creationId xmlns:a16="http://schemas.microsoft.com/office/drawing/2014/main" id="{DEC663C0-D29F-4D1F-A136-F6E05B280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279" y="2263140"/>
            <a:ext cx="2447543" cy="42748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รูปภาพ 15">
            <a:extLst>
              <a:ext uri="{FF2B5EF4-FFF2-40B4-BE49-F238E27FC236}">
                <a16:creationId xmlns:a16="http://schemas.microsoft.com/office/drawing/2014/main" id="{6D077A51-576A-4C63-91C2-AD626369F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093" y="2263140"/>
            <a:ext cx="2434389" cy="42748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ตัวแทนหมายเลขสไลด์ 2">
            <a:extLst>
              <a:ext uri="{FF2B5EF4-FFF2-40B4-BE49-F238E27FC236}">
                <a16:creationId xmlns:a16="http://schemas.microsoft.com/office/drawing/2014/main" id="{DCA1AD04-D3C3-428A-82FF-82B56900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C58E-0BD5-4583-9D95-A43DEC310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68667"/>
      </p:ext>
    </p:extLst>
  </p:cSld>
  <p:clrMapOvr>
    <a:masterClrMapping/>
  </p:clrMapOvr>
</p:sld>
</file>

<file path=ppt/theme/theme1.xml><?xml version="1.0" encoding="utf-8"?>
<a:theme xmlns:a="http://schemas.openxmlformats.org/drawingml/2006/main" name="แบ่งครึ่ง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แบ่งครึ่ง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แบ่งครึ่ง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TM03457464[[fn=แบ่งครึ่ง]]</Template>
  <TotalTime>579</TotalTime>
  <Words>1000</Words>
  <Application>Microsoft Office PowerPoint</Application>
  <PresentationFormat>แบบจอกว้าง</PresentationFormat>
  <Paragraphs>200</Paragraphs>
  <Slides>36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36</vt:i4>
      </vt:variant>
    </vt:vector>
  </HeadingPairs>
  <TitlesOfParts>
    <vt:vector size="42" baseType="lpstr">
      <vt:lpstr>Calibri</vt:lpstr>
      <vt:lpstr>Gill Sans MT</vt:lpstr>
      <vt:lpstr>TH Sarabun New</vt:lpstr>
      <vt:lpstr>Wingdings</vt:lpstr>
      <vt:lpstr>Wingdings 2</vt:lpstr>
      <vt:lpstr>แบ่งครึ่ง</vt:lpstr>
      <vt:lpstr>งานนำเสนอ PowerPoint</vt:lpstr>
      <vt:lpstr>ขีดความสามารถของโครงงาน</vt:lpstr>
      <vt:lpstr>ขีดความสามารถของโครงงาน (ต่อ)</vt:lpstr>
      <vt:lpstr>ผลสัมฤทธิ์ของการทำโครงงานภาคเรียนที่ 1</vt:lpstr>
      <vt:lpstr>ผลสัมฤทธิ์ของการทำโครงงานภาคเรียนที่ 1 (ต่อ)</vt:lpstr>
      <vt:lpstr>ออกแบบ UI</vt:lpstr>
      <vt:lpstr>ออกแบบ UI ของโมบายแอปพลิเคชัน(ผู้เรียน)</vt:lpstr>
      <vt:lpstr>ออกแบบ UI ของโมบายแอปพลิเคชัน(ผู้เรียน)</vt:lpstr>
      <vt:lpstr>ออกแบบ UI ของโมบายแอปพลิเคชัน(ผู้เรียน)</vt:lpstr>
      <vt:lpstr>ออกแบบ UI ของโมบายแอปพลิเคชัน(ผู้เรียน)</vt:lpstr>
      <vt:lpstr>ออกแบบ UI ของโมบายแอปพลิเคชัน(ผู้เรียน)</vt:lpstr>
      <vt:lpstr>ออกแบบ UI ของโมบายแอปพลิเคชัน(ผู้ปกครอง)</vt:lpstr>
      <vt:lpstr>ออกแบบ UI ของโมบายแอปพลิเคชัน(ผู้ปกครอง)</vt:lpstr>
      <vt:lpstr>ออกแบบ UI ของเว็บแอปพลิเคชัน</vt:lpstr>
      <vt:lpstr>ออกแบบ UI ของเว็บแอปพลิเคชัน</vt:lpstr>
      <vt:lpstr>ออกแบบ UI ของเว็บแอปพลิเคชัน</vt:lpstr>
      <vt:lpstr>ออกแบบ UI ของเว็บแอปพลิเคชัน</vt:lpstr>
      <vt:lpstr>ออกแบบ UI ของเว็บแอปพลิเคชัน</vt:lpstr>
      <vt:lpstr>ออกแบบ UI ของเว็บแอปพลิเคชัน</vt:lpstr>
      <vt:lpstr>ออกแบบ UI ของเว็บแอปพลิเคชัน</vt:lpstr>
      <vt:lpstr>ออกแบบ UI ของเว็บแอปพลิเคชัน</vt:lpstr>
      <vt:lpstr>ออกแบบ UI ของเว็บแอปพลิเคชัน</vt:lpstr>
      <vt:lpstr>ออกแบบ UI ของเว็บแอปพลิเคชัน</vt:lpstr>
      <vt:lpstr>ออกแบบ UI ของเว็บแอปพลิเคชัน</vt:lpstr>
      <vt:lpstr>ออกแบบ UI ของเว็บแอปพลิเคชัน</vt:lpstr>
      <vt:lpstr>ออกแบบ UI ของเว็บแอปพลิเคชัน</vt:lpstr>
      <vt:lpstr>ออกแบบ UI ของเว็บแอปพลิเคชัน</vt:lpstr>
      <vt:lpstr>ออกแบบ UI ของเว็บแอปพลิเคชัน</vt:lpstr>
      <vt:lpstr>ออกแบบ UI ของเว็บแอปพลิเคชัน</vt:lpstr>
      <vt:lpstr>การออกแบบฐานข้อมูล</vt:lpstr>
      <vt:lpstr>การออกแบบฐานข้อมูล (ต่อ)</vt:lpstr>
      <vt:lpstr>การออกแบบฐานข้อมูล (ต่อ)</vt:lpstr>
      <vt:lpstr>การออกแบบฐานข้อมูล (ต่อ)</vt:lpstr>
      <vt:lpstr>ออกแบบส่วนประมวลผล </vt:lpstr>
      <vt:lpstr>ออกแบบส่วนประมวลผล </vt:lpstr>
      <vt:lpstr>สรุปผลดำเนินงาน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แพลตฟอร์มฝึกทักษะคณิตศาสตร์ระดับชั้นประถมศึกษาปีที่  1 – 3 Mathematic  practice platform  for Prathom 1 – 3</dc:title>
  <dc:creator>58030218</dc:creator>
  <cp:lastModifiedBy>58030218</cp:lastModifiedBy>
  <cp:revision>48</cp:revision>
  <dcterms:created xsi:type="dcterms:W3CDTF">2018-12-15T05:18:17Z</dcterms:created>
  <dcterms:modified xsi:type="dcterms:W3CDTF">2018-12-18T04:28:37Z</dcterms:modified>
</cp:coreProperties>
</file>