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308" r:id="rId3"/>
    <p:sldId id="260" r:id="rId4"/>
    <p:sldId id="307" r:id="rId5"/>
    <p:sldId id="261" r:id="rId6"/>
    <p:sldId id="279" r:id="rId7"/>
    <p:sldId id="278" r:id="rId8"/>
    <p:sldId id="280" r:id="rId9"/>
    <p:sldId id="282" r:id="rId10"/>
    <p:sldId id="283" r:id="rId11"/>
    <p:sldId id="284" r:id="rId12"/>
    <p:sldId id="285" r:id="rId13"/>
    <p:sldId id="264" r:id="rId14"/>
    <p:sldId id="275" r:id="rId15"/>
    <p:sldId id="276" r:id="rId16"/>
    <p:sldId id="272" r:id="rId17"/>
    <p:sldId id="273" r:id="rId18"/>
    <p:sldId id="274" r:id="rId19"/>
    <p:sldId id="265" r:id="rId20"/>
    <p:sldId id="304" r:id="rId21"/>
    <p:sldId id="289" r:id="rId22"/>
    <p:sldId id="305" r:id="rId23"/>
    <p:sldId id="266" r:id="rId24"/>
    <p:sldId id="294" r:id="rId25"/>
    <p:sldId id="302" r:id="rId26"/>
    <p:sldId id="296" r:id="rId27"/>
    <p:sldId id="300" r:id="rId28"/>
    <p:sldId id="306" r:id="rId29"/>
    <p:sldId id="298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B6EA"/>
    <a:srgbClr val="2E5986"/>
    <a:srgbClr val="FF7F7F"/>
    <a:srgbClr val="AAC0E6"/>
    <a:srgbClr val="740077"/>
    <a:srgbClr val="FFB9B9"/>
    <a:srgbClr val="F9BFE6"/>
    <a:srgbClr val="A4D6EC"/>
    <a:srgbClr val="F0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4440" autoAdjust="0"/>
  </p:normalViewPr>
  <p:slideViewPr>
    <p:cSldViewPr snapToGrid="0">
      <p:cViewPr>
        <p:scale>
          <a:sx n="50" d="100"/>
          <a:sy n="50" d="100"/>
        </p:scale>
        <p:origin x="5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5B60-7718-4F64-B7BB-2C0D5F57FFBE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AFC36-1981-431C-BB07-A6F089DA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2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소리가 보인다 팀 발표를 맡은 송영주입니다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팀은 자연어 처리를 통한 음성 파일 가이드 생성 어플리케이션을 제안했습니다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 이름은 </a:t>
            </a:r>
            <a:r>
              <a:rPr lang="ko-KR" altLang="en-US" dirty="0" err="1" smtClean="0"/>
              <a:t>팀이름과</a:t>
            </a:r>
            <a:r>
              <a:rPr lang="ko-KR" altLang="en-US" dirty="0" smtClean="0"/>
              <a:t> 동일한 소리가 </a:t>
            </a:r>
            <a:r>
              <a:rPr lang="ko-KR" altLang="en-US" dirty="0" err="1" smtClean="0"/>
              <a:t>보인다로</a:t>
            </a:r>
            <a:r>
              <a:rPr lang="ko-KR" altLang="en-US" dirty="0" smtClean="0"/>
              <a:t> 생각하고있습니다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3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텍스트로 변환하여 시각적으로 내용을 </a:t>
            </a:r>
            <a:r>
              <a:rPr lang="ko-KR" altLang="en-US" dirty="0" err="1" smtClean="0"/>
              <a:t>파악할수잇게하고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7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텍스트를 바탕으로 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생성하여 직관적으로 파일을 </a:t>
            </a:r>
            <a:r>
              <a:rPr lang="ko-KR" altLang="en-US" dirty="0" err="1" smtClean="0"/>
              <a:t>알수잇게</a:t>
            </a:r>
            <a:r>
              <a:rPr lang="ko-KR" altLang="en-US" dirty="0" smtClean="0"/>
              <a:t> 해주며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7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검색기능을 통해 원하는 키워드 구간을 검색하여 청취할 수 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 소리가 보인다 핵심 </a:t>
            </a:r>
            <a:r>
              <a:rPr lang="ko-KR" altLang="en-US" dirty="0" err="1" smtClean="0"/>
              <a:t>기술및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주요기능에</a:t>
            </a:r>
            <a:r>
              <a:rPr lang="ko-KR" altLang="en-US" dirty="0" smtClean="0"/>
              <a:t> 대해 설명하겠습니다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소리가 </a:t>
            </a:r>
            <a:r>
              <a:rPr lang="ko-KR" altLang="en-US" dirty="0" err="1" smtClean="0"/>
              <a:t>보인다의</a:t>
            </a:r>
            <a:r>
              <a:rPr lang="ko-KR" altLang="en-US" dirty="0" smtClean="0"/>
              <a:t> 핵심기술은 음성을 텍스트로 변환하는 기술입니다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단순히 음성을 텍스트로 변환하는 기술은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저희 앱은 음성을 문장 단위의 구간으로 세분화하고</a:t>
            </a:r>
            <a:endParaRPr lang="en-US" altLang="ko-KR" dirty="0" smtClean="0"/>
          </a:p>
          <a:p>
            <a:r>
              <a:rPr lang="ko-KR" altLang="en-US" dirty="0" smtClean="0"/>
              <a:t>문장 단위의 시간 정보를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문장 단위로 구간을 </a:t>
            </a:r>
            <a:r>
              <a:rPr lang="ko-KR" altLang="en-US" dirty="0" err="1" smtClean="0"/>
              <a:t>나눌수잇으면</a:t>
            </a:r>
            <a:r>
              <a:rPr lang="ko-KR" altLang="en-US" dirty="0" smtClean="0"/>
              <a:t> 원하는 구간을 </a:t>
            </a:r>
            <a:r>
              <a:rPr lang="en-US" altLang="ko-KR" dirty="0" smtClean="0"/>
              <a:t>detect</a:t>
            </a:r>
            <a:r>
              <a:rPr lang="ko-KR" altLang="en-US" dirty="0" smtClean="0"/>
              <a:t>하기가 편리해</a:t>
            </a:r>
            <a:endParaRPr lang="en-US" altLang="ko-KR" dirty="0" smtClean="0"/>
          </a:p>
          <a:p>
            <a:r>
              <a:rPr lang="ko-KR" altLang="en-US" dirty="0" smtClean="0"/>
              <a:t>활용도와 편리함이 훨씬 커지게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3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어플은</a:t>
            </a:r>
            <a:r>
              <a:rPr lang="ko-KR" altLang="en-US" baseline="0" dirty="0" smtClean="0"/>
              <a:t> 이렇게 </a:t>
            </a:r>
            <a:r>
              <a:rPr lang="ko-KR" altLang="en-US" baseline="0" dirty="0" err="1" smtClean="0"/>
              <a:t>문장단위로</a:t>
            </a:r>
            <a:r>
              <a:rPr lang="ko-KR" altLang="en-US" baseline="0" dirty="0" smtClean="0"/>
              <a:t> 나눈 음성을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텍스트 파일로 변환하여 활용합니다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1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만들어진 텍스트파일을 활용하여 주요기능을 구상했습니다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실시간 </a:t>
            </a:r>
            <a:r>
              <a:rPr lang="ko-KR" altLang="en-US" dirty="0" err="1" smtClean="0"/>
              <a:t>택스트</a:t>
            </a:r>
            <a:r>
              <a:rPr lang="ko-KR" altLang="en-US" dirty="0" smtClean="0"/>
              <a:t> 표시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어플에서</a:t>
            </a:r>
            <a:r>
              <a:rPr lang="ko-KR" altLang="en-US" dirty="0" smtClean="0"/>
              <a:t> 음성을 실행시키면</a:t>
            </a:r>
            <a:endParaRPr lang="en-US" altLang="ko-KR" dirty="0" smtClean="0"/>
          </a:p>
          <a:p>
            <a:r>
              <a:rPr lang="ko-KR" altLang="en-US" dirty="0" err="1" smtClean="0"/>
              <a:t>택스트가</a:t>
            </a:r>
            <a:r>
              <a:rPr lang="ko-KR" altLang="en-US" dirty="0" smtClean="0"/>
              <a:t> 노래 가사처럼 실시간으로 </a:t>
            </a:r>
            <a:r>
              <a:rPr lang="ko-KR" altLang="en-US" dirty="0" err="1" smtClean="0"/>
              <a:t>보여지게됩니다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택스트를</a:t>
            </a:r>
            <a:r>
              <a:rPr lang="ko-KR" altLang="en-US" dirty="0" smtClean="0"/>
              <a:t> 클릭하면 해당 구간부터 음성이 재생되게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2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워드 </a:t>
            </a:r>
            <a:r>
              <a:rPr lang="ko-KR" altLang="en-US" dirty="0" err="1" smtClean="0"/>
              <a:t>클라우드입니다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음성</a:t>
            </a:r>
            <a:r>
              <a:rPr lang="ko-KR" altLang="en-US" baseline="0" dirty="0" smtClean="0"/>
              <a:t> 파일을 다음과 같은 워드 </a:t>
            </a:r>
            <a:r>
              <a:rPr lang="ko-KR" altLang="en-US" baseline="0" dirty="0" err="1" smtClean="0"/>
              <a:t>클라우드로</a:t>
            </a:r>
            <a:r>
              <a:rPr lang="ko-KR" altLang="en-US" baseline="0" dirty="0" smtClean="0"/>
              <a:t> 변환시켜주는 기능입니다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가장 많이 언급된 단어들을 다음과 같은 </a:t>
            </a:r>
            <a:r>
              <a:rPr lang="ko-KR" altLang="en-US" baseline="0" dirty="0" err="1" smtClean="0"/>
              <a:t>워드클라우드로</a:t>
            </a:r>
            <a:r>
              <a:rPr lang="ko-KR" altLang="en-US" baseline="0" dirty="0" smtClean="0"/>
              <a:t> 변환해주기도하고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가장 많이 언급된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단어를 랭킹으로 보여주고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언급구간을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서치해주기도합니다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사용자들은 이 기능을 통해 음성파일을 직관적으로 확인할 수 잇게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23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키워드 검색입니다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검색하듯이 음성파일 내에서 키워드를 검색할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사용자들은 원하는 내용을 음성파일에서 골라 청취할 </a:t>
            </a:r>
            <a:r>
              <a:rPr lang="ko-KR" altLang="en-US" dirty="0" err="1" smtClean="0"/>
              <a:t>수있어</a:t>
            </a:r>
            <a:endParaRPr lang="en-US" altLang="ko-KR" dirty="0" smtClean="0"/>
          </a:p>
          <a:p>
            <a:r>
              <a:rPr lang="ko-KR" altLang="en-US" dirty="0" smtClean="0"/>
              <a:t>효율적인 청취가 가능하도록 해줍니다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9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주요타겟</a:t>
            </a:r>
            <a:r>
              <a:rPr lang="ko-KR" altLang="en-US" dirty="0" smtClean="0"/>
              <a:t> 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사업화 </a:t>
            </a:r>
            <a:r>
              <a:rPr lang="ko-KR" altLang="en-US" dirty="0" err="1" smtClean="0"/>
              <a:t>추진방법입니다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2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소리가 보인다 팀 발표를 맡은 송영주입니다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팀은 자연어 처리를 통한 음성 파일 가이드 생성 어플리케이션을 제안했습니다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 이름은 </a:t>
            </a:r>
            <a:r>
              <a:rPr lang="ko-KR" altLang="en-US" dirty="0" err="1" smtClean="0"/>
              <a:t>팀이름과</a:t>
            </a:r>
            <a:r>
              <a:rPr lang="ko-KR" altLang="en-US" dirty="0" smtClean="0"/>
              <a:t> 동일한 소리가 </a:t>
            </a:r>
            <a:r>
              <a:rPr lang="ko-KR" altLang="en-US" dirty="0" err="1" smtClean="0"/>
              <a:t>보인다로</a:t>
            </a:r>
            <a:r>
              <a:rPr lang="ko-KR" altLang="en-US" dirty="0" smtClean="0"/>
              <a:t> 생각하고있습니다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0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주요타겟은</a:t>
            </a:r>
            <a:r>
              <a:rPr lang="ko-KR" altLang="en-US" dirty="0" smtClean="0"/>
              <a:t> 음성</a:t>
            </a:r>
            <a:r>
              <a:rPr lang="ko-KR" altLang="en-US" baseline="0" dirty="0" smtClean="0"/>
              <a:t> 파일을 활용하는 모든 사람입니다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그중에서도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음성자료를</a:t>
            </a:r>
            <a:r>
              <a:rPr lang="ko-KR" altLang="en-US" baseline="0" dirty="0" smtClean="0"/>
              <a:t> 많이 이용하는 학생들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회의록을 작성하는 사용자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음성녹음을 통해 아이디어를 서술하고 워드 </a:t>
            </a:r>
            <a:r>
              <a:rPr lang="ko-KR" altLang="en-US" baseline="0" dirty="0" err="1" smtClean="0"/>
              <a:t>클라우드를</a:t>
            </a:r>
            <a:r>
              <a:rPr lang="ko-KR" altLang="en-US" baseline="0" dirty="0" smtClean="0"/>
              <a:t> 통해 토픽을 정리하는 사용자가 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96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이런 잠재적 사용자들이 자주 이용하는 사이트에 홍보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올려 유저를 확보하고자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페이스북 </a:t>
            </a:r>
            <a:r>
              <a:rPr lang="ko-KR" altLang="en-US" dirty="0" err="1" smtClean="0"/>
              <a:t>후기글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후기 </a:t>
            </a:r>
            <a:r>
              <a:rPr lang="ko-KR" altLang="en-US" dirty="0" err="1" smtClean="0"/>
              <a:t>동영상등을</a:t>
            </a:r>
            <a:r>
              <a:rPr lang="ko-KR" altLang="en-US" dirty="0" smtClean="0"/>
              <a:t> 통해 광고를</a:t>
            </a:r>
            <a:r>
              <a:rPr lang="ko-KR" altLang="en-US" baseline="0" dirty="0" smtClean="0"/>
              <a:t> 하여 유저를 </a:t>
            </a:r>
            <a:r>
              <a:rPr lang="ko-KR" altLang="en-US" baseline="0" dirty="0" err="1" smtClean="0"/>
              <a:t>모은뒤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36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어플리케이션에 광고 배너와 어플리케이션 </a:t>
            </a:r>
            <a:r>
              <a:rPr lang="ko-KR" altLang="en-US" dirty="0" err="1" smtClean="0"/>
              <a:t>유료버전을</a:t>
            </a:r>
            <a:r>
              <a:rPr lang="ko-KR" altLang="en-US" dirty="0" smtClean="0"/>
              <a:t> 통해 수익을 </a:t>
            </a:r>
            <a:r>
              <a:rPr lang="ko-KR" altLang="en-US" dirty="0" err="1" smtClean="0"/>
              <a:t>확보하려고합니다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7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차별화 </a:t>
            </a:r>
            <a:r>
              <a:rPr lang="ko-KR" altLang="en-US" dirty="0" err="1" smtClean="0"/>
              <a:t>전략및</a:t>
            </a:r>
            <a:r>
              <a:rPr lang="ko-KR" altLang="en-US" dirty="0" smtClean="0"/>
              <a:t> 기대효과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21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서비스대비</a:t>
            </a:r>
            <a:r>
              <a:rPr lang="ko-KR" altLang="en-US" dirty="0" smtClean="0"/>
              <a:t> 차별 포인트를 </a:t>
            </a:r>
            <a:r>
              <a:rPr lang="ko-KR" altLang="en-US" dirty="0" err="1" smtClean="0"/>
              <a:t>설명하겟습니다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오디포라는</a:t>
            </a:r>
            <a:r>
              <a:rPr lang="ko-KR" altLang="en-US" dirty="0" smtClean="0"/>
              <a:t> 어플리케이션입니다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이어플은</a:t>
            </a:r>
            <a:r>
              <a:rPr lang="ko-KR" altLang="en-US" dirty="0" smtClean="0"/>
              <a:t> 단순히 일정 시간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구간을 나누어 청취할 </a:t>
            </a:r>
            <a:r>
              <a:rPr lang="ko-KR" altLang="en-US" dirty="0" err="1" smtClean="0"/>
              <a:t>수있습니다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재생바를</a:t>
            </a:r>
            <a:r>
              <a:rPr lang="ko-KR" altLang="en-US" dirty="0" smtClean="0"/>
              <a:t> 이용하여 구간으로 </a:t>
            </a:r>
            <a:r>
              <a:rPr lang="ko-KR" altLang="en-US" dirty="0" err="1" smtClean="0"/>
              <a:t>접근해야합니다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83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소리가 보인다는 텍스트로 직접 접근하여</a:t>
            </a:r>
            <a:endParaRPr lang="en-US" altLang="ko-KR" dirty="0" smtClean="0"/>
          </a:p>
          <a:p>
            <a:r>
              <a:rPr lang="ko-KR" altLang="en-US" dirty="0" err="1" smtClean="0"/>
              <a:t>훨신</a:t>
            </a:r>
            <a:r>
              <a:rPr lang="ko-KR" altLang="en-US" dirty="0" smtClean="0"/>
              <a:t> 간편하고 효율적으로 음성 내용을 파악할 </a:t>
            </a:r>
            <a:r>
              <a:rPr lang="ko-KR" altLang="en-US" dirty="0" err="1" smtClean="0"/>
              <a:t>수잇습니다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키워드 검색도 지원하여 </a:t>
            </a:r>
            <a:endParaRPr lang="en-US" altLang="ko-KR" dirty="0" smtClean="0"/>
          </a:p>
          <a:p>
            <a:r>
              <a:rPr lang="ko-KR" altLang="en-US" dirty="0" smtClean="0"/>
              <a:t>단순 시간 </a:t>
            </a:r>
            <a:r>
              <a:rPr lang="ko-KR" altLang="en-US" dirty="0" err="1" smtClean="0"/>
              <a:t>단위별</a:t>
            </a:r>
            <a:r>
              <a:rPr lang="ko-KR" altLang="en-US" dirty="0" smtClean="0"/>
              <a:t> 접근보다 효율적입니다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삼성 음성 녹음 </a:t>
            </a:r>
            <a:r>
              <a:rPr lang="ko-KR" altLang="en-US" dirty="0" err="1" smtClean="0"/>
              <a:t>어플입니다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분이하의</a:t>
            </a:r>
            <a:r>
              <a:rPr lang="ko-KR" altLang="en-US" dirty="0" smtClean="0"/>
              <a:t> 음성 </a:t>
            </a:r>
            <a:r>
              <a:rPr lang="ko-KR" altLang="en-US" dirty="0" err="1" smtClean="0"/>
              <a:t>변환만을</a:t>
            </a:r>
            <a:r>
              <a:rPr lang="ko-KR" altLang="en-US" dirty="0" smtClean="0"/>
              <a:t>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그러면 긴 </a:t>
            </a:r>
            <a:r>
              <a:rPr lang="ko-KR" altLang="en-US" dirty="0" err="1" smtClean="0"/>
              <a:t>음성파일은</a:t>
            </a:r>
            <a:r>
              <a:rPr lang="ko-KR" altLang="en-US" dirty="0" smtClean="0"/>
              <a:t> 내용을 </a:t>
            </a:r>
            <a:r>
              <a:rPr lang="ko-KR" altLang="en-US" dirty="0" err="1" smtClean="0"/>
              <a:t>알수없죠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7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소리가 보인다는 긴 파일의 변환도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매우 긴 녹음 파일에 경우 내용을 파악하기 어려워</a:t>
            </a:r>
            <a:endParaRPr lang="en-US" altLang="ko-KR" dirty="0" smtClean="0"/>
          </a:p>
          <a:p>
            <a:r>
              <a:rPr lang="ko-KR" altLang="en-US" dirty="0" smtClean="0"/>
              <a:t>어플리케이션을 사용하는 경우가 많으므로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분이하만</a:t>
            </a:r>
            <a:r>
              <a:rPr lang="ko-KR" altLang="en-US" dirty="0" smtClean="0"/>
              <a:t> 지원하는 것은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용도가 줄어든다고 생각합니다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03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다음과 같은 경우에 사용하면 </a:t>
            </a:r>
            <a:r>
              <a:rPr lang="ko-KR" altLang="en-US" dirty="0" err="1" smtClean="0"/>
              <a:t>좋을것같습니다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음성파일 스크립트 생성을 통한 활용</a:t>
            </a:r>
            <a:endParaRPr lang="en-US" altLang="ko-KR" dirty="0" smtClean="0"/>
          </a:p>
          <a:p>
            <a:r>
              <a:rPr lang="ko-KR" altLang="en-US" dirty="0" smtClean="0"/>
              <a:t>키워드 검색을 통한 효율적 음성 청취</a:t>
            </a:r>
            <a:endParaRPr lang="en-US" altLang="ko-KR" dirty="0" smtClean="0"/>
          </a:p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이용한 시각적 음성 파일 내용 파악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예시를 들어서 보면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09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자작곡등</a:t>
            </a:r>
            <a:r>
              <a:rPr lang="ko-KR" altLang="en-US" dirty="0" smtClean="0"/>
              <a:t> 잘 알려지지않은 노래가사 파일 생성</a:t>
            </a:r>
            <a:endParaRPr lang="en-US" altLang="ko-KR" dirty="0" smtClean="0"/>
          </a:p>
          <a:p>
            <a:r>
              <a:rPr lang="ko-KR" altLang="en-US" dirty="0" smtClean="0"/>
              <a:t>회의록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자동작성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회의 </a:t>
            </a:r>
            <a:r>
              <a:rPr lang="ko-KR" altLang="en-US" baseline="0" dirty="0" err="1" smtClean="0"/>
              <a:t>녹음중</a:t>
            </a:r>
            <a:r>
              <a:rPr lang="ko-KR" altLang="en-US" baseline="0" dirty="0" smtClean="0"/>
              <a:t> 특정 키워드만 청취하기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아이디어를 </a:t>
            </a:r>
            <a:r>
              <a:rPr lang="ko-KR" altLang="en-US" baseline="0" dirty="0" err="1" smtClean="0"/>
              <a:t>워드클라우드로</a:t>
            </a:r>
            <a:r>
              <a:rPr lang="ko-KR" altLang="en-US" baseline="0" dirty="0" smtClean="0"/>
              <a:t> 만들어 키워드 </a:t>
            </a:r>
            <a:r>
              <a:rPr lang="ko-KR" altLang="en-US" baseline="0" dirty="0" err="1" smtClean="0"/>
              <a:t>파악등이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잇을</a:t>
            </a:r>
            <a:r>
              <a:rPr lang="ko-KR" altLang="en-US" baseline="0" dirty="0" smtClean="0"/>
              <a:t>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7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</a:t>
            </a:r>
            <a:endParaRPr lang="en-US" altLang="ko-KR" dirty="0" smtClean="0"/>
          </a:p>
          <a:p>
            <a:r>
              <a:rPr lang="ko-KR" altLang="en-US" dirty="0" smtClean="0"/>
              <a:t>어플리케이션 소개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기능및</a:t>
            </a:r>
            <a:r>
              <a:rPr lang="ko-KR" altLang="en-US" dirty="0" smtClean="0"/>
              <a:t> 핵심기술</a:t>
            </a:r>
            <a:endParaRPr lang="en-US" altLang="ko-KR" dirty="0" smtClean="0"/>
          </a:p>
          <a:p>
            <a:r>
              <a:rPr lang="ko-KR" altLang="en-US" dirty="0" smtClean="0"/>
              <a:t>사업화 </a:t>
            </a:r>
            <a:r>
              <a:rPr lang="ko-KR" altLang="en-US" dirty="0" err="1" smtClean="0"/>
              <a:t>추친방법</a:t>
            </a:r>
            <a:endParaRPr lang="en-US" altLang="ko-KR" dirty="0" smtClean="0"/>
          </a:p>
          <a:p>
            <a:r>
              <a:rPr lang="ko-KR" altLang="en-US" dirty="0" smtClean="0"/>
              <a:t>차별화 전략과 기대효과 순으로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93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 저희 팀의 발표는 여기까지입니다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발표를 들어주셔서 감사합니다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</a:t>
            </a:r>
            <a:endParaRPr lang="en-US" altLang="ko-KR" dirty="0" smtClean="0"/>
          </a:p>
          <a:p>
            <a:r>
              <a:rPr lang="ko-KR" altLang="en-US" dirty="0" smtClean="0"/>
              <a:t>어플리케이션 소개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기능및</a:t>
            </a:r>
            <a:r>
              <a:rPr lang="ko-KR" altLang="en-US" dirty="0" smtClean="0"/>
              <a:t> 핵심기술</a:t>
            </a:r>
            <a:endParaRPr lang="en-US" altLang="ko-KR" dirty="0" smtClean="0"/>
          </a:p>
          <a:p>
            <a:r>
              <a:rPr lang="ko-KR" altLang="en-US" dirty="0" smtClean="0"/>
              <a:t>사업화 </a:t>
            </a:r>
            <a:r>
              <a:rPr lang="ko-KR" altLang="en-US" dirty="0" err="1" smtClean="0"/>
              <a:t>추친방법</a:t>
            </a:r>
            <a:endParaRPr lang="en-US" altLang="ko-KR" dirty="0" smtClean="0"/>
          </a:p>
          <a:p>
            <a:r>
              <a:rPr lang="ko-KR" altLang="en-US" dirty="0" smtClean="0"/>
              <a:t>차별화 전략과 기대효과 순으로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1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소리가 보인다 소개입니다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7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소리가 </a:t>
            </a:r>
            <a:r>
              <a:rPr lang="ko-KR" altLang="en-US" dirty="0" err="1" smtClean="0"/>
              <a:t>보인다의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제안배경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우리는 일상생활에서 음성파일을 활용하는 경우가 </a:t>
            </a:r>
            <a:r>
              <a:rPr lang="ko-KR" altLang="en-US" baseline="0" dirty="0" err="1" smtClean="0"/>
              <a:t>종종있습니다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강의를 녹음하여 다시 </a:t>
            </a:r>
            <a:r>
              <a:rPr lang="ko-KR" altLang="en-US" baseline="0" dirty="0" err="1" smtClean="0"/>
              <a:t>듣는다던지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회의내용을 녹음하여 다시 듣기도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음성 파일이 너무 길거나 </a:t>
            </a:r>
            <a:endParaRPr lang="en-US" altLang="ko-KR" dirty="0" smtClean="0"/>
          </a:p>
          <a:p>
            <a:r>
              <a:rPr lang="ko-KR" altLang="en-US" dirty="0" err="1" smtClean="0"/>
              <a:t>녹음한지</a:t>
            </a:r>
            <a:r>
              <a:rPr lang="ko-KR" altLang="en-US" dirty="0" smtClean="0"/>
              <a:t> 오래되어 </a:t>
            </a:r>
            <a:r>
              <a:rPr lang="ko-KR" altLang="en-US" dirty="0" err="1" smtClean="0"/>
              <a:t>녹취의</a:t>
            </a:r>
            <a:r>
              <a:rPr lang="ko-KR" altLang="en-US" dirty="0" smtClean="0"/>
              <a:t> 내용이 기억나지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음성파일을 들어 내용을 파악하고 </a:t>
            </a:r>
            <a:endParaRPr lang="en-US" altLang="ko-KR" dirty="0" smtClean="0"/>
          </a:p>
          <a:p>
            <a:r>
              <a:rPr lang="ko-KR" altLang="en-US" dirty="0" smtClean="0"/>
              <a:t>원하는 부분을 하나하나 </a:t>
            </a:r>
            <a:r>
              <a:rPr lang="ko-KR" altLang="en-US" dirty="0" err="1" smtClean="0"/>
              <a:t>찾아내야합니다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4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저희는 자연어처리를 통한 음성파일 가이드 생성 앱</a:t>
            </a:r>
            <a:endParaRPr lang="en-US" altLang="ko-KR" dirty="0" smtClean="0"/>
          </a:p>
          <a:p>
            <a:r>
              <a:rPr lang="ko-KR" altLang="en-US" dirty="0" smtClean="0"/>
              <a:t>소리가 </a:t>
            </a:r>
            <a:r>
              <a:rPr lang="ko-KR" altLang="en-US" dirty="0" err="1" smtClean="0"/>
              <a:t>보인다를</a:t>
            </a:r>
            <a:r>
              <a:rPr lang="ko-KR" altLang="en-US" dirty="0" smtClean="0"/>
              <a:t> 제안했습니다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7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음성파일을 소리가 보인다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이용하여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4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D96B-09A1-4DBA-BAE9-F4A4D5B65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AEC0A-CE77-4625-BFF3-59D6903E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8B3C-B931-4BBA-9E82-2C74AF43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5DEC6-AB33-4B9F-8F0A-65FB68A8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2B857-236E-4A17-BD0A-86E6B45E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9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6900-636D-4BC2-A2B5-D1834FF0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1B5CC-F16F-4D32-A05B-6A0F179E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EDB0C-C42C-4047-96A6-61A501E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9F251-C32E-4986-8FB9-72F4BC7E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97F10-01F1-4BAC-9B11-89321116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FD3C2-0523-406E-99A4-A49436CED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CF058-27A2-421C-9B78-DDC947C6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896D7-7C10-4CAF-976A-F9E24FA5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DCE4-9566-43B3-BBDB-1B46696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6FC4D-DC39-4135-99DA-23B8AEB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3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88D46-2DCE-4E77-8344-EB910E1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AA956-EACF-4CCE-8A47-F907A98C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7DFF4-EEE8-4D5D-B400-D73E9EDF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E1099-DB45-4FAF-97A6-F4BDCC95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F867-9AC0-4A60-ACF8-44982F05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270E-A163-4D4E-B5F7-E0CDA06E04F1}"/>
              </a:ext>
            </a:extLst>
          </p:cNvPr>
          <p:cNvSpPr txBox="1"/>
          <p:nvPr userDrawn="1"/>
        </p:nvSpPr>
        <p:spPr>
          <a:xfrm>
            <a:off x="7344076" y="6581001"/>
            <a:ext cx="484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TEAM.</a:t>
            </a:r>
            <a:r>
              <a:rPr lang="ko-KR" altLang="en-US" sz="1200" b="1" i="0" kern="1200" baseline="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소리가 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보인다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 userDrawn="1"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8374854" y="6572600"/>
            <a:ext cx="2265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 SW</a:t>
            </a:r>
            <a:r>
              <a:rPr lang="ko-KR" altLang="en-US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챌린지공모전 </a:t>
            </a:r>
            <a:r>
              <a:rPr lang="en-US" altLang="ko-KR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</a:t>
            </a:r>
            <a:r>
              <a:rPr lang="ko-KR" altLang="en-US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 발표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034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4A5A1-D809-41F2-9EFD-653B3A6E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1EC06-F48C-48EA-B1E1-1E2AF2AC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7DD1C-4512-403C-8807-0A66BB86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E28C8-4DE1-49EE-B96D-8B2D9013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B59E9-A9E8-4563-B172-3B2E1485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89C1F-BFB1-4682-BE1D-A3D4451E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87242-8118-4003-89EA-89D56A984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05D23-9A8F-4062-9D1E-3BAB2F0E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C887E-0410-47A6-8C9E-B98272D9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94BDD-F508-4473-AE99-7187C604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C0EF5-3CC5-4792-8E17-BFAB50FB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9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E70C-503C-4EC8-B606-90152066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D5E58-3368-4530-B825-F5EBE16A7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9B9DF-FA59-456C-B9CF-12B60544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3A126-2B63-499E-9F6A-EE41E550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AD505C-43C4-41D6-AC63-1B36A5A67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D8E14A-9796-4685-89C0-4E0F0226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39C54-3EC6-4B55-9438-2BCC04E7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5BA4C1-C7AE-4DB0-B4A5-1E06DEF8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1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4131-8028-4454-AA0B-29848C34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7D6DF-D868-4395-B60F-BBD69A1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303461-CFA8-4064-84FA-2CF4CFC0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C7AE3-2A96-4B54-B4EF-C17982EB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B9E53-6B39-45D6-9BC9-1A29D2D1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9F851-9D4F-4141-A1E7-5525BB63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719CA-D5EC-4492-91E2-E7D2AB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 userDrawn="1"/>
        </p:nvSpPr>
        <p:spPr>
          <a:xfrm>
            <a:off x="10870014" y="6581001"/>
            <a:ext cx="132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 userDrawn="1"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2B40B-C7A9-41B9-B3F1-D5E63C5C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1480F-006F-49A2-B0B1-FA90ADF1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94419-FB0E-466E-9C26-BBEF0C78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F6FF4-D662-4190-9931-12A22496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4EA24-415F-411B-A79A-FC76EF7C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90FED-A05D-427B-B59C-3370621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0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61A2-B950-4A34-B6B2-9DF11347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6571D-40DB-4DE2-B974-F98ED429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B7C48-6742-4A3D-9D85-39BC03F47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FD927-0B53-4E61-8735-F75F3F69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EC4E9-9152-4098-B0F4-6BBD3FD3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EF1C3-BA9B-4316-A836-DD313780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4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19BDA-4AE8-41A0-A239-96A96A19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E7A04-126C-4F80-A8BC-6CC6EDEA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005C4-0500-4FAD-A2E2-82943D28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2E6B-327A-40B4-948E-A9DDDE49CC1F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75E1C-DD1A-420D-99CA-0FA7E3A27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F0704-8110-4387-BE91-415BC868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7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8.wdp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C8979-615D-47F9-95CA-A020E1784835}"/>
              </a:ext>
            </a:extLst>
          </p:cNvPr>
          <p:cNvSpPr txBox="1"/>
          <p:nvPr/>
        </p:nvSpPr>
        <p:spPr>
          <a:xfrm>
            <a:off x="2241919" y="2432720"/>
            <a:ext cx="76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자연어 처리를 통한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 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가이드 생성 어플리케이션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074740" y="3513530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7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86C39-84CA-45EB-AB4D-88ED26264E32}"/>
              </a:ext>
            </a:extLst>
          </p:cNvPr>
          <p:cNvSpPr/>
          <p:nvPr/>
        </p:nvSpPr>
        <p:spPr>
          <a:xfrm>
            <a:off x="2228625" y="1563924"/>
            <a:ext cx="8013030" cy="36458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DF1CED-EB24-44CA-B252-02559190D0BF}"/>
              </a:ext>
            </a:extLst>
          </p:cNvPr>
          <p:cNvSpPr/>
          <p:nvPr/>
        </p:nvSpPr>
        <p:spPr>
          <a:xfrm>
            <a:off x="2061445" y="1723238"/>
            <a:ext cx="8013030" cy="36458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5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중괄호 5"/>
          <p:cNvSpPr/>
          <p:nvPr/>
        </p:nvSpPr>
        <p:spPr>
          <a:xfrm>
            <a:off x="4723730" y="1705235"/>
            <a:ext cx="1135913" cy="4581324"/>
          </a:xfrm>
          <a:prstGeom prst="leftBrace">
            <a:avLst>
              <a:gd name="adj1" fmla="val 12171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997621" y="1938494"/>
            <a:ext cx="6010374" cy="973179"/>
            <a:chOff x="6330059" y="2124430"/>
            <a:chExt cx="6010374" cy="9731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7314051" y="2266612"/>
              <a:ext cx="50263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변환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시각적으로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 파악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59" y="2124430"/>
              <a:ext cx="909776" cy="909776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0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중괄호 5"/>
          <p:cNvSpPr/>
          <p:nvPr/>
        </p:nvSpPr>
        <p:spPr>
          <a:xfrm>
            <a:off x="4723730" y="1705235"/>
            <a:ext cx="1135913" cy="4581324"/>
          </a:xfrm>
          <a:prstGeom prst="leftBrace">
            <a:avLst>
              <a:gd name="adj1" fmla="val 12171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501030" y="1938494"/>
            <a:ext cx="6506965" cy="2597951"/>
            <a:chOff x="5833468" y="2124430"/>
            <a:chExt cx="6506965" cy="25979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7314051" y="2266612"/>
              <a:ext cx="502638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변환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시각적으로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 파악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>
                <a:lnSpc>
                  <a:spcPct val="200000"/>
                </a:lnSpc>
              </a:pP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워드 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클라우드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생성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직관적으로</a:t>
              </a: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분석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833468" y="3519744"/>
              <a:ext cx="1427004" cy="1202637"/>
              <a:chOff x="7268329" y="1757427"/>
              <a:chExt cx="3003431" cy="2781300"/>
            </a:xfrm>
          </p:grpSpPr>
          <p:sp>
            <p:nvSpPr>
              <p:cNvPr id="16" name="구름 15"/>
              <p:cNvSpPr/>
              <p:nvPr/>
            </p:nvSpPr>
            <p:spPr>
              <a:xfrm>
                <a:off x="7268329" y="1757427"/>
                <a:ext cx="3003431" cy="27813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0" name="Picture 2" descr="ìë í´ë¼ì°ë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625" b="90000" l="8750" r="96625">
                            <a14:foregroundMark x1="53000" y1="20625" x2="16250" y2="55500"/>
                            <a14:foregroundMark x1="23625" y1="22000" x2="82625" y2="64375"/>
                            <a14:foregroundMark x1="25625" y1="25375" x2="76125" y2="69500"/>
                            <a14:foregroundMark x1="11125" y1="12875" x2="81875" y2="30250"/>
                            <a14:foregroundMark x1="84625" y1="46875" x2="87500" y2="87250"/>
                            <a14:foregroundMark x1="81875" y1="83125" x2="8750" y2="78125"/>
                            <a14:foregroundMark x1="18625" y1="13625" x2="30375" y2="78125"/>
                            <a14:foregroundMark x1="24375" y1="30500" x2="80250" y2="79125"/>
                            <a14:foregroundMark x1="11125" y1="11625" x2="10875" y2="88500"/>
                            <a14:foregroundMark x1="12125" y1="88000" x2="89375" y2="88250"/>
                            <a14:foregroundMark x1="87875" y1="87750" x2="92000" y2="30000"/>
                            <a14:foregroundMark x1="23625" y1="12625" x2="71750" y2="14125"/>
                            <a14:foregroundMark x1="15250" y1="8250" x2="84750" y2="10250"/>
                            <a14:foregroundMark x1="89625" y1="10750" x2="94000" y2="84125"/>
                            <a14:foregroundMark x1="23875" y1="7625" x2="90625" y2="6875"/>
                            <a14:foregroundMark x1="94375" y1="9750" x2="94250" y2="87250"/>
                            <a14:foregroundMark x1="47250" y1="74000" x2="68875" y2="69625"/>
                            <a14:foregroundMark x1="77875" y1="67750" x2="30375" y2="75250"/>
                            <a14:foregroundMark x1="14750" y1="42250" x2="12875" y2="52375"/>
                            <a14:foregroundMark x1="9500" y1="60500" x2="10250" y2="6875"/>
                            <a14:foregroundMark x1="10250" y1="6875" x2="94625" y2="7375"/>
                            <a14:foregroundMark x1="94625" y1="7375" x2="95125" y2="88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738" y="2069965"/>
                <a:ext cx="2221676" cy="2221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59" y="2124430"/>
              <a:ext cx="909776" cy="909776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중괄호 5"/>
          <p:cNvSpPr/>
          <p:nvPr/>
        </p:nvSpPr>
        <p:spPr>
          <a:xfrm>
            <a:off x="4723730" y="1705235"/>
            <a:ext cx="1135913" cy="4581324"/>
          </a:xfrm>
          <a:prstGeom prst="leftBrace">
            <a:avLst>
              <a:gd name="adj1" fmla="val 12171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501030" y="1938494"/>
            <a:ext cx="6506965" cy="3927834"/>
            <a:chOff x="5833468" y="2124430"/>
            <a:chExt cx="6506965" cy="39278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7314051" y="2266612"/>
              <a:ext cx="502638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변환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시각적으로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 파악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>
                <a:lnSpc>
                  <a:spcPct val="200000"/>
                </a:lnSpc>
              </a:pP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워드 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클라우드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생성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직관적으로</a:t>
              </a: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분석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>
                <a:lnSpc>
                  <a:spcPct val="200000"/>
                </a:lnSpc>
              </a:pP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검색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빠르고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쉽게 키워드 청취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833468" y="3519744"/>
              <a:ext cx="1427004" cy="1202637"/>
              <a:chOff x="7268329" y="1757427"/>
              <a:chExt cx="3003431" cy="2781300"/>
            </a:xfrm>
          </p:grpSpPr>
          <p:sp>
            <p:nvSpPr>
              <p:cNvPr id="16" name="구름 15"/>
              <p:cNvSpPr/>
              <p:nvPr/>
            </p:nvSpPr>
            <p:spPr>
              <a:xfrm>
                <a:off x="7268329" y="1757427"/>
                <a:ext cx="3003431" cy="27813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0" name="Picture 2" descr="ìë í´ë¼ì°ë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625" b="90000" l="8750" r="96625">
                            <a14:foregroundMark x1="53000" y1="20625" x2="16250" y2="55500"/>
                            <a14:foregroundMark x1="23625" y1="22000" x2="82625" y2="64375"/>
                            <a14:foregroundMark x1="25625" y1="25375" x2="76125" y2="69500"/>
                            <a14:foregroundMark x1="11125" y1="12875" x2="81875" y2="30250"/>
                            <a14:foregroundMark x1="84625" y1="46875" x2="87500" y2="87250"/>
                            <a14:foregroundMark x1="81875" y1="83125" x2="8750" y2="78125"/>
                            <a14:foregroundMark x1="18625" y1="13625" x2="30375" y2="78125"/>
                            <a14:foregroundMark x1="24375" y1="30500" x2="80250" y2="79125"/>
                            <a14:foregroundMark x1="11125" y1="11625" x2="10875" y2="88500"/>
                            <a14:foregroundMark x1="12125" y1="88000" x2="89375" y2="88250"/>
                            <a14:foregroundMark x1="87875" y1="87750" x2="92000" y2="30000"/>
                            <a14:foregroundMark x1="23625" y1="12625" x2="71750" y2="14125"/>
                            <a14:foregroundMark x1="15250" y1="8250" x2="84750" y2="10250"/>
                            <a14:foregroundMark x1="89625" y1="10750" x2="94000" y2="84125"/>
                            <a14:foregroundMark x1="23875" y1="7625" x2="90625" y2="6875"/>
                            <a14:foregroundMark x1="94375" y1="9750" x2="94250" y2="87250"/>
                            <a14:foregroundMark x1="47250" y1="74000" x2="68875" y2="69625"/>
                            <a14:foregroundMark x1="77875" y1="67750" x2="30375" y2="75250"/>
                            <a14:foregroundMark x1="14750" y1="42250" x2="12875" y2="52375"/>
                            <a14:foregroundMark x1="9500" y1="60500" x2="10250" y2="6875"/>
                            <a14:foregroundMark x1="10250" y1="6875" x2="94625" y2="7375"/>
                            <a14:foregroundMark x1="94625" y1="7375" x2="95125" y2="88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738" y="2069965"/>
                <a:ext cx="2221676" cy="2221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6138818" y="5223078"/>
              <a:ext cx="1101017" cy="756546"/>
              <a:chOff x="6111943" y="5150367"/>
              <a:chExt cx="1324015" cy="90977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554578" y="5194435"/>
                <a:ext cx="881380" cy="800863"/>
                <a:chOff x="6492240" y="1325880"/>
                <a:chExt cx="189994" cy="172363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6492240" y="1325880"/>
                  <a:ext cx="144780" cy="137160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>
                  <a:off x="6620628" y="1443076"/>
                  <a:ext cx="61606" cy="55167"/>
                </a:xfrm>
                <a:prstGeom prst="line">
                  <a:avLst/>
                </a:prstGeom>
                <a:ln w="142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943" y="5150367"/>
                <a:ext cx="909776" cy="909776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59" y="2124430"/>
              <a:ext cx="909776" cy="90977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587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림 178">
            <a:extLst>
              <a:ext uri="{FF2B5EF4-FFF2-40B4-BE49-F238E27FC236}">
                <a16:creationId xmlns:a16="http://schemas.microsoft.com/office/drawing/2014/main" id="{05E8D200-FFEF-4A23-81DB-D6FD4CB9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3" y="2890289"/>
            <a:ext cx="1663678" cy="1803861"/>
          </a:xfrm>
          <a:prstGeom prst="rect">
            <a:avLst/>
          </a:prstGeom>
        </p:spPr>
      </p:pic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2812524" y="3425103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그림 191" descr="개체이(가) 표시된 사진&#10;&#10;자동 생성된 설명">
            <a:extLst>
              <a:ext uri="{FF2B5EF4-FFF2-40B4-BE49-F238E27FC236}">
                <a16:creationId xmlns:a16="http://schemas.microsoft.com/office/drawing/2014/main" id="{5E00C4CB-A5F4-435F-A0A8-B70FB29B6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50" y="2628628"/>
            <a:ext cx="2280102" cy="2255716"/>
          </a:xfrm>
          <a:prstGeom prst="rect">
            <a:avLst/>
          </a:prstGeom>
        </p:spPr>
      </p:pic>
      <p:pic>
        <p:nvPicPr>
          <p:cNvPr id="193" name="그림 192" descr="개체이(가) 표시된 사진&#10;&#10;자동 생성된 설명">
            <a:extLst>
              <a:ext uri="{FF2B5EF4-FFF2-40B4-BE49-F238E27FC236}">
                <a16:creationId xmlns:a16="http://schemas.microsoft.com/office/drawing/2014/main" id="{F1E21597-C2A0-4490-B94F-E67088D1D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7" r="83549"/>
          <a:stretch/>
        </p:blipFill>
        <p:spPr>
          <a:xfrm>
            <a:off x="8863687" y="2702195"/>
            <a:ext cx="279400" cy="1864227"/>
          </a:xfrm>
          <a:prstGeom prst="rect">
            <a:avLst/>
          </a:prstGeom>
        </p:spPr>
      </p:pic>
      <p:pic>
        <p:nvPicPr>
          <p:cNvPr id="194" name="그림 193" descr="개체이(가) 표시된 사진&#10;&#10;자동 생성된 설명">
            <a:extLst>
              <a:ext uri="{FF2B5EF4-FFF2-40B4-BE49-F238E27FC236}">
                <a16:creationId xmlns:a16="http://schemas.microsoft.com/office/drawing/2014/main" id="{00530713-CC0F-41BA-879B-A930263BC6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9595558" y="2643418"/>
            <a:ext cx="533400" cy="1864227"/>
          </a:xfrm>
          <a:prstGeom prst="rect">
            <a:avLst/>
          </a:prstGeom>
        </p:spPr>
      </p:pic>
      <p:pic>
        <p:nvPicPr>
          <p:cNvPr id="195" name="그림 194" descr="개체이(가) 표시된 사진&#10;&#10;자동 생성된 설명">
            <a:extLst>
              <a:ext uri="{FF2B5EF4-FFF2-40B4-BE49-F238E27FC236}">
                <a16:creationId xmlns:a16="http://schemas.microsoft.com/office/drawing/2014/main" id="{D37AE522-09B9-4F21-A60D-D4DF505FDB3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1" r="32176"/>
          <a:stretch/>
        </p:blipFill>
        <p:spPr>
          <a:xfrm>
            <a:off x="10479973" y="2690592"/>
            <a:ext cx="320639" cy="1864227"/>
          </a:xfrm>
          <a:prstGeom prst="rect">
            <a:avLst/>
          </a:prstGeom>
        </p:spPr>
      </p:pic>
      <p:pic>
        <p:nvPicPr>
          <p:cNvPr id="197" name="그림 196" descr="개체이(가) 표시된 사진&#10;&#10;자동 생성된 설명">
            <a:extLst>
              <a:ext uri="{FF2B5EF4-FFF2-40B4-BE49-F238E27FC236}">
                <a16:creationId xmlns:a16="http://schemas.microsoft.com/office/drawing/2014/main" id="{C053E021-4BDE-476D-949B-7CED9014BB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11216642" y="2702018"/>
            <a:ext cx="533400" cy="186422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2AA9FFDE-7C76-4922-8BB6-1858604FF971}"/>
              </a:ext>
            </a:extLst>
          </p:cNvPr>
          <p:cNvSpPr txBox="1"/>
          <p:nvPr/>
        </p:nvSpPr>
        <p:spPr>
          <a:xfrm>
            <a:off x="1964762" y="4882054"/>
            <a:ext cx="273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음성파일을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WAVE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형태의 리스트로 변환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189A478D-5EDD-46CC-9428-C37CA9DCA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41170"/>
              </p:ext>
            </p:extLst>
          </p:nvPr>
        </p:nvGraphicFramePr>
        <p:xfrm>
          <a:off x="8611458" y="4531182"/>
          <a:ext cx="3222042" cy="376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044">
                  <a:extLst>
                    <a:ext uri="{9D8B030D-6E8A-4147-A177-3AD203B41FA5}">
                      <a16:colId xmlns:a16="http://schemas.microsoft.com/office/drawing/2014/main" val="42179547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748885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8903257"/>
                    </a:ext>
                  </a:extLst>
                </a:gridCol>
                <a:gridCol w="786078">
                  <a:extLst>
                    <a:ext uri="{9D8B030D-6E8A-4147-A177-3AD203B41FA5}">
                      <a16:colId xmlns:a16="http://schemas.microsoft.com/office/drawing/2014/main" val="1761530602"/>
                    </a:ext>
                  </a:extLst>
                </a:gridCol>
              </a:tblGrid>
              <a:tr h="37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00:17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00:20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4127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7222417" y="3425103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950B4C7-E31F-41FD-A41C-9B42BFD9ADAF}"/>
              </a:ext>
            </a:extLst>
          </p:cNvPr>
          <p:cNvSpPr txBox="1"/>
          <p:nvPr/>
        </p:nvSpPr>
        <p:spPr>
          <a:xfrm>
            <a:off x="5983021" y="4958941"/>
            <a:ext cx="34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문장 단위로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Slice</a:t>
            </a:r>
            <a:r>
              <a:rPr lang="en-US" altLang="ko-KR" sz="1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slice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마다 시간 정보를 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229655" y="2379148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401668" y="2361864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1051362" y="2352435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231322" y="1744126"/>
            <a:ext cx="307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SPEECH TO TEXT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392803" y="2582070"/>
            <a:ext cx="4335336" cy="3375088"/>
            <a:chOff x="7439528" y="1787031"/>
            <a:chExt cx="4335336" cy="3375088"/>
          </a:xfrm>
        </p:grpSpPr>
        <p:sp>
          <p:nvSpPr>
            <p:cNvPr id="2" name="순서도: 문서 1"/>
            <p:cNvSpPr/>
            <p:nvPr/>
          </p:nvSpPr>
          <p:spPr>
            <a:xfrm>
              <a:off x="7439528" y="2183249"/>
              <a:ext cx="4335336" cy="2978870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3B426A-FACB-44F9-BC19-9AE091FA758A}"/>
                </a:ext>
              </a:extLst>
            </p:cNvPr>
            <p:cNvSpPr txBox="1"/>
            <p:nvPr/>
          </p:nvSpPr>
          <p:spPr>
            <a:xfrm>
              <a:off x="7570803" y="3047049"/>
              <a:ext cx="2930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소리가 보인다 입니다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AA6C6E-3068-487F-AF12-FE35C1965862}"/>
                </a:ext>
              </a:extLst>
            </p:cNvPr>
            <p:cNvSpPr/>
            <p:nvPr/>
          </p:nvSpPr>
          <p:spPr>
            <a:xfrm>
              <a:off x="10501625" y="3137687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00:02~00:05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E9FA739-3A90-474A-B5D7-84CEB3BD7B77}"/>
                </a:ext>
              </a:extLst>
            </p:cNvPr>
            <p:cNvSpPr txBox="1"/>
            <p:nvPr/>
          </p:nvSpPr>
          <p:spPr>
            <a:xfrm>
              <a:off x="7570804" y="3364907"/>
              <a:ext cx="2930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녹음파일로 공부할 때 좋습니다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B27F52A-D656-4BA8-870B-2D02F21788BA}"/>
                </a:ext>
              </a:extLst>
            </p:cNvPr>
            <p:cNvSpPr/>
            <p:nvPr/>
          </p:nvSpPr>
          <p:spPr>
            <a:xfrm>
              <a:off x="10501625" y="3437379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00:06~00:10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A0D95C-C5FC-403E-9790-340A691238C0}"/>
                </a:ext>
              </a:extLst>
            </p:cNvPr>
            <p:cNvSpPr txBox="1"/>
            <p:nvPr/>
          </p:nvSpPr>
          <p:spPr>
            <a:xfrm>
              <a:off x="7570803" y="3703269"/>
              <a:ext cx="2930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자연어 처리 기반으로 개발되었습니다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F5CBBF0-C7F6-45EB-98DC-65CDA3AF2CC2}"/>
                </a:ext>
              </a:extLst>
            </p:cNvPr>
            <p:cNvSpPr/>
            <p:nvPr/>
          </p:nvSpPr>
          <p:spPr>
            <a:xfrm>
              <a:off x="10501625" y="3764824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00:12~00:15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D6DCC6-4BF3-4BD6-9BF9-1FC7DFBD6A2C}"/>
                </a:ext>
              </a:extLst>
            </p:cNvPr>
            <p:cNvSpPr txBox="1"/>
            <p:nvPr/>
          </p:nvSpPr>
          <p:spPr>
            <a:xfrm>
              <a:off x="7570803" y="4020517"/>
              <a:ext cx="2930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많은 이용 부탁바랍니다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!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B596106-0790-4792-B098-BA9DCFB0A980}"/>
                </a:ext>
              </a:extLst>
            </p:cNvPr>
            <p:cNvSpPr/>
            <p:nvPr/>
          </p:nvSpPr>
          <p:spPr>
            <a:xfrm>
              <a:off x="10501625" y="4080869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00:17~00:20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0C2457-67AD-4D47-A17E-954CD8EA3932}"/>
                </a:ext>
              </a:extLst>
            </p:cNvPr>
            <p:cNvSpPr txBox="1"/>
            <p:nvPr/>
          </p:nvSpPr>
          <p:spPr>
            <a:xfrm>
              <a:off x="7628064" y="2516977"/>
              <a:ext cx="2792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&lt;Context&gt;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FA7324-DEE3-4E4A-84B2-0503C9882B46}"/>
                </a:ext>
              </a:extLst>
            </p:cNvPr>
            <p:cNvSpPr txBox="1"/>
            <p:nvPr/>
          </p:nvSpPr>
          <p:spPr>
            <a:xfrm>
              <a:off x="10501625" y="2516684"/>
              <a:ext cx="106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&lt;Time&gt;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4EAD92-5906-4EF9-8F8E-61FDE0829782}"/>
                </a:ext>
              </a:extLst>
            </p:cNvPr>
            <p:cNvSpPr txBox="1"/>
            <p:nvPr/>
          </p:nvSpPr>
          <p:spPr>
            <a:xfrm>
              <a:off x="7439528" y="1787031"/>
              <a:ext cx="4335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소리가 보인다</a:t>
              </a:r>
              <a:r>
                <a:rPr kumimoji="1" lang="en-US" altLang="ko-KR" sz="20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r>
                <a:rPr kumimoji="1" lang="en-US" altLang="ko-KR" sz="2000" b="1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ctf</a:t>
              </a:r>
              <a:endParaRPr kumimoji="1" lang="ko-KR" altLang="en-US" sz="2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34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5412537" y="3788752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F1E21597-C2A0-4490-B94F-E67088D1D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7" r="83549"/>
          <a:stretch/>
        </p:blipFill>
        <p:spPr>
          <a:xfrm>
            <a:off x="1557918" y="3187676"/>
            <a:ext cx="279400" cy="1864227"/>
          </a:xfrm>
          <a:prstGeom prst="rect">
            <a:avLst/>
          </a:prstGeom>
        </p:spPr>
      </p:pic>
      <p:pic>
        <p:nvPicPr>
          <p:cNvPr id="36" name="그림 35" descr="개체이(가) 표시된 사진&#10;&#10;자동 생성된 설명">
            <a:extLst>
              <a:ext uri="{FF2B5EF4-FFF2-40B4-BE49-F238E27FC236}">
                <a16:creationId xmlns:a16="http://schemas.microsoft.com/office/drawing/2014/main" id="{00530713-CC0F-41BA-879B-A930263BC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2289789" y="3128899"/>
            <a:ext cx="533400" cy="1864227"/>
          </a:xfrm>
          <a:prstGeom prst="rect">
            <a:avLst/>
          </a:prstGeom>
        </p:spPr>
      </p:pic>
      <p:pic>
        <p:nvPicPr>
          <p:cNvPr id="38" name="그림 37" descr="개체이(가) 표시된 사진&#10;&#10;자동 생성된 설명">
            <a:extLst>
              <a:ext uri="{FF2B5EF4-FFF2-40B4-BE49-F238E27FC236}">
                <a16:creationId xmlns:a16="http://schemas.microsoft.com/office/drawing/2014/main" id="{D37AE522-09B9-4F21-A60D-D4DF505FD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1" r="32176"/>
          <a:stretch/>
        </p:blipFill>
        <p:spPr>
          <a:xfrm>
            <a:off x="3174204" y="3176073"/>
            <a:ext cx="320639" cy="1864227"/>
          </a:xfrm>
          <a:prstGeom prst="rect">
            <a:avLst/>
          </a:prstGeom>
        </p:spPr>
      </p:pic>
      <p:pic>
        <p:nvPicPr>
          <p:cNvPr id="39" name="그림 38" descr="개체이(가) 표시된 사진&#10;&#10;자동 생성된 설명">
            <a:extLst>
              <a:ext uri="{FF2B5EF4-FFF2-40B4-BE49-F238E27FC236}">
                <a16:creationId xmlns:a16="http://schemas.microsoft.com/office/drawing/2014/main" id="{C053E021-4BDE-476D-949B-7CED9014BB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3910873" y="3187499"/>
            <a:ext cx="533400" cy="1864227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89A478D-5EDD-46CC-9428-C37CA9DCA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04355"/>
              </p:ext>
            </p:extLst>
          </p:nvPr>
        </p:nvGraphicFramePr>
        <p:xfrm>
          <a:off x="1305689" y="5016663"/>
          <a:ext cx="3222042" cy="376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044">
                  <a:extLst>
                    <a:ext uri="{9D8B030D-6E8A-4147-A177-3AD203B41FA5}">
                      <a16:colId xmlns:a16="http://schemas.microsoft.com/office/drawing/2014/main" val="42179547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748885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8903257"/>
                    </a:ext>
                  </a:extLst>
                </a:gridCol>
                <a:gridCol w="786078">
                  <a:extLst>
                    <a:ext uri="{9D8B030D-6E8A-4147-A177-3AD203B41FA5}">
                      <a16:colId xmlns:a16="http://schemas.microsoft.com/office/drawing/2014/main" val="1761530602"/>
                    </a:ext>
                  </a:extLst>
                </a:gridCol>
              </a:tblGrid>
              <a:tr h="37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00:17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00:20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41273"/>
                  </a:ext>
                </a:extLst>
              </a:tr>
            </a:tbl>
          </a:graphicData>
        </a:graphic>
      </p:graphicFrame>
      <p:cxnSp>
        <p:nvCxnSpPr>
          <p:cNvPr id="42" name="직선 연결선 41"/>
          <p:cNvCxnSpPr/>
          <p:nvPr/>
        </p:nvCxnSpPr>
        <p:spPr>
          <a:xfrm>
            <a:off x="2923886" y="2864629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95899" y="2847345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45593" y="2837916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1322" y="1744126"/>
            <a:ext cx="307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SPEECH TO TEXT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6606A-D0C3-468E-80CA-3D8D381FA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2" b="99178" l="2521" r="91597">
                        <a14:foregroundMark x1="17927" y1="11678" x2="17927" y2="11678"/>
                        <a14:foregroundMark x1="19328" y1="16447" x2="19328" y2="16447"/>
                        <a14:foregroundMark x1="39776" y1="19572" x2="39776" y2="19572"/>
                        <a14:foregroundMark x1="32773" y1="15625" x2="27451" y2="25164"/>
                        <a14:foregroundMark x1="27451" y1="25164" x2="26611" y2="35033"/>
                        <a14:foregroundMark x1="26611" y1="35033" x2="31373" y2="43421"/>
                        <a14:foregroundMark x1="31373" y1="43421" x2="49300" y2="40461"/>
                        <a14:foregroundMark x1="49300" y1="40461" x2="48179" y2="27467"/>
                        <a14:foregroundMark x1="48179" y1="27467" x2="42577" y2="17928"/>
                        <a14:foregroundMark x1="42577" y1="17928" x2="23810" y2="24178"/>
                        <a14:foregroundMark x1="23810" y1="24178" x2="18207" y2="34375"/>
                        <a14:foregroundMark x1="18207" y1="34375" x2="20168" y2="43914"/>
                        <a14:foregroundMark x1="20168" y1="43914" x2="25490" y2="50164"/>
                        <a14:foregroundMark x1="59384" y1="13980" x2="41176" y2="3289"/>
                        <a14:foregroundMark x1="41176" y1="3289" x2="23249" y2="2632"/>
                        <a14:foregroundMark x1="23249" y1="2632" x2="23249" y2="2632"/>
                        <a14:foregroundMark x1="23810" y1="2632" x2="15406" y2="11349"/>
                        <a14:foregroundMark x1="15406" y1="11349" x2="17087" y2="17763"/>
                        <a14:foregroundMark x1="3922" y1="3289" x2="3641" y2="12993"/>
                        <a14:foregroundMark x1="3641" y1="12993" x2="8964" y2="19079"/>
                        <a14:foregroundMark x1="71989" y1="9868" x2="77591" y2="8717"/>
                        <a14:foregroundMark x1="75070" y1="67105" x2="41457" y2="85691"/>
                        <a14:foregroundMark x1="83754" y1="70888" x2="83754" y2="70888"/>
                        <a14:foregroundMark x1="87675" y1="72533" x2="87675" y2="72533"/>
                        <a14:foregroundMark x1="91597" y1="73684" x2="85434" y2="72368"/>
                        <a14:foregroundMark x1="29132" y1="75658" x2="29132" y2="86513"/>
                        <a14:foregroundMark x1="29132" y1="86513" x2="33894" y2="95724"/>
                        <a14:foregroundMark x1="33894" y1="95724" x2="36975" y2="96217"/>
                        <a14:foregroundMark x1="69468" y1="78289" x2="65266" y2="91941"/>
                        <a14:foregroundMark x1="65266" y1="91941" x2="51821" y2="95230"/>
                        <a14:foregroundMark x1="51821" y1="95230" x2="36695" y2="94572"/>
                        <a14:foregroundMark x1="36695" y1="94572" x2="34454" y2="93914"/>
                        <a14:foregroundMark x1="13445" y1="95559" x2="49580" y2="96217"/>
                        <a14:foregroundMark x1="49580" y1="96217" x2="64426" y2="93257"/>
                        <a14:foregroundMark x1="64426" y1="93257" x2="76190" y2="94737"/>
                        <a14:foregroundMark x1="81513" y1="99178" x2="21289" y2="98849"/>
                        <a14:foregroundMark x1="41176" y1="92105" x2="51261" y2="88816"/>
                        <a14:foregroundMark x1="86275" y1="64967" x2="86275" y2="649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4916" y="2297355"/>
            <a:ext cx="2423241" cy="4126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221323-324D-4669-8EB1-C0B29CD4E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157" y="2297355"/>
            <a:ext cx="2168228" cy="4132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84E936-7AC8-4C39-86E6-9049028F1C27}"/>
              </a:ext>
            </a:extLst>
          </p:cNvPr>
          <p:cNvSpPr txBox="1"/>
          <p:nvPr/>
        </p:nvSpPr>
        <p:spPr>
          <a:xfrm>
            <a:off x="6993230" y="2980873"/>
            <a:ext cx="456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음성파일을 분석하여 파일에 담긴 내용을 </a:t>
            </a:r>
            <a:endParaRPr lang="en-US" altLang="ko-KR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가사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처럼 실시간으로 표시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D8CB9-7F1B-412B-99E9-8EAE8F35FDB1}"/>
              </a:ext>
            </a:extLst>
          </p:cNvPr>
          <p:cNvSpPr txBox="1"/>
          <p:nvPr/>
        </p:nvSpPr>
        <p:spPr>
          <a:xfrm>
            <a:off x="6993230" y="4630203"/>
            <a:ext cx="500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음성을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청취하지 않고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 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 구간의 내용을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텍스트로 확인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1322" y="1744126"/>
            <a:ext cx="3499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실시간 텍스트 표시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A4C82BB-8BD6-40BB-A799-E99BE3810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3"/>
          <a:stretch/>
        </p:blipFill>
        <p:spPr>
          <a:xfrm>
            <a:off x="2779584" y="2484020"/>
            <a:ext cx="3863895" cy="3748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BBB68-1194-4304-9116-2EA81D85E74F}"/>
              </a:ext>
            </a:extLst>
          </p:cNvPr>
          <p:cNvSpPr txBox="1"/>
          <p:nvPr/>
        </p:nvSpPr>
        <p:spPr>
          <a:xfrm>
            <a:off x="7079553" y="2992070"/>
            <a:ext cx="454266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추출한 텍스트를 기반으로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클라우드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생성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4540A-3CAF-41FA-AF64-831835FBEF65}"/>
              </a:ext>
            </a:extLst>
          </p:cNvPr>
          <p:cNvSpPr txBox="1"/>
          <p:nvPr/>
        </p:nvSpPr>
        <p:spPr>
          <a:xfrm>
            <a:off x="7079552" y="4500249"/>
            <a:ext cx="4542665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눈에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직관적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파일의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토픽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파악 가능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1322" y="1744126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2800" dirty="0" err="1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9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939260-7B64-4F4E-A96D-55F7FB153C61}"/>
              </a:ext>
            </a:extLst>
          </p:cNvPr>
          <p:cNvSpPr txBox="1"/>
          <p:nvPr/>
        </p:nvSpPr>
        <p:spPr>
          <a:xfrm>
            <a:off x="6876965" y="2535969"/>
            <a:ext cx="5193115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 검색하듯이 </a:t>
            </a:r>
            <a:endParaRPr lang="en-US" altLang="ko-KR" sz="32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파일들을 대상으로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검색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가능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1F314-9690-4290-983B-4DBA6000635A}"/>
              </a:ext>
            </a:extLst>
          </p:cNvPr>
          <p:cNvSpPr txBox="1"/>
          <p:nvPr/>
        </p:nvSpPr>
        <p:spPr>
          <a:xfrm>
            <a:off x="6970214" y="4351002"/>
            <a:ext cx="470079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음성파일을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청취할 필요없이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검색을 통해 원하는 파일의 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원하는 구간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접근 가능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31322" y="1744126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검색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97379" y="2663432"/>
            <a:ext cx="5779586" cy="3149509"/>
            <a:chOff x="1989132" y="2252224"/>
            <a:chExt cx="4802432" cy="26170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EF171-280E-4683-A28B-724C4052A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2886"/>
            <a:stretch/>
          </p:blipFill>
          <p:spPr>
            <a:xfrm>
              <a:off x="1989132" y="2252224"/>
              <a:ext cx="2191727" cy="19619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183FA4-A60A-4D2A-A484-676F88210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013" l="1579" r="91579">
                          <a14:foregroundMark x1="20000" y1="6086" x2="5789" y2="5921"/>
                          <a14:foregroundMark x1="5789" y1="5921" x2="1316" y2="18750"/>
                          <a14:foregroundMark x1="1316" y1="18750" x2="8684" y2="28125"/>
                          <a14:foregroundMark x1="8684" y1="28125" x2="11579" y2="90789"/>
                          <a14:foregroundMark x1="11579" y1="90789" x2="23947" y2="94408"/>
                          <a14:foregroundMark x1="23947" y1="94408" x2="42632" y2="92105"/>
                          <a14:foregroundMark x1="42632" y1="92105" x2="51579" y2="77632"/>
                          <a14:foregroundMark x1="51579" y1="77632" x2="46579" y2="62336"/>
                          <a14:foregroundMark x1="46579" y1="62336" x2="30000" y2="60362"/>
                          <a14:foregroundMark x1="30000" y1="60362" x2="22105" y2="67434"/>
                          <a14:foregroundMark x1="22105" y1="67434" x2="25526" y2="75987"/>
                          <a14:foregroundMark x1="25526" y1="75987" x2="38684" y2="82072"/>
                          <a14:foregroundMark x1="38684" y1="82072" x2="55789" y2="84868"/>
                          <a14:foregroundMark x1="55789" y1="84868" x2="65263" y2="71875"/>
                          <a14:foregroundMark x1="65263" y1="71875" x2="60789" y2="51645"/>
                          <a14:foregroundMark x1="60789" y1="51645" x2="54737" y2="43092"/>
                          <a14:foregroundMark x1="54737" y1="43092" x2="41316" y2="50329"/>
                          <a14:foregroundMark x1="41316" y1="50329" x2="56579" y2="46711"/>
                          <a14:foregroundMark x1="56579" y1="46711" x2="58421" y2="31579"/>
                          <a14:foregroundMark x1="58421" y1="31579" x2="52105" y2="22368"/>
                          <a14:foregroundMark x1="52105" y1="22368" x2="61316" y2="13980"/>
                          <a14:foregroundMark x1="61316" y1="13980" x2="64737" y2="5592"/>
                          <a14:foregroundMark x1="64737" y1="5592" x2="47895" y2="8059"/>
                          <a14:foregroundMark x1="47895" y1="8059" x2="42105" y2="17105"/>
                          <a14:foregroundMark x1="42105" y1="17105" x2="63158" y2="17928"/>
                          <a14:foregroundMark x1="63158" y1="17928" x2="69211" y2="25658"/>
                          <a14:foregroundMark x1="69211" y1="25658" x2="83158" y2="26974"/>
                          <a14:foregroundMark x1="83158" y1="26974" x2="89474" y2="26645"/>
                          <a14:foregroundMark x1="17105" y1="10855" x2="17105" y2="10855"/>
                          <a14:foregroundMark x1="38158" y1="7237" x2="25000" y2="19079"/>
                          <a14:foregroundMark x1="25000" y1="19079" x2="26316" y2="27632"/>
                          <a14:foregroundMark x1="33158" y1="6908" x2="15526" y2="10362"/>
                          <a14:foregroundMark x1="15526" y1="10362" x2="8684" y2="14638"/>
                          <a14:foregroundMark x1="15263" y1="6414" x2="43421" y2="4276"/>
                          <a14:foregroundMark x1="7105" y1="43586" x2="10000" y2="63651"/>
                          <a14:foregroundMark x1="10000" y1="63651" x2="10526" y2="63980"/>
                          <a14:foregroundMark x1="9211" y1="77961" x2="30526" y2="54112"/>
                          <a14:foregroundMark x1="35263" y1="41941" x2="44737" y2="73191"/>
                          <a14:foregroundMark x1="29211" y1="54934" x2="21053" y2="30757"/>
                          <a14:foregroundMark x1="27368" y1="36842" x2="40526" y2="45724"/>
                          <a14:foregroundMark x1="40526" y1="45724" x2="49474" y2="49342"/>
                          <a14:foregroundMark x1="69474" y1="37993" x2="74474" y2="60362"/>
                          <a14:foregroundMark x1="72368" y1="79770" x2="72632" y2="97533"/>
                          <a14:foregroundMark x1="2895" y1="96546" x2="2895" y2="71546"/>
                          <a14:foregroundMark x1="1579" y1="658" x2="44211" y2="0"/>
                          <a14:foregroundMark x1="87632" y1="23684" x2="91842" y2="23191"/>
                          <a14:foregroundMark x1="72632" y1="31086" x2="72368" y2="52961"/>
                          <a14:foregroundMark x1="76579" y1="34046" x2="76579" y2="92928"/>
                          <a14:foregroundMark x1="76579" y1="92928" x2="65263" y2="99836"/>
                          <a14:foregroundMark x1="65263" y1="99836" x2="36842" y2="94408"/>
                          <a14:foregroundMark x1="36842" y1="94408" x2="9737" y2="99013"/>
                          <a14:foregroundMark x1="73684" y1="15296" x2="71842" y2="4276"/>
                          <a14:foregroundMark x1="75000" y1="10362" x2="76053" y2="3454"/>
                        </a14:backgroundRemoval>
                      </a14:imgEffect>
                    </a14:imgLayer>
                  </a14:imgProps>
                </a:ext>
              </a:extLst>
            </a:blip>
            <a:srcRect r="3123" b="53125"/>
            <a:stretch/>
          </p:blipFill>
          <p:spPr>
            <a:xfrm>
              <a:off x="4270184" y="2252224"/>
              <a:ext cx="2521380" cy="1952028"/>
            </a:xfrm>
            <a:prstGeom prst="rect">
              <a:avLst/>
            </a:prstGeom>
          </p:spPr>
        </p:pic>
        <p:sp>
          <p:nvSpPr>
            <p:cNvPr id="2" name="순서도: 문서 1"/>
            <p:cNvSpPr/>
            <p:nvPr/>
          </p:nvSpPr>
          <p:spPr>
            <a:xfrm>
              <a:off x="2000633" y="4001466"/>
              <a:ext cx="2166943" cy="867780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문서 18"/>
            <p:cNvSpPr/>
            <p:nvPr/>
          </p:nvSpPr>
          <p:spPr>
            <a:xfrm>
              <a:off x="4279175" y="3953485"/>
              <a:ext cx="2174769" cy="867780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5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8252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III.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792318-B77F-4AE1-AD53-AB8B10992D72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8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C8979-615D-47F9-95CA-A020E1784835}"/>
              </a:ext>
            </a:extLst>
          </p:cNvPr>
          <p:cNvSpPr txBox="1"/>
          <p:nvPr/>
        </p:nvSpPr>
        <p:spPr>
          <a:xfrm>
            <a:off x="2241919" y="2432720"/>
            <a:ext cx="76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자연어 처리를 통한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 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가이드 생성 어플리케이션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074740" y="3513530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7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86C39-84CA-45EB-AB4D-88ED26264E32}"/>
              </a:ext>
            </a:extLst>
          </p:cNvPr>
          <p:cNvSpPr/>
          <p:nvPr/>
        </p:nvSpPr>
        <p:spPr>
          <a:xfrm>
            <a:off x="2228625" y="1563924"/>
            <a:ext cx="8013030" cy="36458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DF1CED-EB24-44CA-B252-02559190D0BF}"/>
              </a:ext>
            </a:extLst>
          </p:cNvPr>
          <p:cNvSpPr/>
          <p:nvPr/>
        </p:nvSpPr>
        <p:spPr>
          <a:xfrm>
            <a:off x="2061445" y="1723238"/>
            <a:ext cx="8013030" cy="36458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374811" y="2064470"/>
            <a:ext cx="3619893" cy="4134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06224" y="2064470"/>
            <a:ext cx="3619893" cy="4134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193441" y="5237503"/>
            <a:ext cx="372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브레인 </a:t>
            </a:r>
            <a:r>
              <a:rPr lang="ko-KR" altLang="en-US" sz="2400" dirty="0" err="1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스토밍을</a:t>
            </a:r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통해 </a:t>
            </a:r>
            <a:endParaRPr lang="en-US" altLang="ko-KR" sz="2400" dirty="0" smtClean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토픽을 정리하는 사용자</a:t>
            </a:r>
            <a:endParaRPr lang="ko-KR" altLang="en-US" sz="2400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6181" y="2064470"/>
            <a:ext cx="3619893" cy="4134492"/>
            <a:chOff x="556181" y="2064470"/>
            <a:chExt cx="3619893" cy="413449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56181" y="2064470"/>
              <a:ext cx="3619893" cy="41344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6602" y="2336814"/>
              <a:ext cx="3320661" cy="3492818"/>
              <a:chOff x="739968" y="2521479"/>
              <a:chExt cx="3320661" cy="349281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999" y="2521479"/>
                <a:ext cx="2514601" cy="2514601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739968" y="5183300"/>
                <a:ext cx="3320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accent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음성 자료를 이용하는 </a:t>
                </a:r>
                <a:endParaRPr lang="en-US" altLang="ko-KR" sz="2400" dirty="0" smtClean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algn="ctr"/>
                <a:r>
                  <a:rPr lang="ko-KR" altLang="en-US" sz="2400" dirty="0" smtClean="0">
                    <a:solidFill>
                      <a:schemeClr val="accent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모든 </a:t>
                </a:r>
                <a:r>
                  <a:rPr lang="ko-KR" altLang="en-US" sz="2400" dirty="0">
                    <a:solidFill>
                      <a:schemeClr val="accent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학생들</a:t>
                </a:r>
                <a:endParaRPr lang="en-US" altLang="ko-KR" sz="2400" dirty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4444294" y="5367967"/>
            <a:ext cx="34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회의록을 작성하는 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13" y="2200312"/>
            <a:ext cx="3629320" cy="36293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58" y="2589924"/>
            <a:ext cx="2387846" cy="2387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43276" y="2336814"/>
            <a:ext cx="2906829" cy="251460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00558" y="2630739"/>
            <a:ext cx="2906829" cy="251460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42121" y="2685614"/>
            <a:ext cx="2906829" cy="251460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7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3172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54531" y="1886711"/>
            <a:ext cx="889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4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타겟 클라이언트가 자주 사용하는 사이트에 홍보를 통해 유저 확보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462912" y="3672825"/>
            <a:ext cx="3533717" cy="1762104"/>
            <a:chOff x="8290114" y="3897550"/>
            <a:chExt cx="3533717" cy="1762104"/>
          </a:xfrm>
        </p:grpSpPr>
        <p:pic>
          <p:nvPicPr>
            <p:cNvPr id="3074" name="Picture 2" descr="ì¬ë í½í ê·¸ë¨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814"/>
            <a:stretch/>
          </p:blipFill>
          <p:spPr bwMode="auto">
            <a:xfrm>
              <a:off x="8290114" y="3897551"/>
              <a:ext cx="1907634" cy="17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ì¬ë í½í ê·¸ë¨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814"/>
            <a:stretch/>
          </p:blipFill>
          <p:spPr bwMode="auto">
            <a:xfrm>
              <a:off x="9916197" y="3897550"/>
              <a:ext cx="1907634" cy="17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1534375" y="3407344"/>
            <a:ext cx="3634392" cy="2634424"/>
            <a:chOff x="1534375" y="3003083"/>
            <a:chExt cx="3634392" cy="2634424"/>
          </a:xfrm>
          <a:solidFill>
            <a:schemeClr val="bg1"/>
          </a:solidFill>
        </p:grpSpPr>
        <p:grpSp>
          <p:nvGrpSpPr>
            <p:cNvPr id="12" name="그룹 11"/>
            <p:cNvGrpSpPr/>
            <p:nvPr/>
          </p:nvGrpSpPr>
          <p:grpSpPr>
            <a:xfrm>
              <a:off x="1534375" y="3003083"/>
              <a:ext cx="3634392" cy="2634424"/>
              <a:chOff x="1534375" y="3003083"/>
              <a:chExt cx="3634392" cy="2634424"/>
            </a:xfrm>
            <a:grpFill/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534375" y="3003083"/>
                <a:ext cx="3634392" cy="2634424"/>
              </a:xfrm>
              <a:prstGeom prst="roundRect">
                <a:avLst>
                  <a:gd name="adj" fmla="val 4610"/>
                </a:avLst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549667" y="3388093"/>
                <a:ext cx="3619099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783757" y="3039957"/>
              <a:ext cx="28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X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8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5901421" y="4368021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16729" y="5605008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USERS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82" name="Picture 10" descr="íì´ì¤ë¶ ë§í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10" l="8974" r="917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92" r="21559"/>
          <a:stretch/>
        </p:blipFill>
        <p:spPr bwMode="auto">
          <a:xfrm>
            <a:off x="1799925" y="4264341"/>
            <a:ext cx="892604" cy="7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ì íë¸ ë§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03" y="4068469"/>
            <a:ext cx="1657059" cy="80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ì¸ì¤í ë§í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7" t="13515" r="28399" b="18176"/>
          <a:stretch/>
        </p:blipFill>
        <p:spPr bwMode="auto">
          <a:xfrm>
            <a:off x="3089290" y="4991830"/>
            <a:ext cx="852017" cy="8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0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3172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454531" y="1886711"/>
            <a:ext cx="593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광고 배너와 유료 버전을 통해 수익성 확보</a:t>
            </a:r>
          </a:p>
        </p:txBody>
      </p:sp>
      <p:pic>
        <p:nvPicPr>
          <p:cNvPr id="5124" name="Picture 4" descr="êµ¬ê¸ ADMOB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31" y="2924687"/>
            <a:ext cx="3012755" cy="301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026442" y="3194310"/>
            <a:ext cx="2646947" cy="2646947"/>
            <a:chOff x="7170821" y="2924687"/>
            <a:chExt cx="2646947" cy="2646947"/>
          </a:xfrm>
        </p:grpSpPr>
        <p:sp>
          <p:nvSpPr>
            <p:cNvPr id="4" name="타원 3"/>
            <p:cNvSpPr/>
            <p:nvPr/>
          </p:nvSpPr>
          <p:spPr>
            <a:xfrm>
              <a:off x="7170821" y="2924687"/>
              <a:ext cx="2646947" cy="2646947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8652" y="3223392"/>
              <a:ext cx="125128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$</a:t>
              </a:r>
              <a:endParaRPr lang="ko-KR" altLang="en-US" sz="13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80417" y="3192913"/>
              <a:ext cx="125128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$</a:t>
              </a:r>
              <a:endParaRPr lang="ko-KR" altLang="en-US" sz="138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707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FB0F65-D22D-4DF5-B0FE-E462137A5F93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4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909" y="1962992"/>
            <a:ext cx="2864818" cy="4234252"/>
            <a:chOff x="-748077" y="654560"/>
            <a:chExt cx="3567135" cy="52723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3086" y="654560"/>
              <a:ext cx="3515546" cy="105221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6239" b="6992"/>
            <a:stretch/>
          </p:blipFill>
          <p:spPr>
            <a:xfrm>
              <a:off x="-199530" y="2320059"/>
              <a:ext cx="2283029" cy="360680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-748077" y="1599244"/>
              <a:ext cx="3567135" cy="57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재생바를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사용한 접근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236896" y="1779319"/>
            <a:ext cx="6471399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909" y="1962992"/>
            <a:ext cx="10136002" cy="4234252"/>
            <a:chOff x="-748077" y="654560"/>
            <a:chExt cx="12620868" cy="52723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712" y="1481475"/>
              <a:ext cx="2305602" cy="4392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63" b="97710" l="1042" r="93750">
                          <a14:foregroundMark x1="55208" y1="55725" x2="63542" y2="77099"/>
                          <a14:foregroundMark x1="51042" y1="80916" x2="39583" y2="13740"/>
                          <a14:foregroundMark x1="84375" y1="51145" x2="32292" y2="66412"/>
                          <a14:foregroundMark x1="20833" y1="66412" x2="64583" y2="86260"/>
                          <a14:foregroundMark x1="56250" y1="40458" x2="56250" y2="603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342439">
              <a:off x="7465773" y="3012835"/>
              <a:ext cx="569646" cy="7773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23086" y="654560"/>
              <a:ext cx="3515546" cy="105221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7"/>
            <a:srcRect t="6239" b="6992"/>
            <a:stretch/>
          </p:blipFill>
          <p:spPr>
            <a:xfrm>
              <a:off x="-199530" y="2320059"/>
              <a:ext cx="2283029" cy="36068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26D38F-BA9F-4187-9CE2-C7299E008FFF}"/>
                </a:ext>
              </a:extLst>
            </p:cNvPr>
            <p:cNvSpPr txBox="1"/>
            <p:nvPr/>
          </p:nvSpPr>
          <p:spPr>
            <a:xfrm>
              <a:off x="3282635" y="3735649"/>
              <a:ext cx="1112761" cy="72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VS</a:t>
              </a:r>
              <a:endPara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-748077" y="1599244"/>
              <a:ext cx="3567135" cy="57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재생바를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사용한 접근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12251" y="1481475"/>
              <a:ext cx="2288344" cy="43925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63" b="97710" l="1042" r="93750">
                          <a14:foregroundMark x1="55208" y1="55725" x2="63542" y2="77099"/>
                          <a14:foregroundMark x1="51042" y1="80916" x2="39583" y2="13740"/>
                          <a14:foregroundMark x1="84375" y1="51145" x2="32292" y2="66412"/>
                          <a14:foregroundMark x1="20833" y1="66412" x2="64583" y2="86260"/>
                          <a14:foregroundMark x1="56250" y1="40458" x2="56250" y2="603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342439">
              <a:off x="11303145" y="2331543"/>
              <a:ext cx="569646" cy="77733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5005641" y="721685"/>
              <a:ext cx="3567135" cy="5748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직접 접근</a:t>
              </a:r>
              <a:endParaRPr lang="en-US" altLang="ko-KR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8862212" y="721686"/>
              <a:ext cx="2948044" cy="5748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키워드 검색 접근</a:t>
              </a:r>
              <a:endParaRPr lang="en-US" altLang="ko-KR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4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1075225" y="2905154"/>
            <a:ext cx="31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분 이하의 변환만 지원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15" y="3468912"/>
            <a:ext cx="1608089" cy="261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2" y="2042472"/>
            <a:ext cx="2895521" cy="82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3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236896" y="1779319"/>
            <a:ext cx="6471399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1075225" y="2905154"/>
            <a:ext cx="31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분 이하의 변환만 지원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15" y="3468912"/>
            <a:ext cx="1608089" cy="261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2" y="2042472"/>
            <a:ext cx="2895521" cy="828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570" y="1927085"/>
            <a:ext cx="2224766" cy="4257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162883" y="5268322"/>
            <a:ext cx="2174864" cy="476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8482832" y="2632089"/>
            <a:ext cx="29017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긴 파일의 변환 지원</a:t>
            </a:r>
            <a:endParaRPr lang="en-US" altLang="ko-KR" sz="2400" dirty="0" smtClean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921487" y="4794662"/>
            <a:ext cx="551108" cy="47366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337747" y="3737141"/>
            <a:ext cx="3210769" cy="1062209"/>
            <a:chOff x="8320238" y="3018453"/>
            <a:chExt cx="3210769" cy="106220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0238" y="3018453"/>
              <a:ext cx="3210769" cy="106220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0403115" y="3813910"/>
              <a:ext cx="575497" cy="210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26D38F-BA9F-4187-9CE2-C7299E008FFF}"/>
              </a:ext>
            </a:extLst>
          </p:cNvPr>
          <p:cNvSpPr txBox="1"/>
          <p:nvPr/>
        </p:nvSpPr>
        <p:spPr>
          <a:xfrm>
            <a:off x="4362031" y="4437458"/>
            <a:ext cx="89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5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4440" y="1933575"/>
            <a:ext cx="10578537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 파일에 스크립트를 빠르게 생성하여 다양한 용도로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자작곡 등 잘 알려지지 않은 노래의 가사 파일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생성</a:t>
            </a:r>
            <a:endParaRPr lang="ko-KR" altLang="en-US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키워드가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포함된 구간 검색을 통해 효율적인 음성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녹음 파일 중 특정 아이템</a:t>
            </a: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키워드에 관련된 부분만 청취 </a:t>
            </a: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클라우드를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이용하여 시각적으로 음성 파일 내용을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파악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사용자의 아이디어를 녹음하기만 하면 키워드를 파악하여 자동 내용 정리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6808" y="2618072"/>
            <a:ext cx="7507705" cy="741145"/>
          </a:xfrm>
          <a:prstGeom prst="rect">
            <a:avLst/>
          </a:prstGeom>
          <a:solidFill>
            <a:srgbClr val="A6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62463" y="4096511"/>
            <a:ext cx="7507705" cy="741145"/>
          </a:xfrm>
          <a:prstGeom prst="rect">
            <a:avLst/>
          </a:prstGeom>
          <a:solidFill>
            <a:srgbClr val="A6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62462" y="5513906"/>
            <a:ext cx="8288957" cy="741145"/>
          </a:xfrm>
          <a:prstGeom prst="rect">
            <a:avLst/>
          </a:prstGeom>
          <a:solidFill>
            <a:srgbClr val="A6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4440" y="1933575"/>
            <a:ext cx="10578537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 파일에 스크립트를 빠르게 생성하여 다양한 용도로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자작곡 등 잘 알려지지 않은 노래의 가사 파일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생성</a:t>
            </a:r>
            <a:endParaRPr lang="ko-KR" altLang="en-US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키워드가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포함된 구간 검색을 통해 효율적인 음성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녹음 파일 중 특정 아이템</a:t>
            </a: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키워드에 관련된 부분만 청취 </a:t>
            </a: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클라우드를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이용하여 시각적으로 음성 파일 내용을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파악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사용자의 아이디어를 녹음하기만 하면 키워드를 파악하여 자동 내용 정리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4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946183" y="898588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FB0F65-D22D-4DF5-B0FE-E462137A5F93}"/>
              </a:ext>
            </a:extLst>
          </p:cNvPr>
          <p:cNvCxnSpPr>
            <a:cxnSpLocks/>
          </p:cNvCxnSpPr>
          <p:nvPr/>
        </p:nvCxnSpPr>
        <p:spPr>
          <a:xfrm>
            <a:off x="946183" y="1957589"/>
            <a:ext cx="103485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F831C-99B5-4381-BCAA-6143415C468C}"/>
              </a:ext>
            </a:extLst>
          </p:cNvPr>
          <p:cNvSpPr txBox="1"/>
          <p:nvPr/>
        </p:nvSpPr>
        <p:spPr>
          <a:xfrm>
            <a:off x="1126500" y="2259449"/>
            <a:ext cx="33296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81838-730B-4955-BC95-C7CDECCDAF08}"/>
              </a:ext>
            </a:extLst>
          </p:cNvPr>
          <p:cNvSpPr txBox="1"/>
          <p:nvPr/>
        </p:nvSpPr>
        <p:spPr>
          <a:xfrm>
            <a:off x="1126500" y="3902963"/>
            <a:ext cx="3825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 및 핵심 기술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0D620-86B4-41A3-BB24-6B1B1C239E11}"/>
              </a:ext>
            </a:extLst>
          </p:cNvPr>
          <p:cNvSpPr txBox="1"/>
          <p:nvPr/>
        </p:nvSpPr>
        <p:spPr>
          <a:xfrm>
            <a:off x="6501504" y="2259449"/>
            <a:ext cx="5017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III.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4B0CB-4933-44AD-BD64-30818E470FFA}"/>
              </a:ext>
            </a:extLst>
          </p:cNvPr>
          <p:cNvSpPr txBox="1"/>
          <p:nvPr/>
        </p:nvSpPr>
        <p:spPr>
          <a:xfrm>
            <a:off x="6501505" y="3898598"/>
            <a:ext cx="447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EAF8F-52BB-4FF5-9A1A-FC0203C2B01C}"/>
              </a:ext>
            </a:extLst>
          </p:cNvPr>
          <p:cNvSpPr txBox="1"/>
          <p:nvPr/>
        </p:nvSpPr>
        <p:spPr>
          <a:xfrm>
            <a:off x="1391932" y="2736503"/>
            <a:ext cx="332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추진 배경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88E0-8DE7-43E7-A904-F5F08179B7ED}"/>
              </a:ext>
            </a:extLst>
          </p:cNvPr>
          <p:cNvSpPr txBox="1"/>
          <p:nvPr/>
        </p:nvSpPr>
        <p:spPr>
          <a:xfrm>
            <a:off x="1391932" y="4295174"/>
            <a:ext cx="3329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핵심기술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주요기능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lt"/>
              <a:buAutoNum type="circleNumDbPlain"/>
            </a:pP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실시간 텍스트 표시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16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</a:t>
            </a: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E0A7D-B8D7-4FA1-895D-9093E0ED4E3B}"/>
              </a:ext>
            </a:extLst>
          </p:cNvPr>
          <p:cNvSpPr txBox="1"/>
          <p:nvPr/>
        </p:nvSpPr>
        <p:spPr>
          <a:xfrm>
            <a:off x="6766936" y="2737947"/>
            <a:ext cx="332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추진 방법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8DDC1-B373-4314-B99A-4E6E01424738}"/>
              </a:ext>
            </a:extLst>
          </p:cNvPr>
          <p:cNvSpPr txBox="1"/>
          <p:nvPr/>
        </p:nvSpPr>
        <p:spPr>
          <a:xfrm>
            <a:off x="6766935" y="4375652"/>
            <a:ext cx="421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 및 활용 방법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4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0" y="314632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 FOR LISTENING</a:t>
            </a:r>
            <a:endParaRPr lang="en-US" altLang="ko-KR" sz="4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792318-B77F-4AE1-AD53-AB8B10992D72}"/>
              </a:ext>
            </a:extLst>
          </p:cNvPr>
          <p:cNvCxnSpPr>
            <a:cxnSpLocks/>
          </p:cNvCxnSpPr>
          <p:nvPr/>
        </p:nvCxnSpPr>
        <p:spPr>
          <a:xfrm>
            <a:off x="603283" y="3923785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469" y="1365337"/>
            <a:ext cx="11669562" cy="5060515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25469" y="94979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FB0F65-D22D-4DF5-B0FE-E462137A5F93}"/>
              </a:ext>
            </a:extLst>
          </p:cNvPr>
          <p:cNvCxnSpPr>
            <a:cxnSpLocks/>
          </p:cNvCxnSpPr>
          <p:nvPr/>
        </p:nvCxnSpPr>
        <p:spPr>
          <a:xfrm>
            <a:off x="225469" y="1153980"/>
            <a:ext cx="103485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F831C-99B5-4381-BCAA-6143415C468C}"/>
              </a:ext>
            </a:extLst>
          </p:cNvPr>
          <p:cNvSpPr txBox="1"/>
          <p:nvPr/>
        </p:nvSpPr>
        <p:spPr>
          <a:xfrm>
            <a:off x="750719" y="1846477"/>
            <a:ext cx="33296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81838-730B-4955-BC95-C7CDECCDAF08}"/>
              </a:ext>
            </a:extLst>
          </p:cNvPr>
          <p:cNvSpPr txBox="1"/>
          <p:nvPr/>
        </p:nvSpPr>
        <p:spPr>
          <a:xfrm>
            <a:off x="750719" y="3489991"/>
            <a:ext cx="3825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 및 핵심 기술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0D620-86B4-41A3-BB24-6B1B1C239E11}"/>
              </a:ext>
            </a:extLst>
          </p:cNvPr>
          <p:cNvSpPr txBox="1"/>
          <p:nvPr/>
        </p:nvSpPr>
        <p:spPr>
          <a:xfrm>
            <a:off x="6125723" y="1846477"/>
            <a:ext cx="5017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III.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4B0CB-4933-44AD-BD64-30818E470FFA}"/>
              </a:ext>
            </a:extLst>
          </p:cNvPr>
          <p:cNvSpPr txBox="1"/>
          <p:nvPr/>
        </p:nvSpPr>
        <p:spPr>
          <a:xfrm>
            <a:off x="6125724" y="3485626"/>
            <a:ext cx="447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EAF8F-52BB-4FF5-9A1A-FC0203C2B01C}"/>
              </a:ext>
            </a:extLst>
          </p:cNvPr>
          <p:cNvSpPr txBox="1"/>
          <p:nvPr/>
        </p:nvSpPr>
        <p:spPr>
          <a:xfrm>
            <a:off x="1016151" y="2323531"/>
            <a:ext cx="332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추진 배경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88E0-8DE7-43E7-A904-F5F08179B7ED}"/>
              </a:ext>
            </a:extLst>
          </p:cNvPr>
          <p:cNvSpPr txBox="1"/>
          <p:nvPr/>
        </p:nvSpPr>
        <p:spPr>
          <a:xfrm>
            <a:off x="1016151" y="3882202"/>
            <a:ext cx="3329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핵심기술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주요기능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lt"/>
              <a:buAutoNum type="circleNumDbPlain"/>
            </a:pP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실시간 텍스트 표시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16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</a:t>
            </a: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E0A7D-B8D7-4FA1-895D-9093E0ED4E3B}"/>
              </a:ext>
            </a:extLst>
          </p:cNvPr>
          <p:cNvSpPr txBox="1"/>
          <p:nvPr/>
        </p:nvSpPr>
        <p:spPr>
          <a:xfrm>
            <a:off x="6391155" y="2324975"/>
            <a:ext cx="332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추진 방법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8DDC1-B373-4314-B99A-4E6E01424738}"/>
              </a:ext>
            </a:extLst>
          </p:cNvPr>
          <p:cNvSpPr txBox="1"/>
          <p:nvPr/>
        </p:nvSpPr>
        <p:spPr>
          <a:xfrm>
            <a:off x="6391154" y="3962680"/>
            <a:ext cx="421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 및 활용 방법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3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532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’</a:t>
            </a:r>
            <a:r>
              <a:rPr lang="ko-KR" altLang="en-US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4753EB-062B-4844-8FEE-A8D3887B7741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제안 배경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88542" y="3018443"/>
            <a:ext cx="4937878" cy="1933276"/>
            <a:chOff x="592973" y="2938774"/>
            <a:chExt cx="4937878" cy="193327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73" y="2938774"/>
              <a:ext cx="1663678" cy="16538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336844" y="3671721"/>
              <a:ext cx="24792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defRPr>
              </a:lvl1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강의 </a:t>
              </a:r>
              <a:r>
                <a:rPr lang="ko-KR" altLang="en-US" dirty="0"/>
                <a:t>녹음</a:t>
              </a:r>
              <a:endParaRPr lang="en-US" altLang="ko-KR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회의록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36844" y="2999224"/>
              <a:ext cx="319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 파일의 활용 </a:t>
              </a:r>
              <a:endPara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9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제안 배경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29709" y="2022081"/>
            <a:ext cx="8040305" cy="3614069"/>
            <a:chOff x="5835950" y="1946666"/>
            <a:chExt cx="8040305" cy="36140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9076419" y="3226844"/>
              <a:ext cx="3527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1.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너무 긴 음성 파일 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9078412" y="4479725"/>
              <a:ext cx="4797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2.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내용을 파악하기 힘든 음성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952" y="2809792"/>
              <a:ext cx="2824490" cy="12957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8952" y="4384990"/>
              <a:ext cx="2824490" cy="117574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835950" y="1946666"/>
              <a:ext cx="1883375" cy="523220"/>
            </a:xfrm>
            <a:prstGeom prst="rect">
              <a:avLst/>
            </a:prstGeom>
            <a:solidFill>
              <a:srgbClr val="A6B6EA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800" dirty="0" smtClean="0">
                  <a:solidFill>
                    <a:srgbClr val="002060"/>
                  </a:solidFill>
                </a:rPr>
                <a:t>PROBLEM</a:t>
              </a:r>
              <a:endParaRPr lang="ko-KR" altLang="en-US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6C8979-615D-47F9-95CA-A020E1784835}"/>
              </a:ext>
            </a:extLst>
          </p:cNvPr>
          <p:cNvSpPr txBox="1"/>
          <p:nvPr/>
        </p:nvSpPr>
        <p:spPr>
          <a:xfrm>
            <a:off x="2241919" y="2649540"/>
            <a:ext cx="76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자연어 처리를 통한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 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가이드 생성 어플리케이션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074740" y="3730350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7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1542</Words>
  <Application>Microsoft Office PowerPoint</Application>
  <PresentationFormat>와이드스크린</PresentationFormat>
  <Paragraphs>342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나눔스퀘어_ac ExtraBold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SeoWon Yun</dc:creator>
  <cp:lastModifiedBy>Administrator</cp:lastModifiedBy>
  <cp:revision>169</cp:revision>
  <dcterms:created xsi:type="dcterms:W3CDTF">2019-07-09T12:49:30Z</dcterms:created>
  <dcterms:modified xsi:type="dcterms:W3CDTF">2019-10-26T12:51:38Z</dcterms:modified>
</cp:coreProperties>
</file>