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Medium"/>
      <p:regular r:id="rId32"/>
      <p:bold r:id="rId33"/>
      <p:italic r:id="rId34"/>
      <p:boldItalic r:id="rId35"/>
    </p:embeddedFont>
    <p:embeddedFont>
      <p:font typeface="Roboto"/>
      <p:regular r:id="rId36"/>
      <p:bold r:id="rId37"/>
      <p:italic r:id="rId38"/>
      <p:boldItalic r:id="rId39"/>
    </p:embeddedFont>
    <p:embeddedFont>
      <p:font typeface="Nunito"/>
      <p:regular r:id="rId40"/>
      <p:bold r:id="rId41"/>
      <p:italic r:id="rId42"/>
      <p:boldItalic r:id="rId43"/>
    </p:embeddedFont>
    <p:embeddedFont>
      <p:font typeface="Maven Pro"/>
      <p:regular r:id="rId44"/>
      <p:bold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MavenPro-regular.fntdata"/><Relationship Id="rId43" Type="http://schemas.openxmlformats.org/officeDocument/2006/relationships/font" Target="fonts/Nunito-boldItalic.fntdata"/><Relationship Id="rId46" Type="http://schemas.openxmlformats.org/officeDocument/2006/relationships/font" Target="fonts/Merriweather-regular.fntdata"/><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obotoMedium-bold.fntdata"/><Relationship Id="rId32" Type="http://schemas.openxmlformats.org/officeDocument/2006/relationships/font" Target="fonts/RobotoMedium-regular.fntdata"/><Relationship Id="rId35" Type="http://schemas.openxmlformats.org/officeDocument/2006/relationships/font" Target="fonts/RobotoMedium-boldItalic.fntdata"/><Relationship Id="rId34" Type="http://schemas.openxmlformats.org/officeDocument/2006/relationships/font" Target="fonts/RobotoMedium-italic.fntdata"/><Relationship Id="rId37" Type="http://schemas.openxmlformats.org/officeDocument/2006/relationships/font" Target="fonts/Roboto-bold.fntdata"/><Relationship Id="rId36" Type="http://schemas.openxmlformats.org/officeDocument/2006/relationships/font" Target="fonts/Roboto-regular.fntdata"/><Relationship Id="rId39" Type="http://schemas.openxmlformats.org/officeDocument/2006/relationships/font" Target="fonts/Roboto-boldItalic.fntdata"/><Relationship Id="rId38"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479639fee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479639fee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479639fee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479639fee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479639fee_6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479639fee_6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479639fee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479639fee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479639fee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479639fee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479639fee_8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479639fee_8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479639fee_6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479639fee_6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479639fee_6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479639fee_6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479639fee_1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479639fee_1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479639fe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479639fe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479639fee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479639fee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479639fe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479639fe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7479639fe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479639fe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7479639fee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479639fee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479639fe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479639fe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479639fee_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479639fee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479639fee_1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479639fee_1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7479639fe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479639fe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7479639fee_18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479639fee_18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479639fee_1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479639fee_1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479639fee_6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79639fee_6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479639fee_6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479639fee_6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479639fee_6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479639fee_6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479639fee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479639fee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479639fe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479639fe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479639fee_6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479639fee_6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gif"/><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halkbeat.org/posts/co/2015/12/23/goodbye-act-hello-sat-a-significant-change-for-colorado-high-schoolers/" TargetMode="External"/><Relationship Id="rId4" Type="http://schemas.openxmlformats.org/officeDocument/2006/relationships/hyperlink" Target="https://chalkbeat.org/posts/co/2015/12/23/goodbye-act-hello-sat-a-significant-change-for-colorado-high-schoolers/" TargetMode="External"/><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olumbiabusinessreport.com/news/education/77163/" TargetMode="External"/><Relationship Id="rId4" Type="http://schemas.openxmlformats.org/officeDocument/2006/relationships/hyperlink" Target="https://blog.prepscholar.com/which-states-require-the-act-full-list-and-advice" TargetMode="External"/><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columbiabusinessreport.com/news/education/77163/" TargetMode="External"/><Relationship Id="rId4" Type="http://schemas.openxmlformats.org/officeDocument/2006/relationships/hyperlink" Target="https://www.daytondailynews.com/news/national-act-scores-for-class-2018-worst-decades-officials-say/EKA05C3FHcjN4bx8BmcC2N/" TargetMode="External"/><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A86E8"/>
        </a:solidFill>
      </p:bgPr>
    </p:bg>
    <p:spTree>
      <p:nvGrpSpPr>
        <p:cNvPr id="276" name="Shape 276"/>
        <p:cNvGrpSpPr/>
        <p:nvPr/>
      </p:nvGrpSpPr>
      <p:grpSpPr>
        <a:xfrm>
          <a:off x="0" y="0"/>
          <a:ext cx="0" cy="0"/>
          <a:chOff x="0" y="0"/>
          <a:chExt cx="0" cy="0"/>
        </a:xfrm>
      </p:grpSpPr>
      <p:sp>
        <p:nvSpPr>
          <p:cNvPr id="277" name="Google Shape;277;p13"/>
          <p:cNvSpPr txBox="1"/>
          <p:nvPr/>
        </p:nvSpPr>
        <p:spPr>
          <a:xfrm>
            <a:off x="300450" y="416400"/>
            <a:ext cx="7028100" cy="43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rgbClr val="FFFFFF"/>
                </a:solidFill>
                <a:latin typeface="Merriweather"/>
                <a:ea typeface="Merriweather"/>
                <a:cs typeface="Merriweather"/>
                <a:sym typeface="Merriweather"/>
              </a:rPr>
              <a:t>Project 1</a:t>
            </a:r>
            <a:endParaRPr b="1" sz="41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b="1" sz="13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b="1" lang="en" sz="4100">
                <a:solidFill>
                  <a:srgbClr val="FFFFFF"/>
                </a:solidFill>
                <a:latin typeface="Merriweather"/>
                <a:ea typeface="Merriweather"/>
                <a:cs typeface="Merriweather"/>
                <a:sym typeface="Merriweather"/>
              </a:rPr>
              <a:t>SAT &amp; ACT Analysis</a:t>
            </a:r>
            <a:endParaRPr b="1" sz="41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b="1" sz="24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b="1" lang="en" sz="2200">
                <a:solidFill>
                  <a:srgbClr val="FFFFFF"/>
                </a:solidFill>
                <a:latin typeface="Merriweather"/>
                <a:ea typeface="Merriweather"/>
                <a:cs typeface="Merriweather"/>
                <a:sym typeface="Merriweather"/>
              </a:rPr>
              <a:t>General Assembly DSI14</a:t>
            </a:r>
            <a:endParaRPr b="1" sz="22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b="1" lang="en" sz="2200">
                <a:solidFill>
                  <a:srgbClr val="FFFFFF"/>
                </a:solidFill>
                <a:latin typeface="Merriweather"/>
                <a:ea typeface="Merriweather"/>
                <a:cs typeface="Merriweather"/>
                <a:sym typeface="Merriweather"/>
              </a:rPr>
              <a:t>April 20, 2020</a:t>
            </a:r>
            <a:endParaRPr b="1" sz="22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b="1" lang="en" sz="2200">
                <a:solidFill>
                  <a:srgbClr val="FFFFFF"/>
                </a:solidFill>
                <a:latin typeface="Merriweather"/>
                <a:ea typeface="Merriweather"/>
                <a:cs typeface="Merriweather"/>
                <a:sym typeface="Merriweather"/>
              </a:rPr>
              <a:t>Prepared by : Geoffrey</a:t>
            </a:r>
            <a:endParaRPr b="1" sz="22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b="1" lang="en" sz="2200">
                <a:solidFill>
                  <a:srgbClr val="FFFFFF"/>
                </a:solidFill>
                <a:latin typeface="Merriweather"/>
                <a:ea typeface="Merriweather"/>
                <a:cs typeface="Merriweather"/>
                <a:sym typeface="Merriweather"/>
              </a:rPr>
              <a:t>				 Jamie</a:t>
            </a:r>
            <a:endParaRPr b="1" sz="2200">
              <a:solidFill>
                <a:srgbClr val="FFFFFF"/>
              </a:solidFill>
              <a:latin typeface="Merriweather"/>
              <a:ea typeface="Merriweather"/>
              <a:cs typeface="Merriweather"/>
              <a:sym typeface="Merriweather"/>
            </a:endParaRPr>
          </a:p>
          <a:p>
            <a:pPr indent="457200" lvl="0" marL="1371600" rtl="0" algn="l">
              <a:spcBef>
                <a:spcPts val="0"/>
              </a:spcBef>
              <a:spcAft>
                <a:spcPts val="0"/>
              </a:spcAft>
              <a:buNone/>
            </a:pPr>
            <a:r>
              <a:rPr b="1" lang="en" sz="2200">
                <a:solidFill>
                  <a:srgbClr val="FFFFFF"/>
                </a:solidFill>
                <a:latin typeface="Merriweather"/>
                <a:ea typeface="Merriweather"/>
                <a:cs typeface="Merriweather"/>
                <a:sym typeface="Merriweather"/>
              </a:rPr>
              <a:t> Sharmaine </a:t>
            </a:r>
            <a:endParaRPr b="1" sz="2200">
              <a:solidFill>
                <a:srgbClr val="FFFFFF"/>
              </a:solidFill>
              <a:latin typeface="Merriweather"/>
              <a:ea typeface="Merriweather"/>
              <a:cs typeface="Merriweather"/>
              <a:sym typeface="Merriweather"/>
            </a:endParaRPr>
          </a:p>
          <a:p>
            <a:pPr indent="457200" lvl="0" marL="1371600" rtl="0" algn="l">
              <a:spcBef>
                <a:spcPts val="0"/>
              </a:spcBef>
              <a:spcAft>
                <a:spcPts val="0"/>
              </a:spcAft>
              <a:buNone/>
            </a:pPr>
            <a:r>
              <a:rPr b="1" lang="en" sz="2200">
                <a:solidFill>
                  <a:srgbClr val="FFFFFF"/>
                </a:solidFill>
                <a:latin typeface="Merriweather"/>
                <a:ea typeface="Merriweather"/>
                <a:cs typeface="Merriweather"/>
                <a:sym typeface="Merriweather"/>
              </a:rPr>
              <a:t> Song Yuan</a:t>
            </a:r>
            <a:endParaRPr b="1" sz="2200">
              <a:solidFill>
                <a:srgbClr val="FFFFFF"/>
              </a:solidFill>
              <a:latin typeface="Merriweather"/>
              <a:ea typeface="Merriweather"/>
              <a:cs typeface="Merriweather"/>
              <a:sym typeface="Merriweather"/>
            </a:endParaRPr>
          </a:p>
          <a:p>
            <a:pPr indent="457200" lvl="0" marL="1371600" rtl="0" algn="l">
              <a:spcBef>
                <a:spcPts val="0"/>
              </a:spcBef>
              <a:spcAft>
                <a:spcPts val="0"/>
              </a:spcAft>
              <a:buNone/>
            </a:pPr>
            <a:r>
              <a:rPr b="1" lang="en" sz="2200">
                <a:solidFill>
                  <a:srgbClr val="FFFFFF"/>
                </a:solidFill>
                <a:latin typeface="Merriweather"/>
                <a:ea typeface="Merriweather"/>
                <a:cs typeface="Merriweather"/>
                <a:sym typeface="Merriweather"/>
              </a:rPr>
              <a:t> Vincent</a:t>
            </a:r>
            <a:endParaRPr b="1" sz="2200">
              <a:solidFill>
                <a:srgbClr val="FFFFFF"/>
              </a:solidFill>
              <a:latin typeface="Merriweather"/>
              <a:ea typeface="Merriweather"/>
              <a:cs typeface="Merriweather"/>
              <a:sym typeface="Merriweather"/>
            </a:endParaRPr>
          </a:p>
          <a:p>
            <a:pPr indent="457200" lvl="0" marL="1371600" rtl="0" algn="l">
              <a:spcBef>
                <a:spcPts val="0"/>
              </a:spcBef>
              <a:spcAft>
                <a:spcPts val="0"/>
              </a:spcAft>
              <a:buNone/>
            </a:pPr>
            <a:r>
              <a:rPr b="1" lang="en" sz="2200">
                <a:solidFill>
                  <a:srgbClr val="FFFFFF"/>
                </a:solidFill>
                <a:latin typeface="Merriweather"/>
                <a:ea typeface="Merriweather"/>
                <a:cs typeface="Merriweather"/>
                <a:sym typeface="Merriweather"/>
              </a:rPr>
              <a:t> </a:t>
            </a:r>
            <a:endParaRPr b="1" sz="22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b="1" lang="en" sz="2200">
                <a:solidFill>
                  <a:srgbClr val="FFFFFF"/>
                </a:solidFill>
                <a:latin typeface="Merriweather"/>
                <a:ea typeface="Merriweather"/>
                <a:cs typeface="Merriweather"/>
                <a:sym typeface="Merriweather"/>
              </a:rPr>
              <a:t>				 </a:t>
            </a:r>
            <a:endParaRPr b="1" sz="2200">
              <a:solidFill>
                <a:srgbClr val="FFFFFF"/>
              </a:solidFill>
              <a:latin typeface="Merriweather"/>
              <a:ea typeface="Merriweather"/>
              <a:cs typeface="Merriweather"/>
              <a:sym typeface="Merriweather"/>
            </a:endParaRPr>
          </a:p>
          <a:p>
            <a:pPr indent="0" lvl="0" marL="0" rtl="0" algn="ctr">
              <a:spcBef>
                <a:spcPts val="0"/>
              </a:spcBef>
              <a:spcAft>
                <a:spcPts val="0"/>
              </a:spcAft>
              <a:buNone/>
            </a:pPr>
            <a:r>
              <a:t/>
            </a:r>
            <a:endParaRPr b="1" sz="4100">
              <a:solidFill>
                <a:srgbClr val="434343"/>
              </a:solidFill>
              <a:latin typeface="Merriweather"/>
              <a:ea typeface="Merriweather"/>
              <a:cs typeface="Merriweather"/>
              <a:sym typeface="Merriweather"/>
            </a:endParaRPr>
          </a:p>
          <a:p>
            <a:pPr indent="0" lvl="0" marL="0" rtl="0" algn="l">
              <a:spcBef>
                <a:spcPts val="0"/>
              </a:spcBef>
              <a:spcAft>
                <a:spcPts val="0"/>
              </a:spcAft>
              <a:buNone/>
            </a:pPr>
            <a:r>
              <a:t/>
            </a:r>
            <a:endParaRPr b="1" sz="4100">
              <a:solidFill>
                <a:srgbClr val="434343"/>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1" name="Shape 361"/>
        <p:cNvGrpSpPr/>
        <p:nvPr/>
      </p:nvGrpSpPr>
      <p:grpSpPr>
        <a:xfrm>
          <a:off x="0" y="0"/>
          <a:ext cx="0" cy="0"/>
          <a:chOff x="0" y="0"/>
          <a:chExt cx="0" cy="0"/>
        </a:xfrm>
      </p:grpSpPr>
      <p:sp>
        <p:nvSpPr>
          <p:cNvPr id="362" name="Google Shape;362;p22"/>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solidFill>
                  <a:srgbClr val="FFFFFF"/>
                </a:solidFill>
              </a:rPr>
              <a:t>   Boxplot</a:t>
            </a:r>
            <a:endParaRPr sz="3000">
              <a:solidFill>
                <a:srgbClr val="FFFFFF"/>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SAT and ACT Participation Rate in 2017 and 2018</a:t>
            </a:r>
            <a:endParaRPr sz="3000">
              <a:solidFill>
                <a:srgbClr val="FFFFFF"/>
              </a:solidFill>
            </a:endParaRPr>
          </a:p>
        </p:txBody>
      </p:sp>
      <p:sp>
        <p:nvSpPr>
          <p:cNvPr id="363" name="Google Shape;363;p22"/>
          <p:cNvSpPr txBox="1"/>
          <p:nvPr>
            <p:ph idx="1" type="body"/>
          </p:nvPr>
        </p:nvSpPr>
        <p:spPr>
          <a:xfrm>
            <a:off x="4928000" y="1394700"/>
            <a:ext cx="3967800" cy="374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50">
              <a:solidFill>
                <a:srgbClr val="434343"/>
              </a:solidFill>
              <a:latin typeface="Arial"/>
              <a:ea typeface="Arial"/>
              <a:cs typeface="Arial"/>
              <a:sym typeface="Aria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Boxplots can help further describe the behavior of the histograms </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SAT participation rate 25-50-75 quartiles are around the lower end of participation rates</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Has longer top whiskers indicating outliers are high participation rates</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ACT participation rate 25-50-75 quartiles are around the higher end of participation rates</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Has longer bottom whiskers indicating outliers are low participation rates</a:t>
            </a:r>
            <a:endParaRPr b="1" sz="1400">
              <a:solidFill>
                <a:srgbClr val="434343"/>
              </a:solidFill>
            </a:endParaRPr>
          </a:p>
          <a:p>
            <a:pPr indent="0" lvl="0" marL="457200" rtl="0" algn="l">
              <a:spcBef>
                <a:spcPts val="0"/>
              </a:spcBef>
              <a:spcAft>
                <a:spcPts val="0"/>
              </a:spcAft>
              <a:buNone/>
            </a:pPr>
            <a:r>
              <a:t/>
            </a:r>
            <a:endParaRPr b="1" sz="1650">
              <a:solidFill>
                <a:srgbClr val="434343"/>
              </a:solidFill>
              <a:latin typeface="Arial"/>
              <a:ea typeface="Arial"/>
              <a:cs typeface="Arial"/>
              <a:sym typeface="Arial"/>
            </a:endParaRPr>
          </a:p>
          <a:p>
            <a:pPr indent="0" lvl="0" marL="457200" rtl="0" algn="l">
              <a:spcBef>
                <a:spcPts val="0"/>
              </a:spcBef>
              <a:spcAft>
                <a:spcPts val="1600"/>
              </a:spcAft>
              <a:buNone/>
            </a:pPr>
            <a:r>
              <a:t/>
            </a:r>
            <a:endParaRPr b="1" sz="2500">
              <a:solidFill>
                <a:srgbClr val="434343"/>
              </a:solidFill>
            </a:endParaRPr>
          </a:p>
        </p:txBody>
      </p:sp>
      <p:pic>
        <p:nvPicPr>
          <p:cNvPr id="364" name="Google Shape;364;p22"/>
          <p:cNvPicPr preferRelativeResize="0"/>
          <p:nvPr/>
        </p:nvPicPr>
        <p:blipFill>
          <a:blip r:embed="rId3">
            <a:alphaModFix/>
          </a:blip>
          <a:stretch>
            <a:fillRect/>
          </a:stretch>
        </p:blipFill>
        <p:spPr>
          <a:xfrm>
            <a:off x="136600" y="1500000"/>
            <a:ext cx="4705176" cy="355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8" name="Shape 368"/>
        <p:cNvGrpSpPr/>
        <p:nvPr/>
      </p:nvGrpSpPr>
      <p:grpSpPr>
        <a:xfrm>
          <a:off x="0" y="0"/>
          <a:ext cx="0" cy="0"/>
          <a:chOff x="0" y="0"/>
          <a:chExt cx="0" cy="0"/>
        </a:xfrm>
      </p:grpSpPr>
      <p:sp>
        <p:nvSpPr>
          <p:cNvPr id="369" name="Google Shape;369;p23"/>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chemeClr val="lt1"/>
                </a:solidFill>
              </a:rPr>
              <a:t>Scatter Plots</a:t>
            </a:r>
            <a:endParaRPr sz="3000">
              <a:solidFill>
                <a:schemeClr val="lt1"/>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ACT Composite Score vs SAT Total Score</a:t>
            </a:r>
            <a:endParaRPr sz="3000">
              <a:solidFill>
                <a:schemeClr val="lt1"/>
              </a:solidFill>
            </a:endParaRPr>
          </a:p>
        </p:txBody>
      </p:sp>
      <p:sp>
        <p:nvSpPr>
          <p:cNvPr id="370" name="Google Shape;370;p23"/>
          <p:cNvSpPr txBox="1"/>
          <p:nvPr>
            <p:ph idx="1" type="body"/>
          </p:nvPr>
        </p:nvSpPr>
        <p:spPr>
          <a:xfrm>
            <a:off x="494675" y="1394700"/>
            <a:ext cx="37569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ACT &amp; SAT Test Scores</a:t>
            </a:r>
            <a:endParaRPr b="1" sz="2100"/>
          </a:p>
          <a:p>
            <a:pPr indent="0" lvl="0" marL="0" rtl="0" algn="l">
              <a:spcBef>
                <a:spcPts val="1600"/>
              </a:spcBef>
              <a:spcAft>
                <a:spcPts val="0"/>
              </a:spcAft>
              <a:buNone/>
            </a:pPr>
            <a:r>
              <a:rPr b="1" lang="en" sz="1400"/>
              <a:t>By comparing both ACT and SAT test scores we can identify particular states student performance. Each data hold a relationship with each other. As example, the higher score in one test, the average score for the other will tend to be lower.</a:t>
            </a:r>
            <a:endParaRPr b="1" sz="1400"/>
          </a:p>
          <a:p>
            <a:pPr indent="0" lvl="0" marL="0" rtl="0" algn="l">
              <a:spcBef>
                <a:spcPts val="1600"/>
              </a:spcBef>
              <a:spcAft>
                <a:spcPts val="0"/>
              </a:spcAft>
              <a:buNone/>
            </a:pPr>
            <a:r>
              <a:rPr b="1" lang="en" sz="1400"/>
              <a:t>The relationship can be seen in the regressed linear line on the scatter plot of comparison ACT composite score and SAT total scores in year 2017.</a:t>
            </a:r>
            <a:endParaRPr b="1" sz="1400"/>
          </a:p>
          <a:p>
            <a:pPr indent="0" lvl="0" marL="0" rtl="0" algn="l">
              <a:spcBef>
                <a:spcPts val="160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pic>
        <p:nvPicPr>
          <p:cNvPr id="371" name="Google Shape;371;p23"/>
          <p:cNvPicPr preferRelativeResize="0"/>
          <p:nvPr/>
        </p:nvPicPr>
        <p:blipFill>
          <a:blip r:embed="rId3">
            <a:alphaModFix/>
          </a:blip>
          <a:stretch>
            <a:fillRect/>
          </a:stretch>
        </p:blipFill>
        <p:spPr>
          <a:xfrm>
            <a:off x="4763175" y="1547100"/>
            <a:ext cx="3862607" cy="3443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5" name="Shape 375"/>
        <p:cNvGrpSpPr/>
        <p:nvPr/>
      </p:nvGrpSpPr>
      <p:grpSpPr>
        <a:xfrm>
          <a:off x="0" y="0"/>
          <a:ext cx="0" cy="0"/>
          <a:chOff x="0" y="0"/>
          <a:chExt cx="0" cy="0"/>
        </a:xfrm>
      </p:grpSpPr>
      <p:sp>
        <p:nvSpPr>
          <p:cNvPr id="376" name="Google Shape;376;p24"/>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Scatter Plots</a:t>
            </a:r>
            <a:endParaRPr sz="3000">
              <a:solidFill>
                <a:srgbClr val="FFFFFF"/>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SAT Participation vs Total Score</a:t>
            </a:r>
            <a:endParaRPr sz="3000">
              <a:solidFill>
                <a:srgbClr val="FFFFFF"/>
              </a:solidFill>
            </a:endParaRPr>
          </a:p>
        </p:txBody>
      </p:sp>
      <p:sp>
        <p:nvSpPr>
          <p:cNvPr id="377" name="Google Shape;377;p24"/>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378" name="Google Shape;378;p24"/>
          <p:cNvSpPr txBox="1"/>
          <p:nvPr>
            <p:ph idx="1" type="body"/>
          </p:nvPr>
        </p:nvSpPr>
        <p:spPr>
          <a:xfrm>
            <a:off x="337425" y="4009600"/>
            <a:ext cx="3714000" cy="76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b="1" sz="2500">
              <a:solidFill>
                <a:srgbClr val="000000"/>
              </a:solidFill>
            </a:endParaRPr>
          </a:p>
          <a:p>
            <a:pPr indent="0" lvl="0" marL="0" rtl="0" algn="l">
              <a:spcBef>
                <a:spcPts val="1600"/>
              </a:spcBef>
              <a:spcAft>
                <a:spcPts val="1600"/>
              </a:spcAft>
              <a:buNone/>
            </a:pPr>
            <a:r>
              <a:t/>
            </a:r>
            <a:endParaRPr b="1" sz="2500">
              <a:solidFill>
                <a:srgbClr val="000000"/>
              </a:solidFill>
            </a:endParaRPr>
          </a:p>
        </p:txBody>
      </p:sp>
      <p:grpSp>
        <p:nvGrpSpPr>
          <p:cNvPr id="379" name="Google Shape;379;p24"/>
          <p:cNvGrpSpPr/>
          <p:nvPr/>
        </p:nvGrpSpPr>
        <p:grpSpPr>
          <a:xfrm>
            <a:off x="0" y="1431900"/>
            <a:ext cx="4470024" cy="3594150"/>
            <a:chOff x="108825" y="1431900"/>
            <a:chExt cx="4470024" cy="3594150"/>
          </a:xfrm>
        </p:grpSpPr>
        <p:pic>
          <p:nvPicPr>
            <p:cNvPr id="380" name="Google Shape;380;p24"/>
            <p:cNvPicPr preferRelativeResize="0"/>
            <p:nvPr/>
          </p:nvPicPr>
          <p:blipFill rotWithShape="1">
            <a:blip r:embed="rId3">
              <a:alphaModFix/>
            </a:blip>
            <a:srcRect b="25590" l="0" r="7192" t="8079"/>
            <a:stretch/>
          </p:blipFill>
          <p:spPr>
            <a:xfrm>
              <a:off x="108825" y="1431900"/>
              <a:ext cx="4470024" cy="3594150"/>
            </a:xfrm>
            <a:prstGeom prst="rect">
              <a:avLst/>
            </a:prstGeom>
            <a:noFill/>
            <a:ln>
              <a:noFill/>
            </a:ln>
          </p:spPr>
        </p:pic>
        <p:pic>
          <p:nvPicPr>
            <p:cNvPr id="381" name="Google Shape;381;p24"/>
            <p:cNvPicPr preferRelativeResize="0"/>
            <p:nvPr/>
          </p:nvPicPr>
          <p:blipFill rotWithShape="1">
            <a:blip r:embed="rId4">
              <a:alphaModFix/>
            </a:blip>
            <a:srcRect b="16539" l="37454" r="34120" t="74128"/>
            <a:stretch/>
          </p:blipFill>
          <p:spPr>
            <a:xfrm>
              <a:off x="3062350" y="1743288"/>
              <a:ext cx="1299576" cy="480025"/>
            </a:xfrm>
            <a:prstGeom prst="rect">
              <a:avLst/>
            </a:prstGeom>
            <a:noFill/>
            <a:ln>
              <a:noFill/>
            </a:ln>
          </p:spPr>
        </p:pic>
      </p:grpSp>
      <p:grpSp>
        <p:nvGrpSpPr>
          <p:cNvPr id="382" name="Google Shape;382;p24"/>
          <p:cNvGrpSpPr/>
          <p:nvPr/>
        </p:nvGrpSpPr>
        <p:grpSpPr>
          <a:xfrm>
            <a:off x="4572000" y="1431900"/>
            <a:ext cx="4520000" cy="3594150"/>
            <a:chOff x="4554825" y="1440325"/>
            <a:chExt cx="4520000" cy="3594150"/>
          </a:xfrm>
        </p:grpSpPr>
        <p:pic>
          <p:nvPicPr>
            <p:cNvPr id="383" name="Google Shape;383;p24"/>
            <p:cNvPicPr preferRelativeResize="0"/>
            <p:nvPr/>
          </p:nvPicPr>
          <p:blipFill rotWithShape="1">
            <a:blip r:embed="rId5">
              <a:alphaModFix/>
            </a:blip>
            <a:srcRect b="25023" l="0" r="6864" t="7799"/>
            <a:stretch/>
          </p:blipFill>
          <p:spPr>
            <a:xfrm>
              <a:off x="4554825" y="1440325"/>
              <a:ext cx="4520000" cy="3594150"/>
            </a:xfrm>
            <a:prstGeom prst="rect">
              <a:avLst/>
            </a:prstGeom>
            <a:noFill/>
            <a:ln>
              <a:noFill/>
            </a:ln>
          </p:spPr>
        </p:pic>
        <p:pic>
          <p:nvPicPr>
            <p:cNvPr id="384" name="Google Shape;384;p24"/>
            <p:cNvPicPr preferRelativeResize="0"/>
            <p:nvPr/>
          </p:nvPicPr>
          <p:blipFill rotWithShape="1">
            <a:blip r:embed="rId4">
              <a:alphaModFix/>
            </a:blip>
            <a:srcRect b="16539" l="37454" r="34120" t="74128"/>
            <a:stretch/>
          </p:blipFill>
          <p:spPr>
            <a:xfrm>
              <a:off x="7535800" y="1743288"/>
              <a:ext cx="1299576" cy="480025"/>
            </a:xfrm>
            <a:prstGeom prst="rect">
              <a:avLst/>
            </a:prstGeom>
            <a:noFill/>
            <a:ln>
              <a:noFill/>
            </a:ln>
          </p:spPr>
        </p:pic>
      </p:grpSp>
      <p:grpSp>
        <p:nvGrpSpPr>
          <p:cNvPr id="385" name="Google Shape;385;p24"/>
          <p:cNvGrpSpPr/>
          <p:nvPr/>
        </p:nvGrpSpPr>
        <p:grpSpPr>
          <a:xfrm>
            <a:off x="3955425" y="168300"/>
            <a:ext cx="1851600" cy="1058100"/>
            <a:chOff x="3940725" y="168300"/>
            <a:chExt cx="1851600" cy="1058100"/>
          </a:xfrm>
        </p:grpSpPr>
        <p:sp>
          <p:nvSpPr>
            <p:cNvPr id="386" name="Google Shape;386;p24"/>
            <p:cNvSpPr/>
            <p:nvPr/>
          </p:nvSpPr>
          <p:spPr>
            <a:xfrm flipH="1">
              <a:off x="3940725" y="168300"/>
              <a:ext cx="1851600" cy="1058100"/>
            </a:xfrm>
            <a:prstGeom prst="wedgeRectCallout">
              <a:avLst>
                <a:gd fmla="val -64166" name="adj1"/>
                <a:gd fmla="val 1077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flipH="1">
              <a:off x="3940725" y="168300"/>
              <a:ext cx="1851600" cy="1058100"/>
            </a:xfrm>
            <a:prstGeom prst="wedgeRectCallout">
              <a:avLst>
                <a:gd fmla="val 61235" name="adj1"/>
                <a:gd fmla="val 9520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Negative correlation between </a:t>
              </a:r>
              <a:r>
                <a:rPr lang="en"/>
                <a:t>SAT Total Score and </a:t>
              </a:r>
              <a:r>
                <a:rPr lang="en"/>
                <a:t>Participation Rate </a:t>
              </a:r>
              <a:endParaRPr/>
            </a:p>
          </p:txBody>
        </p:sp>
      </p:grpSp>
      <p:sp>
        <p:nvSpPr>
          <p:cNvPr id="388" name="Google Shape;388;p24"/>
          <p:cNvSpPr txBox="1"/>
          <p:nvPr/>
        </p:nvSpPr>
        <p:spPr>
          <a:xfrm>
            <a:off x="953225" y="1813800"/>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ACT-Dominated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
        <p:nvSpPr>
          <p:cNvPr id="389" name="Google Shape;389;p24"/>
          <p:cNvSpPr txBox="1"/>
          <p:nvPr/>
        </p:nvSpPr>
        <p:spPr>
          <a:xfrm>
            <a:off x="2954475" y="4222000"/>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SAT</a:t>
            </a:r>
            <a:r>
              <a:rPr lang="en" sz="900">
                <a:solidFill>
                  <a:srgbClr val="296EAA"/>
                </a:solidFill>
                <a:latin typeface="Nunito"/>
                <a:ea typeface="Nunito"/>
                <a:cs typeface="Nunito"/>
                <a:sym typeface="Nunito"/>
              </a:rPr>
              <a: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
        <p:nvSpPr>
          <p:cNvPr id="390" name="Google Shape;390;p24"/>
          <p:cNvSpPr txBox="1"/>
          <p:nvPr/>
        </p:nvSpPr>
        <p:spPr>
          <a:xfrm>
            <a:off x="7647875" y="4169675"/>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SAT-Dominated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
        <p:nvSpPr>
          <p:cNvPr id="391" name="Google Shape;391;p24"/>
          <p:cNvSpPr txBox="1"/>
          <p:nvPr/>
        </p:nvSpPr>
        <p:spPr>
          <a:xfrm>
            <a:off x="5513425" y="1838825"/>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ACT-Dominated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5" name="Shape 395"/>
        <p:cNvGrpSpPr/>
        <p:nvPr/>
      </p:nvGrpSpPr>
      <p:grpSpPr>
        <a:xfrm>
          <a:off x="0" y="0"/>
          <a:ext cx="0" cy="0"/>
          <a:chOff x="0" y="0"/>
          <a:chExt cx="0" cy="0"/>
        </a:xfrm>
      </p:grpSpPr>
      <p:pic>
        <p:nvPicPr>
          <p:cNvPr id="396" name="Google Shape;396;p25"/>
          <p:cNvPicPr preferRelativeResize="0"/>
          <p:nvPr/>
        </p:nvPicPr>
        <p:blipFill rotWithShape="1">
          <a:blip r:embed="rId3">
            <a:alphaModFix/>
          </a:blip>
          <a:srcRect b="25554" l="4981" r="7152" t="8377"/>
          <a:stretch/>
        </p:blipFill>
        <p:spPr>
          <a:xfrm>
            <a:off x="220075" y="1434057"/>
            <a:ext cx="4294549" cy="3632800"/>
          </a:xfrm>
          <a:prstGeom prst="rect">
            <a:avLst/>
          </a:prstGeom>
          <a:noFill/>
          <a:ln>
            <a:noFill/>
          </a:ln>
        </p:spPr>
      </p:pic>
      <p:pic>
        <p:nvPicPr>
          <p:cNvPr id="397" name="Google Shape;397;p25"/>
          <p:cNvPicPr preferRelativeResize="0"/>
          <p:nvPr/>
        </p:nvPicPr>
        <p:blipFill rotWithShape="1">
          <a:blip r:embed="rId4">
            <a:alphaModFix/>
          </a:blip>
          <a:srcRect b="25306" l="5173" r="7428" t="8375"/>
          <a:stretch/>
        </p:blipFill>
        <p:spPr>
          <a:xfrm>
            <a:off x="4743225" y="1434050"/>
            <a:ext cx="4340151" cy="3704775"/>
          </a:xfrm>
          <a:prstGeom prst="rect">
            <a:avLst/>
          </a:prstGeom>
          <a:noFill/>
          <a:ln>
            <a:noFill/>
          </a:ln>
        </p:spPr>
      </p:pic>
      <p:sp>
        <p:nvSpPr>
          <p:cNvPr id="398" name="Google Shape;398;p25"/>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Scatter Plots</a:t>
            </a:r>
            <a:endParaRPr sz="3000">
              <a:solidFill>
                <a:srgbClr val="FFFFFF"/>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ACT Participation vs Composite Score</a:t>
            </a:r>
            <a:endParaRPr sz="3000">
              <a:solidFill>
                <a:srgbClr val="FFFFFF"/>
              </a:solidFill>
            </a:endParaRPr>
          </a:p>
        </p:txBody>
      </p:sp>
      <p:sp>
        <p:nvSpPr>
          <p:cNvPr id="399" name="Google Shape;399;p25"/>
          <p:cNvSpPr txBox="1"/>
          <p:nvPr>
            <p:ph idx="1" type="body"/>
          </p:nvPr>
        </p:nvSpPr>
        <p:spPr>
          <a:xfrm>
            <a:off x="337425" y="4009600"/>
            <a:ext cx="3714000" cy="76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2100">
              <a:solidFill>
                <a:srgbClr val="000000"/>
              </a:solidFill>
            </a:endParaRPr>
          </a:p>
          <a:p>
            <a:pPr indent="0" lvl="0" marL="457200" rtl="0" algn="l">
              <a:spcBef>
                <a:spcPts val="0"/>
              </a:spcBef>
              <a:spcAft>
                <a:spcPts val="0"/>
              </a:spcAft>
              <a:buNone/>
            </a:pPr>
            <a:r>
              <a:t/>
            </a:r>
            <a:endParaRPr b="1" sz="2500">
              <a:solidFill>
                <a:srgbClr val="000000"/>
              </a:solidFill>
            </a:endParaRPr>
          </a:p>
          <a:p>
            <a:pPr indent="0" lvl="0" marL="0" rtl="0" algn="l">
              <a:spcBef>
                <a:spcPts val="1600"/>
              </a:spcBef>
              <a:spcAft>
                <a:spcPts val="1600"/>
              </a:spcAft>
              <a:buNone/>
            </a:pPr>
            <a:r>
              <a:t/>
            </a:r>
            <a:endParaRPr b="1" sz="2500">
              <a:solidFill>
                <a:srgbClr val="000000"/>
              </a:solidFill>
            </a:endParaRPr>
          </a:p>
        </p:txBody>
      </p:sp>
      <p:grpSp>
        <p:nvGrpSpPr>
          <p:cNvPr id="400" name="Google Shape;400;p25"/>
          <p:cNvGrpSpPr/>
          <p:nvPr/>
        </p:nvGrpSpPr>
        <p:grpSpPr>
          <a:xfrm>
            <a:off x="3955425" y="168300"/>
            <a:ext cx="1851600" cy="1058100"/>
            <a:chOff x="3940725" y="168300"/>
            <a:chExt cx="1851600" cy="1058100"/>
          </a:xfrm>
        </p:grpSpPr>
        <p:sp>
          <p:nvSpPr>
            <p:cNvPr id="401" name="Google Shape;401;p25"/>
            <p:cNvSpPr/>
            <p:nvPr/>
          </p:nvSpPr>
          <p:spPr>
            <a:xfrm flipH="1">
              <a:off x="3940725" y="168300"/>
              <a:ext cx="1851600" cy="1058100"/>
            </a:xfrm>
            <a:prstGeom prst="wedgeRectCallout">
              <a:avLst>
                <a:gd fmla="val -64166" name="adj1"/>
                <a:gd fmla="val 1077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flipH="1">
              <a:off x="3940725" y="168300"/>
              <a:ext cx="1851600" cy="1058100"/>
            </a:xfrm>
            <a:prstGeom prst="wedgeRectCallout">
              <a:avLst>
                <a:gd fmla="val 61235" name="adj1"/>
                <a:gd fmla="val 9520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Negative correlation between ACT Composite  Score and Participation Rate</a:t>
              </a:r>
              <a:endParaRPr/>
            </a:p>
          </p:txBody>
        </p:sp>
      </p:grpSp>
      <p:sp>
        <p:nvSpPr>
          <p:cNvPr id="403" name="Google Shape;403;p25"/>
          <p:cNvSpPr txBox="1"/>
          <p:nvPr/>
        </p:nvSpPr>
        <p:spPr>
          <a:xfrm>
            <a:off x="3345825" y="2718625"/>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ACT-Dominated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
        <p:nvSpPr>
          <p:cNvPr id="404" name="Google Shape;404;p25"/>
          <p:cNvSpPr txBox="1"/>
          <p:nvPr/>
        </p:nvSpPr>
        <p:spPr>
          <a:xfrm>
            <a:off x="7898500" y="3303275"/>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ACT-Dominated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
        <p:nvSpPr>
          <p:cNvPr id="405" name="Google Shape;405;p25"/>
          <p:cNvSpPr txBox="1"/>
          <p:nvPr/>
        </p:nvSpPr>
        <p:spPr>
          <a:xfrm>
            <a:off x="677025" y="1823550"/>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SAT-Dominated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sp>
        <p:nvSpPr>
          <p:cNvPr id="406" name="Google Shape;406;p25"/>
          <p:cNvSpPr txBox="1"/>
          <p:nvPr/>
        </p:nvSpPr>
        <p:spPr>
          <a:xfrm>
            <a:off x="6004900" y="1873000"/>
            <a:ext cx="10299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rgbClr val="296EAA"/>
                </a:solidFill>
                <a:latin typeface="Nunito"/>
                <a:ea typeface="Nunito"/>
                <a:cs typeface="Nunito"/>
                <a:sym typeface="Nunito"/>
              </a:rPr>
              <a:t>SAT-Dominated </a:t>
            </a:r>
            <a:endParaRPr sz="900">
              <a:solidFill>
                <a:srgbClr val="296EAA"/>
              </a:solidFill>
              <a:latin typeface="Nunito"/>
              <a:ea typeface="Nunito"/>
              <a:cs typeface="Nunito"/>
              <a:sym typeface="Nunito"/>
            </a:endParaRPr>
          </a:p>
          <a:p>
            <a:pPr indent="0" lvl="0" marL="0" rtl="0" algn="ctr">
              <a:spcBef>
                <a:spcPts val="0"/>
              </a:spcBef>
              <a:spcAft>
                <a:spcPts val="0"/>
              </a:spcAft>
              <a:buNone/>
            </a:pPr>
            <a:r>
              <a:rPr lang="en" sz="900">
                <a:solidFill>
                  <a:srgbClr val="296EAA"/>
                </a:solidFill>
                <a:latin typeface="Nunito"/>
                <a:ea typeface="Nunito"/>
                <a:cs typeface="Nunito"/>
                <a:sym typeface="Nunito"/>
              </a:rPr>
              <a:t>State</a:t>
            </a:r>
            <a:endParaRPr sz="900">
              <a:solidFill>
                <a:srgbClr val="296EAA"/>
              </a:solidFill>
              <a:latin typeface="Nunito"/>
              <a:ea typeface="Nunito"/>
              <a:cs typeface="Nunito"/>
              <a:sym typeface="Nunito"/>
            </a:endParaRPr>
          </a:p>
        </p:txBody>
      </p:sp>
      <p:pic>
        <p:nvPicPr>
          <p:cNvPr id="407" name="Google Shape;407;p25"/>
          <p:cNvPicPr preferRelativeResize="0"/>
          <p:nvPr/>
        </p:nvPicPr>
        <p:blipFill rotWithShape="1">
          <a:blip r:embed="rId5">
            <a:alphaModFix/>
          </a:blip>
          <a:srcRect b="16539" l="37454" r="34120" t="74128"/>
          <a:stretch/>
        </p:blipFill>
        <p:spPr>
          <a:xfrm>
            <a:off x="677025" y="4193488"/>
            <a:ext cx="1299576" cy="480025"/>
          </a:xfrm>
          <a:prstGeom prst="rect">
            <a:avLst/>
          </a:prstGeom>
          <a:noFill/>
          <a:ln>
            <a:noFill/>
          </a:ln>
        </p:spPr>
      </p:pic>
      <p:pic>
        <p:nvPicPr>
          <p:cNvPr id="408" name="Google Shape;408;p25"/>
          <p:cNvPicPr preferRelativeResize="0"/>
          <p:nvPr/>
        </p:nvPicPr>
        <p:blipFill rotWithShape="1">
          <a:blip r:embed="rId5">
            <a:alphaModFix/>
          </a:blip>
          <a:srcRect b="16539" l="37454" r="34120" t="74128"/>
          <a:stretch/>
        </p:blipFill>
        <p:spPr>
          <a:xfrm>
            <a:off x="5204275" y="4193488"/>
            <a:ext cx="1299576" cy="48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2" name="Shape 412"/>
        <p:cNvGrpSpPr/>
        <p:nvPr/>
      </p:nvGrpSpPr>
      <p:grpSpPr>
        <a:xfrm>
          <a:off x="0" y="0"/>
          <a:ext cx="0" cy="0"/>
          <a:chOff x="0" y="0"/>
          <a:chExt cx="0" cy="0"/>
        </a:xfrm>
      </p:grpSpPr>
      <p:sp>
        <p:nvSpPr>
          <p:cNvPr id="413" name="Google Shape;413;p26"/>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Scatter Plots</a:t>
            </a:r>
            <a:endParaRPr sz="3000">
              <a:solidFill>
                <a:srgbClr val="FFFFFF"/>
              </a:solidFill>
            </a:endParaRPr>
          </a:p>
          <a:p>
            <a:pPr indent="0" lvl="0" marL="0" rtl="0" algn="l">
              <a:spcBef>
                <a:spcPts val="0"/>
              </a:spcBef>
              <a:spcAft>
                <a:spcPts val="0"/>
              </a:spcAft>
              <a:buNone/>
            </a:pPr>
            <a:r>
              <a:rPr lang="en" sz="1000">
                <a:solidFill>
                  <a:srgbClr val="FFFFFF"/>
                </a:solidFill>
              </a:rPr>
              <a:t>         </a:t>
            </a:r>
            <a:r>
              <a:rPr lang="en" sz="1100">
                <a:solidFill>
                  <a:srgbClr val="FFFFFF"/>
                </a:solidFill>
              </a:rPr>
              <a:t>Performance Growth in ACT and SAT</a:t>
            </a:r>
            <a:endParaRPr sz="1100">
              <a:solidFill>
                <a:srgbClr val="FFFFFF"/>
              </a:solidFill>
            </a:endParaRPr>
          </a:p>
        </p:txBody>
      </p:sp>
      <p:sp>
        <p:nvSpPr>
          <p:cNvPr id="414" name="Google Shape;414;p26"/>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415" name="Google Shape;415;p26"/>
          <p:cNvSpPr txBox="1"/>
          <p:nvPr>
            <p:ph idx="1" type="body"/>
          </p:nvPr>
        </p:nvSpPr>
        <p:spPr>
          <a:xfrm>
            <a:off x="337425" y="4009600"/>
            <a:ext cx="3714000" cy="76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b="1" sz="2500">
              <a:solidFill>
                <a:srgbClr val="000000"/>
              </a:solidFill>
            </a:endParaRPr>
          </a:p>
          <a:p>
            <a:pPr indent="0" lvl="0" marL="0" rtl="0" algn="l">
              <a:spcBef>
                <a:spcPts val="1600"/>
              </a:spcBef>
              <a:spcAft>
                <a:spcPts val="1600"/>
              </a:spcAft>
              <a:buNone/>
            </a:pPr>
            <a:r>
              <a:t/>
            </a:r>
            <a:endParaRPr b="1" sz="2500">
              <a:solidFill>
                <a:srgbClr val="000000"/>
              </a:solidFill>
            </a:endParaRPr>
          </a:p>
        </p:txBody>
      </p:sp>
      <p:pic>
        <p:nvPicPr>
          <p:cNvPr id="416" name="Google Shape;416;p26"/>
          <p:cNvPicPr preferRelativeResize="0"/>
          <p:nvPr/>
        </p:nvPicPr>
        <p:blipFill rotWithShape="1">
          <a:blip r:embed="rId3">
            <a:alphaModFix/>
          </a:blip>
          <a:srcRect b="25443" l="6708" r="8054" t="7297"/>
          <a:stretch/>
        </p:blipFill>
        <p:spPr>
          <a:xfrm>
            <a:off x="29175" y="1486925"/>
            <a:ext cx="4466625" cy="3524323"/>
          </a:xfrm>
          <a:prstGeom prst="rect">
            <a:avLst/>
          </a:prstGeom>
          <a:noFill/>
          <a:ln>
            <a:noFill/>
          </a:ln>
        </p:spPr>
      </p:pic>
      <p:pic>
        <p:nvPicPr>
          <p:cNvPr id="417" name="Google Shape;417;p26"/>
          <p:cNvPicPr preferRelativeResize="0"/>
          <p:nvPr/>
        </p:nvPicPr>
        <p:blipFill rotWithShape="1">
          <a:blip r:embed="rId4">
            <a:alphaModFix/>
          </a:blip>
          <a:srcRect b="26757" l="5047" r="7317" t="8010"/>
          <a:stretch/>
        </p:blipFill>
        <p:spPr>
          <a:xfrm>
            <a:off x="4495800" y="1522591"/>
            <a:ext cx="4572001" cy="3403210"/>
          </a:xfrm>
          <a:prstGeom prst="rect">
            <a:avLst/>
          </a:prstGeom>
          <a:noFill/>
          <a:ln>
            <a:noFill/>
          </a:ln>
        </p:spPr>
      </p:pic>
      <p:pic>
        <p:nvPicPr>
          <p:cNvPr id="418" name="Google Shape;418;p26"/>
          <p:cNvPicPr preferRelativeResize="0"/>
          <p:nvPr/>
        </p:nvPicPr>
        <p:blipFill rotWithShape="1">
          <a:blip r:embed="rId5">
            <a:alphaModFix/>
          </a:blip>
          <a:srcRect b="17273" l="38814" r="36187" t="74832"/>
          <a:stretch/>
        </p:blipFill>
        <p:spPr>
          <a:xfrm>
            <a:off x="5024600" y="1827100"/>
            <a:ext cx="1285751" cy="406026"/>
          </a:xfrm>
          <a:prstGeom prst="rect">
            <a:avLst/>
          </a:prstGeom>
          <a:noFill/>
          <a:ln>
            <a:noFill/>
          </a:ln>
        </p:spPr>
      </p:pic>
      <p:pic>
        <p:nvPicPr>
          <p:cNvPr id="419" name="Google Shape;419;p26"/>
          <p:cNvPicPr preferRelativeResize="0"/>
          <p:nvPr/>
        </p:nvPicPr>
        <p:blipFill rotWithShape="1">
          <a:blip r:embed="rId6">
            <a:alphaModFix/>
          </a:blip>
          <a:srcRect b="17436" l="38161" r="35854" t="74669"/>
          <a:stretch/>
        </p:blipFill>
        <p:spPr>
          <a:xfrm>
            <a:off x="448325" y="1827100"/>
            <a:ext cx="1336500" cy="406026"/>
          </a:xfrm>
          <a:prstGeom prst="rect">
            <a:avLst/>
          </a:prstGeom>
          <a:noFill/>
          <a:ln>
            <a:noFill/>
          </a:ln>
        </p:spPr>
      </p:pic>
      <p:grpSp>
        <p:nvGrpSpPr>
          <p:cNvPr id="420" name="Google Shape;420;p26"/>
          <p:cNvGrpSpPr/>
          <p:nvPr/>
        </p:nvGrpSpPr>
        <p:grpSpPr>
          <a:xfrm>
            <a:off x="3955425" y="168300"/>
            <a:ext cx="1851600" cy="1058100"/>
            <a:chOff x="3940725" y="168300"/>
            <a:chExt cx="1851600" cy="1058100"/>
          </a:xfrm>
        </p:grpSpPr>
        <p:sp>
          <p:nvSpPr>
            <p:cNvPr id="421" name="Google Shape;421;p26"/>
            <p:cNvSpPr/>
            <p:nvPr/>
          </p:nvSpPr>
          <p:spPr>
            <a:xfrm flipH="1">
              <a:off x="3940725" y="168300"/>
              <a:ext cx="1851600" cy="1058100"/>
            </a:xfrm>
            <a:prstGeom prst="wedgeRectCallout">
              <a:avLst>
                <a:gd fmla="val -64166" name="adj1"/>
                <a:gd fmla="val 1077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flipH="1">
              <a:off x="3940725" y="168300"/>
              <a:ext cx="1851600" cy="1058100"/>
            </a:xfrm>
            <a:prstGeom prst="wedgeRectCallout">
              <a:avLst>
                <a:gd fmla="val 61235" name="adj1"/>
                <a:gd fmla="val 9520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Positive correlation between 2017 &amp; 2018 performance for both SAT &amp; ACT </a:t>
              </a:r>
              <a:endParaRPr/>
            </a:p>
            <a:p>
              <a:pPr indent="0" lvl="0" marL="0" rtl="0" algn="ctr">
                <a:spcBef>
                  <a:spcPts val="0"/>
                </a:spcBef>
                <a:spcAft>
                  <a:spcPts val="0"/>
                </a:spcAft>
                <a:buNone/>
              </a:pPr>
              <a:r>
                <a:t/>
              </a:r>
              <a:endParaRPr/>
            </a:p>
          </p:txBody>
        </p:sp>
      </p:grpSp>
      <p:sp>
        <p:nvSpPr>
          <p:cNvPr id="423" name="Google Shape;423;p26"/>
          <p:cNvSpPr txBox="1"/>
          <p:nvPr/>
        </p:nvSpPr>
        <p:spPr>
          <a:xfrm>
            <a:off x="2592775" y="3947175"/>
            <a:ext cx="14247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296EAA"/>
                </a:solidFill>
                <a:latin typeface="Nunito"/>
                <a:ea typeface="Nunito"/>
                <a:cs typeface="Nunito"/>
                <a:sym typeface="Nunito"/>
              </a:rPr>
              <a:t>Deterioration </a:t>
            </a:r>
            <a:endParaRPr b="1" sz="900">
              <a:solidFill>
                <a:srgbClr val="296EAA"/>
              </a:solidFill>
              <a:latin typeface="Nunito"/>
              <a:ea typeface="Nunito"/>
              <a:cs typeface="Nunito"/>
              <a:sym typeface="Nunito"/>
            </a:endParaRPr>
          </a:p>
          <a:p>
            <a:pPr indent="0" lvl="0" marL="0" rtl="0" algn="ctr">
              <a:spcBef>
                <a:spcPts val="0"/>
              </a:spcBef>
              <a:spcAft>
                <a:spcPts val="0"/>
              </a:spcAft>
              <a:buNone/>
            </a:pPr>
            <a:r>
              <a:rPr b="1" lang="en" sz="900">
                <a:solidFill>
                  <a:srgbClr val="296EAA"/>
                </a:solidFill>
                <a:latin typeface="Nunito"/>
                <a:ea typeface="Nunito"/>
                <a:cs typeface="Nunito"/>
                <a:sym typeface="Nunito"/>
              </a:rPr>
              <a:t>Zone</a:t>
            </a:r>
            <a:endParaRPr b="1" sz="900">
              <a:solidFill>
                <a:srgbClr val="296EAA"/>
              </a:solidFill>
              <a:latin typeface="Nunito"/>
              <a:ea typeface="Nunito"/>
              <a:cs typeface="Nunito"/>
              <a:sym typeface="Nunito"/>
            </a:endParaRPr>
          </a:p>
        </p:txBody>
      </p:sp>
      <p:sp>
        <p:nvSpPr>
          <p:cNvPr id="424" name="Google Shape;424;p26"/>
          <p:cNvSpPr txBox="1"/>
          <p:nvPr/>
        </p:nvSpPr>
        <p:spPr>
          <a:xfrm>
            <a:off x="494675" y="2487200"/>
            <a:ext cx="14247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296EAA"/>
                </a:solidFill>
                <a:latin typeface="Nunito"/>
                <a:ea typeface="Nunito"/>
                <a:cs typeface="Nunito"/>
                <a:sym typeface="Nunito"/>
              </a:rPr>
              <a:t>Improvement</a:t>
            </a:r>
            <a:endParaRPr b="1" sz="900">
              <a:solidFill>
                <a:srgbClr val="296EAA"/>
              </a:solidFill>
              <a:latin typeface="Nunito"/>
              <a:ea typeface="Nunito"/>
              <a:cs typeface="Nunito"/>
              <a:sym typeface="Nunito"/>
            </a:endParaRPr>
          </a:p>
          <a:p>
            <a:pPr indent="0" lvl="0" marL="0" rtl="0" algn="ctr">
              <a:spcBef>
                <a:spcPts val="0"/>
              </a:spcBef>
              <a:spcAft>
                <a:spcPts val="0"/>
              </a:spcAft>
              <a:buNone/>
            </a:pPr>
            <a:r>
              <a:rPr b="1" lang="en" sz="900">
                <a:solidFill>
                  <a:srgbClr val="296EAA"/>
                </a:solidFill>
                <a:latin typeface="Nunito"/>
                <a:ea typeface="Nunito"/>
                <a:cs typeface="Nunito"/>
                <a:sym typeface="Nunito"/>
              </a:rPr>
              <a:t>Zone</a:t>
            </a:r>
            <a:endParaRPr b="1" sz="900">
              <a:solidFill>
                <a:srgbClr val="296EAA"/>
              </a:solidFill>
              <a:latin typeface="Nunito"/>
              <a:ea typeface="Nunito"/>
              <a:cs typeface="Nunito"/>
              <a:sym typeface="Nunito"/>
            </a:endParaRPr>
          </a:p>
        </p:txBody>
      </p:sp>
      <p:sp>
        <p:nvSpPr>
          <p:cNvPr id="425" name="Google Shape;425;p26"/>
          <p:cNvSpPr txBox="1"/>
          <p:nvPr/>
        </p:nvSpPr>
        <p:spPr>
          <a:xfrm>
            <a:off x="7472850" y="3267925"/>
            <a:ext cx="14247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296EAA"/>
                </a:solidFill>
                <a:latin typeface="Nunito"/>
                <a:ea typeface="Nunito"/>
                <a:cs typeface="Nunito"/>
                <a:sym typeface="Nunito"/>
              </a:rPr>
              <a:t>Deterioration </a:t>
            </a:r>
            <a:endParaRPr b="1" sz="900">
              <a:solidFill>
                <a:srgbClr val="296EAA"/>
              </a:solidFill>
              <a:latin typeface="Nunito"/>
              <a:ea typeface="Nunito"/>
              <a:cs typeface="Nunito"/>
              <a:sym typeface="Nunito"/>
            </a:endParaRPr>
          </a:p>
          <a:p>
            <a:pPr indent="0" lvl="0" marL="0" rtl="0" algn="ctr">
              <a:spcBef>
                <a:spcPts val="0"/>
              </a:spcBef>
              <a:spcAft>
                <a:spcPts val="0"/>
              </a:spcAft>
              <a:buNone/>
            </a:pPr>
            <a:r>
              <a:rPr b="1" lang="en" sz="900">
                <a:solidFill>
                  <a:srgbClr val="296EAA"/>
                </a:solidFill>
                <a:latin typeface="Nunito"/>
                <a:ea typeface="Nunito"/>
                <a:cs typeface="Nunito"/>
                <a:sym typeface="Nunito"/>
              </a:rPr>
              <a:t>Zone</a:t>
            </a:r>
            <a:endParaRPr b="1" sz="900">
              <a:solidFill>
                <a:srgbClr val="296EAA"/>
              </a:solidFill>
              <a:latin typeface="Nunito"/>
              <a:ea typeface="Nunito"/>
              <a:cs typeface="Nunito"/>
              <a:sym typeface="Nunito"/>
            </a:endParaRPr>
          </a:p>
        </p:txBody>
      </p:sp>
      <p:sp>
        <p:nvSpPr>
          <p:cNvPr id="426" name="Google Shape;426;p26"/>
          <p:cNvSpPr txBox="1"/>
          <p:nvPr/>
        </p:nvSpPr>
        <p:spPr>
          <a:xfrm>
            <a:off x="5195625" y="2422100"/>
            <a:ext cx="14247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296EAA"/>
                </a:solidFill>
                <a:latin typeface="Nunito"/>
                <a:ea typeface="Nunito"/>
                <a:cs typeface="Nunito"/>
                <a:sym typeface="Nunito"/>
              </a:rPr>
              <a:t>Improvement</a:t>
            </a:r>
            <a:endParaRPr b="1" sz="900">
              <a:solidFill>
                <a:srgbClr val="296EAA"/>
              </a:solidFill>
              <a:latin typeface="Nunito"/>
              <a:ea typeface="Nunito"/>
              <a:cs typeface="Nunito"/>
              <a:sym typeface="Nunito"/>
            </a:endParaRPr>
          </a:p>
          <a:p>
            <a:pPr indent="0" lvl="0" marL="0" rtl="0" algn="ctr">
              <a:spcBef>
                <a:spcPts val="0"/>
              </a:spcBef>
              <a:spcAft>
                <a:spcPts val="0"/>
              </a:spcAft>
              <a:buNone/>
            </a:pPr>
            <a:r>
              <a:rPr b="1" lang="en" sz="900">
                <a:solidFill>
                  <a:srgbClr val="296EAA"/>
                </a:solidFill>
                <a:latin typeface="Nunito"/>
                <a:ea typeface="Nunito"/>
                <a:cs typeface="Nunito"/>
                <a:sym typeface="Nunito"/>
              </a:rPr>
              <a:t>Zone</a:t>
            </a:r>
            <a:endParaRPr b="1" sz="900">
              <a:solidFill>
                <a:srgbClr val="296EAA"/>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0" name="Shape 430"/>
        <p:cNvGrpSpPr/>
        <p:nvPr/>
      </p:nvGrpSpPr>
      <p:grpSpPr>
        <a:xfrm>
          <a:off x="0" y="0"/>
          <a:ext cx="0" cy="0"/>
          <a:chOff x="0" y="0"/>
          <a:chExt cx="0" cy="0"/>
        </a:xfrm>
      </p:grpSpPr>
      <p:sp>
        <p:nvSpPr>
          <p:cNvPr id="431" name="Google Shape;431;p27"/>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Choropleth Map</a:t>
            </a:r>
            <a:endParaRPr sz="3000">
              <a:solidFill>
                <a:srgbClr val="FFFFFF"/>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Distribution of SAT and ACT in United States</a:t>
            </a:r>
            <a:endParaRPr sz="3000">
              <a:solidFill>
                <a:srgbClr val="FFFFFF"/>
              </a:solidFill>
            </a:endParaRPr>
          </a:p>
        </p:txBody>
      </p:sp>
      <p:sp>
        <p:nvSpPr>
          <p:cNvPr id="432" name="Google Shape;432;p27"/>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pic>
        <p:nvPicPr>
          <p:cNvPr id="433" name="Google Shape;433;p27"/>
          <p:cNvPicPr preferRelativeResize="0"/>
          <p:nvPr/>
        </p:nvPicPr>
        <p:blipFill>
          <a:blip r:embed="rId3">
            <a:alphaModFix/>
          </a:blip>
          <a:stretch>
            <a:fillRect/>
          </a:stretch>
        </p:blipFill>
        <p:spPr>
          <a:xfrm>
            <a:off x="4466350" y="1444025"/>
            <a:ext cx="4384426" cy="3608425"/>
          </a:xfrm>
          <a:prstGeom prst="rect">
            <a:avLst/>
          </a:prstGeom>
          <a:noFill/>
          <a:ln>
            <a:noFill/>
          </a:ln>
        </p:spPr>
      </p:pic>
      <p:sp>
        <p:nvSpPr>
          <p:cNvPr id="434" name="Google Shape;434;p27"/>
          <p:cNvSpPr txBox="1"/>
          <p:nvPr>
            <p:ph idx="1" type="body"/>
          </p:nvPr>
        </p:nvSpPr>
        <p:spPr>
          <a:xfrm>
            <a:off x="494675" y="1394700"/>
            <a:ext cx="37569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Participation Rates</a:t>
            </a:r>
            <a:endParaRPr b="1" sz="2100"/>
          </a:p>
          <a:p>
            <a:pPr indent="0" lvl="0" marL="0" rtl="0" algn="l">
              <a:spcBef>
                <a:spcPts val="1600"/>
              </a:spcBef>
              <a:spcAft>
                <a:spcPts val="0"/>
              </a:spcAft>
              <a:buNone/>
            </a:pPr>
            <a:r>
              <a:rPr b="1" lang="en" sz="1400"/>
              <a:t>By comparing the choropleth map which indicated in darkest orange color represents the 100% participation rate of ACT test while darkest blue indicate the 100% participation rate of SAT test.</a:t>
            </a:r>
            <a:endParaRPr b="1" sz="1400"/>
          </a:p>
          <a:p>
            <a:pPr indent="0" lvl="0" marL="0" rtl="0" algn="l">
              <a:spcBef>
                <a:spcPts val="1600"/>
              </a:spcBef>
              <a:spcAft>
                <a:spcPts val="0"/>
              </a:spcAft>
              <a:buNone/>
            </a:pPr>
            <a:r>
              <a:rPr b="1" lang="en" sz="1400"/>
              <a:t>The ACT is more concentrated in central of US while SAT is popular in coastal states.</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8" name="Shape 438"/>
        <p:cNvGrpSpPr/>
        <p:nvPr/>
      </p:nvGrpSpPr>
      <p:grpSpPr>
        <a:xfrm>
          <a:off x="0" y="0"/>
          <a:ext cx="0" cy="0"/>
          <a:chOff x="0" y="0"/>
          <a:chExt cx="0" cy="0"/>
        </a:xfrm>
      </p:grpSpPr>
      <p:sp>
        <p:nvSpPr>
          <p:cNvPr id="439" name="Google Shape;439;p28"/>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Outside Research</a:t>
            </a:r>
            <a:endParaRPr sz="3000">
              <a:solidFill>
                <a:srgbClr val="FFFFFF"/>
              </a:solidFill>
            </a:endParaRPr>
          </a:p>
        </p:txBody>
      </p:sp>
      <p:sp>
        <p:nvSpPr>
          <p:cNvPr id="440" name="Google Shape;440;p28"/>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441" name="Google Shape;441;p28"/>
          <p:cNvSpPr txBox="1"/>
          <p:nvPr>
            <p:ph idx="1" type="body"/>
          </p:nvPr>
        </p:nvSpPr>
        <p:spPr>
          <a:xfrm>
            <a:off x="494675" y="1394700"/>
            <a:ext cx="84012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434343"/>
                </a:solidFill>
              </a:rPr>
              <a:t>We have chosen 3 states for further research:</a:t>
            </a:r>
            <a:r>
              <a:rPr b="1" lang="en" sz="2100">
                <a:solidFill>
                  <a:srgbClr val="434343"/>
                </a:solidFill>
              </a:rPr>
              <a:t> </a:t>
            </a:r>
            <a:endParaRPr b="1" sz="2100">
              <a:solidFill>
                <a:srgbClr val="434343"/>
              </a:solidFill>
            </a:endParaRPr>
          </a:p>
          <a:p>
            <a:pPr indent="-317500" lvl="0" marL="457200" rtl="0" algn="l">
              <a:lnSpc>
                <a:spcPct val="150000"/>
              </a:lnSpc>
              <a:spcBef>
                <a:spcPts val="1600"/>
              </a:spcBef>
              <a:spcAft>
                <a:spcPts val="0"/>
              </a:spcAft>
              <a:buClr>
                <a:srgbClr val="434343"/>
              </a:buClr>
              <a:buSzPts val="1400"/>
              <a:buChar char="●"/>
            </a:pPr>
            <a:r>
              <a:rPr b="1" lang="en" sz="1400">
                <a:solidFill>
                  <a:srgbClr val="434343"/>
                </a:solidFill>
              </a:rPr>
              <a:t>Colorado</a:t>
            </a:r>
            <a:r>
              <a:rPr lang="en" sz="1400">
                <a:solidFill>
                  <a:srgbClr val="434343"/>
                </a:solidFill>
                <a:highlight>
                  <a:srgbClr val="FFFFFF"/>
                </a:highlight>
              </a:rPr>
              <a:t>: 100% ACT participation rate in 2017, then a 100% SAT participation rate in 2018</a:t>
            </a:r>
            <a:r>
              <a:rPr lang="en" sz="1400">
                <a:solidFill>
                  <a:srgbClr val="434343"/>
                </a:solidFill>
                <a:highlight>
                  <a:srgbClr val="FFFFFF"/>
                </a:highlight>
                <a:latin typeface="Arial"/>
                <a:ea typeface="Arial"/>
                <a:cs typeface="Arial"/>
                <a:sym typeface="Arial"/>
              </a:rPr>
              <a:t>.</a:t>
            </a:r>
            <a:endParaRPr sz="1400"/>
          </a:p>
          <a:p>
            <a:pPr indent="-317500" lvl="0" marL="457200" rtl="0" algn="l">
              <a:lnSpc>
                <a:spcPct val="150000"/>
              </a:lnSpc>
              <a:spcBef>
                <a:spcPts val="0"/>
              </a:spcBef>
              <a:spcAft>
                <a:spcPts val="0"/>
              </a:spcAft>
              <a:buSzPts val="1400"/>
              <a:buChar char="●"/>
            </a:pPr>
            <a:r>
              <a:rPr b="1" lang="en" sz="1400"/>
              <a:t>West Virginia</a:t>
            </a:r>
            <a:r>
              <a:rPr lang="en" sz="1400"/>
              <a:t>: 4% decrease in ACT participation rate from 2017 to 2018, and a 14% increase in SAT participation rate from 2017 to 2018</a:t>
            </a:r>
            <a:endParaRPr sz="1400"/>
          </a:p>
          <a:p>
            <a:pPr indent="-317500" lvl="0" marL="457200" rtl="0" algn="l">
              <a:lnSpc>
                <a:spcPct val="150000"/>
              </a:lnSpc>
              <a:spcBef>
                <a:spcPts val="0"/>
              </a:spcBef>
              <a:spcAft>
                <a:spcPts val="0"/>
              </a:spcAft>
              <a:buSzPts val="1400"/>
              <a:buChar char="●"/>
            </a:pPr>
            <a:r>
              <a:rPr b="1" lang="en" sz="1400"/>
              <a:t>Ohio</a:t>
            </a:r>
            <a:r>
              <a:rPr lang="en" sz="1400"/>
              <a:t>: 75% ACT participation rate in 2017, it increases to 100% ACT participation rate in 2018. There is also a 6% increase in SAT participation rate from 2017 to 2018</a:t>
            </a:r>
            <a:endParaRPr sz="1750">
              <a:highlight>
                <a:srgbClr val="FFFFFF"/>
              </a:highlight>
              <a:latin typeface="Arial"/>
              <a:ea typeface="Arial"/>
              <a:cs typeface="Arial"/>
              <a:sym typeface="Arial"/>
            </a:endParaRPr>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5" name="Shape 445"/>
        <p:cNvGrpSpPr/>
        <p:nvPr/>
      </p:nvGrpSpPr>
      <p:grpSpPr>
        <a:xfrm>
          <a:off x="0" y="0"/>
          <a:ext cx="0" cy="0"/>
          <a:chOff x="0" y="0"/>
          <a:chExt cx="0" cy="0"/>
        </a:xfrm>
      </p:grpSpPr>
      <p:sp>
        <p:nvSpPr>
          <p:cNvPr id="446" name="Google Shape;446;p29"/>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Outside Research</a:t>
            </a:r>
            <a:endParaRPr sz="3000">
              <a:solidFill>
                <a:srgbClr val="FFFFFF"/>
              </a:solidFill>
            </a:endParaRPr>
          </a:p>
        </p:txBody>
      </p:sp>
      <p:sp>
        <p:nvSpPr>
          <p:cNvPr id="447" name="Google Shape;447;p29"/>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pic>
        <p:nvPicPr>
          <p:cNvPr id="448" name="Google Shape;448;p29"/>
          <p:cNvPicPr preferRelativeResize="0"/>
          <p:nvPr/>
        </p:nvPicPr>
        <p:blipFill>
          <a:blip r:embed="rId3">
            <a:alphaModFix/>
          </a:blip>
          <a:stretch>
            <a:fillRect/>
          </a:stretch>
        </p:blipFill>
        <p:spPr>
          <a:xfrm>
            <a:off x="126950" y="1438350"/>
            <a:ext cx="6496251" cy="3643324"/>
          </a:xfrm>
          <a:prstGeom prst="rect">
            <a:avLst/>
          </a:prstGeom>
          <a:noFill/>
          <a:ln>
            <a:noFill/>
          </a:ln>
        </p:spPr>
      </p:pic>
      <p:pic>
        <p:nvPicPr>
          <p:cNvPr id="449" name="Google Shape;449;p29"/>
          <p:cNvPicPr preferRelativeResize="0"/>
          <p:nvPr/>
        </p:nvPicPr>
        <p:blipFill>
          <a:blip r:embed="rId4">
            <a:alphaModFix/>
          </a:blip>
          <a:stretch>
            <a:fillRect/>
          </a:stretch>
        </p:blipFill>
        <p:spPr>
          <a:xfrm>
            <a:off x="6716400" y="1895550"/>
            <a:ext cx="2368175" cy="2774150"/>
          </a:xfrm>
          <a:prstGeom prst="rect">
            <a:avLst/>
          </a:prstGeom>
          <a:noFill/>
          <a:ln>
            <a:noFill/>
          </a:ln>
        </p:spPr>
      </p:pic>
      <p:sp>
        <p:nvSpPr>
          <p:cNvPr id="450" name="Google Shape;450;p29"/>
          <p:cNvSpPr txBox="1"/>
          <p:nvPr/>
        </p:nvSpPr>
        <p:spPr>
          <a:xfrm>
            <a:off x="6716400" y="1557450"/>
            <a:ext cx="21315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Top SAT Growth States</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4" name="Shape 454"/>
        <p:cNvGrpSpPr/>
        <p:nvPr/>
      </p:nvGrpSpPr>
      <p:grpSpPr>
        <a:xfrm>
          <a:off x="0" y="0"/>
          <a:ext cx="0" cy="0"/>
          <a:chOff x="0" y="0"/>
          <a:chExt cx="0" cy="0"/>
        </a:xfrm>
      </p:grpSpPr>
      <p:sp>
        <p:nvSpPr>
          <p:cNvPr id="455" name="Google Shape;455;p30"/>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Case Study - Colorado</a:t>
            </a:r>
            <a:endParaRPr sz="3000">
              <a:solidFill>
                <a:srgbClr val="FFFFFF"/>
              </a:solidFill>
            </a:endParaRPr>
          </a:p>
        </p:txBody>
      </p:sp>
      <p:sp>
        <p:nvSpPr>
          <p:cNvPr id="456" name="Google Shape;456;p30"/>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457" name="Google Shape;457;p30"/>
          <p:cNvSpPr txBox="1"/>
          <p:nvPr>
            <p:ph idx="1" type="body"/>
          </p:nvPr>
        </p:nvSpPr>
        <p:spPr>
          <a:xfrm>
            <a:off x="494675" y="1394700"/>
            <a:ext cx="84012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50">
              <a:solidFill>
                <a:srgbClr val="000000"/>
              </a:solidFill>
              <a:latin typeface="Arial"/>
              <a:ea typeface="Arial"/>
              <a:cs typeface="Arial"/>
              <a:sym typeface="Arial"/>
            </a:endParaRPr>
          </a:p>
          <a:p>
            <a:pPr indent="0" lvl="0" marL="0" rtl="0" algn="l">
              <a:spcBef>
                <a:spcPts val="0"/>
              </a:spcBef>
              <a:spcAft>
                <a:spcPts val="0"/>
              </a:spcAft>
              <a:buNone/>
            </a:pPr>
            <a:r>
              <a:rPr b="1" lang="en" sz="1650">
                <a:solidFill>
                  <a:srgbClr val="434343"/>
                </a:solidFill>
              </a:rPr>
              <a:t>In 2017, Colorado had a change in state policy which adopted the SAT over ACT for the class of 2018 as mandatory college entrance exam. The policy change can be seen impacting the change of the Colorado SAT participation rate in 2018.</a:t>
            </a:r>
            <a:endParaRPr b="1" sz="1650">
              <a:solidFill>
                <a:srgbClr val="434343"/>
              </a:solidFill>
            </a:endParaRPr>
          </a:p>
          <a:p>
            <a:pPr indent="0" lvl="0" marL="0" rtl="0" algn="l">
              <a:spcBef>
                <a:spcPts val="1100"/>
              </a:spcBef>
              <a:spcAft>
                <a:spcPts val="0"/>
              </a:spcAft>
              <a:buNone/>
            </a:pPr>
            <a:r>
              <a:t/>
            </a:r>
            <a:endParaRPr sz="1650">
              <a:solidFill>
                <a:srgbClr val="000000"/>
              </a:solidFill>
              <a:latin typeface="Arial"/>
              <a:ea typeface="Arial"/>
              <a:cs typeface="Arial"/>
              <a:sym typeface="Arial"/>
            </a:endParaRPr>
          </a:p>
          <a:p>
            <a:pPr indent="0" lvl="0" marL="0" rtl="0" algn="l">
              <a:spcBef>
                <a:spcPts val="1100"/>
              </a:spcBef>
              <a:spcAft>
                <a:spcPts val="0"/>
              </a:spcAft>
              <a:buNone/>
            </a:pPr>
            <a:r>
              <a:t/>
            </a:r>
            <a:endParaRPr sz="1650">
              <a:solidFill>
                <a:srgbClr val="000000"/>
              </a:solidFill>
              <a:latin typeface="Arial"/>
              <a:ea typeface="Arial"/>
              <a:cs typeface="Arial"/>
              <a:sym typeface="Arial"/>
            </a:endParaRPr>
          </a:p>
          <a:p>
            <a:pPr indent="0" lvl="0" marL="0" rtl="0" algn="l">
              <a:spcBef>
                <a:spcPts val="0"/>
              </a:spcBef>
              <a:spcAft>
                <a:spcPts val="0"/>
              </a:spcAft>
              <a:buNone/>
            </a:pPr>
            <a:r>
              <a:t/>
            </a:r>
            <a:endParaRPr b="1" sz="1650">
              <a:solidFill>
                <a:srgbClr val="434343"/>
              </a:solidFill>
            </a:endParaRPr>
          </a:p>
          <a:p>
            <a:pPr indent="0" lvl="0" marL="0" rtl="0" algn="l">
              <a:spcBef>
                <a:spcPts val="0"/>
              </a:spcBef>
              <a:spcAft>
                <a:spcPts val="0"/>
              </a:spcAft>
              <a:buNone/>
            </a:pPr>
            <a:r>
              <a:rPr b="1" lang="en" sz="1650">
                <a:solidFill>
                  <a:srgbClr val="434343"/>
                </a:solidFill>
              </a:rPr>
              <a:t>Similar policy change has also been witnessed in Illinois, where it has caused a 90% hike in SAT participation rate as well.</a:t>
            </a:r>
            <a:endParaRPr b="1" sz="1650">
              <a:solidFill>
                <a:srgbClr val="434343"/>
              </a:solidFill>
            </a:endParaRPr>
          </a:p>
          <a:p>
            <a:pPr indent="0" lvl="0" marL="0" rtl="0" algn="l">
              <a:spcBef>
                <a:spcPts val="0"/>
              </a:spcBef>
              <a:spcAft>
                <a:spcPts val="0"/>
              </a:spcAft>
              <a:buNone/>
            </a:pPr>
            <a:r>
              <a:t/>
            </a:r>
            <a:endParaRPr b="1" sz="1650">
              <a:solidFill>
                <a:srgbClr val="434343"/>
              </a:solidFill>
            </a:endParaRPr>
          </a:p>
          <a:p>
            <a:pPr indent="0" lvl="0" marL="0" rtl="0" algn="l">
              <a:spcBef>
                <a:spcPts val="1100"/>
              </a:spcBef>
              <a:spcAft>
                <a:spcPts val="0"/>
              </a:spcAft>
              <a:buNone/>
            </a:pPr>
            <a:r>
              <a:rPr lang="en" sz="1050">
                <a:solidFill>
                  <a:srgbClr val="000000"/>
                </a:solidFill>
                <a:latin typeface="Arial"/>
                <a:ea typeface="Arial"/>
                <a:cs typeface="Arial"/>
                <a:sym typeface="Arial"/>
              </a:rPr>
              <a:t>source:</a:t>
            </a:r>
            <a:r>
              <a:rPr lang="en" sz="1050">
                <a:solidFill>
                  <a:srgbClr val="000000"/>
                </a:solidFill>
                <a:uFill>
                  <a:noFill/>
                </a:uFill>
                <a:latin typeface="Arial"/>
                <a:ea typeface="Arial"/>
                <a:cs typeface="Arial"/>
                <a:sym typeface="Arial"/>
                <a:hlinkClick r:id="rId3"/>
              </a:rPr>
              <a:t> </a:t>
            </a:r>
            <a:r>
              <a:rPr lang="en" sz="1050" u="sng">
                <a:solidFill>
                  <a:srgbClr val="296EAA"/>
                </a:solidFill>
                <a:latin typeface="Arial"/>
                <a:ea typeface="Arial"/>
                <a:cs typeface="Arial"/>
                <a:sym typeface="Arial"/>
                <a:hlinkClick r:id="rId4"/>
              </a:rPr>
              <a:t>https://chalkbeat.org/posts/co/2015/12/23/goodbye-act-hello-sat-a-significant-change-for-colorado-high-schoolers/</a:t>
            </a:r>
            <a:endParaRPr sz="1050" u="sng">
              <a:solidFill>
                <a:srgbClr val="296EAA"/>
              </a:solidFill>
              <a:latin typeface="Arial"/>
              <a:ea typeface="Arial"/>
              <a:cs typeface="Arial"/>
              <a:sym typeface="Arial"/>
            </a:endParaRPr>
          </a:p>
          <a:p>
            <a:pPr indent="0" lvl="0" marL="0" rtl="0" algn="l">
              <a:spcBef>
                <a:spcPts val="0"/>
              </a:spcBef>
              <a:spcAft>
                <a:spcPts val="0"/>
              </a:spcAft>
              <a:buNone/>
            </a:pPr>
            <a:r>
              <a:t/>
            </a:r>
            <a:endParaRPr b="1" sz="2100">
              <a:solidFill>
                <a:srgbClr val="000000"/>
              </a:solidFill>
            </a:endParaRPr>
          </a:p>
          <a:p>
            <a:pPr indent="0" lvl="0" marL="457200" rtl="0" algn="l">
              <a:lnSpc>
                <a:spcPct val="150000"/>
              </a:lnSpc>
              <a:spcBef>
                <a:spcPts val="1600"/>
              </a:spcBef>
              <a:spcAft>
                <a:spcPts val="0"/>
              </a:spcAft>
              <a:buNone/>
            </a:pPr>
            <a:r>
              <a:t/>
            </a:r>
            <a:endParaRPr sz="1750">
              <a:highlight>
                <a:srgbClr val="FFFFFF"/>
              </a:highlight>
              <a:latin typeface="Arial"/>
              <a:ea typeface="Arial"/>
              <a:cs typeface="Arial"/>
              <a:sym typeface="Arial"/>
            </a:endParaRPr>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pic>
        <p:nvPicPr>
          <p:cNvPr id="458" name="Google Shape;458;p30"/>
          <p:cNvPicPr preferRelativeResize="0"/>
          <p:nvPr/>
        </p:nvPicPr>
        <p:blipFill>
          <a:blip r:embed="rId5">
            <a:alphaModFix/>
          </a:blip>
          <a:stretch>
            <a:fillRect/>
          </a:stretch>
        </p:blipFill>
        <p:spPr>
          <a:xfrm>
            <a:off x="594225" y="2838750"/>
            <a:ext cx="5294925" cy="66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2" name="Shape 462"/>
        <p:cNvGrpSpPr/>
        <p:nvPr/>
      </p:nvGrpSpPr>
      <p:grpSpPr>
        <a:xfrm>
          <a:off x="0" y="0"/>
          <a:ext cx="0" cy="0"/>
          <a:chOff x="0" y="0"/>
          <a:chExt cx="0" cy="0"/>
        </a:xfrm>
      </p:grpSpPr>
      <p:sp>
        <p:nvSpPr>
          <p:cNvPr id="463" name="Google Shape;463;p31"/>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State-mandated Assessment</a:t>
            </a:r>
            <a:endParaRPr sz="3000">
              <a:solidFill>
                <a:srgbClr val="FFFFFF"/>
              </a:solidFill>
            </a:endParaRPr>
          </a:p>
        </p:txBody>
      </p:sp>
      <p:sp>
        <p:nvSpPr>
          <p:cNvPr id="464" name="Google Shape;464;p31"/>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465" name="Google Shape;465;p31"/>
          <p:cNvSpPr txBox="1"/>
          <p:nvPr>
            <p:ph idx="1" type="body"/>
          </p:nvPr>
        </p:nvSpPr>
        <p:spPr>
          <a:xfrm>
            <a:off x="494675" y="1394700"/>
            <a:ext cx="84012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434343"/>
                </a:solidFill>
              </a:rPr>
              <a:t>8 </a:t>
            </a:r>
            <a:r>
              <a:rPr b="1" lang="en" sz="2100">
                <a:solidFill>
                  <a:srgbClr val="434343"/>
                </a:solidFill>
              </a:rPr>
              <a:t>States with Policies for mandatory SAT: </a:t>
            </a:r>
            <a:endParaRPr b="1" sz="2100">
              <a:solidFill>
                <a:srgbClr val="434343"/>
              </a:solidFill>
            </a:endParaRPr>
          </a:p>
          <a:p>
            <a:pPr indent="-339725" lvl="0" marL="457200" rtl="0" algn="l">
              <a:lnSpc>
                <a:spcPct val="115000"/>
              </a:lnSpc>
              <a:spcBef>
                <a:spcPts val="1600"/>
              </a:spcBef>
              <a:spcAft>
                <a:spcPts val="0"/>
              </a:spcAft>
              <a:buClr>
                <a:srgbClr val="434343"/>
              </a:buClr>
              <a:buSzPts val="1750"/>
              <a:buChar char="●"/>
            </a:pPr>
            <a:r>
              <a:rPr lang="en" sz="1750">
                <a:solidFill>
                  <a:srgbClr val="434343"/>
                </a:solidFill>
              </a:rPr>
              <a:t>Colorado</a:t>
            </a:r>
            <a:endParaRPr sz="1750">
              <a:solidFill>
                <a:srgbClr val="434343"/>
              </a:solidFill>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rPr>
              <a:t>Connecticut</a:t>
            </a:r>
            <a:endParaRPr sz="1750">
              <a:solidFill>
                <a:srgbClr val="434343"/>
              </a:solidFill>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rPr>
              <a:t>Delaware</a:t>
            </a:r>
            <a:endParaRPr sz="1750">
              <a:solidFill>
                <a:srgbClr val="434343"/>
              </a:solidFill>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rPr>
              <a:t>District of Columbia</a:t>
            </a:r>
            <a:endParaRPr sz="1750">
              <a:solidFill>
                <a:srgbClr val="434343"/>
              </a:solidFill>
              <a:highlight>
                <a:srgbClr val="FFFFFF"/>
              </a:highlight>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highlight>
                  <a:srgbClr val="FFFFFF"/>
                </a:highlight>
              </a:rPr>
              <a:t>Illinois</a:t>
            </a:r>
            <a:endParaRPr sz="1750">
              <a:solidFill>
                <a:srgbClr val="434343"/>
              </a:solidFill>
              <a:highlight>
                <a:srgbClr val="FFFFFF"/>
              </a:highlight>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highlight>
                  <a:srgbClr val="FFFFFF"/>
                </a:highlight>
              </a:rPr>
              <a:t>Maine</a:t>
            </a:r>
            <a:endParaRPr sz="1750">
              <a:solidFill>
                <a:srgbClr val="434343"/>
              </a:solidFill>
              <a:highlight>
                <a:srgbClr val="FFFFFF"/>
              </a:highlight>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highlight>
                  <a:srgbClr val="FFFFFF"/>
                </a:highlight>
              </a:rPr>
              <a:t>Michigan</a:t>
            </a:r>
            <a:endParaRPr sz="1750">
              <a:solidFill>
                <a:srgbClr val="434343"/>
              </a:solidFill>
              <a:highlight>
                <a:srgbClr val="FFFFFF"/>
              </a:highlight>
            </a:endParaRPr>
          </a:p>
          <a:p>
            <a:pPr indent="-339725" lvl="0" marL="457200" rtl="0" algn="l">
              <a:lnSpc>
                <a:spcPct val="115000"/>
              </a:lnSpc>
              <a:spcBef>
                <a:spcPts val="0"/>
              </a:spcBef>
              <a:spcAft>
                <a:spcPts val="0"/>
              </a:spcAft>
              <a:buClr>
                <a:srgbClr val="434343"/>
              </a:buClr>
              <a:buSzPts val="1750"/>
              <a:buChar char="●"/>
            </a:pPr>
            <a:r>
              <a:rPr lang="en" sz="1750">
                <a:solidFill>
                  <a:srgbClr val="434343"/>
                </a:solidFill>
                <a:highlight>
                  <a:srgbClr val="FFFFFF"/>
                </a:highlight>
              </a:rPr>
              <a:t>New Hampshire</a:t>
            </a:r>
            <a:endParaRPr sz="2500">
              <a:solidFill>
                <a:srgbClr val="434343"/>
              </a:solidFill>
            </a:endParaRPr>
          </a:p>
        </p:txBody>
      </p:sp>
      <p:sp>
        <p:nvSpPr>
          <p:cNvPr id="466" name="Google Shape;466;p31"/>
          <p:cNvSpPr txBox="1"/>
          <p:nvPr/>
        </p:nvSpPr>
        <p:spPr>
          <a:xfrm>
            <a:off x="3375425" y="1943050"/>
            <a:ext cx="3871800" cy="298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b="1" sz="175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0" y="0"/>
            <a:ext cx="9144000" cy="14220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FFFF"/>
                </a:solidFill>
              </a:rPr>
              <a:t>   Presentation Outline</a:t>
            </a:r>
            <a:endParaRPr>
              <a:solidFill>
                <a:srgbClr val="FFFFFF"/>
              </a:solidFill>
            </a:endParaRPr>
          </a:p>
        </p:txBody>
      </p:sp>
      <p:sp>
        <p:nvSpPr>
          <p:cNvPr id="283" name="Google Shape;283;p14"/>
          <p:cNvSpPr txBox="1"/>
          <p:nvPr/>
        </p:nvSpPr>
        <p:spPr>
          <a:xfrm>
            <a:off x="643950" y="1592300"/>
            <a:ext cx="6743700" cy="3418800"/>
          </a:xfrm>
          <a:prstGeom prst="rect">
            <a:avLst/>
          </a:prstGeom>
          <a:noFill/>
          <a:ln>
            <a:noFill/>
          </a:ln>
        </p:spPr>
        <p:txBody>
          <a:bodyPr anchorCtr="0" anchor="t" bIns="91425" lIns="91425" spcFirstLastPara="1" rIns="91425" wrap="square" tIns="91425">
            <a:noAutofit/>
          </a:bodyPr>
          <a:lstStyle/>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Problem Statement</a:t>
            </a:r>
            <a:endParaRPr b="1" sz="2400">
              <a:solidFill>
                <a:srgbClr val="434343"/>
              </a:solidFill>
              <a:latin typeface="Nunito"/>
              <a:ea typeface="Nunito"/>
              <a:cs typeface="Nunito"/>
              <a:sym typeface="Nunito"/>
            </a:endParaRPr>
          </a:p>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Methodology</a:t>
            </a:r>
            <a:endParaRPr b="1" sz="2400">
              <a:solidFill>
                <a:srgbClr val="434343"/>
              </a:solidFill>
              <a:latin typeface="Nunito"/>
              <a:ea typeface="Nunito"/>
              <a:cs typeface="Nunito"/>
              <a:sym typeface="Nunito"/>
            </a:endParaRPr>
          </a:p>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Exploratory Data Analysis</a:t>
            </a:r>
            <a:endParaRPr b="1" sz="2400">
              <a:solidFill>
                <a:srgbClr val="434343"/>
              </a:solidFill>
              <a:latin typeface="Nunito"/>
              <a:ea typeface="Nunito"/>
              <a:cs typeface="Nunito"/>
              <a:sym typeface="Nunito"/>
            </a:endParaRPr>
          </a:p>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Descriptive &amp; Inferential Statistics</a:t>
            </a:r>
            <a:endParaRPr b="1" sz="2400">
              <a:solidFill>
                <a:srgbClr val="434343"/>
              </a:solidFill>
              <a:latin typeface="Nunito"/>
              <a:ea typeface="Nunito"/>
              <a:cs typeface="Nunito"/>
              <a:sym typeface="Nunito"/>
            </a:endParaRPr>
          </a:p>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State-focused Research</a:t>
            </a:r>
            <a:endParaRPr b="1" sz="2400">
              <a:solidFill>
                <a:srgbClr val="434343"/>
              </a:solidFill>
              <a:latin typeface="Nunito"/>
              <a:ea typeface="Nunito"/>
              <a:cs typeface="Nunito"/>
              <a:sym typeface="Nunito"/>
            </a:endParaRPr>
          </a:p>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Recommendation</a:t>
            </a:r>
            <a:endParaRPr b="1" sz="2400">
              <a:solidFill>
                <a:srgbClr val="434343"/>
              </a:solidFill>
              <a:latin typeface="Nunito"/>
              <a:ea typeface="Nunito"/>
              <a:cs typeface="Nunito"/>
              <a:sym typeface="Nunito"/>
            </a:endParaRPr>
          </a:p>
          <a:p>
            <a:pPr indent="-381000" lvl="0" marL="457200" rtl="0" algn="l">
              <a:lnSpc>
                <a:spcPct val="120000"/>
              </a:lnSpc>
              <a:spcBef>
                <a:spcPts val="0"/>
              </a:spcBef>
              <a:spcAft>
                <a:spcPts val="0"/>
              </a:spcAft>
              <a:buClr>
                <a:srgbClr val="434343"/>
              </a:buClr>
              <a:buSzPts val="2400"/>
              <a:buFont typeface="Nunito"/>
              <a:buAutoNum type="arabicPeriod"/>
            </a:pPr>
            <a:r>
              <a:rPr b="1" lang="en" sz="2400">
                <a:solidFill>
                  <a:srgbClr val="434343"/>
                </a:solidFill>
                <a:latin typeface="Nunito"/>
                <a:ea typeface="Nunito"/>
                <a:cs typeface="Nunito"/>
                <a:sym typeface="Nunito"/>
              </a:rPr>
              <a:t>Conclusion</a:t>
            </a:r>
            <a:endParaRPr b="1" sz="2400">
              <a:solidFill>
                <a:srgbClr val="434343"/>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0" name="Shape 470"/>
        <p:cNvGrpSpPr/>
        <p:nvPr/>
      </p:nvGrpSpPr>
      <p:grpSpPr>
        <a:xfrm>
          <a:off x="0" y="0"/>
          <a:ext cx="0" cy="0"/>
          <a:chOff x="0" y="0"/>
          <a:chExt cx="0" cy="0"/>
        </a:xfrm>
      </p:grpSpPr>
      <p:sp>
        <p:nvSpPr>
          <p:cNvPr id="471" name="Google Shape;471;p32"/>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chemeClr val="lt1"/>
                </a:solidFill>
              </a:rPr>
              <a:t>State-mandated Assessment</a:t>
            </a:r>
            <a:endParaRPr sz="3000">
              <a:solidFill>
                <a:schemeClr val="lt1"/>
              </a:solidFill>
            </a:endParaRPr>
          </a:p>
          <a:p>
            <a:pPr indent="0" lvl="0" marL="0" rtl="0" algn="l">
              <a:spcBef>
                <a:spcPts val="0"/>
              </a:spcBef>
              <a:spcAft>
                <a:spcPts val="0"/>
              </a:spcAft>
              <a:buNone/>
            </a:pPr>
            <a:r>
              <a:t/>
            </a:r>
            <a:endParaRPr sz="3000"/>
          </a:p>
        </p:txBody>
      </p:sp>
      <p:sp>
        <p:nvSpPr>
          <p:cNvPr id="472" name="Google Shape;472;p32"/>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473" name="Google Shape;473;p32"/>
          <p:cNvSpPr txBox="1"/>
          <p:nvPr>
            <p:ph idx="1" type="body"/>
          </p:nvPr>
        </p:nvSpPr>
        <p:spPr>
          <a:xfrm>
            <a:off x="494675" y="1394700"/>
            <a:ext cx="84012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434343"/>
                </a:solidFill>
              </a:rPr>
              <a:t>13 States with Policies for mandatory ACT</a:t>
            </a:r>
            <a:r>
              <a:rPr b="1" lang="en" sz="2100">
                <a:solidFill>
                  <a:srgbClr val="434343"/>
                </a:solidFill>
              </a:rPr>
              <a:t>: </a:t>
            </a:r>
            <a:endParaRPr b="1" sz="2100">
              <a:solidFill>
                <a:srgbClr val="434343"/>
              </a:solidFill>
            </a:endParaRPr>
          </a:p>
          <a:p>
            <a:pPr indent="0" lvl="0" marL="457200" rtl="0" algn="l">
              <a:lnSpc>
                <a:spcPct val="115000"/>
              </a:lnSpc>
              <a:spcBef>
                <a:spcPts val="1600"/>
              </a:spcBef>
              <a:spcAft>
                <a:spcPts val="0"/>
              </a:spcAft>
              <a:buNone/>
            </a:pPr>
            <a:r>
              <a:t/>
            </a:r>
            <a:endParaRPr sz="1750">
              <a:highlight>
                <a:srgbClr val="FFFFFF"/>
              </a:highlight>
            </a:endParaRPr>
          </a:p>
          <a:p>
            <a:pPr indent="0" lvl="0" marL="457200" rtl="0" algn="l">
              <a:lnSpc>
                <a:spcPct val="115000"/>
              </a:lnSpc>
              <a:spcBef>
                <a:spcPts val="1600"/>
              </a:spcBef>
              <a:spcAft>
                <a:spcPts val="0"/>
              </a:spcAft>
              <a:buNone/>
            </a:pPr>
            <a:r>
              <a:t/>
            </a:r>
            <a:endParaRPr b="1" sz="2500">
              <a:solidFill>
                <a:srgbClr val="000000"/>
              </a:solidFill>
            </a:endParaRPr>
          </a:p>
          <a:p>
            <a:pPr indent="0" lvl="0" marL="0" rtl="0" algn="l">
              <a:lnSpc>
                <a:spcPct val="115000"/>
              </a:lnSpc>
              <a:spcBef>
                <a:spcPts val="1600"/>
              </a:spcBef>
              <a:spcAft>
                <a:spcPts val="1600"/>
              </a:spcAft>
              <a:buNone/>
            </a:pPr>
            <a:r>
              <a:t/>
            </a:r>
            <a:endParaRPr b="1" sz="2500">
              <a:solidFill>
                <a:srgbClr val="000000"/>
              </a:solidFill>
            </a:endParaRPr>
          </a:p>
        </p:txBody>
      </p:sp>
      <p:sp>
        <p:nvSpPr>
          <p:cNvPr id="474" name="Google Shape;474;p32"/>
          <p:cNvSpPr txBox="1"/>
          <p:nvPr/>
        </p:nvSpPr>
        <p:spPr>
          <a:xfrm>
            <a:off x="562575" y="1928825"/>
            <a:ext cx="2973600" cy="29835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Alabama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Hawaii</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Montana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Nebraska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Nevada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North Carolina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North Dakota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Utah</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Wisconsin</a:t>
            </a:r>
            <a:endParaRPr sz="1750">
              <a:solidFill>
                <a:srgbClr val="434343"/>
              </a:solidFill>
              <a:latin typeface="Nunito"/>
              <a:ea typeface="Nunito"/>
              <a:cs typeface="Nunito"/>
              <a:sym typeface="Nunito"/>
            </a:endParaRPr>
          </a:p>
        </p:txBody>
      </p:sp>
      <p:sp>
        <p:nvSpPr>
          <p:cNvPr id="475" name="Google Shape;475;p32"/>
          <p:cNvSpPr txBox="1"/>
          <p:nvPr/>
        </p:nvSpPr>
        <p:spPr>
          <a:xfrm>
            <a:off x="3218525" y="1968875"/>
            <a:ext cx="2953500" cy="29034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Kentucky</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Louisiana</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Mississippi</a:t>
            </a:r>
            <a:endParaRPr sz="1750">
              <a:solidFill>
                <a:srgbClr val="434343"/>
              </a:solidFill>
              <a:latin typeface="Nunito"/>
              <a:ea typeface="Nunito"/>
              <a:cs typeface="Nunito"/>
              <a:sym typeface="Nunito"/>
            </a:endParaRPr>
          </a:p>
          <a:p>
            <a:pPr indent="-339725" lvl="0" marL="457200" rtl="0" algn="l">
              <a:lnSpc>
                <a:spcPct val="115000"/>
              </a:lnSpc>
              <a:spcBef>
                <a:spcPts val="0"/>
              </a:spcBef>
              <a:spcAft>
                <a:spcPts val="0"/>
              </a:spcAft>
              <a:buClr>
                <a:srgbClr val="434343"/>
              </a:buClr>
              <a:buSzPts val="1750"/>
              <a:buFont typeface="Nunito"/>
              <a:buChar char="●"/>
            </a:pPr>
            <a:r>
              <a:rPr lang="en" sz="1750">
                <a:solidFill>
                  <a:srgbClr val="434343"/>
                </a:solidFill>
                <a:latin typeface="Nunito"/>
                <a:ea typeface="Nunito"/>
                <a:cs typeface="Nunito"/>
                <a:sym typeface="Nunito"/>
              </a:rPr>
              <a:t>Wyoming</a:t>
            </a:r>
            <a:endParaRPr>
              <a:solidFill>
                <a:srgbClr val="434343"/>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9" name="Shape 479"/>
        <p:cNvGrpSpPr/>
        <p:nvPr/>
      </p:nvGrpSpPr>
      <p:grpSpPr>
        <a:xfrm>
          <a:off x="0" y="0"/>
          <a:ext cx="0" cy="0"/>
          <a:chOff x="0" y="0"/>
          <a:chExt cx="0" cy="0"/>
        </a:xfrm>
      </p:grpSpPr>
      <p:sp>
        <p:nvSpPr>
          <p:cNvPr id="480" name="Google Shape;480;p33"/>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rPr>
              <a:t>   </a:t>
            </a:r>
            <a:endParaRPr sz="3000">
              <a:solidFill>
                <a:srgbClr val="FFFFFF"/>
              </a:solidFill>
            </a:endParaRPr>
          </a:p>
          <a:p>
            <a:pPr indent="0" lvl="0" marL="0" rtl="0" algn="l">
              <a:spcBef>
                <a:spcPts val="0"/>
              </a:spcBef>
              <a:spcAft>
                <a:spcPts val="0"/>
              </a:spcAft>
              <a:buNone/>
            </a:pPr>
            <a:r>
              <a:rPr lang="en" sz="3000">
                <a:solidFill>
                  <a:srgbClr val="FFFFFF"/>
                </a:solidFill>
              </a:rPr>
              <a:t>  State Participation Rates</a:t>
            </a:r>
            <a:endParaRPr sz="3000">
              <a:solidFill>
                <a:srgbClr val="FFFFFF"/>
              </a:solidFill>
            </a:endParaRPr>
          </a:p>
        </p:txBody>
      </p:sp>
      <p:sp>
        <p:nvSpPr>
          <p:cNvPr id="481" name="Google Shape;481;p33"/>
          <p:cNvSpPr txBox="1"/>
          <p:nvPr>
            <p:ph idx="1" type="body"/>
          </p:nvPr>
        </p:nvSpPr>
        <p:spPr>
          <a:xfrm>
            <a:off x="5252950" y="1482413"/>
            <a:ext cx="3551100" cy="3516600"/>
          </a:xfrm>
          <a:prstGeom prst="rect">
            <a:avLst/>
          </a:prstGeom>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Clr>
                <a:srgbClr val="434343"/>
              </a:buClr>
              <a:buSzPts val="1200"/>
              <a:buChar char="●"/>
            </a:pPr>
            <a:r>
              <a:rPr b="1" lang="en" sz="1200">
                <a:solidFill>
                  <a:srgbClr val="434343"/>
                </a:solidFill>
              </a:rPr>
              <a:t>As shown above, generally a state would either be inclined to SAT or ACT</a:t>
            </a:r>
            <a:endParaRPr b="1" sz="1200">
              <a:solidFill>
                <a:srgbClr val="434343"/>
              </a:solidFill>
            </a:endParaRPr>
          </a:p>
          <a:p>
            <a:pPr indent="-304800" lvl="0" marL="457200" rtl="0" algn="l">
              <a:lnSpc>
                <a:spcPct val="120000"/>
              </a:lnSpc>
              <a:spcBef>
                <a:spcPts val="0"/>
              </a:spcBef>
              <a:spcAft>
                <a:spcPts val="0"/>
              </a:spcAft>
              <a:buClr>
                <a:srgbClr val="434343"/>
              </a:buClr>
              <a:buSzPts val="1200"/>
              <a:buChar char="●"/>
            </a:pPr>
            <a:r>
              <a:rPr b="1" lang="en" sz="1200">
                <a:solidFill>
                  <a:srgbClr val="434343"/>
                </a:solidFill>
              </a:rPr>
              <a:t>However, there are several states that have very high participation for both the assessment</a:t>
            </a:r>
            <a:endParaRPr b="1" sz="1200">
              <a:solidFill>
                <a:srgbClr val="434343"/>
              </a:solidFill>
            </a:endParaRPr>
          </a:p>
          <a:p>
            <a:pPr indent="-304800" lvl="0" marL="457200" rtl="0" algn="l">
              <a:lnSpc>
                <a:spcPct val="120000"/>
              </a:lnSpc>
              <a:spcBef>
                <a:spcPts val="0"/>
              </a:spcBef>
              <a:spcAft>
                <a:spcPts val="0"/>
              </a:spcAft>
              <a:buClr>
                <a:srgbClr val="434343"/>
              </a:buClr>
              <a:buSzPts val="1200"/>
              <a:buChar char="●"/>
            </a:pPr>
            <a:r>
              <a:rPr b="1" lang="en" sz="1200">
                <a:solidFill>
                  <a:srgbClr val="434343"/>
                </a:solidFill>
              </a:rPr>
              <a:t>More than half of the states have a combined participation rate of more than 100% </a:t>
            </a:r>
            <a:endParaRPr b="1" sz="1200">
              <a:solidFill>
                <a:srgbClr val="434343"/>
              </a:solidFill>
            </a:endParaRPr>
          </a:p>
          <a:p>
            <a:pPr indent="-304800" lvl="0" marL="457200" rtl="0" algn="l">
              <a:lnSpc>
                <a:spcPct val="120000"/>
              </a:lnSpc>
              <a:spcBef>
                <a:spcPts val="0"/>
              </a:spcBef>
              <a:spcAft>
                <a:spcPts val="0"/>
              </a:spcAft>
              <a:buClr>
                <a:srgbClr val="434343"/>
              </a:buClr>
              <a:buSzPts val="1200"/>
              <a:buChar char="●"/>
            </a:pPr>
            <a:r>
              <a:rPr b="1" lang="en" sz="1200">
                <a:solidFill>
                  <a:srgbClr val="434343"/>
                </a:solidFill>
              </a:rPr>
              <a:t>It means that it is common in most of the states for student to take both SAT and ACT</a:t>
            </a:r>
            <a:endParaRPr b="1" sz="1200">
              <a:solidFill>
                <a:srgbClr val="434343"/>
              </a:solidFill>
            </a:endParaRPr>
          </a:p>
          <a:p>
            <a:pPr indent="-304800" lvl="0" marL="457200" rtl="0" algn="l">
              <a:lnSpc>
                <a:spcPct val="120000"/>
              </a:lnSpc>
              <a:spcBef>
                <a:spcPts val="0"/>
              </a:spcBef>
              <a:spcAft>
                <a:spcPts val="0"/>
              </a:spcAft>
              <a:buClr>
                <a:srgbClr val="434343"/>
              </a:buClr>
              <a:buSzPts val="1200"/>
              <a:buChar char="●"/>
            </a:pPr>
            <a:r>
              <a:rPr b="1" lang="en" sz="1200">
                <a:solidFill>
                  <a:srgbClr val="434343"/>
                </a:solidFill>
              </a:rPr>
              <a:t>Especially in </a:t>
            </a:r>
            <a:r>
              <a:rPr b="1" lang="en" sz="1200">
                <a:solidFill>
                  <a:srgbClr val="434343"/>
                </a:solidFill>
              </a:rPr>
              <a:t>Florida, </a:t>
            </a:r>
            <a:r>
              <a:rPr b="1" lang="en" sz="1200">
                <a:solidFill>
                  <a:srgbClr val="434343"/>
                </a:solidFill>
              </a:rPr>
              <a:t>North Carolina, South Carolina and Idaho, which 3 of them are at the East Coast.</a:t>
            </a:r>
            <a:endParaRPr b="1" sz="1200">
              <a:solidFill>
                <a:srgbClr val="434343"/>
              </a:solidFill>
            </a:endParaRPr>
          </a:p>
          <a:p>
            <a:pPr indent="0" lvl="0" marL="457200" rtl="0" algn="l">
              <a:lnSpc>
                <a:spcPct val="115000"/>
              </a:lnSpc>
              <a:spcBef>
                <a:spcPts val="0"/>
              </a:spcBef>
              <a:spcAft>
                <a:spcPts val="1600"/>
              </a:spcAft>
              <a:buNone/>
            </a:pPr>
            <a:r>
              <a:t/>
            </a:r>
            <a:endParaRPr sz="2500">
              <a:solidFill>
                <a:srgbClr val="434343"/>
              </a:solidFill>
            </a:endParaRPr>
          </a:p>
        </p:txBody>
      </p:sp>
      <p:sp>
        <p:nvSpPr>
          <p:cNvPr id="482" name="Google Shape;482;p33"/>
          <p:cNvSpPr txBox="1"/>
          <p:nvPr/>
        </p:nvSpPr>
        <p:spPr>
          <a:xfrm>
            <a:off x="494675" y="1626775"/>
            <a:ext cx="3871800" cy="298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b="1" sz="1750">
              <a:solidFill>
                <a:schemeClr val="dk2"/>
              </a:solidFill>
              <a:latin typeface="Nunito"/>
              <a:ea typeface="Nunito"/>
              <a:cs typeface="Nunito"/>
              <a:sym typeface="Nunito"/>
            </a:endParaRPr>
          </a:p>
        </p:txBody>
      </p:sp>
      <p:pic>
        <p:nvPicPr>
          <p:cNvPr id="483" name="Google Shape;483;p33"/>
          <p:cNvPicPr preferRelativeResize="0"/>
          <p:nvPr/>
        </p:nvPicPr>
        <p:blipFill rotWithShape="1">
          <a:blip r:embed="rId3">
            <a:alphaModFix/>
          </a:blip>
          <a:srcRect b="-9" l="7341" r="8561" t="7758"/>
          <a:stretch/>
        </p:blipFill>
        <p:spPr>
          <a:xfrm>
            <a:off x="183450" y="1447825"/>
            <a:ext cx="4903600" cy="3585775"/>
          </a:xfrm>
          <a:prstGeom prst="rect">
            <a:avLst/>
          </a:prstGeom>
          <a:noFill/>
          <a:ln>
            <a:noFill/>
          </a:ln>
        </p:spPr>
      </p:pic>
      <p:sp>
        <p:nvSpPr>
          <p:cNvPr id="484" name="Google Shape;484;p33"/>
          <p:cNvSpPr/>
          <p:nvPr/>
        </p:nvSpPr>
        <p:spPr>
          <a:xfrm>
            <a:off x="2437400" y="3038750"/>
            <a:ext cx="76800" cy="192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8" name="Shape 488"/>
        <p:cNvGrpSpPr/>
        <p:nvPr/>
      </p:nvGrpSpPr>
      <p:grpSpPr>
        <a:xfrm>
          <a:off x="0" y="0"/>
          <a:ext cx="0" cy="0"/>
          <a:chOff x="0" y="0"/>
          <a:chExt cx="0" cy="0"/>
        </a:xfrm>
      </p:grpSpPr>
      <p:sp>
        <p:nvSpPr>
          <p:cNvPr id="489" name="Google Shape;489;p34"/>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Case Study - West Virginia</a:t>
            </a:r>
            <a:endParaRPr sz="3000">
              <a:solidFill>
                <a:srgbClr val="FFFFFF"/>
              </a:solidFill>
            </a:endParaRPr>
          </a:p>
        </p:txBody>
      </p:sp>
      <p:sp>
        <p:nvSpPr>
          <p:cNvPr id="490" name="Google Shape;490;p34"/>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491" name="Google Shape;491;p34"/>
          <p:cNvSpPr txBox="1"/>
          <p:nvPr>
            <p:ph idx="1" type="body"/>
          </p:nvPr>
        </p:nvSpPr>
        <p:spPr>
          <a:xfrm>
            <a:off x="494675" y="1318500"/>
            <a:ext cx="84012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b="1" lang="en" sz="1600">
                <a:solidFill>
                  <a:srgbClr val="434343"/>
                </a:solidFill>
              </a:rPr>
              <a:t>West Virginia had a increased in students taking SAT due to SAT school day, in which the state covers the SAT costs and the tests are conducted on a school day. This explains in the increase of participation rates in SAT. </a:t>
            </a:r>
            <a:endParaRPr b="1" sz="1600">
              <a:solidFill>
                <a:srgbClr val="434343"/>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b="1" lang="en" sz="1600">
                <a:solidFill>
                  <a:srgbClr val="434343"/>
                </a:solidFill>
              </a:rPr>
              <a:t>Apart from that, West Virginia is relatively neutral in term of inclination towards SAT or ACT. There is no state policy favorable to either assessment, so the SAT school day would be more effective in West Virginia.</a:t>
            </a:r>
            <a:endParaRPr b="1" sz="1600">
              <a:solidFill>
                <a:srgbClr val="434343"/>
              </a:solidFil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1100"/>
              </a:spcBef>
              <a:spcAft>
                <a:spcPts val="0"/>
              </a:spcAft>
              <a:buNone/>
            </a:pPr>
            <a:r>
              <a:rPr lang="en" sz="1000">
                <a:solidFill>
                  <a:srgbClr val="000000"/>
                </a:solidFill>
                <a:latin typeface="Arial"/>
                <a:ea typeface="Arial"/>
                <a:cs typeface="Arial"/>
                <a:sym typeface="Arial"/>
              </a:rPr>
              <a:t>source:</a:t>
            </a:r>
            <a:r>
              <a:rPr lang="en" sz="1000">
                <a:solidFill>
                  <a:srgbClr val="000000"/>
                </a:solidFill>
                <a:uFill>
                  <a:noFill/>
                </a:uFill>
                <a:latin typeface="Arial"/>
                <a:ea typeface="Arial"/>
                <a:cs typeface="Arial"/>
                <a:sym typeface="Arial"/>
                <a:hlinkClick r:id="rId3"/>
              </a:rPr>
              <a:t> </a:t>
            </a:r>
            <a:r>
              <a:rPr lang="en" sz="1000" u="sng">
                <a:solidFill>
                  <a:schemeClr val="hlink"/>
                </a:solidFill>
                <a:latin typeface="Arial"/>
                <a:ea typeface="Arial"/>
                <a:cs typeface="Arial"/>
                <a:sym typeface="Arial"/>
                <a:hlinkClick r:id="rId4"/>
              </a:rPr>
              <a:t>https://blog.prepscholar.com/which-states-require-the-act-full-list-and-advice</a:t>
            </a:r>
            <a:endParaRPr sz="1000">
              <a:latin typeface="Arial"/>
              <a:ea typeface="Arial"/>
              <a:cs typeface="Arial"/>
              <a:sym typeface="Arial"/>
            </a:endParaRPr>
          </a:p>
        </p:txBody>
      </p:sp>
      <p:pic>
        <p:nvPicPr>
          <p:cNvPr id="492" name="Google Shape;492;p34"/>
          <p:cNvPicPr preferRelativeResize="0"/>
          <p:nvPr/>
        </p:nvPicPr>
        <p:blipFill>
          <a:blip r:embed="rId5">
            <a:alphaModFix/>
          </a:blip>
          <a:stretch>
            <a:fillRect/>
          </a:stretch>
        </p:blipFill>
        <p:spPr>
          <a:xfrm>
            <a:off x="572050" y="2716900"/>
            <a:ext cx="6676200" cy="65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6" name="Shape 496"/>
        <p:cNvGrpSpPr/>
        <p:nvPr/>
      </p:nvGrpSpPr>
      <p:grpSpPr>
        <a:xfrm>
          <a:off x="0" y="0"/>
          <a:ext cx="0" cy="0"/>
          <a:chOff x="0" y="0"/>
          <a:chExt cx="0" cy="0"/>
        </a:xfrm>
      </p:grpSpPr>
      <p:sp>
        <p:nvSpPr>
          <p:cNvPr id="497" name="Google Shape;497;p35"/>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SAT School Day Implementation</a:t>
            </a:r>
            <a:endParaRPr sz="3000">
              <a:solidFill>
                <a:srgbClr val="FFFFFF"/>
              </a:solidFill>
            </a:endParaRPr>
          </a:p>
        </p:txBody>
      </p:sp>
      <p:sp>
        <p:nvSpPr>
          <p:cNvPr id="498" name="Google Shape;498;p35"/>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pic>
        <p:nvPicPr>
          <p:cNvPr id="499" name="Google Shape;499;p35"/>
          <p:cNvPicPr preferRelativeResize="0"/>
          <p:nvPr/>
        </p:nvPicPr>
        <p:blipFill>
          <a:blip r:embed="rId3">
            <a:alphaModFix/>
          </a:blip>
          <a:stretch>
            <a:fillRect/>
          </a:stretch>
        </p:blipFill>
        <p:spPr>
          <a:xfrm>
            <a:off x="1168600" y="1413525"/>
            <a:ext cx="6808577" cy="3312051"/>
          </a:xfrm>
          <a:prstGeom prst="rect">
            <a:avLst/>
          </a:prstGeom>
          <a:noFill/>
          <a:ln>
            <a:noFill/>
          </a:ln>
        </p:spPr>
      </p:pic>
      <p:sp>
        <p:nvSpPr>
          <p:cNvPr id="500" name="Google Shape;500;p35"/>
          <p:cNvSpPr txBox="1"/>
          <p:nvPr>
            <p:ph idx="1" type="body"/>
          </p:nvPr>
        </p:nvSpPr>
        <p:spPr>
          <a:xfrm>
            <a:off x="-1225" y="4668200"/>
            <a:ext cx="9144000" cy="846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Arial"/>
              <a:buChar char="●"/>
            </a:pPr>
            <a:r>
              <a:rPr b="1" lang="en" sz="1200">
                <a:solidFill>
                  <a:srgbClr val="434343"/>
                </a:solidFill>
                <a:latin typeface="Arial"/>
                <a:ea typeface="Arial"/>
                <a:cs typeface="Arial"/>
                <a:sym typeface="Arial"/>
              </a:rPr>
              <a:t>All the states under the programme are on rising trend, including states with near 100% participation rate.</a:t>
            </a:r>
            <a:endParaRPr b="1" sz="1200">
              <a:solidFill>
                <a:srgbClr val="434343"/>
              </a:solidFill>
            </a:endParaRPr>
          </a:p>
        </p:txBody>
      </p:sp>
      <p:sp>
        <p:nvSpPr>
          <p:cNvPr id="501" name="Google Shape;501;p35"/>
          <p:cNvSpPr txBox="1"/>
          <p:nvPr/>
        </p:nvSpPr>
        <p:spPr>
          <a:xfrm rot="-335070">
            <a:off x="4318130" y="3659220"/>
            <a:ext cx="1695547" cy="41594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Nunito"/>
                <a:ea typeface="Nunito"/>
                <a:cs typeface="Nunito"/>
                <a:sym typeface="Nunito"/>
              </a:rPr>
              <a:t>West Virginia</a:t>
            </a:r>
            <a:endParaRPr sz="900">
              <a:latin typeface="Nunito"/>
              <a:ea typeface="Nunito"/>
              <a:cs typeface="Nunito"/>
              <a:sym typeface="Nunito"/>
            </a:endParaRPr>
          </a:p>
        </p:txBody>
      </p:sp>
      <p:sp>
        <p:nvSpPr>
          <p:cNvPr id="502" name="Google Shape;502;p35"/>
          <p:cNvSpPr txBox="1"/>
          <p:nvPr/>
        </p:nvSpPr>
        <p:spPr>
          <a:xfrm rot="-506643">
            <a:off x="2923549" y="2020361"/>
            <a:ext cx="1695682" cy="41608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Nunito"/>
                <a:ea typeface="Nunito"/>
                <a:cs typeface="Nunito"/>
                <a:sym typeface="Nunito"/>
              </a:rPr>
              <a:t>Rhode Island</a:t>
            </a:r>
            <a:endParaRPr sz="900">
              <a:latin typeface="Nunito"/>
              <a:ea typeface="Nunito"/>
              <a:cs typeface="Nunito"/>
              <a:sym typeface="Nunito"/>
            </a:endParaRPr>
          </a:p>
        </p:txBody>
      </p:sp>
      <p:sp>
        <p:nvSpPr>
          <p:cNvPr id="503" name="Google Shape;503;p35"/>
          <p:cNvSpPr txBox="1"/>
          <p:nvPr/>
        </p:nvSpPr>
        <p:spPr>
          <a:xfrm rot="-1779789">
            <a:off x="3390034" y="2711823"/>
            <a:ext cx="1695495" cy="4159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Nunito"/>
                <a:ea typeface="Nunito"/>
                <a:cs typeface="Nunito"/>
                <a:sym typeface="Nunito"/>
              </a:rPr>
              <a:t>Illinois &amp; Colorado</a:t>
            </a:r>
            <a:endParaRPr sz="9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7" name="Shape 507"/>
        <p:cNvGrpSpPr/>
        <p:nvPr/>
      </p:nvGrpSpPr>
      <p:grpSpPr>
        <a:xfrm>
          <a:off x="0" y="0"/>
          <a:ext cx="0" cy="0"/>
          <a:chOff x="0" y="0"/>
          <a:chExt cx="0" cy="0"/>
        </a:xfrm>
      </p:grpSpPr>
      <p:sp>
        <p:nvSpPr>
          <p:cNvPr id="508" name="Google Shape;508;p36"/>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Case Study - Ohio</a:t>
            </a:r>
            <a:endParaRPr sz="3000">
              <a:solidFill>
                <a:srgbClr val="FFFFFF"/>
              </a:solidFill>
            </a:endParaRPr>
          </a:p>
        </p:txBody>
      </p:sp>
      <p:sp>
        <p:nvSpPr>
          <p:cNvPr id="509" name="Google Shape;509;p36"/>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510" name="Google Shape;510;p36"/>
          <p:cNvSpPr txBox="1"/>
          <p:nvPr>
            <p:ph idx="1" type="body"/>
          </p:nvPr>
        </p:nvSpPr>
        <p:spPr>
          <a:xfrm>
            <a:off x="494675" y="1318500"/>
            <a:ext cx="8401200" cy="3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b="1" lang="en" sz="1600">
                <a:solidFill>
                  <a:srgbClr val="434343"/>
                </a:solidFill>
              </a:rPr>
              <a:t>In Ohio, the class of 2018 was the first class where the state-government would </a:t>
            </a:r>
            <a:r>
              <a:rPr b="1" lang="en" sz="1600" u="sng">
                <a:solidFill>
                  <a:srgbClr val="434343"/>
                </a:solidFill>
              </a:rPr>
              <a:t>fully</a:t>
            </a:r>
            <a:r>
              <a:rPr b="1" lang="en" sz="1600">
                <a:solidFill>
                  <a:srgbClr val="434343"/>
                </a:solidFill>
              </a:rPr>
              <a:t> subsidized for all students to participate in the ACT. The subsidy has encouraged thousands of the - otherwise - non college-bound students to take the ACT.</a:t>
            </a:r>
            <a:endParaRPr b="1" sz="1600">
              <a:solidFill>
                <a:srgbClr val="434343"/>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b="1" lang="en" sz="1600">
                <a:solidFill>
                  <a:srgbClr val="434343"/>
                </a:solidFill>
              </a:rPr>
              <a:t>It has caused the ACT participation to hike from 75% up to 100% in Ohio.</a:t>
            </a:r>
            <a:endParaRPr b="1" sz="1600">
              <a:solidFill>
                <a:srgbClr val="434343"/>
              </a:solidFill>
            </a:endParaRPr>
          </a:p>
          <a:p>
            <a:pPr indent="0" lvl="0" marL="0" rtl="0" algn="l">
              <a:spcBef>
                <a:spcPts val="0"/>
              </a:spcBef>
              <a:spcAft>
                <a:spcPts val="0"/>
              </a:spcAft>
              <a:buNone/>
            </a:pPr>
            <a:r>
              <a:t/>
            </a:r>
            <a:endParaRPr b="1" sz="1600">
              <a:solidFill>
                <a:srgbClr val="000000"/>
              </a:solidFill>
            </a:endParaRPr>
          </a:p>
          <a:p>
            <a:pPr indent="0" lvl="0" marL="0" rtl="0" algn="l">
              <a:spcBef>
                <a:spcPts val="0"/>
              </a:spcBef>
              <a:spcAft>
                <a:spcPts val="0"/>
              </a:spcAft>
              <a:buNone/>
            </a:pPr>
            <a:r>
              <a:rPr b="1" lang="en" sz="1600">
                <a:solidFill>
                  <a:srgbClr val="434343"/>
                </a:solidFill>
              </a:rPr>
              <a:t>College board may emulate the success of ACT in Ohio by lobbying with selected state government to subsidize for SAT.</a:t>
            </a:r>
            <a:endParaRPr b="1" sz="1000">
              <a:solidFill>
                <a:srgbClr val="434343"/>
              </a:solidFill>
              <a:latin typeface="Arial"/>
              <a:ea typeface="Arial"/>
              <a:cs typeface="Arial"/>
              <a:sym typeface="Arial"/>
            </a:endParaRPr>
          </a:p>
          <a:p>
            <a:pPr indent="0" lvl="0" marL="0" rtl="0" algn="l">
              <a:spcBef>
                <a:spcPts val="1100"/>
              </a:spcBef>
              <a:spcAft>
                <a:spcPts val="0"/>
              </a:spcAft>
              <a:buNone/>
            </a:pPr>
            <a:r>
              <a:rPr lang="en" sz="1000">
                <a:solidFill>
                  <a:srgbClr val="000000"/>
                </a:solidFill>
                <a:latin typeface="Arial"/>
                <a:ea typeface="Arial"/>
                <a:cs typeface="Arial"/>
                <a:sym typeface="Arial"/>
              </a:rPr>
              <a:t>source:</a:t>
            </a:r>
            <a:r>
              <a:rPr lang="en" sz="1000">
                <a:solidFill>
                  <a:srgbClr val="000000"/>
                </a:solidFill>
                <a:uFill>
                  <a:noFill/>
                </a:uFill>
                <a:latin typeface="Arial"/>
                <a:ea typeface="Arial"/>
                <a:cs typeface="Arial"/>
                <a:sym typeface="Arial"/>
                <a:hlinkClick r:id="rId3"/>
              </a:rPr>
              <a:t> </a:t>
            </a:r>
            <a:r>
              <a:rPr lang="en" sz="1000" u="sng">
                <a:solidFill>
                  <a:schemeClr val="hlink"/>
                </a:solidFill>
                <a:latin typeface="Arial"/>
                <a:ea typeface="Arial"/>
                <a:cs typeface="Arial"/>
                <a:sym typeface="Arial"/>
                <a:hlinkClick r:id="rId4"/>
              </a:rPr>
              <a:t>https://www.daytondailynews.com/news/national-act-scores-for-class-2018-worst-decades-officials-say/EKA05C3FHcjN4bx8BmcC2N/</a:t>
            </a:r>
            <a:endParaRPr sz="1000">
              <a:latin typeface="Arial"/>
              <a:ea typeface="Arial"/>
              <a:cs typeface="Arial"/>
              <a:sym typeface="Arial"/>
            </a:endParaRPr>
          </a:p>
        </p:txBody>
      </p:sp>
      <p:pic>
        <p:nvPicPr>
          <p:cNvPr id="511" name="Google Shape;511;p36"/>
          <p:cNvPicPr preferRelativeResize="0"/>
          <p:nvPr/>
        </p:nvPicPr>
        <p:blipFill>
          <a:blip r:embed="rId5">
            <a:alphaModFix/>
          </a:blip>
          <a:stretch>
            <a:fillRect/>
          </a:stretch>
        </p:blipFill>
        <p:spPr>
          <a:xfrm>
            <a:off x="695200" y="2714525"/>
            <a:ext cx="4775125" cy="619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5" name="Shape 515"/>
        <p:cNvGrpSpPr/>
        <p:nvPr/>
      </p:nvGrpSpPr>
      <p:grpSpPr>
        <a:xfrm>
          <a:off x="0" y="0"/>
          <a:ext cx="0" cy="0"/>
          <a:chOff x="0" y="0"/>
          <a:chExt cx="0" cy="0"/>
        </a:xfrm>
      </p:grpSpPr>
      <p:sp>
        <p:nvSpPr>
          <p:cNvPr id="516" name="Google Shape;516;p37"/>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Recommendation and Conclusion</a:t>
            </a:r>
            <a:endParaRPr sz="3000">
              <a:solidFill>
                <a:srgbClr val="FFFFFF"/>
              </a:solidFill>
            </a:endParaRPr>
          </a:p>
        </p:txBody>
      </p:sp>
      <p:sp>
        <p:nvSpPr>
          <p:cNvPr id="517" name="Google Shape;517;p37"/>
          <p:cNvSpPr txBox="1"/>
          <p:nvPr>
            <p:ph idx="1" type="body"/>
          </p:nvPr>
        </p:nvSpPr>
        <p:spPr>
          <a:xfrm>
            <a:off x="494675" y="1394700"/>
            <a:ext cx="8323800" cy="11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t/>
            </a:r>
            <a:endParaRPr b="1" sz="1400"/>
          </a:p>
          <a:p>
            <a:pPr indent="0" lvl="0" marL="457200" rtl="0" algn="l">
              <a:spcBef>
                <a:spcPts val="1600"/>
              </a:spcBef>
              <a:spcAft>
                <a:spcPts val="0"/>
              </a:spcAft>
              <a:buNone/>
            </a:pPr>
            <a:r>
              <a:t/>
            </a:r>
            <a:endParaRPr b="1" sz="2500"/>
          </a:p>
          <a:p>
            <a:pPr indent="0" lvl="0" marL="0" rtl="0" algn="l">
              <a:spcBef>
                <a:spcPts val="1600"/>
              </a:spcBef>
              <a:spcAft>
                <a:spcPts val="1600"/>
              </a:spcAft>
              <a:buNone/>
            </a:pPr>
            <a:r>
              <a:t/>
            </a:r>
            <a:endParaRPr b="1" sz="2500"/>
          </a:p>
        </p:txBody>
      </p:sp>
      <p:sp>
        <p:nvSpPr>
          <p:cNvPr id="518" name="Google Shape;518;p37"/>
          <p:cNvSpPr txBox="1"/>
          <p:nvPr>
            <p:ph idx="1" type="body"/>
          </p:nvPr>
        </p:nvSpPr>
        <p:spPr>
          <a:xfrm>
            <a:off x="113675" y="1394700"/>
            <a:ext cx="8797500" cy="374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solidFill>
                  <a:srgbClr val="000000"/>
                </a:solidFill>
              </a:rPr>
              <a:t>Recommendation </a:t>
            </a:r>
            <a:endParaRPr b="1" sz="2100">
              <a:solidFill>
                <a:srgbClr val="000000"/>
              </a:solidFill>
            </a:endParaRPr>
          </a:p>
          <a:p>
            <a:pPr indent="-317500" lvl="0" marL="457200" rtl="0" algn="l">
              <a:spcBef>
                <a:spcPts val="1600"/>
              </a:spcBef>
              <a:spcAft>
                <a:spcPts val="0"/>
              </a:spcAft>
              <a:buClr>
                <a:srgbClr val="434343"/>
              </a:buClr>
              <a:buSzPts val="1400"/>
              <a:buChar char="●"/>
            </a:pPr>
            <a:r>
              <a:rPr b="1" lang="en" sz="1400">
                <a:solidFill>
                  <a:srgbClr val="434343"/>
                </a:solidFill>
                <a:highlight>
                  <a:schemeClr val="lt1"/>
                </a:highlight>
              </a:rPr>
              <a:t>SAT school day helps to increase the participation rate for SAT. Increase collaboration with state education authorities to take up the program of SAT school day.</a:t>
            </a:r>
            <a:endParaRPr b="1" sz="1400">
              <a:solidFill>
                <a:srgbClr val="434343"/>
              </a:solidFill>
              <a:highlight>
                <a:schemeClr val="lt1"/>
              </a:highlight>
            </a:endParaRPr>
          </a:p>
          <a:p>
            <a:pPr indent="-317500" lvl="0" marL="457200" rtl="0" algn="l">
              <a:spcBef>
                <a:spcPts val="0"/>
              </a:spcBef>
              <a:spcAft>
                <a:spcPts val="0"/>
              </a:spcAft>
              <a:buClr>
                <a:srgbClr val="434343"/>
              </a:buClr>
              <a:buSzPts val="1400"/>
              <a:buChar char="●"/>
            </a:pPr>
            <a:r>
              <a:rPr b="1" lang="en" sz="1400">
                <a:solidFill>
                  <a:srgbClr val="434343"/>
                </a:solidFill>
                <a:highlight>
                  <a:schemeClr val="lt1"/>
                </a:highlight>
              </a:rPr>
              <a:t>In West Virginia, the SAT School Day Programme has gained its momentum, so College Board may leverage on this by marketing and lobby for further Government support.</a:t>
            </a:r>
            <a:endParaRPr b="1" sz="1400">
              <a:solidFill>
                <a:srgbClr val="434343"/>
              </a:solidFill>
              <a:highlight>
                <a:schemeClr val="lt1"/>
              </a:highlight>
            </a:endParaRPr>
          </a:p>
          <a:p>
            <a:pPr indent="-317500" lvl="0" marL="457200" rtl="0" algn="l">
              <a:spcBef>
                <a:spcPts val="0"/>
              </a:spcBef>
              <a:spcAft>
                <a:spcPts val="0"/>
              </a:spcAft>
              <a:buClr>
                <a:srgbClr val="434343"/>
              </a:buClr>
              <a:buSzPts val="1400"/>
              <a:buChar char="●"/>
            </a:pPr>
            <a:r>
              <a:rPr b="1" lang="en" sz="1400">
                <a:solidFill>
                  <a:srgbClr val="434343"/>
                </a:solidFill>
                <a:highlight>
                  <a:srgbClr val="FFFFFF"/>
                </a:highlight>
              </a:rPr>
              <a:t>Encourage the College Board to ramp up engagement with the state's education authorities to consider making SAT mandatory for all students in the state.</a:t>
            </a:r>
            <a:endParaRPr b="1" sz="1400">
              <a:solidFill>
                <a:srgbClr val="434343"/>
              </a:solidFill>
              <a:highlight>
                <a:srgbClr val="FFFFFF"/>
              </a:highlight>
            </a:endParaRPr>
          </a:p>
          <a:p>
            <a:pPr indent="0" lvl="0" marL="0" rtl="0" algn="l">
              <a:lnSpc>
                <a:spcPct val="100000"/>
              </a:lnSpc>
              <a:spcBef>
                <a:spcPts val="1600"/>
              </a:spcBef>
              <a:spcAft>
                <a:spcPts val="0"/>
              </a:spcAft>
              <a:buNone/>
            </a:pPr>
            <a:r>
              <a:rPr b="1" lang="en" sz="2100">
                <a:solidFill>
                  <a:srgbClr val="000000"/>
                </a:solidFill>
              </a:rPr>
              <a:t>Conclusion</a:t>
            </a:r>
            <a:endParaRPr b="1" sz="2100">
              <a:solidFill>
                <a:srgbClr val="000000"/>
              </a:solidFill>
            </a:endParaRPr>
          </a:p>
          <a:p>
            <a:pPr indent="-317500" lvl="0" marL="457200" rtl="0" algn="l">
              <a:spcBef>
                <a:spcPts val="1600"/>
              </a:spcBef>
              <a:spcAft>
                <a:spcPts val="0"/>
              </a:spcAft>
              <a:buClr>
                <a:srgbClr val="434343"/>
              </a:buClr>
              <a:buSzPts val="1400"/>
              <a:buChar char="●"/>
            </a:pPr>
            <a:r>
              <a:rPr b="1" lang="en" sz="1400">
                <a:solidFill>
                  <a:srgbClr val="434343"/>
                </a:solidFill>
                <a:highlight>
                  <a:srgbClr val="FFFFFF"/>
                </a:highlight>
              </a:rPr>
              <a:t>We would like to obtain the data for the annual education budget for the states as the 3 recommendations would require funds from the state in order for it to get implemented. </a:t>
            </a:r>
            <a:endParaRPr b="1" sz="1400">
              <a:solidFill>
                <a:srgbClr val="434343"/>
              </a:solidFill>
              <a:highlight>
                <a:srgbClr val="FFFFFF"/>
              </a:highlight>
            </a:endParaRPr>
          </a:p>
          <a:p>
            <a:pPr indent="-317500" lvl="0" marL="457200" rtl="0" algn="l">
              <a:spcBef>
                <a:spcPts val="0"/>
              </a:spcBef>
              <a:spcAft>
                <a:spcPts val="0"/>
              </a:spcAft>
              <a:buClr>
                <a:srgbClr val="434343"/>
              </a:buClr>
              <a:buSzPts val="1400"/>
              <a:buChar char="●"/>
            </a:pPr>
            <a:r>
              <a:rPr b="1" lang="en" sz="1400">
                <a:solidFill>
                  <a:srgbClr val="434343"/>
                </a:solidFill>
                <a:highlight>
                  <a:srgbClr val="FFFFFF"/>
                </a:highlight>
              </a:rPr>
              <a:t>Knowing which state has an increased in budget would help our recommendations to succeed.</a:t>
            </a:r>
            <a:endParaRPr b="1" sz="1400">
              <a:solidFill>
                <a:srgbClr val="434343"/>
              </a:solidFill>
              <a:highlight>
                <a:srgbClr val="FFFFFF"/>
              </a:highlight>
            </a:endParaRPr>
          </a:p>
          <a:p>
            <a:pPr indent="0" lvl="0" marL="457200" rtl="0" algn="l">
              <a:spcBef>
                <a:spcPts val="1600"/>
              </a:spcBef>
              <a:spcAft>
                <a:spcPts val="0"/>
              </a:spcAft>
              <a:buNone/>
            </a:pPr>
            <a:r>
              <a:t/>
            </a:r>
            <a:endParaRPr b="1" sz="2500">
              <a:solidFill>
                <a:srgbClr val="000000"/>
              </a:solidFill>
            </a:endParaRPr>
          </a:p>
          <a:p>
            <a:pPr indent="0" lvl="0" marL="0" rtl="0" algn="l">
              <a:spcBef>
                <a:spcPts val="1600"/>
              </a:spcBef>
              <a:spcAft>
                <a:spcPts val="1600"/>
              </a:spcAft>
              <a:buNone/>
            </a:pPr>
            <a:r>
              <a:t/>
            </a:r>
            <a:endParaRPr b="1" sz="25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0" y="0"/>
            <a:ext cx="9144000" cy="51435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txBox="1"/>
          <p:nvPr/>
        </p:nvSpPr>
        <p:spPr>
          <a:xfrm>
            <a:off x="0" y="24225"/>
            <a:ext cx="9066300" cy="5143500"/>
          </a:xfrm>
          <a:prstGeom prst="rect">
            <a:avLst/>
          </a:prstGeom>
          <a:solidFill>
            <a:srgbClr val="4A86E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rPr b="1" lang="en" sz="5800">
                <a:solidFill>
                  <a:srgbClr val="FFFFFF"/>
                </a:solidFill>
                <a:latin typeface="Nunito"/>
                <a:ea typeface="Nunito"/>
                <a:cs typeface="Nunito"/>
                <a:sym typeface="Nunito"/>
              </a:rPr>
              <a:t>THANK YOU!</a:t>
            </a:r>
            <a:endParaRPr b="1" sz="5800">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0" y="0"/>
            <a:ext cx="9144000" cy="14220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FFFF"/>
                </a:solidFill>
              </a:rPr>
              <a:t>   Problem Statement</a:t>
            </a:r>
            <a:endParaRPr>
              <a:solidFill>
                <a:srgbClr val="FFFFFF"/>
              </a:solidFill>
            </a:endParaRPr>
          </a:p>
        </p:txBody>
      </p:sp>
      <p:sp>
        <p:nvSpPr>
          <p:cNvPr id="289" name="Google Shape;289;p15"/>
          <p:cNvSpPr txBox="1"/>
          <p:nvPr/>
        </p:nvSpPr>
        <p:spPr>
          <a:xfrm>
            <a:off x="1149925" y="1745825"/>
            <a:ext cx="7165200" cy="28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434343"/>
                </a:solidFill>
                <a:latin typeface="Nunito"/>
                <a:ea typeface="Nunito"/>
                <a:cs typeface="Nunito"/>
                <a:sym typeface="Nunito"/>
              </a:rPr>
              <a:t>Since 2012, many states have enacted law to mandate ACT as the default assessment for high school graduates, giving rise to the popularity of ACT, taking over SAT. </a:t>
            </a:r>
            <a:endParaRPr b="1" sz="18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t/>
            </a:r>
            <a:endParaRPr b="1" sz="1800">
              <a:solidFill>
                <a:srgbClr val="434343"/>
              </a:solidFill>
              <a:latin typeface="Nunito"/>
              <a:ea typeface="Nunito"/>
              <a:cs typeface="Nunito"/>
              <a:sym typeface="Nunito"/>
            </a:endParaRPr>
          </a:p>
          <a:p>
            <a:pPr indent="0" lvl="0" marL="0" rtl="0" algn="l">
              <a:lnSpc>
                <a:spcPct val="115000"/>
              </a:lnSpc>
              <a:spcBef>
                <a:spcPts val="0"/>
              </a:spcBef>
              <a:spcAft>
                <a:spcPts val="0"/>
              </a:spcAft>
              <a:buNone/>
            </a:pPr>
            <a:r>
              <a:rPr b="1" lang="en" sz="1800">
                <a:solidFill>
                  <a:srgbClr val="434343"/>
                </a:solidFill>
                <a:latin typeface="Nunito"/>
                <a:ea typeface="Nunito"/>
                <a:cs typeface="Nunito"/>
                <a:sym typeface="Nunito"/>
              </a:rPr>
              <a:t>Hence for the College Board, it would be quintessential to understand the reason behind ACT long-lasting popularity and formulate a cost-efficient solution to improve the SAT participation rate.</a:t>
            </a:r>
            <a:endParaRPr b="1" sz="1800">
              <a:solidFill>
                <a:srgbClr val="43434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3" name="Shape 293"/>
        <p:cNvGrpSpPr/>
        <p:nvPr/>
      </p:nvGrpSpPr>
      <p:grpSpPr>
        <a:xfrm>
          <a:off x="0" y="0"/>
          <a:ext cx="0" cy="0"/>
          <a:chOff x="0" y="0"/>
          <a:chExt cx="0" cy="0"/>
        </a:xfrm>
      </p:grpSpPr>
      <p:sp>
        <p:nvSpPr>
          <p:cNvPr id="294" name="Google Shape;294;p16"/>
          <p:cNvSpPr txBox="1"/>
          <p:nvPr>
            <p:ph idx="1" type="body"/>
          </p:nvPr>
        </p:nvSpPr>
        <p:spPr>
          <a:xfrm>
            <a:off x="1151400" y="18376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 this project, we use codes to plot and identify the key questions by comparing ACT &amp; SAT data set.</a:t>
            </a:r>
            <a:endParaRPr b="1" sz="1800"/>
          </a:p>
          <a:p>
            <a:pPr indent="-368300" lvl="0" marL="457200" rtl="0" algn="l">
              <a:spcBef>
                <a:spcPts val="1600"/>
              </a:spcBef>
              <a:spcAft>
                <a:spcPts val="0"/>
              </a:spcAft>
              <a:buSzPts val="2200"/>
              <a:buChar char="●"/>
            </a:pPr>
            <a:r>
              <a:rPr lang="en" sz="2200"/>
              <a:t>What is to be studied and learned from  ACT &amp; SAT test data of year 2017 &amp; 2018?</a:t>
            </a:r>
            <a:endParaRPr sz="2200"/>
          </a:p>
          <a:p>
            <a:pPr indent="-368300" lvl="0" marL="457200" rtl="0" algn="l">
              <a:spcBef>
                <a:spcPts val="0"/>
              </a:spcBef>
              <a:spcAft>
                <a:spcPts val="0"/>
              </a:spcAft>
              <a:buSzPts val="2200"/>
              <a:buChar char="●"/>
            </a:pPr>
            <a:r>
              <a:rPr lang="en" sz="2200"/>
              <a:t>Recommendation on how to improve the SAT participation rate?</a:t>
            </a:r>
            <a:endParaRPr sz="2200"/>
          </a:p>
          <a:p>
            <a:pPr indent="0" lvl="0" marL="457200" rtl="0" algn="l">
              <a:spcBef>
                <a:spcPts val="1600"/>
              </a:spcBef>
              <a:spcAft>
                <a:spcPts val="0"/>
              </a:spcAft>
              <a:buNone/>
            </a:pPr>
            <a:r>
              <a:t/>
            </a:r>
            <a:endParaRPr b="1" sz="2200"/>
          </a:p>
          <a:p>
            <a:pPr indent="0" lvl="0" marL="0" rtl="0" algn="l">
              <a:spcBef>
                <a:spcPts val="1600"/>
              </a:spcBef>
              <a:spcAft>
                <a:spcPts val="1600"/>
              </a:spcAft>
              <a:buNone/>
            </a:pPr>
            <a:r>
              <a:t/>
            </a:r>
            <a:endParaRPr b="1" sz="2200"/>
          </a:p>
        </p:txBody>
      </p:sp>
      <p:sp>
        <p:nvSpPr>
          <p:cNvPr id="295" name="Google Shape;295;p16"/>
          <p:cNvSpPr txBox="1"/>
          <p:nvPr>
            <p:ph type="title"/>
          </p:nvPr>
        </p:nvSpPr>
        <p:spPr>
          <a:xfrm>
            <a:off x="0" y="0"/>
            <a:ext cx="9144000" cy="14220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FFFF"/>
                </a:solidFill>
              </a:rPr>
              <a:t>   Methodology</a:t>
            </a:r>
            <a:endParaRPr>
              <a:solidFill>
                <a:srgbClr val="FFFFFF"/>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Data Visualization</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9" name="Shape 299"/>
        <p:cNvGrpSpPr/>
        <p:nvPr/>
      </p:nvGrpSpPr>
      <p:grpSpPr>
        <a:xfrm>
          <a:off x="0" y="0"/>
          <a:ext cx="0" cy="0"/>
          <a:chOff x="0" y="0"/>
          <a:chExt cx="0" cy="0"/>
        </a:xfrm>
      </p:grpSpPr>
      <p:sp>
        <p:nvSpPr>
          <p:cNvPr id="300" name="Google Shape;300;p17"/>
          <p:cNvSpPr txBox="1"/>
          <p:nvPr>
            <p:ph idx="1" type="body"/>
          </p:nvPr>
        </p:nvSpPr>
        <p:spPr>
          <a:xfrm>
            <a:off x="1211450" y="1502775"/>
            <a:ext cx="7038900" cy="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data reviewed from SAT and ACT datasets for all US states from 2017 and 2018 :</a:t>
            </a:r>
            <a:endParaRPr b="1" sz="1800"/>
          </a:p>
          <a:p>
            <a:pPr indent="0" lvl="0" marL="457200" rtl="0" algn="l">
              <a:spcBef>
                <a:spcPts val="1600"/>
              </a:spcBef>
              <a:spcAft>
                <a:spcPts val="0"/>
              </a:spcAft>
              <a:buNone/>
            </a:pPr>
            <a:r>
              <a:t/>
            </a:r>
            <a:endParaRPr sz="2200"/>
          </a:p>
          <a:p>
            <a:pPr indent="0" lvl="0" marL="0" rtl="0" algn="l">
              <a:spcBef>
                <a:spcPts val="1600"/>
              </a:spcBef>
              <a:spcAft>
                <a:spcPts val="1600"/>
              </a:spcAft>
              <a:buNone/>
            </a:pPr>
            <a:r>
              <a:t/>
            </a:r>
            <a:endParaRPr sz="2200"/>
          </a:p>
        </p:txBody>
      </p:sp>
      <p:sp>
        <p:nvSpPr>
          <p:cNvPr id="301" name="Google Shape;301;p17"/>
          <p:cNvSpPr txBox="1"/>
          <p:nvPr/>
        </p:nvSpPr>
        <p:spPr>
          <a:xfrm>
            <a:off x="754250" y="2400150"/>
            <a:ext cx="3595500" cy="2297400"/>
          </a:xfrm>
          <a:prstGeom prst="rect">
            <a:avLst/>
          </a:prstGeom>
          <a:noFill/>
          <a:ln cap="sq"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Participation Rates</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English Scores</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Maths Scores</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Reading</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Science</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Composite Scores</a:t>
            </a:r>
            <a:endParaRPr sz="2200">
              <a:latin typeface="Nunito"/>
              <a:ea typeface="Nunito"/>
              <a:cs typeface="Nunito"/>
              <a:sym typeface="Nunito"/>
            </a:endParaRPr>
          </a:p>
        </p:txBody>
      </p:sp>
      <p:sp>
        <p:nvSpPr>
          <p:cNvPr id="302" name="Google Shape;302;p17"/>
          <p:cNvSpPr txBox="1"/>
          <p:nvPr/>
        </p:nvSpPr>
        <p:spPr>
          <a:xfrm>
            <a:off x="4640450" y="2400200"/>
            <a:ext cx="3595500" cy="2297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SAT Participation Rates</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SAT Evidence-based Reading &amp; Writing Scores</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SAT Maths Scores</a:t>
            </a:r>
            <a:endParaRPr sz="1900">
              <a:solidFill>
                <a:schemeClr val="dk2"/>
              </a:solidFill>
              <a:latin typeface="Nunito"/>
              <a:ea typeface="Nunito"/>
              <a:cs typeface="Nunito"/>
              <a:sym typeface="Nunito"/>
            </a:endParaRPr>
          </a:p>
          <a:p>
            <a:pPr indent="-349250" lvl="0" marL="457200" rtl="0" algn="l">
              <a:lnSpc>
                <a:spcPct val="115000"/>
              </a:lnSpc>
              <a:spcBef>
                <a:spcPts val="0"/>
              </a:spcBef>
              <a:spcAft>
                <a:spcPts val="0"/>
              </a:spcAft>
              <a:buClr>
                <a:schemeClr val="dk2"/>
              </a:buClr>
              <a:buSzPts val="1900"/>
              <a:buFont typeface="Nunito"/>
              <a:buChar char="●"/>
            </a:pPr>
            <a:r>
              <a:rPr lang="en" sz="1900">
                <a:solidFill>
                  <a:schemeClr val="dk2"/>
                </a:solidFill>
                <a:latin typeface="Nunito"/>
                <a:ea typeface="Nunito"/>
                <a:cs typeface="Nunito"/>
                <a:sym typeface="Nunito"/>
              </a:rPr>
              <a:t>ACT Total Scores</a:t>
            </a:r>
            <a:endParaRPr sz="2200">
              <a:latin typeface="Nunito"/>
              <a:ea typeface="Nunito"/>
              <a:cs typeface="Nunito"/>
              <a:sym typeface="Nunito"/>
            </a:endParaRPr>
          </a:p>
        </p:txBody>
      </p:sp>
      <p:sp>
        <p:nvSpPr>
          <p:cNvPr id="303" name="Google Shape;303;p17"/>
          <p:cNvSpPr txBox="1"/>
          <p:nvPr>
            <p:ph type="title"/>
          </p:nvPr>
        </p:nvSpPr>
        <p:spPr>
          <a:xfrm>
            <a:off x="0" y="0"/>
            <a:ext cx="9144000" cy="14151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FFFFFF"/>
                </a:solidFill>
              </a:rPr>
              <a:t>   Methodology</a:t>
            </a:r>
            <a:endParaRPr>
              <a:solidFill>
                <a:srgbClr val="FFFFFF"/>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Datasets &amp; Variables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Data is Messy!  Clean Up Data</a:t>
            </a:r>
            <a:endParaRPr>
              <a:solidFill>
                <a:srgbClr val="000000"/>
              </a:solidFill>
            </a:endParaRPr>
          </a:p>
        </p:txBody>
      </p:sp>
      <p:sp>
        <p:nvSpPr>
          <p:cNvPr id="309" name="Google Shape;309;p18"/>
          <p:cNvSpPr txBox="1"/>
          <p:nvPr>
            <p:ph idx="1" type="body"/>
          </p:nvPr>
        </p:nvSpPr>
        <p:spPr>
          <a:xfrm>
            <a:off x="1297500" y="1415150"/>
            <a:ext cx="7038900" cy="10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data were come from different sources so we before we start analysis the data, data study and cleaning is important!</a:t>
            </a:r>
            <a:endParaRPr b="1"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10" name="Google Shape;310;p18"/>
          <p:cNvSpPr txBox="1"/>
          <p:nvPr>
            <p:ph type="title"/>
          </p:nvPr>
        </p:nvSpPr>
        <p:spPr>
          <a:xfrm>
            <a:off x="0" y="0"/>
            <a:ext cx="9144000" cy="13608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3000"/>
              <a:t>   </a:t>
            </a:r>
            <a:r>
              <a:rPr lang="en">
                <a:solidFill>
                  <a:schemeClr val="lt1"/>
                </a:solidFill>
              </a:rPr>
              <a:t>Methodology</a:t>
            </a:r>
            <a:endParaRPr>
              <a:solidFill>
                <a:schemeClr val="lt1"/>
              </a:solidFill>
            </a:endParaRPr>
          </a:p>
          <a:p>
            <a:pPr indent="0" lvl="0" marL="0" rtl="0" algn="l">
              <a:spcBef>
                <a:spcPts val="0"/>
              </a:spcBef>
              <a:spcAft>
                <a:spcPts val="0"/>
              </a:spcAft>
              <a:buNone/>
            </a:pPr>
            <a:r>
              <a:rPr lang="en" sz="1000">
                <a:solidFill>
                  <a:schemeClr val="lt1"/>
                </a:solidFill>
              </a:rPr>
              <a:t>         </a:t>
            </a:r>
            <a:r>
              <a:rPr lang="en" sz="1100">
                <a:solidFill>
                  <a:schemeClr val="lt1"/>
                </a:solidFill>
              </a:rPr>
              <a:t>Data Cleaning &amp; Wrangling</a:t>
            </a:r>
            <a:endParaRPr>
              <a:solidFill>
                <a:schemeClr val="lt1"/>
              </a:solidFill>
            </a:endParaRPr>
          </a:p>
        </p:txBody>
      </p:sp>
      <p:grpSp>
        <p:nvGrpSpPr>
          <p:cNvPr id="311" name="Google Shape;311;p18"/>
          <p:cNvGrpSpPr/>
          <p:nvPr/>
        </p:nvGrpSpPr>
        <p:grpSpPr>
          <a:xfrm>
            <a:off x="1023150" y="2237349"/>
            <a:ext cx="6948577" cy="2607523"/>
            <a:chOff x="642150" y="2313549"/>
            <a:chExt cx="6948577" cy="2607523"/>
          </a:xfrm>
        </p:grpSpPr>
        <p:sp>
          <p:nvSpPr>
            <p:cNvPr id="312" name="Google Shape;312;p18"/>
            <p:cNvSpPr txBox="1"/>
            <p:nvPr/>
          </p:nvSpPr>
          <p:spPr>
            <a:xfrm>
              <a:off x="1252076" y="2334888"/>
              <a:ext cx="1740133"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Format</a:t>
              </a:r>
              <a:endParaRPr>
                <a:solidFill>
                  <a:srgbClr val="3C78D8"/>
                </a:solidFill>
                <a:latin typeface="Roboto Medium"/>
                <a:ea typeface="Roboto Medium"/>
                <a:cs typeface="Roboto Medium"/>
                <a:sym typeface="Roboto Medium"/>
              </a:endParaRPr>
            </a:p>
          </p:txBody>
        </p:sp>
        <p:sp>
          <p:nvSpPr>
            <p:cNvPr id="313" name="Google Shape;313;p18"/>
            <p:cNvSpPr/>
            <p:nvPr/>
          </p:nvSpPr>
          <p:spPr>
            <a:xfrm>
              <a:off x="3057160" y="2313549"/>
              <a:ext cx="4533567" cy="311119"/>
            </a:xfrm>
            <a:prstGeom prst="rect">
              <a:avLst/>
            </a:prstGeom>
            <a:solidFill>
              <a:srgbClr val="07376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8"/>
            <p:cNvSpPr txBox="1"/>
            <p:nvPr/>
          </p:nvSpPr>
          <p:spPr>
            <a:xfrm>
              <a:off x="3165341" y="2349383"/>
              <a:ext cx="4137668" cy="244660"/>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Check the format consistency</a:t>
              </a:r>
              <a:endParaRPr sz="1200">
                <a:solidFill>
                  <a:srgbClr val="FFFFFF"/>
                </a:solidFill>
                <a:latin typeface="Roboto"/>
                <a:ea typeface="Roboto"/>
                <a:cs typeface="Roboto"/>
                <a:sym typeface="Roboto"/>
              </a:endParaRPr>
            </a:p>
          </p:txBody>
        </p:sp>
        <p:sp>
          <p:nvSpPr>
            <p:cNvPr id="315" name="Google Shape;315;p18"/>
            <p:cNvSpPr txBox="1"/>
            <p:nvPr/>
          </p:nvSpPr>
          <p:spPr>
            <a:xfrm>
              <a:off x="642150" y="2710236"/>
              <a:ext cx="2357423"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Values</a:t>
              </a:r>
              <a:endParaRPr>
                <a:solidFill>
                  <a:srgbClr val="3C78D8"/>
                </a:solidFill>
                <a:latin typeface="Roboto Medium"/>
                <a:ea typeface="Roboto Medium"/>
                <a:cs typeface="Roboto Medium"/>
                <a:sym typeface="Roboto Medium"/>
              </a:endParaRPr>
            </a:p>
          </p:txBody>
        </p:sp>
        <p:sp>
          <p:nvSpPr>
            <p:cNvPr id="316" name="Google Shape;316;p18"/>
            <p:cNvSpPr/>
            <p:nvPr/>
          </p:nvSpPr>
          <p:spPr>
            <a:xfrm>
              <a:off x="3064237" y="2688891"/>
              <a:ext cx="4219712" cy="311119"/>
            </a:xfrm>
            <a:prstGeom prst="rect">
              <a:avLst/>
            </a:prstGeom>
            <a:solidFill>
              <a:srgbClr val="1C4587"/>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8"/>
            <p:cNvSpPr txBox="1"/>
            <p:nvPr/>
          </p:nvSpPr>
          <p:spPr>
            <a:xfrm>
              <a:off x="3172414" y="2776725"/>
              <a:ext cx="3796725" cy="140571"/>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Remove the values which is not in use</a:t>
              </a:r>
              <a:endParaRPr sz="1200">
                <a:solidFill>
                  <a:srgbClr val="FFFFFF"/>
                </a:solidFill>
                <a:latin typeface="Roboto"/>
                <a:ea typeface="Roboto"/>
                <a:cs typeface="Roboto"/>
                <a:sym typeface="Roboto"/>
              </a:endParaRPr>
            </a:p>
          </p:txBody>
        </p:sp>
        <p:sp>
          <p:nvSpPr>
            <p:cNvPr id="318" name="Google Shape;318;p18"/>
            <p:cNvSpPr txBox="1"/>
            <p:nvPr/>
          </p:nvSpPr>
          <p:spPr>
            <a:xfrm>
              <a:off x="1051919" y="3501780"/>
              <a:ext cx="1926385"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Combine</a:t>
              </a:r>
              <a:endParaRPr>
                <a:solidFill>
                  <a:srgbClr val="3C78D8"/>
                </a:solidFill>
                <a:latin typeface="Roboto Medium"/>
                <a:ea typeface="Roboto Medium"/>
                <a:cs typeface="Roboto Medium"/>
                <a:sym typeface="Roboto Medium"/>
              </a:endParaRPr>
            </a:p>
          </p:txBody>
        </p:sp>
        <p:sp>
          <p:nvSpPr>
            <p:cNvPr id="319" name="Google Shape;319;p18"/>
            <p:cNvSpPr/>
            <p:nvPr/>
          </p:nvSpPr>
          <p:spPr>
            <a:xfrm>
              <a:off x="3061969" y="3438843"/>
              <a:ext cx="3581216" cy="311119"/>
            </a:xfrm>
            <a:prstGeom prst="rect">
              <a:avLst/>
            </a:prstGeom>
            <a:solidFill>
              <a:srgbClr val="1155CC"/>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8"/>
            <p:cNvSpPr txBox="1"/>
            <p:nvPr/>
          </p:nvSpPr>
          <p:spPr>
            <a:xfrm>
              <a:off x="3144411" y="3568262"/>
              <a:ext cx="3208892" cy="140571"/>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Combining Datasets</a:t>
              </a:r>
              <a:endParaRPr sz="1200">
                <a:solidFill>
                  <a:srgbClr val="FFFFFF"/>
                </a:solidFill>
                <a:latin typeface="Roboto"/>
                <a:ea typeface="Roboto"/>
                <a:cs typeface="Roboto"/>
                <a:sym typeface="Roboto"/>
              </a:endParaRPr>
            </a:p>
          </p:txBody>
        </p:sp>
        <p:sp>
          <p:nvSpPr>
            <p:cNvPr id="321" name="Google Shape;321;p18"/>
            <p:cNvSpPr txBox="1"/>
            <p:nvPr/>
          </p:nvSpPr>
          <p:spPr>
            <a:xfrm>
              <a:off x="1051919" y="3885629"/>
              <a:ext cx="1926385"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Errors Check</a:t>
              </a:r>
              <a:endParaRPr>
                <a:solidFill>
                  <a:srgbClr val="3C78D8"/>
                </a:solidFill>
                <a:latin typeface="Roboto Medium"/>
                <a:ea typeface="Roboto Medium"/>
                <a:cs typeface="Roboto Medium"/>
                <a:sym typeface="Roboto Medium"/>
              </a:endParaRPr>
            </a:p>
          </p:txBody>
        </p:sp>
        <p:sp>
          <p:nvSpPr>
            <p:cNvPr id="322" name="Google Shape;322;p18"/>
            <p:cNvSpPr/>
            <p:nvPr/>
          </p:nvSpPr>
          <p:spPr>
            <a:xfrm>
              <a:off x="3061969" y="3822692"/>
              <a:ext cx="3291408" cy="311119"/>
            </a:xfrm>
            <a:prstGeom prst="rect">
              <a:avLst/>
            </a:prstGeom>
            <a:solidFill>
              <a:srgbClr val="3C78D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8"/>
            <p:cNvSpPr txBox="1"/>
            <p:nvPr/>
          </p:nvSpPr>
          <p:spPr>
            <a:xfrm>
              <a:off x="3144411" y="3952111"/>
              <a:ext cx="3208892" cy="140571"/>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Check for any errors in values </a:t>
              </a:r>
              <a:endParaRPr sz="1200">
                <a:solidFill>
                  <a:srgbClr val="FFFFFF"/>
                </a:solidFill>
                <a:latin typeface="Roboto"/>
                <a:ea typeface="Roboto"/>
                <a:cs typeface="Roboto"/>
                <a:sym typeface="Roboto"/>
              </a:endParaRPr>
            </a:p>
          </p:txBody>
        </p:sp>
        <p:sp>
          <p:nvSpPr>
            <p:cNvPr id="324" name="Google Shape;324;p18"/>
            <p:cNvSpPr txBox="1"/>
            <p:nvPr/>
          </p:nvSpPr>
          <p:spPr>
            <a:xfrm>
              <a:off x="1051919" y="4269478"/>
              <a:ext cx="1926385"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Filter</a:t>
              </a:r>
              <a:endParaRPr>
                <a:solidFill>
                  <a:srgbClr val="3C78D8"/>
                </a:solidFill>
                <a:latin typeface="Roboto Medium"/>
                <a:ea typeface="Roboto Medium"/>
                <a:cs typeface="Roboto Medium"/>
                <a:sym typeface="Roboto Medium"/>
              </a:endParaRPr>
            </a:p>
          </p:txBody>
        </p:sp>
        <p:sp>
          <p:nvSpPr>
            <p:cNvPr id="325" name="Google Shape;325;p18"/>
            <p:cNvSpPr/>
            <p:nvPr/>
          </p:nvSpPr>
          <p:spPr>
            <a:xfrm>
              <a:off x="3061969" y="4206541"/>
              <a:ext cx="2997599" cy="311119"/>
            </a:xfrm>
            <a:prstGeom prst="rect">
              <a:avLst/>
            </a:prstGeom>
            <a:solidFill>
              <a:srgbClr val="6FA8DC"/>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
            <p:cNvSpPr txBox="1"/>
            <p:nvPr/>
          </p:nvSpPr>
          <p:spPr>
            <a:xfrm>
              <a:off x="3144411" y="4335960"/>
              <a:ext cx="3208892" cy="140571"/>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Filter the errors and do data cleaning</a:t>
              </a:r>
              <a:endParaRPr sz="1200">
                <a:solidFill>
                  <a:srgbClr val="FFFFFF"/>
                </a:solidFill>
                <a:latin typeface="Roboto"/>
                <a:ea typeface="Roboto"/>
                <a:cs typeface="Roboto"/>
                <a:sym typeface="Roboto"/>
              </a:endParaRPr>
            </a:p>
          </p:txBody>
        </p:sp>
        <p:sp>
          <p:nvSpPr>
            <p:cNvPr id="327" name="Google Shape;327;p18"/>
            <p:cNvSpPr txBox="1"/>
            <p:nvPr/>
          </p:nvSpPr>
          <p:spPr>
            <a:xfrm>
              <a:off x="875183" y="4653324"/>
              <a:ext cx="2103171"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Amend and Analyze !</a:t>
              </a:r>
              <a:endParaRPr>
                <a:solidFill>
                  <a:srgbClr val="3C78D8"/>
                </a:solidFill>
                <a:latin typeface="Roboto Medium"/>
                <a:ea typeface="Roboto Medium"/>
                <a:cs typeface="Roboto Medium"/>
                <a:sym typeface="Roboto Medium"/>
              </a:endParaRPr>
            </a:p>
          </p:txBody>
        </p:sp>
        <p:sp>
          <p:nvSpPr>
            <p:cNvPr id="328" name="Google Shape;328;p18"/>
            <p:cNvSpPr/>
            <p:nvPr/>
          </p:nvSpPr>
          <p:spPr>
            <a:xfrm>
              <a:off x="3061969" y="4590390"/>
              <a:ext cx="2675535" cy="311119"/>
            </a:xfrm>
            <a:prstGeom prst="rect">
              <a:avLst/>
            </a:prstGeom>
            <a:solidFill>
              <a:srgbClr val="9FC5E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8"/>
            <p:cNvSpPr txBox="1"/>
            <p:nvPr/>
          </p:nvSpPr>
          <p:spPr>
            <a:xfrm>
              <a:off x="3144408" y="4719807"/>
              <a:ext cx="2675535" cy="140571"/>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Amend the error and start analyze !</a:t>
              </a:r>
              <a:endParaRPr sz="1200">
                <a:solidFill>
                  <a:srgbClr val="FFFFFF"/>
                </a:solidFill>
                <a:latin typeface="Roboto"/>
                <a:ea typeface="Roboto"/>
                <a:cs typeface="Roboto"/>
                <a:sym typeface="Roboto"/>
              </a:endParaRPr>
            </a:p>
          </p:txBody>
        </p:sp>
        <p:sp>
          <p:nvSpPr>
            <p:cNvPr id="330" name="Google Shape;330;p18"/>
            <p:cNvSpPr txBox="1"/>
            <p:nvPr/>
          </p:nvSpPr>
          <p:spPr>
            <a:xfrm>
              <a:off x="778251" y="3085575"/>
              <a:ext cx="2214170" cy="267748"/>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a:solidFill>
                    <a:srgbClr val="3C78D8"/>
                  </a:solidFill>
                  <a:latin typeface="Roboto Medium"/>
                  <a:ea typeface="Roboto Medium"/>
                  <a:cs typeface="Roboto Medium"/>
                  <a:sym typeface="Roboto Medium"/>
                </a:rPr>
                <a:t>Cells Rows Columns</a:t>
              </a:r>
              <a:endParaRPr>
                <a:solidFill>
                  <a:srgbClr val="3C78D8"/>
                </a:solidFill>
                <a:latin typeface="Roboto Medium"/>
                <a:ea typeface="Roboto Medium"/>
                <a:cs typeface="Roboto Medium"/>
                <a:sym typeface="Roboto Medium"/>
              </a:endParaRPr>
            </a:p>
          </p:txBody>
        </p:sp>
        <p:sp>
          <p:nvSpPr>
            <p:cNvPr id="331" name="Google Shape;331;p18"/>
            <p:cNvSpPr/>
            <p:nvPr/>
          </p:nvSpPr>
          <p:spPr>
            <a:xfrm>
              <a:off x="3057162" y="3064223"/>
              <a:ext cx="3904816" cy="311119"/>
            </a:xfrm>
            <a:prstGeom prst="rect">
              <a:avLst/>
            </a:prstGeom>
            <a:solidFill>
              <a:srgbClr val="0B539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8"/>
            <p:cNvSpPr txBox="1"/>
            <p:nvPr/>
          </p:nvSpPr>
          <p:spPr>
            <a:xfrm>
              <a:off x="3165340" y="3152050"/>
              <a:ext cx="3342483" cy="140571"/>
            </a:xfrm>
            <a:prstGeom prst="rect">
              <a:avLst/>
            </a:prstGeom>
            <a:noFill/>
            <a:ln>
              <a:noFill/>
            </a:ln>
            <a:effectLst>
              <a:outerShdw blurRad="57150" rotWithShape="0" algn="bl" dir="2700000" dist="66675">
                <a:srgbClr val="000000"/>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Remove empty cells, row or columns</a:t>
              </a:r>
              <a:endParaRPr sz="12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6" name="Shape 336"/>
        <p:cNvGrpSpPr/>
        <p:nvPr/>
      </p:nvGrpSpPr>
      <p:grpSpPr>
        <a:xfrm>
          <a:off x="0" y="0"/>
          <a:ext cx="0" cy="0"/>
          <a:chOff x="0" y="0"/>
          <a:chExt cx="0" cy="0"/>
        </a:xfrm>
      </p:grpSpPr>
      <p:sp>
        <p:nvSpPr>
          <p:cNvPr id="337" name="Google Shape;337;p19"/>
          <p:cNvSpPr txBox="1"/>
          <p:nvPr>
            <p:ph type="title"/>
          </p:nvPr>
        </p:nvSpPr>
        <p:spPr>
          <a:xfrm>
            <a:off x="0" y="0"/>
            <a:ext cx="9144000" cy="51435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ctr">
              <a:spcBef>
                <a:spcPts val="0"/>
              </a:spcBef>
              <a:spcAft>
                <a:spcPts val="0"/>
              </a:spcAft>
              <a:buNone/>
            </a:pPr>
            <a:r>
              <a:t/>
            </a:r>
            <a:endParaRPr sz="3000">
              <a:solidFill>
                <a:srgbClr val="FFFFFF"/>
              </a:solidFill>
            </a:endParaRPr>
          </a:p>
          <a:p>
            <a:pPr indent="0" lvl="0" marL="0" rtl="0" algn="ctr">
              <a:spcBef>
                <a:spcPts val="0"/>
              </a:spcBef>
              <a:spcAft>
                <a:spcPts val="0"/>
              </a:spcAft>
              <a:buNone/>
            </a:pPr>
            <a:r>
              <a:rPr lang="en" sz="3000">
                <a:solidFill>
                  <a:srgbClr val="FFFFFF"/>
                </a:solidFill>
              </a:rPr>
              <a:t>Observations From ACT &amp; SAT </a:t>
            </a:r>
            <a:endParaRPr sz="3000">
              <a:solidFill>
                <a:srgbClr val="FFFFFF"/>
              </a:solidFill>
            </a:endParaRPr>
          </a:p>
          <a:p>
            <a:pPr indent="0" lvl="0" marL="0" rtl="0" algn="ctr">
              <a:spcBef>
                <a:spcPts val="0"/>
              </a:spcBef>
              <a:spcAft>
                <a:spcPts val="0"/>
              </a:spcAft>
              <a:buNone/>
            </a:pPr>
            <a:r>
              <a:rPr lang="en" sz="1800">
                <a:solidFill>
                  <a:srgbClr val="FFFFFF"/>
                </a:solidFill>
              </a:rPr>
              <a:t>Data Visualization &amp; Exploratory Analysis</a:t>
            </a:r>
            <a:endParaRPr sz="1800">
              <a:solidFill>
                <a:srgbClr val="FFFFFF"/>
              </a:solidFill>
            </a:endParaRPr>
          </a:p>
        </p:txBody>
      </p:sp>
      <p:pic>
        <p:nvPicPr>
          <p:cNvPr id="338" name="Google Shape;338;p19"/>
          <p:cNvPicPr preferRelativeResize="0"/>
          <p:nvPr/>
        </p:nvPicPr>
        <p:blipFill rotWithShape="1">
          <a:blip r:embed="rId3">
            <a:alphaModFix/>
          </a:blip>
          <a:srcRect b="2572" l="1708" r="2844" t="3212"/>
          <a:stretch/>
        </p:blipFill>
        <p:spPr>
          <a:xfrm>
            <a:off x="3535525" y="2339025"/>
            <a:ext cx="2072950" cy="2072975"/>
          </a:xfrm>
          <a:prstGeom prst="rect">
            <a:avLst/>
          </a:prstGeom>
          <a:noFill/>
          <a:ln>
            <a:noFill/>
          </a:ln>
          <a:effectLst>
            <a:outerShdw blurRad="57150" rotWithShape="0" algn="bl" dir="2700000" dist="133350">
              <a:srgbClr val="000000">
                <a:alpha val="50000"/>
              </a:srgbClr>
            </a:outerShdw>
          </a:effectLst>
        </p:spPr>
      </p:pic>
      <p:pic>
        <p:nvPicPr>
          <p:cNvPr id="339" name="Google Shape;339;p19"/>
          <p:cNvPicPr preferRelativeResize="0"/>
          <p:nvPr/>
        </p:nvPicPr>
        <p:blipFill>
          <a:blip r:embed="rId4">
            <a:alphaModFix/>
          </a:blip>
          <a:stretch>
            <a:fillRect/>
          </a:stretch>
        </p:blipFill>
        <p:spPr>
          <a:xfrm>
            <a:off x="1101750" y="2339025"/>
            <a:ext cx="2072950" cy="2072975"/>
          </a:xfrm>
          <a:prstGeom prst="rect">
            <a:avLst/>
          </a:prstGeom>
          <a:noFill/>
          <a:ln>
            <a:noFill/>
          </a:ln>
          <a:effectLst>
            <a:outerShdw blurRad="57150" rotWithShape="0" algn="bl" dir="2700000" dist="133350">
              <a:srgbClr val="000000">
                <a:alpha val="50000"/>
              </a:srgbClr>
            </a:outerShdw>
          </a:effectLst>
        </p:spPr>
      </p:pic>
      <p:pic>
        <p:nvPicPr>
          <p:cNvPr id="340" name="Google Shape;340;p19"/>
          <p:cNvPicPr preferRelativeResize="0"/>
          <p:nvPr/>
        </p:nvPicPr>
        <p:blipFill>
          <a:blip r:embed="rId5">
            <a:alphaModFix/>
          </a:blip>
          <a:stretch>
            <a:fillRect/>
          </a:stretch>
        </p:blipFill>
        <p:spPr>
          <a:xfrm>
            <a:off x="5973925" y="2339025"/>
            <a:ext cx="2072950" cy="2072975"/>
          </a:xfrm>
          <a:prstGeom prst="rect">
            <a:avLst/>
          </a:prstGeom>
          <a:noFill/>
          <a:ln>
            <a:noFill/>
          </a:ln>
          <a:effectLst>
            <a:outerShdw blurRad="57150" rotWithShape="0" algn="bl" dir="2700000" dist="1333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pic>
        <p:nvPicPr>
          <p:cNvPr id="345" name="Google Shape;345;p20"/>
          <p:cNvPicPr preferRelativeResize="0"/>
          <p:nvPr/>
        </p:nvPicPr>
        <p:blipFill rotWithShape="1">
          <a:blip r:embed="rId3">
            <a:alphaModFix/>
          </a:blip>
          <a:srcRect b="6121" l="0" r="14383" t="16593"/>
          <a:stretch/>
        </p:blipFill>
        <p:spPr>
          <a:xfrm>
            <a:off x="166300" y="989750"/>
            <a:ext cx="4601157" cy="4153501"/>
          </a:xfrm>
          <a:prstGeom prst="rect">
            <a:avLst/>
          </a:prstGeom>
          <a:noFill/>
          <a:ln>
            <a:noFill/>
          </a:ln>
        </p:spPr>
      </p:pic>
      <p:pic>
        <p:nvPicPr>
          <p:cNvPr id="346" name="Google Shape;346;p20"/>
          <p:cNvPicPr preferRelativeResize="0"/>
          <p:nvPr/>
        </p:nvPicPr>
        <p:blipFill>
          <a:blip r:embed="rId4">
            <a:alphaModFix/>
          </a:blip>
          <a:stretch>
            <a:fillRect/>
          </a:stretch>
        </p:blipFill>
        <p:spPr>
          <a:xfrm>
            <a:off x="5243975" y="989750"/>
            <a:ext cx="3560499" cy="3067976"/>
          </a:xfrm>
          <a:prstGeom prst="rect">
            <a:avLst/>
          </a:prstGeom>
          <a:noFill/>
          <a:ln>
            <a:noFill/>
          </a:ln>
        </p:spPr>
      </p:pic>
      <p:sp>
        <p:nvSpPr>
          <p:cNvPr id="347" name="Google Shape;347;p20"/>
          <p:cNvSpPr/>
          <p:nvPr/>
        </p:nvSpPr>
        <p:spPr>
          <a:xfrm flipH="1" rot="5400000">
            <a:off x="5615500" y="3265475"/>
            <a:ext cx="782100" cy="2634300"/>
          </a:xfrm>
          <a:prstGeom prst="bentArrow">
            <a:avLst>
              <a:gd fmla="val 25000" name="adj1"/>
              <a:gd fmla="val 25000" name="adj2"/>
              <a:gd fmla="val 25000" name="adj3"/>
              <a:gd fmla="val 42745"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txBox="1"/>
          <p:nvPr>
            <p:ph type="title"/>
          </p:nvPr>
        </p:nvSpPr>
        <p:spPr>
          <a:xfrm>
            <a:off x="0" y="-33925"/>
            <a:ext cx="9144000" cy="10236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3000"/>
              <a:t>   </a:t>
            </a:r>
            <a:r>
              <a:rPr lang="en">
                <a:solidFill>
                  <a:schemeClr val="lt1"/>
                </a:solidFill>
              </a:rPr>
              <a:t>Exploratory Data Analysis (EDA)</a:t>
            </a:r>
            <a:endParaRPr sz="3000">
              <a:solidFill>
                <a:schemeClr val="lt1"/>
              </a:solidFill>
            </a:endParaRPr>
          </a:p>
        </p:txBody>
      </p:sp>
      <p:sp>
        <p:nvSpPr>
          <p:cNvPr id="349" name="Google Shape;349;p20"/>
          <p:cNvSpPr txBox="1"/>
          <p:nvPr>
            <p:ph type="title"/>
          </p:nvPr>
        </p:nvSpPr>
        <p:spPr>
          <a:xfrm>
            <a:off x="0" y="0"/>
            <a:ext cx="9144000" cy="9450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a:solidFill>
                  <a:srgbClr val="FFFFFF"/>
                </a:solidFill>
              </a:rPr>
              <a:t>   Correlation Heatmap</a:t>
            </a:r>
            <a:endParaRPr>
              <a:solidFill>
                <a:srgbClr val="FFFFFF"/>
              </a:solidFill>
            </a:endParaRPr>
          </a:p>
        </p:txBody>
      </p:sp>
      <p:sp>
        <p:nvSpPr>
          <p:cNvPr id="350" name="Google Shape;350;p20"/>
          <p:cNvSpPr txBox="1"/>
          <p:nvPr/>
        </p:nvSpPr>
        <p:spPr>
          <a:xfrm>
            <a:off x="4615050" y="4432775"/>
            <a:ext cx="2341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Remove Collinear Variable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4" name="Shape 354"/>
        <p:cNvGrpSpPr/>
        <p:nvPr/>
      </p:nvGrpSpPr>
      <p:grpSpPr>
        <a:xfrm>
          <a:off x="0" y="0"/>
          <a:ext cx="0" cy="0"/>
          <a:chOff x="0" y="0"/>
          <a:chExt cx="0" cy="0"/>
        </a:xfrm>
      </p:grpSpPr>
      <p:sp>
        <p:nvSpPr>
          <p:cNvPr id="355" name="Google Shape;355;p21"/>
          <p:cNvSpPr txBox="1"/>
          <p:nvPr>
            <p:ph type="title"/>
          </p:nvPr>
        </p:nvSpPr>
        <p:spPr>
          <a:xfrm>
            <a:off x="0" y="0"/>
            <a:ext cx="9144000" cy="1394700"/>
          </a:xfrm>
          <a:prstGeom prst="rect">
            <a:avLst/>
          </a:prstGeom>
          <a:solidFill>
            <a:srgbClr val="4A86E8"/>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3000">
                <a:solidFill>
                  <a:srgbClr val="FFFFFF"/>
                </a:solidFill>
              </a:rPr>
              <a:t>Histogram</a:t>
            </a:r>
            <a:endParaRPr sz="3000">
              <a:solidFill>
                <a:srgbClr val="FFFFFF"/>
              </a:solidFill>
            </a:endParaRPr>
          </a:p>
        </p:txBody>
      </p:sp>
      <p:pic>
        <p:nvPicPr>
          <p:cNvPr id="356" name="Google Shape;356;p21"/>
          <p:cNvPicPr preferRelativeResize="0"/>
          <p:nvPr/>
        </p:nvPicPr>
        <p:blipFill>
          <a:blip r:embed="rId3">
            <a:alphaModFix/>
          </a:blip>
          <a:stretch>
            <a:fillRect/>
          </a:stretch>
        </p:blipFill>
        <p:spPr>
          <a:xfrm>
            <a:off x="4878475" y="1503850"/>
            <a:ext cx="3696174" cy="3574676"/>
          </a:xfrm>
          <a:prstGeom prst="rect">
            <a:avLst/>
          </a:prstGeom>
          <a:noFill/>
          <a:ln>
            <a:noFill/>
          </a:ln>
        </p:spPr>
      </p:pic>
      <p:sp>
        <p:nvSpPr>
          <p:cNvPr id="357" name="Google Shape;357;p21"/>
          <p:cNvSpPr txBox="1"/>
          <p:nvPr>
            <p:ph idx="1" type="body"/>
          </p:nvPr>
        </p:nvSpPr>
        <p:spPr>
          <a:xfrm>
            <a:off x="839350" y="1698575"/>
            <a:ext cx="3522300" cy="3373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Notice the SAT participation rate histograms having left sided peaks </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Indicates low participation close to 0% is most frequently occuring </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Notice the ACT participation rate histograms having right sided peaks </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Indicates high participation close to 100% is most frequently occuring</a:t>
            </a:r>
            <a:endParaRPr b="1" sz="1400">
              <a:solidFill>
                <a:srgbClr val="434343"/>
              </a:solidFill>
            </a:endParaRPr>
          </a:p>
          <a:p>
            <a:pPr indent="-317500" lvl="0" marL="457200" rtl="0" algn="l">
              <a:lnSpc>
                <a:spcPct val="100000"/>
              </a:lnSpc>
              <a:spcBef>
                <a:spcPts val="0"/>
              </a:spcBef>
              <a:spcAft>
                <a:spcPts val="0"/>
              </a:spcAft>
              <a:buClr>
                <a:srgbClr val="434343"/>
              </a:buClr>
              <a:buSzPts val="1400"/>
              <a:buChar char="●"/>
            </a:pPr>
            <a:r>
              <a:rPr b="1" lang="en" sz="1400">
                <a:solidFill>
                  <a:srgbClr val="434343"/>
                </a:solidFill>
              </a:rPr>
              <a:t>Could possibly suggest data might influenced by something (Eg: Mandatory state policy to take SAT or ACT)</a:t>
            </a:r>
            <a:endParaRPr b="1" sz="2100">
              <a:solidFill>
                <a:srgbClr val="434343"/>
              </a:solidFill>
            </a:endParaRPr>
          </a:p>
          <a:p>
            <a:pPr indent="0" lvl="0" marL="457200" rtl="0" algn="l">
              <a:spcBef>
                <a:spcPts val="0"/>
              </a:spcBef>
              <a:spcAft>
                <a:spcPts val="0"/>
              </a:spcAft>
              <a:buNone/>
            </a:pPr>
            <a:r>
              <a:t/>
            </a:r>
            <a:endParaRPr b="1" sz="2500">
              <a:solidFill>
                <a:srgbClr val="000000"/>
              </a:solidFill>
            </a:endParaRPr>
          </a:p>
          <a:p>
            <a:pPr indent="0" lvl="0" marL="0" rtl="0" algn="l">
              <a:spcBef>
                <a:spcPts val="1600"/>
              </a:spcBef>
              <a:spcAft>
                <a:spcPts val="1600"/>
              </a:spcAft>
              <a:buNone/>
            </a:pPr>
            <a:r>
              <a:t/>
            </a:r>
            <a:endParaRPr b="1" sz="25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