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952" y="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497abcb5f_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497abcb5f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2497abcb5f_7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2497abcb5f_7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497abcb5f_7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497abcb5f_7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497abcb5f_7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497abcb5f_7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497abcb5f_7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497abcb5f_7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497abcb5f_7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497abcb5f_7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497abcb5f_7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497abcb5f_7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223896293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22389629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497abcb5f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497abcb5f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4f04238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4f04238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497abcb5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497abcb5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22238962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22238962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223283c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223283c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223283ca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223283ca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4f042381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4f042381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4f042381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4f04238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223283ca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223283c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2223283ca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2223283ca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497abcb5f_6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497abcb5f_6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497abcb5f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497abcb5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497abcb5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497abcb5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497abcb5f_6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497abcb5f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497abcb5f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497abcb5f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497abcb5f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497abcb5f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2238962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2238962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22389629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22389629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Exploring models for Cardiovascular Disease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the Patient’s Gender</a:t>
            </a:r>
            <a:endParaRPr sz="2360">
              <a:solidFill>
                <a:schemeClr val="accent1"/>
              </a:solidFill>
            </a:endParaRPr>
          </a:p>
        </p:txBody>
      </p:sp>
      <p:pic>
        <p:nvPicPr>
          <p:cNvPr id="195" name="Google Shape;195;p22"/>
          <p:cNvPicPr preferRelativeResize="0"/>
          <p:nvPr/>
        </p:nvPicPr>
        <p:blipFill rotWithShape="1">
          <a:blip r:embed="rId3">
            <a:alphaModFix/>
          </a:blip>
          <a:srcRect l="1728" r="1718"/>
          <a:stretch/>
        </p:blipFill>
        <p:spPr>
          <a:xfrm>
            <a:off x="1789538" y="1307850"/>
            <a:ext cx="5564927" cy="3530849"/>
          </a:xfrm>
          <a:prstGeom prst="rect">
            <a:avLst/>
          </a:prstGeom>
          <a:noFill/>
          <a:ln w="28575" cap="flat" cmpd="sng">
            <a:solidFill>
              <a:schemeClr val="accent1"/>
            </a:solidFill>
            <a:prstDash val="solid"/>
            <a:round/>
            <a:headEnd type="none" w="sm" len="sm"/>
            <a:tailEnd type="none" w="sm" len="sm"/>
          </a:ln>
        </p:spPr>
      </p:pic>
      <p:sp>
        <p:nvSpPr>
          <p:cNvPr id="196" name="Google Shape;196;p22"/>
          <p:cNvSpPr txBox="1"/>
          <p:nvPr/>
        </p:nvSpPr>
        <p:spPr>
          <a:xfrm>
            <a:off x="6225375" y="1348675"/>
            <a:ext cx="123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No</a:t>
            </a:r>
            <a:endParaRPr>
              <a:solidFill>
                <a:schemeClr val="accent1"/>
              </a:solidFill>
              <a:latin typeface="Lato"/>
              <a:ea typeface="Lato"/>
              <a:cs typeface="Lato"/>
              <a:sym typeface="Lato"/>
            </a:endParaRPr>
          </a:p>
          <a:p>
            <a:pPr marL="0" lvl="0" indent="0" algn="ctr"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the Patient’s Cholesterol Level</a:t>
            </a:r>
            <a:endParaRPr sz="2360">
              <a:solidFill>
                <a:schemeClr val="accent1"/>
              </a:solidFill>
            </a:endParaRPr>
          </a:p>
        </p:txBody>
      </p:sp>
      <p:pic>
        <p:nvPicPr>
          <p:cNvPr id="202" name="Google Shape;202;p23"/>
          <p:cNvPicPr preferRelativeResize="0"/>
          <p:nvPr/>
        </p:nvPicPr>
        <p:blipFill rotWithShape="1">
          <a:blip r:embed="rId3">
            <a:alphaModFix/>
          </a:blip>
          <a:srcRect l="2417" r="2417"/>
          <a:stretch/>
        </p:blipFill>
        <p:spPr>
          <a:xfrm>
            <a:off x="1789538" y="1307850"/>
            <a:ext cx="5564926" cy="3530850"/>
          </a:xfrm>
          <a:prstGeom prst="rect">
            <a:avLst/>
          </a:prstGeom>
          <a:noFill/>
          <a:ln w="28575" cap="flat" cmpd="sng">
            <a:solidFill>
              <a:schemeClr val="accent1"/>
            </a:solidFill>
            <a:prstDash val="solid"/>
            <a:round/>
            <a:headEnd type="none" w="sm" len="sm"/>
            <a:tailEnd type="none" w="sm" len="sm"/>
          </a:ln>
        </p:spPr>
      </p:pic>
      <p:sp>
        <p:nvSpPr>
          <p:cNvPr id="203" name="Google Shape;203;p23"/>
          <p:cNvSpPr txBox="1"/>
          <p:nvPr/>
        </p:nvSpPr>
        <p:spPr>
          <a:xfrm>
            <a:off x="6092675" y="1522175"/>
            <a:ext cx="126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the Patient’s Glucose Level</a:t>
            </a:r>
            <a:endParaRPr sz="2360">
              <a:solidFill>
                <a:schemeClr val="accent1"/>
              </a:solidFill>
            </a:endParaRPr>
          </a:p>
        </p:txBody>
      </p:sp>
      <p:pic>
        <p:nvPicPr>
          <p:cNvPr id="209" name="Google Shape;209;p24"/>
          <p:cNvPicPr preferRelativeResize="0"/>
          <p:nvPr/>
        </p:nvPicPr>
        <p:blipFill rotWithShape="1">
          <a:blip r:embed="rId3">
            <a:alphaModFix/>
          </a:blip>
          <a:srcRect t="884" b="884"/>
          <a:stretch/>
        </p:blipFill>
        <p:spPr>
          <a:xfrm>
            <a:off x="1789538" y="1307850"/>
            <a:ext cx="5564926" cy="3530849"/>
          </a:xfrm>
          <a:prstGeom prst="rect">
            <a:avLst/>
          </a:prstGeom>
          <a:noFill/>
          <a:ln w="28575" cap="flat" cmpd="sng">
            <a:solidFill>
              <a:schemeClr val="accent1"/>
            </a:solidFill>
            <a:prstDash val="solid"/>
            <a:round/>
            <a:headEnd type="none" w="sm" len="sm"/>
            <a:tailEnd type="none" w="sm" len="sm"/>
          </a:ln>
        </p:spPr>
      </p:pic>
      <p:sp>
        <p:nvSpPr>
          <p:cNvPr id="210" name="Google Shape;210;p24"/>
          <p:cNvSpPr txBox="1"/>
          <p:nvPr/>
        </p:nvSpPr>
        <p:spPr>
          <a:xfrm>
            <a:off x="6092675" y="1522175"/>
            <a:ext cx="126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the Patient’s Smoking (or lack thereof)</a:t>
            </a:r>
            <a:endParaRPr sz="2360">
              <a:solidFill>
                <a:schemeClr val="accent1"/>
              </a:solidFill>
            </a:endParaRPr>
          </a:p>
        </p:txBody>
      </p:sp>
      <p:pic>
        <p:nvPicPr>
          <p:cNvPr id="216" name="Google Shape;216;p25"/>
          <p:cNvPicPr preferRelativeResize="0"/>
          <p:nvPr/>
        </p:nvPicPr>
        <p:blipFill rotWithShape="1">
          <a:blip r:embed="rId3">
            <a:alphaModFix/>
          </a:blip>
          <a:srcRect t="268" b="268"/>
          <a:stretch/>
        </p:blipFill>
        <p:spPr>
          <a:xfrm>
            <a:off x="1789538" y="1307850"/>
            <a:ext cx="5564925" cy="3530849"/>
          </a:xfrm>
          <a:prstGeom prst="rect">
            <a:avLst/>
          </a:prstGeom>
          <a:noFill/>
          <a:ln w="28575" cap="flat" cmpd="sng">
            <a:solidFill>
              <a:schemeClr val="accent1"/>
            </a:solidFill>
            <a:prstDash val="solid"/>
            <a:round/>
            <a:headEnd type="none" w="sm" len="sm"/>
            <a:tailEnd type="none" w="sm" len="sm"/>
          </a:ln>
        </p:spPr>
      </p:pic>
      <p:sp>
        <p:nvSpPr>
          <p:cNvPr id="217" name="Google Shape;217;p25"/>
          <p:cNvSpPr txBox="1"/>
          <p:nvPr/>
        </p:nvSpPr>
        <p:spPr>
          <a:xfrm>
            <a:off x="6092675" y="1307850"/>
            <a:ext cx="126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Unsure of a Relationship</a:t>
            </a:r>
            <a:endParaRPr>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the Patient’s Alcohol Intake (or lack thereof)</a:t>
            </a:r>
            <a:endParaRPr sz="2360">
              <a:solidFill>
                <a:schemeClr val="accent1"/>
              </a:solidFill>
            </a:endParaRPr>
          </a:p>
        </p:txBody>
      </p:sp>
      <p:pic>
        <p:nvPicPr>
          <p:cNvPr id="223" name="Google Shape;223;p26"/>
          <p:cNvPicPr preferRelativeResize="0"/>
          <p:nvPr/>
        </p:nvPicPr>
        <p:blipFill rotWithShape="1">
          <a:blip r:embed="rId3">
            <a:alphaModFix/>
          </a:blip>
          <a:srcRect l="238" r="238"/>
          <a:stretch/>
        </p:blipFill>
        <p:spPr>
          <a:xfrm>
            <a:off x="1789538" y="1307850"/>
            <a:ext cx="5564926" cy="3530849"/>
          </a:xfrm>
          <a:prstGeom prst="rect">
            <a:avLst/>
          </a:prstGeom>
          <a:noFill/>
          <a:ln w="28575" cap="flat" cmpd="sng">
            <a:solidFill>
              <a:schemeClr val="accent1"/>
            </a:solidFill>
            <a:prstDash val="solid"/>
            <a:round/>
            <a:headEnd type="none" w="sm" len="sm"/>
            <a:tailEnd type="none" w="sm" len="sm"/>
          </a:ln>
        </p:spPr>
      </p:pic>
      <p:sp>
        <p:nvSpPr>
          <p:cNvPr id="224" name="Google Shape;224;p26"/>
          <p:cNvSpPr txBox="1"/>
          <p:nvPr/>
        </p:nvSpPr>
        <p:spPr>
          <a:xfrm>
            <a:off x="6092675" y="1307850"/>
            <a:ext cx="126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No</a:t>
            </a:r>
            <a:endParaRPr>
              <a:solidFill>
                <a:schemeClr val="accent1"/>
              </a:solidFill>
              <a:latin typeface="Lato"/>
              <a:ea typeface="Lato"/>
              <a:cs typeface="Lato"/>
              <a:sym typeface="Lato"/>
            </a:endParaRPr>
          </a:p>
          <a:p>
            <a:pPr marL="0" lvl="0" indent="0" algn="ctr"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the Patient’s Physical Activity (or lack thereof)</a:t>
            </a:r>
            <a:endParaRPr sz="2360">
              <a:solidFill>
                <a:schemeClr val="accent1"/>
              </a:solidFill>
            </a:endParaRPr>
          </a:p>
        </p:txBody>
      </p:sp>
      <p:pic>
        <p:nvPicPr>
          <p:cNvPr id="230" name="Google Shape;230;p27"/>
          <p:cNvPicPr preferRelativeResize="0"/>
          <p:nvPr/>
        </p:nvPicPr>
        <p:blipFill rotWithShape="1">
          <a:blip r:embed="rId3">
            <a:alphaModFix/>
          </a:blip>
          <a:srcRect l="797" r="806"/>
          <a:stretch/>
        </p:blipFill>
        <p:spPr>
          <a:xfrm>
            <a:off x="1789538" y="1307850"/>
            <a:ext cx="5564926" cy="3530849"/>
          </a:xfrm>
          <a:prstGeom prst="rect">
            <a:avLst/>
          </a:prstGeom>
          <a:noFill/>
          <a:ln w="28575" cap="flat" cmpd="sng">
            <a:solidFill>
              <a:schemeClr val="accent1"/>
            </a:solidFill>
            <a:prstDash val="solid"/>
            <a:round/>
            <a:headEnd type="none" w="sm" len="sm"/>
            <a:tailEnd type="none" w="sm" len="sm"/>
          </a:ln>
        </p:spPr>
      </p:pic>
      <p:sp>
        <p:nvSpPr>
          <p:cNvPr id="231" name="Google Shape;231;p27"/>
          <p:cNvSpPr txBox="1"/>
          <p:nvPr/>
        </p:nvSpPr>
        <p:spPr>
          <a:xfrm>
            <a:off x="6092675" y="1307850"/>
            <a:ext cx="126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Unsure of a Relationship</a:t>
            </a:r>
            <a:endParaRPr>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the graphs told us… </a:t>
            </a:r>
            <a:endParaRPr/>
          </a:p>
        </p:txBody>
      </p:sp>
      <p:sp>
        <p:nvSpPr>
          <p:cNvPr id="237" name="Google Shape;237;p28"/>
          <p:cNvSpPr txBox="1">
            <a:spLocks noGrp="1"/>
          </p:cNvSpPr>
          <p:nvPr>
            <p:ph type="body" idx="1"/>
          </p:nvPr>
        </p:nvSpPr>
        <p:spPr>
          <a:xfrm>
            <a:off x="1297500" y="1567550"/>
            <a:ext cx="3274500" cy="291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The apparent influences of cardiovascular disease are: </a:t>
            </a:r>
            <a:endParaRPr dirty="0"/>
          </a:p>
          <a:p>
            <a:pPr marL="457200" lvl="0" indent="-311150" algn="l" rtl="0">
              <a:spcBef>
                <a:spcPts val="1200"/>
              </a:spcBef>
              <a:spcAft>
                <a:spcPts val="0"/>
              </a:spcAft>
              <a:buSzPts val="1300"/>
              <a:buChar char="●"/>
            </a:pPr>
            <a:r>
              <a:rPr lang="en" dirty="0"/>
              <a:t>Age</a:t>
            </a:r>
            <a:endParaRPr dirty="0"/>
          </a:p>
          <a:p>
            <a:pPr marL="457200" lvl="0" indent="-311150" algn="l" rtl="0">
              <a:spcBef>
                <a:spcPts val="0"/>
              </a:spcBef>
              <a:spcAft>
                <a:spcPts val="0"/>
              </a:spcAft>
              <a:buSzPts val="1300"/>
              <a:buChar char="●"/>
            </a:pPr>
            <a:r>
              <a:rPr lang="en" dirty="0"/>
              <a:t>Cholesterol Level</a:t>
            </a:r>
            <a:endParaRPr dirty="0"/>
          </a:p>
          <a:p>
            <a:pPr marL="457200" lvl="0" indent="-311150" algn="l" rtl="0">
              <a:spcBef>
                <a:spcPts val="0"/>
              </a:spcBef>
              <a:spcAft>
                <a:spcPts val="0"/>
              </a:spcAft>
              <a:buSzPts val="1300"/>
              <a:buChar char="●"/>
            </a:pPr>
            <a:r>
              <a:rPr lang="en" dirty="0"/>
              <a:t>Glucose Level</a:t>
            </a:r>
            <a:endParaRPr dirty="0"/>
          </a:p>
          <a:p>
            <a:pPr marL="457200" lvl="0" indent="-311150" algn="l" rtl="0">
              <a:spcBef>
                <a:spcPts val="0"/>
              </a:spcBef>
              <a:spcAft>
                <a:spcPts val="0"/>
              </a:spcAft>
              <a:buSzPts val="1300"/>
              <a:buChar char="●"/>
            </a:pPr>
            <a:r>
              <a:rPr lang="en" altLang="zh-CN" dirty="0"/>
              <a:t>Diastolic</a:t>
            </a:r>
            <a:r>
              <a:rPr lang="en" dirty="0"/>
              <a:t> Blood Pressure</a:t>
            </a:r>
          </a:p>
          <a:p>
            <a:pPr marL="457200" lvl="0" indent="-311150" algn="l" rtl="0">
              <a:spcBef>
                <a:spcPts val="0"/>
              </a:spcBef>
              <a:spcAft>
                <a:spcPts val="0"/>
              </a:spcAft>
              <a:buSzPts val="1300"/>
              <a:buChar char="●"/>
            </a:pPr>
            <a:r>
              <a:rPr lang="en" altLang="zh-CN" dirty="0"/>
              <a:t>Systolic Blood Pressure</a:t>
            </a:r>
            <a:endParaRPr dirty="0"/>
          </a:p>
          <a:p>
            <a:pPr marL="0" lvl="0" indent="0" algn="l" rtl="0">
              <a:spcBef>
                <a:spcPts val="1200"/>
              </a:spcBef>
              <a:spcAft>
                <a:spcPts val="0"/>
              </a:spcAft>
              <a:buNone/>
            </a:pPr>
            <a:r>
              <a:rPr lang="en" dirty="0"/>
              <a:t>The perhaps less obvious influences are:</a:t>
            </a:r>
            <a:endParaRPr dirty="0"/>
          </a:p>
          <a:p>
            <a:pPr marL="457200" lvl="0" indent="-311150" algn="l" rtl="0">
              <a:spcBef>
                <a:spcPts val="1200"/>
              </a:spcBef>
              <a:spcAft>
                <a:spcPts val="0"/>
              </a:spcAft>
              <a:buSzPts val="1300"/>
              <a:buChar char="●"/>
            </a:pPr>
            <a:r>
              <a:rPr lang="en" dirty="0"/>
              <a:t>Weight</a:t>
            </a:r>
            <a:endParaRPr dirty="0"/>
          </a:p>
          <a:p>
            <a:pPr marL="457200" lvl="0" indent="-311150" algn="l" rtl="0">
              <a:spcBef>
                <a:spcPts val="0"/>
              </a:spcBef>
              <a:spcAft>
                <a:spcPts val="0"/>
              </a:spcAft>
              <a:buSzPts val="1300"/>
              <a:buChar char="●"/>
            </a:pPr>
            <a:r>
              <a:rPr lang="en" dirty="0"/>
              <a:t>Smoking</a:t>
            </a:r>
            <a:endParaRPr dirty="0"/>
          </a:p>
          <a:p>
            <a:pPr marL="457200" lvl="0" indent="-311150" algn="l" rtl="0">
              <a:spcBef>
                <a:spcPts val="0"/>
              </a:spcBef>
              <a:spcAft>
                <a:spcPts val="0"/>
              </a:spcAft>
              <a:buSzPts val="1300"/>
              <a:buChar char="●"/>
            </a:pPr>
            <a:r>
              <a:rPr lang="en" dirty="0"/>
              <a:t>Physical Activity </a:t>
            </a:r>
            <a:endParaRPr dirty="0"/>
          </a:p>
          <a:p>
            <a:pPr marL="457200" lvl="0" indent="0" algn="l" rtl="0">
              <a:spcBef>
                <a:spcPts val="1200"/>
              </a:spcBef>
              <a:spcAft>
                <a:spcPts val="1200"/>
              </a:spcAft>
              <a:buNone/>
            </a:pPr>
            <a:endParaRPr dirty="0"/>
          </a:p>
        </p:txBody>
      </p:sp>
      <p:sp>
        <p:nvSpPr>
          <p:cNvPr id="238" name="Google Shape;238;p28"/>
          <p:cNvSpPr/>
          <p:nvPr/>
        </p:nvSpPr>
        <p:spPr>
          <a:xfrm>
            <a:off x="4531175" y="1694100"/>
            <a:ext cx="1122600" cy="2296200"/>
          </a:xfrm>
          <a:prstGeom prst="chevron">
            <a:avLst>
              <a:gd name="adj" fmla="val 5937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p:nvPr/>
        </p:nvSpPr>
        <p:spPr>
          <a:xfrm>
            <a:off x="5847700" y="2195700"/>
            <a:ext cx="2977800" cy="1293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Lato"/>
                <a:ea typeface="Lato"/>
                <a:cs typeface="Lato"/>
                <a:sym typeface="Lato"/>
              </a:rPr>
              <a:t>Let’s explore models with at least the first 5 variables, and then see if the last 3 are also useful to add!</a:t>
            </a:r>
            <a:endParaRPr sz="1800" dirty="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Relationship between Pairs of Variables</a:t>
            </a:r>
            <a:endParaRPr sz="2360">
              <a:solidFill>
                <a:schemeClr val="accent1"/>
              </a:solidFill>
            </a:endParaRPr>
          </a:p>
        </p:txBody>
      </p:sp>
      <p:pic>
        <p:nvPicPr>
          <p:cNvPr id="245" name="Google Shape;245;p29"/>
          <p:cNvPicPr preferRelativeResize="0"/>
          <p:nvPr/>
        </p:nvPicPr>
        <p:blipFill>
          <a:blip r:embed="rId3">
            <a:alphaModFix/>
          </a:blip>
          <a:stretch>
            <a:fillRect/>
          </a:stretch>
        </p:blipFill>
        <p:spPr>
          <a:xfrm>
            <a:off x="1645738" y="1162049"/>
            <a:ext cx="5852514" cy="369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Blood Pressure of the Patient</a:t>
            </a:r>
            <a:endParaRPr sz="2360">
              <a:solidFill>
                <a:schemeClr val="accent1"/>
              </a:solidFill>
            </a:endParaRPr>
          </a:p>
        </p:txBody>
      </p:sp>
      <p:pic>
        <p:nvPicPr>
          <p:cNvPr id="251" name="Google Shape;251;p30"/>
          <p:cNvPicPr preferRelativeResize="0"/>
          <p:nvPr/>
        </p:nvPicPr>
        <p:blipFill rotWithShape="1">
          <a:blip r:embed="rId3">
            <a:alphaModFix/>
          </a:blip>
          <a:srcRect l="99" r="99"/>
          <a:stretch/>
        </p:blipFill>
        <p:spPr>
          <a:xfrm>
            <a:off x="1789538" y="1307850"/>
            <a:ext cx="5564925" cy="3530850"/>
          </a:xfrm>
          <a:prstGeom prst="rect">
            <a:avLst/>
          </a:prstGeom>
          <a:noFill/>
          <a:ln w="28575" cap="flat" cmpd="sng">
            <a:solidFill>
              <a:schemeClr val="accent1"/>
            </a:solidFill>
            <a:prstDash val="solid"/>
            <a:round/>
            <a:headEnd type="none" w="sm" len="sm"/>
            <a:tailEnd type="none" w="sm" len="sm"/>
          </a:ln>
        </p:spPr>
      </p:pic>
      <p:sp>
        <p:nvSpPr>
          <p:cNvPr id="252" name="Google Shape;252;p30"/>
          <p:cNvSpPr txBox="1"/>
          <p:nvPr/>
        </p:nvSpPr>
        <p:spPr>
          <a:xfrm>
            <a:off x="6174300" y="1307850"/>
            <a:ext cx="12618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doing so…</a:t>
            </a:r>
            <a:endParaRPr/>
          </a:p>
        </p:txBody>
      </p:sp>
      <p:sp>
        <p:nvSpPr>
          <p:cNvPr id="258" name="Google Shape;258;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sz="1500" dirty="0"/>
              <a:t>This begs the question: should we have simply kept them separate?</a:t>
            </a:r>
            <a:endParaRPr sz="1500" dirty="0"/>
          </a:p>
        </p:txBody>
      </p:sp>
      <p:pic>
        <p:nvPicPr>
          <p:cNvPr id="259" name="Google Shape;259;p31"/>
          <p:cNvPicPr preferRelativeResize="0"/>
          <p:nvPr/>
        </p:nvPicPr>
        <p:blipFill>
          <a:blip r:embed="rId3">
            <a:alphaModFix/>
          </a:blip>
          <a:stretch>
            <a:fillRect/>
          </a:stretch>
        </p:blipFill>
        <p:spPr>
          <a:xfrm>
            <a:off x="1565578" y="2319658"/>
            <a:ext cx="6012843" cy="1166017"/>
          </a:xfrm>
          <a:prstGeom prst="rect">
            <a:avLst/>
          </a:prstGeom>
          <a:noFill/>
          <a:ln w="38100" cap="flat" cmpd="sng">
            <a:solidFill>
              <a:schemeClr val="lt2"/>
            </a:solidFill>
            <a:prstDash val="solid"/>
            <a:round/>
            <a:headEnd type="none" w="sm" len="sm"/>
            <a:tailEnd type="none" w="sm" len="sm"/>
          </a:ln>
        </p:spPr>
      </p:pic>
      <p:sp>
        <p:nvSpPr>
          <p:cNvPr id="260" name="Google Shape;260;p31"/>
          <p:cNvSpPr txBox="1"/>
          <p:nvPr/>
        </p:nvSpPr>
        <p:spPr>
          <a:xfrm>
            <a:off x="1113800" y="3745375"/>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singular blood pressure:</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87,086.11 </a:t>
            </a:r>
            <a:endParaRPr sz="1600">
              <a:solidFill>
                <a:schemeClr val="lt1"/>
              </a:solidFill>
              <a:latin typeface="Lato"/>
              <a:ea typeface="Lato"/>
              <a:cs typeface="Lato"/>
              <a:sym typeface="Lato"/>
            </a:endParaRPr>
          </a:p>
        </p:txBody>
      </p:sp>
      <p:sp>
        <p:nvSpPr>
          <p:cNvPr id="261" name="Google Shape;261;p31"/>
          <p:cNvSpPr txBox="1"/>
          <p:nvPr/>
        </p:nvSpPr>
        <p:spPr>
          <a:xfrm>
            <a:off x="4572000" y="3745375"/>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blood pressure separate:</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77,442.75 </a:t>
            </a:r>
            <a:endParaRPr sz="1600">
              <a:solidFill>
                <a:schemeClr val="lt1"/>
              </a:solidFill>
              <a:latin typeface="Lato"/>
              <a:ea typeface="Lato"/>
              <a:cs typeface="Lato"/>
              <a:sym typeface="Lato"/>
            </a:endParaRPr>
          </a:p>
        </p:txBody>
      </p:sp>
      <p:cxnSp>
        <p:nvCxnSpPr>
          <p:cNvPr id="262" name="Google Shape;262;p31"/>
          <p:cNvCxnSpPr/>
          <p:nvPr/>
        </p:nvCxnSpPr>
        <p:spPr>
          <a:xfrm>
            <a:off x="5433150" y="4357675"/>
            <a:ext cx="1133700" cy="20400"/>
          </a:xfrm>
          <a:prstGeom prst="straightConnector1">
            <a:avLst/>
          </a:prstGeom>
          <a:noFill/>
          <a:ln w="38100" cap="flat" cmpd="sng">
            <a:solidFill>
              <a:schemeClr val="accent2"/>
            </a:solidFill>
            <a:prstDash val="solid"/>
            <a:round/>
            <a:headEnd type="none" w="med" len="med"/>
            <a:tailEnd type="none" w="med" len="med"/>
          </a:ln>
        </p:spPr>
      </p:cxnSp>
      <p:sp>
        <p:nvSpPr>
          <p:cNvPr id="263" name="Google Shape;263;p31"/>
          <p:cNvSpPr txBox="1"/>
          <p:nvPr/>
        </p:nvSpPr>
        <p:spPr>
          <a:xfrm>
            <a:off x="5550900" y="4357675"/>
            <a:ext cx="898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i="1">
                <a:solidFill>
                  <a:schemeClr val="accent2"/>
                </a:solidFill>
                <a:latin typeface="Lato"/>
                <a:ea typeface="Lato"/>
                <a:cs typeface="Lato"/>
                <a:sym typeface="Lato"/>
              </a:rPr>
              <a:t>Winner!</a:t>
            </a:r>
            <a:endParaRPr b="1" i="1">
              <a:solidFill>
                <a:schemeClr val="accen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60"/>
              <a:t>The data - what were we collecting and how was it cleaned?</a:t>
            </a:r>
            <a:endParaRPr sz="276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Original dataset consisted of 70,000 patients, with data regarding their respective  age, height, weight, gender, blood pressures, cholesterol levels, glucose, smoking, alcohol intake, physical activity, and of course the presence of cardiovascular  disease </a:t>
            </a:r>
            <a:endParaRPr sz="1800"/>
          </a:p>
          <a:p>
            <a:pPr marL="457200" lvl="0" indent="-342900" algn="l" rtl="0">
              <a:spcBef>
                <a:spcPts val="0"/>
              </a:spcBef>
              <a:spcAft>
                <a:spcPts val="0"/>
              </a:spcAft>
              <a:buSzPts val="1800"/>
              <a:buChar char="●"/>
            </a:pPr>
            <a:r>
              <a:rPr lang="en" sz="1800"/>
              <a:t>We cleaned the data by delete wrong data (systolic blood pressure lower than diastolic blood pressure), and unreasonable data (extreme weight , height, diastolic and systolic blood pressure values)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whether interaction needed</a:t>
            </a:r>
            <a:endParaRPr/>
          </a:p>
        </p:txBody>
      </p:sp>
      <p:sp>
        <p:nvSpPr>
          <p:cNvPr id="269" name="Google Shape;269;p32"/>
          <p:cNvSpPr txBox="1">
            <a:spLocks noGrp="1"/>
          </p:cNvSpPr>
          <p:nvPr>
            <p:ph type="body" idx="1"/>
          </p:nvPr>
        </p:nvSpPr>
        <p:spPr>
          <a:xfrm>
            <a:off x="1487837" y="4037625"/>
            <a:ext cx="5979313" cy="647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dirty="0"/>
              <a:t>We can simply use systolic and diastolic blood pressure !</a:t>
            </a:r>
            <a:endParaRPr sz="1800" dirty="0"/>
          </a:p>
        </p:txBody>
      </p:sp>
      <p:pic>
        <p:nvPicPr>
          <p:cNvPr id="270" name="Google Shape;270;p32"/>
          <p:cNvPicPr preferRelativeResize="0"/>
          <p:nvPr/>
        </p:nvPicPr>
        <p:blipFill>
          <a:blip r:embed="rId3">
            <a:alphaModFix/>
          </a:blip>
          <a:stretch>
            <a:fillRect/>
          </a:stretch>
        </p:blipFill>
        <p:spPr>
          <a:xfrm>
            <a:off x="152400" y="1609025"/>
            <a:ext cx="8839199" cy="2127432"/>
          </a:xfrm>
          <a:prstGeom prst="rect">
            <a:avLst/>
          </a:prstGeom>
          <a:noFill/>
          <a:ln w="38100" cap="flat" cmpd="sng">
            <a:solidFill>
              <a:schemeClr val="lt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PCA help? (accounting for only Age, Blood Pressure, Glucose, and Cholesterol)</a:t>
            </a:r>
            <a:endParaRPr/>
          </a:p>
        </p:txBody>
      </p:sp>
      <p:pic>
        <p:nvPicPr>
          <p:cNvPr id="276" name="Google Shape;276;p33"/>
          <p:cNvPicPr preferRelativeResize="0"/>
          <p:nvPr/>
        </p:nvPicPr>
        <p:blipFill>
          <a:blip r:embed="rId3">
            <a:alphaModFix/>
          </a:blip>
          <a:stretch>
            <a:fillRect/>
          </a:stretch>
        </p:blipFill>
        <p:spPr>
          <a:xfrm>
            <a:off x="2178450" y="1307850"/>
            <a:ext cx="4787112" cy="1423675"/>
          </a:xfrm>
          <a:prstGeom prst="rect">
            <a:avLst/>
          </a:prstGeom>
          <a:noFill/>
          <a:ln w="38100" cap="flat" cmpd="sng">
            <a:solidFill>
              <a:schemeClr val="lt2"/>
            </a:solidFill>
            <a:prstDash val="solid"/>
            <a:round/>
            <a:headEnd type="none" w="sm" len="sm"/>
            <a:tailEnd type="none" w="sm" len="sm"/>
          </a:ln>
        </p:spPr>
      </p:pic>
      <p:pic>
        <p:nvPicPr>
          <p:cNvPr id="277" name="Google Shape;277;p33"/>
          <p:cNvPicPr preferRelativeResize="0"/>
          <p:nvPr/>
        </p:nvPicPr>
        <p:blipFill>
          <a:blip r:embed="rId4">
            <a:alphaModFix/>
          </a:blip>
          <a:stretch>
            <a:fillRect/>
          </a:stretch>
        </p:blipFill>
        <p:spPr>
          <a:xfrm>
            <a:off x="2836725" y="2851625"/>
            <a:ext cx="3470549" cy="2052800"/>
          </a:xfrm>
          <a:prstGeom prst="rect">
            <a:avLst/>
          </a:prstGeom>
          <a:noFill/>
          <a:ln w="38100" cap="flat" cmpd="sng">
            <a:solidFill>
              <a:schemeClr val="lt2"/>
            </a:solidFill>
            <a:prstDash val="solid"/>
            <a:round/>
            <a:headEnd type="none" w="sm" len="sm"/>
            <a:tailEnd type="none" w="sm" len="sm"/>
          </a:ln>
        </p:spPr>
      </p:pic>
      <p:sp>
        <p:nvSpPr>
          <p:cNvPr id="278" name="Google Shape;278;p33"/>
          <p:cNvSpPr txBox="1"/>
          <p:nvPr/>
        </p:nvSpPr>
        <p:spPr>
          <a:xfrm>
            <a:off x="6635125" y="3188950"/>
            <a:ext cx="2057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Montserrat"/>
                <a:ea typeface="Montserrat"/>
                <a:cs typeface="Montserrat"/>
                <a:sym typeface="Montserrat"/>
              </a:rPr>
              <a:t>PCA1 captures  99.99% of the variance!</a:t>
            </a:r>
            <a:endParaRPr sz="5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Does PCA help? (cont.)</a:t>
            </a:r>
            <a:endParaRPr/>
          </a:p>
        </p:txBody>
      </p:sp>
      <p:pic>
        <p:nvPicPr>
          <p:cNvPr id="284" name="Google Shape;284;p34"/>
          <p:cNvPicPr preferRelativeResize="0"/>
          <p:nvPr/>
        </p:nvPicPr>
        <p:blipFill>
          <a:blip r:embed="rId3">
            <a:alphaModFix/>
          </a:blip>
          <a:stretch>
            <a:fillRect/>
          </a:stretch>
        </p:blipFill>
        <p:spPr>
          <a:xfrm>
            <a:off x="1302124" y="1307850"/>
            <a:ext cx="6539749" cy="1734025"/>
          </a:xfrm>
          <a:prstGeom prst="rect">
            <a:avLst/>
          </a:prstGeom>
          <a:noFill/>
          <a:ln w="38100" cap="flat" cmpd="sng">
            <a:solidFill>
              <a:schemeClr val="lt2"/>
            </a:solidFill>
            <a:prstDash val="solid"/>
            <a:round/>
            <a:headEnd type="none" w="sm" len="sm"/>
            <a:tailEnd type="none" w="sm" len="sm"/>
          </a:ln>
        </p:spPr>
      </p:pic>
      <p:sp>
        <p:nvSpPr>
          <p:cNvPr id="285" name="Google Shape;285;p34"/>
          <p:cNvSpPr txBox="1"/>
          <p:nvPr/>
        </p:nvSpPr>
        <p:spPr>
          <a:xfrm>
            <a:off x="1410575" y="340860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using PCA:</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78,757.19</a:t>
            </a:r>
            <a:endParaRPr sz="1600">
              <a:solidFill>
                <a:schemeClr val="lt1"/>
              </a:solidFill>
              <a:latin typeface="Lato"/>
              <a:ea typeface="Lato"/>
              <a:cs typeface="Lato"/>
              <a:sym typeface="Lato"/>
            </a:endParaRPr>
          </a:p>
        </p:txBody>
      </p:sp>
      <p:sp>
        <p:nvSpPr>
          <p:cNvPr id="286" name="Google Shape;286;p34"/>
          <p:cNvSpPr txBox="1"/>
          <p:nvPr/>
        </p:nvSpPr>
        <p:spPr>
          <a:xfrm>
            <a:off x="4266575" y="340860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w/o using PCA:</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77,442.75</a:t>
            </a:r>
            <a:endParaRPr sz="16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Now with separate blood pressures, let’s test out Weight, Smoking, and Physical Activity</a:t>
            </a:r>
            <a:endParaRPr/>
          </a:p>
        </p:txBody>
      </p:sp>
      <p:pic>
        <p:nvPicPr>
          <p:cNvPr id="292" name="Google Shape;292;p35"/>
          <p:cNvPicPr preferRelativeResize="0"/>
          <p:nvPr/>
        </p:nvPicPr>
        <p:blipFill>
          <a:blip r:embed="rId3">
            <a:alphaModFix/>
          </a:blip>
          <a:stretch>
            <a:fillRect/>
          </a:stretch>
        </p:blipFill>
        <p:spPr>
          <a:xfrm>
            <a:off x="825288" y="1307850"/>
            <a:ext cx="7983316" cy="1624700"/>
          </a:xfrm>
          <a:prstGeom prst="rect">
            <a:avLst/>
          </a:prstGeom>
          <a:noFill/>
          <a:ln w="38100" cap="flat" cmpd="sng">
            <a:solidFill>
              <a:schemeClr val="lt2"/>
            </a:solidFill>
            <a:prstDash val="solid"/>
            <a:round/>
            <a:headEnd type="none" w="sm" len="sm"/>
            <a:tailEnd type="none" w="sm" len="sm"/>
          </a:ln>
        </p:spPr>
      </p:pic>
      <p:sp>
        <p:nvSpPr>
          <p:cNvPr id="293" name="Google Shape;293;p35"/>
          <p:cNvSpPr txBox="1"/>
          <p:nvPr/>
        </p:nvSpPr>
        <p:spPr>
          <a:xfrm>
            <a:off x="1297500" y="312475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none of the three:</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77,442.75 </a:t>
            </a:r>
            <a:endParaRPr sz="1600">
              <a:solidFill>
                <a:schemeClr val="lt1"/>
              </a:solidFill>
              <a:latin typeface="Lato"/>
              <a:ea typeface="Lato"/>
              <a:cs typeface="Lato"/>
              <a:sym typeface="Lato"/>
            </a:endParaRPr>
          </a:p>
        </p:txBody>
      </p:sp>
      <p:sp>
        <p:nvSpPr>
          <p:cNvPr id="294" name="Google Shape;294;p35"/>
          <p:cNvSpPr txBox="1"/>
          <p:nvPr/>
        </p:nvSpPr>
        <p:spPr>
          <a:xfrm>
            <a:off x="4153500" y="312475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Weight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77,215.86 </a:t>
            </a:r>
            <a:endParaRPr sz="1600">
              <a:solidFill>
                <a:schemeClr val="lt1"/>
              </a:solidFill>
              <a:latin typeface="Lato"/>
              <a:ea typeface="Lato"/>
              <a:cs typeface="Lato"/>
              <a:sym typeface="Lato"/>
            </a:endParaRPr>
          </a:p>
        </p:txBody>
      </p:sp>
      <p:sp>
        <p:nvSpPr>
          <p:cNvPr id="295" name="Google Shape;295;p35"/>
          <p:cNvSpPr txBox="1"/>
          <p:nvPr/>
        </p:nvSpPr>
        <p:spPr>
          <a:xfrm>
            <a:off x="1297500" y="399585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Smoking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77,401.35</a:t>
            </a:r>
            <a:endParaRPr sz="1600">
              <a:solidFill>
                <a:schemeClr val="lt1"/>
              </a:solidFill>
              <a:latin typeface="Lato"/>
              <a:ea typeface="Lato"/>
              <a:cs typeface="Lato"/>
              <a:sym typeface="Lato"/>
            </a:endParaRPr>
          </a:p>
        </p:txBody>
      </p:sp>
      <p:sp>
        <p:nvSpPr>
          <p:cNvPr id="296" name="Google Shape;296;p35"/>
          <p:cNvSpPr txBox="1"/>
          <p:nvPr/>
        </p:nvSpPr>
        <p:spPr>
          <a:xfrm>
            <a:off x="4214825" y="399585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Physical Activity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77,326.04 </a:t>
            </a:r>
            <a:endParaRPr sz="16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1297500" y="393750"/>
            <a:ext cx="71424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does the model perform with Weight, Smoking and Physical Activity added all together?</a:t>
            </a:r>
            <a:endParaRPr/>
          </a:p>
        </p:txBody>
      </p:sp>
      <p:pic>
        <p:nvPicPr>
          <p:cNvPr id="302" name="Google Shape;302;p36"/>
          <p:cNvPicPr preferRelativeResize="0"/>
          <p:nvPr/>
        </p:nvPicPr>
        <p:blipFill>
          <a:blip r:embed="rId3">
            <a:alphaModFix/>
          </a:blip>
          <a:stretch>
            <a:fillRect/>
          </a:stretch>
        </p:blipFill>
        <p:spPr>
          <a:xfrm>
            <a:off x="1297500" y="1549439"/>
            <a:ext cx="7040880" cy="1426464"/>
          </a:xfrm>
          <a:prstGeom prst="rect">
            <a:avLst/>
          </a:prstGeom>
          <a:noFill/>
          <a:ln w="38100" cap="flat" cmpd="sng">
            <a:solidFill>
              <a:schemeClr val="lt2"/>
            </a:solidFill>
            <a:prstDash val="solid"/>
            <a:round/>
            <a:headEnd type="none" w="sm" len="sm"/>
            <a:tailEnd type="none" w="sm" len="sm"/>
          </a:ln>
        </p:spPr>
      </p:pic>
      <p:sp>
        <p:nvSpPr>
          <p:cNvPr id="303" name="Google Shape;303;p36"/>
          <p:cNvSpPr txBox="1"/>
          <p:nvPr/>
        </p:nvSpPr>
        <p:spPr>
          <a:xfrm>
            <a:off x="1297500" y="3165575"/>
            <a:ext cx="30195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just Physical Activity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77,326.04 </a:t>
            </a:r>
            <a:endParaRPr sz="1600">
              <a:solidFill>
                <a:schemeClr val="lt1"/>
              </a:solidFill>
              <a:latin typeface="Lato"/>
              <a:ea typeface="Lato"/>
              <a:cs typeface="Lato"/>
              <a:sym typeface="Lato"/>
            </a:endParaRPr>
          </a:p>
        </p:txBody>
      </p:sp>
      <p:sp>
        <p:nvSpPr>
          <p:cNvPr id="304" name="Google Shape;304;p36"/>
          <p:cNvSpPr txBox="1"/>
          <p:nvPr/>
        </p:nvSpPr>
        <p:spPr>
          <a:xfrm>
            <a:off x="4572000" y="3165575"/>
            <a:ext cx="37251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Physical Activity and Smoking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77,288.20 </a:t>
            </a:r>
            <a:endParaRPr sz="1600">
              <a:solidFill>
                <a:schemeClr val="lt1"/>
              </a:solidFill>
              <a:latin typeface="Lato"/>
              <a:ea typeface="Lato"/>
              <a:cs typeface="Lato"/>
              <a:sym typeface="Lato"/>
            </a:endParaRPr>
          </a:p>
        </p:txBody>
      </p:sp>
      <p:sp>
        <p:nvSpPr>
          <p:cNvPr id="305" name="Google Shape;305;p36"/>
          <p:cNvSpPr txBox="1"/>
          <p:nvPr/>
        </p:nvSpPr>
        <p:spPr>
          <a:xfrm>
            <a:off x="874050" y="4034150"/>
            <a:ext cx="38664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just Physical Activity and Weight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77,103.48 </a:t>
            </a:r>
            <a:endParaRPr sz="1600">
              <a:solidFill>
                <a:schemeClr val="lt1"/>
              </a:solidFill>
              <a:latin typeface="Lato"/>
              <a:ea typeface="Lato"/>
              <a:cs typeface="Lato"/>
              <a:sym typeface="Lato"/>
            </a:endParaRPr>
          </a:p>
        </p:txBody>
      </p:sp>
      <p:sp>
        <p:nvSpPr>
          <p:cNvPr id="306" name="Google Shape;306;p36"/>
          <p:cNvSpPr txBox="1"/>
          <p:nvPr/>
        </p:nvSpPr>
        <p:spPr>
          <a:xfrm>
            <a:off x="4924800" y="4034150"/>
            <a:ext cx="30195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all three added:</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77,051.88</a:t>
            </a:r>
            <a:endParaRPr sz="1600">
              <a:solidFill>
                <a:schemeClr val="lt1"/>
              </a:solidFill>
              <a:latin typeface="Lato"/>
              <a:ea typeface="Lato"/>
              <a:cs typeface="Lato"/>
              <a:sym typeface="Lato"/>
            </a:endParaRPr>
          </a:p>
        </p:txBody>
      </p:sp>
      <p:sp>
        <p:nvSpPr>
          <p:cNvPr id="307" name="Google Shape;307;p36"/>
          <p:cNvSpPr/>
          <p:nvPr/>
        </p:nvSpPr>
        <p:spPr>
          <a:xfrm>
            <a:off x="5271150" y="3955250"/>
            <a:ext cx="2326800" cy="8367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PCA help when using the better model? (Weight, Smoking, and Physical Activity added)</a:t>
            </a:r>
            <a:endParaRPr/>
          </a:p>
        </p:txBody>
      </p:sp>
      <p:pic>
        <p:nvPicPr>
          <p:cNvPr id="313" name="Google Shape;313;p37"/>
          <p:cNvPicPr preferRelativeResize="0"/>
          <p:nvPr/>
        </p:nvPicPr>
        <p:blipFill>
          <a:blip r:embed="rId3">
            <a:alphaModFix/>
          </a:blip>
          <a:stretch>
            <a:fillRect/>
          </a:stretch>
        </p:blipFill>
        <p:spPr>
          <a:xfrm>
            <a:off x="1482875" y="1307850"/>
            <a:ext cx="6178250" cy="1496875"/>
          </a:xfrm>
          <a:prstGeom prst="rect">
            <a:avLst/>
          </a:prstGeom>
          <a:noFill/>
          <a:ln w="38100" cap="flat" cmpd="sng">
            <a:solidFill>
              <a:schemeClr val="lt2"/>
            </a:solidFill>
            <a:prstDash val="solid"/>
            <a:round/>
            <a:headEnd type="none" w="sm" len="sm"/>
            <a:tailEnd type="none" w="sm" len="sm"/>
          </a:ln>
        </p:spPr>
      </p:pic>
      <p:pic>
        <p:nvPicPr>
          <p:cNvPr id="314" name="Google Shape;314;p37"/>
          <p:cNvPicPr preferRelativeResize="0"/>
          <p:nvPr/>
        </p:nvPicPr>
        <p:blipFill>
          <a:blip r:embed="rId4">
            <a:alphaModFix/>
          </a:blip>
          <a:stretch>
            <a:fillRect/>
          </a:stretch>
        </p:blipFill>
        <p:spPr>
          <a:xfrm>
            <a:off x="3121975" y="2967350"/>
            <a:ext cx="3389958" cy="2033975"/>
          </a:xfrm>
          <a:prstGeom prst="rect">
            <a:avLst/>
          </a:prstGeom>
          <a:noFill/>
          <a:ln w="38100" cap="flat" cmpd="sng">
            <a:solidFill>
              <a:schemeClr val="lt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Does PCA help? (cont.)</a:t>
            </a:r>
            <a:endParaRPr/>
          </a:p>
        </p:txBody>
      </p:sp>
      <p:pic>
        <p:nvPicPr>
          <p:cNvPr id="320" name="Google Shape;320;p38"/>
          <p:cNvPicPr preferRelativeResize="0"/>
          <p:nvPr/>
        </p:nvPicPr>
        <p:blipFill>
          <a:blip r:embed="rId3">
            <a:alphaModFix/>
          </a:blip>
          <a:stretch>
            <a:fillRect/>
          </a:stretch>
        </p:blipFill>
        <p:spPr>
          <a:xfrm>
            <a:off x="798538" y="1507852"/>
            <a:ext cx="7546921" cy="1700725"/>
          </a:xfrm>
          <a:prstGeom prst="rect">
            <a:avLst/>
          </a:prstGeom>
          <a:noFill/>
          <a:ln w="38100" cap="flat" cmpd="sng">
            <a:solidFill>
              <a:schemeClr val="lt2"/>
            </a:solidFill>
            <a:prstDash val="solid"/>
            <a:round/>
            <a:headEnd type="none" w="sm" len="sm"/>
            <a:tailEnd type="none" w="sm" len="sm"/>
          </a:ln>
        </p:spPr>
      </p:pic>
      <p:sp>
        <p:nvSpPr>
          <p:cNvPr id="321" name="Google Shape;321;p38"/>
          <p:cNvSpPr txBox="1"/>
          <p:nvPr/>
        </p:nvSpPr>
        <p:spPr>
          <a:xfrm>
            <a:off x="1410575" y="3408600"/>
            <a:ext cx="2856000" cy="67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 using PCA:</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78,888.09</a:t>
            </a:r>
            <a:endParaRPr sz="1600">
              <a:solidFill>
                <a:schemeClr val="lt1"/>
              </a:solidFill>
              <a:latin typeface="Lato"/>
              <a:ea typeface="Lato"/>
              <a:cs typeface="Lato"/>
              <a:sym typeface="Lato"/>
            </a:endParaRPr>
          </a:p>
        </p:txBody>
      </p:sp>
      <p:sp>
        <p:nvSpPr>
          <p:cNvPr id="322" name="Google Shape;322;p38"/>
          <p:cNvSpPr txBox="1"/>
          <p:nvPr/>
        </p:nvSpPr>
        <p:spPr>
          <a:xfrm>
            <a:off x="4572000" y="3408600"/>
            <a:ext cx="2856000" cy="713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solidFill>
                  <a:schemeClr val="lt1"/>
                </a:solidFill>
                <a:latin typeface="Lato"/>
                <a:ea typeface="Lato"/>
                <a:cs typeface="Lato"/>
                <a:sym typeface="Lato"/>
              </a:rPr>
              <a:t>AIC w/o using PCA:</a:t>
            </a:r>
            <a:endParaRPr>
              <a:solidFill>
                <a:schemeClr val="lt1"/>
              </a:solidFill>
              <a:latin typeface="Lato"/>
              <a:ea typeface="Lato"/>
              <a:cs typeface="Lato"/>
              <a:sym typeface="Lato"/>
            </a:endParaRPr>
          </a:p>
          <a:p>
            <a:pPr marL="0" lvl="0" indent="0" algn="ctr" rtl="0">
              <a:lnSpc>
                <a:spcPct val="115000"/>
              </a:lnSpc>
              <a:spcBef>
                <a:spcPts val="0"/>
              </a:spcBef>
              <a:spcAft>
                <a:spcPts val="0"/>
              </a:spcAft>
              <a:buNone/>
            </a:pPr>
            <a:r>
              <a:rPr lang="en" sz="1600">
                <a:solidFill>
                  <a:schemeClr val="lt1"/>
                </a:solidFill>
                <a:latin typeface="Lato"/>
                <a:ea typeface="Lato"/>
                <a:cs typeface="Lato"/>
                <a:sym typeface="Lato"/>
              </a:rPr>
              <a:t>77,051.88</a:t>
            </a:r>
            <a:endParaRPr sz="16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a:t>
            </a:r>
            <a:endParaRPr/>
          </a:p>
        </p:txBody>
      </p:sp>
      <p:sp>
        <p:nvSpPr>
          <p:cNvPr id="328" name="Google Shape;328;p39"/>
          <p:cNvSpPr txBox="1">
            <a:spLocks noGrp="1"/>
          </p:cNvSpPr>
          <p:nvPr>
            <p:ph type="body" idx="1"/>
          </p:nvPr>
        </p:nvSpPr>
        <p:spPr>
          <a:xfrm>
            <a:off x="1297500" y="1076400"/>
            <a:ext cx="7038900" cy="3552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2300"/>
              <a:t>Using data to prove that age, glucose level, cholesterol level, diastolic blood pressure, and  systolic blood pressure have relationship with cardiovascular disease; weight, physical activity, and smoking may affect cardiovascular disease; gender, alcohol intaking, and height have no relationship with cardiovascular disease.</a:t>
            </a:r>
            <a:endParaRPr sz="2300"/>
          </a:p>
          <a:p>
            <a:pPr marL="0" lvl="0" indent="0" algn="l" rtl="0">
              <a:lnSpc>
                <a:spcPct val="105000"/>
              </a:lnSpc>
              <a:spcBef>
                <a:spcPts val="1200"/>
              </a:spcBef>
              <a:spcAft>
                <a:spcPts val="1200"/>
              </a:spcAft>
              <a:buNone/>
            </a:pPr>
            <a:r>
              <a:rPr lang="en" sz="2300"/>
              <a:t>Use model to predict whether a potential patient is likely to get cardiovascular disease.</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98275" y="2614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Cleaned data set preview</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15"/>
          <p:cNvPicPr preferRelativeResize="0"/>
          <p:nvPr/>
        </p:nvPicPr>
        <p:blipFill>
          <a:blip r:embed="rId3">
            <a:alphaModFix/>
          </a:blip>
          <a:stretch>
            <a:fillRect/>
          </a:stretch>
        </p:blipFill>
        <p:spPr>
          <a:xfrm>
            <a:off x="1344704" y="1567547"/>
            <a:ext cx="6837245"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More on the independent variables… </a:t>
            </a:r>
            <a:endParaRPr/>
          </a:p>
        </p:txBody>
      </p:sp>
      <p:sp>
        <p:nvSpPr>
          <p:cNvPr id="154" name="Google Shape;154;p16"/>
          <p:cNvSpPr txBox="1">
            <a:spLocks noGrp="1"/>
          </p:cNvSpPr>
          <p:nvPr>
            <p:ph type="body" idx="1"/>
          </p:nvPr>
        </p:nvSpPr>
        <p:spPr>
          <a:xfrm>
            <a:off x="1297500" y="1567550"/>
            <a:ext cx="6121800" cy="2911200"/>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SzPts val="1500"/>
              <a:buChar char="➢"/>
            </a:pPr>
            <a:r>
              <a:rPr lang="en" sz="1500" b="1"/>
              <a:t>Presence of Cardiovascular Disease</a:t>
            </a:r>
            <a:r>
              <a:rPr lang="en" sz="1500"/>
              <a:t>: 0 - No, 1 - Yes </a:t>
            </a:r>
            <a:endParaRPr sz="1500"/>
          </a:p>
          <a:p>
            <a:pPr marL="457200" lvl="0" indent="-323850" algn="l" rtl="0">
              <a:lnSpc>
                <a:spcPct val="105000"/>
              </a:lnSpc>
              <a:spcBef>
                <a:spcPts val="0"/>
              </a:spcBef>
              <a:spcAft>
                <a:spcPts val="0"/>
              </a:spcAft>
              <a:buSzPts val="1500"/>
              <a:buChar char="➢"/>
            </a:pPr>
            <a:r>
              <a:rPr lang="en" sz="1500" b="1"/>
              <a:t>Age</a:t>
            </a:r>
            <a:r>
              <a:rPr lang="en" sz="1500"/>
              <a:t>: days</a:t>
            </a:r>
            <a:endParaRPr sz="1500"/>
          </a:p>
          <a:p>
            <a:pPr marL="457200" lvl="0" indent="-323850" algn="l" rtl="0">
              <a:lnSpc>
                <a:spcPct val="105000"/>
              </a:lnSpc>
              <a:spcBef>
                <a:spcPts val="0"/>
              </a:spcBef>
              <a:spcAft>
                <a:spcPts val="0"/>
              </a:spcAft>
              <a:buSzPts val="1500"/>
              <a:buChar char="➢"/>
            </a:pPr>
            <a:r>
              <a:rPr lang="en" sz="1500" b="1"/>
              <a:t>Height</a:t>
            </a:r>
            <a:r>
              <a:rPr lang="en" sz="1500"/>
              <a:t>: centimeters (cm.)</a:t>
            </a:r>
            <a:endParaRPr sz="1500"/>
          </a:p>
          <a:p>
            <a:pPr marL="457200" lvl="0" indent="-323850" algn="l" rtl="0">
              <a:lnSpc>
                <a:spcPct val="105000"/>
              </a:lnSpc>
              <a:spcBef>
                <a:spcPts val="0"/>
              </a:spcBef>
              <a:spcAft>
                <a:spcPts val="0"/>
              </a:spcAft>
              <a:buSzPts val="1500"/>
              <a:buChar char="➢"/>
            </a:pPr>
            <a:r>
              <a:rPr lang="en" sz="1500" b="1"/>
              <a:t>Weight</a:t>
            </a:r>
            <a:r>
              <a:rPr lang="en" sz="1500"/>
              <a:t>: kilograms (kg.)</a:t>
            </a:r>
            <a:endParaRPr sz="1500"/>
          </a:p>
          <a:p>
            <a:pPr marL="457200" lvl="0" indent="-323850" algn="l" rtl="0">
              <a:lnSpc>
                <a:spcPct val="105000"/>
              </a:lnSpc>
              <a:spcBef>
                <a:spcPts val="0"/>
              </a:spcBef>
              <a:spcAft>
                <a:spcPts val="0"/>
              </a:spcAft>
              <a:buSzPts val="1500"/>
              <a:buChar char="➢"/>
            </a:pPr>
            <a:r>
              <a:rPr lang="en" sz="1500" b="1"/>
              <a:t>Blood Pressure</a:t>
            </a:r>
            <a:r>
              <a:rPr lang="en" sz="1500"/>
              <a:t>: millimeters of mercury (mm Hg)</a:t>
            </a:r>
            <a:endParaRPr sz="1500"/>
          </a:p>
          <a:p>
            <a:pPr marL="914400" lvl="1" indent="-323850" algn="l" rtl="0">
              <a:lnSpc>
                <a:spcPct val="105000"/>
              </a:lnSpc>
              <a:spcBef>
                <a:spcPts val="0"/>
              </a:spcBef>
              <a:spcAft>
                <a:spcPts val="0"/>
              </a:spcAft>
              <a:buSzPts val="1500"/>
              <a:buChar char="○"/>
            </a:pPr>
            <a:r>
              <a:rPr lang="en" sz="1500"/>
              <a:t>Systolic (ap_hi) / diastolic (ap_lo) blood pressure</a:t>
            </a:r>
            <a:endParaRPr sz="1500"/>
          </a:p>
          <a:p>
            <a:pPr marL="457200" lvl="0" indent="-323850" algn="l" rtl="0">
              <a:lnSpc>
                <a:spcPct val="105000"/>
              </a:lnSpc>
              <a:spcBef>
                <a:spcPts val="0"/>
              </a:spcBef>
              <a:spcAft>
                <a:spcPts val="0"/>
              </a:spcAft>
              <a:buSzPts val="1500"/>
              <a:buChar char="➢"/>
            </a:pPr>
            <a:r>
              <a:rPr lang="en" sz="1500" b="1"/>
              <a:t>Gender</a:t>
            </a:r>
            <a:r>
              <a:rPr lang="en" sz="1500"/>
              <a:t>: 0 - female, 1 - male                                                 </a:t>
            </a:r>
            <a:endParaRPr sz="1500"/>
          </a:p>
          <a:p>
            <a:pPr marL="457200" lvl="0" indent="-323850" algn="l" rtl="0">
              <a:lnSpc>
                <a:spcPct val="105000"/>
              </a:lnSpc>
              <a:spcBef>
                <a:spcPts val="0"/>
              </a:spcBef>
              <a:spcAft>
                <a:spcPts val="0"/>
              </a:spcAft>
              <a:buSzPts val="1500"/>
              <a:buChar char="➢"/>
            </a:pPr>
            <a:r>
              <a:rPr lang="en" sz="1500" b="1"/>
              <a:t>Cholesterol</a:t>
            </a:r>
            <a:r>
              <a:rPr lang="en" sz="1500"/>
              <a:t>: 1 - Normal, 2 - Above normal, 3 - Well above normal</a:t>
            </a:r>
            <a:endParaRPr sz="1500"/>
          </a:p>
          <a:p>
            <a:pPr marL="457200" lvl="0" indent="-323850" algn="l" rtl="0">
              <a:lnSpc>
                <a:spcPct val="105000"/>
              </a:lnSpc>
              <a:spcBef>
                <a:spcPts val="0"/>
              </a:spcBef>
              <a:spcAft>
                <a:spcPts val="0"/>
              </a:spcAft>
              <a:buSzPts val="1500"/>
              <a:buChar char="➢"/>
            </a:pPr>
            <a:r>
              <a:rPr lang="en" sz="1500" b="1"/>
              <a:t>Glucose</a:t>
            </a:r>
            <a:r>
              <a:rPr lang="en" sz="1500"/>
              <a:t>: 1 - Normal, 2 - Above normal, 3 - Well above normal</a:t>
            </a:r>
            <a:endParaRPr sz="1500"/>
          </a:p>
          <a:p>
            <a:pPr marL="457200" lvl="0" indent="-323850" algn="l" rtl="0">
              <a:lnSpc>
                <a:spcPct val="105000"/>
              </a:lnSpc>
              <a:spcBef>
                <a:spcPts val="0"/>
              </a:spcBef>
              <a:spcAft>
                <a:spcPts val="0"/>
              </a:spcAft>
              <a:buSzPts val="1500"/>
              <a:buChar char="➢"/>
            </a:pPr>
            <a:r>
              <a:rPr lang="en" sz="1500" b="1"/>
              <a:t>Smoke</a:t>
            </a:r>
            <a:r>
              <a:rPr lang="en" sz="1500"/>
              <a:t>: 0 - patient doesn’t smoke, 1 - patient smokes</a:t>
            </a:r>
            <a:endParaRPr sz="1500"/>
          </a:p>
          <a:p>
            <a:pPr marL="457200" lvl="0" indent="-323850" algn="l" rtl="0">
              <a:lnSpc>
                <a:spcPct val="105000"/>
              </a:lnSpc>
              <a:spcBef>
                <a:spcPts val="0"/>
              </a:spcBef>
              <a:spcAft>
                <a:spcPts val="0"/>
              </a:spcAft>
              <a:buSzPts val="1500"/>
              <a:buChar char="➢"/>
            </a:pPr>
            <a:r>
              <a:rPr lang="en" sz="1500" b="1"/>
              <a:t>Alcohol Intake</a:t>
            </a:r>
            <a:r>
              <a:rPr lang="en" sz="1500"/>
              <a:t>: 0 - patient doesn’t drink, 1 - patient drinks</a:t>
            </a:r>
            <a:endParaRPr sz="1500"/>
          </a:p>
          <a:p>
            <a:pPr marL="457200" lvl="0" indent="-323850" algn="l" rtl="0">
              <a:lnSpc>
                <a:spcPct val="105000"/>
              </a:lnSpc>
              <a:spcBef>
                <a:spcPts val="0"/>
              </a:spcBef>
              <a:spcAft>
                <a:spcPts val="0"/>
              </a:spcAft>
              <a:buSzPts val="1500"/>
              <a:buChar char="➢"/>
            </a:pPr>
            <a:r>
              <a:rPr lang="en" sz="1500" b="1"/>
              <a:t>Physical Activity</a:t>
            </a:r>
            <a:r>
              <a:rPr lang="en" sz="1500"/>
              <a:t>: 0 - patient is not active, 1 - patient is active</a:t>
            </a:r>
            <a:endParaRPr sz="1500"/>
          </a:p>
          <a:p>
            <a:pPr marL="0" lvl="0" indent="0" algn="l" rtl="0">
              <a:lnSpc>
                <a:spcPct val="105000"/>
              </a:lnSpc>
              <a:spcBef>
                <a:spcPts val="1200"/>
              </a:spcBef>
              <a:spcAft>
                <a:spcPts val="1200"/>
              </a:spcAft>
              <a:buNone/>
            </a:pP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Age of the Patient</a:t>
            </a:r>
            <a:endParaRPr sz="2360">
              <a:solidFill>
                <a:schemeClr val="accent1"/>
              </a:solidFill>
            </a:endParaRPr>
          </a:p>
        </p:txBody>
      </p:sp>
      <p:pic>
        <p:nvPicPr>
          <p:cNvPr id="160" name="Google Shape;160;p17"/>
          <p:cNvPicPr preferRelativeResize="0"/>
          <p:nvPr/>
        </p:nvPicPr>
        <p:blipFill>
          <a:blip r:embed="rId3">
            <a:alphaModFix/>
          </a:blip>
          <a:stretch>
            <a:fillRect/>
          </a:stretch>
        </p:blipFill>
        <p:spPr>
          <a:xfrm>
            <a:off x="1789538" y="1307850"/>
            <a:ext cx="5564926" cy="3530850"/>
          </a:xfrm>
          <a:prstGeom prst="rect">
            <a:avLst/>
          </a:prstGeom>
          <a:noFill/>
          <a:ln w="28575" cap="flat" cmpd="sng">
            <a:solidFill>
              <a:schemeClr val="accent1"/>
            </a:solidFill>
            <a:prstDash val="solid"/>
            <a:round/>
            <a:headEnd type="none" w="sm" len="sm"/>
            <a:tailEnd type="none" w="sm" len="sm"/>
          </a:ln>
        </p:spPr>
      </p:pic>
      <p:sp>
        <p:nvSpPr>
          <p:cNvPr id="161" name="Google Shape;161;p17"/>
          <p:cNvSpPr txBox="1"/>
          <p:nvPr/>
        </p:nvSpPr>
        <p:spPr>
          <a:xfrm>
            <a:off x="6092675" y="1307850"/>
            <a:ext cx="126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Height of the Patient</a:t>
            </a:r>
            <a:endParaRPr sz="2360">
              <a:solidFill>
                <a:schemeClr val="accent1"/>
              </a:solidFill>
            </a:endParaRPr>
          </a:p>
        </p:txBody>
      </p:sp>
      <p:pic>
        <p:nvPicPr>
          <p:cNvPr id="167" name="Google Shape;167;p18"/>
          <p:cNvPicPr preferRelativeResize="0"/>
          <p:nvPr/>
        </p:nvPicPr>
        <p:blipFill rotWithShape="1">
          <a:blip r:embed="rId3">
            <a:alphaModFix/>
          </a:blip>
          <a:srcRect t="29" b="19"/>
          <a:stretch/>
        </p:blipFill>
        <p:spPr>
          <a:xfrm>
            <a:off x="1789538" y="1307850"/>
            <a:ext cx="5564926" cy="3530850"/>
          </a:xfrm>
          <a:prstGeom prst="rect">
            <a:avLst/>
          </a:prstGeom>
          <a:noFill/>
          <a:ln w="28575" cap="flat" cmpd="sng">
            <a:solidFill>
              <a:schemeClr val="accent1"/>
            </a:solidFill>
            <a:prstDash val="solid"/>
            <a:round/>
            <a:headEnd type="none" w="sm" len="sm"/>
            <a:tailEnd type="none" w="sm" len="sm"/>
          </a:ln>
        </p:spPr>
      </p:pic>
      <p:sp>
        <p:nvSpPr>
          <p:cNvPr id="168" name="Google Shape;168;p18"/>
          <p:cNvSpPr txBox="1"/>
          <p:nvPr/>
        </p:nvSpPr>
        <p:spPr>
          <a:xfrm>
            <a:off x="6092675" y="1307850"/>
            <a:ext cx="126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No</a:t>
            </a:r>
            <a:endParaRPr>
              <a:solidFill>
                <a:schemeClr val="accent1"/>
              </a:solidFill>
              <a:latin typeface="Lato"/>
              <a:ea typeface="Lato"/>
              <a:cs typeface="Lato"/>
              <a:sym typeface="Lato"/>
            </a:endParaRPr>
          </a:p>
          <a:p>
            <a:pPr marL="0" lvl="0" indent="0" algn="ctr"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a:solidFill>
                  <a:schemeClr val="accent1"/>
                </a:solidFill>
              </a:rPr>
              <a:t>Presence of Cardiovascular Disease based on Weight of the Patient</a:t>
            </a:r>
            <a:endParaRPr sz="2360">
              <a:solidFill>
                <a:schemeClr val="accent1"/>
              </a:solidFill>
            </a:endParaRPr>
          </a:p>
        </p:txBody>
      </p:sp>
      <p:pic>
        <p:nvPicPr>
          <p:cNvPr id="174" name="Google Shape;174;p19"/>
          <p:cNvPicPr preferRelativeResize="0"/>
          <p:nvPr/>
        </p:nvPicPr>
        <p:blipFill rotWithShape="1">
          <a:blip r:embed="rId3">
            <a:alphaModFix/>
          </a:blip>
          <a:srcRect t="59" b="49"/>
          <a:stretch/>
        </p:blipFill>
        <p:spPr>
          <a:xfrm>
            <a:off x="1789525" y="1307850"/>
            <a:ext cx="5564927" cy="3530850"/>
          </a:xfrm>
          <a:prstGeom prst="rect">
            <a:avLst/>
          </a:prstGeom>
          <a:noFill/>
          <a:ln w="28575" cap="flat" cmpd="sng">
            <a:solidFill>
              <a:schemeClr val="accent1"/>
            </a:solidFill>
            <a:prstDash val="solid"/>
            <a:round/>
            <a:headEnd type="none" w="sm" len="sm"/>
            <a:tailEnd type="none" w="sm" len="sm"/>
          </a:ln>
        </p:spPr>
      </p:pic>
      <p:sp>
        <p:nvSpPr>
          <p:cNvPr id="175" name="Google Shape;175;p19"/>
          <p:cNvSpPr txBox="1"/>
          <p:nvPr/>
        </p:nvSpPr>
        <p:spPr>
          <a:xfrm>
            <a:off x="6092675" y="1307850"/>
            <a:ext cx="126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Unsure of a Relationship</a:t>
            </a:r>
            <a:endParaRPr>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dirty="0">
                <a:solidFill>
                  <a:schemeClr val="accent1"/>
                </a:solidFill>
              </a:rPr>
              <a:t>Presence of Cardiovascular Disease based on Diastolic Blood Pressure of the Patient</a:t>
            </a:r>
            <a:endParaRPr sz="2360" dirty="0">
              <a:solidFill>
                <a:schemeClr val="accent1"/>
              </a:solidFill>
            </a:endParaRPr>
          </a:p>
        </p:txBody>
      </p:sp>
      <p:pic>
        <p:nvPicPr>
          <p:cNvPr id="181" name="Google Shape;181;p20"/>
          <p:cNvPicPr preferRelativeResize="0"/>
          <p:nvPr/>
        </p:nvPicPr>
        <p:blipFill>
          <a:blip r:embed="rId3">
            <a:alphaModFix/>
          </a:blip>
          <a:stretch>
            <a:fillRect/>
          </a:stretch>
        </p:blipFill>
        <p:spPr>
          <a:xfrm>
            <a:off x="1757775" y="1307850"/>
            <a:ext cx="5628446" cy="3530851"/>
          </a:xfrm>
          <a:prstGeom prst="rect">
            <a:avLst/>
          </a:prstGeom>
          <a:noFill/>
          <a:ln w="9525" cap="flat" cmpd="sng">
            <a:solidFill>
              <a:schemeClr val="accent1"/>
            </a:solidFill>
            <a:prstDash val="solid"/>
            <a:round/>
            <a:headEnd type="none" w="sm" len="sm"/>
            <a:tailEnd type="none" w="sm" len="sm"/>
          </a:ln>
          <a:effectLst>
            <a:outerShdw blurRad="57150" dist="19050" dir="5400000" algn="bl" rotWithShape="0">
              <a:srgbClr val="000000">
                <a:alpha val="0"/>
              </a:srgbClr>
            </a:outerShdw>
          </a:effectLst>
        </p:spPr>
      </p:pic>
      <p:sp>
        <p:nvSpPr>
          <p:cNvPr id="182" name="Google Shape;182;p20"/>
          <p:cNvSpPr txBox="1"/>
          <p:nvPr/>
        </p:nvSpPr>
        <p:spPr>
          <a:xfrm>
            <a:off x="6124425" y="1492925"/>
            <a:ext cx="1261800" cy="396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 Relationship!</a:t>
            </a:r>
            <a:endParaRPr>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60" dirty="0">
                <a:solidFill>
                  <a:schemeClr val="accent1"/>
                </a:solidFill>
              </a:rPr>
              <a:t>Presence of Cardiovascular Disease based on Systolic Blood Pressure of the Patient</a:t>
            </a:r>
            <a:endParaRPr sz="2360" dirty="0">
              <a:solidFill>
                <a:schemeClr val="accent1"/>
              </a:solidFill>
            </a:endParaRPr>
          </a:p>
        </p:txBody>
      </p:sp>
      <p:pic>
        <p:nvPicPr>
          <p:cNvPr id="188" name="Google Shape;188;p21"/>
          <p:cNvPicPr preferRelativeResize="0"/>
          <p:nvPr/>
        </p:nvPicPr>
        <p:blipFill>
          <a:blip r:embed="rId3">
            <a:alphaModFix/>
          </a:blip>
          <a:stretch>
            <a:fillRect/>
          </a:stretch>
        </p:blipFill>
        <p:spPr>
          <a:xfrm>
            <a:off x="1731150" y="1307850"/>
            <a:ext cx="5681684" cy="3530850"/>
          </a:xfrm>
          <a:prstGeom prst="rect">
            <a:avLst/>
          </a:prstGeom>
          <a:noFill/>
          <a:ln w="9525" cap="flat" cmpd="sng">
            <a:solidFill>
              <a:schemeClr val="accent1"/>
            </a:solidFill>
            <a:prstDash val="solid"/>
            <a:round/>
            <a:headEnd type="none" w="sm" len="sm"/>
            <a:tailEnd type="none" w="sm" len="sm"/>
          </a:ln>
        </p:spPr>
      </p:pic>
      <p:sp>
        <p:nvSpPr>
          <p:cNvPr id="189" name="Google Shape;189;p21"/>
          <p:cNvSpPr txBox="1"/>
          <p:nvPr/>
        </p:nvSpPr>
        <p:spPr>
          <a:xfrm>
            <a:off x="6067231" y="1451344"/>
            <a:ext cx="1261800" cy="39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Lato"/>
                <a:ea typeface="Lato"/>
                <a:cs typeface="Lato"/>
                <a:sym typeface="Lato"/>
              </a:rPr>
              <a:t>Relationship!</a:t>
            </a:r>
            <a:endParaRPr>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7335</TotalTime>
  <Words>781</Words>
  <Application>Microsoft Office PowerPoint</Application>
  <PresentationFormat>全屏显示(16:9)</PresentationFormat>
  <Paragraphs>101</Paragraphs>
  <Slides>27</Slides>
  <Notes>27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Lato</vt:lpstr>
      <vt:lpstr>Arial</vt:lpstr>
      <vt:lpstr>Montserrat</vt:lpstr>
      <vt:lpstr>Focus</vt:lpstr>
      <vt:lpstr>Exploring models for Cardiovascular Disease</vt:lpstr>
      <vt:lpstr>The data - what were we collecting and how was it cleaned?</vt:lpstr>
      <vt:lpstr>Cleaned data set preview</vt:lpstr>
      <vt:lpstr>More on the independent variables… </vt:lpstr>
      <vt:lpstr>Presence of Cardiovascular Disease based on Age of the Patient</vt:lpstr>
      <vt:lpstr>Presence of Cardiovascular Disease based on Height of the Patient</vt:lpstr>
      <vt:lpstr>Presence of Cardiovascular Disease based on Weight of the Patient</vt:lpstr>
      <vt:lpstr>Presence of Cardiovascular Disease based on Diastolic Blood Pressure of the Patient</vt:lpstr>
      <vt:lpstr>Presence of Cardiovascular Disease based on Systolic Blood Pressure of the Patient</vt:lpstr>
      <vt:lpstr>Presence of Cardiovascular Disease based on the Patient’s Gender</vt:lpstr>
      <vt:lpstr>Presence of Cardiovascular Disease based on the Patient’s Cholesterol Level</vt:lpstr>
      <vt:lpstr>Presence of Cardiovascular Disease based on the Patient’s Glucose Level</vt:lpstr>
      <vt:lpstr>Presence of Cardiovascular Disease based on the Patient’s Smoking (or lack thereof)</vt:lpstr>
      <vt:lpstr>Presence of Cardiovascular Disease based on the Patient’s Alcohol Intake (or lack thereof)</vt:lpstr>
      <vt:lpstr>Presence of Cardiovascular Disease based on the Patient’s Physical Activity (or lack thereof)</vt:lpstr>
      <vt:lpstr>What the graphs told us… </vt:lpstr>
      <vt:lpstr>Relationship between Pairs of Variables</vt:lpstr>
      <vt:lpstr>Presence of Cardiovascular Disease based on Blood Pressure of the Patient</vt:lpstr>
      <vt:lpstr>Before doing so…</vt:lpstr>
      <vt:lpstr>Testing whether interaction needed</vt:lpstr>
      <vt:lpstr>Does PCA help? (accounting for only Age, Blood Pressure, Glucose, and Cholesterol)</vt:lpstr>
      <vt:lpstr>Does PCA help? (cont.)</vt:lpstr>
      <vt:lpstr>Now with separate blood pressures, let’s test out Weight, Smoking, and Physical Activity</vt:lpstr>
      <vt:lpstr>How does the model perform with Weight, Smoking and Physical Activity added all together?</vt:lpstr>
      <vt:lpstr>Does PCA help when using the better model? (Weight, Smoking, and Physical Activity added)</vt:lpstr>
      <vt:lpstr>Does PCA help? (cont.)</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models for Cardiovascular Disease</dc:title>
  <cp:lastModifiedBy>Songcheng Zhang</cp:lastModifiedBy>
  <cp:revision>3</cp:revision>
  <dcterms:modified xsi:type="dcterms:W3CDTF">2022-05-05T02:07:32Z</dcterms:modified>
</cp:coreProperties>
</file>