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9" r:id="rId3"/>
    <p:sldId id="390" r:id="rId4"/>
    <p:sldId id="391" r:id="rId5"/>
    <p:sldId id="392" r:id="rId6"/>
    <p:sldId id="376" r:id="rId7"/>
    <p:sldId id="377" r:id="rId8"/>
    <p:sldId id="381" r:id="rId9"/>
    <p:sldId id="378" r:id="rId10"/>
    <p:sldId id="380" r:id="rId11"/>
    <p:sldId id="393" r:id="rId12"/>
    <p:sldId id="395" r:id="rId13"/>
    <p:sldId id="397" r:id="rId14"/>
    <p:sldId id="398" r:id="rId15"/>
    <p:sldId id="396" r:id="rId16"/>
    <p:sldId id="394" r:id="rId17"/>
    <p:sldId id="379" r:id="rId18"/>
    <p:sldId id="384" r:id="rId19"/>
    <p:sldId id="385" r:id="rId20"/>
    <p:sldId id="383" r:id="rId21"/>
    <p:sldId id="386" r:id="rId22"/>
    <p:sldId id="387" r:id="rId23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2C42A-161F-408A-9397-8DD0DDE801E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8D5F-5C40-4050-98C7-F7D6EAA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48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399F4-1EC2-4C26-8BB2-1427F4575B3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C160B-AA1F-480A-AB56-539CCFEB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2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C160B-AA1F-480A-AB56-539CCFEB2C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8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5789467"/>
            <a:ext cx="9147765" cy="1075620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040560"/>
          </a:xfrm>
        </p:spPr>
        <p:txBody>
          <a:bodyPr/>
          <a:lstStyle>
            <a:lvl1pPr>
              <a:lnSpc>
                <a:spcPct val="125000"/>
              </a:lnSpc>
              <a:defRPr sz="2800"/>
            </a:lvl1pPr>
            <a:lvl2pPr>
              <a:lnSpc>
                <a:spcPct val="125000"/>
              </a:lnSpc>
              <a:defRPr sz="2400"/>
            </a:lvl2pPr>
            <a:lvl3pPr>
              <a:lnSpc>
                <a:spcPct val="125000"/>
              </a:lnSpc>
              <a:defRPr sz="2000"/>
            </a:lvl3pPr>
            <a:lvl4pPr>
              <a:lnSpc>
                <a:spcPct val="125000"/>
              </a:lnSpc>
              <a:defRPr sz="2000"/>
            </a:lvl4pPr>
            <a:lvl5pPr>
              <a:lnSpc>
                <a:spcPct val="125000"/>
              </a:lnSpc>
              <a:defRPr sz="2000"/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 rtlCol="0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2" y="6325051"/>
            <a:ext cx="6088951" cy="532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6324233"/>
            <a:ext cx="4548206" cy="5401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3" y="6237312"/>
            <a:ext cx="4193099" cy="62540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6237311"/>
            <a:ext cx="4185652" cy="62540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712968" cy="496855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25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lnSpc>
          <a:spcPct val="125000"/>
        </a:lnSpc>
        <a:spcBef>
          <a:spcPts val="324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lnSpc>
          <a:spcPct val="125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lnSpc>
          <a:spcPct val="125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5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29761"/>
          </a:xfrm>
        </p:spPr>
        <p:txBody>
          <a:bodyPr/>
          <a:lstStyle/>
          <a:p>
            <a:pPr algn="ctr"/>
            <a:r>
              <a:rPr lang="zh-CN" altLang="en-US" sz="6600" dirty="0" smtClean="0"/>
              <a:t>机器学习</a:t>
            </a:r>
            <a:r>
              <a:rPr lang="en-US" altLang="zh-CN" sz="6600" dirty="0" smtClean="0"/>
              <a:t>-</a:t>
            </a:r>
            <a:r>
              <a:rPr lang="zh-CN" altLang="en-US" sz="6600" dirty="0" smtClean="0"/>
              <a:t>实验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第二</a:t>
            </a:r>
            <a:r>
              <a:rPr lang="zh-CN" altLang="en-US" sz="3600" dirty="0" smtClean="0"/>
              <a:t>章 模型评估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58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22413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实验三：计算预测</a:t>
            </a:r>
            <a:r>
              <a:rPr lang="zh-CN" altLang="en-US" dirty="0"/>
              <a:t>结果</a:t>
            </a:r>
            <a:r>
              <a:rPr lang="zh-CN" altLang="en-US" dirty="0" smtClean="0"/>
              <a:t>的查准率、查全率、</a:t>
            </a:r>
            <a:r>
              <a:rPr lang="en-US" altLang="zh-CN" dirty="0" smtClean="0"/>
              <a:t>F1</a:t>
            </a:r>
            <a:endParaRPr lang="zh-CN" altLang="en-US" dirty="0"/>
          </a:p>
        </p:txBody>
      </p:sp>
      <p:pic>
        <p:nvPicPr>
          <p:cNvPr id="8" name="图片 7" descr="ws_2D1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362" y="1192472"/>
            <a:ext cx="2859196" cy="1524248"/>
          </a:xfrm>
          <a:prstGeom prst="rect">
            <a:avLst/>
          </a:prstGeom>
        </p:spPr>
      </p:pic>
      <p:pic>
        <p:nvPicPr>
          <p:cNvPr id="9" name="图片 8" descr="ws_2D1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021679"/>
            <a:ext cx="2841560" cy="1296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234" y="1772816"/>
            <a:ext cx="2720296" cy="3635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/>
              </a:rPr>
              <a:t>查准率：</a:t>
            </a:r>
            <a:endParaRPr lang="zh-CN" altLang="en-US" sz="36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818" y="3487971"/>
            <a:ext cx="2720296" cy="3635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/>
              </a:rPr>
              <a:t>查全率：</a:t>
            </a:r>
            <a:endParaRPr lang="zh-CN" altLang="en-US" sz="3600" dirty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2" name="图片 11" descr="ws_34DC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4813011"/>
            <a:ext cx="6232666" cy="15496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5279139"/>
            <a:ext cx="187391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3600" dirty="0"/>
              <a:t>F1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/>
              </a:rPr>
              <a:t>：</a:t>
            </a:r>
            <a:endParaRPr lang="zh-CN" altLang="en-US" sz="36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6644" y="3244334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confusion_matrix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8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0405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外部数据导入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数据</a:t>
            </a:r>
            <a:r>
              <a:rPr lang="zh-CN" altLang="zh-CN" dirty="0"/>
              <a:t>文件为</a:t>
            </a:r>
            <a:r>
              <a:rPr lang="en-US" altLang="zh-CN" dirty="0"/>
              <a:t>Excel</a:t>
            </a:r>
            <a:r>
              <a:rPr lang="zh-CN" altLang="zh-CN" dirty="0"/>
              <a:t>文件，</a:t>
            </a:r>
            <a:r>
              <a:rPr lang="en-US" altLang="zh-CN" dirty="0"/>
              <a:t>Python 3</a:t>
            </a:r>
            <a:r>
              <a:rPr lang="zh-CN" altLang="zh-CN" dirty="0"/>
              <a:t>环境中数据导入采用</a:t>
            </a:r>
            <a:r>
              <a:rPr lang="en-US" altLang="zh-CN" dirty="0"/>
              <a:t>pandas</a:t>
            </a:r>
            <a:r>
              <a:rPr lang="zh-CN" altLang="zh-CN" dirty="0"/>
              <a:t>提供的数据导入函数</a:t>
            </a:r>
            <a:r>
              <a:rPr lang="en-US" altLang="zh-CN" dirty="0" err="1"/>
              <a:t>read_csv</a:t>
            </a:r>
            <a:r>
              <a:rPr lang="zh-CN" altLang="zh-CN" dirty="0"/>
              <a:t>（）函数，</a:t>
            </a:r>
            <a:r>
              <a:rPr lang="en-US" altLang="zh-CN" dirty="0" err="1"/>
              <a:t>read_csv</a:t>
            </a:r>
            <a:r>
              <a:rPr lang="zh-CN" altLang="zh-CN" dirty="0"/>
              <a:t>（）函数可从文件、</a:t>
            </a:r>
            <a:r>
              <a:rPr lang="en-US" altLang="zh-CN" dirty="0"/>
              <a:t>URL</a:t>
            </a:r>
            <a:r>
              <a:rPr lang="zh-CN" altLang="zh-CN" dirty="0"/>
              <a:t>、文件型对象中加载带分隔符的数据，默认分隔符为逗号。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实验方法：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1" y="1772816"/>
            <a:ext cx="6858958" cy="13813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770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把数据转化为</a:t>
            </a:r>
            <a:r>
              <a:rPr lang="en-US" altLang="zh-CN" dirty="0"/>
              <a:t>array</a:t>
            </a:r>
            <a:r>
              <a:rPr lang="zh-CN" altLang="en-US" dirty="0"/>
              <a:t>数组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实验方法：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70928"/>
            <a:ext cx="8011644" cy="36104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429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040560"/>
          </a:xfrm>
        </p:spPr>
        <p:txBody>
          <a:bodyPr/>
          <a:lstStyle/>
          <a:p>
            <a:r>
              <a:rPr lang="zh-CN" altLang="en-US" dirty="0" smtClean="0"/>
              <a:t>截取数据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实验方法：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427984" y="1484784"/>
            <a:ext cx="432048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lnSpc>
                <a:spcPct val="125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lnSpc>
                <a:spcPct val="125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lnSpc>
                <a:spcPct val="125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lnSpc>
                <a:spcPct val="125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单独提取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X[:,0];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是取二维数组中第一维的所有数据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X[:,</a:t>
            </a:r>
            <a:r>
              <a:rPr lang="en-US" altLang="zh-CN" dirty="0" err="1" smtClean="0"/>
              <a:t>m:n</a:t>
            </a:r>
            <a:r>
              <a:rPr lang="en-US" altLang="zh-CN" dirty="0" smtClean="0"/>
              <a:t>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是取二维数组中第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维到第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维的所有数据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X[:,:,0]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是取三维矩阵中第一维的所有数据</a:t>
            </a:r>
            <a:endParaRPr lang="en-US" altLang="zh-CN" dirty="0" smtClean="0"/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2952328" cy="4952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01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截取预测值与真实值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计算混淆矩阵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实验方法：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6"/>
          <a:stretch/>
        </p:blipFill>
        <p:spPr>
          <a:xfrm>
            <a:off x="395536" y="4797152"/>
            <a:ext cx="8062664" cy="139267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549669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7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常用的程序包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zh-CN" altLang="en-US" dirty="0"/>
              <a:t>是高性能科学计算和数据分析的基础包</a:t>
            </a:r>
            <a:endParaRPr lang="en-US" altLang="zh-CN" dirty="0"/>
          </a:p>
          <a:p>
            <a:r>
              <a:rPr lang="en-US" altLang="zh-CN" dirty="0" err="1" smtClean="0"/>
              <a:t>Sklearn</a:t>
            </a:r>
            <a:endParaRPr lang="en-US" altLang="zh-CN" dirty="0"/>
          </a:p>
          <a:p>
            <a:pPr lvl="1"/>
            <a:r>
              <a:rPr lang="zh-CN" altLang="en-US" dirty="0"/>
              <a:t>机器学习算法库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实验方法：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577180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040560"/>
          </a:xfrm>
        </p:spPr>
        <p:txBody>
          <a:bodyPr/>
          <a:lstStyle/>
          <a:p>
            <a:r>
              <a:rPr lang="zh-CN" altLang="en-US" dirty="0" smtClean="0"/>
              <a:t>分类评估方法在</a:t>
            </a:r>
            <a:r>
              <a:rPr lang="en-US" altLang="zh-CN" dirty="0" err="1" smtClean="0"/>
              <a:t>sklearn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实验方法：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71650"/>
            <a:ext cx="7416824" cy="51212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956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err="1" smtClean="0"/>
              <a:t>Cumsum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smtClean="0"/>
              <a:t>Sum</a:t>
            </a:r>
            <a:r>
              <a:rPr lang="zh-CN" altLang="en-US" dirty="0" smtClean="0"/>
              <a:t>（）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附加实验：画出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曲线及计算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54864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8881" y="4798314"/>
            <a:ext cx="2484121" cy="598933"/>
          </a:xfrm>
          <a:custGeom>
            <a:avLst/>
            <a:gdLst/>
            <a:ahLst/>
            <a:cxnLst/>
            <a:rect l="0" t="0" r="0" b="0"/>
            <a:pathLst>
              <a:path w="2484121" h="598933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327141" y="4377690"/>
            <a:ext cx="2484121" cy="598932"/>
          </a:xfrm>
          <a:custGeom>
            <a:avLst/>
            <a:gdLst/>
            <a:ahLst/>
            <a:cxnLst/>
            <a:rect l="0" t="0" r="0" b="0"/>
            <a:pathLst>
              <a:path w="2484121" h="598932">
                <a:moveTo>
                  <a:pt x="0" y="598931"/>
                </a:moveTo>
                <a:lnTo>
                  <a:pt x="2484120" y="598931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BF6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400" y="1625600"/>
            <a:ext cx="5003800" cy="3784600"/>
          </a:xfrm>
          <a:prstGeom prst="rect">
            <a:avLst/>
          </a:prstGeom>
        </p:spPr>
      </p:pic>
      <p:pic>
        <p:nvPicPr>
          <p:cNvPr id="5" name="图片 4" descr="ws_3BF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4800" y="4368800"/>
            <a:ext cx="2362200" cy="647700"/>
          </a:xfrm>
          <a:prstGeom prst="rect">
            <a:avLst/>
          </a:prstGeom>
        </p:spPr>
      </p:pic>
      <p:pic>
        <p:nvPicPr>
          <p:cNvPr id="6" name="图片 5" descr="ws_3C07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594" y="7226300"/>
            <a:ext cx="1358900" cy="406400"/>
          </a:xfrm>
          <a:prstGeom prst="rect">
            <a:avLst/>
          </a:prstGeom>
        </p:spPr>
      </p:pic>
      <p:pic>
        <p:nvPicPr>
          <p:cNvPr id="7" name="图片 6" descr="ws_3C08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5735" y="7245350"/>
            <a:ext cx="6667500" cy="7747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97785" y="3230245"/>
            <a:ext cx="1091774" cy="2601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4"/>
              </a:lnSpc>
            </a:pPr>
            <a:r>
              <a:rPr lang="en-US" altLang="zh-CN" sz="2004" i="1" smtClean="0">
                <a:solidFill>
                  <a:srgbClr val="FFFF00"/>
                </a:solidFill>
                <a:latin typeface="Calibri"/>
              </a:rPr>
              <a:t>ROC Curve</a:t>
            </a:r>
            <a:endParaRPr lang="zh-CN" altLang="en-US" sz="2004" i="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39" y="254510"/>
            <a:ext cx="8159285" cy="29495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ROC, AUC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71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AUC: </a:t>
            </a: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rea </a:t>
            </a: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nder the ROC </a:t>
            </a: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urve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17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ROC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(Receiver Operating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			Characteristic)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Curve </a:t>
            </a: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[Green</a:t>
            </a:r>
          </a:p>
          <a:p>
            <a:pPr marL="0" marR="0" lvl="0" indent="0" defTabSz="914400" eaLnBrk="1" fontAlgn="auto" latinLnBrk="0" hangingPunct="1">
              <a:lnSpc>
                <a:spcPts val="1916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			&amp; Swets, Book 66; Spackman,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			IWML’89]</a:t>
            </a:r>
          </a:p>
          <a:p>
            <a:pPr marL="0" marR="0" lvl="0" indent="0" defTabSz="914400" eaLnBrk="1" fontAlgn="auto" latinLnBrk="0" hangingPunct="1">
              <a:lnSpc>
                <a:spcPts val="228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		</a:t>
            </a:r>
            <a:r>
              <a:rPr lang="en-US" altLang="zh-CN" sz="2006" i="1" smtClean="0">
                <a:solidFill>
                  <a:srgbClr val="FFFF00"/>
                </a:solidFill>
                <a:latin typeface="Calibri"/>
              </a:rPr>
              <a:t>Area Under</a:t>
            </a:r>
            <a:endParaRPr lang="zh-CN" altLang="en-US" sz="2006" i="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10784" y="3444900"/>
            <a:ext cx="2683170" cy="312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2"/>
              </a:lnSpc>
            </a:pPr>
            <a:r>
              <a:rPr lang="en-US" altLang="zh-CN" sz="2402" i="1" smtClean="0">
                <a:solidFill>
                  <a:srgbClr val="000000"/>
                </a:solidFill>
                <a:latin typeface="Calibri"/>
              </a:rPr>
              <a:t>The bigger, the better</a:t>
            </a:r>
            <a:endParaRPr lang="zh-CN" altLang="en-US" sz="2402" i="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8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mages0.cnblogs.com/blog2015/712297/201504/08195510008858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0.cnblogs.com/blog2015/712297/201504/081955100088586.jpg"/>
          <p:cNvSpPr>
            <a:spLocks noChangeAspect="1" noChangeArrowheads="1"/>
          </p:cNvSpPr>
          <p:nvPr/>
        </p:nvSpPr>
        <p:spPr bwMode="auto">
          <a:xfrm>
            <a:off x="179512" y="-3154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15926" r="46458" b="7592"/>
          <a:stretch/>
        </p:blipFill>
        <p:spPr bwMode="auto">
          <a:xfrm>
            <a:off x="482774" y="153319"/>
            <a:ext cx="5536282" cy="502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59161" y="3825727"/>
            <a:ext cx="504056" cy="79208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7444" y="2529583"/>
            <a:ext cx="504056" cy="208823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11500" y="2529583"/>
            <a:ext cx="504056" cy="208823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3769" y="2099631"/>
            <a:ext cx="447600" cy="251818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8476" y="1617861"/>
            <a:ext cx="447600" cy="2999953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7967" y="1232670"/>
            <a:ext cx="492360" cy="338514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64297" y="1232670"/>
            <a:ext cx="447600" cy="338514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09615" y="1232671"/>
            <a:ext cx="447600" cy="338514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57215" y="796968"/>
            <a:ext cx="550418" cy="38208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07633" y="406352"/>
            <a:ext cx="482849" cy="4211463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59832" y="5373216"/>
                <a:ext cx="5741315" cy="13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𝐴𝑈𝐶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373216"/>
                <a:ext cx="5741315" cy="13027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3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语言：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开发软件：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Anaconda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3" r="11208" b="4167"/>
          <a:stretch/>
        </p:blipFill>
        <p:spPr bwMode="auto">
          <a:xfrm>
            <a:off x="4251285" y="548681"/>
            <a:ext cx="4919728" cy="628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7308304" y="1628800"/>
            <a:ext cx="1440160" cy="2059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7" t="36203" r="37110" b="21713"/>
          <a:stretch/>
        </p:blipFill>
        <p:spPr bwMode="auto">
          <a:xfrm>
            <a:off x="179512" y="188640"/>
            <a:ext cx="8349217" cy="6505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19925" r="47969" b="34873"/>
          <a:stretch/>
        </p:blipFill>
        <p:spPr bwMode="auto">
          <a:xfrm>
            <a:off x="1187624" y="337168"/>
            <a:ext cx="7128792" cy="6456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1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18611" r="36563" b="43333"/>
          <a:stretch/>
        </p:blipFill>
        <p:spPr bwMode="auto">
          <a:xfrm>
            <a:off x="251520" y="1124744"/>
            <a:ext cx="8577887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1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开发软件界面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5" t="13039" r="2949" b="38473"/>
          <a:stretch/>
        </p:blipFill>
        <p:spPr bwMode="auto">
          <a:xfrm>
            <a:off x="49017" y="1355282"/>
            <a:ext cx="9065955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7524328" y="1988840"/>
            <a:ext cx="15906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652120" y="2492896"/>
            <a:ext cx="2304256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6457" y="3820398"/>
            <a:ext cx="20313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导入代码、文件等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132476" y="2492896"/>
            <a:ext cx="1327956" cy="1944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8478" y="443711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新建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53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开发软件界面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5" t="13039" r="2949" b="38473"/>
          <a:stretch/>
        </p:blipFill>
        <p:spPr bwMode="auto">
          <a:xfrm>
            <a:off x="49017" y="1355282"/>
            <a:ext cx="9065955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84522" y="3789040"/>
            <a:ext cx="14077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6" t="22107" r="6584" b="55785"/>
          <a:stretch/>
        </p:blipFill>
        <p:spPr bwMode="auto">
          <a:xfrm>
            <a:off x="7131085" y="2142000"/>
            <a:ext cx="1599185" cy="195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7132476" y="2744924"/>
            <a:ext cx="1111932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 flipH="1">
            <a:off x="6408204" y="2960043"/>
            <a:ext cx="887111" cy="828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295400"/>
            <a:ext cx="9090025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1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开发软件界面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13139" r="3724" b="55296"/>
          <a:stretch/>
        </p:blipFill>
        <p:spPr bwMode="auto">
          <a:xfrm>
            <a:off x="203335" y="1190172"/>
            <a:ext cx="8940665" cy="2782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03789" y="4293096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运行程序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195736" y="1968102"/>
            <a:ext cx="1111932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4"/>
          </p:cNvCxnSpPr>
          <p:nvPr/>
        </p:nvCxnSpPr>
        <p:spPr>
          <a:xfrm>
            <a:off x="2751702" y="2220130"/>
            <a:ext cx="668170" cy="20729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576" y="4885129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快捷键：</a:t>
            </a:r>
            <a:r>
              <a:rPr lang="en-US" altLang="zh-CN" sz="2000" dirty="0" smtClean="0"/>
              <a:t>Shift+</a:t>
            </a:r>
            <a:r>
              <a:rPr lang="zh-CN" altLang="en-US" sz="2000" dirty="0" smtClean="0"/>
              <a:t>回车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01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好瓜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坏瓜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西瓜分类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92896"/>
            <a:ext cx="385816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9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040560"/>
          </a:xfrm>
        </p:spPr>
        <p:txBody>
          <a:bodyPr/>
          <a:lstStyle/>
          <a:p>
            <a:r>
              <a:rPr lang="zh-CN" altLang="en-US" sz="3600" dirty="0" smtClean="0"/>
              <a:t>用</a:t>
            </a:r>
            <a:r>
              <a:rPr lang="en-US" altLang="zh-CN" sz="3600" dirty="0" smtClean="0"/>
              <a:t>Python</a:t>
            </a:r>
            <a:r>
              <a:rPr lang="zh-CN" altLang="en-US" sz="3600" dirty="0" smtClean="0"/>
              <a:t>，</a:t>
            </a:r>
            <a:r>
              <a:rPr lang="zh-CN" altLang="en-US" sz="3600" dirty="0" smtClean="0"/>
              <a:t>根据西瓜数据计算预测结果的混淆矩阵。</a:t>
            </a:r>
            <a:endParaRPr lang="en-US" altLang="zh-CN" sz="36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实验一：计算模型预测结果的混淆矩阵</a:t>
            </a:r>
            <a:endParaRPr lang="zh-CN" altLang="en-US" dirty="0"/>
          </a:p>
        </p:txBody>
      </p:sp>
      <p:pic>
        <p:nvPicPr>
          <p:cNvPr id="4" name="图片 3" descr="ws_2D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4120" y="2924944"/>
            <a:ext cx="63367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方法一：利用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confusion_matrix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直接</a:t>
            </a:r>
            <a:r>
              <a:rPr lang="zh-CN" altLang="en-US" dirty="0"/>
              <a:t>产生混淆</a:t>
            </a:r>
            <a:r>
              <a:rPr lang="zh-CN" altLang="en-US" dirty="0" smtClean="0"/>
              <a:t>矩阵</a:t>
            </a:r>
            <a:endParaRPr lang="zh-CN" altLang="en-US" dirty="0"/>
          </a:p>
          <a:p>
            <a:pPr lvl="1"/>
            <a:r>
              <a:rPr lang="en-US" altLang="zh-CN" dirty="0" err="1"/>
              <a:t>metrics.confusion_matrix</a:t>
            </a:r>
            <a:r>
              <a:rPr lang="en-US" altLang="zh-CN" dirty="0"/>
              <a:t>(</a:t>
            </a:r>
            <a:r>
              <a:rPr lang="en-US" altLang="zh-CN" dirty="0" err="1"/>
              <a:t>y_true</a:t>
            </a:r>
            <a:r>
              <a:rPr lang="en-US" altLang="zh-CN" dirty="0"/>
              <a:t>, </a:t>
            </a:r>
            <a:r>
              <a:rPr lang="en-US" altLang="zh-CN" dirty="0" err="1"/>
              <a:t>y_pred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sz="3200" dirty="0"/>
              <a:t>方法二：逐个计算</a:t>
            </a:r>
            <a:r>
              <a:rPr lang="en-US" altLang="zh-CN" sz="3200" dirty="0"/>
              <a:t>TP</a:t>
            </a:r>
            <a:r>
              <a:rPr lang="zh-CN" altLang="en-US" sz="3200" dirty="0"/>
              <a:t>、</a:t>
            </a:r>
            <a:r>
              <a:rPr lang="en-US" altLang="zh-CN" sz="3200" dirty="0"/>
              <a:t>FN</a:t>
            </a:r>
            <a:r>
              <a:rPr lang="zh-CN" altLang="en-US" sz="3200" dirty="0"/>
              <a:t>、</a:t>
            </a:r>
            <a:r>
              <a:rPr lang="en-US" altLang="zh-CN" sz="3200" dirty="0"/>
              <a:t>FP</a:t>
            </a:r>
            <a:r>
              <a:rPr lang="zh-CN" altLang="en-US" sz="3200" dirty="0"/>
              <a:t>、</a:t>
            </a:r>
            <a:r>
              <a:rPr lang="en-US" altLang="zh-CN" sz="3200" dirty="0"/>
              <a:t>TN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实验一：计算模型预测结果的混淆矩阵</a:t>
            </a:r>
          </a:p>
        </p:txBody>
      </p:sp>
    </p:spTree>
    <p:extLst>
      <p:ext uri="{BB962C8B-B14F-4D97-AF65-F5344CB8AC3E}">
        <p14:creationId xmlns:p14="http://schemas.microsoft.com/office/powerpoint/2010/main" val="42760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实验二：计算模型</a:t>
            </a:r>
            <a:r>
              <a:rPr lang="zh-CN" altLang="en-US" dirty="0"/>
              <a:t>预测结果</a:t>
            </a:r>
            <a:r>
              <a:rPr lang="zh-CN" altLang="en-US" dirty="0" smtClean="0"/>
              <a:t>的精度、错误率</a:t>
            </a:r>
            <a:endParaRPr lang="zh-CN" altLang="en-US" dirty="0"/>
          </a:p>
        </p:txBody>
      </p:sp>
      <p:pic>
        <p:nvPicPr>
          <p:cNvPr id="4" name="图片 3" descr="ws_2A5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060848"/>
            <a:ext cx="4584700" cy="1066800"/>
          </a:xfrm>
          <a:prstGeom prst="rect">
            <a:avLst/>
          </a:prstGeom>
        </p:spPr>
      </p:pic>
      <p:pic>
        <p:nvPicPr>
          <p:cNvPr id="5" name="图片 4" descr="ws_2A5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9792" y="4221088"/>
            <a:ext cx="53467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496" y="1693003"/>
            <a:ext cx="2720296" cy="3635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/>
              </a:rPr>
              <a:t>错误率：</a:t>
            </a:r>
            <a:endParaRPr lang="zh-CN" altLang="en-US" sz="36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496256"/>
            <a:ext cx="2258632" cy="3635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600" smtClean="0">
                <a:solidFill>
                  <a:srgbClr val="000000"/>
                </a:solidFill>
                <a:latin typeface="微软雅黑"/>
              </a:rPr>
              <a:t>精度：</a:t>
            </a:r>
            <a:endParaRPr lang="zh-CN" altLang="en-US" sz="3600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334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4028</TotalTime>
  <Words>345</Words>
  <Application>Microsoft Office PowerPoint</Application>
  <PresentationFormat>全屏显示(4:3)</PresentationFormat>
  <Paragraphs>85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机器学习-实验</vt:lpstr>
      <vt:lpstr>开发环境</vt:lpstr>
      <vt:lpstr>开发软件界面</vt:lpstr>
      <vt:lpstr>开发软件界面</vt:lpstr>
      <vt:lpstr>开发软件界面</vt:lpstr>
      <vt:lpstr>数据-西瓜分类</vt:lpstr>
      <vt:lpstr>实验一：计算模型预测结果的混淆矩阵</vt:lpstr>
      <vt:lpstr>实验一：计算模型预测结果的混淆矩阵</vt:lpstr>
      <vt:lpstr>实验二：计算模型预测结果的精度、错误率</vt:lpstr>
      <vt:lpstr>实验三：计算预测结果的查准率、查全率、F1</vt:lpstr>
      <vt:lpstr>实验方法：</vt:lpstr>
      <vt:lpstr>实验方法：</vt:lpstr>
      <vt:lpstr>实验方法：</vt:lpstr>
      <vt:lpstr>实验方法：</vt:lpstr>
      <vt:lpstr>实验方法：</vt:lpstr>
      <vt:lpstr>实验方法：</vt:lpstr>
      <vt:lpstr>附加实验：画出ROC曲线及计算AUC值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LMJ</dc:creator>
  <cp:lastModifiedBy>lenovo</cp:lastModifiedBy>
  <cp:revision>14</cp:revision>
  <cp:lastPrinted>2019-09-04T14:55:28Z</cp:lastPrinted>
  <dcterms:created xsi:type="dcterms:W3CDTF">2019-09-03T13:08:01Z</dcterms:created>
  <dcterms:modified xsi:type="dcterms:W3CDTF">2020-09-23T02:00:14Z</dcterms:modified>
</cp:coreProperties>
</file>