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2" r:id="rId5"/>
    <p:sldId id="273" r:id="rId6"/>
    <p:sldId id="274" r:id="rId7"/>
    <p:sldId id="260" r:id="rId8"/>
    <p:sldId id="275" r:id="rId9"/>
    <p:sldId id="256" r:id="rId10"/>
    <p:sldId id="261" r:id="rId11"/>
    <p:sldId id="258" r:id="rId12"/>
    <p:sldId id="257" r:id="rId13"/>
    <p:sldId id="268" r:id="rId14"/>
    <p:sldId id="266" r:id="rId15"/>
    <p:sldId id="267" r:id="rId16"/>
    <p:sldId id="259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68FA4-38AC-1F8A-EF00-D0FF41F10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727CD-F3AE-5179-EDBE-3E40AB4F7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C1024-BE3D-C0F1-A4AE-1BE1F042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3529-3B5F-46FD-8D8C-D5F26E6444E7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33DBC-2E42-674C-3304-47C1902E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9ECCB-6DE1-3681-33DA-81FB70BE3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F85E-9316-4A8C-93E6-C4D2A0C58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709F7-14ED-29D0-7012-4BE36ADDE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880083-34B0-FC68-DF45-358151E44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6887D-0A6D-F36D-25E1-18D6197EC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3529-3B5F-46FD-8D8C-D5F26E6444E7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CBF16-DCBC-A19E-B0C7-7B5F283F6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9D3C9-540C-DA46-7D88-B66349B7A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F85E-9316-4A8C-93E6-C4D2A0C58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2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7F3A8-F08B-7847-9406-B1C67247F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B6E54-C762-E3D0-690A-1016FEE45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9F56C-1235-72AC-A338-B4F4BDA6D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3529-3B5F-46FD-8D8C-D5F26E6444E7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E5F9E-B9A2-5D1C-C4CE-6C51479B2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87674-C856-32B9-F834-64F3DB4E6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F85E-9316-4A8C-93E6-C4D2A0C58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5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EEB01-3D56-1FCF-D93D-73CDF23D3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65B2B-D452-B1F3-BACF-A512FE250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8C4CF-6F56-8479-AF27-608B6284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3529-3B5F-46FD-8D8C-D5F26E6444E7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14EBB-12B8-951F-3800-99DDFD144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3AF72-FABA-3CFD-3C91-0E64B88B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F85E-9316-4A8C-93E6-C4D2A0C58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48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D0A52-3AA7-AF8C-86DE-28FFDFB5C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0203A-5268-0641-3E3D-5B0EDA9D9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EB73B-ECF1-6906-EA2E-19BB7BE8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3529-3B5F-46FD-8D8C-D5F26E6444E7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AD45D-9A9F-AA13-2BEA-E12BF4626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D6134-E369-EFAB-8271-3F48CC379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F85E-9316-4A8C-93E6-C4D2A0C58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2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5C8CE-1477-D319-359F-0FEDF86DB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154C6-18FF-9F13-33A3-50E4C91B5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D017D-FC7B-300C-E241-784A724D7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346E1-EB45-DD17-FA86-9252532C2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3529-3B5F-46FD-8D8C-D5F26E6444E7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253D9-3D07-6BD3-6BD9-348776839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87C51-CED4-15AD-1C80-AC6E3BE1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F85E-9316-4A8C-93E6-C4D2A0C58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8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0123F-EDF5-8364-BB46-8CEC69E0E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01382-6BBB-009F-9D4B-F41DE82EC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4EA9A-501B-C8EF-FCA6-CF974BC7B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F592AA-5CEB-8B36-EC0F-A00C4987F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9734F9-F39E-DFC2-131B-94B11EB30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1D1106-579F-886C-341F-35078B155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3529-3B5F-46FD-8D8C-D5F26E6444E7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60FACA-2FA2-2071-BA60-58A58399F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2C44C1-BD65-208A-3458-A95FBEF0C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F85E-9316-4A8C-93E6-C4D2A0C58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7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D153B-411C-E4C3-6284-55E120949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B11CE9-DC66-C3F2-963B-B005CD4B6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3529-3B5F-46FD-8D8C-D5F26E6444E7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D980A-10FD-BAF0-FCC7-6D21D0DC3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21733-FEE3-4660-C554-357358CEC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F85E-9316-4A8C-93E6-C4D2A0C58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66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097800-A781-8E67-3CEB-3A57D88E1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3529-3B5F-46FD-8D8C-D5F26E6444E7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764B98-73A6-A000-2A0E-D5861AC2F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FFA20-5E93-1217-D50D-B9E97D630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F85E-9316-4A8C-93E6-C4D2A0C58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7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7DD49-E176-3CA6-3155-EC91A7F87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F36CF-343D-CE70-E77E-A32B0DFC6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E71FD-C775-C4B2-64BB-532CEB018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A5434-B3B8-BA3B-3D7E-A78DBF766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3529-3B5F-46FD-8D8C-D5F26E6444E7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5B35F-413B-2ABE-5285-632F8D03B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1EE59-B296-8D78-FFF8-0BCE013C7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F85E-9316-4A8C-93E6-C4D2A0C58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3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CBBE5-8760-5401-7E78-666BC0A99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03BCCA-9A90-CD8F-BA9F-6CC03A1FC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B910C-1357-E4AC-D49C-401E3C0C9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E27E9-9786-F407-908F-26135DDED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3529-3B5F-46FD-8D8C-D5F26E6444E7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4A140-6ADE-C69D-703E-670EA8742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CBBA2-D824-E719-DC6B-9158C57A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F85E-9316-4A8C-93E6-C4D2A0C58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35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5C3D32-8D5C-2EB0-B9D9-A229314A8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3FB46-6890-B02F-D1CA-385DDD9B2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E05E6-722E-BFB0-F0A1-93CC03886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3529-3B5F-46FD-8D8C-D5F26E6444E7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6E92D-D1CC-8C0E-CE32-D0B07094B9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E7F0B-F5A1-0317-88D6-1CBF1C130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DF85E-9316-4A8C-93E6-C4D2A0C58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32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microsoft.com/office/2007/relationships/hdphoto" Target="../media/hdphoto4.wdp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0F2750-FE3D-BB47-FED2-362CC80BD01D}"/>
              </a:ext>
            </a:extLst>
          </p:cNvPr>
          <p:cNvSpPr txBox="1"/>
          <p:nvPr/>
        </p:nvSpPr>
        <p:spPr>
          <a:xfrm>
            <a:off x="3146393" y="2413337"/>
            <a:ext cx="60945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/>
              <a:t>Genetic Algorithm</a:t>
            </a:r>
            <a:endParaRPr lang="th-TH" sz="6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0317-AA57-E167-8BE9-DBF8C99EBCFB}"/>
              </a:ext>
            </a:extLst>
          </p:cNvPr>
          <p:cNvSpPr txBox="1"/>
          <p:nvPr/>
        </p:nvSpPr>
        <p:spPr>
          <a:xfrm>
            <a:off x="2537903" y="3764546"/>
            <a:ext cx="731150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DB Helvethaica X"/>
              </a:rPr>
              <a:t>PRE 458 </a:t>
            </a:r>
            <a:r>
              <a:rPr lang="en-US" sz="3200" b="0" i="0" dirty="0">
                <a:effectLst/>
                <a:latin typeface="DB Helvethaica X"/>
              </a:rPr>
              <a:t>INTRODUCTION TO OPTIMIZATION AND APPLICATIONS</a:t>
            </a:r>
          </a:p>
        </p:txBody>
      </p:sp>
    </p:spTree>
    <p:extLst>
      <p:ext uri="{BB962C8B-B14F-4D97-AF65-F5344CB8AC3E}">
        <p14:creationId xmlns:p14="http://schemas.microsoft.com/office/powerpoint/2010/main" val="3274104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3BB6AC-EC04-C7EF-5D9F-97E9CA8A5D57}"/>
              </a:ext>
            </a:extLst>
          </p:cNvPr>
          <p:cNvSpPr txBox="1"/>
          <p:nvPr/>
        </p:nvSpPr>
        <p:spPr>
          <a:xfrm>
            <a:off x="2747825" y="80792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effectLst/>
                <a:latin typeface="Consolas" panose="020B0609020204030204" pitchFamily="49" charset="0"/>
              </a:rPr>
              <a:t>Mutation</a:t>
            </a:r>
          </a:p>
        </p:txBody>
      </p:sp>
      <p:pic>
        <p:nvPicPr>
          <p:cNvPr id="9218" name="Picture 2" descr="Introduction to Genetic Algorithms — Including Example Code | by Vijini  Mallawaarachchi | Towards Data Science">
            <a:extLst>
              <a:ext uri="{FF2B5EF4-FFF2-40B4-BE49-F238E27FC236}">
                <a16:creationId xmlns:a16="http://schemas.microsoft.com/office/drawing/2014/main" id="{32D8DD76-89FB-49F0-D28F-B2018E0ED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757" y="2513343"/>
            <a:ext cx="3387785" cy="192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7840DC-17C6-6CFD-1795-3395228375A3}"/>
              </a:ext>
            </a:extLst>
          </p:cNvPr>
          <p:cNvSpPr txBox="1"/>
          <p:nvPr/>
        </p:nvSpPr>
        <p:spPr>
          <a:xfrm>
            <a:off x="2399071" y="4959844"/>
            <a:ext cx="7393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Consolas" panose="020B0609020204030204" pitchFamily="49" charset="0"/>
              </a:rPr>
              <a:t>In our experiment using : 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mutation_probability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effectLst/>
                <a:latin typeface="Consolas" panose="020B0609020204030204" pitchFamily="49" charset="0"/>
              </a:rPr>
              <a:t>= 0.03</a:t>
            </a:r>
          </a:p>
        </p:txBody>
      </p:sp>
    </p:spTree>
    <p:extLst>
      <p:ext uri="{BB962C8B-B14F-4D97-AF65-F5344CB8AC3E}">
        <p14:creationId xmlns:p14="http://schemas.microsoft.com/office/powerpoint/2010/main" val="199502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oulette Wheel Vector Images – Browse 11,986 Stock Photos, Vectors, and  Video | Adobe Stock">
            <a:extLst>
              <a:ext uri="{FF2B5EF4-FFF2-40B4-BE49-F238E27FC236}">
                <a16:creationId xmlns:a16="http://schemas.microsoft.com/office/drawing/2014/main" id="{F31A6ACD-90D1-3908-58D1-42600CA51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80" y="3599497"/>
            <a:ext cx="2941682" cy="294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AA3F31-C8F6-A490-AF9E-D6C8B54775B7}"/>
              </a:ext>
            </a:extLst>
          </p:cNvPr>
          <p:cNvSpPr txBox="1"/>
          <p:nvPr/>
        </p:nvSpPr>
        <p:spPr>
          <a:xfrm>
            <a:off x="558353" y="1550432"/>
            <a:ext cx="3285652" cy="3257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Roulette</a:t>
            </a:r>
            <a:r>
              <a:rPr lang="th-TH" sz="1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selection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is a selection method </a:t>
            </a:r>
            <a:r>
              <a:rPr lang="en-US" dirty="0">
                <a:latin typeface="Consolas" panose="020B0609020204030204" pitchFamily="49" charset="0"/>
              </a:rPr>
              <a:t>by choosing parents randomly proportionally to fitness value  </a:t>
            </a:r>
            <a:endParaRPr lang="th-TH" dirty="0">
              <a:latin typeface="Consolas" panose="020B0609020204030204" pitchFamily="49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dirty="0">
              <a:solidFill>
                <a:schemeClr val="tx1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solidFill>
                <a:schemeClr val="tx1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A8C077-EFE3-0EEF-5474-9E04B6BC6017}"/>
              </a:ext>
            </a:extLst>
          </p:cNvPr>
          <p:cNvSpPr txBox="1"/>
          <p:nvPr/>
        </p:nvSpPr>
        <p:spPr>
          <a:xfrm>
            <a:off x="7887637" y="1516096"/>
            <a:ext cx="3538461" cy="1880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onsolas" panose="020B0609020204030204" pitchFamily="49" charset="0"/>
              </a:rPr>
              <a:t>Tournament selection</a:t>
            </a:r>
          </a:p>
          <a:p>
            <a:r>
              <a:rPr lang="en-US" dirty="0"/>
              <a:t>Is a selection method by choosing 2 or more parents randomly, then choosing the one with the highest  fitness value.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pic>
        <p:nvPicPr>
          <p:cNvPr id="7" name="Picture 2" descr="2,042 Stick Fight Stock Photos, Pictures &amp; Royalty-Free Images - iStock">
            <a:extLst>
              <a:ext uri="{FF2B5EF4-FFF2-40B4-BE49-F238E27FC236}">
                <a16:creationId xmlns:a16="http://schemas.microsoft.com/office/drawing/2014/main" id="{6F69D362-5C86-F9A2-1BAF-400C658FE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895" y="3599498"/>
            <a:ext cx="3538461" cy="299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A75284-0F0A-E5B1-424B-C5D86D191039}"/>
              </a:ext>
            </a:extLst>
          </p:cNvPr>
          <p:cNvSpPr txBox="1"/>
          <p:nvPr/>
        </p:nvSpPr>
        <p:spPr>
          <a:xfrm>
            <a:off x="4057032" y="1516096"/>
            <a:ext cx="3285653" cy="1663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Rank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selection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is a selection method </a:t>
            </a:r>
            <a:r>
              <a:rPr lang="en-US" dirty="0">
                <a:latin typeface="Consolas" panose="020B0609020204030204" pitchFamily="49" charset="0"/>
              </a:rPr>
              <a:t>by choosing parents randomly proportionally to fitness ranking </a:t>
            </a:r>
            <a:endParaRPr lang="en-US" dirty="0"/>
          </a:p>
        </p:txBody>
      </p:sp>
      <p:pic>
        <p:nvPicPr>
          <p:cNvPr id="10" name="Graphic 9" descr="Podium with solid fill">
            <a:extLst>
              <a:ext uri="{FF2B5EF4-FFF2-40B4-BE49-F238E27FC236}">
                <a16:creationId xmlns:a16="http://schemas.microsoft.com/office/drawing/2014/main" id="{E6BEC000-4F96-0845-7D0C-73ADAFCD8E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82020" y="3807372"/>
            <a:ext cx="2525933" cy="25259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52A7D4-3A2A-A6B9-C011-9E20B9DFF07B}"/>
              </a:ext>
            </a:extLst>
          </p:cNvPr>
          <p:cNvSpPr txBox="1"/>
          <p:nvPr/>
        </p:nvSpPr>
        <p:spPr>
          <a:xfrm>
            <a:off x="2796986" y="43429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effectLst/>
                <a:latin typeface="Consolas" panose="020B0609020204030204" pitchFamily="49" charset="0"/>
              </a:rPr>
              <a:t>Parent Selection Type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97756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4EDA45-E1BA-E446-1FE7-F6D671CF2F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13"/>
          <a:stretch/>
        </p:blipFill>
        <p:spPr bwMode="auto">
          <a:xfrm>
            <a:off x="2771484" y="4074797"/>
            <a:ext cx="6078761" cy="1516356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49D35D-8ED3-3543-50FA-885EEC06603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228"/>
          <a:stretch/>
        </p:blipFill>
        <p:spPr bwMode="auto">
          <a:xfrm>
            <a:off x="2771484" y="1700385"/>
            <a:ext cx="6078761" cy="1631545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65A4CC-F96E-7BAF-A3BC-704B1ECA1137}"/>
              </a:ext>
            </a:extLst>
          </p:cNvPr>
          <p:cNvSpPr txBox="1"/>
          <p:nvPr/>
        </p:nvSpPr>
        <p:spPr>
          <a:xfrm>
            <a:off x="2796986" y="43429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effectLst/>
                <a:latin typeface="Consolas" panose="020B0609020204030204" pitchFamily="49" charset="0"/>
              </a:rPr>
              <a:t>Cross Over Type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036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5FDE121-2BD9-BF5C-450D-E4D806EDD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58129"/>
              </p:ext>
            </p:extLst>
          </p:nvPr>
        </p:nvGraphicFramePr>
        <p:xfrm>
          <a:off x="979538" y="2086818"/>
          <a:ext cx="10232924" cy="295713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58231">
                  <a:extLst>
                    <a:ext uri="{9D8B030D-6E8A-4147-A177-3AD203B41FA5}">
                      <a16:colId xmlns:a16="http://schemas.microsoft.com/office/drawing/2014/main" val="3072068132"/>
                    </a:ext>
                  </a:extLst>
                </a:gridCol>
                <a:gridCol w="2558231">
                  <a:extLst>
                    <a:ext uri="{9D8B030D-6E8A-4147-A177-3AD203B41FA5}">
                      <a16:colId xmlns:a16="http://schemas.microsoft.com/office/drawing/2014/main" val="763683248"/>
                    </a:ext>
                  </a:extLst>
                </a:gridCol>
                <a:gridCol w="2558231">
                  <a:extLst>
                    <a:ext uri="{9D8B030D-6E8A-4147-A177-3AD203B41FA5}">
                      <a16:colId xmlns:a16="http://schemas.microsoft.com/office/drawing/2014/main" val="673611789"/>
                    </a:ext>
                  </a:extLst>
                </a:gridCol>
                <a:gridCol w="2558231">
                  <a:extLst>
                    <a:ext uri="{9D8B030D-6E8A-4147-A177-3AD203B41FA5}">
                      <a16:colId xmlns:a16="http://schemas.microsoft.com/office/drawing/2014/main" val="2564665521"/>
                    </a:ext>
                  </a:extLst>
                </a:gridCol>
              </a:tblGrid>
              <a:tr h="4928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Experiment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Population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Crossover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Selection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09338787"/>
                  </a:ext>
                </a:extLst>
              </a:tr>
              <a:tr h="4928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Uniform 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Roulette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3200996"/>
                  </a:ext>
                </a:extLst>
              </a:tr>
              <a:tr h="4928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500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Uniform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Roulette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9651571"/>
                  </a:ext>
                </a:extLst>
              </a:tr>
              <a:tr h="4928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500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Single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Roulette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0428501"/>
                  </a:ext>
                </a:extLst>
              </a:tr>
              <a:tr h="4928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500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Uniform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Tournament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40967710"/>
                  </a:ext>
                </a:extLst>
              </a:tr>
              <a:tr h="4928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500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Uniform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Rank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2483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616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uman Evolution from Ape To Man Stock Vector - Illustration of male, animal:  62152807">
            <a:extLst>
              <a:ext uri="{FF2B5EF4-FFF2-40B4-BE49-F238E27FC236}">
                <a16:creationId xmlns:a16="http://schemas.microsoft.com/office/drawing/2014/main" id="{40F5188D-8A74-7645-9ACE-4C76E93B5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0550"/>
            <a:ext cx="12192000" cy="567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01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55C253-9CB9-B1A4-39D7-E49D4BAB8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Our squad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F75803-7DB1-8B98-851F-483F30D60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892" y="2014616"/>
            <a:ext cx="2103119" cy="24017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89DDA7-3C3F-5332-2233-82A23C1CE8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9971" t="9770" r="19659" b="20309"/>
          <a:stretch/>
        </p:blipFill>
        <p:spPr>
          <a:xfrm>
            <a:off x="8823620" y="2010165"/>
            <a:ext cx="2261898" cy="24000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0B802B-2548-A6CA-0401-F502F8CDDE3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9648" t="10538" r="19982" b="19540"/>
          <a:stretch/>
        </p:blipFill>
        <p:spPr>
          <a:xfrm>
            <a:off x="1072327" y="2014617"/>
            <a:ext cx="2110762" cy="23398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9A1505-C17E-02E1-4750-1D0625CDE573}"/>
              </a:ext>
            </a:extLst>
          </p:cNvPr>
          <p:cNvSpPr txBox="1"/>
          <p:nvPr/>
        </p:nvSpPr>
        <p:spPr>
          <a:xfrm>
            <a:off x="913795" y="4989250"/>
            <a:ext cx="2575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800" dirty="0">
                <a:cs typeface="TH Sarabun New" panose="020B0500040200020003" pitchFamily="34" charset="-34"/>
              </a:rPr>
              <a:t> </a:t>
            </a:r>
            <a:r>
              <a:rPr lang="en-US" sz="1800" dirty="0">
                <a:cs typeface="TH Sarabun New" panose="020B0500040200020003" pitchFamily="34" charset="-34"/>
              </a:rPr>
              <a:t>MCE 221</a:t>
            </a:r>
            <a:endParaRPr lang="th-TH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C350C9-7153-BE59-CCC4-59E446AAB8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1665" y="2010165"/>
            <a:ext cx="1741703" cy="24000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9AFD184-BD6D-8F2F-72F2-27F94D81AD77}"/>
              </a:ext>
            </a:extLst>
          </p:cNvPr>
          <p:cNvSpPr txBox="1"/>
          <p:nvPr/>
        </p:nvSpPr>
        <p:spPr>
          <a:xfrm>
            <a:off x="3541887" y="4989250"/>
            <a:ext cx="2575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800" dirty="0">
                <a:cs typeface="TH Sarabun New" panose="020B0500040200020003" pitchFamily="34" charset="-34"/>
              </a:rPr>
              <a:t> </a:t>
            </a:r>
            <a:r>
              <a:rPr lang="en-US" sz="1800" dirty="0">
                <a:cs typeface="TH Sarabun New" panose="020B0500040200020003" pitchFamily="34" charset="-34"/>
              </a:rPr>
              <a:t>MCE 226</a:t>
            </a:r>
            <a:endParaRPr lang="th-TH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57D86E-F34F-7EB4-2848-C6A64CEDB84A}"/>
              </a:ext>
            </a:extLst>
          </p:cNvPr>
          <p:cNvSpPr txBox="1"/>
          <p:nvPr/>
        </p:nvSpPr>
        <p:spPr>
          <a:xfrm>
            <a:off x="6029241" y="4989250"/>
            <a:ext cx="2575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800" dirty="0">
                <a:cs typeface="TH Sarabun New" panose="020B0500040200020003" pitchFamily="34" charset="-34"/>
              </a:rPr>
              <a:t> </a:t>
            </a:r>
            <a:r>
              <a:rPr lang="en-US" sz="1800" dirty="0">
                <a:cs typeface="TH Sarabun New" panose="020B0500040200020003" pitchFamily="34" charset="-34"/>
              </a:rPr>
              <a:t>MCE 234</a:t>
            </a:r>
            <a:endParaRPr lang="th-TH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A12A46-7805-0350-3C79-CBA3BDAE2F22}"/>
              </a:ext>
            </a:extLst>
          </p:cNvPr>
          <p:cNvSpPr txBox="1"/>
          <p:nvPr/>
        </p:nvSpPr>
        <p:spPr>
          <a:xfrm>
            <a:off x="8582161" y="4989250"/>
            <a:ext cx="2575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800" dirty="0">
                <a:cs typeface="TH Sarabun New" panose="020B0500040200020003" pitchFamily="34" charset="-34"/>
              </a:rPr>
              <a:t> </a:t>
            </a:r>
            <a:r>
              <a:rPr lang="en-US" sz="1800" dirty="0">
                <a:cs typeface="TH Sarabun New" panose="020B0500040200020003" pitchFamily="34" charset="-34"/>
              </a:rPr>
              <a:t>MCE 239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60455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ake News: The Lies about Human Evolution and That Cartoon – The Oxford  Student">
            <a:extLst>
              <a:ext uri="{FF2B5EF4-FFF2-40B4-BE49-F238E27FC236}">
                <a16:creationId xmlns:a16="http://schemas.microsoft.com/office/drawing/2014/main" id="{D7AA481A-F322-3CC7-7CBA-72684A39D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172" y="1600200"/>
            <a:ext cx="10266948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9A0D2A2-761D-7895-DF25-4FD732ACE013}"/>
              </a:ext>
            </a:extLst>
          </p:cNvPr>
          <p:cNvSpPr txBox="1">
            <a:spLocks/>
          </p:cNvSpPr>
          <p:nvPr/>
        </p:nvSpPr>
        <p:spPr>
          <a:xfrm>
            <a:off x="1022652" y="342900"/>
            <a:ext cx="10353762" cy="12573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is Genetic Algorithm?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628120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What is a Genetic Algorithm? - Generative Design Primer">
            <a:extLst>
              <a:ext uri="{FF2B5EF4-FFF2-40B4-BE49-F238E27FC236}">
                <a16:creationId xmlns:a16="http://schemas.microsoft.com/office/drawing/2014/main" id="{F59E6A63-066D-6923-4819-C84D5D7B0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632" y="2080683"/>
            <a:ext cx="5698735" cy="431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FA37195-4CC3-BEA7-980D-8E814A54D6B3}"/>
              </a:ext>
            </a:extLst>
          </p:cNvPr>
          <p:cNvSpPr txBox="1">
            <a:spLocks/>
          </p:cNvSpPr>
          <p:nvPr/>
        </p:nvSpPr>
        <p:spPr>
          <a:xfrm>
            <a:off x="919119" y="459791"/>
            <a:ext cx="10353762" cy="12573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Process of Genetic Algorithm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44070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59F33301-E3B6-A347-8CA8-72856D890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8918" y="1613335"/>
            <a:ext cx="4354164" cy="491915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4F6EED0-BAFE-4E31-C0E8-AB26F3138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How it works?</a:t>
            </a:r>
            <a:endParaRPr lang="th-TH" sz="6000" dirty="0"/>
          </a:p>
        </p:txBody>
      </p:sp>
    </p:spTree>
    <p:extLst>
      <p:ext uri="{BB962C8B-B14F-4D97-AF65-F5344CB8AC3E}">
        <p14:creationId xmlns:p14="http://schemas.microsoft.com/office/powerpoint/2010/main" val="3587045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Diamond with solid fill">
            <a:extLst>
              <a:ext uri="{FF2B5EF4-FFF2-40B4-BE49-F238E27FC236}">
                <a16:creationId xmlns:a16="http://schemas.microsoft.com/office/drawing/2014/main" id="{43944A64-3493-6203-00CE-70059EF37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9103" y="2244346"/>
            <a:ext cx="914400" cy="914400"/>
          </a:xfrm>
          <a:prstGeom prst="rect">
            <a:avLst/>
          </a:prstGeom>
        </p:spPr>
      </p:pic>
      <p:pic>
        <p:nvPicPr>
          <p:cNvPr id="7" name="Graphic 6" descr="Apple with solid fill">
            <a:extLst>
              <a:ext uri="{FF2B5EF4-FFF2-40B4-BE49-F238E27FC236}">
                <a16:creationId xmlns:a16="http://schemas.microsoft.com/office/drawing/2014/main" id="{D373ACAA-40F8-CC02-900A-64DABF6A4D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838139" y="4613654"/>
            <a:ext cx="914400" cy="914400"/>
          </a:xfrm>
          <a:prstGeom prst="rect">
            <a:avLst/>
          </a:prstGeom>
        </p:spPr>
      </p:pic>
      <p:pic>
        <p:nvPicPr>
          <p:cNvPr id="9" name="Graphic 8" descr="Candy cane with solid fill">
            <a:extLst>
              <a:ext uri="{FF2B5EF4-FFF2-40B4-BE49-F238E27FC236}">
                <a16:creationId xmlns:a16="http://schemas.microsoft.com/office/drawing/2014/main" id="{A1E78A56-AECF-CBBE-C259-79A1C40D4E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4506" y="2397339"/>
            <a:ext cx="914400" cy="914400"/>
          </a:xfrm>
          <a:prstGeom prst="rect">
            <a:avLst/>
          </a:prstGeom>
        </p:spPr>
      </p:pic>
      <p:pic>
        <p:nvPicPr>
          <p:cNvPr id="13" name="Graphic 12" descr="Banana Peel with solid fill">
            <a:extLst>
              <a:ext uri="{FF2B5EF4-FFF2-40B4-BE49-F238E27FC236}">
                <a16:creationId xmlns:a16="http://schemas.microsoft.com/office/drawing/2014/main" id="{4A5BAFAB-566E-9142-4491-7FF649B817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91889" y="4613654"/>
            <a:ext cx="914400" cy="914400"/>
          </a:xfrm>
          <a:prstGeom prst="rect">
            <a:avLst/>
          </a:prstGeom>
        </p:spPr>
      </p:pic>
      <p:pic>
        <p:nvPicPr>
          <p:cNvPr id="1034" name="Picture 10" descr="Robber silhouette black Royalty Free Vector Image">
            <a:extLst>
              <a:ext uri="{FF2B5EF4-FFF2-40B4-BE49-F238E27FC236}">
                <a16:creationId xmlns:a16="http://schemas.microsoft.com/office/drawing/2014/main" id="{817DB430-210B-27C5-BEC2-2E2B48CE8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490" y="2443204"/>
            <a:ext cx="2987145" cy="322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9438E9-B19A-BEEF-F54E-BEE0AB3FC3B0}"/>
              </a:ext>
            </a:extLst>
          </p:cNvPr>
          <p:cNvSpPr txBox="1"/>
          <p:nvPr/>
        </p:nvSpPr>
        <p:spPr>
          <a:xfrm flipH="1">
            <a:off x="3790236" y="2954698"/>
            <a:ext cx="3149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Diamond</a:t>
            </a:r>
          </a:p>
          <a:p>
            <a:r>
              <a:rPr lang="en-US" dirty="0"/>
              <a:t>Weight : 1 Value : 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3CAF5D-8959-17E2-B811-E3D823D27E1F}"/>
              </a:ext>
            </a:extLst>
          </p:cNvPr>
          <p:cNvSpPr txBox="1"/>
          <p:nvPr/>
        </p:nvSpPr>
        <p:spPr>
          <a:xfrm>
            <a:off x="1630985" y="5662087"/>
            <a:ext cx="2350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Banana</a:t>
            </a:r>
          </a:p>
          <a:p>
            <a:r>
              <a:rPr lang="en-US" dirty="0"/>
              <a:t>Weight : 2 Value :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0903BC-6DF9-79B7-A9BC-649FF0492D36}"/>
              </a:ext>
            </a:extLst>
          </p:cNvPr>
          <p:cNvSpPr txBox="1"/>
          <p:nvPr/>
        </p:nvSpPr>
        <p:spPr>
          <a:xfrm>
            <a:off x="4505460" y="5338921"/>
            <a:ext cx="2350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Apple</a:t>
            </a:r>
          </a:p>
          <a:p>
            <a:r>
              <a:rPr lang="en-US" dirty="0"/>
              <a:t>Weight : 2 Value :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30B8ED-2A75-6B43-7592-ADC90D816FE8}"/>
              </a:ext>
            </a:extLst>
          </p:cNvPr>
          <p:cNvSpPr txBox="1"/>
          <p:nvPr/>
        </p:nvSpPr>
        <p:spPr>
          <a:xfrm>
            <a:off x="1355696" y="2921555"/>
            <a:ext cx="2350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Candy</a:t>
            </a:r>
          </a:p>
          <a:p>
            <a:r>
              <a:rPr lang="en-US" dirty="0"/>
              <a:t>Weight : 2 Value :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E074F0-BB05-88E5-FFAD-00B7A164A9ED}"/>
              </a:ext>
            </a:extLst>
          </p:cNvPr>
          <p:cNvSpPr txBox="1"/>
          <p:nvPr/>
        </p:nvSpPr>
        <p:spPr>
          <a:xfrm>
            <a:off x="7779602" y="2097792"/>
            <a:ext cx="1812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weight_limit = 45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55CA15D8-46D0-CC0C-AD20-0032F53AB47D}"/>
              </a:ext>
            </a:extLst>
          </p:cNvPr>
          <p:cNvSpPr txBox="1">
            <a:spLocks/>
          </p:cNvSpPr>
          <p:nvPr/>
        </p:nvSpPr>
        <p:spPr>
          <a:xfrm>
            <a:off x="422963" y="659176"/>
            <a:ext cx="105156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Knapsack problem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78F1D-5FD1-5899-7A86-B9DEAB8D098B}"/>
              </a:ext>
            </a:extLst>
          </p:cNvPr>
          <p:cNvSpPr txBox="1"/>
          <p:nvPr/>
        </p:nvSpPr>
        <p:spPr>
          <a:xfrm>
            <a:off x="9389806" y="3198554"/>
            <a:ext cx="184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Max Profit !</a:t>
            </a:r>
          </a:p>
        </p:txBody>
      </p:sp>
    </p:spTree>
    <p:extLst>
      <p:ext uri="{BB962C8B-B14F-4D97-AF65-F5344CB8AC3E}">
        <p14:creationId xmlns:p14="http://schemas.microsoft.com/office/powerpoint/2010/main" val="1813271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53C3F2-06E0-E082-23A2-3C4492B7A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851265"/>
              </p:ext>
            </p:extLst>
          </p:nvPr>
        </p:nvGraphicFramePr>
        <p:xfrm>
          <a:off x="5032207" y="1689853"/>
          <a:ext cx="3344877" cy="395024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61032">
                  <a:extLst>
                    <a:ext uri="{9D8B030D-6E8A-4147-A177-3AD203B41FA5}">
                      <a16:colId xmlns:a16="http://schemas.microsoft.com/office/drawing/2014/main" val="1116632280"/>
                    </a:ext>
                  </a:extLst>
                </a:gridCol>
                <a:gridCol w="1022100">
                  <a:extLst>
                    <a:ext uri="{9D8B030D-6E8A-4147-A177-3AD203B41FA5}">
                      <a16:colId xmlns:a16="http://schemas.microsoft.com/office/drawing/2014/main" val="578411598"/>
                    </a:ext>
                  </a:extLst>
                </a:gridCol>
                <a:gridCol w="1061745">
                  <a:extLst>
                    <a:ext uri="{9D8B030D-6E8A-4147-A177-3AD203B41FA5}">
                      <a16:colId xmlns:a16="http://schemas.microsoft.com/office/drawing/2014/main" val="2578876370"/>
                    </a:ext>
                  </a:extLst>
                </a:gridCol>
              </a:tblGrid>
              <a:tr h="5755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Item index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weight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677404626"/>
                  </a:ext>
                </a:extLst>
              </a:tr>
              <a:tr h="281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1128684287"/>
                  </a:ext>
                </a:extLst>
              </a:tr>
              <a:tr h="281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628102883"/>
                  </a:ext>
                </a:extLst>
              </a:tr>
              <a:tr h="281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3823773899"/>
                  </a:ext>
                </a:extLst>
              </a:tr>
              <a:tr h="281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1947882866"/>
                  </a:ext>
                </a:extLst>
              </a:tr>
              <a:tr h="281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1734957116"/>
                  </a:ext>
                </a:extLst>
              </a:tr>
              <a:tr h="281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2298673611"/>
                  </a:ext>
                </a:extLst>
              </a:tr>
              <a:tr h="281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2034110258"/>
                  </a:ext>
                </a:extLst>
              </a:tr>
              <a:tr h="281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599133667"/>
                  </a:ext>
                </a:extLst>
              </a:tr>
              <a:tr h="281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2959614344"/>
                  </a:ext>
                </a:extLst>
              </a:tr>
              <a:tr h="281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1247424051"/>
                  </a:ext>
                </a:extLst>
              </a:tr>
              <a:tr h="281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3968637164"/>
                  </a:ext>
                </a:extLst>
              </a:tr>
              <a:tr h="281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1992617419"/>
                  </a:ext>
                </a:extLst>
              </a:tr>
            </a:tbl>
          </a:graphicData>
        </a:graphic>
      </p:graphicFrame>
      <p:pic>
        <p:nvPicPr>
          <p:cNvPr id="7" name="Graphic 6" descr="Banana Peel with solid fill">
            <a:extLst>
              <a:ext uri="{FF2B5EF4-FFF2-40B4-BE49-F238E27FC236}">
                <a16:creationId xmlns:a16="http://schemas.microsoft.com/office/drawing/2014/main" id="{17F4889C-FBBE-2344-731D-C581DE13C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16354" y="2283086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815E6A-D81B-699F-2B1A-768F02DBD394}"/>
              </a:ext>
            </a:extLst>
          </p:cNvPr>
          <p:cNvSpPr txBox="1"/>
          <p:nvPr/>
        </p:nvSpPr>
        <p:spPr>
          <a:xfrm>
            <a:off x="1857128" y="3190518"/>
            <a:ext cx="2350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Banana</a:t>
            </a:r>
          </a:p>
          <a:p>
            <a:r>
              <a:rPr lang="en-US" dirty="0"/>
              <a:t>Weight : 2 Value : 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E3DEFB-5A51-A0AB-0776-64B8A96B9025}"/>
              </a:ext>
            </a:extLst>
          </p:cNvPr>
          <p:cNvCxnSpPr>
            <a:stCxn id="7" idx="3"/>
          </p:cNvCxnSpPr>
          <p:nvPr/>
        </p:nvCxnSpPr>
        <p:spPr>
          <a:xfrm>
            <a:off x="3130754" y="2740286"/>
            <a:ext cx="2256460" cy="4572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975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BD33B4-0BB0-E444-6192-F03116819040}"/>
              </a:ext>
            </a:extLst>
          </p:cNvPr>
          <p:cNvSpPr txBox="1"/>
          <p:nvPr/>
        </p:nvSpPr>
        <p:spPr>
          <a:xfrm>
            <a:off x="3126659" y="3231873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def fitness_function(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solution</a:t>
            </a:r>
            <a:r>
              <a:rPr lang="en-US" b="0" dirty="0">
                <a:effectLst/>
                <a:latin typeface="Consolas" panose="020B0609020204030204" pitchFamily="49" charset="0"/>
              </a:rPr>
              <a:t>, 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solution_idx</a:t>
            </a:r>
            <a:r>
              <a:rPr lang="en-US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value = sum(value_list * 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solution</a:t>
            </a:r>
            <a:r>
              <a:rPr lang="en-US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weight = sum(weight_list * 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solution</a:t>
            </a:r>
            <a:r>
              <a:rPr lang="en-US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if weight &gt; weight_limit: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return 0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else: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return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B13CFF-C643-1913-B625-0F4CD5F26A91}"/>
                  </a:ext>
                </a:extLst>
              </p:cNvPr>
              <p:cNvSpPr txBox="1"/>
              <p:nvPr/>
            </p:nvSpPr>
            <p:spPr>
              <a:xfrm>
                <a:off x="3126659" y="1288027"/>
                <a:ext cx="6096000" cy="9243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H Sarabun New"/>
                      </a:rPr>
                      <m:t>𝑓𝑖𝑡𝑛𝑒𝑠𝑠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H Sarabun New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/>
                          </a:rPr>
                        </m:ctrlPr>
                      </m:naryPr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 New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 New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 New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H Sarabun New"/>
                      </a:rPr>
                      <m:t>;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H Sarabun New"/>
                      </a:rPr>
                      <m:t>𝑖𝑓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H Sarabun New"/>
                      </a:rPr>
                      <m:t> </m:t>
                    </m:r>
                    <m:nary>
                      <m:naryPr>
                        <m:chr m:val="∑"/>
                        <m:limLoc m:val="undOvr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H Sarabun New"/>
                          </a:rPr>
                        </m:ctrlPr>
                      </m:naryPr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H Sarabun New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H Sarabun New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H Sarabun New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H Sarabun New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H Sarabun New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H Sarabun New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H Sarabun New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H Sarabun New"/>
                          </a:rPr>
                          <m:t>𝑤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H Sarabun New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H Sarabun New"/>
                      </a:rPr>
                      <m:t>≤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H Sarabun New"/>
                      </a:rPr>
                      <m:t>𝑘𝑤</m:t>
                    </m:r>
                  </m:oMath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H Sarabun New"/>
                        </a:rPr>
                        <m:t>𝑓𝑖𝑡𝑛𝑒𝑠𝑠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H Sarabun New"/>
                        </a:rPr>
                        <m:t>=0;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H Sarabun New"/>
                        </a:rPr>
                        <m:t>𝑜𝑡h𝑒𝑟𝑤𝑖𝑠𝑒</m:t>
                      </m:r>
                    </m:oMath>
                  </m:oMathPara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B13CFF-C643-1913-B625-0F4CD5F26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659" y="1288027"/>
                <a:ext cx="6096000" cy="924356"/>
              </a:xfrm>
              <a:prstGeom prst="rect">
                <a:avLst/>
              </a:prstGeom>
              <a:blipFill>
                <a:blip r:embed="rId2"/>
                <a:stretch>
                  <a:fillRect t="-47368" b="-14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192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FCF78F1-FAE8-E644-4ADD-EEFFB85BFE94}"/>
              </a:ext>
            </a:extLst>
          </p:cNvPr>
          <p:cNvSpPr txBox="1"/>
          <p:nvPr/>
        </p:nvSpPr>
        <p:spPr>
          <a:xfrm>
            <a:off x="2939844" y="889843"/>
            <a:ext cx="790513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ga = pygad.GA(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num_generations</a:t>
            </a:r>
            <a:r>
              <a:rPr lang="en-US" b="0" dirty="0">
                <a:effectLst/>
                <a:latin typeface="Consolas" panose="020B0609020204030204" pitchFamily="49" charset="0"/>
              </a:rPr>
              <a:t>=200,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num_parents_mating</a:t>
            </a:r>
            <a:r>
              <a:rPr lang="en-US" b="0" dirty="0">
                <a:effectLst/>
                <a:latin typeface="Consolas" panose="020B0609020204030204" pitchFamily="49" charset="0"/>
              </a:rPr>
              <a:t>=96,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fitness_func</a:t>
            </a:r>
            <a:r>
              <a:rPr lang="en-US" b="0" dirty="0">
                <a:effectLst/>
                <a:latin typeface="Consolas" panose="020B0609020204030204" pitchFamily="49" charset="0"/>
              </a:rPr>
              <a:t>=fitness_function,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     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sol_per_pop</a:t>
            </a:r>
            <a:r>
              <a:rPr lang="en-US" b="0" dirty="0"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pop_per_gen</a:t>
            </a:r>
            <a:r>
              <a:rPr lang="en-US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     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num_genes</a:t>
            </a:r>
            <a:r>
              <a:rPr lang="en-US" b="0" dirty="0">
                <a:effectLst/>
                <a:latin typeface="Consolas" panose="020B0609020204030204" pitchFamily="49" charset="0"/>
              </a:rPr>
              <a:t>=34,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     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gene_type</a:t>
            </a:r>
            <a:r>
              <a:rPr lang="en-US" b="0" dirty="0">
                <a:effectLst/>
                <a:latin typeface="Consolas" panose="020B0609020204030204" pitchFamily="49" charset="0"/>
              </a:rPr>
              <a:t>=int,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     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parent_selection_type</a:t>
            </a:r>
            <a:r>
              <a:rPr lang="en-US" b="0" dirty="0"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parent_selection_type</a:t>
            </a:r>
            <a:r>
              <a:rPr lang="en-US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     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keep_parents</a:t>
            </a:r>
            <a:r>
              <a:rPr lang="en-US" b="0" dirty="0">
                <a:effectLst/>
                <a:latin typeface="Consolas" panose="020B0609020204030204" pitchFamily="49" charset="0"/>
              </a:rPr>
              <a:t>=0,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     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crossover_type</a:t>
            </a:r>
            <a:r>
              <a:rPr lang="en-US" b="0" dirty="0"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crossover_type</a:t>
            </a:r>
            <a:r>
              <a:rPr lang="en-US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crossover_probability</a:t>
            </a:r>
            <a:r>
              <a:rPr lang="en-US" b="0" dirty="0">
                <a:effectLst/>
                <a:latin typeface="Consolas" panose="020B0609020204030204" pitchFamily="49" charset="0"/>
              </a:rPr>
              <a:t>=0.5,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     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mutation_type</a:t>
            </a:r>
            <a:r>
              <a:rPr lang="en-US" b="0" dirty="0">
                <a:effectLst/>
                <a:latin typeface="Consolas" panose="020B0609020204030204" pitchFamily="49" charset="0"/>
              </a:rPr>
              <a:t>="random",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     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init_range_low</a:t>
            </a:r>
            <a:r>
              <a:rPr lang="en-US" b="0" dirty="0">
                <a:effectLst/>
                <a:latin typeface="Consolas" panose="020B0609020204030204" pitchFamily="49" charset="0"/>
              </a:rPr>
              <a:t>=0,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     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init_range_high</a:t>
            </a:r>
            <a:r>
              <a:rPr lang="en-US" b="0" dirty="0">
                <a:effectLst/>
                <a:latin typeface="Consolas" panose="020B0609020204030204" pitchFamily="49" charset="0"/>
              </a:rPr>
              <a:t>=1,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     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mutation_probability</a:t>
            </a:r>
            <a:r>
              <a:rPr lang="en-US" b="0" dirty="0">
                <a:effectLst/>
                <a:latin typeface="Consolas" panose="020B0609020204030204" pitchFamily="49" charset="0"/>
              </a:rPr>
              <a:t>=0.03,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     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gene_space</a:t>
            </a:r>
            <a:r>
              <a:rPr lang="en-US" b="0" dirty="0">
                <a:effectLst/>
                <a:latin typeface="Consolas" panose="020B0609020204030204" pitchFamily="49" charset="0"/>
              </a:rPr>
              <a:t>=[0,1],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     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save_solutions</a:t>
            </a:r>
            <a:r>
              <a:rPr lang="en-US" b="0" dirty="0">
                <a:effectLst/>
                <a:latin typeface="Consolas" panose="020B0609020204030204" pitchFamily="49" charset="0"/>
              </a:rPr>
              <a:t>=True,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     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save_best_solutions</a:t>
            </a:r>
            <a:r>
              <a:rPr lang="en-US" b="0" dirty="0">
                <a:effectLst/>
                <a:latin typeface="Consolas" panose="020B0609020204030204" pitchFamily="49" charset="0"/>
              </a:rPr>
              <a:t>=True # ,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K_tournament</a:t>
            </a:r>
            <a:r>
              <a:rPr lang="en-US" b="0" dirty="0">
                <a:effectLst/>
                <a:latin typeface="Consolas" panose="020B0609020204030204" pitchFamily="49" charset="0"/>
              </a:rPr>
              <a:t>=2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     )</a:t>
            </a:r>
          </a:p>
          <a:p>
            <a:r>
              <a:rPr lang="en-US" b="0" dirty="0" err="1">
                <a:effectLst/>
                <a:latin typeface="Consolas" panose="020B0609020204030204" pitchFamily="49" charset="0"/>
              </a:rPr>
              <a:t>ga.run</a:t>
            </a:r>
            <a:r>
              <a:rPr lang="en-US" b="0" dirty="0"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915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เอกสาร" ma:contentTypeID="0x0101008538BA96FDFF17438111BF47AD5D0DE7" ma:contentTypeVersion="11" ma:contentTypeDescription="สร้างเอกสารใหม่" ma:contentTypeScope="" ma:versionID="3781bb440240b9feacafe9574068f6c3">
  <xsd:schema xmlns:xsd="http://www.w3.org/2001/XMLSchema" xmlns:xs="http://www.w3.org/2001/XMLSchema" xmlns:p="http://schemas.microsoft.com/office/2006/metadata/properties" xmlns:ns3="aac7e23f-9de9-4294-b22a-8cb4ffaf7295" xmlns:ns4="dbefe4c4-c267-44dc-96d7-4bc603127218" targetNamespace="http://schemas.microsoft.com/office/2006/metadata/properties" ma:root="true" ma:fieldsID="f07ee3bff22d33cac219b9f88330f366" ns3:_="" ns4:_="">
    <xsd:import namespace="aac7e23f-9de9-4294-b22a-8cb4ffaf7295"/>
    <xsd:import namespace="dbefe4c4-c267-44dc-96d7-4bc60312721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c7e23f-9de9-4294-b22a-8cb4ffaf72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efe4c4-c267-44dc-96d7-4bc60312721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แชร์กับ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แชร์พร้อมกับรายละเอียด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การแชร์แฮชคำแนะนำ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ชนิดเนื้อหา"/>
        <xsd:element ref="dc:title" minOccurs="0" maxOccurs="1" ma:index="4" ma:displayName="ชื่อเรื่อง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B601BF9-DC3A-4CF8-AFB0-AA3A167848FE}">
  <ds:schemaRefs>
    <ds:schemaRef ds:uri="aac7e23f-9de9-4294-b22a-8cb4ffaf7295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dbefe4c4-c267-44dc-96d7-4bc603127218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60AB980-4715-4449-B7BE-A6368A522B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c7e23f-9de9-4294-b22a-8cb4ffaf7295"/>
    <ds:schemaRef ds:uri="dbefe4c4-c267-44dc-96d7-4bc6031272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16EF932-D045-4B22-A3CA-0502B4F4AB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443</Words>
  <Application>Microsoft Office PowerPoint</Application>
  <PresentationFormat>Widescreen</PresentationFormat>
  <Paragraphs>126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Consolas</vt:lpstr>
      <vt:lpstr>DB Helvethaica X</vt:lpstr>
      <vt:lpstr>Office Theme</vt:lpstr>
      <vt:lpstr>PowerPoint Presentation</vt:lpstr>
      <vt:lpstr>Our squad</vt:lpstr>
      <vt:lpstr>PowerPoint Presentation</vt:lpstr>
      <vt:lpstr>PowerPoint Presentation</vt:lpstr>
      <vt:lpstr>How it works?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NARAEBASE MUTTHAKARN</dc:creator>
  <cp:lastModifiedBy>NARAEBASE MUTTHAKARN</cp:lastModifiedBy>
  <cp:revision>2</cp:revision>
  <dcterms:created xsi:type="dcterms:W3CDTF">2022-06-03T17:34:13Z</dcterms:created>
  <dcterms:modified xsi:type="dcterms:W3CDTF">2022-06-03T19:55:52Z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0x0101008538BA96FDFF17438111BF47AD5D0DE7</vt:lpwstr>
  </property>
</Properties>
</file>