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7" r:id="rId5"/>
    <p:sldId id="270" r:id="rId6"/>
    <p:sldId id="264" r:id="rId7"/>
    <p:sldId id="263" r:id="rId8"/>
    <p:sldId id="271" r:id="rId9"/>
    <p:sldId id="265" r:id="rId10"/>
    <p:sldId id="267" r:id="rId11"/>
    <p:sldId id="272" r:id="rId12"/>
    <p:sldId id="273" r:id="rId13"/>
    <p:sldId id="268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25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5B1B9-01AF-4B93-9929-16C9E9D32D8F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A598A-01A9-4055-9615-267E72563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3038" y="1233534"/>
            <a:ext cx="3212344" cy="77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i="1" smtClean="0">
                <a:solidFill>
                  <a:srgbClr val="FF0000"/>
                </a:solidFill>
                <a:latin typeface="+mn-ea"/>
              </a:rPr>
              <a:t>who</a:t>
            </a:r>
            <a:r>
              <a:rPr lang="en-US" altLang="ko-KR" sz="3200" b="1" i="1" smtClean="0">
                <a:solidFill>
                  <a:schemeClr val="tx1"/>
                </a:solidFill>
                <a:latin typeface="+mn-ea"/>
              </a:rPr>
              <a:t>N</a:t>
            </a:r>
            <a:r>
              <a:rPr lang="en-US" altLang="ko-KR" sz="3200" b="1" i="1" smtClean="0">
                <a:solidFill>
                  <a:srgbClr val="00B0F0"/>
                </a:solidFill>
                <a:latin typeface="+mn-ea"/>
              </a:rPr>
              <a:t>who</a:t>
            </a:r>
            <a:r>
              <a:rPr lang="en-US" altLang="ko-KR" sz="3200" i="1" smtClean="0">
                <a:solidFill>
                  <a:schemeClr val="tx1"/>
                </a:solidFill>
                <a:latin typeface="+mn-ea"/>
              </a:rPr>
              <a:t>.com</a:t>
            </a:r>
            <a:endParaRPr lang="en-US" altLang="ko-KR" sz="1600" i="1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1200" b="1" smtClean="0">
                <a:latin typeface="+mn-ea"/>
              </a:rPr>
              <a:t>기업지원서비스 중개 플랫폼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048871" y="2270637"/>
            <a:ext cx="10058400" cy="47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88961" y="1828749"/>
            <a:ext cx="2807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WhoNWho </a:t>
            </a:r>
            <a:r>
              <a:rPr lang="ko-KR" altLang="en-US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개편 사업</a:t>
            </a:r>
            <a:endParaRPr lang="ko-KR" altLang="en-US" sz="1600" b="1" baseline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892577" y="2390279"/>
            <a:ext cx="1303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2017-08-09</a:t>
            </a:r>
          </a:p>
          <a:p>
            <a:pPr algn="r"/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v</a:t>
            </a:r>
            <a:r>
              <a:rPr lang="en-US" altLang="ko-KR" sz="1600" b="1" baseline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0.10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0660741"/>
              </p:ext>
            </p:extLst>
          </p:nvPr>
        </p:nvGraphicFramePr>
        <p:xfrm>
          <a:off x="1048871" y="5147011"/>
          <a:ext cx="10058398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47">
                  <a:extLst>
                    <a:ext uri="{9D8B030D-6E8A-4147-A177-3AD203B41FA5}">
                      <a16:colId xmlns:a16="http://schemas.microsoft.com/office/drawing/2014/main" val="3377658982"/>
                    </a:ext>
                  </a:extLst>
                </a:gridCol>
                <a:gridCol w="2835564">
                  <a:extLst>
                    <a:ext uri="{9D8B030D-6E8A-4147-A177-3AD203B41FA5}">
                      <a16:colId xmlns:a16="http://schemas.microsoft.com/office/drawing/2014/main" val="746137908"/>
                    </a:ext>
                  </a:extLst>
                </a:gridCol>
                <a:gridCol w="1006763">
                  <a:extLst>
                    <a:ext uri="{9D8B030D-6E8A-4147-A177-3AD203B41FA5}">
                      <a16:colId xmlns:a16="http://schemas.microsoft.com/office/drawing/2014/main" val="3664365187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4248499009"/>
                    </a:ext>
                  </a:extLst>
                </a:gridCol>
                <a:gridCol w="369454">
                  <a:extLst>
                    <a:ext uri="{9D8B030D-6E8A-4147-A177-3AD203B41FA5}">
                      <a16:colId xmlns:a16="http://schemas.microsoft.com/office/drawing/2014/main" val="1568438317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3829718654"/>
                    </a:ext>
                  </a:extLst>
                </a:gridCol>
                <a:gridCol w="1639996">
                  <a:extLst>
                    <a:ext uri="{9D8B030D-6E8A-4147-A177-3AD203B41FA5}">
                      <a16:colId xmlns:a16="http://schemas.microsoft.com/office/drawing/2014/main" val="3470385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 업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WhoNWho </a:t>
                      </a:r>
                      <a:r>
                        <a:rPr lang="ko-KR" altLang="en-US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홈페이지 개편 사업</a:t>
                      </a:r>
                      <a:endParaRPr lang="ko-KR" altLang="en-US" sz="1400" b="1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 객 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후앤후㈜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결</a:t>
                      </a:r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고객사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9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사업기간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2017.7.15~2017.12.15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수행단계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기획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 서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스토리보드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문서빌드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번호출력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0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일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2017.08.04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자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이 순 용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4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4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9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3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048871" y="2270637"/>
            <a:ext cx="10058400" cy="47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701546" y="1828749"/>
            <a:ext cx="2494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OOOO   </a:t>
            </a:r>
            <a:r>
              <a:rPr lang="ko-KR" altLang="en-US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 프로젝트</a:t>
            </a:r>
            <a:endParaRPr lang="ko-KR" altLang="en-US" sz="1600" b="1" baseline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4574273"/>
              </p:ext>
            </p:extLst>
          </p:nvPr>
        </p:nvGraphicFramePr>
        <p:xfrm>
          <a:off x="1048871" y="5147011"/>
          <a:ext cx="10058398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47">
                  <a:extLst>
                    <a:ext uri="{9D8B030D-6E8A-4147-A177-3AD203B41FA5}">
                      <a16:colId xmlns:a16="http://schemas.microsoft.com/office/drawing/2014/main" val="3377658982"/>
                    </a:ext>
                  </a:extLst>
                </a:gridCol>
                <a:gridCol w="2835564">
                  <a:extLst>
                    <a:ext uri="{9D8B030D-6E8A-4147-A177-3AD203B41FA5}">
                      <a16:colId xmlns:a16="http://schemas.microsoft.com/office/drawing/2014/main" val="746137908"/>
                    </a:ext>
                  </a:extLst>
                </a:gridCol>
                <a:gridCol w="1006763">
                  <a:extLst>
                    <a:ext uri="{9D8B030D-6E8A-4147-A177-3AD203B41FA5}">
                      <a16:colId xmlns:a16="http://schemas.microsoft.com/office/drawing/2014/main" val="3664365187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4248499009"/>
                    </a:ext>
                  </a:extLst>
                </a:gridCol>
                <a:gridCol w="369454">
                  <a:extLst>
                    <a:ext uri="{9D8B030D-6E8A-4147-A177-3AD203B41FA5}">
                      <a16:colId xmlns:a16="http://schemas.microsoft.com/office/drawing/2014/main" val="1568438317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3829718654"/>
                    </a:ext>
                  </a:extLst>
                </a:gridCol>
                <a:gridCol w="1639996">
                  <a:extLst>
                    <a:ext uri="{9D8B030D-6E8A-4147-A177-3AD203B41FA5}">
                      <a16:colId xmlns:a16="http://schemas.microsoft.com/office/drawing/2014/main" val="3470385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 업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WhoNWho </a:t>
                      </a:r>
                      <a:r>
                        <a:rPr lang="ko-KR" altLang="en-US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홈페이지 개편 프로젝트</a:t>
                      </a:r>
                      <a:endParaRPr lang="ko-KR" altLang="en-US" sz="1400" b="1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 객 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후앤후㈜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결</a:t>
                      </a:r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고객사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9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사업기간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2017.07.01~2017.12.15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수행단계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 서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스토리보드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문서빌드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번호출력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0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일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2017.08.07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자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이 순 용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43465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238991" y="567345"/>
            <a:ext cx="1157649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4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58837" y="6481860"/>
            <a:ext cx="2743200" cy="365125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38991" y="567345"/>
            <a:ext cx="1157649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992982" y="320040"/>
            <a:ext cx="2234045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웹프로그래밍</a:t>
            </a:r>
            <a:r>
              <a:rPr lang="en-US" altLang="ko-KR" sz="1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Report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10574" y="6280727"/>
            <a:ext cx="2234045" cy="335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63682" y="6409619"/>
            <a:ext cx="1145179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9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4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2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5618" y="3081164"/>
            <a:ext cx="426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OOOO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기획서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31" y="2749044"/>
            <a:ext cx="12181270" cy="75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_x257637976" descr="EMB000013e88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8" y="1781800"/>
            <a:ext cx="3674220" cy="71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0990" y="1969192"/>
            <a:ext cx="2702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웹프로그래밍 중간과제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9157" y="4970593"/>
            <a:ext cx="3307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지도교수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황   우   섭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학번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이름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7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41"/>
          <p:cNvSpPr>
            <a:spLocks noChangeArrowheads="1"/>
          </p:cNvSpPr>
          <p:nvPr/>
        </p:nvSpPr>
        <p:spPr bwMode="auto">
          <a:xfrm>
            <a:off x="123825" y="828750"/>
            <a:ext cx="11979035" cy="59126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1081"/>
          <p:cNvGrpSpPr>
            <a:grpSpLocks/>
          </p:cNvGrpSpPr>
          <p:nvPr/>
        </p:nvGrpSpPr>
        <p:grpSpPr bwMode="auto">
          <a:xfrm>
            <a:off x="10525067" y="836989"/>
            <a:ext cx="1577794" cy="237067"/>
            <a:chOff x="5148" y="863"/>
            <a:chExt cx="1340" cy="158"/>
          </a:xfrm>
        </p:grpSpPr>
        <p:sp>
          <p:nvSpPr>
            <p:cNvPr id="4" name="Rectangle 944"/>
            <p:cNvSpPr>
              <a:spLocks noChangeArrowheads="1"/>
            </p:cNvSpPr>
            <p:nvPr userDrawn="1"/>
          </p:nvSpPr>
          <p:spPr bwMode="auto">
            <a:xfrm>
              <a:off x="5152" y="863"/>
              <a:ext cx="1336" cy="15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28700"/>
              <a:r>
                <a:rPr lang="en-US" altLang="ko-KR" sz="9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5" name="Line 1080"/>
            <p:cNvSpPr>
              <a:spLocks noChangeShapeType="1"/>
            </p:cNvSpPr>
            <p:nvPr userDrawn="1"/>
          </p:nvSpPr>
          <p:spPr bwMode="auto">
            <a:xfrm>
              <a:off x="5148" y="1021"/>
              <a:ext cx="1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" name="Line 942"/>
          <p:cNvSpPr>
            <a:spLocks noChangeShapeType="1"/>
          </p:cNvSpPr>
          <p:nvPr/>
        </p:nvSpPr>
        <p:spPr bwMode="auto">
          <a:xfrm>
            <a:off x="10525066" y="837332"/>
            <a:ext cx="0" cy="5904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31765" y="1100773"/>
            <a:ext cx="1556303" cy="564059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8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홈페이지의 종류중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정보 페이지는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원하는 대로 구성하되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컨텐츠 간의 적절한 배치와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CSS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효과를 주어 깔끔하게 작성</a:t>
            </a:r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</p:txBody>
      </p:sp>
      <p:graphicFrame>
        <p:nvGraphicFramePr>
          <p:cNvPr id="13" name="Group 1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63969"/>
              </p:ext>
            </p:extLst>
          </p:nvPr>
        </p:nvGraphicFramePr>
        <p:xfrm>
          <a:off x="123825" y="146125"/>
          <a:ext cx="11984149" cy="552517"/>
        </p:xfrm>
        <a:graphic>
          <a:graphicData uri="http://schemas.openxmlformats.org/drawingml/2006/table">
            <a:tbl>
              <a:tblPr/>
              <a:tblGrid>
                <a:gridCol w="82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11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프로젝트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 ui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page– 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Hot&amp;New Service area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스토리보드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2022. 05. 07.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버전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작성자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이순용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89" y="950013"/>
            <a:ext cx="7866075" cy="57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4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41"/>
          <p:cNvSpPr>
            <a:spLocks noChangeArrowheads="1"/>
          </p:cNvSpPr>
          <p:nvPr/>
        </p:nvSpPr>
        <p:spPr bwMode="auto">
          <a:xfrm>
            <a:off x="123825" y="828750"/>
            <a:ext cx="11979035" cy="59126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1081"/>
          <p:cNvGrpSpPr>
            <a:grpSpLocks/>
          </p:cNvGrpSpPr>
          <p:nvPr/>
        </p:nvGrpSpPr>
        <p:grpSpPr bwMode="auto">
          <a:xfrm>
            <a:off x="10525067" y="836989"/>
            <a:ext cx="1577794" cy="237067"/>
            <a:chOff x="5148" y="863"/>
            <a:chExt cx="1340" cy="158"/>
          </a:xfrm>
        </p:grpSpPr>
        <p:sp>
          <p:nvSpPr>
            <p:cNvPr id="4" name="Rectangle 944"/>
            <p:cNvSpPr>
              <a:spLocks noChangeArrowheads="1"/>
            </p:cNvSpPr>
            <p:nvPr userDrawn="1"/>
          </p:nvSpPr>
          <p:spPr bwMode="auto">
            <a:xfrm>
              <a:off x="5152" y="863"/>
              <a:ext cx="1336" cy="15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28700"/>
              <a:r>
                <a:rPr lang="en-US" altLang="ko-KR" sz="9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5" name="Line 1080"/>
            <p:cNvSpPr>
              <a:spLocks noChangeShapeType="1"/>
            </p:cNvSpPr>
            <p:nvPr userDrawn="1"/>
          </p:nvSpPr>
          <p:spPr bwMode="auto">
            <a:xfrm>
              <a:off x="5148" y="1021"/>
              <a:ext cx="1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" name="Line 942"/>
          <p:cNvSpPr>
            <a:spLocks noChangeShapeType="1"/>
          </p:cNvSpPr>
          <p:nvPr/>
        </p:nvSpPr>
        <p:spPr bwMode="auto">
          <a:xfrm>
            <a:off x="10525066" y="837332"/>
            <a:ext cx="0" cy="5904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31765" y="1100773"/>
            <a:ext cx="1556303" cy="564059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8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홈페이지의 종류중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입력폼 페이지는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다양한 입력폼을 사용하여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작성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</p:txBody>
      </p:sp>
      <p:graphicFrame>
        <p:nvGraphicFramePr>
          <p:cNvPr id="13" name="Group 1078"/>
          <p:cNvGraphicFramePr>
            <a:graphicFrameLocks noGrp="1"/>
          </p:cNvGraphicFramePr>
          <p:nvPr>
            <p:extLst/>
          </p:nvPr>
        </p:nvGraphicFramePr>
        <p:xfrm>
          <a:off x="123825" y="146125"/>
          <a:ext cx="11984149" cy="552517"/>
        </p:xfrm>
        <a:graphic>
          <a:graphicData uri="http://schemas.openxmlformats.org/drawingml/2006/table">
            <a:tbl>
              <a:tblPr/>
              <a:tblGrid>
                <a:gridCol w="82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11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프로젝트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 ui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page– 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Hot&amp;New Service area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스토리보드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2022. 05. 07.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버전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작성자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이순용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40" y="1265788"/>
            <a:ext cx="6105610" cy="5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41"/>
          <p:cNvSpPr>
            <a:spLocks noChangeArrowheads="1"/>
          </p:cNvSpPr>
          <p:nvPr/>
        </p:nvSpPr>
        <p:spPr bwMode="auto">
          <a:xfrm>
            <a:off x="123825" y="828750"/>
            <a:ext cx="11979035" cy="59126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1081"/>
          <p:cNvGrpSpPr>
            <a:grpSpLocks/>
          </p:cNvGrpSpPr>
          <p:nvPr/>
        </p:nvGrpSpPr>
        <p:grpSpPr bwMode="auto">
          <a:xfrm>
            <a:off x="10525067" y="836989"/>
            <a:ext cx="1577794" cy="237067"/>
            <a:chOff x="5148" y="863"/>
            <a:chExt cx="1340" cy="158"/>
          </a:xfrm>
        </p:grpSpPr>
        <p:sp>
          <p:nvSpPr>
            <p:cNvPr id="4" name="Rectangle 944"/>
            <p:cNvSpPr>
              <a:spLocks noChangeArrowheads="1"/>
            </p:cNvSpPr>
            <p:nvPr userDrawn="1"/>
          </p:nvSpPr>
          <p:spPr bwMode="auto">
            <a:xfrm>
              <a:off x="5152" y="863"/>
              <a:ext cx="1336" cy="15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28700"/>
              <a:r>
                <a:rPr lang="en-US" altLang="ko-KR" sz="9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5" name="Line 1080"/>
            <p:cNvSpPr>
              <a:spLocks noChangeShapeType="1"/>
            </p:cNvSpPr>
            <p:nvPr userDrawn="1"/>
          </p:nvSpPr>
          <p:spPr bwMode="auto">
            <a:xfrm>
              <a:off x="5148" y="1021"/>
              <a:ext cx="1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" name="Line 942"/>
          <p:cNvSpPr>
            <a:spLocks noChangeShapeType="1"/>
          </p:cNvSpPr>
          <p:nvPr/>
        </p:nvSpPr>
        <p:spPr bwMode="auto">
          <a:xfrm>
            <a:off x="10525066" y="837332"/>
            <a:ext cx="0" cy="5904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31765" y="1100773"/>
            <a:ext cx="1556303" cy="564059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8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홈페이지의 종류중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정보 페이지는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원하는 대로 구성하되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컨텐츠 간의 적절한 배치와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CSS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효과를 주어 깔끔하게 작성</a:t>
            </a:r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</p:txBody>
      </p:sp>
      <p:graphicFrame>
        <p:nvGraphicFramePr>
          <p:cNvPr id="13" name="Group 1078"/>
          <p:cNvGraphicFramePr>
            <a:graphicFrameLocks noGrp="1"/>
          </p:cNvGraphicFramePr>
          <p:nvPr>
            <p:extLst/>
          </p:nvPr>
        </p:nvGraphicFramePr>
        <p:xfrm>
          <a:off x="123825" y="146125"/>
          <a:ext cx="11984149" cy="552517"/>
        </p:xfrm>
        <a:graphic>
          <a:graphicData uri="http://schemas.openxmlformats.org/drawingml/2006/table">
            <a:tbl>
              <a:tblPr/>
              <a:tblGrid>
                <a:gridCol w="82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11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프로젝트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 ui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page– 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Hot&amp;New Service area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스토리보드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2022. 05. 07.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버전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작성자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이순용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89" y="950013"/>
            <a:ext cx="7866075" cy="57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41"/>
          <p:cNvSpPr>
            <a:spLocks noChangeArrowheads="1"/>
          </p:cNvSpPr>
          <p:nvPr/>
        </p:nvSpPr>
        <p:spPr bwMode="auto">
          <a:xfrm>
            <a:off x="123825" y="828750"/>
            <a:ext cx="11979035" cy="59126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1081"/>
          <p:cNvGrpSpPr>
            <a:grpSpLocks/>
          </p:cNvGrpSpPr>
          <p:nvPr/>
        </p:nvGrpSpPr>
        <p:grpSpPr bwMode="auto">
          <a:xfrm>
            <a:off x="10525067" y="836989"/>
            <a:ext cx="1577794" cy="237067"/>
            <a:chOff x="5148" y="863"/>
            <a:chExt cx="1340" cy="158"/>
          </a:xfrm>
        </p:grpSpPr>
        <p:sp>
          <p:nvSpPr>
            <p:cNvPr id="4" name="Rectangle 944"/>
            <p:cNvSpPr>
              <a:spLocks noChangeArrowheads="1"/>
            </p:cNvSpPr>
            <p:nvPr userDrawn="1"/>
          </p:nvSpPr>
          <p:spPr bwMode="auto">
            <a:xfrm>
              <a:off x="5152" y="863"/>
              <a:ext cx="1336" cy="15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28700"/>
              <a:r>
                <a:rPr lang="en-US" altLang="ko-KR" sz="9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5" name="Line 1080"/>
            <p:cNvSpPr>
              <a:spLocks noChangeShapeType="1"/>
            </p:cNvSpPr>
            <p:nvPr userDrawn="1"/>
          </p:nvSpPr>
          <p:spPr bwMode="auto">
            <a:xfrm>
              <a:off x="5148" y="1021"/>
              <a:ext cx="1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" name="Line 942"/>
          <p:cNvSpPr>
            <a:spLocks noChangeShapeType="1"/>
          </p:cNvSpPr>
          <p:nvPr/>
        </p:nvSpPr>
        <p:spPr bwMode="auto">
          <a:xfrm>
            <a:off x="10525066" y="837332"/>
            <a:ext cx="0" cy="5904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31765" y="1100773"/>
            <a:ext cx="1556303" cy="564059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8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전체화면의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Footer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에 해당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1.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푸터 정보 영역</a:t>
            </a:r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</p:txBody>
      </p:sp>
      <p:graphicFrame>
        <p:nvGraphicFramePr>
          <p:cNvPr id="12" name="Group 1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23476"/>
              </p:ext>
            </p:extLst>
          </p:nvPr>
        </p:nvGraphicFramePr>
        <p:xfrm>
          <a:off x="123825" y="146125"/>
          <a:ext cx="11984149" cy="552517"/>
        </p:xfrm>
        <a:graphic>
          <a:graphicData uri="http://schemas.openxmlformats.org/drawingml/2006/table">
            <a:tbl>
              <a:tblPr/>
              <a:tblGrid>
                <a:gridCol w="82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11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프로젝트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Footer ui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Main Pag – </a:t>
                      </a:r>
                      <a:r>
                        <a:rPr kumimoji="0" lang="en-US" altLang="ko-KR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area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스토리보드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2022. 05. 07.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버전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작성자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이순용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966913"/>
            <a:ext cx="9807777" cy="26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928845" y="6492875"/>
            <a:ext cx="2743200" cy="365125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7890" y="645320"/>
            <a:ext cx="463706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1. </a:t>
            </a:r>
            <a:r>
              <a:rPr kumimoji="0" lang="ko-KR" altLang="en-US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과제 작성</a:t>
            </a:r>
            <a:endParaRPr kumimoji="0" lang="ko-KR" altLang="ko-KR" sz="1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 </a:t>
            </a:r>
            <a:endParaRPr kumimoji="0" lang="en-US" altLang="ko-KR" sz="2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1324" y="997549"/>
            <a:ext cx="103107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600" smtClean="0">
                <a:latin typeface="함초롱바탕"/>
                <a:ea typeface="함초롬바탕" panose="02030604000101010101" pitchFamily="18" charset="-127"/>
              </a:rPr>
              <a:t>자신이 기말 프로젝트에 구현할 홈페이지에 대한 기획서를 제출하시오</a:t>
            </a:r>
            <a:r>
              <a:rPr lang="en-US" altLang="ko-KR" sz="1600" smtClean="0">
                <a:latin typeface="함초롱바탕"/>
                <a:ea typeface="함초롬바탕" panose="02030604000101010101" pitchFamily="18" charset="-127"/>
              </a:rPr>
              <a:t>.</a:t>
            </a:r>
          </a:p>
          <a:p>
            <a:pPr lvl="0" latinLnBrk="0"/>
            <a:endParaRPr lang="en-US" altLang="ko-KR" sz="1600" smtClean="0">
              <a:latin typeface="함초롱바탕"/>
              <a:ea typeface="함초롬바탕" panose="02030604000101010101" pitchFamily="18" charset="-127"/>
            </a:endParaRPr>
          </a:p>
          <a:p>
            <a:pPr lvl="0" latinLnBrk="0"/>
            <a:r>
              <a:rPr lang="ko-KR" altLang="en-US" sz="1600" smtClean="0">
                <a:latin typeface="함초롱바탕"/>
                <a:ea typeface="함초롬바탕" panose="02030604000101010101" pitchFamily="18" charset="-127"/>
              </a:rPr>
              <a:t>홈페이지 주제 </a:t>
            </a:r>
            <a:r>
              <a:rPr lang="en-US" altLang="ko-KR" sz="1600" smtClean="0">
                <a:latin typeface="함초롱바탕"/>
                <a:ea typeface="함초롬바탕" panose="02030604000101010101" pitchFamily="18" charset="-127"/>
              </a:rPr>
              <a:t>: </a:t>
            </a:r>
            <a:r>
              <a:rPr lang="ko-KR" altLang="en-US" sz="1600" b="1" smtClean="0">
                <a:latin typeface="함초롱바탕"/>
                <a:ea typeface="함초롬바탕" panose="02030604000101010101" pitchFamily="18" charset="-127"/>
              </a:rPr>
              <a:t>자유 주제</a:t>
            </a:r>
            <a:endParaRPr lang="en-US" altLang="ko-KR" sz="1600" b="1" smtClean="0">
              <a:latin typeface="함초롱바탕"/>
              <a:ea typeface="함초롬바탕" panose="02030604000101010101" pitchFamily="18" charset="-127"/>
            </a:endParaRPr>
          </a:p>
          <a:p>
            <a:pPr latinLnBrk="0"/>
            <a:r>
              <a:rPr lang="ko-KR" altLang="en-US" sz="1600" smtClean="0">
                <a:latin typeface="함초롱바탕"/>
                <a:ea typeface="함초롬바탕" panose="02030604000101010101" pitchFamily="18" charset="-127"/>
              </a:rPr>
              <a:t>기획서 페이지 구성</a:t>
            </a:r>
            <a:endParaRPr lang="en-US" altLang="ko-KR" sz="1600" smtClean="0">
              <a:latin typeface="함초롱바탕"/>
              <a:ea typeface="함초롬바탕" panose="02030604000101010101" pitchFamily="18" charset="-127"/>
            </a:endParaRPr>
          </a:p>
          <a:p>
            <a:pPr marL="342900" indent="-342900" latinLnBrk="0">
              <a:buAutoNum type="alphaLcPeriod"/>
            </a:pPr>
            <a:r>
              <a:rPr lang="ko-KR" altLang="en-US" sz="1600" smtClean="0">
                <a:latin typeface="함초롱바탕"/>
                <a:ea typeface="함초롬바탕" panose="02030604000101010101" pitchFamily="18" charset="-127"/>
              </a:rPr>
              <a:t>표지</a:t>
            </a:r>
            <a:endParaRPr lang="en-US" altLang="ko-KR" sz="1600">
              <a:latin typeface="함초롱바탕"/>
              <a:ea typeface="함초롬바탕" panose="02030604000101010101" pitchFamily="18" charset="-127"/>
            </a:endParaRPr>
          </a:p>
          <a:p>
            <a:pPr marL="342900" indent="-342900" latinLnBrk="0">
              <a:buAutoNum type="alphaLcPeriod"/>
            </a:pPr>
            <a:r>
              <a:rPr lang="en-US" altLang="ko-KR" sz="1600" smtClean="0">
                <a:latin typeface="함초롱바탕"/>
                <a:ea typeface="Cambria Math" panose="02040503050406030204" pitchFamily="18" charset="0"/>
              </a:rPr>
              <a:t>Version History</a:t>
            </a:r>
          </a:p>
          <a:p>
            <a:pPr marL="342900" indent="-342900" latinLnBrk="0">
              <a:buAutoNum type="alphaLcPeriod"/>
            </a:pPr>
            <a:r>
              <a:rPr lang="en-US" altLang="ko-KR" sz="1600" smtClean="0">
                <a:latin typeface="함초롱바탕"/>
              </a:rPr>
              <a:t>SITEMAP</a:t>
            </a:r>
          </a:p>
          <a:p>
            <a:pPr marL="342900" indent="-342900" latinLnBrk="0">
              <a:buAutoNum type="alphaLcPeriod"/>
            </a:pPr>
            <a:r>
              <a:rPr lang="ko-KR" altLang="en-US" sz="1600" smtClean="0">
                <a:latin typeface="함초롱바탕"/>
              </a:rPr>
              <a:t>메인페이지의 </a:t>
            </a:r>
            <a:r>
              <a:rPr lang="en-US" altLang="ko-KR" sz="1600" smtClean="0">
                <a:latin typeface="함초롱바탕"/>
              </a:rPr>
              <a:t>UI Layout</a:t>
            </a:r>
          </a:p>
          <a:p>
            <a:pPr marL="342900" indent="-342900" latinLnBrk="0">
              <a:buAutoNum type="alphaLcPeriod"/>
            </a:pPr>
            <a:r>
              <a:rPr lang="ko-KR" altLang="en-US" sz="1600" smtClean="0">
                <a:latin typeface="함초롱바탕"/>
              </a:rPr>
              <a:t>구현할 페이지 </a:t>
            </a:r>
            <a:r>
              <a:rPr lang="en-US" altLang="ko-KR" sz="1600" smtClean="0">
                <a:latin typeface="함초롱바탕"/>
              </a:rPr>
              <a:t>UI </a:t>
            </a:r>
            <a:r>
              <a:rPr lang="ko-KR" altLang="en-US" sz="1600" smtClean="0">
                <a:latin typeface="함초롱바탕"/>
              </a:rPr>
              <a:t>설계 및 각 페이지 안</a:t>
            </a:r>
            <a:r>
              <a:rPr lang="ko-KR" altLang="en-US" sz="1600">
                <a:latin typeface="함초롱바탕"/>
              </a:rPr>
              <a:t>에</a:t>
            </a:r>
            <a:r>
              <a:rPr lang="ko-KR" altLang="en-US" sz="1600" smtClean="0">
                <a:latin typeface="함초롱바탕"/>
              </a:rPr>
              <a:t> 기능 설명</a:t>
            </a:r>
            <a:r>
              <a:rPr lang="en-US" altLang="ko-KR" sz="1600" smtClean="0">
                <a:latin typeface="함초롱바탕"/>
              </a:rPr>
              <a:t>, </a:t>
            </a:r>
            <a:r>
              <a:rPr lang="ko-KR" altLang="en-US" sz="1600" smtClean="0">
                <a:latin typeface="함초롱바탕"/>
              </a:rPr>
              <a:t>이미지 표현시 박스처리 가능</a:t>
            </a:r>
            <a:r>
              <a:rPr lang="en-US" altLang="ko-KR" sz="1600" smtClean="0">
                <a:latin typeface="함초롱바탕"/>
              </a:rPr>
              <a:t>(</a:t>
            </a:r>
            <a:r>
              <a:rPr lang="ko-KR" altLang="en-US" sz="1600" smtClean="0">
                <a:latin typeface="함초롱바탕"/>
              </a:rPr>
              <a:t>이미지 </a:t>
            </a:r>
            <a:r>
              <a:rPr lang="en-US" altLang="ko-KR" sz="1600" smtClean="0">
                <a:latin typeface="함초롱바탕"/>
              </a:rPr>
              <a:t>1 </a:t>
            </a:r>
            <a:r>
              <a:rPr lang="ko-KR" altLang="en-US" sz="1600" smtClean="0">
                <a:latin typeface="함초롱바탕"/>
              </a:rPr>
              <a:t>등 설명 추가</a:t>
            </a:r>
            <a:r>
              <a:rPr lang="en-US" altLang="ko-KR" sz="1600" smtClean="0">
                <a:latin typeface="함초롱바탕"/>
              </a:rPr>
              <a:t>)</a:t>
            </a:r>
            <a:endParaRPr lang="en-US" altLang="ko-KR" sz="1600" smtClean="0">
              <a:solidFill>
                <a:srgbClr val="000000"/>
              </a:solidFill>
              <a:latin typeface="함초롱바탕"/>
              <a:ea typeface="함초롬바탕" panose="02030604000101010101" pitchFamily="18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17890" y="3355181"/>
            <a:ext cx="10848604" cy="159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2. </a:t>
            </a:r>
            <a:r>
              <a:rPr lang="ko-KR" altLang="en-US" dirty="0" err="1" smtClean="0">
                <a:solidFill>
                  <a:srgbClr val="000000"/>
                </a:solidFill>
                <a:ea typeface="함초롬바탕" panose="02030604000101010101" pitchFamily="18" charset="-127"/>
              </a:rPr>
              <a:t>제출방법</a:t>
            </a:r>
            <a:r>
              <a:rPr lang="ko-KR" altLang="en-US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ea typeface="함초롬바탕" panose="02030604000101010101" pitchFamily="18" charset="-127"/>
              </a:rPr>
              <a:t>: </a:t>
            </a:r>
          </a:p>
          <a:p>
            <a:pPr lvl="0" latinLnBrk="0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파워포인트 </a:t>
            </a:r>
            <a:r>
              <a:rPr lang="ko-KR" altLang="en-US" sz="1600" dirty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파일로 작성</a:t>
            </a:r>
            <a:r>
              <a:rPr lang="en-US" altLang="ko-KR" sz="1600" dirty="0" smtClean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(Homework_StoryBoard.pptx </a:t>
            </a:r>
            <a:r>
              <a:rPr lang="ko-KR" altLang="en-US" sz="1600" dirty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파일을 참고로 자유롭게 작성</a:t>
            </a:r>
            <a:r>
              <a:rPr lang="en-US" altLang="ko-KR" sz="1600" dirty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하여 </a:t>
            </a:r>
            <a:r>
              <a:rPr lang="en-US" altLang="ko-KR" sz="1600" dirty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LMS </a:t>
            </a:r>
            <a:r>
              <a:rPr lang="ko-KR" altLang="en-US" sz="1600" dirty="0">
                <a:solidFill>
                  <a:srgbClr val="000000"/>
                </a:solidFill>
                <a:latin typeface="함초롱바탕"/>
                <a:ea typeface="함초롬바탕" panose="02030604000101010101" pitchFamily="18" charset="-127"/>
              </a:rPr>
              <a:t>과제에 제출</a:t>
            </a:r>
            <a:endParaRPr lang="en-US" altLang="ko-KR" sz="1600" dirty="0" smtClean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ea typeface="함초롬바탕" panose="02030604000101010101" pitchFamily="18" charset="-127"/>
              </a:rPr>
              <a:t>3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 </a:t>
            </a:r>
            <a:r>
              <a:rPr kumimoji="0" lang="ko-KR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제출기한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:</a:t>
            </a:r>
            <a:r>
              <a:rPr kumimoji="0" lang="ko-KR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5</a:t>
            </a:r>
            <a:r>
              <a:rPr kumimoji="0" lang="ko-KR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월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17</a:t>
            </a:r>
            <a:r>
              <a:rPr kumimoji="0" lang="ko-KR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일 오전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10</a:t>
            </a:r>
            <a:r>
              <a:rPr kumimoji="0" lang="ko-KR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시 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(</a:t>
            </a:r>
            <a:r>
              <a:rPr kumimoji="0" lang="ko-KR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기한 엄수</a:t>
            </a:r>
            <a:r>
              <a:rPr kumimoji="0" lang="en-US" altLang="ko-KR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)</a:t>
            </a:r>
            <a:r>
              <a:rPr kumimoji="0" lang="ko-KR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endParaRPr kumimoji="0" lang="ko-KR" altLang="ko-KR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 </a:t>
            </a:r>
            <a:endParaRPr kumimoji="0" lang="en-US" altLang="ko-K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14990"/>
              </p:ext>
            </p:extLst>
          </p:nvPr>
        </p:nvGraphicFramePr>
        <p:xfrm>
          <a:off x="1531653" y="5388204"/>
          <a:ext cx="6966884" cy="981486"/>
        </p:xfrm>
        <a:graphic>
          <a:graphicData uri="http://schemas.openxmlformats.org/drawingml/2006/table">
            <a:tbl>
              <a:tblPr/>
              <a:tblGrid>
                <a:gridCol w="2412813">
                  <a:extLst>
                    <a:ext uri="{9D8B030D-6E8A-4147-A177-3AD203B41FA5}">
                      <a16:colId xmlns:a16="http://schemas.microsoft.com/office/drawing/2014/main" val="3141225306"/>
                    </a:ext>
                  </a:extLst>
                </a:gridCol>
                <a:gridCol w="2321859">
                  <a:extLst>
                    <a:ext uri="{9D8B030D-6E8A-4147-A177-3AD203B41FA5}">
                      <a16:colId xmlns:a16="http://schemas.microsoft.com/office/drawing/2014/main" val="3933671220"/>
                    </a:ext>
                  </a:extLst>
                </a:gridCol>
                <a:gridCol w="2232212">
                  <a:extLst>
                    <a:ext uri="{9D8B030D-6E8A-4147-A177-3AD203B41FA5}">
                      <a16:colId xmlns:a16="http://schemas.microsoft.com/office/drawing/2014/main" val="2582334193"/>
                    </a:ext>
                  </a:extLst>
                </a:gridCol>
              </a:tblGrid>
              <a:tr h="506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</a:rPr>
                        <a:t>창의성 및 유용성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</a:rPr>
                        <a:t>편의성 및 가독성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</a:rPr>
                        <a:t>완성도 및 성실성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808662"/>
                  </a:ext>
                </a:extLst>
              </a:tr>
              <a:tr h="4345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40%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35%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25%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928492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17890" y="4885468"/>
            <a:ext cx="513808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solidFill>
                  <a:srgbClr val="000000"/>
                </a:solidFill>
                <a:ea typeface="함초롬바탕" panose="02030604000101010101" pitchFamily="18" charset="-127"/>
              </a:rPr>
              <a:t>4</a:t>
            </a:r>
            <a:r>
              <a:rPr kumimoji="0" lang="en-US" altLang="ko-KR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. </a:t>
            </a:r>
            <a:r>
              <a:rPr kumimoji="0" lang="ko-KR" altLang="ko-KR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웹 </a:t>
            </a:r>
            <a:r>
              <a:rPr kumimoji="0" lang="ko-KR" altLang="en-US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프로그래밍 기획서</a:t>
            </a:r>
            <a:r>
              <a:rPr kumimoji="0" lang="ko-KR" altLang="ko-KR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kumimoji="0" lang="ko-KR" altLang="en-US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중간과제 </a:t>
            </a:r>
            <a:r>
              <a:rPr kumimoji="0" lang="ko-KR" altLang="ko-KR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채점 기준표</a:t>
            </a:r>
            <a:endParaRPr kumimoji="0" lang="ko-KR" altLang="ko-KR" sz="1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 </a:t>
            </a:r>
            <a:endParaRPr kumimoji="0" lang="en-US" altLang="ko-KR" sz="2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334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687" y="412403"/>
            <a:ext cx="2234045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Version History</a:t>
            </a:r>
            <a:endParaRPr lang="ko-KR" altLang="en-US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58200"/>
              </p:ext>
            </p:extLst>
          </p:nvPr>
        </p:nvGraphicFramePr>
        <p:xfrm>
          <a:off x="628072" y="793557"/>
          <a:ext cx="10935856" cy="57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3854">
                  <a:extLst>
                    <a:ext uri="{9D8B030D-6E8A-4147-A177-3AD203B41FA5}">
                      <a16:colId xmlns:a16="http://schemas.microsoft.com/office/drawing/2014/main" val="244450461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48240215"/>
                    </a:ext>
                  </a:extLst>
                </a:gridCol>
                <a:gridCol w="6375164">
                  <a:extLst>
                    <a:ext uri="{9D8B030D-6E8A-4147-A177-3AD203B41FA5}">
                      <a16:colId xmlns:a16="http://schemas.microsoft.com/office/drawing/2014/main" val="816807560"/>
                    </a:ext>
                  </a:extLst>
                </a:gridCol>
                <a:gridCol w="760575">
                  <a:extLst>
                    <a:ext uri="{9D8B030D-6E8A-4147-A177-3AD203B41FA5}">
                      <a16:colId xmlns:a16="http://schemas.microsoft.com/office/drawing/2014/main" val="886609775"/>
                    </a:ext>
                  </a:extLst>
                </a:gridCol>
                <a:gridCol w="932226">
                  <a:extLst>
                    <a:ext uri="{9D8B030D-6E8A-4147-A177-3AD203B41FA5}">
                      <a16:colId xmlns:a16="http://schemas.microsoft.com/office/drawing/2014/main" val="3560015482"/>
                    </a:ext>
                  </a:extLst>
                </a:gridCol>
                <a:gridCol w="752764">
                  <a:extLst>
                    <a:ext uri="{9D8B030D-6E8A-4147-A177-3AD203B41FA5}">
                      <a16:colId xmlns:a16="http://schemas.microsoft.com/office/drawing/2014/main" val="1353820588"/>
                    </a:ext>
                  </a:extLst>
                </a:gridCol>
              </a:tblGrid>
              <a:tr h="319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Date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Version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내용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Page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총 </a:t>
                      </a:r>
                      <a:r>
                        <a:rPr lang="en-US" altLang="ko-KR" sz="1400" smtClean="0"/>
                        <a:t>page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작성자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03421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2022.05.07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0.1.1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 </a:t>
                      </a:r>
                      <a:r>
                        <a:rPr lang="ko-KR" altLang="en-US" sz="1200" smtClean="0"/>
                        <a:t>기획서 초안 작성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이순용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365157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0.1.2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 Main</a:t>
                      </a:r>
                      <a:r>
                        <a:rPr lang="en-US" altLang="ko-KR" sz="1200" baseline="0" smtClean="0"/>
                        <a:t> UI page </a:t>
                      </a:r>
                      <a:r>
                        <a:rPr lang="ko-KR" altLang="en-US" sz="1200" baseline="0" smtClean="0"/>
                        <a:t>설계 추가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이순용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681821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076354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00517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060674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020717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413566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55664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420125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142939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19802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212027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28350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60228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704979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837762"/>
                  </a:ext>
                </a:extLst>
              </a:tr>
              <a:tr h="3195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373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>
            <a:spLocks noChangeArrowheads="1"/>
          </p:cNvSpPr>
          <p:nvPr/>
        </p:nvSpPr>
        <p:spPr bwMode="auto">
          <a:xfrm>
            <a:off x="347237" y="357386"/>
            <a:ext cx="7639278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SITEMAP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79955" y="1200150"/>
            <a:ext cx="1815205" cy="3886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OOO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52898" y="2078819"/>
            <a:ext cx="1188000" cy="360000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5765" y="2078819"/>
            <a:ext cx="1188000" cy="360000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등록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98632" y="2068448"/>
            <a:ext cx="1383172" cy="360000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학습정보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72839" y="2078819"/>
            <a:ext cx="1188000" cy="360000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 in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5437" y="2068448"/>
            <a:ext cx="1188000" cy="360000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Profile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59393" y="2078819"/>
            <a:ext cx="1188000" cy="360000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소개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52898" y="2543215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메뉴이동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52898" y="3004431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10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컨텐츠</a:t>
            </a:r>
            <a:endParaRPr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52898" y="3457392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52898" y="3898925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75765" y="2543215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필요서비스 등록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75765" y="3004429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제안서비스 등록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07184" y="2532844"/>
            <a:ext cx="1383172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앱 프로그래밍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07184" y="2994060"/>
            <a:ext cx="1383172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1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리엑트란</a:t>
            </a:r>
            <a:endParaRPr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95437" y="2532844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58837" y="2543215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정보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66946" y="2543215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70756" y="2969935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로그아웃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11827" y="3004429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역사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058837" y="3006021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507184" y="3465289"/>
            <a:ext cx="1383172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10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하이브리드 앱 설계</a:t>
            </a:r>
            <a:endParaRPr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98632" y="3936519"/>
            <a:ext cx="1383172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ko-KR" altLang="en-US" sz="110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하이브리드 앱 구현</a:t>
            </a:r>
            <a:endParaRPr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47687" y="5932390"/>
            <a:ext cx="10720516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smtClean="0">
                <a:solidFill>
                  <a:srgbClr val="FF0000"/>
                </a:solidFill>
              </a:rPr>
              <a:t>사이트 맵은 보여지는 메뉴 이외에 홈페이지에서 작성된 모든 기능 및 페이지를 한 눈에 알 수 있도록 자유롭게 구성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52898" y="4340458"/>
            <a:ext cx="1188000" cy="36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Footer Info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14"/>
          <p:cNvGrpSpPr>
            <a:grpSpLocks/>
          </p:cNvGrpSpPr>
          <p:nvPr/>
        </p:nvGrpSpPr>
        <p:grpSpPr bwMode="auto">
          <a:xfrm>
            <a:off x="1680588" y="3710322"/>
            <a:ext cx="9246928" cy="763976"/>
            <a:chOff x="308" y="890"/>
            <a:chExt cx="1134" cy="2041"/>
          </a:xfrm>
        </p:grpSpPr>
        <p:sp>
          <p:nvSpPr>
            <p:cNvPr id="56" name="Rectangle 115"/>
            <p:cNvSpPr>
              <a:spLocks noChangeArrowheads="1"/>
            </p:cNvSpPr>
            <p:nvPr/>
          </p:nvSpPr>
          <p:spPr bwMode="auto">
            <a:xfrm>
              <a:off x="313" y="890"/>
              <a:ext cx="1129" cy="2041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Line 116"/>
            <p:cNvSpPr>
              <a:spLocks noChangeShapeType="1"/>
            </p:cNvSpPr>
            <p:nvPr/>
          </p:nvSpPr>
          <p:spPr bwMode="auto">
            <a:xfrm flipH="1"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Line 117"/>
            <p:cNvSpPr>
              <a:spLocks noChangeShapeType="1"/>
            </p:cNvSpPr>
            <p:nvPr/>
          </p:nvSpPr>
          <p:spPr bwMode="auto">
            <a:xfrm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38991" y="747348"/>
            <a:ext cx="6380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UI Layout</a:t>
            </a:r>
            <a:r>
              <a:rPr lang="en-US" altLang="ko-KR" sz="1600" b="1" i="0" u="none" strike="noStrike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 HOME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558474" y="1230738"/>
            <a:ext cx="9587020" cy="4634354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1687575" y="1977669"/>
            <a:ext cx="9259787" cy="710343"/>
            <a:chOff x="308" y="890"/>
            <a:chExt cx="1134" cy="2041"/>
          </a:xfrm>
        </p:grpSpPr>
        <p:sp>
          <p:nvSpPr>
            <p:cNvPr id="17" name="Rectangle 130"/>
            <p:cNvSpPr>
              <a:spLocks noChangeArrowheads="1"/>
            </p:cNvSpPr>
            <p:nvPr/>
          </p:nvSpPr>
          <p:spPr bwMode="auto">
            <a:xfrm>
              <a:off x="313" y="890"/>
              <a:ext cx="1129" cy="2041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Line 131"/>
            <p:cNvSpPr>
              <a:spLocks noChangeShapeType="1"/>
            </p:cNvSpPr>
            <p:nvPr/>
          </p:nvSpPr>
          <p:spPr bwMode="auto">
            <a:xfrm flipH="1"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Line 132"/>
            <p:cNvSpPr>
              <a:spLocks noChangeShapeType="1"/>
            </p:cNvSpPr>
            <p:nvPr/>
          </p:nvSpPr>
          <p:spPr bwMode="auto">
            <a:xfrm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Group 114"/>
          <p:cNvGrpSpPr>
            <a:grpSpLocks/>
          </p:cNvGrpSpPr>
          <p:nvPr/>
        </p:nvGrpSpPr>
        <p:grpSpPr bwMode="auto">
          <a:xfrm>
            <a:off x="1688927" y="2749425"/>
            <a:ext cx="9246928" cy="828695"/>
            <a:chOff x="308" y="890"/>
            <a:chExt cx="1134" cy="2041"/>
          </a:xfrm>
        </p:grpSpPr>
        <p:sp>
          <p:nvSpPr>
            <p:cNvPr id="22" name="Rectangle 115"/>
            <p:cNvSpPr>
              <a:spLocks noChangeArrowheads="1"/>
            </p:cNvSpPr>
            <p:nvPr/>
          </p:nvSpPr>
          <p:spPr bwMode="auto">
            <a:xfrm>
              <a:off x="313" y="890"/>
              <a:ext cx="1129" cy="2041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Line 116"/>
            <p:cNvSpPr>
              <a:spLocks noChangeShapeType="1"/>
            </p:cNvSpPr>
            <p:nvPr/>
          </p:nvSpPr>
          <p:spPr bwMode="auto">
            <a:xfrm flipH="1"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Line 117"/>
            <p:cNvSpPr>
              <a:spLocks noChangeShapeType="1"/>
            </p:cNvSpPr>
            <p:nvPr/>
          </p:nvSpPr>
          <p:spPr bwMode="auto">
            <a:xfrm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 Box 123"/>
          <p:cNvSpPr txBox="1">
            <a:spLocks noChangeArrowheads="1"/>
          </p:cNvSpPr>
          <p:nvPr/>
        </p:nvSpPr>
        <p:spPr bwMode="auto">
          <a:xfrm>
            <a:off x="5041091" y="3936632"/>
            <a:ext cx="2134761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Best Provider area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Group 114"/>
          <p:cNvGrpSpPr>
            <a:grpSpLocks/>
          </p:cNvGrpSpPr>
          <p:nvPr/>
        </p:nvGrpSpPr>
        <p:grpSpPr bwMode="auto">
          <a:xfrm>
            <a:off x="1675452" y="4525492"/>
            <a:ext cx="9252064" cy="614516"/>
            <a:chOff x="308" y="890"/>
            <a:chExt cx="1134" cy="2041"/>
          </a:xfrm>
        </p:grpSpPr>
        <p:sp>
          <p:nvSpPr>
            <p:cNvPr id="28" name="Rectangle 115"/>
            <p:cNvSpPr>
              <a:spLocks noChangeArrowheads="1"/>
            </p:cNvSpPr>
            <p:nvPr/>
          </p:nvSpPr>
          <p:spPr bwMode="auto">
            <a:xfrm>
              <a:off x="313" y="890"/>
              <a:ext cx="1129" cy="2041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Line 116"/>
            <p:cNvSpPr>
              <a:spLocks noChangeShapeType="1"/>
            </p:cNvSpPr>
            <p:nvPr/>
          </p:nvSpPr>
          <p:spPr bwMode="auto">
            <a:xfrm flipH="1"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Rectangle 94"/>
          <p:cNvSpPr>
            <a:spLocks noChangeArrowheads="1"/>
          </p:cNvSpPr>
          <p:nvPr/>
        </p:nvSpPr>
        <p:spPr bwMode="auto">
          <a:xfrm>
            <a:off x="1713991" y="1311475"/>
            <a:ext cx="9225184" cy="60221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Group 102"/>
          <p:cNvGrpSpPr>
            <a:grpSpLocks/>
          </p:cNvGrpSpPr>
          <p:nvPr/>
        </p:nvGrpSpPr>
        <p:grpSpPr bwMode="auto">
          <a:xfrm>
            <a:off x="1687574" y="1490750"/>
            <a:ext cx="9239941" cy="377885"/>
            <a:chOff x="308" y="890"/>
            <a:chExt cx="1134" cy="2041"/>
          </a:xfrm>
        </p:grpSpPr>
        <p:sp>
          <p:nvSpPr>
            <p:cNvPr id="38" name="Rectangle 103"/>
            <p:cNvSpPr>
              <a:spLocks noChangeArrowheads="1"/>
            </p:cNvSpPr>
            <p:nvPr/>
          </p:nvSpPr>
          <p:spPr bwMode="auto">
            <a:xfrm>
              <a:off x="313" y="890"/>
              <a:ext cx="1129" cy="2041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Line 104"/>
            <p:cNvSpPr>
              <a:spLocks noChangeShapeType="1"/>
            </p:cNvSpPr>
            <p:nvPr/>
          </p:nvSpPr>
          <p:spPr bwMode="auto">
            <a:xfrm flipH="1"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Line 105"/>
            <p:cNvSpPr>
              <a:spLocks noChangeShapeType="1"/>
            </p:cNvSpPr>
            <p:nvPr/>
          </p:nvSpPr>
          <p:spPr bwMode="auto">
            <a:xfrm>
              <a:off x="308" y="890"/>
              <a:ext cx="1134" cy="2041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 Box 106"/>
          <p:cNvSpPr txBox="1">
            <a:spLocks noChangeArrowheads="1"/>
          </p:cNvSpPr>
          <p:nvPr/>
        </p:nvSpPr>
        <p:spPr bwMode="auto">
          <a:xfrm>
            <a:off x="5576597" y="1563513"/>
            <a:ext cx="10760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kern="0" smtClean="0">
                <a:latin typeface="맑은 고딕" pitchFamily="50" charset="-127"/>
                <a:ea typeface="맑은 고딕" pitchFamily="50" charset="-127"/>
              </a:rPr>
              <a:t>Main Menu</a:t>
            </a:r>
            <a:r>
              <a:rPr kumimoji="0" lang="en-US" altLang="ko-KR" sz="900" kern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kern="0" dirty="0">
                <a:latin typeface="맑은 고딕" pitchFamily="50" charset="-127"/>
                <a:ea typeface="맑은 고딕" pitchFamily="50" charset="-127"/>
              </a:rPr>
              <a:t>area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146"/>
          <p:cNvSpPr>
            <a:spLocks noChangeArrowheads="1"/>
          </p:cNvSpPr>
          <p:nvPr/>
        </p:nvSpPr>
        <p:spPr bwMode="auto">
          <a:xfrm>
            <a:off x="1706169" y="5180230"/>
            <a:ext cx="9221348" cy="58460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Footer Info ( + Additional menu)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4931566" y="4742863"/>
            <a:ext cx="236411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dirty="0" err="1" smtClean="0">
                <a:latin typeface="+mj-lt"/>
              </a:rPr>
              <a:t>whoNwho</a:t>
            </a:r>
            <a:r>
              <a:rPr lang="en-US" altLang="ko-KR" sz="900" dirty="0" smtClean="0">
                <a:latin typeface="+mj-lt"/>
              </a:rPr>
              <a:t> Feed</a:t>
            </a:r>
            <a:r>
              <a:rPr lang="en-US" altLang="ko-KR" sz="900" dirty="0" smtClean="0">
                <a:latin typeface="+mj-lt"/>
                <a:ea typeface="맑은 고딕" pitchFamily="50" charset="-127"/>
              </a:rPr>
              <a:t> </a:t>
            </a:r>
            <a:r>
              <a:rPr lang="en-US" altLang="ko-KR" sz="900" dirty="0">
                <a:latin typeface="+mj-lt"/>
                <a:ea typeface="맑은 고딕" pitchFamily="50" charset="-127"/>
              </a:rPr>
              <a:t>area</a:t>
            </a:r>
          </a:p>
        </p:txBody>
      </p:sp>
      <p:sp>
        <p:nvSpPr>
          <p:cNvPr id="59" name="Text Box 123"/>
          <p:cNvSpPr txBox="1">
            <a:spLocks noChangeArrowheads="1"/>
          </p:cNvSpPr>
          <p:nvPr/>
        </p:nvSpPr>
        <p:spPr bwMode="auto">
          <a:xfrm>
            <a:off x="4926413" y="3036396"/>
            <a:ext cx="236411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900" smtClean="0">
                <a:latin typeface="+mj-lt"/>
              </a:rPr>
              <a:t>Hot&amp;New </a:t>
            </a:r>
            <a:r>
              <a:rPr lang="en-US" altLang="ko-KR" sz="900" dirty="0" smtClean="0">
                <a:latin typeface="+mj-lt"/>
              </a:rPr>
              <a:t>Service</a:t>
            </a:r>
            <a:r>
              <a:rPr lang="en-US" altLang="ko-KR" sz="900" dirty="0" smtClean="0">
                <a:latin typeface="+mj-lt"/>
                <a:ea typeface="맑은 고딕" pitchFamily="50" charset="-127"/>
              </a:rPr>
              <a:t> </a:t>
            </a:r>
            <a:r>
              <a:rPr lang="en-US" altLang="ko-KR" sz="900" dirty="0">
                <a:latin typeface="+mj-lt"/>
                <a:ea typeface="맑은 고딕" pitchFamily="50" charset="-127"/>
              </a:rPr>
              <a:t>area</a:t>
            </a:r>
          </a:p>
        </p:txBody>
      </p:sp>
      <p:sp>
        <p:nvSpPr>
          <p:cNvPr id="69" name="Text Box 133"/>
          <p:cNvSpPr txBox="1">
            <a:spLocks noChangeArrowheads="1"/>
          </p:cNvSpPr>
          <p:nvPr/>
        </p:nvSpPr>
        <p:spPr bwMode="auto">
          <a:xfrm>
            <a:off x="5356155" y="2185121"/>
            <a:ext cx="1504634" cy="23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Service Registration area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52078536" descr="EMB0000157459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420" y="918673"/>
            <a:ext cx="9555796" cy="493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8991" y="747348"/>
            <a:ext cx="6380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UI Layout</a:t>
            </a:r>
            <a:r>
              <a:rPr lang="en-US" altLang="ko-KR" sz="1600" b="1" i="0" u="none" strike="noStrike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 HOME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41"/>
          <p:cNvSpPr>
            <a:spLocks noChangeArrowheads="1"/>
          </p:cNvSpPr>
          <p:nvPr/>
        </p:nvSpPr>
        <p:spPr bwMode="auto">
          <a:xfrm>
            <a:off x="123825" y="828750"/>
            <a:ext cx="11979035" cy="59126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1081"/>
          <p:cNvGrpSpPr>
            <a:grpSpLocks/>
          </p:cNvGrpSpPr>
          <p:nvPr/>
        </p:nvGrpSpPr>
        <p:grpSpPr bwMode="auto">
          <a:xfrm>
            <a:off x="10525067" y="836989"/>
            <a:ext cx="1577794" cy="237067"/>
            <a:chOff x="5148" y="863"/>
            <a:chExt cx="1340" cy="158"/>
          </a:xfrm>
        </p:grpSpPr>
        <p:sp>
          <p:nvSpPr>
            <p:cNvPr id="4" name="Rectangle 944"/>
            <p:cNvSpPr>
              <a:spLocks noChangeArrowheads="1"/>
            </p:cNvSpPr>
            <p:nvPr userDrawn="1"/>
          </p:nvSpPr>
          <p:spPr bwMode="auto">
            <a:xfrm>
              <a:off x="5152" y="863"/>
              <a:ext cx="1336" cy="15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28700"/>
              <a:r>
                <a:rPr lang="en-US" altLang="ko-KR" sz="9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5" name="Line 1080"/>
            <p:cNvSpPr>
              <a:spLocks noChangeShapeType="1"/>
            </p:cNvSpPr>
            <p:nvPr userDrawn="1"/>
          </p:nvSpPr>
          <p:spPr bwMode="auto">
            <a:xfrm>
              <a:off x="5148" y="1021"/>
              <a:ext cx="1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" name="Line 942"/>
          <p:cNvSpPr>
            <a:spLocks noChangeShapeType="1"/>
          </p:cNvSpPr>
          <p:nvPr/>
        </p:nvSpPr>
        <p:spPr bwMode="auto">
          <a:xfrm>
            <a:off x="10525066" y="837332"/>
            <a:ext cx="0" cy="5904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Group 1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6475"/>
              </p:ext>
            </p:extLst>
          </p:nvPr>
        </p:nvGraphicFramePr>
        <p:xfrm>
          <a:off x="123825" y="146125"/>
          <a:ext cx="11984149" cy="552517"/>
        </p:xfrm>
        <a:graphic>
          <a:graphicData uri="http://schemas.openxmlformats.org/drawingml/2006/table">
            <a:tbl>
              <a:tblPr/>
              <a:tblGrid>
                <a:gridCol w="82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11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프로젝트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Main  ui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Main 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메인페이지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스토리보드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2022. 05. 07.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버전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작성자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이순용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4344532" y="3429088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31765" y="1100773"/>
            <a:ext cx="1556303" cy="564059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8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메인 페이지 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1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 웹페이지 전체 기본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width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는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1200px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로 작성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2. header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에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nav</a:t>
            </a:r>
            <a:r>
              <a:rPr lang="ko-KR" altLang="en-US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태그에서 메뉴 작성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메뉴에서 각 페이지로 이동할 수 있도록 작성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3. section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의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main_visual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영역은 자유롭게 구성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4. section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의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main-contents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영역은 공지사항과 메뉴중 핵심 페이지를 이미지로 이동할 수 있도록 아래와 같이 작성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5. foot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작성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39702" y="3455111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3513937" y="5487924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5256414" y="5486663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/>
              <a:t>4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7218491" y="5486663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7"/>
          <a:stretch/>
        </p:blipFill>
        <p:spPr>
          <a:xfrm>
            <a:off x="1310441" y="1317964"/>
            <a:ext cx="8898391" cy="495078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482" y="828750"/>
            <a:ext cx="7993478" cy="53553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2961" y="1273935"/>
            <a:ext cx="108395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&lt;header&gt;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019" y="1536616"/>
            <a:ext cx="1992020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</a:t>
            </a:r>
            <a:r>
              <a:rPr lang="en-US" altLang="ko-KR" sz="1488" b="1" dirty="0" err="1">
                <a:solidFill>
                  <a:srgbClr val="FF0000"/>
                </a:solidFill>
              </a:rPr>
              <a:t>nav</a:t>
            </a:r>
            <a:r>
              <a:rPr lang="en-US" altLang="ko-KR" sz="1488" b="1" dirty="0">
                <a:solidFill>
                  <a:srgbClr val="FF0000"/>
                </a:solidFill>
              </a:rPr>
              <a:t> id=</a:t>
            </a:r>
            <a:r>
              <a:rPr lang="en-US" altLang="ko-KR" sz="1488" b="1" dirty="0" err="1">
                <a:solidFill>
                  <a:srgbClr val="FF0000"/>
                </a:solidFill>
              </a:rPr>
              <a:t>topMenu</a:t>
            </a:r>
            <a:r>
              <a:rPr lang="en-US" altLang="ko-KR" sz="1488" b="1" dirty="0">
                <a:solidFill>
                  <a:srgbClr val="FF0000"/>
                </a:solidFill>
              </a:rPr>
              <a:t>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961" y="1811368"/>
            <a:ext cx="2356735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&lt;Section id=container&gt;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7742" y="2165118"/>
            <a:ext cx="2161169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&lt;div id=</a:t>
            </a:r>
            <a:r>
              <a:rPr lang="en-US" altLang="ko-KR" sz="1488" b="1" dirty="0" err="1">
                <a:solidFill>
                  <a:srgbClr val="FF0000"/>
                </a:solidFill>
              </a:rPr>
              <a:t>main_visual</a:t>
            </a:r>
            <a:r>
              <a:rPr lang="en-US" altLang="ko-KR" sz="1488" b="1" dirty="0">
                <a:solidFill>
                  <a:srgbClr val="FF0000"/>
                </a:solidFill>
              </a:rPr>
              <a:t>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4756" y="4530486"/>
            <a:ext cx="242643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&lt;div id=</a:t>
            </a:r>
            <a:r>
              <a:rPr lang="en-US" altLang="ko-KR" sz="1488" b="1" dirty="0" err="1">
                <a:solidFill>
                  <a:srgbClr val="FF0000"/>
                </a:solidFill>
              </a:rPr>
              <a:t>main_contents</a:t>
            </a:r>
            <a:r>
              <a:rPr lang="en-US" altLang="ko-KR" sz="1488" b="1" dirty="0">
                <a:solidFill>
                  <a:srgbClr val="FF0000"/>
                </a:solidFill>
              </a:rPr>
              <a:t>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953" y="5841308"/>
            <a:ext cx="1020600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&lt;footer&gt;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038" y="4824885"/>
            <a:ext cx="167225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&lt;div id=notice&gt;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127" y="917281"/>
            <a:ext cx="922047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&lt;body&gt;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09295" y="4691139"/>
            <a:ext cx="203453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88" b="1" dirty="0">
                <a:solidFill>
                  <a:srgbClr val="FF0000"/>
                </a:solidFill>
              </a:rPr>
              <a:t>&lt;div id=</a:t>
            </a:r>
            <a:r>
              <a:rPr lang="en-US" altLang="ko-KR" sz="1488" b="1" dirty="0" err="1">
                <a:solidFill>
                  <a:srgbClr val="FF0000"/>
                </a:solidFill>
              </a:rPr>
              <a:t>menu_link</a:t>
            </a:r>
            <a:r>
              <a:rPr lang="en-US" altLang="ko-KR" sz="1488" b="1" dirty="0">
                <a:solidFill>
                  <a:srgbClr val="FF0000"/>
                </a:solidFill>
              </a:rPr>
              <a:t>&gt;</a:t>
            </a:r>
            <a:endParaRPr lang="ko-KR" altLang="en-US" sz="1488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65781" y="5279833"/>
            <a:ext cx="524503" cy="19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61" dirty="0" err="1"/>
              <a:t>나의정보</a:t>
            </a:r>
            <a:endParaRPr lang="ko-KR" altLang="en-US" sz="661" dirty="0"/>
          </a:p>
        </p:txBody>
      </p:sp>
      <p:sp>
        <p:nvSpPr>
          <p:cNvPr id="32" name="TextBox 31"/>
          <p:cNvSpPr txBox="1"/>
          <p:nvPr/>
        </p:nvSpPr>
        <p:spPr>
          <a:xfrm>
            <a:off x="6926068" y="5285775"/>
            <a:ext cx="524503" cy="19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61"/>
              <a:t>학습정보</a:t>
            </a:r>
            <a:endParaRPr lang="ko-KR" altLang="en-US" sz="661" dirty="0"/>
          </a:p>
        </p:txBody>
      </p:sp>
      <p:sp>
        <p:nvSpPr>
          <p:cNvPr id="33" name="TextBox 32"/>
          <p:cNvSpPr txBox="1"/>
          <p:nvPr/>
        </p:nvSpPr>
        <p:spPr>
          <a:xfrm>
            <a:off x="7740803" y="5298378"/>
            <a:ext cx="694421" cy="19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61" dirty="0"/>
              <a:t>홈페이지정보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11773" y="6266315"/>
            <a:ext cx="1950596" cy="44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8" dirty="0" err="1"/>
              <a:t>Onmouseover</a:t>
            </a:r>
            <a:r>
              <a:rPr lang="en-US" altLang="ko-KR" sz="1158" dirty="0"/>
              <a:t> </a:t>
            </a:r>
            <a:r>
              <a:rPr lang="ko-KR" altLang="en-US" sz="1158" dirty="0"/>
              <a:t>이벤트의 예</a:t>
            </a:r>
          </a:p>
        </p:txBody>
      </p:sp>
      <p:cxnSp>
        <p:nvCxnSpPr>
          <p:cNvPr id="35" name="직선 화살표 연결선 34"/>
          <p:cNvCxnSpPr>
            <a:endCxn id="33" idx="2"/>
          </p:cNvCxnSpPr>
          <p:nvPr/>
        </p:nvCxnSpPr>
        <p:spPr>
          <a:xfrm flipV="1">
            <a:off x="8071622" y="5476511"/>
            <a:ext cx="1" cy="802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172060" y="5463908"/>
            <a:ext cx="0" cy="802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6471318" y="5483337"/>
            <a:ext cx="4325" cy="764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829389" y="3139866"/>
            <a:ext cx="304312" cy="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0170" y="2994952"/>
            <a:ext cx="1950596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8" dirty="0"/>
              <a:t>Background image</a:t>
            </a:r>
            <a:endParaRPr lang="ko-KR" altLang="en-US" sz="1158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471317" y="1496915"/>
            <a:ext cx="1" cy="192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394017" y="1483113"/>
            <a:ext cx="1" cy="192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8402442" y="1496915"/>
            <a:ext cx="1" cy="192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59581" y="1288912"/>
            <a:ext cx="125987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dirty="0" err="1"/>
              <a:t>myInfo.html</a:t>
            </a:r>
            <a:r>
              <a:rPr lang="ko-KR" altLang="en-US" sz="992" dirty="0"/>
              <a:t>로 이동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99974" y="1288631"/>
            <a:ext cx="1442068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dirty="0" err="1"/>
              <a:t>studyInfo.html</a:t>
            </a:r>
            <a:r>
              <a:rPr lang="ko-KR" altLang="en-US" sz="992" dirty="0"/>
              <a:t>로 이동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4641" y="1268314"/>
            <a:ext cx="1900976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dirty="0" err="1"/>
              <a:t>homapageInfo.html</a:t>
            </a:r>
            <a:r>
              <a:rPr lang="ko-KR" altLang="en-US" sz="992" dirty="0"/>
              <a:t>로 이동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85700" y="4853165"/>
            <a:ext cx="1735454" cy="62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8" dirty="0" err="1"/>
              <a:t>Imgage</a:t>
            </a:r>
            <a:r>
              <a:rPr lang="en-US" altLang="ko-KR" sz="1158" dirty="0"/>
              <a:t> </a:t>
            </a:r>
            <a:r>
              <a:rPr lang="ko-KR" altLang="en-US" sz="1158" dirty="0"/>
              <a:t>클릭할 경우</a:t>
            </a:r>
            <a:endParaRPr lang="en-US" altLang="ko-KR" sz="1158" dirty="0"/>
          </a:p>
          <a:p>
            <a:r>
              <a:rPr lang="ko-KR" altLang="en-US" sz="1158" dirty="0"/>
              <a:t>각각의 </a:t>
            </a:r>
            <a:r>
              <a:rPr lang="en-US" altLang="ko-KR" sz="1158" dirty="0"/>
              <a:t>title</a:t>
            </a:r>
            <a:r>
              <a:rPr lang="ko-KR" altLang="en-US" sz="1158" dirty="0"/>
              <a:t>에 해당하는</a:t>
            </a:r>
            <a:endParaRPr lang="en-US" altLang="ko-KR" sz="1158" dirty="0"/>
          </a:p>
          <a:p>
            <a:r>
              <a:rPr lang="ko-KR" altLang="en-US" sz="1158" dirty="0"/>
              <a:t>페이지로 이동</a:t>
            </a:r>
            <a:endParaRPr lang="en-US" altLang="ko-KR" sz="1158" dirty="0"/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3546772" y="1689304"/>
            <a:ext cx="280141" cy="5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89244" y="1593110"/>
            <a:ext cx="12598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92" dirty="0" err="1"/>
              <a:t>로고이미지</a:t>
            </a:r>
            <a:endParaRPr lang="ko-KR" altLang="en-US" sz="992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9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41"/>
          <p:cNvSpPr>
            <a:spLocks noChangeArrowheads="1"/>
          </p:cNvSpPr>
          <p:nvPr/>
        </p:nvSpPr>
        <p:spPr bwMode="auto">
          <a:xfrm>
            <a:off x="123825" y="828750"/>
            <a:ext cx="11979035" cy="59126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Group 1081"/>
          <p:cNvGrpSpPr>
            <a:grpSpLocks/>
          </p:cNvGrpSpPr>
          <p:nvPr/>
        </p:nvGrpSpPr>
        <p:grpSpPr bwMode="auto">
          <a:xfrm>
            <a:off x="10525067" y="836989"/>
            <a:ext cx="1577794" cy="237067"/>
            <a:chOff x="5148" y="863"/>
            <a:chExt cx="1340" cy="158"/>
          </a:xfrm>
        </p:grpSpPr>
        <p:sp>
          <p:nvSpPr>
            <p:cNvPr id="4" name="Rectangle 944"/>
            <p:cNvSpPr>
              <a:spLocks noChangeArrowheads="1"/>
            </p:cNvSpPr>
            <p:nvPr userDrawn="1"/>
          </p:nvSpPr>
          <p:spPr bwMode="auto">
            <a:xfrm>
              <a:off x="5152" y="863"/>
              <a:ext cx="1336" cy="15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28700"/>
              <a:r>
                <a:rPr lang="en-US" altLang="ko-KR" sz="9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5" name="Line 1080"/>
            <p:cNvSpPr>
              <a:spLocks noChangeShapeType="1"/>
            </p:cNvSpPr>
            <p:nvPr userDrawn="1"/>
          </p:nvSpPr>
          <p:spPr bwMode="auto">
            <a:xfrm>
              <a:off x="5148" y="1021"/>
              <a:ext cx="1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6" name="Line 942"/>
          <p:cNvSpPr>
            <a:spLocks noChangeShapeType="1"/>
          </p:cNvSpPr>
          <p:nvPr/>
        </p:nvSpPr>
        <p:spPr bwMode="auto">
          <a:xfrm>
            <a:off x="10525066" y="837332"/>
            <a:ext cx="0" cy="5904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Group 1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34740"/>
              </p:ext>
            </p:extLst>
          </p:nvPr>
        </p:nvGraphicFramePr>
        <p:xfrm>
          <a:off x="123825" y="146125"/>
          <a:ext cx="11984149" cy="552517"/>
        </p:xfrm>
        <a:graphic>
          <a:graphicData uri="http://schemas.openxmlformats.org/drawingml/2006/table">
            <a:tbl>
              <a:tblPr/>
              <a:tblGrid>
                <a:gridCol w="82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11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프로젝트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Main  ui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Main – nav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메뉴 영역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스토리보드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2022. 05. 07.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버전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작성자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이순용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31765" y="1100773"/>
            <a:ext cx="1556303" cy="564059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8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메인 페이지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&lt;nav&gt;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의 메뉴</a:t>
            </a:r>
            <a:r>
              <a:rPr lang="ko-KR" altLang="en-US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설명</a:t>
            </a:r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1.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로고 영역</a:t>
            </a:r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dirty="0" smtClean="0">
                <a:solidFill>
                  <a:srgbClr val="262626"/>
                </a:solidFill>
                <a:cs typeface="Calibri" pitchFamily="34" charset="0"/>
              </a:rPr>
              <a:t>2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. Main Memu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영역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1</a:t>
            </a:r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)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나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-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나의 정보 페이지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-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나의 이력 페이지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</a:t>
            </a:r>
            <a:r>
              <a:rPr lang="en-US" altLang="ko-KR" sz="900" dirty="0">
                <a:solidFill>
                  <a:srgbClr val="262626"/>
                </a:solidFill>
                <a:cs typeface="Calibri" pitchFamily="34" charset="0"/>
              </a:rPr>
              <a:t>2</a:t>
            </a:r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)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학습 정보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</a:t>
            </a:r>
            <a:r>
              <a:rPr lang="en-US" altLang="ko-KR" sz="900" dirty="0">
                <a:solidFill>
                  <a:srgbClr val="262626"/>
                </a:solidFill>
                <a:cs typeface="Calibri" pitchFamily="34" charset="0"/>
              </a:rPr>
              <a:t>3</a:t>
            </a:r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)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홈페이지 정보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자신이 작성한 홈페이지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구성으로 자유롭게 작성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dirty="0" smtClean="0">
                <a:solidFill>
                  <a:srgbClr val="262626"/>
                </a:solidFill>
                <a:cs typeface="Calibri" pitchFamily="34" charset="0"/>
              </a:rPr>
              <a:t>3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.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공지사항 영역</a:t>
            </a:r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dirty="0">
                <a:solidFill>
                  <a:srgbClr val="262626"/>
                </a:solidFill>
                <a:cs typeface="Calibri" pitchFamily="34" charset="0"/>
              </a:rPr>
              <a:t> - </a:t>
            </a:r>
            <a:r>
              <a:rPr lang="ko-KR" altLang="en-US" sz="900" dirty="0">
                <a:solidFill>
                  <a:srgbClr val="262626"/>
                </a:solidFill>
                <a:cs typeface="Calibri" pitchFamily="34" charset="0"/>
              </a:rPr>
              <a:t>클릭</a:t>
            </a:r>
            <a:r>
              <a:rPr lang="en-US" altLang="ko-KR" sz="900" dirty="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ko-KR" altLang="en-US" sz="900">
                <a:solidFill>
                  <a:srgbClr val="262626"/>
                </a:solidFill>
                <a:cs typeface="Calibri" pitchFamily="34" charset="0"/>
              </a:rPr>
              <a:t>시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공지사항 리스트 </a:t>
            </a:r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</a:t>
            </a:r>
          </a:p>
          <a:p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페이지 </a:t>
            </a:r>
            <a:r>
              <a:rPr lang="ko-KR" altLang="en-US" sz="900" dirty="0">
                <a:solidFill>
                  <a:srgbClr val="262626"/>
                </a:solidFill>
                <a:cs typeface="Calibri" pitchFamily="34" charset="0"/>
              </a:rPr>
              <a:t>이동한다</a:t>
            </a:r>
            <a:r>
              <a:rPr lang="en-US" altLang="ko-KR" sz="900" dirty="0">
                <a:solidFill>
                  <a:srgbClr val="262626"/>
                </a:solidFill>
                <a:cs typeface="Calibri" pitchFamily="34" charset="0"/>
              </a:rPr>
              <a:t>.</a:t>
            </a:r>
          </a:p>
          <a:p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dirty="0" smtClean="0">
                <a:solidFill>
                  <a:srgbClr val="262626"/>
                </a:solidFill>
                <a:cs typeface="Calibri" pitchFamily="34" charset="0"/>
              </a:rPr>
              <a:t>4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. Login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영역</a:t>
            </a:r>
            <a:endParaRPr lang="en-US" altLang="ko-KR" sz="900" dirty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dirty="0">
                <a:solidFill>
                  <a:srgbClr val="262626"/>
                </a:solidFill>
                <a:cs typeface="Calibri" pitchFamily="34" charset="0"/>
              </a:rPr>
              <a:t> - </a:t>
            </a:r>
            <a:r>
              <a:rPr lang="ko-KR" altLang="en-US" sz="900" dirty="0">
                <a:solidFill>
                  <a:srgbClr val="262626"/>
                </a:solidFill>
                <a:cs typeface="Calibri" pitchFamily="34" charset="0"/>
              </a:rPr>
              <a:t>클릭</a:t>
            </a:r>
            <a:r>
              <a:rPr lang="en-US" altLang="ko-KR" sz="900" dirty="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ko-KR" altLang="en-US" sz="900">
                <a:solidFill>
                  <a:srgbClr val="262626"/>
                </a:solidFill>
                <a:cs typeface="Calibri" pitchFamily="34" charset="0"/>
              </a:rPr>
              <a:t>시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로그인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Page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로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이동한다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. </a:t>
            </a: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-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로그인후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4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번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아이콘이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 사라지고 </a:t>
            </a:r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5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번의 아이콘이 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보여진다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.</a:t>
            </a: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5.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계정정보 영역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>
                <a:solidFill>
                  <a:srgbClr val="262626"/>
                </a:solidFill>
                <a:cs typeface="Calibri" pitchFamily="34" charset="0"/>
              </a:rPr>
              <a:t>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로그인 정보를 확인할 수 </a:t>
            </a:r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   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있다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99" y="3521449"/>
            <a:ext cx="9443478" cy="17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64" y="1128319"/>
            <a:ext cx="7440167" cy="4978127"/>
          </a:xfrm>
          <a:prstGeom prst="rect">
            <a:avLst/>
          </a:prstGeom>
        </p:spPr>
      </p:pic>
      <p:sp>
        <p:nvSpPr>
          <p:cNvPr id="4" name="Rectangle 941"/>
          <p:cNvSpPr>
            <a:spLocks noChangeArrowheads="1"/>
          </p:cNvSpPr>
          <p:nvPr/>
        </p:nvSpPr>
        <p:spPr bwMode="auto">
          <a:xfrm>
            <a:off x="123825" y="828750"/>
            <a:ext cx="11979035" cy="59126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" name="Group 1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58502"/>
              </p:ext>
            </p:extLst>
          </p:nvPr>
        </p:nvGraphicFramePr>
        <p:xfrm>
          <a:off x="123825" y="146125"/>
          <a:ext cx="11984149" cy="552517"/>
        </p:xfrm>
        <a:graphic>
          <a:graphicData uri="http://schemas.openxmlformats.org/drawingml/2006/table">
            <a:tbl>
              <a:tblPr/>
              <a:tblGrid>
                <a:gridCol w="82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11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프로젝트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 ui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page– </a:t>
                      </a:r>
                      <a:r>
                        <a:rPr kumimoji="0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 페이지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스토리보드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2022. 05. 07.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버전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작성자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이순용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942"/>
          <p:cNvSpPr>
            <a:spLocks noChangeShapeType="1"/>
          </p:cNvSpPr>
          <p:nvPr/>
        </p:nvSpPr>
        <p:spPr bwMode="auto">
          <a:xfrm>
            <a:off x="10525066" y="837332"/>
            <a:ext cx="0" cy="5904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31765" y="1100773"/>
            <a:ext cx="1556303" cy="564059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8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공지사항 페이지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리스트 혹은 표를 이용하여 작성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리스트를 클릭할 경우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공지사항의 상세 페이지로 이동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페이지 구현 생략 가능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</p:txBody>
      </p:sp>
      <p:sp>
        <p:nvSpPr>
          <p:cNvPr id="8" name="Rectangle 944"/>
          <p:cNvSpPr>
            <a:spLocks noChangeArrowheads="1"/>
          </p:cNvSpPr>
          <p:nvPr/>
        </p:nvSpPr>
        <p:spPr bwMode="auto">
          <a:xfrm>
            <a:off x="10529777" y="836989"/>
            <a:ext cx="1573084" cy="237067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28700"/>
            <a:r>
              <a:rPr lang="en-US" altLang="ko-KR" sz="900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9" name="타원 8"/>
          <p:cNvSpPr/>
          <p:nvPr/>
        </p:nvSpPr>
        <p:spPr>
          <a:xfrm>
            <a:off x="1634573" y="2520416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5765747" y="3306629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4085572" y="5626116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2634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38" y="892184"/>
            <a:ext cx="7370436" cy="5526243"/>
          </a:xfrm>
          <a:prstGeom prst="rect">
            <a:avLst/>
          </a:prstGeom>
        </p:spPr>
      </p:pic>
      <p:sp>
        <p:nvSpPr>
          <p:cNvPr id="3" name="Rectangle 941"/>
          <p:cNvSpPr>
            <a:spLocks noChangeArrowheads="1"/>
          </p:cNvSpPr>
          <p:nvPr/>
        </p:nvSpPr>
        <p:spPr bwMode="auto">
          <a:xfrm>
            <a:off x="123825" y="828750"/>
            <a:ext cx="11979035" cy="59126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" name="Group 1081"/>
          <p:cNvGrpSpPr>
            <a:grpSpLocks/>
          </p:cNvGrpSpPr>
          <p:nvPr/>
        </p:nvGrpSpPr>
        <p:grpSpPr bwMode="auto">
          <a:xfrm>
            <a:off x="10525067" y="836989"/>
            <a:ext cx="1577794" cy="237067"/>
            <a:chOff x="5148" y="863"/>
            <a:chExt cx="1340" cy="158"/>
          </a:xfrm>
        </p:grpSpPr>
        <p:sp>
          <p:nvSpPr>
            <p:cNvPr id="5" name="Rectangle 944"/>
            <p:cNvSpPr>
              <a:spLocks noChangeArrowheads="1"/>
            </p:cNvSpPr>
            <p:nvPr userDrawn="1"/>
          </p:nvSpPr>
          <p:spPr bwMode="auto">
            <a:xfrm>
              <a:off x="5152" y="863"/>
              <a:ext cx="1336" cy="15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28700"/>
              <a:r>
                <a:rPr lang="en-US" altLang="ko-KR" sz="900" dirty="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6" name="Line 1080"/>
            <p:cNvSpPr>
              <a:spLocks noChangeShapeType="1"/>
            </p:cNvSpPr>
            <p:nvPr userDrawn="1"/>
          </p:nvSpPr>
          <p:spPr bwMode="auto">
            <a:xfrm>
              <a:off x="5148" y="1021"/>
              <a:ext cx="1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Line 942"/>
          <p:cNvSpPr>
            <a:spLocks noChangeShapeType="1"/>
          </p:cNvSpPr>
          <p:nvPr/>
        </p:nvSpPr>
        <p:spPr bwMode="auto">
          <a:xfrm>
            <a:off x="10525066" y="837332"/>
            <a:ext cx="0" cy="59040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8" name="Group 10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43742"/>
              </p:ext>
            </p:extLst>
          </p:nvPr>
        </p:nvGraphicFramePr>
        <p:xfrm>
          <a:off x="123825" y="146125"/>
          <a:ext cx="11984149" cy="552517"/>
        </p:xfrm>
        <a:graphic>
          <a:graphicData uri="http://schemas.openxmlformats.org/drawingml/2006/table">
            <a:tbl>
              <a:tblPr/>
              <a:tblGrid>
                <a:gridCol w="82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511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프로젝트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OOOO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 ui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Sub page– </a:t>
                      </a:r>
                      <a:r>
                        <a:rPr kumimoji="0" lang="ko-KR" altLang="en-US" sz="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검색페이지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문서명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스토리보드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2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날짜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2022. 05. 07.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버전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작성자</a:t>
                      </a:r>
                    </a:p>
                  </a:txBody>
                  <a:tcPr marL="53994" marR="53994" marT="28797" marB="28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1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이순용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53994" marR="53994" marT="28797" marB="28797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7000830" y="1349642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531765" y="1100773"/>
            <a:ext cx="1556303" cy="564059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8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홈페이지의 종류 중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검색 페이지의 경우는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검색 입력창과 버튼 </a:t>
            </a:r>
            <a:r>
              <a:rPr lang="en-US" altLang="ko-KR" sz="900" smtClean="0">
                <a:solidFill>
                  <a:srgbClr val="262626"/>
                </a:solidFill>
                <a:cs typeface="Calibri" pitchFamily="34" charset="0"/>
              </a:rPr>
              <a:t>UI</a:t>
            </a:r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만 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r>
              <a:rPr lang="ko-KR" altLang="en-US" sz="900" smtClean="0">
                <a:solidFill>
                  <a:srgbClr val="262626"/>
                </a:solidFill>
                <a:cs typeface="Calibri" pitchFamily="34" charset="0"/>
              </a:rPr>
              <a:t>구현 가능</a:t>
            </a:r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smtClean="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>
              <a:solidFill>
                <a:srgbClr val="262626"/>
              </a:solidFill>
              <a:cs typeface="Calibri" pitchFamily="34" charset="0"/>
            </a:endParaRPr>
          </a:p>
          <a:p>
            <a:endParaRPr lang="en-US" altLang="ko-KR" sz="900" dirty="0" smtClean="0">
              <a:solidFill>
                <a:srgbClr val="262626"/>
              </a:solidFill>
              <a:cs typeface="Calibri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71199" y="1811115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2214043" y="5950856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7000830" y="5950856"/>
            <a:ext cx="219600" cy="21782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7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783</Words>
  <Application>Microsoft Office PowerPoint</Application>
  <PresentationFormat>와이드스크린</PresentationFormat>
  <Paragraphs>325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Adobe 고딕 Std B</vt:lpstr>
      <vt:lpstr>굴림</vt:lpstr>
      <vt:lpstr>나눔바른고딕</vt:lpstr>
      <vt:lpstr>맑은 고딕</vt:lpstr>
      <vt:lpstr>한컴바탕</vt:lpstr>
      <vt:lpstr>함초롬바탕</vt:lpstr>
      <vt:lpstr>함초롱바탕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82</cp:revision>
  <dcterms:created xsi:type="dcterms:W3CDTF">2017-08-04T06:07:46Z</dcterms:created>
  <dcterms:modified xsi:type="dcterms:W3CDTF">2023-04-26T06:52:31Z</dcterms:modified>
</cp:coreProperties>
</file>