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79" r:id="rId2"/>
    <p:sldId id="256" r:id="rId3"/>
    <p:sldId id="257" r:id="rId4"/>
    <p:sldId id="285" r:id="rId5"/>
    <p:sldId id="258" r:id="rId6"/>
    <p:sldId id="281" r:id="rId7"/>
    <p:sldId id="284" r:id="rId8"/>
    <p:sldId id="283" r:id="rId9"/>
    <p:sldId id="277" r:id="rId10"/>
    <p:sldId id="260" r:id="rId11"/>
    <p:sldId id="286" r:id="rId12"/>
    <p:sldId id="287" r:id="rId13"/>
    <p:sldId id="272" r:id="rId14"/>
    <p:sldId id="263" r:id="rId15"/>
    <p:sldId id="280" r:id="rId16"/>
    <p:sldId id="270" r:id="rId17"/>
    <p:sldId id="275" r:id="rId18"/>
    <p:sldId id="267" r:id="rId19"/>
    <p:sldId id="268" r:id="rId20"/>
    <p:sldId id="265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FFD173-5EE4-4A30-9C5E-3827DADF67D7}">
          <p14:sldIdLst>
            <p14:sldId id="279"/>
            <p14:sldId id="256"/>
            <p14:sldId id="257"/>
            <p14:sldId id="285"/>
            <p14:sldId id="258"/>
            <p14:sldId id="281"/>
            <p14:sldId id="284"/>
            <p14:sldId id="283"/>
            <p14:sldId id="277"/>
            <p14:sldId id="260"/>
            <p14:sldId id="286"/>
            <p14:sldId id="287"/>
            <p14:sldId id="272"/>
            <p14:sldId id="263"/>
            <p14:sldId id="280"/>
            <p14:sldId id="270"/>
            <p14:sldId id="275"/>
            <p14:sldId id="267"/>
            <p14:sldId id="268"/>
          </p14:sldIdLst>
        </p14:section>
        <p14:section name="Heating Demand Calculation" id="{EDBDEE27-AC4E-4382-B34C-52913DBCE8F8}">
          <p14:sldIdLst/>
        </p14:section>
        <p14:section name="Later inclusion" id="{E35DB8FC-E7B8-4E08-9601-854D96CB55F3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bas, Sirin" initials="AS" lastIdx="4" clrIdx="0">
    <p:extLst>
      <p:ext uri="{19B8F6BF-5375-455C-9EA6-DF929625EA0E}">
        <p15:presenceInfo xmlns:p15="http://schemas.microsoft.com/office/powerpoint/2012/main" userId="S-1-5-21-3617743424-2264104643-3755661423-233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FAD"/>
    <a:srgbClr val="D77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2449" autoAdjust="0"/>
  </p:normalViewPr>
  <p:slideViewPr>
    <p:cSldViewPr snapToGrid="0">
      <p:cViewPr varScale="1">
        <p:scale>
          <a:sx n="106" d="100"/>
          <a:sy n="106" d="100"/>
        </p:scale>
        <p:origin x="3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2T02:39:33.585" idx="3">
    <p:pos x="4918" y="2860"/>
    <p:text>distribution of subsectors&amp;building types within NUTS2 is carried on to NUTS3</p:text>
    <p:extLst>
      <p:ext uri="{C676402C-5697-4E1C-873F-D02D1690AC5C}">
        <p15:threadingInfo xmlns:p15="http://schemas.microsoft.com/office/powerpoint/2012/main" timeZoneBias="-120"/>
      </p:ext>
    </p:extLst>
  </p:cm>
  <p:cm authorId="1" dt="2023-06-22T03:01:37.236" idx="4">
    <p:pos x="2086" y="628"/>
    <p:text>employee statistics from Census 2011, while building stock data as end of 2014</p:text>
    <p:extLst mod="1"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27T14:36:21.245" idx="2">
    <p:pos x="630" y="1643"/>
    <p:text>https://www.seenergies.eu/peta5/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5D685B-1AE0-4E35-B0A4-CC0BFC2F6303}" type="doc">
      <dgm:prSet loTypeId="urn:microsoft.com/office/officeart/2005/8/layout/bProcess2" loCatId="process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A206738F-C0D1-428B-A579-1D24F4FB8634}">
      <dgm:prSet phldrT="[Text]"/>
      <dgm:spPr/>
      <dgm:t>
        <a:bodyPr/>
        <a:lstStyle/>
        <a:p>
          <a:r>
            <a:rPr lang="de-DE" b="0" dirty="0" err="1" smtClean="0">
              <a:solidFill>
                <a:schemeClr val="accent6"/>
              </a:solidFill>
            </a:rPr>
            <a:t>number</a:t>
          </a:r>
          <a:r>
            <a:rPr lang="de-DE" b="0" dirty="0" smtClean="0">
              <a:solidFill>
                <a:schemeClr val="accent6"/>
              </a:solidFill>
            </a:rPr>
            <a:t> </a:t>
          </a:r>
          <a:r>
            <a:rPr lang="de-DE" b="0" dirty="0" err="1" smtClean="0">
              <a:solidFill>
                <a:schemeClr val="accent6"/>
              </a:solidFill>
            </a:rPr>
            <a:t>of</a:t>
          </a:r>
          <a:r>
            <a:rPr lang="de-DE" b="0" dirty="0" smtClean="0">
              <a:solidFill>
                <a:schemeClr val="accent6"/>
              </a:solidFill>
            </a:rPr>
            <a:t> non-</a:t>
          </a:r>
          <a:r>
            <a:rPr lang="de-DE" b="0" dirty="0" err="1" smtClean="0">
              <a:solidFill>
                <a:schemeClr val="accent6"/>
              </a:solidFill>
            </a:rPr>
            <a:t>residential</a:t>
          </a:r>
          <a:r>
            <a:rPr lang="de-DE" b="0" dirty="0" smtClean="0">
              <a:solidFill>
                <a:schemeClr val="accent6"/>
              </a:solidFill>
            </a:rPr>
            <a:t> </a:t>
          </a:r>
          <a:r>
            <a:rPr lang="de-DE" b="0" dirty="0" err="1" smtClean="0">
              <a:solidFill>
                <a:schemeClr val="accent6"/>
              </a:solidFill>
            </a:rPr>
            <a:t>buildings</a:t>
          </a:r>
          <a:r>
            <a:rPr lang="de-DE" b="0" dirty="0" smtClean="0">
              <a:solidFill>
                <a:schemeClr val="accent6"/>
              </a:solidFill>
            </a:rPr>
            <a:t> on national </a:t>
          </a:r>
          <a:r>
            <a:rPr lang="de-DE" b="0" dirty="0" err="1" smtClean="0">
              <a:solidFill>
                <a:schemeClr val="accent6"/>
              </a:solidFill>
            </a:rPr>
            <a:t>level</a:t>
          </a:r>
          <a:r>
            <a:rPr lang="de-DE" b="0" dirty="0" smtClean="0">
              <a:solidFill>
                <a:schemeClr val="accent6"/>
              </a:solidFill>
            </a:rPr>
            <a:t> </a:t>
          </a:r>
          <a:r>
            <a:rPr lang="de-DE" b="0" dirty="0" err="1" smtClean="0">
              <a:solidFill>
                <a:schemeClr val="accent6"/>
              </a:solidFill>
            </a:rPr>
            <a:t>from</a:t>
          </a:r>
          <a:r>
            <a:rPr lang="de-DE" b="0" dirty="0" smtClean="0">
              <a:solidFill>
                <a:schemeClr val="accent6"/>
              </a:solidFill>
            </a:rPr>
            <a:t> IWU (2022)</a:t>
          </a:r>
        </a:p>
      </dgm:t>
    </dgm:pt>
    <dgm:pt modelId="{4E5B2B79-1F74-4910-A28B-04A56E7A607F}" type="parTrans" cxnId="{D7A12803-22E9-40DE-A30E-8D29A6A9C96D}">
      <dgm:prSet/>
      <dgm:spPr/>
      <dgm:t>
        <a:bodyPr/>
        <a:lstStyle/>
        <a:p>
          <a:endParaRPr lang="en-US"/>
        </a:p>
      </dgm:t>
    </dgm:pt>
    <dgm:pt modelId="{59357A6B-53C8-4783-8687-CE142047A8E8}" type="sibTrans" cxnId="{D7A12803-22E9-40DE-A30E-8D29A6A9C96D}">
      <dgm:prSet/>
      <dgm:spPr/>
      <dgm:t>
        <a:bodyPr/>
        <a:lstStyle/>
        <a:p>
          <a:endParaRPr lang="en-US"/>
        </a:p>
      </dgm:t>
    </dgm:pt>
    <dgm:pt modelId="{A40119CB-AD0B-4E59-A2DD-B21712F971E2}">
      <dgm:prSet phldrT="[Text]" custT="1"/>
      <dgm:spPr/>
      <dgm:t>
        <a:bodyPr/>
        <a:lstStyle/>
        <a:p>
          <a:r>
            <a:rPr lang="de-DE" sz="900" b="1" dirty="0" err="1" smtClean="0">
              <a:solidFill>
                <a:schemeClr val="accent6"/>
              </a:solidFill>
            </a:rPr>
            <a:t>number</a:t>
          </a:r>
          <a:r>
            <a:rPr lang="de-DE" sz="900" b="1" dirty="0" smtClean="0">
              <a:solidFill>
                <a:schemeClr val="accent6"/>
              </a:solidFill>
            </a:rPr>
            <a:t> </a:t>
          </a:r>
          <a:r>
            <a:rPr lang="de-DE" sz="900" b="1" dirty="0" err="1" smtClean="0">
              <a:solidFill>
                <a:schemeClr val="accent6"/>
              </a:solidFill>
            </a:rPr>
            <a:t>of</a:t>
          </a:r>
          <a:r>
            <a:rPr lang="de-DE" sz="900" b="1" dirty="0" smtClean="0">
              <a:solidFill>
                <a:schemeClr val="accent6"/>
              </a:solidFill>
            </a:rPr>
            <a:t> NRES </a:t>
          </a:r>
          <a:r>
            <a:rPr lang="de-DE" sz="900" b="1" dirty="0" err="1" smtClean="0">
              <a:solidFill>
                <a:schemeClr val="accent6"/>
              </a:solidFill>
            </a:rPr>
            <a:t>buildings</a:t>
          </a:r>
          <a:r>
            <a:rPr lang="de-DE" sz="900" b="1" dirty="0" smtClean="0">
              <a:solidFill>
                <a:schemeClr val="accent6"/>
              </a:solidFill>
            </a:rPr>
            <a:t> per NUTS3 </a:t>
          </a:r>
          <a:r>
            <a:rPr lang="de-DE" sz="900" b="1" dirty="0" err="1" smtClean="0">
              <a:solidFill>
                <a:schemeClr val="accent6"/>
              </a:solidFill>
            </a:rPr>
            <a:t>region</a:t>
          </a:r>
          <a:endParaRPr lang="en-US" sz="900" dirty="0">
            <a:solidFill>
              <a:schemeClr val="accent6"/>
            </a:solidFill>
          </a:endParaRPr>
        </a:p>
      </dgm:t>
    </dgm:pt>
    <dgm:pt modelId="{BDF1F16E-05D8-46B5-8DBC-00242100BA12}" type="parTrans" cxnId="{B1607313-D6AC-41EC-B5C4-373C08842605}">
      <dgm:prSet/>
      <dgm:spPr/>
      <dgm:t>
        <a:bodyPr/>
        <a:lstStyle/>
        <a:p>
          <a:endParaRPr lang="en-US"/>
        </a:p>
      </dgm:t>
    </dgm:pt>
    <dgm:pt modelId="{FC105ADF-677C-48A9-A473-A1BC5327C26B}" type="sibTrans" cxnId="{B1607313-D6AC-41EC-B5C4-373C08842605}">
      <dgm:prSet/>
      <dgm:spPr/>
      <dgm:t>
        <a:bodyPr/>
        <a:lstStyle/>
        <a:p>
          <a:endParaRPr lang="en-US"/>
        </a:p>
      </dgm:t>
    </dgm:pt>
    <dgm:pt modelId="{092A3A97-9F07-4320-B9BA-73BC681F1FB5}">
      <dgm:prSet phldrT="[Text]" custT="1"/>
      <dgm:spPr/>
      <dgm:t>
        <a:bodyPr/>
        <a:lstStyle/>
        <a:p>
          <a:r>
            <a:rPr lang="de-DE" sz="700" dirty="0" err="1" smtClean="0">
              <a:solidFill>
                <a:schemeClr val="accent6"/>
              </a:solidFill>
            </a:rPr>
            <a:t>built-up</a:t>
          </a:r>
          <a:r>
            <a:rPr lang="de-DE" sz="700" dirty="0" smtClean="0">
              <a:solidFill>
                <a:schemeClr val="accent6"/>
              </a:solidFill>
            </a:rPr>
            <a:t> </a:t>
          </a:r>
          <a:r>
            <a:rPr lang="de-DE" sz="700" dirty="0" err="1" smtClean="0">
              <a:solidFill>
                <a:schemeClr val="accent6"/>
              </a:solidFill>
            </a:rPr>
            <a:t>surface</a:t>
          </a:r>
          <a:r>
            <a:rPr lang="de-DE" sz="700" dirty="0" smtClean="0">
              <a:solidFill>
                <a:schemeClr val="accent6"/>
              </a:solidFill>
            </a:rPr>
            <a:t> </a:t>
          </a:r>
          <a:r>
            <a:rPr lang="de-DE" sz="700" dirty="0" err="1" smtClean="0">
              <a:solidFill>
                <a:schemeClr val="accent6"/>
              </a:solidFill>
            </a:rPr>
            <a:t>of</a:t>
          </a:r>
          <a:r>
            <a:rPr lang="de-DE" sz="700" dirty="0" smtClean="0">
              <a:solidFill>
                <a:schemeClr val="accent6"/>
              </a:solidFill>
            </a:rPr>
            <a:t> NRES on </a:t>
          </a:r>
          <a:r>
            <a:rPr lang="de-DE" sz="700" dirty="0" err="1" smtClean="0">
              <a:solidFill>
                <a:schemeClr val="accent6"/>
              </a:solidFill>
            </a:rPr>
            <a:t>hectare</a:t>
          </a:r>
          <a:r>
            <a:rPr lang="de-DE" sz="700" dirty="0" smtClean="0">
              <a:solidFill>
                <a:schemeClr val="accent6"/>
              </a:solidFill>
            </a:rPr>
            <a:t> </a:t>
          </a:r>
          <a:r>
            <a:rPr lang="de-DE" sz="700" dirty="0" err="1" smtClean="0">
              <a:solidFill>
                <a:schemeClr val="accent6"/>
              </a:solidFill>
            </a:rPr>
            <a:t>level</a:t>
          </a:r>
          <a:r>
            <a:rPr lang="de-DE" sz="700" dirty="0" smtClean="0">
              <a:solidFill>
                <a:schemeClr val="accent6"/>
              </a:solidFill>
            </a:rPr>
            <a:t> </a:t>
          </a:r>
          <a:r>
            <a:rPr lang="de-DE" sz="700" dirty="0" err="1" smtClean="0">
              <a:solidFill>
                <a:schemeClr val="accent6"/>
              </a:solidFill>
            </a:rPr>
            <a:t>from</a:t>
          </a:r>
          <a:r>
            <a:rPr lang="de-DE" sz="700" dirty="0" smtClean="0">
              <a:solidFill>
                <a:schemeClr val="accent6"/>
              </a:solidFill>
            </a:rPr>
            <a:t> Global Human Settlement Layer [</a:t>
          </a:r>
          <a:r>
            <a:rPr lang="de-DE" sz="700" dirty="0" err="1" smtClean="0">
              <a:solidFill>
                <a:schemeClr val="accent6"/>
              </a:solidFill>
            </a:rPr>
            <a:t>aggregated</a:t>
          </a:r>
          <a:r>
            <a:rPr lang="de-DE" sz="700" dirty="0" smtClean="0">
              <a:solidFill>
                <a:schemeClr val="accent6"/>
              </a:solidFill>
            </a:rPr>
            <a:t> </a:t>
          </a:r>
          <a:r>
            <a:rPr lang="de-DE" sz="700" dirty="0" err="1" smtClean="0">
              <a:solidFill>
                <a:schemeClr val="accent6"/>
              </a:solidFill>
            </a:rPr>
            <a:t>for</a:t>
          </a:r>
          <a:r>
            <a:rPr lang="de-DE" sz="700" dirty="0" smtClean="0">
              <a:solidFill>
                <a:schemeClr val="accent6"/>
              </a:solidFill>
            </a:rPr>
            <a:t> NUTS3 </a:t>
          </a:r>
          <a:r>
            <a:rPr lang="de-DE" sz="700" dirty="0" err="1" smtClean="0">
              <a:solidFill>
                <a:schemeClr val="accent6"/>
              </a:solidFill>
            </a:rPr>
            <a:t>regions</a:t>
          </a:r>
          <a:r>
            <a:rPr lang="de-DE" sz="700" dirty="0" smtClean="0">
              <a:solidFill>
                <a:schemeClr val="accent6"/>
              </a:solidFill>
            </a:rPr>
            <a:t>]</a:t>
          </a:r>
          <a:endParaRPr lang="en-US" sz="700" b="1" dirty="0">
            <a:solidFill>
              <a:schemeClr val="accent6"/>
            </a:solidFill>
          </a:endParaRPr>
        </a:p>
      </dgm:t>
    </dgm:pt>
    <dgm:pt modelId="{7854013B-DE99-45EB-AD83-C51DF623F4BA}" type="parTrans" cxnId="{6DE3B5CB-275B-4049-B535-E3DD8917DF4C}">
      <dgm:prSet/>
      <dgm:spPr/>
      <dgm:t>
        <a:bodyPr/>
        <a:lstStyle/>
        <a:p>
          <a:endParaRPr lang="en-US"/>
        </a:p>
      </dgm:t>
    </dgm:pt>
    <dgm:pt modelId="{E871FD72-647A-48B0-948D-3F11D75844A6}" type="sibTrans" cxnId="{6DE3B5CB-275B-4049-B535-E3DD8917DF4C}">
      <dgm:prSet/>
      <dgm:spPr/>
      <dgm:t>
        <a:bodyPr/>
        <a:lstStyle/>
        <a:p>
          <a:endParaRPr lang="en-US"/>
        </a:p>
      </dgm:t>
    </dgm:pt>
    <dgm:pt modelId="{5166E743-2569-42BB-B9C3-0D5BFFD26C26}">
      <dgm:prSet phldrT="[Text]" custT="1"/>
      <dgm:spPr>
        <a:ln>
          <a:solidFill>
            <a:srgbClr val="D7712B"/>
          </a:solidFill>
        </a:ln>
      </dgm:spPr>
      <dgm:t>
        <a:bodyPr/>
        <a:lstStyle/>
        <a:p>
          <a:r>
            <a:rPr lang="en-US" sz="900" dirty="0" smtClean="0">
              <a:solidFill>
                <a:schemeClr val="accent6"/>
              </a:solidFill>
            </a:rPr>
            <a:t>floor area per employee according to subsector: from FORECAST</a:t>
          </a:r>
          <a:endParaRPr lang="de-DE" sz="900" dirty="0" smtClean="0">
            <a:solidFill>
              <a:schemeClr val="accent6"/>
            </a:solidFill>
          </a:endParaRPr>
        </a:p>
      </dgm:t>
    </dgm:pt>
    <dgm:pt modelId="{2B7203E0-3ED0-404B-9757-17BD18F5B218}" type="parTrans" cxnId="{EE661B5B-7751-4AAC-BC4C-0634ED3A922E}">
      <dgm:prSet/>
      <dgm:spPr/>
      <dgm:t>
        <a:bodyPr/>
        <a:lstStyle/>
        <a:p>
          <a:endParaRPr lang="en-US"/>
        </a:p>
      </dgm:t>
    </dgm:pt>
    <dgm:pt modelId="{8FD1FA35-4B55-469C-A0FD-2F0AF75D46B3}" type="sibTrans" cxnId="{EE661B5B-7751-4AAC-BC4C-0634ED3A922E}">
      <dgm:prSet/>
      <dgm:spPr>
        <a:solidFill>
          <a:srgbClr val="F4BFAD"/>
        </a:solidFill>
        <a:ln>
          <a:noFill/>
        </a:ln>
      </dgm:spPr>
      <dgm:t>
        <a:bodyPr/>
        <a:lstStyle/>
        <a:p>
          <a:endParaRPr lang="en-US"/>
        </a:p>
      </dgm:t>
    </dgm:pt>
    <dgm:pt modelId="{25204127-1C2C-4D17-ABD1-1A95B0D52ADE}">
      <dgm:prSet phldrT="[Text]" custT="1"/>
      <dgm:spPr>
        <a:ln>
          <a:solidFill>
            <a:srgbClr val="D7712B"/>
          </a:solidFill>
        </a:ln>
      </dgm:spPr>
      <dgm:t>
        <a:bodyPr/>
        <a:lstStyle/>
        <a:p>
          <a:r>
            <a:rPr lang="de-DE" sz="900" b="1" dirty="0" err="1" smtClean="0">
              <a:solidFill>
                <a:schemeClr val="accent6"/>
              </a:solidFill>
            </a:rPr>
            <a:t>floor</a:t>
          </a:r>
          <a:r>
            <a:rPr lang="de-DE" sz="900" b="1" dirty="0" smtClean="0">
              <a:solidFill>
                <a:schemeClr val="accent6"/>
              </a:solidFill>
            </a:rPr>
            <a:t> </a:t>
          </a:r>
          <a:r>
            <a:rPr lang="de-DE" sz="900" b="1" dirty="0" err="1" smtClean="0">
              <a:solidFill>
                <a:schemeClr val="accent6"/>
              </a:solidFill>
            </a:rPr>
            <a:t>area</a:t>
          </a:r>
          <a:r>
            <a:rPr lang="de-DE" sz="900" b="1" dirty="0" smtClean="0">
              <a:solidFill>
                <a:schemeClr val="accent6"/>
              </a:solidFill>
            </a:rPr>
            <a:t>/ </a:t>
          </a:r>
          <a:r>
            <a:rPr lang="de-DE" sz="900" b="1" dirty="0" err="1" smtClean="0">
              <a:solidFill>
                <a:schemeClr val="accent6"/>
              </a:solidFill>
            </a:rPr>
            <a:t>subsector</a:t>
          </a:r>
          <a:r>
            <a:rPr lang="de-DE" sz="900" b="1" dirty="0" smtClean="0">
              <a:solidFill>
                <a:schemeClr val="accent6"/>
              </a:solidFill>
            </a:rPr>
            <a:t> per NUTS2 </a:t>
          </a:r>
          <a:r>
            <a:rPr lang="de-DE" sz="900" b="1" dirty="0" err="1" smtClean="0">
              <a:solidFill>
                <a:schemeClr val="accent6"/>
              </a:solidFill>
            </a:rPr>
            <a:t>region</a:t>
          </a:r>
          <a:endParaRPr lang="en-US" sz="900" b="1" dirty="0">
            <a:solidFill>
              <a:schemeClr val="accent6"/>
            </a:solidFill>
          </a:endParaRPr>
        </a:p>
      </dgm:t>
    </dgm:pt>
    <dgm:pt modelId="{863DDE6B-0AC2-45A3-A7BE-BBF599C64720}" type="parTrans" cxnId="{B3C7A322-A91D-44DB-AC39-7E5A83A60130}">
      <dgm:prSet/>
      <dgm:spPr/>
      <dgm:t>
        <a:bodyPr/>
        <a:lstStyle/>
        <a:p>
          <a:endParaRPr lang="en-US"/>
        </a:p>
      </dgm:t>
    </dgm:pt>
    <dgm:pt modelId="{09FB02F6-E022-444A-9A06-450F907A0819}" type="sibTrans" cxnId="{B3C7A322-A91D-44DB-AC39-7E5A83A60130}">
      <dgm:prSet/>
      <dgm:spPr/>
      <dgm:t>
        <a:bodyPr/>
        <a:lstStyle/>
        <a:p>
          <a:endParaRPr lang="en-US"/>
        </a:p>
      </dgm:t>
    </dgm:pt>
    <dgm:pt modelId="{304C35DD-31D1-4646-91A5-D74320FCBE36}">
      <dgm:prSet phldrT="[Text]" custT="1"/>
      <dgm:spPr/>
      <dgm:t>
        <a:bodyPr/>
        <a:lstStyle/>
        <a:p>
          <a:r>
            <a:rPr lang="de-DE" sz="900" dirty="0" err="1" smtClean="0">
              <a:solidFill>
                <a:schemeClr val="accent6"/>
              </a:solidFill>
            </a:rPr>
            <a:t>number</a:t>
          </a:r>
          <a:r>
            <a:rPr lang="de-DE" sz="900" dirty="0" smtClean="0">
              <a:solidFill>
                <a:schemeClr val="accent6"/>
              </a:solidFill>
            </a:rPr>
            <a:t> </a:t>
          </a:r>
          <a:r>
            <a:rPr lang="de-DE" sz="900" dirty="0" err="1" smtClean="0">
              <a:solidFill>
                <a:schemeClr val="accent6"/>
              </a:solidFill>
            </a:rPr>
            <a:t>of</a:t>
          </a:r>
          <a:r>
            <a:rPr lang="de-DE" sz="900" dirty="0" smtClean="0">
              <a:solidFill>
                <a:schemeClr val="accent6"/>
              </a:solidFill>
            </a:rPr>
            <a:t> </a:t>
          </a:r>
          <a:r>
            <a:rPr lang="de-DE" sz="900" dirty="0" err="1" smtClean="0">
              <a:solidFill>
                <a:schemeClr val="accent6"/>
              </a:solidFill>
            </a:rPr>
            <a:t>employees</a:t>
          </a:r>
          <a:r>
            <a:rPr lang="de-DE" sz="900" dirty="0" smtClean="0">
              <a:solidFill>
                <a:schemeClr val="accent6"/>
              </a:solidFill>
            </a:rPr>
            <a:t> in NRES </a:t>
          </a:r>
          <a:r>
            <a:rPr lang="de-DE" sz="900" dirty="0" err="1" smtClean="0">
              <a:solidFill>
                <a:schemeClr val="accent6"/>
              </a:solidFill>
            </a:rPr>
            <a:t>subsectors</a:t>
          </a:r>
          <a:r>
            <a:rPr lang="de-DE" sz="900" dirty="0" smtClean="0">
              <a:solidFill>
                <a:schemeClr val="accent6"/>
              </a:solidFill>
            </a:rPr>
            <a:t> on NUTS2 </a:t>
          </a:r>
          <a:r>
            <a:rPr lang="de-DE" sz="900" dirty="0" err="1" smtClean="0">
              <a:solidFill>
                <a:schemeClr val="accent6"/>
              </a:solidFill>
            </a:rPr>
            <a:t>level</a:t>
          </a:r>
          <a:r>
            <a:rPr lang="de-DE" sz="900" dirty="0" smtClean="0">
              <a:solidFill>
                <a:schemeClr val="accent6"/>
              </a:solidFill>
            </a:rPr>
            <a:t> </a:t>
          </a:r>
          <a:r>
            <a:rPr lang="de-DE" sz="900" dirty="0" err="1" smtClean="0">
              <a:solidFill>
                <a:schemeClr val="accent6"/>
              </a:solidFill>
            </a:rPr>
            <a:t>from</a:t>
          </a:r>
          <a:r>
            <a:rPr lang="de-DE" sz="900" dirty="0" smtClean="0">
              <a:solidFill>
                <a:schemeClr val="accent6"/>
              </a:solidFill>
            </a:rPr>
            <a:t> </a:t>
          </a:r>
          <a:r>
            <a:rPr lang="de-DE" sz="900" dirty="0" err="1" smtClean="0">
              <a:solidFill>
                <a:schemeClr val="accent6"/>
              </a:solidFill>
            </a:rPr>
            <a:t>Eurostat</a:t>
          </a:r>
          <a:endParaRPr lang="en-US" sz="900" dirty="0">
            <a:solidFill>
              <a:schemeClr val="accent6"/>
            </a:solidFill>
          </a:endParaRPr>
        </a:p>
      </dgm:t>
    </dgm:pt>
    <dgm:pt modelId="{B908A872-BDBD-4B8E-96A3-E7B94B726FF4}" type="parTrans" cxnId="{48ABC19F-B90D-48DC-84D3-B1462FB296CB}">
      <dgm:prSet/>
      <dgm:spPr/>
      <dgm:t>
        <a:bodyPr/>
        <a:lstStyle/>
        <a:p>
          <a:endParaRPr lang="en-US"/>
        </a:p>
      </dgm:t>
    </dgm:pt>
    <dgm:pt modelId="{44F22145-8542-4E79-918F-1148FDAB83A7}" type="sibTrans" cxnId="{48ABC19F-B90D-48DC-84D3-B1462FB296CB}">
      <dgm:prSet/>
      <dgm:spPr>
        <a:solidFill>
          <a:srgbClr val="F4BFAD"/>
        </a:solidFill>
      </dgm:spPr>
      <dgm:t>
        <a:bodyPr/>
        <a:lstStyle/>
        <a:p>
          <a:endParaRPr lang="en-US"/>
        </a:p>
      </dgm:t>
    </dgm:pt>
    <dgm:pt modelId="{72EC67DF-CDD9-4633-8C7F-BA9F22335C76}">
      <dgm:prSet phldrT="[Text]"/>
      <dgm:spPr/>
      <dgm:t>
        <a:bodyPr/>
        <a:lstStyle/>
        <a:p>
          <a:r>
            <a:rPr lang="de-DE" b="0" dirty="0" err="1" smtClean="0">
              <a:solidFill>
                <a:schemeClr val="accent6"/>
              </a:solidFill>
            </a:rPr>
            <a:t>assumption</a:t>
          </a:r>
          <a:r>
            <a:rPr lang="de-DE" b="0" dirty="0" smtClean="0">
              <a:solidFill>
                <a:schemeClr val="accent6"/>
              </a:solidFill>
            </a:rPr>
            <a:t> on </a:t>
          </a:r>
          <a:r>
            <a:rPr lang="de-DE" b="0" dirty="0" err="1" smtClean="0">
              <a:solidFill>
                <a:schemeClr val="accent6"/>
              </a:solidFill>
            </a:rPr>
            <a:t>floor</a:t>
          </a:r>
          <a:r>
            <a:rPr lang="de-DE" b="0" dirty="0" smtClean="0">
              <a:solidFill>
                <a:schemeClr val="accent6"/>
              </a:solidFill>
            </a:rPr>
            <a:t> </a:t>
          </a:r>
          <a:r>
            <a:rPr lang="de-DE" b="0" dirty="0" err="1" smtClean="0">
              <a:solidFill>
                <a:schemeClr val="accent6"/>
              </a:solidFill>
            </a:rPr>
            <a:t>area</a:t>
          </a:r>
          <a:r>
            <a:rPr lang="de-DE" b="0" dirty="0" smtClean="0">
              <a:solidFill>
                <a:schemeClr val="accent6"/>
              </a:solidFill>
            </a:rPr>
            <a:t>/</a:t>
          </a:r>
          <a:r>
            <a:rPr lang="de-DE" b="0" dirty="0" err="1" smtClean="0">
              <a:solidFill>
                <a:schemeClr val="accent6"/>
              </a:solidFill>
            </a:rPr>
            <a:t>building</a:t>
          </a:r>
          <a:r>
            <a:rPr lang="de-DE" b="0" dirty="0" smtClean="0">
              <a:solidFill>
                <a:schemeClr val="accent6"/>
              </a:solidFill>
            </a:rPr>
            <a:t> </a:t>
          </a:r>
          <a:r>
            <a:rPr lang="de-DE" b="0" dirty="0" err="1" smtClean="0">
              <a:solidFill>
                <a:schemeClr val="accent6"/>
              </a:solidFill>
            </a:rPr>
            <a:t>for</a:t>
          </a:r>
          <a:r>
            <a:rPr lang="de-DE" b="0" dirty="0" smtClean="0">
              <a:solidFill>
                <a:schemeClr val="accent6"/>
              </a:solidFill>
            </a:rPr>
            <a:t> </a:t>
          </a:r>
          <a:r>
            <a:rPr lang="de-DE" b="0" dirty="0" err="1" smtClean="0">
              <a:solidFill>
                <a:schemeClr val="accent6"/>
              </a:solidFill>
            </a:rPr>
            <a:t>each</a:t>
          </a:r>
          <a:r>
            <a:rPr lang="de-DE" b="0" dirty="0" smtClean="0">
              <a:solidFill>
                <a:schemeClr val="accent6"/>
              </a:solidFill>
            </a:rPr>
            <a:t> </a:t>
          </a:r>
          <a:r>
            <a:rPr lang="de-DE" b="0" dirty="0" err="1" smtClean="0">
              <a:solidFill>
                <a:schemeClr val="accent6"/>
              </a:solidFill>
            </a:rPr>
            <a:t>building</a:t>
          </a:r>
          <a:r>
            <a:rPr lang="de-DE" b="0" dirty="0" smtClean="0">
              <a:solidFill>
                <a:schemeClr val="accent6"/>
              </a:solidFill>
            </a:rPr>
            <a:t> type: IWU</a:t>
          </a:r>
          <a:endParaRPr lang="en-US" b="0" dirty="0">
            <a:solidFill>
              <a:schemeClr val="accent6"/>
            </a:solidFill>
          </a:endParaRPr>
        </a:p>
      </dgm:t>
    </dgm:pt>
    <dgm:pt modelId="{1427408A-992A-4133-8F8C-539C14E437DD}" type="parTrans" cxnId="{724CDE41-6602-426F-B501-09E0922AEFAF}">
      <dgm:prSet/>
      <dgm:spPr/>
      <dgm:t>
        <a:bodyPr/>
        <a:lstStyle/>
        <a:p>
          <a:endParaRPr lang="en-US"/>
        </a:p>
      </dgm:t>
    </dgm:pt>
    <dgm:pt modelId="{8A4FE955-1FDB-48D8-8E97-20DFF3A3309B}" type="sibTrans" cxnId="{724CDE41-6602-426F-B501-09E0922AEFAF}">
      <dgm:prSet/>
      <dgm:spPr/>
      <dgm:t>
        <a:bodyPr/>
        <a:lstStyle/>
        <a:p>
          <a:endParaRPr lang="en-US"/>
        </a:p>
      </dgm:t>
    </dgm:pt>
    <dgm:pt modelId="{0ACD0AF5-ACCD-493D-A07F-003FB156FC04}">
      <dgm:prSet phldrT="[Text]" custT="1"/>
      <dgm:spPr/>
      <dgm:t>
        <a:bodyPr/>
        <a:lstStyle/>
        <a:p>
          <a:r>
            <a:rPr lang="de-DE" sz="900" b="1" dirty="0" err="1" smtClean="0">
              <a:solidFill>
                <a:schemeClr val="accent6"/>
              </a:solidFill>
            </a:rPr>
            <a:t>floor</a:t>
          </a:r>
          <a:r>
            <a:rPr lang="de-DE" sz="900" b="1" dirty="0" smtClean="0">
              <a:solidFill>
                <a:schemeClr val="accent6"/>
              </a:solidFill>
            </a:rPr>
            <a:t> </a:t>
          </a:r>
          <a:r>
            <a:rPr lang="de-DE" sz="900" b="1" dirty="0" err="1" smtClean="0">
              <a:solidFill>
                <a:schemeClr val="accent6"/>
              </a:solidFill>
            </a:rPr>
            <a:t>area</a:t>
          </a:r>
          <a:r>
            <a:rPr lang="de-DE" sz="900" b="1" dirty="0" smtClean="0">
              <a:solidFill>
                <a:schemeClr val="accent6"/>
              </a:solidFill>
            </a:rPr>
            <a:t>/</a:t>
          </a:r>
          <a:r>
            <a:rPr lang="de-DE" sz="900" b="1" dirty="0" err="1" smtClean="0">
              <a:solidFill>
                <a:schemeClr val="accent6"/>
              </a:solidFill>
            </a:rPr>
            <a:t>building</a:t>
          </a:r>
          <a:r>
            <a:rPr lang="de-DE" sz="900" b="1" dirty="0" smtClean="0">
              <a:solidFill>
                <a:schemeClr val="accent6"/>
              </a:solidFill>
            </a:rPr>
            <a:t> type/</a:t>
          </a:r>
          <a:r>
            <a:rPr lang="de-DE" sz="900" b="1" dirty="0" err="1" smtClean="0">
              <a:solidFill>
                <a:schemeClr val="accent6"/>
              </a:solidFill>
            </a:rPr>
            <a:t>subsector</a:t>
          </a:r>
          <a:r>
            <a:rPr lang="de-DE" sz="900" b="1" dirty="0" smtClean="0">
              <a:solidFill>
                <a:schemeClr val="accent6"/>
              </a:solidFill>
            </a:rPr>
            <a:t> per NUTS2 </a:t>
          </a:r>
          <a:r>
            <a:rPr lang="de-DE" sz="900" b="1" dirty="0" err="1" smtClean="0">
              <a:solidFill>
                <a:schemeClr val="accent6"/>
              </a:solidFill>
            </a:rPr>
            <a:t>region</a:t>
          </a:r>
          <a:endParaRPr lang="en-US" sz="900" dirty="0">
            <a:solidFill>
              <a:schemeClr val="accent6"/>
            </a:solidFill>
          </a:endParaRPr>
        </a:p>
      </dgm:t>
    </dgm:pt>
    <dgm:pt modelId="{E5A3BFF3-D01B-4426-BC1E-037BDF88AAE4}" type="parTrans" cxnId="{B3E09411-400F-45B6-80A0-250CBBF7888E}">
      <dgm:prSet/>
      <dgm:spPr/>
      <dgm:t>
        <a:bodyPr/>
        <a:lstStyle/>
        <a:p>
          <a:endParaRPr lang="en-US"/>
        </a:p>
      </dgm:t>
    </dgm:pt>
    <dgm:pt modelId="{B02CDB54-84E0-4F66-B9BC-03597D9BDD43}" type="sibTrans" cxnId="{B3E09411-400F-45B6-80A0-250CBBF7888E}">
      <dgm:prSet/>
      <dgm:spPr/>
      <dgm:t>
        <a:bodyPr/>
        <a:lstStyle/>
        <a:p>
          <a:endParaRPr lang="en-US"/>
        </a:p>
      </dgm:t>
    </dgm:pt>
    <dgm:pt modelId="{EC5E55F2-DBF8-4508-994B-34C32564CEAE}">
      <dgm:prSet phldrT="[Text]" custT="1"/>
      <dgm:spPr/>
      <dgm:t>
        <a:bodyPr/>
        <a:lstStyle/>
        <a:p>
          <a:r>
            <a:rPr lang="de-DE" sz="1000" dirty="0" err="1" smtClean="0">
              <a:solidFill>
                <a:schemeClr val="accent6"/>
              </a:solidFill>
            </a:rPr>
            <a:t>number</a:t>
          </a:r>
          <a:r>
            <a:rPr lang="de-DE" sz="1000" dirty="0" smtClean="0">
              <a:solidFill>
                <a:schemeClr val="accent6"/>
              </a:solidFill>
            </a:rPr>
            <a:t> </a:t>
          </a:r>
          <a:r>
            <a:rPr lang="de-DE" sz="1000" dirty="0" err="1" smtClean="0">
              <a:solidFill>
                <a:schemeClr val="accent6"/>
              </a:solidFill>
            </a:rPr>
            <a:t>of</a:t>
          </a:r>
          <a:r>
            <a:rPr lang="de-DE" sz="1000" dirty="0" smtClean="0">
              <a:solidFill>
                <a:schemeClr val="accent6"/>
              </a:solidFill>
            </a:rPr>
            <a:t> </a:t>
          </a:r>
          <a:r>
            <a:rPr lang="de-DE" sz="1000" dirty="0" err="1" smtClean="0">
              <a:solidFill>
                <a:schemeClr val="accent6"/>
              </a:solidFill>
            </a:rPr>
            <a:t>buildings</a:t>
          </a:r>
          <a:r>
            <a:rPr lang="de-DE" sz="1000" dirty="0" smtClean="0">
              <a:solidFill>
                <a:schemeClr val="accent6"/>
              </a:solidFill>
            </a:rPr>
            <a:t> </a:t>
          </a:r>
          <a:r>
            <a:rPr lang="de-DE" sz="1000" dirty="0" err="1" smtClean="0">
              <a:solidFill>
                <a:schemeClr val="accent6"/>
              </a:solidFill>
            </a:rPr>
            <a:t>according</a:t>
          </a:r>
          <a:r>
            <a:rPr lang="de-DE" sz="1000" dirty="0" smtClean="0">
              <a:solidFill>
                <a:schemeClr val="accent6"/>
              </a:solidFill>
            </a:rPr>
            <a:t> </a:t>
          </a:r>
          <a:r>
            <a:rPr lang="de-DE" sz="1000" dirty="0" err="1" smtClean="0">
              <a:solidFill>
                <a:schemeClr val="accent6"/>
              </a:solidFill>
            </a:rPr>
            <a:t>tp</a:t>
          </a:r>
          <a:r>
            <a:rPr lang="de-DE" sz="1000" dirty="0" smtClean="0">
              <a:solidFill>
                <a:schemeClr val="accent6"/>
              </a:solidFill>
            </a:rPr>
            <a:t> type (</a:t>
          </a:r>
          <a:r>
            <a:rPr lang="de-DE" sz="1000" dirty="0" err="1" smtClean="0">
              <a:solidFill>
                <a:schemeClr val="accent6"/>
              </a:solidFill>
            </a:rPr>
            <a:t>from</a:t>
          </a:r>
          <a:r>
            <a:rPr lang="de-DE" sz="1000" dirty="0" smtClean="0">
              <a:solidFill>
                <a:schemeClr val="accent6"/>
              </a:solidFill>
            </a:rPr>
            <a:t> IWU)</a:t>
          </a:r>
          <a:endParaRPr lang="en-US" sz="1000" dirty="0">
            <a:solidFill>
              <a:schemeClr val="accent6"/>
            </a:solidFill>
          </a:endParaRPr>
        </a:p>
      </dgm:t>
    </dgm:pt>
    <dgm:pt modelId="{DB09F71E-127A-45D6-AB7B-2B623947D115}" type="parTrans" cxnId="{57BA3AD2-FE9F-4B3C-8047-8AAB076DEA9F}">
      <dgm:prSet/>
      <dgm:spPr/>
      <dgm:t>
        <a:bodyPr/>
        <a:lstStyle/>
        <a:p>
          <a:endParaRPr lang="en-US"/>
        </a:p>
      </dgm:t>
    </dgm:pt>
    <dgm:pt modelId="{0A231BE2-1B4A-44A1-8C7B-136C4B4879D3}" type="sibTrans" cxnId="{57BA3AD2-FE9F-4B3C-8047-8AAB076DEA9F}">
      <dgm:prSet/>
      <dgm:spPr/>
      <dgm:t>
        <a:bodyPr/>
        <a:lstStyle/>
        <a:p>
          <a:endParaRPr lang="en-US"/>
        </a:p>
      </dgm:t>
    </dgm:pt>
    <dgm:pt modelId="{AD12B53D-96F8-4964-B882-8DD81FE0AF84}">
      <dgm:prSet phldrT="[Text]" custT="1"/>
      <dgm:spPr/>
      <dgm:t>
        <a:bodyPr/>
        <a:lstStyle/>
        <a:p>
          <a:r>
            <a:rPr lang="de-DE" sz="1000" b="1" dirty="0" err="1" smtClean="0">
              <a:solidFill>
                <a:schemeClr val="accent6"/>
              </a:solidFill>
            </a:rPr>
            <a:t>number</a:t>
          </a:r>
          <a:r>
            <a:rPr lang="de-DE" sz="1000" b="1" baseline="0" dirty="0" smtClean="0">
              <a:solidFill>
                <a:schemeClr val="accent6"/>
              </a:solidFill>
            </a:rPr>
            <a:t> </a:t>
          </a:r>
          <a:r>
            <a:rPr lang="de-DE" sz="1000" b="1" baseline="0" dirty="0" err="1" smtClean="0">
              <a:solidFill>
                <a:schemeClr val="accent6"/>
              </a:solidFill>
            </a:rPr>
            <a:t>of</a:t>
          </a:r>
          <a:r>
            <a:rPr lang="de-DE" sz="1000" b="1" baseline="0" dirty="0" smtClean="0">
              <a:solidFill>
                <a:schemeClr val="accent6"/>
              </a:solidFill>
            </a:rPr>
            <a:t> </a:t>
          </a:r>
          <a:r>
            <a:rPr lang="de-DE" sz="1000" b="1" baseline="0" dirty="0" err="1" smtClean="0">
              <a:solidFill>
                <a:schemeClr val="accent6"/>
              </a:solidFill>
            </a:rPr>
            <a:t>buildings</a:t>
          </a:r>
          <a:r>
            <a:rPr lang="de-DE" sz="1000" b="1" baseline="0" dirty="0" smtClean="0">
              <a:solidFill>
                <a:schemeClr val="accent6"/>
              </a:solidFill>
            </a:rPr>
            <a:t>/</a:t>
          </a:r>
          <a:r>
            <a:rPr lang="de-DE" sz="1000" b="1" baseline="0" dirty="0" err="1" smtClean="0">
              <a:solidFill>
                <a:schemeClr val="accent6"/>
              </a:solidFill>
            </a:rPr>
            <a:t>subsector</a:t>
          </a:r>
          <a:r>
            <a:rPr lang="de-DE" sz="1000" b="1" baseline="0" dirty="0" smtClean="0">
              <a:solidFill>
                <a:schemeClr val="accent6"/>
              </a:solidFill>
            </a:rPr>
            <a:t>/</a:t>
          </a:r>
          <a:r>
            <a:rPr lang="de-DE" sz="1000" b="1" baseline="0" dirty="0" err="1" smtClean="0">
              <a:solidFill>
                <a:schemeClr val="accent6"/>
              </a:solidFill>
            </a:rPr>
            <a:t>building</a:t>
          </a:r>
          <a:r>
            <a:rPr lang="de-DE" sz="1000" b="1" baseline="0" dirty="0" smtClean="0">
              <a:solidFill>
                <a:schemeClr val="accent6"/>
              </a:solidFill>
            </a:rPr>
            <a:t> type per NUTS2 </a:t>
          </a:r>
          <a:r>
            <a:rPr lang="de-DE" sz="1000" b="1" baseline="0" dirty="0" err="1" smtClean="0">
              <a:solidFill>
                <a:schemeClr val="accent6"/>
              </a:solidFill>
            </a:rPr>
            <a:t>region</a:t>
          </a:r>
          <a:endParaRPr lang="en-US" sz="1000" b="1" dirty="0">
            <a:solidFill>
              <a:schemeClr val="accent6"/>
            </a:solidFill>
          </a:endParaRPr>
        </a:p>
      </dgm:t>
    </dgm:pt>
    <dgm:pt modelId="{F60AE460-35D3-48A3-AE23-3E6412C2957E}" type="parTrans" cxnId="{C09ACA26-7501-4E63-9B5F-449AED2F1C15}">
      <dgm:prSet/>
      <dgm:spPr/>
      <dgm:t>
        <a:bodyPr/>
        <a:lstStyle/>
        <a:p>
          <a:endParaRPr lang="en-US"/>
        </a:p>
      </dgm:t>
    </dgm:pt>
    <dgm:pt modelId="{36785D42-F06D-4036-9294-D9DC0AC63F7D}" type="sibTrans" cxnId="{C09ACA26-7501-4E63-9B5F-449AED2F1C15}">
      <dgm:prSet/>
      <dgm:spPr/>
      <dgm:t>
        <a:bodyPr/>
        <a:lstStyle/>
        <a:p>
          <a:endParaRPr lang="en-US"/>
        </a:p>
      </dgm:t>
    </dgm:pt>
    <dgm:pt modelId="{5472AAB4-C10B-49D2-9A52-8F2E07CDA68F}" type="pres">
      <dgm:prSet presAssocID="{2D5D685B-1AE0-4E35-B0A4-CC0BFC2F6303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5827CAEE-7B1C-4B90-B7BF-877944D99312}" type="pres">
      <dgm:prSet presAssocID="{A206738F-C0D1-428B-A579-1D24F4FB8634}" presName="firstNode" presStyleLbl="node1" presStyleIdx="0" presStyleCnt="10" custLinFactX="253306" custLinFactNeighborX="300000" custLinFactNeighborY="38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DF9841-9B95-49CF-88F6-DDA536A87CE1}" type="pres">
      <dgm:prSet presAssocID="{59357A6B-53C8-4783-8687-CE142047A8E8}" presName="sibTrans" presStyleLbl="sibTrans2D1" presStyleIdx="0" presStyleCnt="9"/>
      <dgm:spPr/>
      <dgm:t>
        <a:bodyPr/>
        <a:lstStyle/>
        <a:p>
          <a:endParaRPr lang="en-US"/>
        </a:p>
      </dgm:t>
    </dgm:pt>
    <dgm:pt modelId="{E8A43924-0FB8-45CE-B07F-A0118076A236}" type="pres">
      <dgm:prSet presAssocID="{A40119CB-AD0B-4E59-A2DD-B21712F971E2}" presName="middleNode" presStyleCnt="0"/>
      <dgm:spPr/>
    </dgm:pt>
    <dgm:pt modelId="{F783A291-E548-4B7B-AADD-2EF9024C8CFC}" type="pres">
      <dgm:prSet presAssocID="{A40119CB-AD0B-4E59-A2DD-B21712F971E2}" presName="padding" presStyleLbl="node1" presStyleIdx="0" presStyleCnt="10"/>
      <dgm:spPr/>
    </dgm:pt>
    <dgm:pt modelId="{9A8AD684-7D08-4875-97C4-824A106FE59E}" type="pres">
      <dgm:prSet presAssocID="{A40119CB-AD0B-4E59-A2DD-B21712F971E2}" presName="shape" presStyleLbl="node1" presStyleIdx="1" presStyleCnt="10" custLinFactX="300000" custLinFactNeighborX="378901" custLinFactNeighborY="64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08B2F-F743-48A1-B423-B8B8604492BD}" type="pres">
      <dgm:prSet presAssocID="{FC105ADF-677C-48A9-A473-A1BC5327C26B}" presName="sibTrans" presStyleLbl="sibTrans2D1" presStyleIdx="1" presStyleCnt="9" custAng="11020625"/>
      <dgm:spPr/>
      <dgm:t>
        <a:bodyPr/>
        <a:lstStyle/>
        <a:p>
          <a:endParaRPr lang="en-US"/>
        </a:p>
      </dgm:t>
    </dgm:pt>
    <dgm:pt modelId="{1C525D5E-AAEE-4C2E-9B5E-865618926446}" type="pres">
      <dgm:prSet presAssocID="{092A3A97-9F07-4320-B9BA-73BC681F1FB5}" presName="middleNode" presStyleCnt="0"/>
      <dgm:spPr/>
    </dgm:pt>
    <dgm:pt modelId="{7735BB2F-6CE7-4A60-B52F-4B246D24FCD7}" type="pres">
      <dgm:prSet presAssocID="{092A3A97-9F07-4320-B9BA-73BC681F1FB5}" presName="padding" presStyleLbl="node1" presStyleIdx="1" presStyleCnt="10"/>
      <dgm:spPr/>
    </dgm:pt>
    <dgm:pt modelId="{78DB26C5-8D54-461E-A228-D279D03BC3D3}" type="pres">
      <dgm:prSet presAssocID="{092A3A97-9F07-4320-B9BA-73BC681F1FB5}" presName="shape" presStyleLbl="node1" presStyleIdx="2" presStyleCnt="10" custLinFactX="300000" custLinFactNeighborX="391862" custLinFactNeighborY="57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AD29D9-6858-4633-9121-F0102A0966BC}" type="pres">
      <dgm:prSet presAssocID="{E871FD72-647A-48B0-948D-3F11D75844A6}" presName="sibTrans" presStyleLbl="sibTrans2D1" presStyleIdx="2" presStyleCnt="9" custAng="14576149" custLinFactX="152110" custLinFactY="-72486" custLinFactNeighborX="200000" custLinFactNeighborY="-100000"/>
      <dgm:spPr/>
      <dgm:t>
        <a:bodyPr/>
        <a:lstStyle/>
        <a:p>
          <a:endParaRPr lang="en-US"/>
        </a:p>
      </dgm:t>
    </dgm:pt>
    <dgm:pt modelId="{39EED452-3EF7-4571-91E7-C324CAB18959}" type="pres">
      <dgm:prSet presAssocID="{5166E743-2569-42BB-B9C3-0D5BFFD26C26}" presName="middleNode" presStyleCnt="0"/>
      <dgm:spPr/>
    </dgm:pt>
    <dgm:pt modelId="{C3440537-5DAE-4D36-9D80-3808EB4E8DB8}" type="pres">
      <dgm:prSet presAssocID="{5166E743-2569-42BB-B9C3-0D5BFFD26C26}" presName="padding" presStyleLbl="node1" presStyleIdx="2" presStyleCnt="10"/>
      <dgm:spPr/>
    </dgm:pt>
    <dgm:pt modelId="{B4CFFA2C-0D7F-443A-BA01-96A713475F3F}" type="pres">
      <dgm:prSet presAssocID="{5166E743-2569-42BB-B9C3-0D5BFFD26C26}" presName="shape" presStyleLbl="node1" presStyleIdx="3" presStyleCnt="10" custLinFactX="-100000" custLinFactNeighborX="-121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F8980-AB0A-41CC-B96D-905DBC08114D}" type="pres">
      <dgm:prSet presAssocID="{8FD1FA35-4B55-469C-A0FD-2F0AF75D46B3}" presName="sibTrans" presStyleLbl="sibTrans2D1" presStyleIdx="3" presStyleCnt="9"/>
      <dgm:spPr/>
      <dgm:t>
        <a:bodyPr/>
        <a:lstStyle/>
        <a:p>
          <a:endParaRPr lang="en-US"/>
        </a:p>
      </dgm:t>
    </dgm:pt>
    <dgm:pt modelId="{375A4C71-7AC7-4D6E-9BE2-8657B958850B}" type="pres">
      <dgm:prSet presAssocID="{25204127-1C2C-4D17-ABD1-1A95B0D52ADE}" presName="middleNode" presStyleCnt="0"/>
      <dgm:spPr/>
    </dgm:pt>
    <dgm:pt modelId="{8A08CC36-7892-4702-9A30-C479C32C7795}" type="pres">
      <dgm:prSet presAssocID="{25204127-1C2C-4D17-ABD1-1A95B0D52ADE}" presName="padding" presStyleLbl="node1" presStyleIdx="3" presStyleCnt="10"/>
      <dgm:spPr/>
    </dgm:pt>
    <dgm:pt modelId="{F48080BC-65FC-4C10-9C7D-DBDA89664064}" type="pres">
      <dgm:prSet presAssocID="{25204127-1C2C-4D17-ABD1-1A95B0D52ADE}" presName="shape" presStyleLbl="node1" presStyleIdx="4" presStyleCnt="10" custLinFactX="-100000" custLinFactNeighborX="-121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EE601E-2930-49B9-9A4D-9AFFA23690BE}" type="pres">
      <dgm:prSet presAssocID="{09FB02F6-E022-444A-9A06-450F907A0819}" presName="sibTrans" presStyleLbl="sibTrans2D1" presStyleIdx="4" presStyleCnt="9" custAng="10800000"/>
      <dgm:spPr/>
      <dgm:t>
        <a:bodyPr/>
        <a:lstStyle/>
        <a:p>
          <a:endParaRPr lang="en-US"/>
        </a:p>
      </dgm:t>
    </dgm:pt>
    <dgm:pt modelId="{C229D2DF-0622-458E-883B-304DD58496BC}" type="pres">
      <dgm:prSet presAssocID="{304C35DD-31D1-4646-91A5-D74320FCBE36}" presName="middleNode" presStyleCnt="0"/>
      <dgm:spPr/>
    </dgm:pt>
    <dgm:pt modelId="{EDDCDF26-1C98-44F4-916B-FBEC747E822D}" type="pres">
      <dgm:prSet presAssocID="{304C35DD-31D1-4646-91A5-D74320FCBE36}" presName="padding" presStyleLbl="node1" presStyleIdx="4" presStyleCnt="10"/>
      <dgm:spPr/>
    </dgm:pt>
    <dgm:pt modelId="{A6F372E4-F852-4395-8232-B99715F404AB}" type="pres">
      <dgm:prSet presAssocID="{304C35DD-31D1-4646-91A5-D74320FCBE36}" presName="shape" presStyleLbl="node1" presStyleIdx="5" presStyleCnt="10" custLinFactX="-100000" custLinFactNeighborX="-121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74B6F-598A-4EF4-B12C-EBD8FF99629D}" type="pres">
      <dgm:prSet presAssocID="{44F22145-8542-4E79-918F-1148FDAB83A7}" presName="sibTrans" presStyleLbl="sibTrans2D1" presStyleIdx="5" presStyleCnt="9" custAng="21172796" custLinFactX="-100000" custLinFactY="154575" custLinFactNeighborX="-110943" custLinFactNeighborY="200000"/>
      <dgm:spPr/>
      <dgm:t>
        <a:bodyPr/>
        <a:lstStyle/>
        <a:p>
          <a:endParaRPr lang="en-US"/>
        </a:p>
      </dgm:t>
    </dgm:pt>
    <dgm:pt modelId="{29445C5D-17A9-46AF-98EB-9CC86BA53A79}" type="pres">
      <dgm:prSet presAssocID="{72EC67DF-CDD9-4633-8C7F-BA9F22335C76}" presName="middleNode" presStyleCnt="0"/>
      <dgm:spPr/>
    </dgm:pt>
    <dgm:pt modelId="{F5C70827-6D0A-4B34-A345-EAB499156A27}" type="pres">
      <dgm:prSet presAssocID="{72EC67DF-CDD9-4633-8C7F-BA9F22335C76}" presName="padding" presStyleLbl="node1" presStyleIdx="5" presStyleCnt="10"/>
      <dgm:spPr/>
    </dgm:pt>
    <dgm:pt modelId="{F81B6D58-EF58-47E4-939D-F6065B2E3F6D}" type="pres">
      <dgm:prSet presAssocID="{72EC67DF-CDD9-4633-8C7F-BA9F22335C76}" presName="shape" presStyleLbl="node1" presStyleIdx="6" presStyleCnt="10" custLinFactNeighborX="-51034" custLinFactNeighborY="255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0AD52F-D3B4-4264-8321-45D75EBCD1B4}" type="pres">
      <dgm:prSet presAssocID="{8A4FE955-1FDB-48D8-8E97-20DFF3A3309B}" presName="sibTrans" presStyleLbl="sibTrans2D1" presStyleIdx="6" presStyleCnt="9" custAng="17635437" custLinFactX="100000" custLinFactNeighborX="146263" custLinFactNeighborY="4363"/>
      <dgm:spPr/>
      <dgm:t>
        <a:bodyPr/>
        <a:lstStyle/>
        <a:p>
          <a:endParaRPr lang="en-US"/>
        </a:p>
      </dgm:t>
    </dgm:pt>
    <dgm:pt modelId="{407CA3C6-D864-430B-AA7F-066D62986DA0}" type="pres">
      <dgm:prSet presAssocID="{0ACD0AF5-ACCD-493D-A07F-003FB156FC04}" presName="middleNode" presStyleCnt="0"/>
      <dgm:spPr/>
    </dgm:pt>
    <dgm:pt modelId="{239D31D5-D72D-4AE3-914A-C0C9A444F6AE}" type="pres">
      <dgm:prSet presAssocID="{0ACD0AF5-ACCD-493D-A07F-003FB156FC04}" presName="padding" presStyleLbl="node1" presStyleIdx="6" presStyleCnt="10"/>
      <dgm:spPr/>
    </dgm:pt>
    <dgm:pt modelId="{71D8BD84-5F57-447C-8611-A8362D1B7B2C}" type="pres">
      <dgm:prSet presAssocID="{0ACD0AF5-ACCD-493D-A07F-003FB156FC04}" presName="shape" presStyleLbl="node1" presStyleIdx="7" presStyleCnt="10" custLinFactX="-100000" custLinFactNeighborX="-120348" custLinFactNeighborY="-28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DF4AA0-A661-46D8-A38B-C4BA97E6656E}" type="pres">
      <dgm:prSet presAssocID="{B02CDB54-84E0-4F66-B9BC-03597D9BDD43}" presName="sibTrans" presStyleLbl="sibTrans2D1" presStyleIdx="7" presStyleCnt="9" custAng="10800000"/>
      <dgm:spPr/>
      <dgm:t>
        <a:bodyPr/>
        <a:lstStyle/>
        <a:p>
          <a:endParaRPr lang="en-US"/>
        </a:p>
      </dgm:t>
    </dgm:pt>
    <dgm:pt modelId="{243DC9C3-DE27-4D80-A6AF-C47786547711}" type="pres">
      <dgm:prSet presAssocID="{EC5E55F2-DBF8-4508-994B-34C32564CEAE}" presName="middleNode" presStyleCnt="0"/>
      <dgm:spPr/>
    </dgm:pt>
    <dgm:pt modelId="{EED28A71-DC06-4D89-B22A-9F0785CAD59D}" type="pres">
      <dgm:prSet presAssocID="{EC5E55F2-DBF8-4508-994B-34C32564CEAE}" presName="padding" presStyleLbl="node1" presStyleIdx="7" presStyleCnt="10"/>
      <dgm:spPr/>
    </dgm:pt>
    <dgm:pt modelId="{22E15606-5777-44D2-A0FB-A0454A1DD417}" type="pres">
      <dgm:prSet presAssocID="{EC5E55F2-DBF8-4508-994B-34C32564CEAE}" presName="shape" presStyleLbl="node1" presStyleIdx="8" presStyleCnt="10" custLinFactX="-100000" custLinFactNeighborX="-120348" custLinFactNeighborY="-28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B0BF92-57C9-4C50-B095-0EECC9FB20DD}" type="pres">
      <dgm:prSet presAssocID="{0A231BE2-1B4A-44A1-8C7B-136C4B4879D3}" presName="sibTrans" presStyleLbl="sibTrans2D1" presStyleIdx="8" presStyleCnt="9" custAng="2488099" custLinFactY="-100000" custLinFactNeighborX="5264" custLinFactNeighborY="-114077"/>
      <dgm:spPr/>
      <dgm:t>
        <a:bodyPr/>
        <a:lstStyle/>
        <a:p>
          <a:endParaRPr lang="en-US"/>
        </a:p>
      </dgm:t>
    </dgm:pt>
    <dgm:pt modelId="{41B2FE60-4B4A-4724-9AAB-1E55F641438B}" type="pres">
      <dgm:prSet presAssocID="{AD12B53D-96F8-4964-B882-8DD81FE0AF84}" presName="lastNode" presStyleLbl="node1" presStyleIdx="9" presStyleCnt="10" custLinFactX="-46971" custLinFactY="-34482" custLinFactNeighborX="-100000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ABC19F-B90D-48DC-84D3-B1462FB296CB}" srcId="{2D5D685B-1AE0-4E35-B0A4-CC0BFC2F6303}" destId="{304C35DD-31D1-4646-91A5-D74320FCBE36}" srcOrd="5" destOrd="0" parTransId="{B908A872-BDBD-4B8E-96A3-E7B94B726FF4}" sibTransId="{44F22145-8542-4E79-918F-1148FDAB83A7}"/>
    <dgm:cxn modelId="{6DE3B5CB-275B-4049-B535-E3DD8917DF4C}" srcId="{2D5D685B-1AE0-4E35-B0A4-CC0BFC2F6303}" destId="{092A3A97-9F07-4320-B9BA-73BC681F1FB5}" srcOrd="2" destOrd="0" parTransId="{7854013B-DE99-45EB-AD83-C51DF623F4BA}" sibTransId="{E871FD72-647A-48B0-948D-3F11D75844A6}"/>
    <dgm:cxn modelId="{359A227E-B10B-4290-B2C1-006124C19844}" type="presOf" srcId="{09FB02F6-E022-444A-9A06-450F907A0819}" destId="{E4EE601E-2930-49B9-9A4D-9AFFA23690BE}" srcOrd="0" destOrd="0" presId="urn:microsoft.com/office/officeart/2005/8/layout/bProcess2"/>
    <dgm:cxn modelId="{97B6A214-6DCE-483F-8BA8-5C5C8FB19B18}" type="presOf" srcId="{304C35DD-31D1-4646-91A5-D74320FCBE36}" destId="{A6F372E4-F852-4395-8232-B99715F404AB}" srcOrd="0" destOrd="0" presId="urn:microsoft.com/office/officeart/2005/8/layout/bProcess2"/>
    <dgm:cxn modelId="{29CAF11D-A0C2-4FA5-9142-AFE1505A8FE2}" type="presOf" srcId="{0ACD0AF5-ACCD-493D-A07F-003FB156FC04}" destId="{71D8BD84-5F57-447C-8611-A8362D1B7B2C}" srcOrd="0" destOrd="0" presId="urn:microsoft.com/office/officeart/2005/8/layout/bProcess2"/>
    <dgm:cxn modelId="{57BA3AD2-FE9F-4B3C-8047-8AAB076DEA9F}" srcId="{2D5D685B-1AE0-4E35-B0A4-CC0BFC2F6303}" destId="{EC5E55F2-DBF8-4508-994B-34C32564CEAE}" srcOrd="8" destOrd="0" parTransId="{DB09F71E-127A-45D6-AB7B-2B623947D115}" sibTransId="{0A231BE2-1B4A-44A1-8C7B-136C4B4879D3}"/>
    <dgm:cxn modelId="{C63B58C6-77A8-44FF-BAFB-C25F0816CEAD}" type="presOf" srcId="{8FD1FA35-4B55-469C-A0FD-2F0AF75D46B3}" destId="{626F8980-AB0A-41CC-B96D-905DBC08114D}" srcOrd="0" destOrd="0" presId="urn:microsoft.com/office/officeart/2005/8/layout/bProcess2"/>
    <dgm:cxn modelId="{B1607313-D6AC-41EC-B5C4-373C08842605}" srcId="{2D5D685B-1AE0-4E35-B0A4-CC0BFC2F6303}" destId="{A40119CB-AD0B-4E59-A2DD-B21712F971E2}" srcOrd="1" destOrd="0" parTransId="{BDF1F16E-05D8-46B5-8DBC-00242100BA12}" sibTransId="{FC105ADF-677C-48A9-A473-A1BC5327C26B}"/>
    <dgm:cxn modelId="{363F8322-46F9-42EC-8DA8-A7BD5A4E3E99}" type="presOf" srcId="{A206738F-C0D1-428B-A579-1D24F4FB8634}" destId="{5827CAEE-7B1C-4B90-B7BF-877944D99312}" srcOrd="0" destOrd="0" presId="urn:microsoft.com/office/officeart/2005/8/layout/bProcess2"/>
    <dgm:cxn modelId="{B3C7A322-A91D-44DB-AC39-7E5A83A60130}" srcId="{2D5D685B-1AE0-4E35-B0A4-CC0BFC2F6303}" destId="{25204127-1C2C-4D17-ABD1-1A95B0D52ADE}" srcOrd="4" destOrd="0" parTransId="{863DDE6B-0AC2-45A3-A7BE-BBF599C64720}" sibTransId="{09FB02F6-E022-444A-9A06-450F907A0819}"/>
    <dgm:cxn modelId="{D7A12803-22E9-40DE-A30E-8D29A6A9C96D}" srcId="{2D5D685B-1AE0-4E35-B0A4-CC0BFC2F6303}" destId="{A206738F-C0D1-428B-A579-1D24F4FB8634}" srcOrd="0" destOrd="0" parTransId="{4E5B2B79-1F74-4910-A28B-04A56E7A607F}" sibTransId="{59357A6B-53C8-4783-8687-CE142047A8E8}"/>
    <dgm:cxn modelId="{B4A716DA-8451-40DC-945C-7CA12B4A7E67}" type="presOf" srcId="{A40119CB-AD0B-4E59-A2DD-B21712F971E2}" destId="{9A8AD684-7D08-4875-97C4-824A106FE59E}" srcOrd="0" destOrd="0" presId="urn:microsoft.com/office/officeart/2005/8/layout/bProcess2"/>
    <dgm:cxn modelId="{724CDE41-6602-426F-B501-09E0922AEFAF}" srcId="{2D5D685B-1AE0-4E35-B0A4-CC0BFC2F6303}" destId="{72EC67DF-CDD9-4633-8C7F-BA9F22335C76}" srcOrd="6" destOrd="0" parTransId="{1427408A-992A-4133-8F8C-539C14E437DD}" sibTransId="{8A4FE955-1FDB-48D8-8E97-20DFF3A3309B}"/>
    <dgm:cxn modelId="{893C0CC9-D2CC-4AF2-AA40-D8C115360091}" type="presOf" srcId="{B02CDB54-84E0-4F66-B9BC-03597D9BDD43}" destId="{27DF4AA0-A661-46D8-A38B-C4BA97E6656E}" srcOrd="0" destOrd="0" presId="urn:microsoft.com/office/officeart/2005/8/layout/bProcess2"/>
    <dgm:cxn modelId="{DCEE41FC-DC78-41EE-80F8-A584EC75A63A}" type="presOf" srcId="{EC5E55F2-DBF8-4508-994B-34C32564CEAE}" destId="{22E15606-5777-44D2-A0FB-A0454A1DD417}" srcOrd="0" destOrd="0" presId="urn:microsoft.com/office/officeart/2005/8/layout/bProcess2"/>
    <dgm:cxn modelId="{9768D5D6-89D1-4657-AC93-72B37E4D40CA}" type="presOf" srcId="{72EC67DF-CDD9-4633-8C7F-BA9F22335C76}" destId="{F81B6D58-EF58-47E4-939D-F6065B2E3F6D}" srcOrd="0" destOrd="0" presId="urn:microsoft.com/office/officeart/2005/8/layout/bProcess2"/>
    <dgm:cxn modelId="{D39C7456-F885-4B1E-A6F8-37B984650E6F}" type="presOf" srcId="{44F22145-8542-4E79-918F-1148FDAB83A7}" destId="{18A74B6F-598A-4EF4-B12C-EBD8FF99629D}" srcOrd="0" destOrd="0" presId="urn:microsoft.com/office/officeart/2005/8/layout/bProcess2"/>
    <dgm:cxn modelId="{1B4080EF-8F29-4585-A73B-CAEAF8C52A8B}" type="presOf" srcId="{5166E743-2569-42BB-B9C3-0D5BFFD26C26}" destId="{B4CFFA2C-0D7F-443A-BA01-96A713475F3F}" srcOrd="0" destOrd="0" presId="urn:microsoft.com/office/officeart/2005/8/layout/bProcess2"/>
    <dgm:cxn modelId="{DEDADDC5-860C-4239-BF18-34B35E50E141}" type="presOf" srcId="{092A3A97-9F07-4320-B9BA-73BC681F1FB5}" destId="{78DB26C5-8D54-461E-A228-D279D03BC3D3}" srcOrd="0" destOrd="0" presId="urn:microsoft.com/office/officeart/2005/8/layout/bProcess2"/>
    <dgm:cxn modelId="{8E578DAD-9632-42B9-93D5-8D0134F75A45}" type="presOf" srcId="{0A231BE2-1B4A-44A1-8C7B-136C4B4879D3}" destId="{C1B0BF92-57C9-4C50-B095-0EECC9FB20DD}" srcOrd="0" destOrd="0" presId="urn:microsoft.com/office/officeart/2005/8/layout/bProcess2"/>
    <dgm:cxn modelId="{EE661B5B-7751-4AAC-BC4C-0634ED3A922E}" srcId="{2D5D685B-1AE0-4E35-B0A4-CC0BFC2F6303}" destId="{5166E743-2569-42BB-B9C3-0D5BFFD26C26}" srcOrd="3" destOrd="0" parTransId="{2B7203E0-3ED0-404B-9757-17BD18F5B218}" sibTransId="{8FD1FA35-4B55-469C-A0FD-2F0AF75D46B3}"/>
    <dgm:cxn modelId="{84B7999E-5107-496E-B5FD-D4A3AA671A9E}" type="presOf" srcId="{59357A6B-53C8-4783-8687-CE142047A8E8}" destId="{9EDF9841-9B95-49CF-88F6-DDA536A87CE1}" srcOrd="0" destOrd="0" presId="urn:microsoft.com/office/officeart/2005/8/layout/bProcess2"/>
    <dgm:cxn modelId="{B3E09411-400F-45B6-80A0-250CBBF7888E}" srcId="{2D5D685B-1AE0-4E35-B0A4-CC0BFC2F6303}" destId="{0ACD0AF5-ACCD-493D-A07F-003FB156FC04}" srcOrd="7" destOrd="0" parTransId="{E5A3BFF3-D01B-4426-BC1E-037BDF88AAE4}" sibTransId="{B02CDB54-84E0-4F66-B9BC-03597D9BDD43}"/>
    <dgm:cxn modelId="{C09ACA26-7501-4E63-9B5F-449AED2F1C15}" srcId="{2D5D685B-1AE0-4E35-B0A4-CC0BFC2F6303}" destId="{AD12B53D-96F8-4964-B882-8DD81FE0AF84}" srcOrd="9" destOrd="0" parTransId="{F60AE460-35D3-48A3-AE23-3E6412C2957E}" sibTransId="{36785D42-F06D-4036-9294-D9DC0AC63F7D}"/>
    <dgm:cxn modelId="{4F0BF980-F6EC-443B-82D6-DBB07F9E40A2}" type="presOf" srcId="{FC105ADF-677C-48A9-A473-A1BC5327C26B}" destId="{80308B2F-F743-48A1-B423-B8B8604492BD}" srcOrd="0" destOrd="0" presId="urn:microsoft.com/office/officeart/2005/8/layout/bProcess2"/>
    <dgm:cxn modelId="{44AF00F8-1AD8-4C00-811B-155AA96BEF45}" type="presOf" srcId="{8A4FE955-1FDB-48D8-8E97-20DFF3A3309B}" destId="{FE0AD52F-D3B4-4264-8321-45D75EBCD1B4}" srcOrd="0" destOrd="0" presId="urn:microsoft.com/office/officeart/2005/8/layout/bProcess2"/>
    <dgm:cxn modelId="{F5BF32C3-C822-4562-9771-B3EFE63D341E}" type="presOf" srcId="{2D5D685B-1AE0-4E35-B0A4-CC0BFC2F6303}" destId="{5472AAB4-C10B-49D2-9A52-8F2E07CDA68F}" srcOrd="0" destOrd="0" presId="urn:microsoft.com/office/officeart/2005/8/layout/bProcess2"/>
    <dgm:cxn modelId="{D4601B15-24F9-4DDD-A930-AAF6353FAAC6}" type="presOf" srcId="{E871FD72-647A-48B0-948D-3F11D75844A6}" destId="{16AD29D9-6858-4633-9121-F0102A0966BC}" srcOrd="0" destOrd="0" presId="urn:microsoft.com/office/officeart/2005/8/layout/bProcess2"/>
    <dgm:cxn modelId="{048576C3-8C77-4695-873E-282C5F7F9834}" type="presOf" srcId="{25204127-1C2C-4D17-ABD1-1A95B0D52ADE}" destId="{F48080BC-65FC-4C10-9C7D-DBDA89664064}" srcOrd="0" destOrd="0" presId="urn:microsoft.com/office/officeart/2005/8/layout/bProcess2"/>
    <dgm:cxn modelId="{2E9C71F3-AE6C-4712-ADB6-F0F58E1EE69D}" type="presOf" srcId="{AD12B53D-96F8-4964-B882-8DD81FE0AF84}" destId="{41B2FE60-4B4A-4724-9AAB-1E55F641438B}" srcOrd="0" destOrd="0" presId="urn:microsoft.com/office/officeart/2005/8/layout/bProcess2"/>
    <dgm:cxn modelId="{C610D34A-DFAF-47C7-B8B6-0E4D9E467A45}" type="presParOf" srcId="{5472AAB4-C10B-49D2-9A52-8F2E07CDA68F}" destId="{5827CAEE-7B1C-4B90-B7BF-877944D99312}" srcOrd="0" destOrd="0" presId="urn:microsoft.com/office/officeart/2005/8/layout/bProcess2"/>
    <dgm:cxn modelId="{BBD939ED-11BB-4F7A-9DA7-065FCC790FD4}" type="presParOf" srcId="{5472AAB4-C10B-49D2-9A52-8F2E07CDA68F}" destId="{9EDF9841-9B95-49CF-88F6-DDA536A87CE1}" srcOrd="1" destOrd="0" presId="urn:microsoft.com/office/officeart/2005/8/layout/bProcess2"/>
    <dgm:cxn modelId="{89D2AF42-DEF9-40DC-A6C8-5AA99ABC9A6E}" type="presParOf" srcId="{5472AAB4-C10B-49D2-9A52-8F2E07CDA68F}" destId="{E8A43924-0FB8-45CE-B07F-A0118076A236}" srcOrd="2" destOrd="0" presId="urn:microsoft.com/office/officeart/2005/8/layout/bProcess2"/>
    <dgm:cxn modelId="{2330B732-5340-4E2E-BF9A-C6FEE0D1D0A6}" type="presParOf" srcId="{E8A43924-0FB8-45CE-B07F-A0118076A236}" destId="{F783A291-E548-4B7B-AADD-2EF9024C8CFC}" srcOrd="0" destOrd="0" presId="urn:microsoft.com/office/officeart/2005/8/layout/bProcess2"/>
    <dgm:cxn modelId="{F558C25F-10C6-4442-BFA2-154DB7015488}" type="presParOf" srcId="{E8A43924-0FB8-45CE-B07F-A0118076A236}" destId="{9A8AD684-7D08-4875-97C4-824A106FE59E}" srcOrd="1" destOrd="0" presId="urn:microsoft.com/office/officeart/2005/8/layout/bProcess2"/>
    <dgm:cxn modelId="{1F30E6DB-CC0C-4E22-B74E-B2A2A3C6FDD7}" type="presParOf" srcId="{5472AAB4-C10B-49D2-9A52-8F2E07CDA68F}" destId="{80308B2F-F743-48A1-B423-B8B8604492BD}" srcOrd="3" destOrd="0" presId="urn:microsoft.com/office/officeart/2005/8/layout/bProcess2"/>
    <dgm:cxn modelId="{7B500BFB-3319-4BB9-AC58-78BC1FED062D}" type="presParOf" srcId="{5472AAB4-C10B-49D2-9A52-8F2E07CDA68F}" destId="{1C525D5E-AAEE-4C2E-9B5E-865618926446}" srcOrd="4" destOrd="0" presId="urn:microsoft.com/office/officeart/2005/8/layout/bProcess2"/>
    <dgm:cxn modelId="{B7E809C4-D02C-4466-960A-4C5985209504}" type="presParOf" srcId="{1C525D5E-AAEE-4C2E-9B5E-865618926446}" destId="{7735BB2F-6CE7-4A60-B52F-4B246D24FCD7}" srcOrd="0" destOrd="0" presId="urn:microsoft.com/office/officeart/2005/8/layout/bProcess2"/>
    <dgm:cxn modelId="{E74C5A7E-AB0E-4B0D-8158-799302F79568}" type="presParOf" srcId="{1C525D5E-AAEE-4C2E-9B5E-865618926446}" destId="{78DB26C5-8D54-461E-A228-D279D03BC3D3}" srcOrd="1" destOrd="0" presId="urn:microsoft.com/office/officeart/2005/8/layout/bProcess2"/>
    <dgm:cxn modelId="{DCC28742-4DBE-475D-9513-4609913AB824}" type="presParOf" srcId="{5472AAB4-C10B-49D2-9A52-8F2E07CDA68F}" destId="{16AD29D9-6858-4633-9121-F0102A0966BC}" srcOrd="5" destOrd="0" presId="urn:microsoft.com/office/officeart/2005/8/layout/bProcess2"/>
    <dgm:cxn modelId="{73B61F78-21D0-4824-AE92-17AD2614134E}" type="presParOf" srcId="{5472AAB4-C10B-49D2-9A52-8F2E07CDA68F}" destId="{39EED452-3EF7-4571-91E7-C324CAB18959}" srcOrd="6" destOrd="0" presId="urn:microsoft.com/office/officeart/2005/8/layout/bProcess2"/>
    <dgm:cxn modelId="{1EF311C9-012F-47FB-ACF3-584744BBA0A2}" type="presParOf" srcId="{39EED452-3EF7-4571-91E7-C324CAB18959}" destId="{C3440537-5DAE-4D36-9D80-3808EB4E8DB8}" srcOrd="0" destOrd="0" presId="urn:microsoft.com/office/officeart/2005/8/layout/bProcess2"/>
    <dgm:cxn modelId="{1428E439-A2B0-4BCD-9F09-53F96512B408}" type="presParOf" srcId="{39EED452-3EF7-4571-91E7-C324CAB18959}" destId="{B4CFFA2C-0D7F-443A-BA01-96A713475F3F}" srcOrd="1" destOrd="0" presId="urn:microsoft.com/office/officeart/2005/8/layout/bProcess2"/>
    <dgm:cxn modelId="{C6AA33B3-0352-467B-BA34-53267E126DC5}" type="presParOf" srcId="{5472AAB4-C10B-49D2-9A52-8F2E07CDA68F}" destId="{626F8980-AB0A-41CC-B96D-905DBC08114D}" srcOrd="7" destOrd="0" presId="urn:microsoft.com/office/officeart/2005/8/layout/bProcess2"/>
    <dgm:cxn modelId="{34C007AE-4482-41B2-A2CE-D479DFA62DB4}" type="presParOf" srcId="{5472AAB4-C10B-49D2-9A52-8F2E07CDA68F}" destId="{375A4C71-7AC7-4D6E-9BE2-8657B958850B}" srcOrd="8" destOrd="0" presId="urn:microsoft.com/office/officeart/2005/8/layout/bProcess2"/>
    <dgm:cxn modelId="{BE5B1AE1-5B5E-4830-8C81-6C77502AC709}" type="presParOf" srcId="{375A4C71-7AC7-4D6E-9BE2-8657B958850B}" destId="{8A08CC36-7892-4702-9A30-C479C32C7795}" srcOrd="0" destOrd="0" presId="urn:microsoft.com/office/officeart/2005/8/layout/bProcess2"/>
    <dgm:cxn modelId="{EBAD5E3F-E30E-477A-867D-FB183686A9E3}" type="presParOf" srcId="{375A4C71-7AC7-4D6E-9BE2-8657B958850B}" destId="{F48080BC-65FC-4C10-9C7D-DBDA89664064}" srcOrd="1" destOrd="0" presId="urn:microsoft.com/office/officeart/2005/8/layout/bProcess2"/>
    <dgm:cxn modelId="{3C73C25F-FFB9-4FC1-BF61-F78B75191401}" type="presParOf" srcId="{5472AAB4-C10B-49D2-9A52-8F2E07CDA68F}" destId="{E4EE601E-2930-49B9-9A4D-9AFFA23690BE}" srcOrd="9" destOrd="0" presId="urn:microsoft.com/office/officeart/2005/8/layout/bProcess2"/>
    <dgm:cxn modelId="{30A33B03-5A75-4BB3-9EFB-AB13D7CF9309}" type="presParOf" srcId="{5472AAB4-C10B-49D2-9A52-8F2E07CDA68F}" destId="{C229D2DF-0622-458E-883B-304DD58496BC}" srcOrd="10" destOrd="0" presId="urn:microsoft.com/office/officeart/2005/8/layout/bProcess2"/>
    <dgm:cxn modelId="{95A7EA22-B0FA-49DB-A0AC-986ED124BCCF}" type="presParOf" srcId="{C229D2DF-0622-458E-883B-304DD58496BC}" destId="{EDDCDF26-1C98-44F4-916B-FBEC747E822D}" srcOrd="0" destOrd="0" presId="urn:microsoft.com/office/officeart/2005/8/layout/bProcess2"/>
    <dgm:cxn modelId="{234D2B78-D978-41DB-A249-FAA1A49F7CEE}" type="presParOf" srcId="{C229D2DF-0622-458E-883B-304DD58496BC}" destId="{A6F372E4-F852-4395-8232-B99715F404AB}" srcOrd="1" destOrd="0" presId="urn:microsoft.com/office/officeart/2005/8/layout/bProcess2"/>
    <dgm:cxn modelId="{D0BD6744-DE40-49C5-BC76-FE6A677A3A38}" type="presParOf" srcId="{5472AAB4-C10B-49D2-9A52-8F2E07CDA68F}" destId="{18A74B6F-598A-4EF4-B12C-EBD8FF99629D}" srcOrd="11" destOrd="0" presId="urn:microsoft.com/office/officeart/2005/8/layout/bProcess2"/>
    <dgm:cxn modelId="{C858C7A1-AF36-49A4-A01F-669FFE58C3B3}" type="presParOf" srcId="{5472AAB4-C10B-49D2-9A52-8F2E07CDA68F}" destId="{29445C5D-17A9-46AF-98EB-9CC86BA53A79}" srcOrd="12" destOrd="0" presId="urn:microsoft.com/office/officeart/2005/8/layout/bProcess2"/>
    <dgm:cxn modelId="{F2B65E53-88C7-4693-82EE-9031737CE1ED}" type="presParOf" srcId="{29445C5D-17A9-46AF-98EB-9CC86BA53A79}" destId="{F5C70827-6D0A-4B34-A345-EAB499156A27}" srcOrd="0" destOrd="0" presId="urn:microsoft.com/office/officeart/2005/8/layout/bProcess2"/>
    <dgm:cxn modelId="{296CC687-834A-4E5A-9F70-14E7C0046004}" type="presParOf" srcId="{29445C5D-17A9-46AF-98EB-9CC86BA53A79}" destId="{F81B6D58-EF58-47E4-939D-F6065B2E3F6D}" srcOrd="1" destOrd="0" presId="urn:microsoft.com/office/officeart/2005/8/layout/bProcess2"/>
    <dgm:cxn modelId="{C8520374-5BC3-4D8E-A731-A488E1B79E8D}" type="presParOf" srcId="{5472AAB4-C10B-49D2-9A52-8F2E07CDA68F}" destId="{FE0AD52F-D3B4-4264-8321-45D75EBCD1B4}" srcOrd="13" destOrd="0" presId="urn:microsoft.com/office/officeart/2005/8/layout/bProcess2"/>
    <dgm:cxn modelId="{ADCA758C-57F5-43E0-A07B-E6B6682B3DCD}" type="presParOf" srcId="{5472AAB4-C10B-49D2-9A52-8F2E07CDA68F}" destId="{407CA3C6-D864-430B-AA7F-066D62986DA0}" srcOrd="14" destOrd="0" presId="urn:microsoft.com/office/officeart/2005/8/layout/bProcess2"/>
    <dgm:cxn modelId="{48D700E6-6AC6-4F77-AB77-1A0746F6AAFD}" type="presParOf" srcId="{407CA3C6-D864-430B-AA7F-066D62986DA0}" destId="{239D31D5-D72D-4AE3-914A-C0C9A444F6AE}" srcOrd="0" destOrd="0" presId="urn:microsoft.com/office/officeart/2005/8/layout/bProcess2"/>
    <dgm:cxn modelId="{35CA5484-6E07-43F3-B3F0-347B5EBBBC51}" type="presParOf" srcId="{407CA3C6-D864-430B-AA7F-066D62986DA0}" destId="{71D8BD84-5F57-447C-8611-A8362D1B7B2C}" srcOrd="1" destOrd="0" presId="urn:microsoft.com/office/officeart/2005/8/layout/bProcess2"/>
    <dgm:cxn modelId="{E7A29A54-A1B9-42CD-B09B-A467D2D18B2D}" type="presParOf" srcId="{5472AAB4-C10B-49D2-9A52-8F2E07CDA68F}" destId="{27DF4AA0-A661-46D8-A38B-C4BA97E6656E}" srcOrd="15" destOrd="0" presId="urn:microsoft.com/office/officeart/2005/8/layout/bProcess2"/>
    <dgm:cxn modelId="{FBB1C3F2-2C93-4B66-BB96-4C46190B0CEF}" type="presParOf" srcId="{5472AAB4-C10B-49D2-9A52-8F2E07CDA68F}" destId="{243DC9C3-DE27-4D80-A6AF-C47786547711}" srcOrd="16" destOrd="0" presId="urn:microsoft.com/office/officeart/2005/8/layout/bProcess2"/>
    <dgm:cxn modelId="{81B6B07A-2610-432A-816E-7A80025AE44A}" type="presParOf" srcId="{243DC9C3-DE27-4D80-A6AF-C47786547711}" destId="{EED28A71-DC06-4D89-B22A-9F0785CAD59D}" srcOrd="0" destOrd="0" presId="urn:microsoft.com/office/officeart/2005/8/layout/bProcess2"/>
    <dgm:cxn modelId="{5D4E01F0-D7B1-42CF-84D9-80F0F339C1A9}" type="presParOf" srcId="{243DC9C3-DE27-4D80-A6AF-C47786547711}" destId="{22E15606-5777-44D2-A0FB-A0454A1DD417}" srcOrd="1" destOrd="0" presId="urn:microsoft.com/office/officeart/2005/8/layout/bProcess2"/>
    <dgm:cxn modelId="{DC490985-CB13-4A94-8F41-25120007F250}" type="presParOf" srcId="{5472AAB4-C10B-49D2-9A52-8F2E07CDA68F}" destId="{C1B0BF92-57C9-4C50-B095-0EECC9FB20DD}" srcOrd="17" destOrd="0" presId="urn:microsoft.com/office/officeart/2005/8/layout/bProcess2"/>
    <dgm:cxn modelId="{663F3561-8753-4E16-9517-A23AD4928F3A}" type="presParOf" srcId="{5472AAB4-C10B-49D2-9A52-8F2E07CDA68F}" destId="{41B2FE60-4B4A-4724-9AAB-1E55F641438B}" srcOrd="1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7CAEE-7B1C-4B90-B7BF-877944D99312}">
      <dsp:nvSpPr>
        <dsp:cNvPr id="0" name=""/>
        <dsp:cNvSpPr/>
      </dsp:nvSpPr>
      <dsp:spPr>
        <a:xfrm>
          <a:off x="6663531" y="56331"/>
          <a:ext cx="1464468" cy="14644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err="1" smtClean="0">
              <a:solidFill>
                <a:schemeClr val="accent6"/>
              </a:solidFill>
            </a:rPr>
            <a:t>number</a:t>
          </a:r>
          <a:r>
            <a:rPr lang="de-DE" sz="1200" b="0" kern="1200" dirty="0" smtClean="0">
              <a:solidFill>
                <a:schemeClr val="accent6"/>
              </a:solidFill>
            </a:rPr>
            <a:t> </a:t>
          </a:r>
          <a:r>
            <a:rPr lang="de-DE" sz="1200" b="0" kern="1200" dirty="0" err="1" smtClean="0">
              <a:solidFill>
                <a:schemeClr val="accent6"/>
              </a:solidFill>
            </a:rPr>
            <a:t>of</a:t>
          </a:r>
          <a:r>
            <a:rPr lang="de-DE" sz="1200" b="0" kern="1200" dirty="0" smtClean="0">
              <a:solidFill>
                <a:schemeClr val="accent6"/>
              </a:solidFill>
            </a:rPr>
            <a:t> non-</a:t>
          </a:r>
          <a:r>
            <a:rPr lang="de-DE" sz="1200" b="0" kern="1200" dirty="0" err="1" smtClean="0">
              <a:solidFill>
                <a:schemeClr val="accent6"/>
              </a:solidFill>
            </a:rPr>
            <a:t>residential</a:t>
          </a:r>
          <a:r>
            <a:rPr lang="de-DE" sz="1200" b="0" kern="1200" dirty="0" smtClean="0">
              <a:solidFill>
                <a:schemeClr val="accent6"/>
              </a:solidFill>
            </a:rPr>
            <a:t> </a:t>
          </a:r>
          <a:r>
            <a:rPr lang="de-DE" sz="1200" b="0" kern="1200" dirty="0" err="1" smtClean="0">
              <a:solidFill>
                <a:schemeClr val="accent6"/>
              </a:solidFill>
            </a:rPr>
            <a:t>buildings</a:t>
          </a:r>
          <a:r>
            <a:rPr lang="de-DE" sz="1200" b="0" kern="1200" dirty="0" smtClean="0">
              <a:solidFill>
                <a:schemeClr val="accent6"/>
              </a:solidFill>
            </a:rPr>
            <a:t> on national </a:t>
          </a:r>
          <a:r>
            <a:rPr lang="de-DE" sz="1200" b="0" kern="1200" dirty="0" err="1" smtClean="0">
              <a:solidFill>
                <a:schemeClr val="accent6"/>
              </a:solidFill>
            </a:rPr>
            <a:t>level</a:t>
          </a:r>
          <a:r>
            <a:rPr lang="de-DE" sz="1200" b="0" kern="1200" dirty="0" smtClean="0">
              <a:solidFill>
                <a:schemeClr val="accent6"/>
              </a:solidFill>
            </a:rPr>
            <a:t> </a:t>
          </a:r>
          <a:r>
            <a:rPr lang="de-DE" sz="1200" b="0" kern="1200" dirty="0" err="1" smtClean="0">
              <a:solidFill>
                <a:schemeClr val="accent6"/>
              </a:solidFill>
            </a:rPr>
            <a:t>from</a:t>
          </a:r>
          <a:r>
            <a:rPr lang="de-DE" sz="1200" b="0" kern="1200" dirty="0" smtClean="0">
              <a:solidFill>
                <a:schemeClr val="accent6"/>
              </a:solidFill>
            </a:rPr>
            <a:t> IWU (2022)</a:t>
          </a:r>
        </a:p>
      </dsp:txBody>
      <dsp:txXfrm>
        <a:off x="6877997" y="270797"/>
        <a:ext cx="1035536" cy="1035536"/>
      </dsp:txXfrm>
    </dsp:sp>
    <dsp:sp modelId="{9EDF9841-9B95-49CF-88F6-DDA536A87CE1}">
      <dsp:nvSpPr>
        <dsp:cNvPr id="0" name=""/>
        <dsp:cNvSpPr/>
      </dsp:nvSpPr>
      <dsp:spPr>
        <a:xfrm rot="10791875">
          <a:off x="7142143" y="1711658"/>
          <a:ext cx="512564" cy="404625"/>
        </a:xfrm>
        <a:prstGeom prst="triangl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AD684-7D08-4875-97C4-824A106FE59E}">
      <dsp:nvSpPr>
        <dsp:cNvPr id="0" name=""/>
        <dsp:cNvSpPr/>
      </dsp:nvSpPr>
      <dsp:spPr>
        <a:xfrm>
          <a:off x="6912054" y="2284239"/>
          <a:ext cx="976800" cy="976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err="1" smtClean="0">
              <a:solidFill>
                <a:schemeClr val="accent6"/>
              </a:solidFill>
            </a:rPr>
            <a:t>number</a:t>
          </a:r>
          <a:r>
            <a:rPr lang="de-DE" sz="900" b="1" kern="1200" dirty="0" smtClean="0">
              <a:solidFill>
                <a:schemeClr val="accent6"/>
              </a:solidFill>
            </a:rPr>
            <a:t> </a:t>
          </a:r>
          <a:r>
            <a:rPr lang="de-DE" sz="900" b="1" kern="1200" dirty="0" err="1" smtClean="0">
              <a:solidFill>
                <a:schemeClr val="accent6"/>
              </a:solidFill>
            </a:rPr>
            <a:t>of</a:t>
          </a:r>
          <a:r>
            <a:rPr lang="de-DE" sz="900" b="1" kern="1200" dirty="0" smtClean="0">
              <a:solidFill>
                <a:schemeClr val="accent6"/>
              </a:solidFill>
            </a:rPr>
            <a:t> NRES </a:t>
          </a:r>
          <a:r>
            <a:rPr lang="de-DE" sz="900" b="1" kern="1200" dirty="0" err="1" smtClean="0">
              <a:solidFill>
                <a:schemeClr val="accent6"/>
              </a:solidFill>
            </a:rPr>
            <a:t>buildings</a:t>
          </a:r>
          <a:r>
            <a:rPr lang="de-DE" sz="900" b="1" kern="1200" dirty="0" smtClean="0">
              <a:solidFill>
                <a:schemeClr val="accent6"/>
              </a:solidFill>
            </a:rPr>
            <a:t> per NUTS3 </a:t>
          </a:r>
          <a:r>
            <a:rPr lang="de-DE" sz="900" b="1" kern="1200" dirty="0" err="1" smtClean="0">
              <a:solidFill>
                <a:schemeClr val="accent6"/>
              </a:solidFill>
            </a:rPr>
            <a:t>region</a:t>
          </a:r>
          <a:endParaRPr lang="en-US" sz="900" kern="1200" dirty="0">
            <a:solidFill>
              <a:schemeClr val="accent6"/>
            </a:solidFill>
          </a:endParaRPr>
        </a:p>
      </dsp:txBody>
      <dsp:txXfrm>
        <a:off x="7055103" y="2427288"/>
        <a:ext cx="690702" cy="690702"/>
      </dsp:txXfrm>
    </dsp:sp>
    <dsp:sp modelId="{80308B2F-F743-48A1-B423-B8B8604492BD}">
      <dsp:nvSpPr>
        <dsp:cNvPr id="0" name=""/>
        <dsp:cNvSpPr/>
      </dsp:nvSpPr>
      <dsp:spPr>
        <a:xfrm rot="21600000">
          <a:off x="7208208" y="3566754"/>
          <a:ext cx="512564" cy="404625"/>
        </a:xfrm>
        <a:prstGeom prst="triangl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B26C5-8D54-461E-A228-D279D03BC3D3}">
      <dsp:nvSpPr>
        <dsp:cNvPr id="0" name=""/>
        <dsp:cNvSpPr/>
      </dsp:nvSpPr>
      <dsp:spPr>
        <a:xfrm>
          <a:off x="7038657" y="4254239"/>
          <a:ext cx="976800" cy="976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700" kern="1200" dirty="0" err="1" smtClean="0">
              <a:solidFill>
                <a:schemeClr val="accent6"/>
              </a:solidFill>
            </a:rPr>
            <a:t>built-up</a:t>
          </a:r>
          <a:r>
            <a:rPr lang="de-DE" sz="700" kern="1200" dirty="0" smtClean="0">
              <a:solidFill>
                <a:schemeClr val="accent6"/>
              </a:solidFill>
            </a:rPr>
            <a:t> </a:t>
          </a:r>
          <a:r>
            <a:rPr lang="de-DE" sz="700" kern="1200" dirty="0" err="1" smtClean="0">
              <a:solidFill>
                <a:schemeClr val="accent6"/>
              </a:solidFill>
            </a:rPr>
            <a:t>surface</a:t>
          </a:r>
          <a:r>
            <a:rPr lang="de-DE" sz="700" kern="1200" dirty="0" smtClean="0">
              <a:solidFill>
                <a:schemeClr val="accent6"/>
              </a:solidFill>
            </a:rPr>
            <a:t> </a:t>
          </a:r>
          <a:r>
            <a:rPr lang="de-DE" sz="700" kern="1200" dirty="0" err="1" smtClean="0">
              <a:solidFill>
                <a:schemeClr val="accent6"/>
              </a:solidFill>
            </a:rPr>
            <a:t>of</a:t>
          </a:r>
          <a:r>
            <a:rPr lang="de-DE" sz="700" kern="1200" dirty="0" smtClean="0">
              <a:solidFill>
                <a:schemeClr val="accent6"/>
              </a:solidFill>
            </a:rPr>
            <a:t> NRES on </a:t>
          </a:r>
          <a:r>
            <a:rPr lang="de-DE" sz="700" kern="1200" dirty="0" err="1" smtClean="0">
              <a:solidFill>
                <a:schemeClr val="accent6"/>
              </a:solidFill>
            </a:rPr>
            <a:t>hectare</a:t>
          </a:r>
          <a:r>
            <a:rPr lang="de-DE" sz="700" kern="1200" dirty="0" smtClean="0">
              <a:solidFill>
                <a:schemeClr val="accent6"/>
              </a:solidFill>
            </a:rPr>
            <a:t> </a:t>
          </a:r>
          <a:r>
            <a:rPr lang="de-DE" sz="700" kern="1200" dirty="0" err="1" smtClean="0">
              <a:solidFill>
                <a:schemeClr val="accent6"/>
              </a:solidFill>
            </a:rPr>
            <a:t>level</a:t>
          </a:r>
          <a:r>
            <a:rPr lang="de-DE" sz="700" kern="1200" dirty="0" smtClean="0">
              <a:solidFill>
                <a:schemeClr val="accent6"/>
              </a:solidFill>
            </a:rPr>
            <a:t> </a:t>
          </a:r>
          <a:r>
            <a:rPr lang="de-DE" sz="700" kern="1200" dirty="0" err="1" smtClean="0">
              <a:solidFill>
                <a:schemeClr val="accent6"/>
              </a:solidFill>
            </a:rPr>
            <a:t>from</a:t>
          </a:r>
          <a:r>
            <a:rPr lang="de-DE" sz="700" kern="1200" dirty="0" smtClean="0">
              <a:solidFill>
                <a:schemeClr val="accent6"/>
              </a:solidFill>
            </a:rPr>
            <a:t> Global Human Settlement Layer [</a:t>
          </a:r>
          <a:r>
            <a:rPr lang="de-DE" sz="700" kern="1200" dirty="0" err="1" smtClean="0">
              <a:solidFill>
                <a:schemeClr val="accent6"/>
              </a:solidFill>
            </a:rPr>
            <a:t>aggregated</a:t>
          </a:r>
          <a:r>
            <a:rPr lang="de-DE" sz="700" kern="1200" dirty="0" smtClean="0">
              <a:solidFill>
                <a:schemeClr val="accent6"/>
              </a:solidFill>
            </a:rPr>
            <a:t> </a:t>
          </a:r>
          <a:r>
            <a:rPr lang="de-DE" sz="700" kern="1200" dirty="0" err="1" smtClean="0">
              <a:solidFill>
                <a:schemeClr val="accent6"/>
              </a:solidFill>
            </a:rPr>
            <a:t>for</a:t>
          </a:r>
          <a:r>
            <a:rPr lang="de-DE" sz="700" kern="1200" dirty="0" smtClean="0">
              <a:solidFill>
                <a:schemeClr val="accent6"/>
              </a:solidFill>
            </a:rPr>
            <a:t> NUTS3 </a:t>
          </a:r>
          <a:r>
            <a:rPr lang="de-DE" sz="700" kern="1200" dirty="0" err="1" smtClean="0">
              <a:solidFill>
                <a:schemeClr val="accent6"/>
              </a:solidFill>
            </a:rPr>
            <a:t>regions</a:t>
          </a:r>
          <a:r>
            <a:rPr lang="de-DE" sz="700" kern="1200" dirty="0" smtClean="0">
              <a:solidFill>
                <a:schemeClr val="accent6"/>
              </a:solidFill>
            </a:rPr>
            <a:t>]</a:t>
          </a:r>
          <a:endParaRPr lang="en-US" sz="700" b="1" kern="1200" dirty="0">
            <a:solidFill>
              <a:schemeClr val="accent6"/>
            </a:solidFill>
          </a:endParaRPr>
        </a:p>
      </dsp:txBody>
      <dsp:txXfrm>
        <a:off x="7181706" y="4397288"/>
        <a:ext cx="690702" cy="690702"/>
      </dsp:txXfrm>
    </dsp:sp>
    <dsp:sp modelId="{16AD29D9-6858-4633-9121-F0102A0966BC}">
      <dsp:nvSpPr>
        <dsp:cNvPr id="0" name=""/>
        <dsp:cNvSpPr/>
      </dsp:nvSpPr>
      <dsp:spPr>
        <a:xfrm rot="9204903">
          <a:off x="5320134" y="3627993"/>
          <a:ext cx="512564" cy="404625"/>
        </a:xfrm>
        <a:prstGeom prst="triangl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FFA2C-0D7F-443A-BA01-96A713475F3F}">
      <dsp:nvSpPr>
        <dsp:cNvPr id="0" name=""/>
        <dsp:cNvSpPr/>
      </dsp:nvSpPr>
      <dsp:spPr>
        <a:xfrm>
          <a:off x="310821" y="4197965"/>
          <a:ext cx="976800" cy="976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771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solidFill>
                <a:schemeClr val="accent6"/>
              </a:solidFill>
            </a:rPr>
            <a:t>floor area per employee according to subsector: from FORECAST</a:t>
          </a:r>
          <a:endParaRPr lang="de-DE" sz="900" kern="1200" dirty="0" smtClean="0">
            <a:solidFill>
              <a:schemeClr val="accent6"/>
            </a:solidFill>
          </a:endParaRPr>
        </a:p>
      </dsp:txBody>
      <dsp:txXfrm>
        <a:off x="453870" y="4341014"/>
        <a:ext cx="690702" cy="690702"/>
      </dsp:txXfrm>
    </dsp:sp>
    <dsp:sp modelId="{626F8980-AB0A-41CC-B96D-905DBC08114D}">
      <dsp:nvSpPr>
        <dsp:cNvPr id="0" name=""/>
        <dsp:cNvSpPr/>
      </dsp:nvSpPr>
      <dsp:spPr>
        <a:xfrm>
          <a:off x="542939" y="3484085"/>
          <a:ext cx="512564" cy="404625"/>
        </a:xfrm>
        <a:prstGeom prst="triangle">
          <a:avLst/>
        </a:prstGeom>
        <a:solidFill>
          <a:srgbClr val="F4BFA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080BC-65FC-4C10-9C7D-DBDA89664064}">
      <dsp:nvSpPr>
        <dsp:cNvPr id="0" name=""/>
        <dsp:cNvSpPr/>
      </dsp:nvSpPr>
      <dsp:spPr>
        <a:xfrm>
          <a:off x="310821" y="2220933"/>
          <a:ext cx="976800" cy="976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D7712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err="1" smtClean="0">
              <a:solidFill>
                <a:schemeClr val="accent6"/>
              </a:solidFill>
            </a:rPr>
            <a:t>floor</a:t>
          </a:r>
          <a:r>
            <a:rPr lang="de-DE" sz="900" b="1" kern="1200" dirty="0" smtClean="0">
              <a:solidFill>
                <a:schemeClr val="accent6"/>
              </a:solidFill>
            </a:rPr>
            <a:t> </a:t>
          </a:r>
          <a:r>
            <a:rPr lang="de-DE" sz="900" b="1" kern="1200" dirty="0" err="1" smtClean="0">
              <a:solidFill>
                <a:schemeClr val="accent6"/>
              </a:solidFill>
            </a:rPr>
            <a:t>area</a:t>
          </a:r>
          <a:r>
            <a:rPr lang="de-DE" sz="900" b="1" kern="1200" dirty="0" smtClean="0">
              <a:solidFill>
                <a:schemeClr val="accent6"/>
              </a:solidFill>
            </a:rPr>
            <a:t>/ </a:t>
          </a:r>
          <a:r>
            <a:rPr lang="de-DE" sz="900" b="1" kern="1200" dirty="0" err="1" smtClean="0">
              <a:solidFill>
                <a:schemeClr val="accent6"/>
              </a:solidFill>
            </a:rPr>
            <a:t>subsector</a:t>
          </a:r>
          <a:r>
            <a:rPr lang="de-DE" sz="900" b="1" kern="1200" dirty="0" smtClean="0">
              <a:solidFill>
                <a:schemeClr val="accent6"/>
              </a:solidFill>
            </a:rPr>
            <a:t> per NUTS2 </a:t>
          </a:r>
          <a:r>
            <a:rPr lang="de-DE" sz="900" b="1" kern="1200" dirty="0" err="1" smtClean="0">
              <a:solidFill>
                <a:schemeClr val="accent6"/>
              </a:solidFill>
            </a:rPr>
            <a:t>region</a:t>
          </a:r>
          <a:endParaRPr lang="en-US" sz="900" b="1" kern="1200" dirty="0">
            <a:solidFill>
              <a:schemeClr val="accent6"/>
            </a:solidFill>
          </a:endParaRPr>
        </a:p>
      </dsp:txBody>
      <dsp:txXfrm>
        <a:off x="453870" y="2363982"/>
        <a:ext cx="690702" cy="690702"/>
      </dsp:txXfrm>
    </dsp:sp>
    <dsp:sp modelId="{E4EE601E-2930-49B9-9A4D-9AFFA23690BE}">
      <dsp:nvSpPr>
        <dsp:cNvPr id="0" name=""/>
        <dsp:cNvSpPr/>
      </dsp:nvSpPr>
      <dsp:spPr>
        <a:xfrm rot="10800000">
          <a:off x="542939" y="1507052"/>
          <a:ext cx="512564" cy="404625"/>
        </a:xfrm>
        <a:prstGeom prst="triangl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372E4-F852-4395-8232-B99715F404AB}">
      <dsp:nvSpPr>
        <dsp:cNvPr id="0" name=""/>
        <dsp:cNvSpPr/>
      </dsp:nvSpPr>
      <dsp:spPr>
        <a:xfrm>
          <a:off x="310821" y="243900"/>
          <a:ext cx="976800" cy="976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>
              <a:solidFill>
                <a:schemeClr val="accent6"/>
              </a:solidFill>
            </a:rPr>
            <a:t>number</a:t>
          </a:r>
          <a:r>
            <a:rPr lang="de-DE" sz="900" kern="1200" dirty="0" smtClean="0">
              <a:solidFill>
                <a:schemeClr val="accent6"/>
              </a:solidFill>
            </a:rPr>
            <a:t> </a:t>
          </a:r>
          <a:r>
            <a:rPr lang="de-DE" sz="900" kern="1200" dirty="0" err="1" smtClean="0">
              <a:solidFill>
                <a:schemeClr val="accent6"/>
              </a:solidFill>
            </a:rPr>
            <a:t>of</a:t>
          </a:r>
          <a:r>
            <a:rPr lang="de-DE" sz="900" kern="1200" dirty="0" smtClean="0">
              <a:solidFill>
                <a:schemeClr val="accent6"/>
              </a:solidFill>
            </a:rPr>
            <a:t> </a:t>
          </a:r>
          <a:r>
            <a:rPr lang="de-DE" sz="900" kern="1200" dirty="0" err="1" smtClean="0">
              <a:solidFill>
                <a:schemeClr val="accent6"/>
              </a:solidFill>
            </a:rPr>
            <a:t>employees</a:t>
          </a:r>
          <a:r>
            <a:rPr lang="de-DE" sz="900" kern="1200" dirty="0" smtClean="0">
              <a:solidFill>
                <a:schemeClr val="accent6"/>
              </a:solidFill>
            </a:rPr>
            <a:t> in NRES </a:t>
          </a:r>
          <a:r>
            <a:rPr lang="de-DE" sz="900" kern="1200" dirty="0" err="1" smtClean="0">
              <a:solidFill>
                <a:schemeClr val="accent6"/>
              </a:solidFill>
            </a:rPr>
            <a:t>subsectors</a:t>
          </a:r>
          <a:r>
            <a:rPr lang="de-DE" sz="900" kern="1200" dirty="0" smtClean="0">
              <a:solidFill>
                <a:schemeClr val="accent6"/>
              </a:solidFill>
            </a:rPr>
            <a:t> on NUTS2 </a:t>
          </a:r>
          <a:r>
            <a:rPr lang="de-DE" sz="900" kern="1200" dirty="0" err="1" smtClean="0">
              <a:solidFill>
                <a:schemeClr val="accent6"/>
              </a:solidFill>
            </a:rPr>
            <a:t>level</a:t>
          </a:r>
          <a:r>
            <a:rPr lang="de-DE" sz="900" kern="1200" dirty="0" smtClean="0">
              <a:solidFill>
                <a:schemeClr val="accent6"/>
              </a:solidFill>
            </a:rPr>
            <a:t> </a:t>
          </a:r>
          <a:r>
            <a:rPr lang="de-DE" sz="900" kern="1200" dirty="0" err="1" smtClean="0">
              <a:solidFill>
                <a:schemeClr val="accent6"/>
              </a:solidFill>
            </a:rPr>
            <a:t>from</a:t>
          </a:r>
          <a:r>
            <a:rPr lang="de-DE" sz="900" kern="1200" dirty="0" smtClean="0">
              <a:solidFill>
                <a:schemeClr val="accent6"/>
              </a:solidFill>
            </a:rPr>
            <a:t> </a:t>
          </a:r>
          <a:r>
            <a:rPr lang="de-DE" sz="900" kern="1200" dirty="0" err="1" smtClean="0">
              <a:solidFill>
                <a:schemeClr val="accent6"/>
              </a:solidFill>
            </a:rPr>
            <a:t>Eurostat</a:t>
          </a:r>
          <a:endParaRPr lang="en-US" sz="900" kern="1200" dirty="0">
            <a:solidFill>
              <a:schemeClr val="accent6"/>
            </a:solidFill>
          </a:endParaRPr>
        </a:p>
      </dsp:txBody>
      <dsp:txXfrm>
        <a:off x="453870" y="386949"/>
        <a:ext cx="690702" cy="690702"/>
      </dsp:txXfrm>
    </dsp:sp>
    <dsp:sp modelId="{18A74B6F-598A-4EF4-B12C-EBD8FF99629D}">
      <dsp:nvSpPr>
        <dsp:cNvPr id="0" name=""/>
        <dsp:cNvSpPr/>
      </dsp:nvSpPr>
      <dsp:spPr>
        <a:xfrm rot="5194545">
          <a:off x="1633152" y="2472965"/>
          <a:ext cx="512564" cy="404625"/>
        </a:xfrm>
        <a:prstGeom prst="triangle">
          <a:avLst/>
        </a:prstGeom>
        <a:solidFill>
          <a:srgbClr val="F4BFA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B6D58-EF58-47E4-939D-F6065B2E3F6D}">
      <dsp:nvSpPr>
        <dsp:cNvPr id="0" name=""/>
        <dsp:cNvSpPr/>
      </dsp:nvSpPr>
      <dsp:spPr>
        <a:xfrm>
          <a:off x="4175450" y="493531"/>
          <a:ext cx="976800" cy="976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0" kern="1200" dirty="0" err="1" smtClean="0">
              <a:solidFill>
                <a:schemeClr val="accent6"/>
              </a:solidFill>
            </a:rPr>
            <a:t>assumption</a:t>
          </a:r>
          <a:r>
            <a:rPr lang="de-DE" sz="800" b="0" kern="1200" dirty="0" smtClean="0">
              <a:solidFill>
                <a:schemeClr val="accent6"/>
              </a:solidFill>
            </a:rPr>
            <a:t> on </a:t>
          </a:r>
          <a:r>
            <a:rPr lang="de-DE" sz="800" b="0" kern="1200" dirty="0" err="1" smtClean="0">
              <a:solidFill>
                <a:schemeClr val="accent6"/>
              </a:solidFill>
            </a:rPr>
            <a:t>floor</a:t>
          </a:r>
          <a:r>
            <a:rPr lang="de-DE" sz="800" b="0" kern="1200" dirty="0" smtClean="0">
              <a:solidFill>
                <a:schemeClr val="accent6"/>
              </a:solidFill>
            </a:rPr>
            <a:t> </a:t>
          </a:r>
          <a:r>
            <a:rPr lang="de-DE" sz="800" b="0" kern="1200" dirty="0" err="1" smtClean="0">
              <a:solidFill>
                <a:schemeClr val="accent6"/>
              </a:solidFill>
            </a:rPr>
            <a:t>area</a:t>
          </a:r>
          <a:r>
            <a:rPr lang="de-DE" sz="800" b="0" kern="1200" dirty="0" smtClean="0">
              <a:solidFill>
                <a:schemeClr val="accent6"/>
              </a:solidFill>
            </a:rPr>
            <a:t>/</a:t>
          </a:r>
          <a:r>
            <a:rPr lang="de-DE" sz="800" b="0" kern="1200" dirty="0" err="1" smtClean="0">
              <a:solidFill>
                <a:schemeClr val="accent6"/>
              </a:solidFill>
            </a:rPr>
            <a:t>building</a:t>
          </a:r>
          <a:r>
            <a:rPr lang="de-DE" sz="800" b="0" kern="1200" dirty="0" smtClean="0">
              <a:solidFill>
                <a:schemeClr val="accent6"/>
              </a:solidFill>
            </a:rPr>
            <a:t> </a:t>
          </a:r>
          <a:r>
            <a:rPr lang="de-DE" sz="800" b="0" kern="1200" dirty="0" err="1" smtClean="0">
              <a:solidFill>
                <a:schemeClr val="accent6"/>
              </a:solidFill>
            </a:rPr>
            <a:t>for</a:t>
          </a:r>
          <a:r>
            <a:rPr lang="de-DE" sz="800" b="0" kern="1200" dirty="0" smtClean="0">
              <a:solidFill>
                <a:schemeClr val="accent6"/>
              </a:solidFill>
            </a:rPr>
            <a:t> </a:t>
          </a:r>
          <a:r>
            <a:rPr lang="de-DE" sz="800" b="0" kern="1200" dirty="0" err="1" smtClean="0">
              <a:solidFill>
                <a:schemeClr val="accent6"/>
              </a:solidFill>
            </a:rPr>
            <a:t>each</a:t>
          </a:r>
          <a:r>
            <a:rPr lang="de-DE" sz="800" b="0" kern="1200" dirty="0" smtClean="0">
              <a:solidFill>
                <a:schemeClr val="accent6"/>
              </a:solidFill>
            </a:rPr>
            <a:t> </a:t>
          </a:r>
          <a:r>
            <a:rPr lang="de-DE" sz="800" b="0" kern="1200" dirty="0" err="1" smtClean="0">
              <a:solidFill>
                <a:schemeClr val="accent6"/>
              </a:solidFill>
            </a:rPr>
            <a:t>building</a:t>
          </a:r>
          <a:r>
            <a:rPr lang="de-DE" sz="800" b="0" kern="1200" dirty="0" smtClean="0">
              <a:solidFill>
                <a:schemeClr val="accent6"/>
              </a:solidFill>
            </a:rPr>
            <a:t> type: IWU</a:t>
          </a:r>
          <a:endParaRPr lang="en-US" sz="800" b="0" kern="1200" dirty="0">
            <a:solidFill>
              <a:schemeClr val="accent6"/>
            </a:solidFill>
          </a:endParaRPr>
        </a:p>
      </dsp:txBody>
      <dsp:txXfrm>
        <a:off x="4318499" y="636580"/>
        <a:ext cx="690702" cy="690702"/>
      </dsp:txXfrm>
    </dsp:sp>
    <dsp:sp modelId="{FE0AD52F-D3B4-4264-8321-45D75EBCD1B4}">
      <dsp:nvSpPr>
        <dsp:cNvPr id="0" name=""/>
        <dsp:cNvSpPr/>
      </dsp:nvSpPr>
      <dsp:spPr>
        <a:xfrm rot="9488884">
          <a:off x="4569095" y="1659823"/>
          <a:ext cx="512564" cy="404625"/>
        </a:xfrm>
        <a:prstGeom prst="triangl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D8BD84-5F57-447C-8611-A8362D1B7B2C}">
      <dsp:nvSpPr>
        <dsp:cNvPr id="0" name=""/>
        <dsp:cNvSpPr/>
      </dsp:nvSpPr>
      <dsp:spPr>
        <a:xfrm>
          <a:off x="2521590" y="2192801"/>
          <a:ext cx="976800" cy="976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b="1" kern="1200" dirty="0" err="1" smtClean="0">
              <a:solidFill>
                <a:schemeClr val="accent6"/>
              </a:solidFill>
            </a:rPr>
            <a:t>floor</a:t>
          </a:r>
          <a:r>
            <a:rPr lang="de-DE" sz="900" b="1" kern="1200" dirty="0" smtClean="0">
              <a:solidFill>
                <a:schemeClr val="accent6"/>
              </a:solidFill>
            </a:rPr>
            <a:t> </a:t>
          </a:r>
          <a:r>
            <a:rPr lang="de-DE" sz="900" b="1" kern="1200" dirty="0" err="1" smtClean="0">
              <a:solidFill>
                <a:schemeClr val="accent6"/>
              </a:solidFill>
            </a:rPr>
            <a:t>area</a:t>
          </a:r>
          <a:r>
            <a:rPr lang="de-DE" sz="900" b="1" kern="1200" dirty="0" smtClean="0">
              <a:solidFill>
                <a:schemeClr val="accent6"/>
              </a:solidFill>
            </a:rPr>
            <a:t>/</a:t>
          </a:r>
          <a:r>
            <a:rPr lang="de-DE" sz="900" b="1" kern="1200" dirty="0" err="1" smtClean="0">
              <a:solidFill>
                <a:schemeClr val="accent6"/>
              </a:solidFill>
            </a:rPr>
            <a:t>building</a:t>
          </a:r>
          <a:r>
            <a:rPr lang="de-DE" sz="900" b="1" kern="1200" dirty="0" smtClean="0">
              <a:solidFill>
                <a:schemeClr val="accent6"/>
              </a:solidFill>
            </a:rPr>
            <a:t> type/</a:t>
          </a:r>
          <a:r>
            <a:rPr lang="de-DE" sz="900" b="1" kern="1200" dirty="0" err="1" smtClean="0">
              <a:solidFill>
                <a:schemeClr val="accent6"/>
              </a:solidFill>
            </a:rPr>
            <a:t>subsector</a:t>
          </a:r>
          <a:r>
            <a:rPr lang="de-DE" sz="900" b="1" kern="1200" dirty="0" smtClean="0">
              <a:solidFill>
                <a:schemeClr val="accent6"/>
              </a:solidFill>
            </a:rPr>
            <a:t> per NUTS2 </a:t>
          </a:r>
          <a:r>
            <a:rPr lang="de-DE" sz="900" b="1" kern="1200" dirty="0" err="1" smtClean="0">
              <a:solidFill>
                <a:schemeClr val="accent6"/>
              </a:solidFill>
            </a:rPr>
            <a:t>region</a:t>
          </a:r>
          <a:endParaRPr lang="en-US" sz="900" kern="1200" dirty="0">
            <a:solidFill>
              <a:schemeClr val="accent6"/>
            </a:solidFill>
          </a:endParaRPr>
        </a:p>
      </dsp:txBody>
      <dsp:txXfrm>
        <a:off x="2664639" y="2335850"/>
        <a:ext cx="690702" cy="690702"/>
      </dsp:txXfrm>
    </dsp:sp>
    <dsp:sp modelId="{27DF4AA0-A661-46D8-A38B-C4BA97E6656E}">
      <dsp:nvSpPr>
        <dsp:cNvPr id="0" name=""/>
        <dsp:cNvSpPr/>
      </dsp:nvSpPr>
      <dsp:spPr>
        <a:xfrm>
          <a:off x="2753708" y="3478856"/>
          <a:ext cx="512564" cy="404625"/>
        </a:xfrm>
        <a:prstGeom prst="triangl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15606-5777-44D2-A0FB-A0454A1DD417}">
      <dsp:nvSpPr>
        <dsp:cNvPr id="0" name=""/>
        <dsp:cNvSpPr/>
      </dsp:nvSpPr>
      <dsp:spPr>
        <a:xfrm>
          <a:off x="2521590" y="4169834"/>
          <a:ext cx="976800" cy="976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err="1" smtClean="0">
              <a:solidFill>
                <a:schemeClr val="accent6"/>
              </a:solidFill>
            </a:rPr>
            <a:t>number</a:t>
          </a:r>
          <a:r>
            <a:rPr lang="de-DE" sz="1000" kern="1200" dirty="0" smtClean="0">
              <a:solidFill>
                <a:schemeClr val="accent6"/>
              </a:solidFill>
            </a:rPr>
            <a:t> </a:t>
          </a:r>
          <a:r>
            <a:rPr lang="de-DE" sz="1000" kern="1200" dirty="0" err="1" smtClean="0">
              <a:solidFill>
                <a:schemeClr val="accent6"/>
              </a:solidFill>
            </a:rPr>
            <a:t>of</a:t>
          </a:r>
          <a:r>
            <a:rPr lang="de-DE" sz="1000" kern="1200" dirty="0" smtClean="0">
              <a:solidFill>
                <a:schemeClr val="accent6"/>
              </a:solidFill>
            </a:rPr>
            <a:t> </a:t>
          </a:r>
          <a:r>
            <a:rPr lang="de-DE" sz="1000" kern="1200" dirty="0" err="1" smtClean="0">
              <a:solidFill>
                <a:schemeClr val="accent6"/>
              </a:solidFill>
            </a:rPr>
            <a:t>buildings</a:t>
          </a:r>
          <a:r>
            <a:rPr lang="de-DE" sz="1000" kern="1200" dirty="0" smtClean="0">
              <a:solidFill>
                <a:schemeClr val="accent6"/>
              </a:solidFill>
            </a:rPr>
            <a:t> </a:t>
          </a:r>
          <a:r>
            <a:rPr lang="de-DE" sz="1000" kern="1200" dirty="0" err="1" smtClean="0">
              <a:solidFill>
                <a:schemeClr val="accent6"/>
              </a:solidFill>
            </a:rPr>
            <a:t>according</a:t>
          </a:r>
          <a:r>
            <a:rPr lang="de-DE" sz="1000" kern="1200" dirty="0" smtClean="0">
              <a:solidFill>
                <a:schemeClr val="accent6"/>
              </a:solidFill>
            </a:rPr>
            <a:t> </a:t>
          </a:r>
          <a:r>
            <a:rPr lang="de-DE" sz="1000" kern="1200" dirty="0" err="1" smtClean="0">
              <a:solidFill>
                <a:schemeClr val="accent6"/>
              </a:solidFill>
            </a:rPr>
            <a:t>tp</a:t>
          </a:r>
          <a:r>
            <a:rPr lang="de-DE" sz="1000" kern="1200" dirty="0" smtClean="0">
              <a:solidFill>
                <a:schemeClr val="accent6"/>
              </a:solidFill>
            </a:rPr>
            <a:t> type (</a:t>
          </a:r>
          <a:r>
            <a:rPr lang="de-DE" sz="1000" kern="1200" dirty="0" err="1" smtClean="0">
              <a:solidFill>
                <a:schemeClr val="accent6"/>
              </a:solidFill>
            </a:rPr>
            <a:t>from</a:t>
          </a:r>
          <a:r>
            <a:rPr lang="de-DE" sz="1000" kern="1200" dirty="0" smtClean="0">
              <a:solidFill>
                <a:schemeClr val="accent6"/>
              </a:solidFill>
            </a:rPr>
            <a:t> IWU)</a:t>
          </a:r>
          <a:endParaRPr lang="en-US" sz="1000" kern="1200" dirty="0">
            <a:solidFill>
              <a:schemeClr val="accent6"/>
            </a:solidFill>
          </a:endParaRPr>
        </a:p>
      </dsp:txBody>
      <dsp:txXfrm>
        <a:off x="2664639" y="4312883"/>
        <a:ext cx="690702" cy="690702"/>
      </dsp:txXfrm>
    </dsp:sp>
    <dsp:sp modelId="{C1B0BF92-57C9-4C50-B095-0EECC9FB20DD}">
      <dsp:nvSpPr>
        <dsp:cNvPr id="0" name=""/>
        <dsp:cNvSpPr/>
      </dsp:nvSpPr>
      <dsp:spPr>
        <a:xfrm rot="5400012">
          <a:off x="3790593" y="2461132"/>
          <a:ext cx="512564" cy="404625"/>
        </a:xfrm>
        <a:prstGeom prst="triangle">
          <a:avLst/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2FE60-4B4A-4724-9AAB-1E55F641438B}">
      <dsp:nvSpPr>
        <dsp:cNvPr id="0" name=""/>
        <dsp:cNvSpPr/>
      </dsp:nvSpPr>
      <dsp:spPr>
        <a:xfrm>
          <a:off x="4474475" y="1984685"/>
          <a:ext cx="1464468" cy="146446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b="1" kern="1200" dirty="0" err="1" smtClean="0">
              <a:solidFill>
                <a:schemeClr val="accent6"/>
              </a:solidFill>
            </a:rPr>
            <a:t>number</a:t>
          </a:r>
          <a:r>
            <a:rPr lang="de-DE" sz="1000" b="1" kern="1200" baseline="0" dirty="0" smtClean="0">
              <a:solidFill>
                <a:schemeClr val="accent6"/>
              </a:solidFill>
            </a:rPr>
            <a:t> </a:t>
          </a:r>
          <a:r>
            <a:rPr lang="de-DE" sz="1000" b="1" kern="1200" baseline="0" dirty="0" err="1" smtClean="0">
              <a:solidFill>
                <a:schemeClr val="accent6"/>
              </a:solidFill>
            </a:rPr>
            <a:t>of</a:t>
          </a:r>
          <a:r>
            <a:rPr lang="de-DE" sz="1000" b="1" kern="1200" baseline="0" dirty="0" smtClean="0">
              <a:solidFill>
                <a:schemeClr val="accent6"/>
              </a:solidFill>
            </a:rPr>
            <a:t> </a:t>
          </a:r>
          <a:r>
            <a:rPr lang="de-DE" sz="1000" b="1" kern="1200" baseline="0" dirty="0" err="1" smtClean="0">
              <a:solidFill>
                <a:schemeClr val="accent6"/>
              </a:solidFill>
            </a:rPr>
            <a:t>buildings</a:t>
          </a:r>
          <a:r>
            <a:rPr lang="de-DE" sz="1000" b="1" kern="1200" baseline="0" dirty="0" smtClean="0">
              <a:solidFill>
                <a:schemeClr val="accent6"/>
              </a:solidFill>
            </a:rPr>
            <a:t>/</a:t>
          </a:r>
          <a:r>
            <a:rPr lang="de-DE" sz="1000" b="1" kern="1200" baseline="0" dirty="0" err="1" smtClean="0">
              <a:solidFill>
                <a:schemeClr val="accent6"/>
              </a:solidFill>
            </a:rPr>
            <a:t>subsector</a:t>
          </a:r>
          <a:r>
            <a:rPr lang="de-DE" sz="1000" b="1" kern="1200" baseline="0" dirty="0" smtClean="0">
              <a:solidFill>
                <a:schemeClr val="accent6"/>
              </a:solidFill>
            </a:rPr>
            <a:t>/</a:t>
          </a:r>
          <a:r>
            <a:rPr lang="de-DE" sz="1000" b="1" kern="1200" baseline="0" dirty="0" err="1" smtClean="0">
              <a:solidFill>
                <a:schemeClr val="accent6"/>
              </a:solidFill>
            </a:rPr>
            <a:t>building</a:t>
          </a:r>
          <a:r>
            <a:rPr lang="de-DE" sz="1000" b="1" kern="1200" baseline="0" dirty="0" smtClean="0">
              <a:solidFill>
                <a:schemeClr val="accent6"/>
              </a:solidFill>
            </a:rPr>
            <a:t> type per NUTS2 </a:t>
          </a:r>
          <a:r>
            <a:rPr lang="de-DE" sz="1000" b="1" kern="1200" baseline="0" dirty="0" err="1" smtClean="0">
              <a:solidFill>
                <a:schemeClr val="accent6"/>
              </a:solidFill>
            </a:rPr>
            <a:t>region</a:t>
          </a:r>
          <a:endParaRPr lang="en-US" sz="1000" b="1" kern="1200" dirty="0">
            <a:solidFill>
              <a:schemeClr val="accent6"/>
            </a:solidFill>
          </a:endParaRPr>
        </a:p>
      </dsp:txBody>
      <dsp:txXfrm>
        <a:off x="4688941" y="2199151"/>
        <a:ext cx="1035536" cy="1035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207CC-384D-42E8-9E89-3268176C417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54088-B931-4131-A8DD-59FD78B63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35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54088-B931-4131-A8DD-59FD78B63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98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ISO 13790 (2008)</a:t>
            </a:r>
            <a:endParaRPr lang="en-US" dirty="0" smtClean="0"/>
          </a:p>
          <a:p>
            <a:r>
              <a:rPr lang="en-US" dirty="0" smtClean="0"/>
              <a:t>https://github.com/H2020-newTRENDs/FLEX/blob/master/flex_operation/model_base.py</a:t>
            </a:r>
          </a:p>
          <a:p>
            <a:r>
              <a:rPr lang="en-US" dirty="0" smtClean="0"/>
              <a:t>https://newtrends2020.eu/wp-content/uploads/2022/12/newTRENDs_D5.2_Modeling-of-prosumagers-and-energy-communities-in-energy-demand-models.pdf </a:t>
            </a:r>
          </a:p>
          <a:p>
            <a:endParaRPr lang="de-DE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ISO 52016 (2018) </a:t>
            </a:r>
            <a:endParaRPr lang="de-DE" dirty="0" smtClean="0"/>
          </a:p>
          <a:p>
            <a:r>
              <a:rPr lang="en-US" dirty="0" smtClean="0"/>
              <a:t>https://epb.center/support/documents/demo-en-iso-52016-1/</a:t>
            </a:r>
          </a:p>
          <a:p>
            <a:r>
              <a:rPr lang="en-US" dirty="0" smtClean="0"/>
              <a:t>https://www.e3s-conferences.org/articles/e3sconf/pdf/2021/88/e3sconf_ati2021_06003.pdf</a:t>
            </a:r>
          </a:p>
          <a:p>
            <a:r>
              <a:rPr lang="en-US" dirty="0" smtClean="0"/>
              <a:t>https://www.e3s-conferences.org/articles/e3sconf/pdf/2020/57/e3sconf_ati2020_02012.pdf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54088-B931-4131-A8DD-59FD78B633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61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https://datanwg.de/home/aktuelles/</a:t>
            </a:r>
          </a:p>
          <a:p>
            <a:r>
              <a:rPr lang="en-US" dirty="0" smtClean="0"/>
              <a:t>https://www.researchgate.net/publication/364715234_Typologie_der_Nichtwohngebaude_in_Deutschland_-_Methodik_Anwendung_und_Ausblick#fullTextFileContent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954088-B931-4131-A8DD-59FD78B633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6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BD9-0D2C-4E15-9478-A5EBD84C95D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66A-038C-4CFA-BDA9-5BBB329E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46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BD9-0D2C-4E15-9478-A5EBD84C95D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66A-038C-4CFA-BDA9-5BBB329E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BD9-0D2C-4E15-9478-A5EBD84C95D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66A-038C-4CFA-BDA9-5BBB329E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BD9-0D2C-4E15-9478-A5EBD84C95D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66A-038C-4CFA-BDA9-5BBB329E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BD9-0D2C-4E15-9478-A5EBD84C95D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66A-038C-4CFA-BDA9-5BBB329E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5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BD9-0D2C-4E15-9478-A5EBD84C95D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66A-038C-4CFA-BDA9-5BBB329E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7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BD9-0D2C-4E15-9478-A5EBD84C95D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66A-038C-4CFA-BDA9-5BBB329E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6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BD9-0D2C-4E15-9478-A5EBD84C95D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66A-038C-4CFA-BDA9-5BBB329E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9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BD9-0D2C-4E15-9478-A5EBD84C95D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66A-038C-4CFA-BDA9-5BBB329E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BD9-0D2C-4E15-9478-A5EBD84C95D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66A-038C-4CFA-BDA9-5BBB329E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6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4BD9-0D2C-4E15-9478-A5EBD84C95D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866A-038C-4CFA-BDA9-5BBB329E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8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A4BD9-0D2C-4E15-9478-A5EBD84C95D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A866A-038C-4CFA-BDA9-5BBB329E2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2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ernwaerme-atlas.hawk.de/" TargetMode="External"/><Relationship Id="rId2" Type="http://schemas.openxmlformats.org/officeDocument/2006/relationships/hyperlink" Target="https://s-eenergies-open-data-euf.hub.arcgis.com/datasets/b62b8ad79f0e4ae38f032ad6aadb91a0_0/explore" TargetMode="Externa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file:///C:\Forecast4\elib\FORECAST%20description\TertiaryModel_Documentation_v2_inprogress.docx" TargetMode="External"/><Relationship Id="rId2" Type="http://schemas.openxmlformats.org/officeDocument/2006/relationships/hyperlink" Target="file:///\\bach3\user3$\sia\FORECAST_Projects\Methodology%20FORECAST%20heating%20system%20cost%20calculation.doc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baeudeforum.de/wissen/zahlen-daten/gebaeudereport-2023/interaktive-diagramme/kapitel-1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ID_BuildingType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>
                <a:solidFill>
                  <a:schemeClr val="accent6"/>
                </a:solidFill>
              </a:rPr>
              <a:t>Non-</a:t>
            </a:r>
            <a:r>
              <a:rPr lang="de-DE" dirty="0" err="1" smtClean="0">
                <a:solidFill>
                  <a:schemeClr val="accent6"/>
                </a:solidFill>
              </a:rPr>
              <a:t>residential</a:t>
            </a:r>
            <a:endParaRPr lang="de-DE" dirty="0" smtClean="0">
              <a:solidFill>
                <a:schemeClr val="accent6"/>
              </a:solidFill>
            </a:endParaRPr>
          </a:p>
          <a:p>
            <a:pPr lvl="1"/>
            <a:r>
              <a:rPr lang="de-DE" dirty="0" smtClean="0">
                <a:solidFill>
                  <a:schemeClr val="accent6"/>
                </a:solidFill>
              </a:rPr>
              <a:t>IDs </a:t>
            </a:r>
            <a:r>
              <a:rPr lang="de-DE" dirty="0" err="1" smtClean="0">
                <a:solidFill>
                  <a:schemeClr val="accent6"/>
                </a:solidFill>
              </a:rPr>
              <a:t>according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to</a:t>
            </a:r>
            <a:r>
              <a:rPr lang="de-DE" dirty="0" smtClean="0">
                <a:solidFill>
                  <a:schemeClr val="accent6"/>
                </a:solidFill>
              </a:rPr>
              <a:t> IWU </a:t>
            </a:r>
            <a:r>
              <a:rPr lang="de-DE" dirty="0" err="1" smtClean="0">
                <a:solidFill>
                  <a:schemeClr val="accent6"/>
                </a:solidFill>
              </a:rPr>
              <a:t>classification</a:t>
            </a:r>
            <a:endParaRPr lang="de-DE" dirty="0" smtClean="0">
              <a:solidFill>
                <a:schemeClr val="accent6"/>
              </a:solidFill>
            </a:endParaRP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match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of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subsector-building</a:t>
            </a:r>
            <a:r>
              <a:rPr lang="de-DE" dirty="0" smtClean="0">
                <a:solidFill>
                  <a:schemeClr val="accent6"/>
                </a:solidFill>
              </a:rPr>
              <a:t> type (</a:t>
            </a:r>
            <a:r>
              <a:rPr lang="de-DE" dirty="0" err="1" smtClean="0">
                <a:solidFill>
                  <a:schemeClr val="accent6"/>
                </a:solidFill>
              </a:rPr>
              <a:t>and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consequently</a:t>
            </a:r>
            <a:r>
              <a:rPr lang="de-DE" dirty="0" smtClean="0">
                <a:solidFill>
                  <a:schemeClr val="accent6"/>
                </a:solidFill>
              </a:rPr>
              <a:t>,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share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of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building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types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within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subsectoral</a:t>
            </a:r>
            <a:r>
              <a:rPr lang="de-DE" dirty="0" smtClean="0">
                <a:solidFill>
                  <a:schemeClr val="accent6"/>
                </a:solidFill>
              </a:rPr>
              <a:t> total) </a:t>
            </a:r>
            <a:r>
              <a:rPr lang="de-DE" dirty="0" err="1" smtClean="0">
                <a:solidFill>
                  <a:schemeClr val="accent6"/>
                </a:solidFill>
              </a:rPr>
              <a:t>is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based</a:t>
            </a:r>
            <a:r>
              <a:rPr lang="de-DE" dirty="0" smtClean="0">
                <a:solidFill>
                  <a:schemeClr val="accent6"/>
                </a:solidFill>
              </a:rPr>
              <a:t> on FORECAST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986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Building Units</a:t>
            </a:r>
            <a:br>
              <a:rPr lang="de-DE" dirty="0" smtClean="0"/>
            </a:br>
            <a:r>
              <a:rPr lang="de-DE" dirty="0" smtClean="0"/>
              <a:t>[</a:t>
            </a:r>
            <a:r>
              <a:rPr lang="en-US" dirty="0" err="1" smtClean="0"/>
              <a:t>Scenario_Building_UnitArea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75675"/>
            <a:ext cx="5181600" cy="3201288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>
                <a:solidFill>
                  <a:schemeClr val="accent6"/>
                </a:solidFill>
              </a:rPr>
              <a:t>Residential: </a:t>
            </a: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average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value</a:t>
            </a:r>
            <a:r>
              <a:rPr lang="de-DE" dirty="0" smtClean="0">
                <a:solidFill>
                  <a:schemeClr val="accent6"/>
                </a:solidFill>
              </a:rPr>
              <a:t> = total </a:t>
            </a:r>
            <a:r>
              <a:rPr lang="de-DE" dirty="0" err="1" smtClean="0">
                <a:solidFill>
                  <a:schemeClr val="accent6"/>
                </a:solidFill>
              </a:rPr>
              <a:t>floor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area</a:t>
            </a:r>
            <a:r>
              <a:rPr lang="de-DE" dirty="0" smtClean="0">
                <a:solidFill>
                  <a:schemeClr val="accent6"/>
                </a:solidFill>
              </a:rPr>
              <a:t> / total </a:t>
            </a:r>
            <a:r>
              <a:rPr lang="de-DE" dirty="0" err="1" smtClean="0">
                <a:solidFill>
                  <a:schemeClr val="accent6"/>
                </a:solidFill>
              </a:rPr>
              <a:t>number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of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dwellings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within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building</a:t>
            </a:r>
            <a:r>
              <a:rPr lang="de-DE" dirty="0" smtClean="0">
                <a:solidFill>
                  <a:schemeClr val="accent6"/>
                </a:solidFill>
              </a:rPr>
              <a:t> type </a:t>
            </a:r>
            <a:r>
              <a:rPr lang="de-DE" dirty="0" err="1" smtClean="0">
                <a:solidFill>
                  <a:schemeClr val="accent6"/>
                </a:solidFill>
              </a:rPr>
              <a:t>from</a:t>
            </a:r>
            <a:r>
              <a:rPr lang="de-DE" dirty="0" smtClean="0">
                <a:solidFill>
                  <a:schemeClr val="accent6"/>
                </a:solidFill>
              </a:rPr>
              <a:t> IWU </a:t>
            </a:r>
            <a:r>
              <a:rPr lang="de-DE" dirty="0" err="1" smtClean="0">
                <a:solidFill>
                  <a:schemeClr val="accent6"/>
                </a:solidFill>
              </a:rPr>
              <a:t>data</a:t>
            </a:r>
            <a:endParaRPr lang="de-DE" dirty="0" smtClean="0">
              <a:solidFill>
                <a:schemeClr val="accent6"/>
              </a:solidFill>
            </a:endParaRP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we</a:t>
            </a:r>
            <a:r>
              <a:rPr lang="de-DE" dirty="0" smtClean="0">
                <a:solidFill>
                  <a:schemeClr val="accent6"/>
                </a:solidFill>
              </a:rPr>
              <a:t> do </a:t>
            </a:r>
            <a:r>
              <a:rPr lang="de-DE" dirty="0" err="1" smtClean="0">
                <a:solidFill>
                  <a:schemeClr val="accent6"/>
                </a:solidFill>
              </a:rPr>
              <a:t>construction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period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differentiation</a:t>
            </a:r>
            <a:endParaRPr lang="de-DE" dirty="0" smtClean="0">
              <a:solidFill>
                <a:schemeClr val="accent6"/>
              </a:solidFill>
            </a:endParaRP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there‘s</a:t>
            </a:r>
            <a:r>
              <a:rPr lang="de-DE" dirty="0" smtClean="0">
                <a:solidFill>
                  <a:schemeClr val="accent6"/>
                </a:solidFill>
              </a:rPr>
              <a:t> also </a:t>
            </a:r>
            <a:r>
              <a:rPr lang="de-DE" dirty="0" err="1" smtClean="0">
                <a:solidFill>
                  <a:schemeClr val="accent6"/>
                </a:solidFill>
              </a:rPr>
              <a:t>data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from</a:t>
            </a:r>
            <a:r>
              <a:rPr lang="de-DE" dirty="0" smtClean="0">
                <a:solidFill>
                  <a:schemeClr val="accent6"/>
                </a:solidFill>
              </a:rPr>
              <a:t> DENA </a:t>
            </a:r>
            <a:r>
              <a:rPr lang="de-DE" dirty="0" err="1" smtClean="0">
                <a:solidFill>
                  <a:schemeClr val="accent6"/>
                </a:solidFill>
              </a:rPr>
              <a:t>gebäudereport</a:t>
            </a:r>
            <a:r>
              <a:rPr lang="de-DE" dirty="0" smtClean="0">
                <a:solidFill>
                  <a:schemeClr val="accent6"/>
                </a:solidFill>
              </a:rPr>
              <a:t> 2016: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combining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two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for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most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detailed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output</a:t>
            </a:r>
            <a:endParaRPr lang="de-DE" dirty="0" smtClean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75675"/>
            <a:ext cx="5181600" cy="3201288"/>
          </a:xfrm>
        </p:spPr>
        <p:txBody>
          <a:bodyPr>
            <a:normAutofit fontScale="92500" lnSpcReduction="10000"/>
          </a:bodyPr>
          <a:lstStyle/>
          <a:p>
            <a:r>
              <a:rPr lang="de-DE" dirty="0">
                <a:solidFill>
                  <a:schemeClr val="accent6"/>
                </a:solidFill>
              </a:rPr>
              <a:t>Non-</a:t>
            </a:r>
            <a:r>
              <a:rPr lang="de-DE" dirty="0" err="1">
                <a:solidFill>
                  <a:schemeClr val="accent6"/>
                </a:solidFill>
              </a:rPr>
              <a:t>residential</a:t>
            </a:r>
            <a:r>
              <a:rPr lang="de-DE" dirty="0">
                <a:solidFill>
                  <a:schemeClr val="accent6"/>
                </a:solidFill>
              </a:rPr>
              <a:t>: </a:t>
            </a:r>
            <a:endParaRPr lang="de-DE" dirty="0" smtClean="0">
              <a:solidFill>
                <a:schemeClr val="accent6"/>
              </a:solidFill>
            </a:endParaRP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assumption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>
                <a:solidFill>
                  <a:schemeClr val="accent6"/>
                </a:solidFill>
              </a:rPr>
              <a:t>on </a:t>
            </a:r>
            <a:r>
              <a:rPr lang="de-DE" dirty="0" err="1">
                <a:solidFill>
                  <a:schemeClr val="accent6"/>
                </a:solidFill>
              </a:rPr>
              <a:t>floor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area</a:t>
            </a:r>
            <a:r>
              <a:rPr lang="de-DE" dirty="0">
                <a:solidFill>
                  <a:schemeClr val="accent6"/>
                </a:solidFill>
              </a:rPr>
              <a:t>/</a:t>
            </a:r>
            <a:r>
              <a:rPr lang="de-DE" dirty="0" err="1">
                <a:solidFill>
                  <a:schemeClr val="accent6"/>
                </a:solidFill>
              </a:rPr>
              <a:t>building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for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each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building</a:t>
            </a:r>
            <a:r>
              <a:rPr lang="de-DE" dirty="0">
                <a:solidFill>
                  <a:schemeClr val="accent6"/>
                </a:solidFill>
              </a:rPr>
              <a:t> type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(</a:t>
            </a:r>
            <a:r>
              <a:rPr 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IWU_NWG dataset</a:t>
            </a:r>
            <a:r>
              <a:rPr lang="en-US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de-DE" dirty="0" err="1">
                <a:solidFill>
                  <a:schemeClr val="accent6"/>
                </a:solidFill>
              </a:rPr>
              <a:t>we</a:t>
            </a:r>
            <a:r>
              <a:rPr lang="de-DE" dirty="0">
                <a:solidFill>
                  <a:schemeClr val="accent6"/>
                </a:solidFill>
              </a:rPr>
              <a:t> do </a:t>
            </a:r>
            <a:r>
              <a:rPr lang="de-DE" dirty="0" err="1">
                <a:solidFill>
                  <a:schemeClr val="accent6"/>
                </a:solidFill>
              </a:rPr>
              <a:t>construction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period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differentiation</a:t>
            </a:r>
            <a:endParaRPr lang="de-DE" dirty="0">
              <a:solidFill>
                <a:schemeClr val="accent6"/>
              </a:solidFill>
            </a:endParaRPr>
          </a:p>
          <a:p>
            <a:pPr lvl="1"/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838200" y="1690688"/>
            <a:ext cx="10515600" cy="1006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>
                <a:solidFill>
                  <a:schemeClr val="accent6"/>
                </a:solidFill>
              </a:rPr>
              <a:t>Average </a:t>
            </a:r>
            <a:r>
              <a:rPr lang="de-DE" dirty="0" err="1" smtClean="0">
                <a:solidFill>
                  <a:schemeClr val="accent6"/>
                </a:solidFill>
              </a:rPr>
              <a:t>floor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area</a:t>
            </a:r>
            <a:r>
              <a:rPr lang="de-DE" dirty="0">
                <a:solidFill>
                  <a:schemeClr val="accent6"/>
                </a:solidFill>
              </a:rPr>
              <a:t> per </a:t>
            </a:r>
            <a:r>
              <a:rPr lang="de-DE" dirty="0" err="1" smtClean="0">
                <a:solidFill>
                  <a:schemeClr val="accent6"/>
                </a:solidFill>
              </a:rPr>
              <a:t>unit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endParaRPr lang="de-DE" dirty="0">
              <a:solidFill>
                <a:schemeClr val="accent6"/>
              </a:solidFill>
            </a:endParaRP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below are the approaches for national values.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Do we need NUTS3/NUTS2/NUTS1-specification?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2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err="1" smtClean="0"/>
              <a:t>Heating</a:t>
            </a:r>
            <a:r>
              <a:rPr lang="de-DE" sz="4000" dirty="0" smtClean="0"/>
              <a:t> Systems and Technologies I: Residential</a:t>
            </a:r>
            <a:br>
              <a:rPr lang="de-DE" sz="4000" dirty="0" smtClean="0"/>
            </a:br>
            <a:r>
              <a:rPr lang="de-DE" sz="3600" dirty="0"/>
              <a:t>[</a:t>
            </a:r>
            <a:r>
              <a:rPr lang="de-DE" sz="3600" dirty="0" err="1" smtClean="0"/>
              <a:t>Scenario_HeatingSystem</a:t>
            </a:r>
            <a:r>
              <a:rPr lang="de-DE" sz="3600" dirty="0"/>
              <a:t>] and [</a:t>
            </a:r>
            <a:r>
              <a:rPr lang="de-DE" sz="3600" dirty="0" err="1" smtClean="0"/>
              <a:t>Scenario_HeatingTechnology</a:t>
            </a:r>
            <a:r>
              <a:rPr lang="de-DE" sz="3600" dirty="0" smtClean="0"/>
              <a:t>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 smtClean="0">
                <a:solidFill>
                  <a:schemeClr val="accent6"/>
                </a:solidFill>
              </a:rPr>
              <a:t>Based</a:t>
            </a:r>
            <a:r>
              <a:rPr lang="de-DE" dirty="0" smtClean="0">
                <a:solidFill>
                  <a:schemeClr val="accent6"/>
                </a:solidFill>
              </a:rPr>
              <a:t> on Geb100m </a:t>
            </a:r>
            <a:r>
              <a:rPr lang="de-DE" dirty="0" err="1" smtClean="0">
                <a:solidFill>
                  <a:schemeClr val="accent6"/>
                </a:solidFill>
              </a:rPr>
              <a:t>dataset</a:t>
            </a:r>
            <a:r>
              <a:rPr lang="de-DE" dirty="0" smtClean="0">
                <a:solidFill>
                  <a:schemeClr val="accent6"/>
                </a:solidFill>
              </a:rPr>
              <a:t>, </a:t>
            </a:r>
            <a:r>
              <a:rPr lang="de-DE" dirty="0" err="1" smtClean="0">
                <a:solidFill>
                  <a:schemeClr val="accent6"/>
                </a:solidFill>
              </a:rPr>
              <a:t>we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connected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id_building_location</a:t>
            </a:r>
            <a:r>
              <a:rPr lang="de-DE" dirty="0" smtClean="0">
                <a:solidFill>
                  <a:schemeClr val="accent6"/>
                </a:solidFill>
              </a:rPr>
              <a:t> and </a:t>
            </a:r>
            <a:r>
              <a:rPr lang="de-DE" b="1" dirty="0" err="1" smtClean="0">
                <a:solidFill>
                  <a:schemeClr val="accent6"/>
                </a:solidFill>
              </a:rPr>
              <a:t>id_heating_system</a:t>
            </a:r>
            <a:endParaRPr lang="de-DE" b="1" dirty="0" smtClean="0">
              <a:solidFill>
                <a:schemeClr val="accent6"/>
              </a:solidFill>
            </a:endParaRPr>
          </a:p>
          <a:p>
            <a:pPr lvl="1"/>
            <a:r>
              <a:rPr lang="de-DE" dirty="0" err="1">
                <a:solidFill>
                  <a:schemeClr val="accent6"/>
                </a:solidFill>
              </a:rPr>
              <a:t>Census</a:t>
            </a:r>
            <a:r>
              <a:rPr lang="de-DE" dirty="0">
                <a:solidFill>
                  <a:schemeClr val="accent6"/>
                </a:solidFill>
              </a:rPr>
              <a:t>: 6 </a:t>
            </a:r>
            <a:r>
              <a:rPr lang="de-DE" dirty="0" err="1">
                <a:solidFill>
                  <a:schemeClr val="accent6"/>
                </a:solidFill>
              </a:rPr>
              <a:t>types</a:t>
            </a:r>
            <a:r>
              <a:rPr lang="de-DE" dirty="0">
                <a:solidFill>
                  <a:schemeClr val="accent6"/>
                </a:solidFill>
              </a:rPr>
              <a:t> (</a:t>
            </a:r>
            <a:r>
              <a:rPr lang="de-DE" dirty="0" err="1">
                <a:solidFill>
                  <a:schemeClr val="accent6"/>
                </a:solidFill>
              </a:rPr>
              <a:t>District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heating</a:t>
            </a:r>
            <a:r>
              <a:rPr lang="de-DE" dirty="0">
                <a:solidFill>
                  <a:schemeClr val="accent6"/>
                </a:solidFill>
              </a:rPr>
              <a:t>, </a:t>
            </a:r>
            <a:r>
              <a:rPr lang="de-DE" dirty="0" err="1">
                <a:solidFill>
                  <a:schemeClr val="accent6"/>
                </a:solidFill>
              </a:rPr>
              <a:t>floor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unit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heater</a:t>
            </a:r>
            <a:r>
              <a:rPr lang="de-DE" dirty="0">
                <a:solidFill>
                  <a:schemeClr val="accent6"/>
                </a:solidFill>
              </a:rPr>
              <a:t>, CHP-</a:t>
            </a:r>
            <a:r>
              <a:rPr lang="de-DE" dirty="0" err="1">
                <a:solidFill>
                  <a:schemeClr val="accent6"/>
                </a:solidFill>
              </a:rPr>
              <a:t>local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grid</a:t>
            </a:r>
            <a:r>
              <a:rPr lang="de-DE" dirty="0">
                <a:solidFill>
                  <a:schemeClr val="accent6"/>
                </a:solidFill>
              </a:rPr>
              <a:t>, </a:t>
            </a:r>
            <a:r>
              <a:rPr lang="de-DE" dirty="0" err="1">
                <a:solidFill>
                  <a:schemeClr val="accent6"/>
                </a:solidFill>
              </a:rPr>
              <a:t>central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heating</a:t>
            </a:r>
            <a:r>
              <a:rPr lang="de-DE" dirty="0">
                <a:solidFill>
                  <a:schemeClr val="accent6"/>
                </a:solidFill>
              </a:rPr>
              <a:t>, single- </a:t>
            </a:r>
            <a:r>
              <a:rPr lang="de-DE" dirty="0" err="1">
                <a:solidFill>
                  <a:schemeClr val="accent6"/>
                </a:solidFill>
              </a:rPr>
              <a:t>or</a:t>
            </a:r>
            <a:r>
              <a:rPr lang="de-DE" dirty="0">
                <a:solidFill>
                  <a:schemeClr val="accent6"/>
                </a:solidFill>
              </a:rPr>
              <a:t> multiple-</a:t>
            </a:r>
            <a:r>
              <a:rPr lang="de-DE" dirty="0" err="1">
                <a:solidFill>
                  <a:schemeClr val="accent6"/>
                </a:solidFill>
              </a:rPr>
              <a:t>room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ovens</a:t>
            </a:r>
            <a:r>
              <a:rPr lang="de-DE" dirty="0">
                <a:solidFill>
                  <a:schemeClr val="accent6"/>
                </a:solidFill>
              </a:rPr>
              <a:t>, </a:t>
            </a:r>
            <a:r>
              <a:rPr lang="de-DE" dirty="0" err="1">
                <a:solidFill>
                  <a:schemeClr val="accent6"/>
                </a:solidFill>
              </a:rPr>
              <a:t>no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heating</a:t>
            </a:r>
            <a:r>
              <a:rPr lang="de-DE" dirty="0">
                <a:solidFill>
                  <a:schemeClr val="accent6"/>
                </a:solidFill>
              </a:rPr>
              <a:t>) on NUTS3 [NO INDICATION ON ENERGY CARRIER </a:t>
            </a:r>
            <a:r>
              <a:rPr lang="de-DE" dirty="0" err="1">
                <a:solidFill>
                  <a:schemeClr val="accent6"/>
                </a:solidFill>
              </a:rPr>
              <a:t>except</a:t>
            </a:r>
            <a:r>
              <a:rPr lang="de-DE" dirty="0">
                <a:solidFill>
                  <a:schemeClr val="accent6"/>
                </a:solidFill>
              </a:rPr>
              <a:t> DH]</a:t>
            </a:r>
          </a:p>
          <a:p>
            <a:r>
              <a:rPr lang="de-DE" dirty="0" err="1" smtClean="0">
                <a:solidFill>
                  <a:schemeClr val="accent6"/>
                </a:solidFill>
              </a:rPr>
              <a:t>Then</a:t>
            </a:r>
            <a:r>
              <a:rPr lang="de-DE" dirty="0" smtClean="0">
                <a:solidFill>
                  <a:schemeClr val="accent6"/>
                </a:solidFill>
              </a:rPr>
              <a:t>, </a:t>
            </a:r>
            <a:r>
              <a:rPr lang="de-DE" dirty="0" err="1" smtClean="0">
                <a:solidFill>
                  <a:schemeClr val="accent6"/>
                </a:solidFill>
              </a:rPr>
              <a:t>based</a:t>
            </a:r>
            <a:r>
              <a:rPr lang="de-DE" dirty="0" smtClean="0">
                <a:solidFill>
                  <a:schemeClr val="accent6"/>
                </a:solidFill>
              </a:rPr>
              <a:t> on IWU </a:t>
            </a:r>
            <a:r>
              <a:rPr lang="de-DE" dirty="0">
                <a:solidFill>
                  <a:schemeClr val="accent6"/>
                </a:solidFill>
              </a:rPr>
              <a:t>(Datenerhebung 2016): </a:t>
            </a:r>
            <a:r>
              <a:rPr lang="de-DE" dirty="0" err="1" smtClean="0">
                <a:solidFill>
                  <a:schemeClr val="accent6"/>
                </a:solidFill>
              </a:rPr>
              <a:t>id_heating_technology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linked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to</a:t>
            </a:r>
            <a:endParaRPr lang="de-DE" dirty="0">
              <a:solidFill>
                <a:schemeClr val="accent6"/>
              </a:solidFill>
            </a:endParaRPr>
          </a:p>
          <a:p>
            <a:pPr lvl="1"/>
            <a:r>
              <a:rPr lang="de-DE" dirty="0" err="1">
                <a:solidFill>
                  <a:schemeClr val="accent6"/>
                </a:solidFill>
              </a:rPr>
              <a:t>id_building_type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smtClean="0">
                <a:solidFill>
                  <a:schemeClr val="accent6"/>
                </a:solidFill>
              </a:rPr>
              <a:t>– Single-</a:t>
            </a:r>
            <a:r>
              <a:rPr lang="de-DE" dirty="0">
                <a:solidFill>
                  <a:schemeClr val="accent6"/>
                </a:solidFill>
              </a:rPr>
              <a:t>/</a:t>
            </a:r>
            <a:r>
              <a:rPr lang="de-DE" dirty="0" err="1">
                <a:solidFill>
                  <a:schemeClr val="accent6"/>
                </a:solidFill>
              </a:rPr>
              <a:t>Two</a:t>
            </a:r>
            <a:r>
              <a:rPr lang="de-DE" dirty="0">
                <a:solidFill>
                  <a:schemeClr val="accent6"/>
                </a:solidFill>
              </a:rPr>
              <a:t>-Family House, </a:t>
            </a:r>
            <a:r>
              <a:rPr lang="de-DE" dirty="0" smtClean="0">
                <a:solidFill>
                  <a:schemeClr val="accent6"/>
                </a:solidFill>
              </a:rPr>
              <a:t>MFH </a:t>
            </a:r>
            <a:r>
              <a:rPr lang="de-DE" dirty="0">
                <a:solidFill>
                  <a:schemeClr val="accent6"/>
                </a:solidFill>
              </a:rPr>
              <a:t>[Tabelle 51]</a:t>
            </a:r>
          </a:p>
          <a:p>
            <a:pPr lvl="1"/>
            <a:r>
              <a:rPr lang="de-DE" dirty="0" err="1">
                <a:solidFill>
                  <a:schemeClr val="accent6"/>
                </a:solidFill>
              </a:rPr>
              <a:t>id_construction_period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smtClean="0">
                <a:solidFill>
                  <a:schemeClr val="accent6"/>
                </a:solidFill>
              </a:rPr>
              <a:t>–  Altbauten </a:t>
            </a:r>
            <a:r>
              <a:rPr lang="de-DE" dirty="0">
                <a:solidFill>
                  <a:schemeClr val="accent6"/>
                </a:solidFill>
              </a:rPr>
              <a:t>bis Baujahr 1978, Baujahr 1979–2009, Neubauten ab Bau-jahr </a:t>
            </a:r>
            <a:r>
              <a:rPr lang="de-DE" dirty="0" smtClean="0">
                <a:solidFill>
                  <a:schemeClr val="accent6"/>
                </a:solidFill>
              </a:rPr>
              <a:t>2010 </a:t>
            </a:r>
            <a:r>
              <a:rPr lang="de-DE" dirty="0">
                <a:solidFill>
                  <a:schemeClr val="accent6"/>
                </a:solidFill>
              </a:rPr>
              <a:t>[Tabelle 52</a:t>
            </a:r>
            <a:r>
              <a:rPr lang="de-DE" dirty="0" smtClean="0">
                <a:solidFill>
                  <a:schemeClr val="accent6"/>
                </a:solidFill>
              </a:rPr>
              <a:t>]</a:t>
            </a:r>
          </a:p>
          <a:p>
            <a:pPr lvl="1"/>
            <a:r>
              <a:rPr lang="de-DE" dirty="0">
                <a:solidFill>
                  <a:srgbClr val="FF0000"/>
                </a:solidFill>
              </a:rPr>
              <a:t>IWU (Datenerhebung 2016): </a:t>
            </a:r>
            <a:r>
              <a:rPr lang="de-DE" dirty="0" err="1">
                <a:solidFill>
                  <a:srgbClr val="FF0000"/>
                </a:solidFill>
              </a:rPr>
              <a:t>share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heating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system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types</a:t>
            </a:r>
            <a:r>
              <a:rPr lang="de-DE" dirty="0">
                <a:solidFill>
                  <a:srgbClr val="FF0000"/>
                </a:solidFill>
              </a:rPr>
              <a:t>/</a:t>
            </a:r>
            <a:r>
              <a:rPr lang="de-DE" dirty="0" err="1">
                <a:solidFill>
                  <a:srgbClr val="FF0000"/>
                </a:solidFill>
              </a:rPr>
              <a:t>energy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carriers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buildings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whose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main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heat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generator</a:t>
            </a:r>
            <a:r>
              <a:rPr lang="de-DE" dirty="0">
                <a:solidFill>
                  <a:srgbClr val="FF0000"/>
                </a:solidFill>
              </a:rPr>
              <a:t> was </a:t>
            </a:r>
            <a:r>
              <a:rPr lang="de-DE" dirty="0" err="1">
                <a:solidFill>
                  <a:srgbClr val="FF0000"/>
                </a:solidFill>
              </a:rPr>
              <a:t>retrofitted</a:t>
            </a:r>
            <a:r>
              <a:rPr lang="de-DE" dirty="0">
                <a:solidFill>
                  <a:srgbClr val="FF0000"/>
                </a:solidFill>
              </a:rPr>
              <a:t> after 2010 (i.e.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age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heating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less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than</a:t>
            </a:r>
            <a:r>
              <a:rPr lang="de-DE" dirty="0">
                <a:solidFill>
                  <a:srgbClr val="FF0000"/>
                </a:solidFill>
              </a:rPr>
              <a:t> 6 </a:t>
            </a:r>
            <a:r>
              <a:rPr lang="de-DE" dirty="0" err="1">
                <a:solidFill>
                  <a:srgbClr val="FF0000"/>
                </a:solidFill>
              </a:rPr>
              <a:t>years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of</a:t>
            </a:r>
            <a:r>
              <a:rPr lang="de-DE" dirty="0">
                <a:solidFill>
                  <a:srgbClr val="FF0000"/>
                </a:solidFill>
              </a:rPr>
              <a:t> 2016.)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can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be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used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for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validation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once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the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model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assigned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the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building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stock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with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corresponding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rgbClr val="FF0000"/>
                </a:solidFill>
                <a:sym typeface="Wingdings" panose="05000000000000000000" pitchFamily="2" charset="2"/>
              </a:rPr>
              <a:t>heaters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 [Tabelle 55</a:t>
            </a:r>
            <a:r>
              <a:rPr lang="de-DE" dirty="0" smtClean="0">
                <a:solidFill>
                  <a:srgbClr val="FF0000"/>
                </a:solidFill>
                <a:sym typeface="Wingdings" panose="05000000000000000000" pitchFamily="2" charset="2"/>
              </a:rPr>
              <a:t>]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 smtClean="0">
                <a:solidFill>
                  <a:srgbClr val="92D050"/>
                </a:solidFill>
                <a:sym typeface="Wingdings" panose="05000000000000000000" pitchFamily="2" charset="2"/>
              </a:rPr>
              <a:t>[</a:t>
            </a:r>
            <a:r>
              <a:rPr lang="de-DE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Assumption_HeatingSystem_ConstructionPeriod</a:t>
            </a:r>
            <a:r>
              <a:rPr lang="de-DE" dirty="0" smtClean="0">
                <a:solidFill>
                  <a:srgbClr val="92D050"/>
                </a:solidFill>
                <a:sym typeface="Wingdings" panose="05000000000000000000" pitchFamily="2" charset="2"/>
              </a:rPr>
              <a:t>] </a:t>
            </a:r>
            <a:r>
              <a:rPr lang="de-DE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table</a:t>
            </a:r>
            <a:r>
              <a:rPr lang="de-DE" dirty="0" smtClean="0">
                <a:solidFill>
                  <a:srgbClr val="92D050"/>
                </a:solidFill>
                <a:sym typeface="Wingdings" panose="05000000000000000000" pitchFamily="2" charset="2"/>
              </a:rPr>
              <a:t>: </a:t>
            </a:r>
            <a:r>
              <a:rPr lang="de-DE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implement</a:t>
            </a:r>
            <a:r>
              <a:rPr lang="de-DE" dirty="0" smtClean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air</a:t>
            </a:r>
            <a:r>
              <a:rPr lang="de-DE" dirty="0" smtClean="0">
                <a:solidFill>
                  <a:srgbClr val="92D050"/>
                </a:solidFill>
                <a:sym typeface="Wingdings" panose="05000000000000000000" pitchFamily="2" charset="2"/>
              </a:rPr>
              <a:t>/</a:t>
            </a:r>
            <a:r>
              <a:rPr lang="de-DE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ground-source</a:t>
            </a:r>
            <a:r>
              <a:rPr lang="de-DE" dirty="0" smtClean="0">
                <a:solidFill>
                  <a:srgbClr val="92D050"/>
                </a:solidFill>
                <a:sym typeface="Wingdings" panose="05000000000000000000" pitchFamily="2" charset="2"/>
              </a:rPr>
              <a:t> HP </a:t>
            </a:r>
            <a:r>
              <a:rPr lang="de-DE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distribution</a:t>
            </a:r>
            <a:r>
              <a:rPr lang="de-DE" dirty="0" smtClean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according</a:t>
            </a:r>
            <a:r>
              <a:rPr lang="de-DE" dirty="0" smtClean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to</a:t>
            </a:r>
            <a:r>
              <a:rPr lang="de-DE" dirty="0" smtClean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market</a:t>
            </a:r>
            <a:r>
              <a:rPr lang="de-DE" dirty="0" smtClean="0">
                <a:solidFill>
                  <a:srgbClr val="92D050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rgbClr val="92D050"/>
                </a:solidFill>
                <a:sym typeface="Wingdings" panose="05000000000000000000" pitchFamily="2" charset="2"/>
              </a:rPr>
              <a:t>shares</a:t>
            </a:r>
            <a:endParaRPr lang="de-DE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45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 err="1" smtClean="0"/>
              <a:t>Heating</a:t>
            </a:r>
            <a:r>
              <a:rPr lang="de-DE" sz="4000" dirty="0" smtClean="0"/>
              <a:t> Systems and Technologies I: </a:t>
            </a:r>
            <a:r>
              <a:rPr lang="de-DE" sz="4000" dirty="0" err="1" smtClean="0"/>
              <a:t>Tertiary</a:t>
            </a:r>
            <a:r>
              <a:rPr lang="de-DE" sz="4000" dirty="0" smtClean="0"/>
              <a:t/>
            </a:r>
            <a:br>
              <a:rPr lang="de-DE" sz="4000" dirty="0" smtClean="0"/>
            </a:br>
            <a:r>
              <a:rPr lang="de-DE" sz="3600" dirty="0"/>
              <a:t>[</a:t>
            </a:r>
            <a:r>
              <a:rPr lang="de-DE" sz="3600" dirty="0" err="1" smtClean="0"/>
              <a:t>Scenario_HeatingSystem</a:t>
            </a:r>
            <a:r>
              <a:rPr lang="de-DE" sz="3600" dirty="0"/>
              <a:t>] and [</a:t>
            </a:r>
            <a:r>
              <a:rPr lang="de-DE" sz="3600" dirty="0" err="1" smtClean="0"/>
              <a:t>Scenario_HeatingTechnology</a:t>
            </a:r>
            <a:r>
              <a:rPr lang="de-DE" sz="3600" dirty="0" smtClean="0"/>
              <a:t>]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: Building-type-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heater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: </a:t>
            </a:r>
          </a:p>
          <a:p>
            <a:pPr lvl="1"/>
            <a:r>
              <a:rPr lang="de-DE" dirty="0" smtClean="0"/>
              <a:t>national non-</a:t>
            </a:r>
            <a:r>
              <a:rPr lang="de-DE" dirty="0" err="1" smtClean="0"/>
              <a:t>residential</a:t>
            </a:r>
            <a:r>
              <a:rPr lang="de-DE" dirty="0" smtClean="0"/>
              <a:t> </a:t>
            </a:r>
            <a:r>
              <a:rPr lang="de-DE" dirty="0" err="1" smtClean="0"/>
              <a:t>buildings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observatory</a:t>
            </a:r>
            <a:r>
              <a:rPr lang="de-DE" dirty="0" smtClean="0"/>
              <a:t>: </a:t>
            </a:r>
            <a:r>
              <a:rPr lang="de-DE" dirty="0"/>
              <a:t>on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basis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building</a:t>
            </a:r>
            <a:r>
              <a:rPr lang="de-DE" dirty="0" smtClean="0"/>
              <a:t> type-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IWU: </a:t>
            </a:r>
            <a:r>
              <a:rPr lang="de-DE" dirty="0" err="1" smtClean="0"/>
              <a:t>energy-related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basis</a:t>
            </a:r>
            <a:endParaRPr lang="de-DE" dirty="0" smtClean="0"/>
          </a:p>
          <a:p>
            <a:r>
              <a:rPr lang="de-DE" dirty="0" err="1" smtClean="0"/>
              <a:t>Assume</a:t>
            </a:r>
            <a:r>
              <a:rPr lang="de-DE" dirty="0" smtClean="0"/>
              <a:t>: all </a:t>
            </a:r>
            <a:r>
              <a:rPr lang="de-DE" dirty="0" err="1" smtClean="0"/>
              <a:t>central</a:t>
            </a:r>
            <a:r>
              <a:rPr lang="de-DE" dirty="0" smtClean="0"/>
              <a:t> </a:t>
            </a:r>
            <a:r>
              <a:rPr lang="de-DE" dirty="0" err="1" smtClean="0"/>
              <a:t>heating</a:t>
            </a:r>
            <a:r>
              <a:rPr lang="de-DE" dirty="0" smtClean="0"/>
              <a:t>, just </a:t>
            </a:r>
            <a:r>
              <a:rPr lang="de-DE" dirty="0" err="1" smtClean="0"/>
              <a:t>distinguish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energy</a:t>
            </a:r>
            <a:r>
              <a:rPr lang="de-DE" dirty="0" smtClean="0"/>
              <a:t> </a:t>
            </a:r>
            <a:r>
              <a:rPr lang="de-DE" dirty="0" err="1" smtClean="0"/>
              <a:t>carriers</a:t>
            </a:r>
            <a:r>
              <a:rPr lang="de-DE" dirty="0" smtClean="0"/>
              <a:t>.</a:t>
            </a:r>
            <a:endParaRPr lang="de-DE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2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smtClean="0"/>
              <a:t>DH and Gas Infrastructure </a:t>
            </a:r>
            <a:r>
              <a:rPr lang="de-DE" sz="3200" dirty="0" err="1" smtClean="0"/>
              <a:t>Availability</a:t>
            </a:r>
            <a:r>
              <a:rPr lang="de-DE" sz="3200" dirty="0"/>
              <a:t/>
            </a:r>
            <a:br>
              <a:rPr lang="de-DE" sz="3200" dirty="0"/>
            </a:br>
            <a:r>
              <a:rPr lang="de-DE" sz="3200" dirty="0"/>
              <a:t>[</a:t>
            </a:r>
            <a:r>
              <a:rPr lang="de-DE" sz="3200" dirty="0" err="1" smtClean="0"/>
              <a:t>Scenario_Stock_Infrastructure_DistrictHeating</a:t>
            </a:r>
            <a:r>
              <a:rPr lang="de-DE" sz="3200" dirty="0"/>
              <a:t> </a:t>
            </a:r>
            <a:r>
              <a:rPr lang="de-DE" sz="3200" dirty="0" smtClean="0"/>
              <a:t>/ </a:t>
            </a:r>
            <a:r>
              <a:rPr lang="de-DE" sz="3200" dirty="0" err="1" smtClean="0"/>
              <a:t>GasGrid</a:t>
            </a:r>
            <a:r>
              <a:rPr lang="de-DE" sz="3200" dirty="0" smtClean="0"/>
              <a:t>]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2556315"/>
            <a:ext cx="5181600" cy="3800858"/>
          </a:xfrm>
        </p:spPr>
        <p:txBody>
          <a:bodyPr>
            <a:normAutofit fontScale="92500" lnSpcReduction="20000"/>
          </a:bodyPr>
          <a:lstStyle/>
          <a:p>
            <a:r>
              <a:rPr lang="de-DE" dirty="0" err="1" smtClean="0"/>
              <a:t>District</a:t>
            </a:r>
            <a:r>
              <a:rPr lang="de-DE" dirty="0" smtClean="0"/>
              <a:t> </a:t>
            </a:r>
            <a:r>
              <a:rPr lang="de-DE" dirty="0" err="1" smtClean="0"/>
              <a:t>Heating</a:t>
            </a:r>
            <a:r>
              <a:rPr lang="de-DE" dirty="0" smtClean="0"/>
              <a:t> Infrastructure</a:t>
            </a:r>
          </a:p>
          <a:p>
            <a:pPr lvl="1"/>
            <a:r>
              <a:rPr lang="de-DE" dirty="0" smtClean="0"/>
              <a:t>PETA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estimation</a:t>
            </a:r>
            <a:r>
              <a:rPr lang="de-DE" dirty="0" smtClean="0"/>
              <a:t> on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grid</a:t>
            </a:r>
            <a:r>
              <a:rPr lang="de-DE" dirty="0" smtClean="0"/>
              <a:t> </a:t>
            </a:r>
            <a:r>
              <a:rPr lang="de-DE" dirty="0" err="1" smtClean="0"/>
              <a:t>extensions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costs</a:t>
            </a:r>
            <a:r>
              <a:rPr lang="de-DE" dirty="0"/>
              <a:t/>
            </a:r>
            <a:br>
              <a:rPr lang="de-DE" dirty="0"/>
            </a:b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s-eenergies-open-data-euf.hub.arcgis.com/datasets/b62b8ad79f0e4ae38f032ad6aadb91a0_0/explore</a:t>
            </a:r>
            <a:r>
              <a:rPr lang="de-DE" dirty="0" smtClean="0"/>
              <a:t> </a:t>
            </a:r>
          </a:p>
          <a:p>
            <a:pPr lvl="1"/>
            <a:r>
              <a:rPr lang="de-DE" dirty="0">
                <a:hlinkClick r:id="rId3"/>
              </a:rPr>
              <a:t>https://fernwaerme-atlas.hawk.de</a:t>
            </a:r>
            <a:r>
              <a:rPr lang="de-DE" dirty="0" smtClean="0">
                <a:hlinkClick r:id="rId3"/>
              </a:rPr>
              <a:t>/</a:t>
            </a:r>
            <a:endParaRPr lang="de-DE" dirty="0" smtClean="0"/>
          </a:p>
          <a:p>
            <a:pPr lvl="1"/>
            <a:r>
              <a:rPr lang="de-DE" dirty="0" err="1" smtClean="0"/>
              <a:t>Pia‘s</a:t>
            </a:r>
            <a:r>
              <a:rPr lang="de-DE" dirty="0" smtClean="0"/>
              <a:t> </a:t>
            </a:r>
            <a:r>
              <a:rPr lang="de-DE" dirty="0" err="1" smtClean="0"/>
              <a:t>dataset</a:t>
            </a:r>
            <a:r>
              <a:rPr lang="de-DE" dirty="0" smtClean="0"/>
              <a:t>: </a:t>
            </a:r>
            <a:r>
              <a:rPr lang="de-DE" dirty="0" err="1" smtClean="0"/>
              <a:t>existing</a:t>
            </a:r>
            <a:r>
              <a:rPr lang="de-DE" dirty="0" smtClean="0"/>
              <a:t> DH </a:t>
            </a:r>
            <a:r>
              <a:rPr lang="de-DE" dirty="0" err="1" smtClean="0"/>
              <a:t>connection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Census</a:t>
            </a:r>
            <a:r>
              <a:rPr lang="de-DE" dirty="0" smtClean="0"/>
              <a:t> +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matched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ID_location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inital</a:t>
            </a:r>
            <a:r>
              <a:rPr lang="de-DE" dirty="0" smtClean="0"/>
              <a:t> </a:t>
            </a:r>
            <a:r>
              <a:rPr lang="de-DE" dirty="0" err="1" smtClean="0"/>
              <a:t>years</a:t>
            </a:r>
            <a:r>
              <a:rPr lang="de-DE" dirty="0" smtClean="0">
                <a:sym typeface="Wingdings" panose="05000000000000000000" pitchFamily="2" charset="2"/>
              </a:rPr>
              <a:t> in </a:t>
            </a:r>
            <a:r>
              <a:rPr lang="de-DE" dirty="0" err="1" smtClean="0">
                <a:sym typeface="Wingdings" panose="05000000000000000000" pitchFamily="2" charset="2"/>
              </a:rPr>
              <a:t>July</a:t>
            </a:r>
            <a:r>
              <a:rPr lang="de-DE" dirty="0" smtClean="0">
                <a:sym typeface="Wingdings" panose="05000000000000000000" pitchFamily="2" charset="2"/>
              </a:rPr>
              <a:t/>
            </a:r>
            <a:br>
              <a:rPr lang="de-DE" dirty="0" smtClean="0">
                <a:sym typeface="Wingdings" panose="05000000000000000000" pitchFamily="2" charset="2"/>
              </a:rPr>
            </a:br>
            <a:r>
              <a:rPr lang="de-DE" dirty="0" smtClean="0">
                <a:sym typeface="Wingdings" panose="05000000000000000000" pitchFamily="2" charset="2"/>
              </a:rPr>
              <a:t>Scenario-</a:t>
            </a:r>
            <a:r>
              <a:rPr lang="de-DE" dirty="0" err="1" smtClean="0">
                <a:sym typeface="Wingdings" panose="05000000000000000000" pitchFamily="2" charset="2"/>
              </a:rPr>
              <a:t>based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expansion</a:t>
            </a:r>
            <a:r>
              <a:rPr lang="de-DE" dirty="0" smtClean="0">
                <a:sym typeface="Wingdings" panose="05000000000000000000" pitchFamily="2" charset="2"/>
              </a:rPr>
              <a:t>  </a:t>
            </a:r>
            <a:r>
              <a:rPr lang="de-DE" dirty="0" err="1" smtClean="0">
                <a:sym typeface="Wingdings" panose="05000000000000000000" pitchFamily="2" charset="2"/>
              </a:rPr>
              <a:t>mid</a:t>
            </a:r>
            <a:r>
              <a:rPr lang="de-DE" dirty="0" smtClean="0">
                <a:sym typeface="Wingdings" panose="05000000000000000000" pitchFamily="2" charset="2"/>
              </a:rPr>
              <a:t>-August</a:t>
            </a:r>
            <a:endParaRPr lang="de-DE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2376105"/>
            <a:ext cx="5181600" cy="3800858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Gas Infrastructure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Stella </a:t>
            </a:r>
            <a:r>
              <a:rPr lang="de-DE" dirty="0" err="1" smtClean="0">
                <a:solidFill>
                  <a:srgbClr val="FF0000"/>
                </a:solidFill>
              </a:rPr>
              <a:t>models</a:t>
            </a:r>
            <a:r>
              <a:rPr lang="de-DE" dirty="0" smtClean="0">
                <a:solidFill>
                  <a:srgbClr val="FF0000"/>
                </a:solidFill>
              </a:rPr>
              <a:t> gas </a:t>
            </a:r>
            <a:r>
              <a:rPr lang="de-DE" dirty="0" err="1" smtClean="0">
                <a:solidFill>
                  <a:srgbClr val="FF0000"/>
                </a:solidFill>
              </a:rPr>
              <a:t>distribution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grids</a:t>
            </a:r>
            <a:r>
              <a:rPr lang="de-DE" dirty="0" smtClean="0">
                <a:solidFill>
                  <a:srgbClr val="FF0000"/>
                </a:solidFill>
              </a:rPr>
              <a:t>. </a:t>
            </a:r>
            <a:r>
              <a:rPr lang="de-DE" dirty="0" err="1" smtClean="0">
                <a:solidFill>
                  <a:srgbClr val="FF0000"/>
                </a:solidFill>
              </a:rPr>
              <a:t>Contact</a:t>
            </a:r>
            <a:r>
              <a:rPr lang="de-DE" dirty="0" smtClean="0">
                <a:solidFill>
                  <a:srgbClr val="FF0000"/>
                </a:solidFill>
              </a:rPr>
              <a:t> her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199" y="1614105"/>
            <a:ext cx="10728627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smtClean="0">
                <a:solidFill>
                  <a:srgbClr val="FF0000"/>
                </a:solidFill>
              </a:rPr>
              <a:t>Note: </a:t>
            </a:r>
            <a:r>
              <a:rPr lang="de-DE" sz="1800" dirty="0" err="1" smtClean="0">
                <a:solidFill>
                  <a:srgbClr val="FF0000"/>
                </a:solidFill>
              </a:rPr>
              <a:t>the</a:t>
            </a:r>
            <a:r>
              <a:rPr lang="de-DE" sz="1800" dirty="0" smtClean="0">
                <a:solidFill>
                  <a:srgbClr val="FF0000"/>
                </a:solidFill>
              </a:rPr>
              <a:t> stock </a:t>
            </a:r>
            <a:r>
              <a:rPr lang="de-DE" sz="1800" dirty="0" err="1" smtClean="0">
                <a:solidFill>
                  <a:srgbClr val="FF0000"/>
                </a:solidFill>
              </a:rPr>
              <a:t>is</a:t>
            </a:r>
            <a:r>
              <a:rPr lang="de-DE" sz="1800" dirty="0" smtClean="0">
                <a:solidFill>
                  <a:srgbClr val="FF0000"/>
                </a:solidFill>
              </a:rPr>
              <a:t> </a:t>
            </a:r>
            <a:r>
              <a:rPr lang="de-DE" sz="1800" dirty="0" err="1" smtClean="0">
                <a:solidFill>
                  <a:srgbClr val="FF0000"/>
                </a:solidFill>
              </a:rPr>
              <a:t>developed</a:t>
            </a:r>
            <a:r>
              <a:rPr lang="de-DE" sz="1800" dirty="0" smtClean="0">
                <a:solidFill>
                  <a:srgbClr val="FF0000"/>
                </a:solidFill>
              </a:rPr>
              <a:t> </a:t>
            </a:r>
            <a:r>
              <a:rPr lang="de-DE" sz="1800" dirty="0" err="1" smtClean="0">
                <a:solidFill>
                  <a:srgbClr val="FF0000"/>
                </a:solidFill>
              </a:rPr>
              <a:t>together</a:t>
            </a:r>
            <a:r>
              <a:rPr lang="de-DE" sz="1800" dirty="0" smtClean="0">
                <a:solidFill>
                  <a:srgbClr val="FF0000"/>
                </a:solidFill>
              </a:rPr>
              <a:t> </a:t>
            </a:r>
            <a:r>
              <a:rPr lang="de-DE" sz="1800" dirty="0" err="1" smtClean="0">
                <a:solidFill>
                  <a:srgbClr val="FF0000"/>
                </a:solidFill>
              </a:rPr>
              <a:t>with</a:t>
            </a:r>
            <a:r>
              <a:rPr lang="de-DE" sz="1800" dirty="0" smtClean="0">
                <a:solidFill>
                  <a:srgbClr val="FF0000"/>
                </a:solidFill>
              </a:rPr>
              <a:t> </a:t>
            </a:r>
            <a:r>
              <a:rPr lang="de-DE" sz="1800" dirty="0">
                <a:solidFill>
                  <a:srgbClr val="FF0000"/>
                </a:solidFill>
              </a:rPr>
              <a:t>[</a:t>
            </a:r>
            <a:r>
              <a:rPr lang="de-DE" sz="1800" dirty="0" err="1">
                <a:solidFill>
                  <a:srgbClr val="FF0000"/>
                </a:solidFill>
              </a:rPr>
              <a:t>Scenario_HeatingSystem</a:t>
            </a:r>
            <a:r>
              <a:rPr lang="de-DE" sz="1800" dirty="0">
                <a:solidFill>
                  <a:srgbClr val="FF0000"/>
                </a:solidFill>
              </a:rPr>
              <a:t>] and [</a:t>
            </a:r>
            <a:r>
              <a:rPr lang="de-DE" sz="1800" dirty="0" err="1">
                <a:solidFill>
                  <a:srgbClr val="FF0000"/>
                </a:solidFill>
              </a:rPr>
              <a:t>Scenario_HeatingTechnology</a:t>
            </a:r>
            <a:r>
              <a:rPr lang="de-DE" sz="1800" dirty="0" smtClean="0">
                <a:solidFill>
                  <a:srgbClr val="FF0000"/>
                </a:solidFill>
              </a:rPr>
              <a:t>], and </a:t>
            </a:r>
            <a:r>
              <a:rPr lang="de-DE" sz="1800" dirty="0" err="1" smtClean="0">
                <a:solidFill>
                  <a:srgbClr val="FF0000"/>
                </a:solidFill>
              </a:rPr>
              <a:t>this</a:t>
            </a:r>
            <a:r>
              <a:rPr lang="de-DE" sz="1800" dirty="0" smtClean="0">
                <a:solidFill>
                  <a:srgbClr val="FF0000"/>
                </a:solidFill>
              </a:rPr>
              <a:t> </a:t>
            </a:r>
            <a:r>
              <a:rPr lang="de-DE" sz="1800" dirty="0" err="1" smtClean="0">
                <a:solidFill>
                  <a:srgbClr val="FF0000"/>
                </a:solidFill>
              </a:rPr>
              <a:t>slide</a:t>
            </a:r>
            <a:r>
              <a:rPr lang="de-DE" sz="1800" dirty="0" smtClean="0">
                <a:solidFill>
                  <a:srgbClr val="FF0000"/>
                </a:solidFill>
              </a:rPr>
              <a:t> </a:t>
            </a:r>
            <a:r>
              <a:rPr lang="de-DE" sz="1800" dirty="0" err="1" smtClean="0">
                <a:solidFill>
                  <a:srgbClr val="FF0000"/>
                </a:solidFill>
              </a:rPr>
              <a:t>is</a:t>
            </a:r>
            <a:r>
              <a:rPr lang="de-DE" sz="1800" dirty="0" smtClean="0">
                <a:solidFill>
                  <a:srgbClr val="FF0000"/>
                </a:solidFill>
              </a:rPr>
              <a:t> </a:t>
            </a:r>
            <a:r>
              <a:rPr lang="de-DE" sz="1800" dirty="0" err="1" smtClean="0">
                <a:solidFill>
                  <a:srgbClr val="FF0000"/>
                </a:solidFill>
              </a:rPr>
              <a:t>only</a:t>
            </a:r>
            <a:r>
              <a:rPr lang="de-DE" sz="1800" dirty="0" smtClean="0">
                <a:solidFill>
                  <a:srgbClr val="FF0000"/>
                </a:solidFill>
              </a:rPr>
              <a:t> </a:t>
            </a:r>
            <a:r>
              <a:rPr lang="de-DE" sz="1800" dirty="0" err="1" smtClean="0">
                <a:solidFill>
                  <a:srgbClr val="FF0000"/>
                </a:solidFill>
              </a:rPr>
              <a:t>about</a:t>
            </a:r>
            <a:r>
              <a:rPr lang="de-DE" sz="1800" dirty="0" smtClean="0">
                <a:solidFill>
                  <a:srgbClr val="FF0000"/>
                </a:solidFill>
              </a:rPr>
              <a:t> </a:t>
            </a:r>
            <a:r>
              <a:rPr lang="de-DE" sz="1800" dirty="0" err="1" smtClean="0">
                <a:solidFill>
                  <a:srgbClr val="FF0000"/>
                </a:solidFill>
              </a:rPr>
              <a:t>availability</a:t>
            </a:r>
            <a:r>
              <a:rPr lang="de-DE" sz="1800" dirty="0" smtClean="0">
                <a:solidFill>
                  <a:srgbClr val="FF0000"/>
                </a:solidFill>
              </a:rPr>
              <a:t>. 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9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Radiators (Heizkörper)</a:t>
            </a:r>
            <a:br>
              <a:rPr lang="de-DE" sz="4000" dirty="0" smtClean="0"/>
            </a:br>
            <a:r>
              <a:rPr lang="de-DE" sz="4000" dirty="0"/>
              <a:t>[</a:t>
            </a:r>
            <a:r>
              <a:rPr lang="de-DE" sz="4000" dirty="0" err="1" smtClean="0"/>
              <a:t>Scenario_Stock_Technology_Radiator</a:t>
            </a:r>
            <a:r>
              <a:rPr lang="de-DE" sz="4000" dirty="0" smtClean="0"/>
              <a:t>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FF0000"/>
                </a:solidFill>
              </a:rPr>
              <a:t>TODO: </a:t>
            </a:r>
            <a:r>
              <a:rPr lang="de-DE" dirty="0" err="1" smtClean="0">
                <a:solidFill>
                  <a:srgbClr val="FF0000"/>
                </a:solidFill>
              </a:rPr>
              <a:t>further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research</a:t>
            </a:r>
            <a:r>
              <a:rPr lang="de-DE" dirty="0" smtClean="0">
                <a:solidFill>
                  <a:srgbClr val="FF0000"/>
                </a:solidFill>
              </a:rPr>
              <a:t>. </a:t>
            </a:r>
            <a:r>
              <a:rPr lang="de-DE" dirty="0" err="1" smtClean="0">
                <a:solidFill>
                  <a:srgbClr val="FF0000"/>
                </a:solidFill>
              </a:rPr>
              <a:t>what‘s</a:t>
            </a:r>
            <a:r>
              <a:rPr lang="de-DE" dirty="0" smtClean="0">
                <a:solidFill>
                  <a:srgbClr val="FF0000"/>
                </a:solidFill>
              </a:rPr>
              <a:t> relevant</a:t>
            </a: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monitoring</a:t>
            </a:r>
            <a:r>
              <a:rPr lang="de-DE" dirty="0" smtClean="0">
                <a:solidFill>
                  <a:srgbClr val="FF0000"/>
                </a:solidFill>
              </a:rPr>
              <a:t>/</a:t>
            </a:r>
            <a:r>
              <a:rPr lang="de-DE" dirty="0" err="1" smtClean="0">
                <a:solidFill>
                  <a:srgbClr val="FF0000"/>
                </a:solidFill>
              </a:rPr>
              <a:t>field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study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measurements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that</a:t>
            </a:r>
            <a:r>
              <a:rPr lang="de-DE" dirty="0" smtClean="0">
                <a:solidFill>
                  <a:srgbClr val="FF0000"/>
                </a:solidFill>
              </a:rPr>
              <a:t> link </a:t>
            </a:r>
            <a:r>
              <a:rPr lang="de-DE" dirty="0" err="1" smtClean="0">
                <a:solidFill>
                  <a:srgbClr val="FF0000"/>
                </a:solidFill>
              </a:rPr>
              <a:t>radiator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supply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temperature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building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load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study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of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radiator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sizes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within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building</a:t>
            </a:r>
            <a:r>
              <a:rPr lang="de-DE" dirty="0" smtClean="0">
                <a:solidFill>
                  <a:srgbClr val="FF0000"/>
                </a:solidFill>
              </a:rPr>
              <a:t> stock</a:t>
            </a:r>
          </a:p>
        </p:txBody>
      </p:sp>
      <p:sp>
        <p:nvSpPr>
          <p:cNvPr id="4" name="Rectangle 3"/>
          <p:cNvSpPr/>
          <p:nvPr/>
        </p:nvSpPr>
        <p:spPr>
          <a:xfrm>
            <a:off x="1328054" y="3608468"/>
            <a:ext cx="1822863" cy="52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outside </a:t>
            </a:r>
            <a:r>
              <a:rPr lang="de-DE" dirty="0" err="1" smtClean="0"/>
              <a:t>temperature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8055" y="4296795"/>
            <a:ext cx="1822863" cy="52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envelope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28054" y="4985122"/>
            <a:ext cx="1822863" cy="52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target</a:t>
            </a:r>
            <a:r>
              <a:rPr lang="de-DE" dirty="0" smtClean="0"/>
              <a:t> </a:t>
            </a:r>
            <a:r>
              <a:rPr lang="de-DE" dirty="0" err="1" smtClean="0"/>
              <a:t>indoor</a:t>
            </a:r>
            <a:r>
              <a:rPr lang="de-DE" dirty="0" smtClean="0"/>
              <a:t> </a:t>
            </a:r>
            <a:r>
              <a:rPr lang="de-DE" dirty="0" err="1" smtClean="0"/>
              <a:t>temperature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74177" y="4448205"/>
            <a:ext cx="237506" cy="225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4" idx="3"/>
            <a:endCxn id="7" idx="0"/>
          </p:cNvCxnSpPr>
          <p:nvPr/>
        </p:nvCxnSpPr>
        <p:spPr>
          <a:xfrm>
            <a:off x="3150917" y="3872694"/>
            <a:ext cx="1142013" cy="5755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7" idx="4"/>
          </p:cNvCxnSpPr>
          <p:nvPr/>
        </p:nvCxnSpPr>
        <p:spPr>
          <a:xfrm flipV="1">
            <a:off x="3150917" y="4673837"/>
            <a:ext cx="1142013" cy="57551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7" idx="2"/>
          </p:cNvCxnSpPr>
          <p:nvPr/>
        </p:nvCxnSpPr>
        <p:spPr>
          <a:xfrm>
            <a:off x="3150918" y="4561021"/>
            <a:ext cx="102325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858489" y="4296795"/>
            <a:ext cx="1822863" cy="52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heating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endParaRPr lang="en-US" dirty="0"/>
          </a:p>
        </p:txBody>
      </p:sp>
      <p:cxnSp>
        <p:nvCxnSpPr>
          <p:cNvPr id="19" name="Elbow Connector 18"/>
          <p:cNvCxnSpPr>
            <a:stCxn id="7" idx="6"/>
            <a:endCxn id="18" idx="1"/>
          </p:cNvCxnSpPr>
          <p:nvPr/>
        </p:nvCxnSpPr>
        <p:spPr>
          <a:xfrm>
            <a:off x="4411683" y="4561021"/>
            <a:ext cx="446806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077441" y="4309495"/>
            <a:ext cx="1822863" cy="528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radiator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289347" y="4460905"/>
            <a:ext cx="237506" cy="225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>
            <a:stCxn id="23" idx="1"/>
            <a:endCxn id="24" idx="6"/>
          </p:cNvCxnSpPr>
          <p:nvPr/>
        </p:nvCxnSpPr>
        <p:spPr>
          <a:xfrm rot="10800000">
            <a:off x="7526853" y="4573721"/>
            <a:ext cx="550588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24" idx="2"/>
          </p:cNvCxnSpPr>
          <p:nvPr/>
        </p:nvCxnSpPr>
        <p:spPr>
          <a:xfrm>
            <a:off x="6710055" y="4567371"/>
            <a:ext cx="579292" cy="635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953805" y="5323321"/>
            <a:ext cx="2908589" cy="13446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supply</a:t>
            </a:r>
            <a:r>
              <a:rPr lang="de-DE" dirty="0" smtClean="0"/>
              <a:t> </a:t>
            </a:r>
            <a:r>
              <a:rPr lang="de-DE" dirty="0" err="1" smtClean="0"/>
              <a:t>temperature</a:t>
            </a:r>
            <a:r>
              <a:rPr lang="de-DE" dirty="0" smtClean="0"/>
              <a:t> (</a:t>
            </a:r>
            <a:r>
              <a:rPr lang="de-DE" dirty="0" err="1" smtClean="0"/>
              <a:t>decides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HP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low-temperature</a:t>
            </a:r>
            <a:r>
              <a:rPr lang="de-DE" dirty="0" smtClean="0"/>
              <a:t> </a:t>
            </a:r>
            <a:r>
              <a:rPr lang="de-DE" dirty="0" err="1" smtClean="0"/>
              <a:t>district</a:t>
            </a:r>
            <a:r>
              <a:rPr lang="de-DE" dirty="0" smtClean="0"/>
              <a:t> </a:t>
            </a:r>
            <a:r>
              <a:rPr lang="de-DE" dirty="0" err="1" smtClean="0"/>
              <a:t>heating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feasible</a:t>
            </a:r>
            <a:r>
              <a:rPr lang="de-DE" dirty="0" smtClean="0"/>
              <a:t>)</a:t>
            </a:r>
            <a:endParaRPr lang="en-US" dirty="0"/>
          </a:p>
        </p:txBody>
      </p:sp>
      <p:cxnSp>
        <p:nvCxnSpPr>
          <p:cNvPr id="32" name="Elbow Connector 31"/>
          <p:cNvCxnSpPr>
            <a:stCxn id="24" idx="4"/>
            <a:endCxn id="31" idx="0"/>
          </p:cNvCxnSpPr>
          <p:nvPr/>
        </p:nvCxnSpPr>
        <p:spPr>
          <a:xfrm rot="5400000">
            <a:off x="7089708" y="5004929"/>
            <a:ext cx="636784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114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5900"/>
          <a:stretch/>
        </p:blipFill>
        <p:spPr>
          <a:xfrm>
            <a:off x="6172200" y="4111240"/>
            <a:ext cx="5157161" cy="2663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55600"/>
            <a:ext cx="10515600" cy="1325563"/>
          </a:xfrm>
        </p:spPr>
        <p:txBody>
          <a:bodyPr/>
          <a:lstStyle/>
          <a:p>
            <a:r>
              <a:rPr lang="de-DE" dirty="0" err="1" smtClean="0"/>
              <a:t>Hourly</a:t>
            </a:r>
            <a:r>
              <a:rPr lang="de-DE" dirty="0" smtClean="0"/>
              <a:t> </a:t>
            </a:r>
            <a:r>
              <a:rPr lang="de-DE" dirty="0" err="1" smtClean="0"/>
              <a:t>heating</a:t>
            </a:r>
            <a:r>
              <a:rPr lang="de-DE" dirty="0" smtClean="0"/>
              <a:t> &amp; </a:t>
            </a:r>
            <a:r>
              <a:rPr lang="de-DE" dirty="0" err="1" smtClean="0"/>
              <a:t>cooling</a:t>
            </a:r>
            <a:r>
              <a:rPr lang="de-DE" dirty="0" smtClean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calculation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50240" y="1681163"/>
            <a:ext cx="5347335" cy="441835"/>
          </a:xfrm>
        </p:spPr>
        <p:txBody>
          <a:bodyPr/>
          <a:lstStyle/>
          <a:p>
            <a:r>
              <a:rPr lang="de-DE" dirty="0" smtClean="0"/>
              <a:t>ISO </a:t>
            </a:r>
            <a:r>
              <a:rPr lang="de-DE" dirty="0"/>
              <a:t>13790 (2008)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0240" y="2091606"/>
            <a:ext cx="5347335" cy="3684588"/>
          </a:xfrm>
        </p:spPr>
        <p:txBody>
          <a:bodyPr>
            <a:normAutofit/>
          </a:bodyPr>
          <a:lstStyle/>
          <a:p>
            <a:r>
              <a:rPr lang="de-DE" sz="2000" dirty="0" err="1" smtClean="0"/>
              <a:t>three-node</a:t>
            </a:r>
            <a:r>
              <a:rPr lang="de-DE" sz="2000" dirty="0" smtClean="0"/>
              <a:t> </a:t>
            </a:r>
            <a:r>
              <a:rPr lang="de-DE" sz="2000" dirty="0" err="1"/>
              <a:t>method</a:t>
            </a:r>
            <a:r>
              <a:rPr lang="de-DE" sz="2000" dirty="0"/>
              <a:t> (5R1C) </a:t>
            </a:r>
          </a:p>
          <a:p>
            <a:r>
              <a:rPr lang="de-DE" sz="2000" dirty="0"/>
              <a:t>FLEX, </a:t>
            </a:r>
            <a:r>
              <a:rPr lang="de-DE" sz="2000" dirty="0" err="1"/>
              <a:t>master</a:t>
            </a:r>
            <a:r>
              <a:rPr lang="de-DE" sz="2000" dirty="0"/>
              <a:t> </a:t>
            </a:r>
            <a:r>
              <a:rPr lang="de-DE" sz="2000" dirty="0" err="1"/>
              <a:t>thesis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smtClean="0"/>
              <a:t>Kamal</a:t>
            </a:r>
          </a:p>
          <a:p>
            <a:r>
              <a:rPr lang="de-DE" sz="2000" dirty="0" err="1" smtClean="0">
                <a:solidFill>
                  <a:srgbClr val="FF0000"/>
                </a:solidFill>
              </a:rPr>
              <a:t>danger</a:t>
            </a:r>
            <a:r>
              <a:rPr lang="de-DE" sz="2000" dirty="0" smtClean="0">
                <a:solidFill>
                  <a:srgbClr val="FF0000"/>
                </a:solidFill>
              </a:rPr>
              <a:t> in </a:t>
            </a:r>
            <a:r>
              <a:rPr lang="de-DE" sz="2000" dirty="0" err="1" smtClean="0">
                <a:solidFill>
                  <a:srgbClr val="FF0000"/>
                </a:solidFill>
              </a:rPr>
              <a:t>overestimation</a:t>
            </a:r>
            <a:r>
              <a:rPr lang="de-DE" sz="2000" dirty="0" smtClean="0">
                <a:solidFill>
                  <a:srgbClr val="FF0000"/>
                </a:solidFill>
              </a:rPr>
              <a:t> due </a:t>
            </a:r>
            <a:r>
              <a:rPr lang="de-DE" sz="2000" dirty="0" err="1" smtClean="0">
                <a:solidFill>
                  <a:srgbClr val="FF0000"/>
                </a:solidFill>
              </a:rPr>
              <a:t>to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low</a:t>
            </a:r>
            <a:r>
              <a:rPr lang="de-DE" sz="2000" dirty="0">
                <a:solidFill>
                  <a:srgbClr val="FF0000"/>
                </a:solidFill>
              </a:rPr>
              <a:t> </a:t>
            </a:r>
            <a:r>
              <a:rPr lang="de-DE" sz="2000" dirty="0" smtClean="0">
                <a:solidFill>
                  <a:srgbClr val="FF0000"/>
                </a:solidFill>
              </a:rPr>
              <a:t>design </a:t>
            </a:r>
            <a:r>
              <a:rPr lang="de-DE" sz="2000" dirty="0" err="1" smtClean="0">
                <a:solidFill>
                  <a:srgbClr val="FF0000"/>
                </a:solidFill>
              </a:rPr>
              <a:t>load</a:t>
            </a:r>
            <a:r>
              <a:rPr lang="de-DE" sz="2000" dirty="0" smtClean="0">
                <a:solidFill>
                  <a:srgbClr val="FF0000"/>
                </a:solidFill>
              </a:rPr>
              <a:t> </a:t>
            </a:r>
            <a:r>
              <a:rPr lang="de-DE" sz="2000" dirty="0" err="1" smtClean="0">
                <a:solidFill>
                  <a:srgbClr val="FF0000"/>
                </a:solidFill>
              </a:rPr>
              <a:t>temperature</a:t>
            </a:r>
            <a:r>
              <a:rPr lang="de-DE" sz="2000" dirty="0" smtClean="0">
                <a:solidFill>
                  <a:srgbClr val="FF0000"/>
                </a:solidFill>
              </a:rPr>
              <a:t> &amp; high internal </a:t>
            </a:r>
            <a:r>
              <a:rPr lang="de-DE" sz="2000" dirty="0" err="1" smtClean="0">
                <a:solidFill>
                  <a:srgbClr val="FF0000"/>
                </a:solidFill>
              </a:rPr>
              <a:t>temperature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41835"/>
          </a:xfrm>
        </p:spPr>
        <p:txBody>
          <a:bodyPr/>
          <a:lstStyle/>
          <a:p>
            <a:r>
              <a:rPr lang="en-US" dirty="0"/>
              <a:t>ISO 52016 (2018)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091606"/>
            <a:ext cx="5633720" cy="3684588"/>
          </a:xfrm>
        </p:spPr>
        <p:txBody>
          <a:bodyPr>
            <a:noAutofit/>
          </a:bodyPr>
          <a:lstStyle/>
          <a:p>
            <a:r>
              <a:rPr lang="en-US" sz="2000" dirty="0"/>
              <a:t>The method reported in the standard is a review of the three-node method (5R1C) from EN ISO 13790. </a:t>
            </a:r>
            <a:r>
              <a:rPr lang="en-US" sz="2000" b="1" dirty="0"/>
              <a:t>The main difference is that the construction elements are not aggregated to the concentrated parameters zone, instead they are considered separately</a:t>
            </a:r>
            <a:r>
              <a:rPr lang="en-US" sz="2000" b="1" dirty="0" smtClean="0"/>
              <a:t>.</a:t>
            </a:r>
          </a:p>
          <a:p>
            <a:r>
              <a:rPr lang="de-DE" sz="2000" dirty="0" err="1" smtClean="0"/>
              <a:t>Fh</a:t>
            </a:r>
            <a:r>
              <a:rPr lang="de-DE" sz="2000" dirty="0" smtClean="0"/>
              <a:t> IEG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“</a:t>
            </a:r>
            <a:r>
              <a:rPr lang="de-DE" sz="2000" dirty="0" err="1" smtClean="0"/>
              <a:t>energy</a:t>
            </a:r>
            <a:r>
              <a:rPr lang="de-DE" sz="2000" dirty="0" smtClean="0"/>
              <a:t> </a:t>
            </a:r>
            <a:r>
              <a:rPr lang="de-DE" sz="2000" dirty="0" err="1" smtClean="0"/>
              <a:t>districts</a:t>
            </a:r>
            <a:r>
              <a:rPr lang="de-DE" sz="2000" dirty="0" smtClean="0"/>
              <a:t> </a:t>
            </a:r>
            <a:r>
              <a:rPr lang="de-DE" sz="2000" dirty="0" err="1" smtClean="0"/>
              <a:t>model</a:t>
            </a:r>
            <a:r>
              <a:rPr lang="de-DE" sz="2000" dirty="0" smtClean="0"/>
              <a:t>„ - Kai George</a:t>
            </a:r>
            <a:endParaRPr lang="en-US" sz="2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" y="3657600"/>
            <a:ext cx="3579390" cy="311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54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600" dirty="0" err="1" smtClean="0"/>
              <a:t>Heating</a:t>
            </a:r>
            <a:r>
              <a:rPr lang="de-DE" sz="3600" dirty="0" smtClean="0"/>
              <a:t> &amp; </a:t>
            </a:r>
            <a:r>
              <a:rPr lang="de-DE" sz="3600" dirty="0" err="1" smtClean="0"/>
              <a:t>cooling</a:t>
            </a:r>
            <a:r>
              <a:rPr lang="de-DE" sz="3600" dirty="0" smtClean="0"/>
              <a:t> </a:t>
            </a:r>
            <a:r>
              <a:rPr lang="de-DE" sz="3600" dirty="0" err="1"/>
              <a:t>demand</a:t>
            </a:r>
            <a:r>
              <a:rPr lang="de-DE" sz="3600" dirty="0"/>
              <a:t> </a:t>
            </a:r>
            <a:r>
              <a:rPr lang="de-DE" sz="3600" dirty="0" err="1" smtClean="0"/>
              <a:t>calculation</a:t>
            </a:r>
            <a:r>
              <a:rPr lang="de-DE" sz="3600" dirty="0"/>
              <a:t> </a:t>
            </a:r>
            <a:r>
              <a:rPr lang="de-DE" sz="3600" dirty="0" smtClean="0"/>
              <a:t>- </a:t>
            </a:r>
            <a:r>
              <a:rPr lang="de-DE" sz="3600" dirty="0" err="1" smtClean="0"/>
              <a:t>function</a:t>
            </a:r>
            <a:r>
              <a:rPr lang="de-DE" sz="3600" dirty="0" smtClean="0"/>
              <a:t> </a:t>
            </a:r>
            <a:r>
              <a:rPr lang="de-DE" sz="3600" dirty="0" err="1"/>
              <a:t>parameters</a:t>
            </a:r>
            <a:r>
              <a:rPr lang="de-DE" dirty="0"/>
              <a:t/>
            </a:r>
            <a:br>
              <a:rPr lang="de-DE" dirty="0"/>
            </a:br>
            <a:r>
              <a:rPr lang="de-DE" sz="3600" dirty="0" smtClean="0"/>
              <a:t>[</a:t>
            </a:r>
            <a:r>
              <a:rPr lang="de-DE" sz="3600" dirty="0" err="1" smtClean="0"/>
              <a:t>Parameter_Building_Envelope_ComponentArea</a:t>
            </a:r>
            <a:r>
              <a:rPr lang="de-DE" sz="3600" dirty="0" smtClean="0"/>
              <a:t>/Orientation]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Residential Buildings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Inputs such </a:t>
            </a:r>
            <a:r>
              <a:rPr lang="de-DE" dirty="0" err="1">
                <a:solidFill>
                  <a:schemeClr val="accent6"/>
                </a:solidFill>
              </a:rPr>
              <a:t>as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area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of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building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components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that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face</a:t>
            </a:r>
            <a:r>
              <a:rPr lang="de-DE" dirty="0">
                <a:solidFill>
                  <a:schemeClr val="accent6"/>
                </a:solidFill>
              </a:rPr>
              <a:t> different </a:t>
            </a:r>
            <a:r>
              <a:rPr lang="de-DE" dirty="0" err="1">
                <a:solidFill>
                  <a:schemeClr val="accent6"/>
                </a:solidFill>
              </a:rPr>
              <a:t>directions</a:t>
            </a:r>
            <a:r>
              <a:rPr lang="de-DE" dirty="0">
                <a:solidFill>
                  <a:schemeClr val="accent6"/>
                </a:solidFill>
              </a:rPr>
              <a:t>, thermal </a:t>
            </a:r>
            <a:r>
              <a:rPr lang="de-DE" dirty="0" err="1">
                <a:solidFill>
                  <a:schemeClr val="accent6"/>
                </a:solidFill>
              </a:rPr>
              <a:t>bridges</a:t>
            </a:r>
            <a:r>
              <a:rPr lang="de-DE" dirty="0">
                <a:solidFill>
                  <a:schemeClr val="accent6"/>
                </a:solidFill>
              </a:rPr>
              <a:t> etc. </a:t>
            </a:r>
            <a:r>
              <a:rPr lang="de-DE" dirty="0" err="1">
                <a:solidFill>
                  <a:schemeClr val="accent6"/>
                </a:solidFill>
              </a:rPr>
              <a:t>are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needed</a:t>
            </a:r>
            <a:endParaRPr lang="de-DE" dirty="0">
              <a:solidFill>
                <a:schemeClr val="accent6"/>
              </a:solidFill>
            </a:endParaRPr>
          </a:p>
          <a:p>
            <a:pPr lvl="1"/>
            <a:r>
              <a:rPr lang="de-DE" dirty="0" err="1">
                <a:solidFill>
                  <a:schemeClr val="accent6"/>
                </a:solidFill>
              </a:rPr>
              <a:t>source</a:t>
            </a:r>
            <a:r>
              <a:rPr lang="de-DE" dirty="0">
                <a:solidFill>
                  <a:schemeClr val="accent6"/>
                </a:solidFill>
              </a:rPr>
              <a:t> 1: </a:t>
            </a:r>
            <a:r>
              <a:rPr lang="de-DE" dirty="0" smtClean="0">
                <a:solidFill>
                  <a:schemeClr val="accent6"/>
                </a:solidFill>
              </a:rPr>
              <a:t>TABULA (&amp; norm </a:t>
            </a:r>
            <a:r>
              <a:rPr lang="de-DE" dirty="0" err="1" smtClean="0">
                <a:solidFill>
                  <a:schemeClr val="accent6"/>
                </a:solidFill>
              </a:rPr>
              <a:t>standard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params</a:t>
            </a:r>
            <a:r>
              <a:rPr lang="de-DE" dirty="0" smtClean="0">
                <a:solidFill>
                  <a:schemeClr val="accent6"/>
                </a:solidFill>
              </a:rPr>
              <a:t>)</a:t>
            </a:r>
            <a:r>
              <a:rPr lang="en-US" dirty="0" smtClean="0">
                <a:solidFill>
                  <a:schemeClr val="accent6"/>
                </a:solidFill>
              </a:rPr>
              <a:t>, based on which we estimate the “factors” for different component areas</a:t>
            </a:r>
            <a:endParaRPr lang="de-DE" dirty="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Non-Residential Buildings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Inputs such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face</a:t>
            </a:r>
            <a:r>
              <a:rPr lang="de-DE" dirty="0"/>
              <a:t> different </a:t>
            </a:r>
            <a:r>
              <a:rPr lang="de-DE" dirty="0" err="1"/>
              <a:t>directions</a:t>
            </a:r>
            <a:r>
              <a:rPr lang="de-DE" dirty="0"/>
              <a:t>, thermal </a:t>
            </a:r>
            <a:r>
              <a:rPr lang="de-DE" dirty="0" err="1"/>
              <a:t>bridges</a:t>
            </a:r>
            <a:r>
              <a:rPr lang="de-DE" dirty="0"/>
              <a:t> etc.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 smtClean="0"/>
              <a:t>needed</a:t>
            </a:r>
            <a:endParaRPr lang="de-DE" dirty="0" smtClean="0"/>
          </a:p>
          <a:p>
            <a:pPr lvl="1"/>
            <a:r>
              <a:rPr lang="de-DE" dirty="0" err="1" smtClean="0"/>
              <a:t>source</a:t>
            </a:r>
            <a:r>
              <a:rPr lang="de-DE" dirty="0" smtClean="0"/>
              <a:t> 1: </a:t>
            </a:r>
            <a:r>
              <a:rPr lang="de-DE" dirty="0" err="1"/>
              <a:t>IWU‘s</a:t>
            </a:r>
            <a:r>
              <a:rPr lang="de-DE" dirty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paper</a:t>
            </a:r>
            <a:r>
              <a:rPr lang="de-DE" dirty="0" smtClean="0"/>
              <a:t> on </a:t>
            </a:r>
            <a:r>
              <a:rPr lang="de-DE" dirty="0"/>
              <a:t>non-</a:t>
            </a:r>
            <a:r>
              <a:rPr lang="de-DE" dirty="0" err="1"/>
              <a:t>residential</a:t>
            </a:r>
            <a:r>
              <a:rPr lang="de-DE" dirty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typologies</a:t>
            </a:r>
            <a:r>
              <a:rPr lang="de-DE" dirty="0" smtClean="0"/>
              <a:t> </a:t>
            </a:r>
            <a:r>
              <a:rPr lang="de-DE" dirty="0"/>
              <a:t>in </a:t>
            </a:r>
            <a:r>
              <a:rPr lang="de-DE" dirty="0" smtClean="0"/>
              <a:t>Germany (11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typical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outer</a:t>
            </a:r>
            <a:r>
              <a:rPr lang="de-DE" dirty="0" smtClean="0"/>
              <a:t> wall </a:t>
            </a:r>
            <a:r>
              <a:rPr lang="de-DE" dirty="0" err="1" smtClean="0"/>
              <a:t>area</a:t>
            </a:r>
            <a:r>
              <a:rPr lang="de-DE" dirty="0" smtClean="0"/>
              <a:t>, </a:t>
            </a:r>
            <a:r>
              <a:rPr lang="de-DE" dirty="0" err="1" smtClean="0"/>
              <a:t>av</a:t>
            </a:r>
            <a:r>
              <a:rPr lang="de-DE" dirty="0" smtClean="0"/>
              <a:t>. </a:t>
            </a:r>
            <a:r>
              <a:rPr lang="de-DE" dirty="0" err="1" smtClean="0"/>
              <a:t>heat</a:t>
            </a:r>
            <a:r>
              <a:rPr lang="de-DE" dirty="0" smtClean="0"/>
              <a:t> </a:t>
            </a:r>
            <a:r>
              <a:rPr lang="de-DE" dirty="0" err="1" smtClean="0"/>
              <a:t>transfer</a:t>
            </a:r>
            <a:r>
              <a:rPr lang="de-DE" dirty="0" smtClean="0"/>
              <a:t> </a:t>
            </a:r>
            <a:r>
              <a:rPr lang="de-DE" dirty="0" err="1" smtClean="0"/>
              <a:t>coefficient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outer</a:t>
            </a:r>
            <a:r>
              <a:rPr lang="de-DE" dirty="0" smtClean="0"/>
              <a:t> wall etc.)</a:t>
            </a:r>
          </a:p>
          <a:p>
            <a:pPr lvl="1"/>
            <a:r>
              <a:rPr lang="de-DE" dirty="0" err="1"/>
              <a:t>source</a:t>
            </a:r>
            <a:r>
              <a:rPr lang="de-DE" dirty="0"/>
              <a:t> 2: </a:t>
            </a:r>
            <a:r>
              <a:rPr lang="de-DE" dirty="0" smtClean="0"/>
              <a:t>FORECAST (</a:t>
            </a:r>
            <a:r>
              <a:rPr lang="de-DE" dirty="0"/>
              <a:t>SIA norm, </a:t>
            </a:r>
            <a:r>
              <a:rPr lang="de-DE" dirty="0" err="1" smtClean="0"/>
              <a:t>annual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163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Heating</a:t>
            </a:r>
            <a:r>
              <a:rPr lang="de-DE" dirty="0"/>
              <a:t> &amp; </a:t>
            </a:r>
            <a:r>
              <a:rPr lang="de-DE" dirty="0" err="1"/>
              <a:t>cooling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smtClean="0"/>
              <a:t>– </a:t>
            </a:r>
            <a:r>
              <a:rPr lang="de-DE" dirty="0" err="1" smtClean="0"/>
              <a:t>simulation</a:t>
            </a:r>
            <a:r>
              <a:rPr lang="de-DE" dirty="0" smtClean="0"/>
              <a:t> </a:t>
            </a:r>
            <a:r>
              <a:rPr lang="de-DE" dirty="0" err="1" smtClean="0"/>
              <a:t>management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hourly</a:t>
            </a:r>
            <a:r>
              <a:rPr lang="de-DE" dirty="0" smtClean="0"/>
              <a:t> </a:t>
            </a:r>
            <a:r>
              <a:rPr lang="de-DE" dirty="0" err="1" smtClean="0"/>
              <a:t>simulations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managed</a:t>
            </a:r>
            <a:r>
              <a:rPr lang="de-DE" dirty="0" smtClean="0"/>
              <a:t> </a:t>
            </a:r>
            <a:r>
              <a:rPr lang="de-DE" dirty="0" err="1" smtClean="0"/>
              <a:t>smartly</a:t>
            </a:r>
            <a:r>
              <a:rPr lang="de-DE" dirty="0" smtClean="0"/>
              <a:t>: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hourly</a:t>
            </a:r>
            <a:r>
              <a:rPr lang="de-DE" dirty="0" smtClean="0"/>
              <a:t> </a:t>
            </a:r>
            <a:r>
              <a:rPr lang="de-DE" dirty="0" err="1" smtClean="0"/>
              <a:t>demand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needed</a:t>
            </a:r>
            <a:r>
              <a:rPr lang="de-DE" dirty="0" smtClean="0"/>
              <a:t> at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saved</a:t>
            </a:r>
            <a:r>
              <a:rPr lang="de-DE" dirty="0" smtClean="0"/>
              <a:t> </a:t>
            </a:r>
            <a:r>
              <a:rPr lang="de-DE" dirty="0" err="1" smtClean="0"/>
              <a:t>intermediately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“down-</a:t>
            </a:r>
            <a:r>
              <a:rPr lang="de-DE" dirty="0" err="1" smtClean="0"/>
              <a:t>stream</a:t>
            </a:r>
            <a:r>
              <a:rPr lang="de-DE" dirty="0" smtClean="0"/>
              <a:t>„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started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intermediate </a:t>
            </a:r>
            <a:r>
              <a:rPr lang="de-DE" dirty="0" err="1" smtClean="0"/>
              <a:t>results</a:t>
            </a:r>
            <a:r>
              <a:rPr lang="de-DE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9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Heating</a:t>
            </a:r>
            <a:r>
              <a:rPr lang="de-DE" dirty="0" smtClean="0"/>
              <a:t> System </a:t>
            </a:r>
            <a:r>
              <a:rPr lang="de-DE" dirty="0" err="1" smtClean="0"/>
              <a:t>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curves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FORECAST:</a:t>
            </a:r>
          </a:p>
          <a:p>
            <a:pPr lvl="1"/>
            <a:r>
              <a:rPr lang="de-DE" dirty="0" err="1" smtClean="0"/>
              <a:t>Scenario_HeatCost_Parameter</a:t>
            </a:r>
            <a:r>
              <a:rPr lang="de-DE" dirty="0" smtClean="0"/>
              <a:t>, </a:t>
            </a:r>
            <a:r>
              <a:rPr lang="de-DE" dirty="0" err="1" smtClean="0"/>
              <a:t>Scenario_HeatCost_CountryIndex</a:t>
            </a:r>
            <a:r>
              <a:rPr lang="de-DE" dirty="0" smtClean="0"/>
              <a:t>, </a:t>
            </a:r>
            <a:r>
              <a:rPr lang="de-DE" dirty="0" err="1" smtClean="0"/>
              <a:t>Scenario_HeatCost_OM_Parameter</a:t>
            </a:r>
            <a:endParaRPr lang="de-DE" dirty="0" smtClean="0"/>
          </a:p>
          <a:p>
            <a:pPr lvl="1"/>
            <a:r>
              <a:rPr lang="de-DE" dirty="0" err="1" smtClean="0"/>
              <a:t>Cost</a:t>
            </a:r>
            <a:r>
              <a:rPr lang="de-DE" dirty="0" smtClean="0"/>
              <a:t> </a:t>
            </a:r>
            <a:r>
              <a:rPr lang="de-DE" dirty="0" err="1" smtClean="0"/>
              <a:t>curve</a:t>
            </a:r>
            <a:r>
              <a:rPr lang="de-DE" dirty="0" smtClean="0"/>
              <a:t> </a:t>
            </a:r>
            <a:r>
              <a:rPr lang="de-DE" dirty="0" err="1" smtClean="0"/>
              <a:t>equations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/>
              <a:t> </a:t>
            </a:r>
            <a:r>
              <a:rPr lang="de-DE" dirty="0">
                <a:hlinkClick r:id="rId2" action="ppaction://hlinkfile"/>
              </a:rPr>
              <a:t>file:///P:\</a:t>
            </a:r>
            <a:r>
              <a:rPr lang="de-DE" dirty="0" smtClean="0">
                <a:hlinkClick r:id="rId2" action="ppaction://hlinkfile"/>
              </a:rPr>
              <a:t>FORECAST_Projects\Methodology%20FORECAST%20heating%20system%20cost%20calculation.docx</a:t>
            </a:r>
            <a:r>
              <a:rPr lang="de-DE" dirty="0"/>
              <a:t> </a:t>
            </a:r>
            <a:r>
              <a:rPr lang="de-DE" dirty="0">
                <a:hlinkClick r:id="rId3" action="ppaction://hlinkfile"/>
              </a:rPr>
              <a:t>file:///C:\</a:t>
            </a:r>
            <a:r>
              <a:rPr lang="de-DE" dirty="0" smtClean="0">
                <a:hlinkClick r:id="rId3" action="ppaction://hlinkfile"/>
              </a:rPr>
              <a:t>Forecast4\elib\FORECAST%20description\TertiaryModel_Documentation_v2_inprogress.docx</a:t>
            </a:r>
            <a:endParaRPr lang="de-DE" dirty="0" smtClean="0"/>
          </a:p>
          <a:p>
            <a:r>
              <a:rPr lang="de-DE" dirty="0" smtClean="0">
                <a:solidFill>
                  <a:srgbClr val="FF0000"/>
                </a:solidFill>
              </a:rPr>
              <a:t>CODE: The </a:t>
            </a:r>
            <a:r>
              <a:rPr lang="de-DE" dirty="0" err="1" smtClean="0">
                <a:solidFill>
                  <a:srgbClr val="FF0000"/>
                </a:solidFill>
              </a:rPr>
              <a:t>heating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costs</a:t>
            </a:r>
            <a:r>
              <a:rPr lang="de-DE" dirty="0" smtClean="0">
                <a:solidFill>
                  <a:srgbClr val="FF0000"/>
                </a:solidFill>
              </a:rPr>
              <a:t> will </a:t>
            </a:r>
            <a:r>
              <a:rPr lang="de-DE" dirty="0" err="1" smtClean="0">
                <a:solidFill>
                  <a:srgbClr val="FF0000"/>
                </a:solidFill>
              </a:rPr>
              <a:t>be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calculated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and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prepared</a:t>
            </a:r>
            <a:r>
              <a:rPr lang="de-DE" dirty="0" smtClean="0">
                <a:solidFill>
                  <a:srgbClr val="FF0000"/>
                </a:solidFill>
              </a:rPr>
              <a:t> in </a:t>
            </a:r>
            <a:r>
              <a:rPr lang="de-DE" dirty="0" err="1" smtClean="0">
                <a:solidFill>
                  <a:srgbClr val="FF0000"/>
                </a:solidFill>
              </a:rPr>
              <a:t>the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scenario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object</a:t>
            </a:r>
            <a:r>
              <a:rPr lang="de-DE" dirty="0" smtClean="0">
                <a:solidFill>
                  <a:srgbClr val="FF0000"/>
                </a:solidFill>
              </a:rPr>
              <a:t>, </a:t>
            </a:r>
            <a:r>
              <a:rPr lang="de-DE" dirty="0" err="1" smtClean="0">
                <a:solidFill>
                  <a:srgbClr val="FF0000"/>
                </a:solidFill>
              </a:rPr>
              <a:t>probably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stored</a:t>
            </a:r>
            <a:r>
              <a:rPr lang="de-DE" dirty="0" smtClean="0">
                <a:solidFill>
                  <a:srgbClr val="FF0000"/>
                </a:solidFill>
              </a:rPr>
              <a:t> in a </a:t>
            </a:r>
            <a:r>
              <a:rPr lang="de-DE" dirty="0" err="1" smtClean="0">
                <a:solidFill>
                  <a:srgbClr val="FF0000"/>
                </a:solidFill>
              </a:rPr>
              <a:t>new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class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instead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of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render_dict</a:t>
            </a:r>
            <a:r>
              <a:rPr lang="de-DE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de-DE" dirty="0" smtClean="0">
                <a:solidFill>
                  <a:srgbClr val="FF0000"/>
                </a:solidFill>
              </a:rPr>
              <a:t>Songmin </a:t>
            </a:r>
            <a:r>
              <a:rPr lang="de-DE" dirty="0" err="1" smtClean="0">
                <a:solidFill>
                  <a:srgbClr val="FF0000"/>
                </a:solidFill>
              </a:rPr>
              <a:t>prepares</a:t>
            </a:r>
            <a:r>
              <a:rPr lang="de-DE" dirty="0" smtClean="0">
                <a:solidFill>
                  <a:srgbClr val="FF0000"/>
                </a:solidFill>
              </a:rPr>
              <a:t> Parameter </a:t>
            </a:r>
            <a:r>
              <a:rPr lang="de-DE" dirty="0" err="1" smtClean="0">
                <a:solidFill>
                  <a:srgbClr val="FF0000"/>
                </a:solidFill>
              </a:rPr>
              <a:t>tables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for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cost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curve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parameters</a:t>
            </a:r>
            <a:r>
              <a:rPr lang="de-DE" dirty="0" smtClean="0">
                <a:solidFill>
                  <a:srgbClr val="FF0000"/>
                </a:solidFill>
              </a:rPr>
              <a:t> (such </a:t>
            </a:r>
            <a:r>
              <a:rPr lang="de-DE" dirty="0" err="1" smtClean="0">
                <a:solidFill>
                  <a:srgbClr val="FF0000"/>
                </a:solidFill>
              </a:rPr>
              <a:t>as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m_share</a:t>
            </a:r>
            <a:r>
              <a:rPr lang="de-DE" dirty="0" smtClean="0">
                <a:solidFill>
                  <a:srgbClr val="FF0000"/>
                </a:solidFill>
              </a:rPr>
              <a:t>, </a:t>
            </a:r>
            <a:r>
              <a:rPr lang="de-DE" dirty="0" err="1" smtClean="0">
                <a:solidFill>
                  <a:srgbClr val="FF0000"/>
                </a:solidFill>
              </a:rPr>
              <a:t>e_share</a:t>
            </a:r>
            <a:r>
              <a:rPr lang="de-DE" dirty="0" smtClean="0">
                <a:solidFill>
                  <a:srgbClr val="FF0000"/>
                </a:solidFill>
              </a:rPr>
              <a:t> etc.)</a:t>
            </a:r>
          </a:p>
        </p:txBody>
      </p:sp>
    </p:spTree>
    <p:extLst>
      <p:ext uri="{BB962C8B-B14F-4D97-AF65-F5344CB8AC3E}">
        <p14:creationId xmlns:p14="http://schemas.microsoft.com/office/powerpoint/2010/main" val="189574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Heating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Heat</a:t>
            </a:r>
            <a:r>
              <a:rPr lang="de-DE" dirty="0" smtClean="0"/>
              <a:t> System </a:t>
            </a:r>
            <a:r>
              <a:rPr lang="de-DE" dirty="0" err="1" smtClean="0"/>
              <a:t>Efficiencies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FORECAST, </a:t>
            </a:r>
            <a:r>
              <a:rPr lang="de-DE" dirty="0" err="1" smtClean="0">
                <a:solidFill>
                  <a:srgbClr val="FF0000"/>
                </a:solidFill>
              </a:rPr>
              <a:t>to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be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confirmed</a:t>
            </a:r>
            <a:r>
              <a:rPr lang="de-DE" dirty="0" smtClean="0">
                <a:solidFill>
                  <a:srgbClr val="FF0000"/>
                </a:solidFill>
              </a:rPr>
              <a:t>/</a:t>
            </a:r>
            <a:r>
              <a:rPr lang="de-DE" dirty="0" err="1" smtClean="0">
                <a:solidFill>
                  <a:srgbClr val="FF0000"/>
                </a:solidFill>
              </a:rPr>
              <a:t>updated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if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necessary</a:t>
            </a:r>
            <a:endParaRPr lang="de-DE" dirty="0" smtClean="0">
              <a:solidFill>
                <a:srgbClr val="FF0000"/>
              </a:solidFill>
            </a:endParaRPr>
          </a:p>
          <a:p>
            <a:pPr lvl="1"/>
            <a:r>
              <a:rPr lang="de-DE" dirty="0" err="1" smtClean="0"/>
              <a:t>Building_Eta</a:t>
            </a:r>
            <a:endParaRPr lang="de-DE" dirty="0" smtClean="0"/>
          </a:p>
          <a:p>
            <a:r>
              <a:rPr lang="de-DE" dirty="0" err="1" smtClean="0"/>
              <a:t>Stored</a:t>
            </a:r>
            <a:r>
              <a:rPr lang="de-DE" dirty="0"/>
              <a:t> in </a:t>
            </a:r>
            <a:r>
              <a:rPr lang="de-DE" dirty="0" err="1"/>
              <a:t>Scenario_Technology_Heater_EfficiencyCoefficient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833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smtClean="0"/>
              <a:t>Stock per </a:t>
            </a:r>
            <a:r>
              <a:rPr lang="de-DE" sz="4000" dirty="0" err="1" smtClean="0"/>
              <a:t>building</a:t>
            </a:r>
            <a:r>
              <a:rPr lang="de-DE" sz="4000" dirty="0" smtClean="0"/>
              <a:t> type</a:t>
            </a:r>
            <a:br>
              <a:rPr lang="de-DE" sz="4000" dirty="0" smtClean="0"/>
            </a:br>
            <a:r>
              <a:rPr lang="de-DE" sz="4000" dirty="0" smtClean="0"/>
              <a:t>[</a:t>
            </a:r>
            <a:r>
              <a:rPr lang="de-DE" sz="4000" dirty="0" err="1" smtClean="0"/>
              <a:t>Scenario_Building</a:t>
            </a:r>
            <a:r>
              <a:rPr lang="de-DE" sz="4000" dirty="0" smtClean="0"/>
              <a:t>]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>
                <a:solidFill>
                  <a:schemeClr val="accent6"/>
                </a:solidFill>
              </a:rPr>
              <a:t>Residential</a:t>
            </a: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directly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from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Census</a:t>
            </a:r>
            <a:r>
              <a:rPr lang="de-DE" dirty="0" smtClean="0">
                <a:solidFill>
                  <a:schemeClr val="accent6"/>
                </a:solidFill>
              </a:rPr>
              <a:t> 2011 (on NUTS3)</a:t>
            </a:r>
            <a:endParaRPr lang="de-DE" dirty="0" smtClean="0"/>
          </a:p>
          <a:p>
            <a:pPr lvl="2"/>
            <a:r>
              <a:rPr lang="de-DE" dirty="0" smtClean="0">
                <a:solidFill>
                  <a:schemeClr val="accent6"/>
                </a:solidFill>
              </a:rPr>
              <a:t>linear </a:t>
            </a:r>
            <a:r>
              <a:rPr lang="de-DE" dirty="0" err="1" smtClean="0">
                <a:solidFill>
                  <a:schemeClr val="accent6"/>
                </a:solidFill>
              </a:rPr>
              <a:t>interpolation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from</a:t>
            </a:r>
            <a:r>
              <a:rPr lang="de-DE" dirty="0" smtClean="0">
                <a:solidFill>
                  <a:schemeClr val="accent6"/>
                </a:solidFill>
              </a:rPr>
              <a:t> 2010 </a:t>
            </a:r>
            <a:r>
              <a:rPr lang="de-DE" dirty="0" err="1" smtClean="0">
                <a:solidFill>
                  <a:schemeClr val="accent6"/>
                </a:solidFill>
              </a:rPr>
              <a:t>to</a:t>
            </a:r>
            <a:r>
              <a:rPr lang="de-DE" dirty="0" smtClean="0">
                <a:solidFill>
                  <a:schemeClr val="accent6"/>
                </a:solidFill>
              </a:rPr>
              <a:t> 2020 </a:t>
            </a:r>
            <a:r>
              <a:rPr lang="de-DE" dirty="0" err="1" smtClean="0">
                <a:solidFill>
                  <a:schemeClr val="accent6"/>
                </a:solidFill>
              </a:rPr>
              <a:t>using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growth</a:t>
            </a:r>
            <a:r>
              <a:rPr lang="de-DE" dirty="0" smtClean="0">
                <a:solidFill>
                  <a:schemeClr val="accent6"/>
                </a:solidFill>
              </a:rPr>
              <a:t> rate per NUTS3 </a:t>
            </a:r>
            <a:r>
              <a:rPr lang="de-DE" dirty="0" err="1" smtClean="0">
                <a:solidFill>
                  <a:schemeClr val="accent6"/>
                </a:solidFill>
              </a:rPr>
              <a:t>from</a:t>
            </a:r>
            <a:r>
              <a:rPr lang="de-DE" dirty="0" smtClean="0">
                <a:solidFill>
                  <a:schemeClr val="accent6"/>
                </a:solidFill>
              </a:rPr>
              <a:t> BUILT-S (GHSL)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for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differentiation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of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growth</a:t>
            </a:r>
            <a:r>
              <a:rPr lang="de-DE" dirty="0" smtClean="0">
                <a:solidFill>
                  <a:schemeClr val="accent6"/>
                </a:solidFill>
              </a:rPr>
              <a:t> rate per </a:t>
            </a:r>
            <a:r>
              <a:rPr lang="de-DE" dirty="0" err="1" smtClean="0">
                <a:solidFill>
                  <a:schemeClr val="accent6"/>
                </a:solidFill>
              </a:rPr>
              <a:t>building</a:t>
            </a:r>
            <a:r>
              <a:rPr lang="de-DE" dirty="0" smtClean="0">
                <a:solidFill>
                  <a:schemeClr val="accent6"/>
                </a:solidFill>
              </a:rPr>
              <a:t> type, </a:t>
            </a:r>
            <a:r>
              <a:rPr lang="de-DE" dirty="0" err="1" smtClean="0">
                <a:solidFill>
                  <a:schemeClr val="accent6"/>
                </a:solidFill>
              </a:rPr>
              <a:t>use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dena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gebäudereport</a:t>
            </a:r>
            <a:r>
              <a:rPr lang="de-DE" dirty="0" smtClean="0">
                <a:solidFill>
                  <a:schemeClr val="accent6"/>
                </a:solidFill>
              </a:rPr>
              <a:t> 2022</a:t>
            </a: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we</a:t>
            </a:r>
            <a:r>
              <a:rPr lang="de-DE" dirty="0" smtClean="0">
                <a:solidFill>
                  <a:schemeClr val="accent6"/>
                </a:solidFill>
              </a:rPr>
              <a:t> link </a:t>
            </a:r>
            <a:r>
              <a:rPr lang="de-DE" dirty="0" err="1" smtClean="0">
                <a:solidFill>
                  <a:schemeClr val="accent6"/>
                </a:solidFill>
              </a:rPr>
              <a:t>building</a:t>
            </a:r>
            <a:r>
              <a:rPr lang="de-DE" dirty="0" smtClean="0">
                <a:solidFill>
                  <a:schemeClr val="accent6"/>
                </a:solidFill>
              </a:rPr>
              <a:t> type </a:t>
            </a:r>
            <a:r>
              <a:rPr lang="de-DE" dirty="0" err="1" smtClean="0">
                <a:solidFill>
                  <a:schemeClr val="accent6"/>
                </a:solidFill>
              </a:rPr>
              <a:t>and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height</a:t>
            </a:r>
            <a:r>
              <a:rPr lang="de-DE" dirty="0" smtClean="0">
                <a:solidFill>
                  <a:schemeClr val="accent6"/>
                </a:solidFill>
              </a:rPr>
              <a:t>: </a:t>
            </a:r>
            <a:r>
              <a:rPr lang="de-DE" dirty="0" err="1" smtClean="0">
                <a:solidFill>
                  <a:schemeClr val="accent6"/>
                </a:solidFill>
              </a:rPr>
              <a:t>relation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table</a:t>
            </a:r>
            <a:r>
              <a:rPr lang="de-DE" dirty="0" smtClean="0">
                <a:solidFill>
                  <a:schemeClr val="accent6"/>
                </a:solidFill>
              </a:rPr>
              <a:t> (</a:t>
            </a:r>
            <a:r>
              <a:rPr lang="de-DE" dirty="0" err="1" smtClean="0">
                <a:solidFill>
                  <a:schemeClr val="accent6"/>
                </a:solidFill>
              </a:rPr>
              <a:t>Relation_BuildingType_Height</a:t>
            </a:r>
            <a:r>
              <a:rPr lang="de-DE" dirty="0" smtClean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>
                <a:solidFill>
                  <a:schemeClr val="accent6"/>
                </a:solidFill>
              </a:rPr>
              <a:t>Non-</a:t>
            </a:r>
            <a:r>
              <a:rPr lang="de-DE" dirty="0" err="1" smtClean="0">
                <a:solidFill>
                  <a:schemeClr val="accent6"/>
                </a:solidFill>
              </a:rPr>
              <a:t>residential</a:t>
            </a:r>
            <a:endParaRPr lang="de-DE" dirty="0" smtClean="0">
              <a:solidFill>
                <a:schemeClr val="accent6"/>
              </a:solidFill>
            </a:endParaRP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number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of</a:t>
            </a:r>
            <a:r>
              <a:rPr lang="de-DE" dirty="0" smtClean="0">
                <a:solidFill>
                  <a:schemeClr val="accent6"/>
                </a:solidFill>
              </a:rPr>
              <a:t> non-</a:t>
            </a:r>
            <a:r>
              <a:rPr lang="de-DE" dirty="0" err="1" smtClean="0">
                <a:solidFill>
                  <a:schemeClr val="accent6"/>
                </a:solidFill>
              </a:rPr>
              <a:t>residential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buildings</a:t>
            </a:r>
            <a:r>
              <a:rPr lang="de-DE" dirty="0" smtClean="0">
                <a:solidFill>
                  <a:schemeClr val="accent6"/>
                </a:solidFill>
              </a:rPr>
              <a:t> on </a:t>
            </a:r>
            <a:r>
              <a:rPr lang="de-DE" b="1" dirty="0" smtClean="0">
                <a:solidFill>
                  <a:schemeClr val="accent6"/>
                </a:solidFill>
              </a:rPr>
              <a:t>national </a:t>
            </a:r>
            <a:r>
              <a:rPr lang="de-DE" b="1" dirty="0" err="1" smtClean="0">
                <a:solidFill>
                  <a:schemeClr val="accent6"/>
                </a:solidFill>
              </a:rPr>
              <a:t>level</a:t>
            </a:r>
            <a:r>
              <a:rPr lang="de-DE" b="1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from</a:t>
            </a:r>
            <a:r>
              <a:rPr lang="de-DE" dirty="0" smtClean="0">
                <a:solidFill>
                  <a:schemeClr val="accent6"/>
                </a:solidFill>
              </a:rPr>
              <a:t> IWU_NWG (2015)</a:t>
            </a:r>
          </a:p>
          <a:p>
            <a:pPr lvl="1"/>
            <a:r>
              <a:rPr lang="de-DE" dirty="0" err="1">
                <a:solidFill>
                  <a:schemeClr val="accent6"/>
                </a:solidFill>
              </a:rPr>
              <a:t>built-up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surface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of</a:t>
            </a:r>
            <a:r>
              <a:rPr lang="de-DE" dirty="0" smtClean="0">
                <a:solidFill>
                  <a:schemeClr val="accent6"/>
                </a:solidFill>
              </a:rPr>
              <a:t> NRES on </a:t>
            </a:r>
            <a:r>
              <a:rPr lang="de-DE" dirty="0" err="1" smtClean="0">
                <a:solidFill>
                  <a:schemeClr val="accent6"/>
                </a:solidFill>
              </a:rPr>
              <a:t>hectare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level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from</a:t>
            </a:r>
            <a:r>
              <a:rPr lang="de-DE" dirty="0" smtClean="0">
                <a:solidFill>
                  <a:schemeClr val="accent6"/>
                </a:solidFill>
              </a:rPr>
              <a:t> Global Human Settlement Layer (2023 </a:t>
            </a:r>
            <a:r>
              <a:rPr lang="de-DE" dirty="0" err="1" smtClean="0">
                <a:solidFill>
                  <a:schemeClr val="accent6"/>
                </a:solidFill>
              </a:rPr>
              <a:t>release</a:t>
            </a:r>
            <a:r>
              <a:rPr lang="de-DE" dirty="0" smtClean="0">
                <a:solidFill>
                  <a:schemeClr val="accent6"/>
                </a:solidFill>
              </a:rPr>
              <a:t>)</a:t>
            </a:r>
            <a:endParaRPr lang="de-DE" dirty="0">
              <a:solidFill>
                <a:schemeClr val="accent6"/>
              </a:solidFill>
            </a:endParaRPr>
          </a:p>
          <a:p>
            <a:pPr lvl="2"/>
            <a:r>
              <a:rPr lang="de-DE" dirty="0" smtClean="0">
                <a:solidFill>
                  <a:schemeClr val="accent6"/>
                </a:solidFill>
              </a:rPr>
              <a:t>BUILT-S </a:t>
            </a:r>
            <a:r>
              <a:rPr lang="de-DE" dirty="0" err="1" smtClean="0">
                <a:solidFill>
                  <a:schemeClr val="accent6"/>
                </a:solidFill>
              </a:rPr>
              <a:t>has</a:t>
            </a:r>
            <a:r>
              <a:rPr lang="de-DE" dirty="0" smtClean="0">
                <a:solidFill>
                  <a:schemeClr val="accent6"/>
                </a:solidFill>
              </a:rPr>
              <a:t> (</a:t>
            </a:r>
            <a:r>
              <a:rPr lang="de-DE" dirty="0" err="1" smtClean="0">
                <a:solidFill>
                  <a:schemeClr val="accent6"/>
                </a:solidFill>
              </a:rPr>
              <a:t>records</a:t>
            </a:r>
            <a:r>
              <a:rPr lang="de-DE" dirty="0" smtClean="0">
                <a:solidFill>
                  <a:schemeClr val="accent6"/>
                </a:solidFill>
              </a:rPr>
              <a:t> at 5 </a:t>
            </a:r>
            <a:r>
              <a:rPr lang="de-DE" dirty="0" err="1" smtClean="0">
                <a:solidFill>
                  <a:schemeClr val="accent6"/>
                </a:solidFill>
              </a:rPr>
              <a:t>year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intervals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from</a:t>
            </a:r>
            <a:r>
              <a:rPr lang="de-DE" dirty="0" smtClean="0">
                <a:solidFill>
                  <a:schemeClr val="accent6"/>
                </a:solidFill>
              </a:rPr>
              <a:t> 1975-2030, at 100m </a:t>
            </a:r>
            <a:r>
              <a:rPr lang="de-DE" dirty="0" err="1" smtClean="0">
                <a:solidFill>
                  <a:schemeClr val="accent6"/>
                </a:solidFill>
              </a:rPr>
              <a:t>resolution</a:t>
            </a:r>
            <a:r>
              <a:rPr lang="de-DE" dirty="0" smtClean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number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of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employees</a:t>
            </a:r>
            <a:r>
              <a:rPr lang="de-DE" dirty="0" smtClean="0">
                <a:solidFill>
                  <a:schemeClr val="accent6"/>
                </a:solidFill>
              </a:rPr>
              <a:t> in NRES </a:t>
            </a:r>
            <a:r>
              <a:rPr lang="de-DE" dirty="0" err="1" smtClean="0">
                <a:solidFill>
                  <a:schemeClr val="accent6"/>
                </a:solidFill>
              </a:rPr>
              <a:t>subsectors</a:t>
            </a:r>
            <a:r>
              <a:rPr lang="de-DE" dirty="0" smtClean="0">
                <a:solidFill>
                  <a:schemeClr val="accent6"/>
                </a:solidFill>
              </a:rPr>
              <a:t> on NUTS2 </a:t>
            </a:r>
            <a:r>
              <a:rPr lang="de-DE" dirty="0" err="1" smtClean="0">
                <a:solidFill>
                  <a:schemeClr val="accent6"/>
                </a:solidFill>
              </a:rPr>
              <a:t>level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from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Eurostat</a:t>
            </a:r>
            <a:r>
              <a:rPr lang="de-DE" dirty="0" smtClean="0">
                <a:solidFill>
                  <a:schemeClr val="accent6"/>
                </a:solidFill>
              </a:rPr>
              <a:t> (2011)</a:t>
            </a: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floor area/employee assumptions per subsector from FORECAST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floor area share of building types within each subsector (FORECAST)</a:t>
            </a:r>
          </a:p>
          <a:p>
            <a:pPr lvl="1"/>
            <a:r>
              <a:rPr lang="de-DE" b="1" dirty="0" err="1" smtClean="0">
                <a:solidFill>
                  <a:schemeClr val="accent6"/>
                </a:solidFill>
              </a:rPr>
              <a:t>interpolate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between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b="1" dirty="0" smtClean="0">
                <a:solidFill>
                  <a:schemeClr val="accent6"/>
                </a:solidFill>
              </a:rPr>
              <a:t>2010</a:t>
            </a:r>
            <a:r>
              <a:rPr lang="de-DE" dirty="0" smtClean="0">
                <a:solidFill>
                  <a:schemeClr val="accent6"/>
                </a:solidFill>
              </a:rPr>
              <a:t> (IWU </a:t>
            </a:r>
            <a:r>
              <a:rPr lang="de-DE" dirty="0" err="1" smtClean="0">
                <a:solidFill>
                  <a:schemeClr val="accent6"/>
                </a:solidFill>
              </a:rPr>
              <a:t>data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summing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before</a:t>
            </a:r>
            <a:r>
              <a:rPr lang="de-DE" dirty="0" smtClean="0">
                <a:solidFill>
                  <a:schemeClr val="accent6"/>
                </a:solidFill>
              </a:rPr>
              <a:t> 1978 &amp; 1978-2010) </a:t>
            </a:r>
            <a:r>
              <a:rPr lang="de-DE" dirty="0">
                <a:solidFill>
                  <a:schemeClr val="accent6"/>
                </a:solidFill>
              </a:rPr>
              <a:t>&amp; </a:t>
            </a:r>
            <a:r>
              <a:rPr lang="de-DE" b="1" dirty="0" smtClean="0">
                <a:solidFill>
                  <a:schemeClr val="accent6"/>
                </a:solidFill>
              </a:rPr>
              <a:t>2015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>
                <a:solidFill>
                  <a:schemeClr val="accent6"/>
                </a:solidFill>
              </a:rPr>
              <a:t>at </a:t>
            </a:r>
            <a:r>
              <a:rPr lang="de-DE" dirty="0" err="1">
                <a:solidFill>
                  <a:schemeClr val="accent6"/>
                </a:solidFill>
              </a:rPr>
              <a:t>the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level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of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smtClean="0">
                <a:solidFill>
                  <a:schemeClr val="accent6"/>
                </a:solidFill>
              </a:rPr>
              <a:t>NUTS2</a:t>
            </a:r>
            <a:endParaRPr lang="en-US" dirty="0" smtClean="0">
              <a:solidFill>
                <a:schemeClr val="accent6"/>
              </a:solidFill>
            </a:endParaRPr>
          </a:p>
          <a:p>
            <a:pPr lvl="1"/>
            <a:r>
              <a:rPr lang="de-DE" dirty="0" smtClean="0">
                <a:solidFill>
                  <a:schemeClr val="accent6"/>
                </a:solidFill>
              </a:rPr>
              <a:t>NUTS2-&gt;NUTS3 </a:t>
            </a:r>
            <a:r>
              <a:rPr lang="de-DE" dirty="0" err="1" smtClean="0">
                <a:solidFill>
                  <a:schemeClr val="accent6"/>
                </a:solidFill>
              </a:rPr>
              <a:t>approach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based</a:t>
            </a:r>
            <a:r>
              <a:rPr lang="de-DE" dirty="0" smtClean="0">
                <a:solidFill>
                  <a:schemeClr val="accent6"/>
                </a:solidFill>
              </a:rPr>
              <a:t> on BUILT-S </a:t>
            </a:r>
            <a:r>
              <a:rPr lang="de-DE" dirty="0" err="1" smtClean="0">
                <a:solidFill>
                  <a:schemeClr val="accent6"/>
                </a:solidFill>
              </a:rPr>
              <a:t>for</a:t>
            </a:r>
            <a:r>
              <a:rPr lang="de-DE" dirty="0" smtClean="0">
                <a:solidFill>
                  <a:schemeClr val="accent6"/>
                </a:solidFill>
              </a:rPr>
              <a:t> 2010</a:t>
            </a:r>
          </a:p>
          <a:p>
            <a:pPr lvl="1"/>
            <a:r>
              <a:rPr lang="de-DE" b="1" dirty="0" err="1" smtClean="0">
                <a:solidFill>
                  <a:schemeClr val="accent6"/>
                </a:solidFill>
              </a:rPr>
              <a:t>extrapolate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to</a:t>
            </a:r>
            <a:r>
              <a:rPr lang="de-DE" dirty="0" smtClean="0">
                <a:solidFill>
                  <a:schemeClr val="accent6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526747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PV/Solar thermal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IWU (Datenerhebung 2016</a:t>
            </a:r>
            <a:r>
              <a:rPr lang="de-DE" dirty="0" smtClean="0"/>
              <a:t>): </a:t>
            </a:r>
            <a:r>
              <a:rPr lang="de-DE" dirty="0" err="1" smtClean="0"/>
              <a:t>share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buildings</a:t>
            </a:r>
            <a:r>
              <a:rPr lang="de-DE" dirty="0" smtClean="0"/>
              <a:t>; </a:t>
            </a:r>
            <a:r>
              <a:rPr lang="de-DE" dirty="0" err="1"/>
              <a:t>buildings</a:t>
            </a:r>
            <a:r>
              <a:rPr lang="de-DE" dirty="0"/>
              <a:t> </a:t>
            </a:r>
            <a:r>
              <a:rPr lang="de-DE" dirty="0" err="1" smtClean="0"/>
              <a:t>constructed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smtClean="0"/>
              <a:t>1978, </a:t>
            </a:r>
            <a:r>
              <a:rPr lang="de-DE" dirty="0" err="1" smtClean="0"/>
              <a:t>between</a:t>
            </a:r>
            <a:r>
              <a:rPr lang="de-DE" dirty="0" smtClean="0"/>
              <a:t> 1979-2009, </a:t>
            </a:r>
            <a:r>
              <a:rPr lang="de-DE" dirty="0" err="1"/>
              <a:t>and</a:t>
            </a:r>
            <a:r>
              <a:rPr lang="de-DE" dirty="0"/>
              <a:t> after </a:t>
            </a:r>
            <a:r>
              <a:rPr lang="de-DE" dirty="0" smtClean="0"/>
              <a:t>2010; E-</a:t>
            </a:r>
            <a:r>
              <a:rPr lang="de-DE" dirty="0"/>
              <a:t>/ZFH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smtClean="0"/>
              <a:t>MFH </a:t>
            </a:r>
            <a:r>
              <a:rPr lang="de-DE" dirty="0" err="1" smtClean="0"/>
              <a:t>buildings</a:t>
            </a:r>
            <a:r>
              <a:rPr lang="de-DE" dirty="0" smtClean="0"/>
              <a:t>; </a:t>
            </a:r>
            <a:r>
              <a:rPr lang="de-DE" dirty="0" err="1" smtClean="0"/>
              <a:t>buildings</a:t>
            </a:r>
            <a:r>
              <a:rPr lang="de-DE" dirty="0" smtClean="0"/>
              <a:t> </a:t>
            </a:r>
            <a:r>
              <a:rPr lang="de-DE" dirty="0"/>
              <a:t>in </a:t>
            </a:r>
            <a:r>
              <a:rPr lang="de-DE" dirty="0" err="1"/>
              <a:t>north</a:t>
            </a:r>
            <a:r>
              <a:rPr lang="de-DE" dirty="0"/>
              <a:t>, </a:t>
            </a:r>
            <a:r>
              <a:rPr lang="de-DE" dirty="0" err="1"/>
              <a:t>south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east</a:t>
            </a:r>
            <a:r>
              <a:rPr lang="de-DE" dirty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solar thermal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PV </a:t>
            </a:r>
            <a:r>
              <a:rPr lang="de-DE" dirty="0"/>
              <a:t>[Tabelle </a:t>
            </a:r>
            <a:r>
              <a:rPr lang="de-DE" dirty="0" smtClean="0"/>
              <a:t>58]</a:t>
            </a:r>
            <a:endParaRPr lang="de-DE" dirty="0"/>
          </a:p>
          <a:p>
            <a:r>
              <a:rPr lang="de-D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73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Ventilation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IWU (Datenerhebung 2016):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; </a:t>
            </a:r>
            <a:r>
              <a:rPr lang="de-DE" dirty="0" err="1"/>
              <a:t>buildings</a:t>
            </a:r>
            <a:r>
              <a:rPr lang="de-DE" dirty="0"/>
              <a:t> </a:t>
            </a:r>
            <a:r>
              <a:rPr lang="de-DE" dirty="0" err="1"/>
              <a:t>constructed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1978, </a:t>
            </a:r>
            <a:r>
              <a:rPr lang="de-DE" dirty="0" err="1"/>
              <a:t>between</a:t>
            </a:r>
            <a:r>
              <a:rPr lang="de-DE" dirty="0"/>
              <a:t> 1979-2009, </a:t>
            </a:r>
            <a:r>
              <a:rPr lang="de-DE" dirty="0" err="1"/>
              <a:t>and</a:t>
            </a:r>
            <a:r>
              <a:rPr lang="de-DE" dirty="0"/>
              <a:t> after 2010; E-/ZFH </a:t>
            </a:r>
            <a:r>
              <a:rPr lang="de-DE" dirty="0" err="1"/>
              <a:t>and</a:t>
            </a:r>
            <a:r>
              <a:rPr lang="de-DE" dirty="0"/>
              <a:t> MFH </a:t>
            </a:r>
            <a:r>
              <a:rPr lang="de-DE" dirty="0" err="1"/>
              <a:t>buildings</a:t>
            </a:r>
            <a:r>
              <a:rPr lang="de-DE" dirty="0"/>
              <a:t>;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 smtClean="0"/>
              <a:t>ventilation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/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heat</a:t>
            </a:r>
            <a:r>
              <a:rPr lang="de-DE" dirty="0" smtClean="0"/>
              <a:t> </a:t>
            </a:r>
            <a:r>
              <a:rPr lang="de-DE" dirty="0" err="1" smtClean="0"/>
              <a:t>recovery</a:t>
            </a:r>
            <a:r>
              <a:rPr lang="de-DE" dirty="0" smtClean="0"/>
              <a:t> [Tabelle 61]</a:t>
            </a:r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5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18116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288689" y="4917111"/>
            <a:ext cx="976800" cy="976800"/>
            <a:chOff x="6912054" y="2284239"/>
            <a:chExt cx="976800" cy="976800"/>
          </a:xfrm>
        </p:grpSpPr>
        <p:sp>
          <p:nvSpPr>
            <p:cNvPr id="6" name="Oval 5"/>
            <p:cNvSpPr/>
            <p:nvPr/>
          </p:nvSpPr>
          <p:spPr>
            <a:xfrm>
              <a:off x="6912054" y="2284239"/>
              <a:ext cx="976800" cy="976800"/>
            </a:xfrm>
            <a:prstGeom prst="ellipse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Oval 4"/>
            <p:cNvSpPr txBox="1"/>
            <p:nvPr/>
          </p:nvSpPr>
          <p:spPr>
            <a:xfrm>
              <a:off x="7055103" y="2427288"/>
              <a:ext cx="690702" cy="6907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lvl="0" algn="ctr"/>
              <a:r>
                <a:rPr lang="de-DE" sz="800" b="1" dirty="0" err="1" smtClean="0">
                  <a:solidFill>
                    <a:schemeClr val="accent6"/>
                  </a:solidFill>
                </a:rPr>
                <a:t>number</a:t>
              </a:r>
              <a:r>
                <a:rPr lang="de-DE" sz="800" b="1" baseline="0" dirty="0" smtClean="0">
                  <a:solidFill>
                    <a:schemeClr val="accent6"/>
                  </a:solidFill>
                </a:rPr>
                <a:t> </a:t>
              </a:r>
              <a:r>
                <a:rPr lang="de-DE" sz="800" b="1" baseline="0" dirty="0" err="1" smtClean="0">
                  <a:solidFill>
                    <a:schemeClr val="accent6"/>
                  </a:solidFill>
                </a:rPr>
                <a:t>of</a:t>
              </a:r>
              <a:r>
                <a:rPr lang="de-DE" sz="800" b="1" baseline="0" dirty="0" smtClean="0">
                  <a:solidFill>
                    <a:schemeClr val="accent6"/>
                  </a:solidFill>
                </a:rPr>
                <a:t> </a:t>
              </a:r>
              <a:r>
                <a:rPr lang="de-DE" sz="800" b="1" baseline="0" dirty="0" err="1" smtClean="0">
                  <a:solidFill>
                    <a:schemeClr val="accent6"/>
                  </a:solidFill>
                </a:rPr>
                <a:t>buildings</a:t>
              </a:r>
              <a:r>
                <a:rPr lang="de-DE" sz="800" b="1" baseline="0" dirty="0" smtClean="0">
                  <a:solidFill>
                    <a:schemeClr val="accent6"/>
                  </a:solidFill>
                </a:rPr>
                <a:t>/</a:t>
              </a:r>
              <a:r>
                <a:rPr lang="de-DE" sz="800" b="1" baseline="0" dirty="0" err="1" smtClean="0">
                  <a:solidFill>
                    <a:schemeClr val="accent6"/>
                  </a:solidFill>
                </a:rPr>
                <a:t>subsector</a:t>
              </a:r>
              <a:r>
                <a:rPr lang="de-DE" sz="800" b="1" baseline="0" dirty="0" smtClean="0">
                  <a:solidFill>
                    <a:schemeClr val="accent6"/>
                  </a:solidFill>
                </a:rPr>
                <a:t>/</a:t>
              </a:r>
              <a:r>
                <a:rPr lang="de-DE" sz="800" b="1" baseline="0" dirty="0" err="1" smtClean="0">
                  <a:solidFill>
                    <a:schemeClr val="accent6"/>
                  </a:solidFill>
                </a:rPr>
                <a:t>building</a:t>
              </a:r>
              <a:r>
                <a:rPr lang="de-DE" sz="800" b="1" baseline="0" dirty="0" smtClean="0">
                  <a:solidFill>
                    <a:schemeClr val="accent6"/>
                  </a:solidFill>
                </a:rPr>
                <a:t> type per NUTS3 </a:t>
              </a:r>
              <a:r>
                <a:rPr lang="de-DE" sz="800" b="1" baseline="0" dirty="0" err="1" smtClean="0">
                  <a:solidFill>
                    <a:schemeClr val="accent6"/>
                  </a:solidFill>
                </a:rPr>
                <a:t>region</a:t>
              </a:r>
              <a:endParaRPr lang="en-US" sz="800" b="1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8265489" y="3910818"/>
            <a:ext cx="737834" cy="1006293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58141" y="134891"/>
            <a:ext cx="8393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Stock per </a:t>
            </a:r>
            <a:r>
              <a:rPr lang="de-DE" sz="3200" dirty="0" err="1"/>
              <a:t>building</a:t>
            </a:r>
            <a:r>
              <a:rPr lang="de-DE" sz="3200" dirty="0"/>
              <a:t> </a:t>
            </a:r>
            <a:r>
              <a:rPr lang="de-DE" sz="3200" dirty="0" smtClean="0"/>
              <a:t>type: Non-</a:t>
            </a:r>
            <a:r>
              <a:rPr lang="de-DE" sz="3200" dirty="0" err="1" smtClean="0"/>
              <a:t>residential</a:t>
            </a:r>
            <a:r>
              <a:rPr lang="de-DE" sz="3200" dirty="0" smtClean="0"/>
              <a:t> Buildings</a:t>
            </a:r>
            <a:endParaRPr lang="en-US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4528773" y="1258382"/>
            <a:ext cx="976800" cy="976800"/>
            <a:chOff x="2521590" y="4169834"/>
            <a:chExt cx="976800" cy="976800"/>
          </a:xfrm>
        </p:grpSpPr>
        <p:sp>
          <p:nvSpPr>
            <p:cNvPr id="9" name="Oval 8"/>
            <p:cNvSpPr/>
            <p:nvPr/>
          </p:nvSpPr>
          <p:spPr>
            <a:xfrm>
              <a:off x="2521590" y="4169834"/>
              <a:ext cx="976800" cy="976800"/>
            </a:xfrm>
            <a:prstGeom prst="ellipse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Oval 4"/>
            <p:cNvSpPr txBox="1"/>
            <p:nvPr/>
          </p:nvSpPr>
          <p:spPr>
            <a:xfrm>
              <a:off x="2619138" y="4312883"/>
              <a:ext cx="736203" cy="6907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de-DE" sz="900" kern="1200" dirty="0" err="1" smtClean="0">
                  <a:solidFill>
                    <a:schemeClr val="accent6"/>
                  </a:solidFill>
                </a:rPr>
                <a:t>share</a:t>
              </a:r>
              <a:r>
                <a:rPr lang="de-DE" sz="900" kern="1200" dirty="0" smtClean="0">
                  <a:solidFill>
                    <a:schemeClr val="accent6"/>
                  </a:solidFill>
                </a:rPr>
                <a:t> </a:t>
              </a:r>
              <a:r>
                <a:rPr lang="de-DE" sz="900" kern="1200" dirty="0" err="1" smtClean="0">
                  <a:solidFill>
                    <a:schemeClr val="accent6"/>
                  </a:solidFill>
                </a:rPr>
                <a:t>of</a:t>
              </a:r>
              <a:r>
                <a:rPr lang="de-DE" sz="900" kern="1200" dirty="0" smtClean="0">
                  <a:solidFill>
                    <a:schemeClr val="accent6"/>
                  </a:solidFill>
                </a:rPr>
                <a:t> </a:t>
              </a:r>
              <a:r>
                <a:rPr lang="de-DE" sz="900" kern="1200" dirty="0" err="1" smtClean="0">
                  <a:solidFill>
                    <a:schemeClr val="accent6"/>
                  </a:solidFill>
                </a:rPr>
                <a:t>building</a:t>
              </a:r>
              <a:r>
                <a:rPr lang="de-DE" sz="900" kern="1200" dirty="0" smtClean="0">
                  <a:solidFill>
                    <a:schemeClr val="accent6"/>
                  </a:solidFill>
                </a:rPr>
                <a:t> </a:t>
              </a:r>
              <a:r>
                <a:rPr lang="de-DE" sz="900" kern="1200" dirty="0" err="1" smtClean="0">
                  <a:solidFill>
                    <a:schemeClr val="accent6"/>
                  </a:solidFill>
                </a:rPr>
                <a:t>types</a:t>
              </a:r>
              <a:r>
                <a:rPr lang="de-DE" sz="900" kern="1200" dirty="0" smtClean="0">
                  <a:solidFill>
                    <a:schemeClr val="accent6"/>
                  </a:solidFill>
                </a:rPr>
                <a:t> </a:t>
              </a:r>
              <a:r>
                <a:rPr lang="de-DE" sz="900" kern="1200" dirty="0" err="1" smtClean="0">
                  <a:solidFill>
                    <a:schemeClr val="accent6"/>
                  </a:solidFill>
                </a:rPr>
                <a:t>within</a:t>
              </a:r>
              <a:r>
                <a:rPr lang="de-DE" sz="900" kern="1200" dirty="0" smtClean="0">
                  <a:solidFill>
                    <a:schemeClr val="accent6"/>
                  </a:solidFill>
                </a:rPr>
                <a:t> </a:t>
              </a:r>
              <a:r>
                <a:rPr lang="de-DE" sz="900" kern="1200" dirty="0" err="1" smtClean="0">
                  <a:solidFill>
                    <a:schemeClr val="accent6"/>
                  </a:solidFill>
                </a:rPr>
                <a:t>each</a:t>
              </a:r>
              <a:r>
                <a:rPr lang="de-DE" sz="900" kern="1200" dirty="0" smtClean="0">
                  <a:solidFill>
                    <a:schemeClr val="accent6"/>
                  </a:solidFill>
                </a:rPr>
                <a:t> </a:t>
              </a:r>
              <a:r>
                <a:rPr lang="de-DE" sz="900" kern="1200" dirty="0" err="1" smtClean="0">
                  <a:solidFill>
                    <a:schemeClr val="accent6"/>
                  </a:solidFill>
                </a:rPr>
                <a:t>subsector</a:t>
              </a:r>
              <a:r>
                <a:rPr lang="de-DE" sz="900" kern="1200" dirty="0" smtClean="0">
                  <a:solidFill>
                    <a:schemeClr val="accent6"/>
                  </a:solidFill>
                </a:rPr>
                <a:t> (</a:t>
              </a:r>
              <a:r>
                <a:rPr lang="de-DE" sz="900" kern="1200" dirty="0" err="1" smtClean="0">
                  <a:solidFill>
                    <a:schemeClr val="accent6"/>
                  </a:solidFill>
                </a:rPr>
                <a:t>from</a:t>
              </a:r>
              <a:r>
                <a:rPr lang="de-DE" sz="900" kern="1200" dirty="0" smtClean="0">
                  <a:solidFill>
                    <a:schemeClr val="accent6"/>
                  </a:solidFill>
                </a:rPr>
                <a:t> FORECAST)</a:t>
              </a:r>
              <a:endParaRPr lang="en-US" sz="900" kern="1200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2" name="Isosceles Triangle 11"/>
          <p:cNvSpPr/>
          <p:nvPr/>
        </p:nvSpPr>
        <p:spPr>
          <a:xfrm rot="10800000">
            <a:off x="4760891" y="2386753"/>
            <a:ext cx="512564" cy="404625"/>
          </a:xfrm>
          <a:prstGeom prst="triangle">
            <a:avLst/>
          </a:prstGeom>
        </p:spPr>
        <p:style>
          <a:lnRef idx="0">
            <a:schemeClr val="accent2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23" y="1572946"/>
            <a:ext cx="1610328" cy="1324471"/>
          </a:xfrm>
        </p:spPr>
      </p:pic>
    </p:spTree>
    <p:extLst>
      <p:ext uri="{BB962C8B-B14F-4D97-AF65-F5344CB8AC3E}">
        <p14:creationId xmlns:p14="http://schemas.microsoft.com/office/powerpoint/2010/main" val="23038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Stock per </a:t>
            </a:r>
            <a:r>
              <a:rPr lang="de-DE" dirty="0" err="1" smtClean="0"/>
              <a:t>location</a:t>
            </a:r>
            <a:r>
              <a:rPr lang="de-DE" dirty="0" smtClean="0"/>
              <a:t> (</a:t>
            </a:r>
            <a:r>
              <a:rPr lang="de-DE" dirty="0" err="1" smtClean="0"/>
              <a:t>degree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urbanization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[</a:t>
            </a:r>
            <a:r>
              <a:rPr lang="de-DE" dirty="0" err="1" smtClean="0"/>
              <a:t>Scenario_Building_Location</a:t>
            </a:r>
            <a:r>
              <a:rPr lang="de-DE" dirty="0"/>
              <a:t>]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R</a:t>
            </a:r>
            <a:r>
              <a:rPr lang="en-US" altLang="zh-CN" dirty="0" smtClean="0">
                <a:solidFill>
                  <a:schemeClr val="accent6"/>
                </a:solidFill>
              </a:rPr>
              <a:t>esidential</a:t>
            </a:r>
          </a:p>
          <a:p>
            <a:pPr lvl="1"/>
            <a:r>
              <a:rPr lang="en-US" dirty="0" err="1">
                <a:solidFill>
                  <a:schemeClr val="accent6"/>
                </a:solidFill>
              </a:rPr>
              <a:t>BuiltS</a:t>
            </a:r>
            <a:r>
              <a:rPr lang="en-US" dirty="0">
                <a:solidFill>
                  <a:schemeClr val="accent6"/>
                </a:solidFill>
              </a:rPr>
              <a:t> and SMOD data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6"/>
                </a:solidFill>
                <a:sym typeface="Wingdings" panose="05000000000000000000" pitchFamily="2" charset="2"/>
              </a:rPr>
              <a:t>id_region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 and </a:t>
            </a:r>
            <a:r>
              <a:rPr lang="en-US" dirty="0" err="1">
                <a:solidFill>
                  <a:schemeClr val="accent6"/>
                </a:solidFill>
                <a:sym typeface="Wingdings" panose="05000000000000000000" pitchFamily="2" charset="2"/>
              </a:rPr>
              <a:t>id_sector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 and </a:t>
            </a:r>
            <a:r>
              <a:rPr lang="en-US" dirty="0" err="1">
                <a:solidFill>
                  <a:schemeClr val="accent6"/>
                </a:solidFill>
                <a:sym typeface="Wingdings" panose="05000000000000000000" pitchFamily="2" charset="2"/>
              </a:rPr>
              <a:t>id_location</a:t>
            </a:r>
            <a:endParaRPr lang="en-US" dirty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olidFill>
                  <a:schemeClr val="accent6"/>
                </a:solidFill>
              </a:rPr>
              <a:t>Added </a:t>
            </a:r>
            <a:r>
              <a:rPr lang="en-US" dirty="0" err="1" smtClean="0">
                <a:solidFill>
                  <a:schemeClr val="accent6"/>
                </a:solidFill>
              </a:rPr>
              <a:t>id_building_type</a:t>
            </a:r>
            <a:r>
              <a:rPr lang="en-US" dirty="0" smtClean="0">
                <a:solidFill>
                  <a:schemeClr val="accent6"/>
                </a:solidFill>
              </a:rPr>
              <a:t> with </a:t>
            </a:r>
            <a:r>
              <a:rPr lang="en-US" dirty="0" err="1" smtClean="0">
                <a:solidFill>
                  <a:schemeClr val="accent6"/>
                </a:solidFill>
              </a:rPr>
              <a:t>Z</a:t>
            </a:r>
            <a:r>
              <a:rPr lang="en-US" altLang="zh-CN" dirty="0" err="1" smtClean="0">
                <a:solidFill>
                  <a:schemeClr val="accent6"/>
                </a:solidFill>
              </a:rPr>
              <a:t>ensus</a:t>
            </a:r>
            <a:r>
              <a:rPr lang="en-US" altLang="zh-CN" dirty="0" smtClean="0">
                <a:solidFill>
                  <a:schemeClr val="accent6"/>
                </a:solidFill>
              </a:rPr>
              <a:t> data (Geb100m)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Tertiary</a:t>
            </a:r>
          </a:p>
          <a:p>
            <a:pPr lvl="1"/>
            <a:r>
              <a:rPr lang="en-US" dirty="0" err="1" smtClean="0">
                <a:solidFill>
                  <a:schemeClr val="accent6"/>
                </a:solidFill>
              </a:rPr>
              <a:t>BuiltS</a:t>
            </a:r>
            <a:r>
              <a:rPr lang="en-US" dirty="0" smtClean="0">
                <a:solidFill>
                  <a:schemeClr val="accent6"/>
                </a:solidFill>
              </a:rPr>
              <a:t> and SMOD data </a:t>
            </a:r>
            <a:r>
              <a:rPr 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id_region</a:t>
            </a:r>
            <a:r>
              <a:rPr 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and </a:t>
            </a:r>
            <a:r>
              <a:rPr lang="en-US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id_sector</a:t>
            </a:r>
            <a:r>
              <a:rPr 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and </a:t>
            </a:r>
            <a:r>
              <a:rPr lang="en-US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id_location</a:t>
            </a:r>
            <a:endParaRPr lang="en-US" dirty="0" smtClean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Then, by assuming the tertiary building types distribute uniformly across locations, we added the column of </a:t>
            </a:r>
            <a:r>
              <a:rPr lang="en-US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id_building_type</a:t>
            </a:r>
            <a:r>
              <a:rPr 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, when we add </a:t>
            </a:r>
            <a:r>
              <a:rPr lang="en-US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Zensus</a:t>
            </a:r>
            <a:r>
              <a:rPr 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data for building types in residential</a:t>
            </a:r>
          </a:p>
          <a:p>
            <a:pPr lvl="1"/>
            <a:r>
              <a:rPr lang="de-DE" b="1" dirty="0">
                <a:solidFill>
                  <a:schemeClr val="accent6"/>
                </a:solidFill>
              </a:rPr>
              <a:t>GHSL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has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projection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until</a:t>
            </a:r>
            <a:r>
              <a:rPr lang="de-DE" dirty="0">
                <a:solidFill>
                  <a:schemeClr val="accent6"/>
                </a:solidFill>
              </a:rPr>
              <a:t> 2030, </a:t>
            </a:r>
            <a:r>
              <a:rPr lang="de-DE" dirty="0" err="1">
                <a:solidFill>
                  <a:schemeClr val="accent6"/>
                </a:solidFill>
              </a:rPr>
              <a:t>which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can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be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used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to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understand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the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pace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of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urbanization</a:t>
            </a:r>
            <a:r>
              <a:rPr lang="en-US" dirty="0">
                <a:solidFill>
                  <a:schemeClr val="accent6"/>
                </a:solidFill>
              </a:rPr>
              <a:t>. It would also be educated guess on the years following 2030.</a:t>
            </a:r>
          </a:p>
          <a:p>
            <a:pPr lvl="2"/>
            <a:r>
              <a:rPr lang="de-DE" b="1" dirty="0">
                <a:solidFill>
                  <a:schemeClr val="accent6"/>
                </a:solidFill>
              </a:rPr>
              <a:t>GHSL</a:t>
            </a:r>
            <a:r>
              <a:rPr lang="de-DE" dirty="0">
                <a:solidFill>
                  <a:schemeClr val="accent6"/>
                </a:solidFill>
              </a:rPr>
              <a:t>-BUILT-S &amp; GHS-SMOD: </a:t>
            </a:r>
            <a:r>
              <a:rPr lang="de-DE" dirty="0" err="1">
                <a:solidFill>
                  <a:schemeClr val="accent6"/>
                </a:solidFill>
              </a:rPr>
              <a:t>put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the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data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dating</a:t>
            </a:r>
            <a:r>
              <a:rPr lang="de-DE" dirty="0">
                <a:solidFill>
                  <a:schemeClr val="accent6"/>
                </a:solidFill>
              </a:rPr>
              <a:t> back </a:t>
            </a:r>
            <a:r>
              <a:rPr lang="de-DE" dirty="0" err="1">
                <a:solidFill>
                  <a:schemeClr val="accent6"/>
                </a:solidFill>
              </a:rPr>
              <a:t>to</a:t>
            </a:r>
            <a:r>
              <a:rPr lang="de-DE" dirty="0">
                <a:solidFill>
                  <a:schemeClr val="accent6"/>
                </a:solidFill>
              </a:rPr>
              <a:t> 1975 in </a:t>
            </a:r>
            <a:r>
              <a:rPr lang="de-DE" dirty="0" err="1">
                <a:solidFill>
                  <a:schemeClr val="accent6"/>
                </a:solidFill>
              </a:rPr>
              <a:t>the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Stock_Building_Location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table</a:t>
            </a:r>
            <a:endParaRPr lang="de-DE" dirty="0">
              <a:solidFill>
                <a:schemeClr val="accent6"/>
              </a:solidFill>
            </a:endParaRPr>
          </a:p>
          <a:p>
            <a:pPr lvl="3"/>
            <a:r>
              <a:rPr lang="de-DE" dirty="0" err="1">
                <a:solidFill>
                  <a:schemeClr val="accent6"/>
                </a:solidFill>
              </a:rPr>
              <a:t>interpolate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the</a:t>
            </a:r>
            <a:r>
              <a:rPr lang="de-DE" dirty="0">
                <a:solidFill>
                  <a:schemeClr val="accent6"/>
                </a:solidFill>
              </a:rPr>
              <a:t> 5-year in </a:t>
            </a:r>
            <a:r>
              <a:rPr lang="de-DE" dirty="0" err="1">
                <a:solidFill>
                  <a:schemeClr val="accent6"/>
                </a:solidFill>
              </a:rPr>
              <a:t>between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the</a:t>
            </a:r>
            <a:r>
              <a:rPr lang="de-DE" dirty="0">
                <a:solidFill>
                  <a:schemeClr val="accent6"/>
                </a:solidFill>
              </a:rPr>
              <a:t> original </a:t>
            </a:r>
            <a:r>
              <a:rPr lang="de-DE" dirty="0" err="1">
                <a:solidFill>
                  <a:schemeClr val="accent6"/>
                </a:solidFill>
              </a:rPr>
              <a:t>data</a:t>
            </a:r>
            <a:endParaRPr lang="de-DE" dirty="0">
              <a:solidFill>
                <a:schemeClr val="accent6"/>
              </a:solidFill>
            </a:endParaRPr>
          </a:p>
          <a:p>
            <a:pPr lvl="1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2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Stock per </a:t>
            </a: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period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[</a:t>
            </a:r>
            <a:r>
              <a:rPr lang="de-DE" dirty="0" err="1" smtClean="0"/>
              <a:t>Scenario_Building_ConstructionPeriod</a:t>
            </a:r>
            <a:r>
              <a:rPr lang="de-DE" dirty="0"/>
              <a:t>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>
                <a:solidFill>
                  <a:schemeClr val="accent6"/>
                </a:solidFill>
              </a:rPr>
              <a:t>Residential</a:t>
            </a: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Census</a:t>
            </a:r>
            <a:r>
              <a:rPr lang="de-DE" dirty="0" smtClean="0">
                <a:solidFill>
                  <a:schemeClr val="accent6"/>
                </a:solidFill>
              </a:rPr>
              <a:t> (on NUTS3-level) </a:t>
            </a:r>
            <a:r>
              <a:rPr lang="de-DE" dirty="0" err="1" smtClean="0">
                <a:solidFill>
                  <a:schemeClr val="accent6"/>
                </a:solidFill>
              </a:rPr>
              <a:t>for</a:t>
            </a:r>
            <a:r>
              <a:rPr lang="de-DE" dirty="0" smtClean="0">
                <a:solidFill>
                  <a:schemeClr val="accent6"/>
                </a:solidFill>
              </a:rPr>
              <a:t> 10 </a:t>
            </a:r>
            <a:r>
              <a:rPr lang="de-DE" dirty="0" err="1" smtClean="0">
                <a:solidFill>
                  <a:schemeClr val="accent6"/>
                </a:solidFill>
              </a:rPr>
              <a:t>year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periods</a:t>
            </a:r>
            <a:r>
              <a:rPr lang="de-DE" dirty="0" smtClean="0">
                <a:solidFill>
                  <a:schemeClr val="accent6"/>
                </a:solidFill>
              </a:rPr>
              <a:t>: </a:t>
            </a:r>
            <a:r>
              <a:rPr lang="de-DE" dirty="0" err="1" smtClean="0">
                <a:solidFill>
                  <a:schemeClr val="accent6"/>
                </a:solidFill>
              </a:rPr>
              <a:t>before</a:t>
            </a:r>
            <a:r>
              <a:rPr lang="de-DE" dirty="0" smtClean="0">
                <a:solidFill>
                  <a:schemeClr val="accent6"/>
                </a:solidFill>
              </a:rPr>
              <a:t> 1919, 1919-1949, 1950-1959, 1960-1969, 1970-1979, 1980-1989, 1990-1999, 2000-2005, 2006 </a:t>
            </a:r>
            <a:r>
              <a:rPr lang="de-DE" dirty="0" err="1" smtClean="0">
                <a:solidFill>
                  <a:schemeClr val="accent6"/>
                </a:solidFill>
              </a:rPr>
              <a:t>and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later</a:t>
            </a:r>
            <a:endParaRPr lang="de-DE" dirty="0" smtClean="0">
              <a:solidFill>
                <a:schemeClr val="accent6"/>
              </a:solidFill>
            </a:endParaRP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allocation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of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construction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period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according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to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building</a:t>
            </a:r>
            <a:r>
              <a:rPr lang="de-DE" dirty="0" smtClean="0">
                <a:solidFill>
                  <a:schemeClr val="accent6"/>
                </a:solidFill>
              </a:rPr>
              <a:t> type </a:t>
            </a:r>
            <a:r>
              <a:rPr lang="de-DE" dirty="0" err="1" smtClean="0">
                <a:solidFill>
                  <a:schemeClr val="accent6"/>
                </a:solidFill>
              </a:rPr>
              <a:t>from</a:t>
            </a:r>
            <a:r>
              <a:rPr lang="de-DE" dirty="0" smtClean="0">
                <a:solidFill>
                  <a:schemeClr val="accent6"/>
                </a:solidFill>
              </a:rPr>
              <a:t> IWU. (</a:t>
            </a:r>
            <a:r>
              <a:rPr lang="de-DE" dirty="0" err="1" smtClean="0">
                <a:solidFill>
                  <a:schemeClr val="accent6"/>
                </a:solidFill>
              </a:rPr>
              <a:t>assumption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to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linearly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divide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Construction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year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category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of</a:t>
            </a:r>
            <a:r>
              <a:rPr lang="de-DE" dirty="0" smtClean="0">
                <a:solidFill>
                  <a:schemeClr val="accent6"/>
                </a:solidFill>
              </a:rPr>
              <a:t> 1861-1918 </a:t>
            </a:r>
            <a:r>
              <a:rPr lang="de-DE" dirty="0" err="1" smtClean="0">
                <a:solidFill>
                  <a:schemeClr val="accent6"/>
                </a:solidFill>
              </a:rPr>
              <a:t>from</a:t>
            </a:r>
            <a:r>
              <a:rPr lang="de-DE" dirty="0" smtClean="0">
                <a:solidFill>
                  <a:schemeClr val="accent6"/>
                </a:solidFill>
              </a:rPr>
              <a:t> IWU </a:t>
            </a:r>
            <a:r>
              <a:rPr lang="de-DE" dirty="0" err="1" smtClean="0">
                <a:solidFill>
                  <a:schemeClr val="accent6"/>
                </a:solidFill>
              </a:rPr>
              <a:t>to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before</a:t>
            </a:r>
            <a:r>
              <a:rPr lang="de-DE" dirty="0" smtClean="0">
                <a:solidFill>
                  <a:schemeClr val="accent6"/>
                </a:solidFill>
              </a:rPr>
              <a:t> 1900, 1901-1910 </a:t>
            </a:r>
            <a:r>
              <a:rPr lang="de-DE" dirty="0" err="1" smtClean="0">
                <a:solidFill>
                  <a:schemeClr val="accent6"/>
                </a:solidFill>
              </a:rPr>
              <a:t>and</a:t>
            </a:r>
            <a:r>
              <a:rPr lang="de-DE" dirty="0" smtClean="0">
                <a:solidFill>
                  <a:schemeClr val="accent6"/>
                </a:solidFill>
              </a:rPr>
              <a:t> 1911-1920 </a:t>
            </a:r>
            <a:r>
              <a:rPr lang="de-DE" dirty="0" err="1" smtClean="0">
                <a:solidFill>
                  <a:schemeClr val="accent6"/>
                </a:solidFill>
              </a:rPr>
              <a:t>to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align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with</a:t>
            </a:r>
            <a:r>
              <a:rPr lang="de-DE" dirty="0" smtClean="0">
                <a:solidFill>
                  <a:schemeClr val="accent6"/>
                </a:solidFill>
              </a:rPr>
              <a:t> TABULA U-</a:t>
            </a:r>
            <a:r>
              <a:rPr lang="de-DE" dirty="0" err="1" smtClean="0">
                <a:solidFill>
                  <a:schemeClr val="accent6"/>
                </a:solidFill>
              </a:rPr>
              <a:t>values</a:t>
            </a:r>
            <a:r>
              <a:rPr lang="de-DE" dirty="0" smtClean="0">
                <a:solidFill>
                  <a:schemeClr val="accent6"/>
                </a:solidFill>
              </a:rPr>
              <a:t>.)</a:t>
            </a:r>
          </a:p>
          <a:p>
            <a:pPr lvl="1"/>
            <a:r>
              <a:rPr lang="de-DE" dirty="0" smtClean="0">
                <a:solidFill>
                  <a:schemeClr val="accent6"/>
                </a:solidFill>
              </a:rPr>
              <a:t>Combine </a:t>
            </a:r>
            <a:r>
              <a:rPr lang="de-DE" dirty="0" err="1" smtClean="0">
                <a:solidFill>
                  <a:schemeClr val="accent6"/>
                </a:solidFill>
              </a:rPr>
              <a:t>Census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and</a:t>
            </a:r>
            <a:r>
              <a:rPr lang="de-DE" dirty="0" smtClean="0">
                <a:solidFill>
                  <a:schemeClr val="accent6"/>
                </a:solidFill>
              </a:rPr>
              <a:t> IWU </a:t>
            </a:r>
            <a:r>
              <a:rPr lang="de-DE" dirty="0" err="1" smtClean="0">
                <a:solidFill>
                  <a:schemeClr val="accent6"/>
                </a:solidFill>
              </a:rPr>
              <a:t>construction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years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between</a:t>
            </a:r>
            <a:r>
              <a:rPr lang="de-DE" dirty="0" smtClean="0">
                <a:solidFill>
                  <a:schemeClr val="accent6"/>
                </a:solidFill>
              </a:rPr>
              <a:t> &lt;1860-1919 </a:t>
            </a:r>
            <a:r>
              <a:rPr lang="de-DE" dirty="0" err="1" smtClean="0">
                <a:solidFill>
                  <a:schemeClr val="accent6"/>
                </a:solidFill>
              </a:rPr>
              <a:t>for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number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of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buildings</a:t>
            </a:r>
            <a:r>
              <a:rPr lang="de-DE" dirty="0" smtClean="0">
                <a:solidFill>
                  <a:schemeClr val="accent6"/>
                </a:solidFill>
              </a:rPr>
              <a:t> in different </a:t>
            </a:r>
            <a:r>
              <a:rPr lang="de-DE" dirty="0" err="1" smtClean="0">
                <a:solidFill>
                  <a:schemeClr val="accent6"/>
                </a:solidFill>
              </a:rPr>
              <a:t>building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types</a:t>
            </a:r>
            <a:endParaRPr lang="de-DE" dirty="0" smtClean="0">
              <a:solidFill>
                <a:schemeClr val="accent6"/>
              </a:solidFill>
            </a:endParaRP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calculate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fractions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for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building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construction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period</a:t>
            </a:r>
            <a:r>
              <a:rPr lang="de-DE" dirty="0" smtClean="0">
                <a:solidFill>
                  <a:schemeClr val="accent6"/>
                </a:solidFill>
              </a:rPr>
              <a:t> 13 </a:t>
            </a:r>
            <a:r>
              <a:rPr lang="de-DE" dirty="0" err="1" smtClean="0">
                <a:solidFill>
                  <a:schemeClr val="accent6"/>
                </a:solidFill>
              </a:rPr>
              <a:t>as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of</a:t>
            </a:r>
            <a:r>
              <a:rPr lang="de-DE" dirty="0" smtClean="0">
                <a:solidFill>
                  <a:schemeClr val="accent6"/>
                </a:solidFill>
              </a:rPr>
              <a:t> 2016: </a:t>
            </a:r>
            <a:r>
              <a:rPr lang="de-DE" dirty="0" err="1" smtClean="0">
                <a:solidFill>
                  <a:schemeClr val="accent6"/>
                </a:solidFill>
              </a:rPr>
              <a:t>from</a:t>
            </a:r>
            <a:r>
              <a:rPr lang="de-DE" dirty="0" smtClean="0">
                <a:solidFill>
                  <a:schemeClr val="accent6"/>
                </a:solidFill>
              </a:rPr>
              <a:t> IWU Datenerhebung 2016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shares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differentiated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between</a:t>
            </a:r>
            <a:r>
              <a:rPr lang="de-DE" dirty="0" smtClean="0">
                <a:solidFill>
                  <a:schemeClr val="accent6"/>
                </a:solidFill>
              </a:rPr>
              <a:t> EZFH/MFH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shares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differentiated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between</a:t>
            </a:r>
            <a:r>
              <a:rPr lang="de-DE" dirty="0" smtClean="0">
                <a:solidFill>
                  <a:schemeClr val="accent6"/>
                </a:solidFill>
              </a:rPr>
              <a:t> Nord, Süd, Ost</a:t>
            </a:r>
          </a:p>
          <a:p>
            <a:pPr lvl="2"/>
            <a:r>
              <a:rPr lang="de-DE" dirty="0" err="1" smtClean="0"/>
              <a:t>demolition</a:t>
            </a:r>
            <a:r>
              <a:rPr lang="de-DE" dirty="0" smtClean="0"/>
              <a:t> not </a:t>
            </a:r>
            <a:r>
              <a:rPr lang="de-DE" dirty="0" err="1" smtClean="0"/>
              <a:t>taken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account</a:t>
            </a:r>
            <a:r>
              <a:rPr lang="de-DE" dirty="0" smtClean="0"/>
              <a:t>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>
                <a:solidFill>
                  <a:schemeClr val="accent6"/>
                </a:solidFill>
              </a:rPr>
              <a:t>Non-</a:t>
            </a:r>
            <a:r>
              <a:rPr lang="de-DE" dirty="0" err="1" smtClean="0">
                <a:solidFill>
                  <a:schemeClr val="accent6"/>
                </a:solidFill>
              </a:rPr>
              <a:t>residential</a:t>
            </a:r>
            <a:endParaRPr lang="de-DE" dirty="0" smtClean="0">
              <a:solidFill>
                <a:schemeClr val="accent6"/>
              </a:solidFill>
            </a:endParaRPr>
          </a:p>
          <a:p>
            <a:pPr lvl="1"/>
            <a:r>
              <a:rPr lang="de-DE" dirty="0" smtClean="0">
                <a:solidFill>
                  <a:schemeClr val="accent6"/>
                </a:solidFill>
              </a:rPr>
              <a:t>On national-level IWU/DENA (2022, </a:t>
            </a:r>
            <a:r>
              <a:rPr lang="de-DE" dirty="0" err="1" smtClean="0">
                <a:solidFill>
                  <a:schemeClr val="accent6"/>
                </a:solidFill>
              </a:rPr>
              <a:t>pg</a:t>
            </a:r>
            <a:r>
              <a:rPr lang="de-DE" dirty="0" smtClean="0">
                <a:solidFill>
                  <a:schemeClr val="accent6"/>
                </a:solidFill>
              </a:rPr>
              <a:t>. 19) </a:t>
            </a:r>
            <a:r>
              <a:rPr lang="de-DE" dirty="0" err="1" smtClean="0">
                <a:solidFill>
                  <a:schemeClr val="accent6"/>
                </a:solidFill>
              </a:rPr>
              <a:t>periods</a:t>
            </a:r>
            <a:r>
              <a:rPr lang="de-DE" dirty="0" smtClean="0">
                <a:solidFill>
                  <a:schemeClr val="accent6"/>
                </a:solidFill>
              </a:rPr>
              <a:t>: </a:t>
            </a:r>
            <a:r>
              <a:rPr lang="de-DE" dirty="0" err="1" smtClean="0">
                <a:solidFill>
                  <a:schemeClr val="accent6"/>
                </a:solidFill>
              </a:rPr>
              <a:t>before</a:t>
            </a:r>
            <a:r>
              <a:rPr lang="de-DE" dirty="0" smtClean="0">
                <a:solidFill>
                  <a:schemeClr val="accent6"/>
                </a:solidFill>
              </a:rPr>
              <a:t> 1859, 1860-1918, 1919-1948, 1949-1957, 1958-1968, 1969-1978, 1979-1983, 1984-1994, 1995-2001, 2002-2009, 2010-2014, after 2015</a:t>
            </a:r>
            <a:endParaRPr lang="de-DE" dirty="0">
              <a:solidFill>
                <a:schemeClr val="accent6"/>
              </a:solidFill>
            </a:endParaRPr>
          </a:p>
          <a:p>
            <a:pPr lvl="2"/>
            <a:r>
              <a:rPr lang="de-DE" dirty="0" err="1" smtClean="0">
                <a:solidFill>
                  <a:schemeClr val="accent6"/>
                </a:solidFill>
              </a:rPr>
              <a:t>linearly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allocate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to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each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decade</a:t>
            </a:r>
            <a:endParaRPr lang="de-DE" dirty="0" smtClean="0">
              <a:solidFill>
                <a:schemeClr val="accent6"/>
              </a:solidFill>
            </a:endParaRPr>
          </a:p>
          <a:p>
            <a:pPr lvl="1"/>
            <a:r>
              <a:rPr lang="de-DE" dirty="0" smtClean="0">
                <a:solidFill>
                  <a:schemeClr val="accent6"/>
                </a:solidFill>
              </a:rPr>
              <a:t>Per 5 </a:t>
            </a:r>
            <a:r>
              <a:rPr lang="de-DE" dirty="0" err="1" smtClean="0">
                <a:solidFill>
                  <a:schemeClr val="accent6"/>
                </a:solidFill>
              </a:rPr>
              <a:t>building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types</a:t>
            </a:r>
            <a:r>
              <a:rPr lang="de-DE" dirty="0" smtClean="0">
                <a:solidFill>
                  <a:schemeClr val="accent6"/>
                </a:solidFill>
              </a:rPr>
              <a:t>: </a:t>
            </a:r>
            <a:r>
              <a:rPr lang="de-DE" dirty="0" err="1" smtClean="0">
                <a:solidFill>
                  <a:schemeClr val="accent6"/>
                </a:solidFill>
              </a:rPr>
              <a:t>dena</a:t>
            </a:r>
            <a:r>
              <a:rPr lang="de-DE" dirty="0" smtClean="0">
                <a:solidFill>
                  <a:schemeClr val="accent6"/>
                </a:solidFill>
              </a:rPr>
              <a:t> 2023, </a:t>
            </a:r>
            <a:r>
              <a:rPr lang="de-DE" dirty="0" err="1" smtClean="0">
                <a:solidFill>
                  <a:schemeClr val="accent6"/>
                </a:solidFill>
              </a:rPr>
              <a:t>pg</a:t>
            </a:r>
            <a:r>
              <a:rPr lang="de-DE" dirty="0" smtClean="0">
                <a:solidFill>
                  <a:schemeClr val="accent6"/>
                </a:solidFill>
              </a:rPr>
              <a:t>. 12 Abb. 10 (IWU 2022</a:t>
            </a:r>
            <a:r>
              <a:rPr lang="de-DE" dirty="0">
                <a:solidFill>
                  <a:schemeClr val="accent6"/>
                </a:solidFill>
              </a:rPr>
              <a:t>): </a:t>
            </a:r>
            <a:r>
              <a:rPr lang="de-DE" dirty="0">
                <a:solidFill>
                  <a:srgbClr val="FF0000"/>
                </a:solidFill>
                <a:hlinkClick r:id="rId2"/>
              </a:rPr>
              <a:t>https://www.gebaeudeforum.de/wissen/zahlen-daten/gebaeudereport-2023/interaktive-diagramme/kapitel-1</a:t>
            </a:r>
            <a:r>
              <a:rPr lang="de-DE" dirty="0" smtClean="0">
                <a:solidFill>
                  <a:srgbClr val="FF0000"/>
                </a:solidFill>
                <a:hlinkClick r:id="rId2"/>
              </a:rPr>
              <a:t>/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no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distribution</a:t>
            </a:r>
            <a:r>
              <a:rPr lang="de-DE" dirty="0" smtClean="0">
                <a:solidFill>
                  <a:schemeClr val="accent6"/>
                </a:solidFill>
              </a:rPr>
              <a:t> on NUTS3-level: national </a:t>
            </a:r>
            <a:r>
              <a:rPr lang="de-DE" dirty="0" err="1" smtClean="0">
                <a:solidFill>
                  <a:schemeClr val="accent6"/>
                </a:solidFill>
              </a:rPr>
              <a:t>shares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are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assumed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for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each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region</a:t>
            </a:r>
            <a:endParaRPr lang="de-DE" dirty="0" smtClean="0">
              <a:solidFill>
                <a:schemeClr val="accent6"/>
              </a:solidFill>
            </a:endParaRPr>
          </a:p>
          <a:p>
            <a:pPr lvl="2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8709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Stock </a:t>
            </a:r>
            <a:r>
              <a:rPr lang="de-DE" dirty="0" smtClean="0"/>
              <a:t>per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/>
              <a:t> </a:t>
            </a:r>
            <a:r>
              <a:rPr lang="de-DE" dirty="0" smtClean="0"/>
              <a:t>[</a:t>
            </a:r>
            <a:r>
              <a:rPr lang="de-DE" dirty="0" err="1" smtClean="0"/>
              <a:t>Scenario_Building</a:t>
            </a:r>
            <a:r>
              <a:rPr lang="de-DE" dirty="0" smtClean="0"/>
              <a:t>_</a:t>
            </a:r>
            <a:r>
              <a:rPr lang="en-US" altLang="zh-CN" dirty="0" smtClean="0"/>
              <a:t>Height</a:t>
            </a:r>
            <a:r>
              <a:rPr lang="de-DE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>
                <a:solidFill>
                  <a:schemeClr val="accent6"/>
                </a:solidFill>
              </a:rPr>
              <a:t>Residential &amp; Non-</a:t>
            </a:r>
            <a:r>
              <a:rPr lang="de-DE" dirty="0" err="1" smtClean="0">
                <a:solidFill>
                  <a:schemeClr val="accent6"/>
                </a:solidFill>
              </a:rPr>
              <a:t>residential</a:t>
            </a:r>
            <a:endParaRPr lang="de-DE" dirty="0" smtClean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GHSL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BuiltS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,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BuiltC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data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matched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with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SMOD and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aggregated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on NUTS3-level </a:t>
            </a:r>
          </a:p>
          <a:p>
            <a:pPr lvl="2"/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height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of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1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storey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is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assumed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and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number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of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storeys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are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calculated</a:t>
            </a:r>
            <a:endParaRPr lang="de-DE" dirty="0" smtClean="0">
              <a:solidFill>
                <a:schemeClr val="accent6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734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Ranges </a:t>
            </a:r>
            <a:r>
              <a:rPr lang="de-DE" dirty="0" err="1" smtClean="0"/>
              <a:t>of</a:t>
            </a:r>
            <a:r>
              <a:rPr lang="de-DE" dirty="0" smtClean="0"/>
              <a:t> h</a:t>
            </a:r>
            <a:r>
              <a:rPr lang="en-US" altLang="zh-CN" dirty="0" smtClean="0"/>
              <a:t>eight</a:t>
            </a:r>
            <a:r>
              <a:rPr lang="de-DE" altLang="zh-CN" dirty="0"/>
              <a:t> </a:t>
            </a:r>
            <a:r>
              <a:rPr lang="de-DE" altLang="zh-CN" dirty="0" smtClean="0"/>
              <a:t>and </a:t>
            </a:r>
            <a:r>
              <a:rPr lang="de-DE" altLang="zh-CN" dirty="0" err="1" smtClean="0"/>
              <a:t>unit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 smtClean="0">
                <a:solidFill>
                  <a:schemeClr val="accent6"/>
                </a:solidFill>
              </a:rPr>
              <a:t>Residential</a:t>
            </a:r>
            <a:endParaRPr lang="de-DE" dirty="0">
              <a:solidFill>
                <a:schemeClr val="accent6"/>
              </a:solidFill>
            </a:endParaRP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number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of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units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for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each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building</a:t>
            </a:r>
            <a:r>
              <a:rPr lang="de-DE" dirty="0">
                <a:solidFill>
                  <a:schemeClr val="accent6"/>
                </a:solidFill>
              </a:rPr>
              <a:t> type: min, </a:t>
            </a:r>
            <a:r>
              <a:rPr lang="de-DE" dirty="0" err="1">
                <a:solidFill>
                  <a:schemeClr val="accent6"/>
                </a:solidFill>
              </a:rPr>
              <a:t>max</a:t>
            </a:r>
            <a:r>
              <a:rPr lang="de-DE" dirty="0">
                <a:solidFill>
                  <a:schemeClr val="accent6"/>
                </a:solidFill>
              </a:rPr>
              <a:t> and </a:t>
            </a:r>
            <a:r>
              <a:rPr lang="de-DE" dirty="0" err="1">
                <a:solidFill>
                  <a:schemeClr val="accent6"/>
                </a:solidFill>
              </a:rPr>
              <a:t>mean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smtClean="0">
                <a:solidFill>
                  <a:schemeClr val="accent6"/>
                </a:solidFill>
              </a:rPr>
              <a:t>(</a:t>
            </a:r>
            <a:r>
              <a:rPr lang="de-DE" dirty="0" err="1" smtClean="0">
                <a:solidFill>
                  <a:schemeClr val="accent6"/>
                </a:solidFill>
              </a:rPr>
              <a:t>esp</a:t>
            </a:r>
            <a:r>
              <a:rPr lang="de-DE" dirty="0" smtClean="0">
                <a:solidFill>
                  <a:schemeClr val="accent6"/>
                </a:solidFill>
              </a:rPr>
              <a:t>. </a:t>
            </a:r>
            <a:r>
              <a:rPr lang="de-DE" dirty="0" err="1" smtClean="0">
                <a:solidFill>
                  <a:schemeClr val="accent6"/>
                </a:solidFill>
              </a:rPr>
              <a:t>types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from</a:t>
            </a:r>
            <a:r>
              <a:rPr lang="de-DE" dirty="0" smtClean="0">
                <a:solidFill>
                  <a:schemeClr val="accent6"/>
                </a:solidFill>
              </a:rPr>
              <a:t> 3-5)</a:t>
            </a: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height</a:t>
            </a:r>
            <a:r>
              <a:rPr lang="de-DE" dirty="0" smtClean="0">
                <a:solidFill>
                  <a:schemeClr val="accent6"/>
                </a:solidFill>
              </a:rPr>
              <a:t>: </a:t>
            </a:r>
            <a:r>
              <a:rPr lang="de-DE" dirty="0">
                <a:solidFill>
                  <a:schemeClr val="accent6"/>
                </a:solidFill>
              </a:rPr>
              <a:t>min, </a:t>
            </a:r>
            <a:r>
              <a:rPr lang="de-DE" dirty="0" err="1">
                <a:solidFill>
                  <a:schemeClr val="accent6"/>
                </a:solidFill>
              </a:rPr>
              <a:t>max</a:t>
            </a:r>
            <a:r>
              <a:rPr lang="de-DE" dirty="0">
                <a:solidFill>
                  <a:schemeClr val="accent6"/>
                </a:solidFill>
              </a:rPr>
              <a:t> and </a:t>
            </a:r>
            <a:r>
              <a:rPr lang="de-DE" dirty="0" err="1">
                <a:solidFill>
                  <a:schemeClr val="accent6"/>
                </a:solidFill>
              </a:rPr>
              <a:t>mean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from</a:t>
            </a:r>
            <a:r>
              <a:rPr lang="de-DE" dirty="0" smtClean="0">
                <a:solidFill>
                  <a:schemeClr val="accent6"/>
                </a:solidFill>
              </a:rPr>
              <a:t> GHS</a:t>
            </a:r>
            <a:endParaRPr lang="de-DE" dirty="0">
              <a:solidFill>
                <a:schemeClr val="accent6"/>
              </a:solidFill>
            </a:endParaRPr>
          </a:p>
          <a:p>
            <a:r>
              <a:rPr lang="de-DE" dirty="0" smtClean="0">
                <a:solidFill>
                  <a:schemeClr val="accent6"/>
                </a:solidFill>
              </a:rPr>
              <a:t>Non-</a:t>
            </a:r>
            <a:r>
              <a:rPr lang="de-DE" dirty="0" err="1" smtClean="0">
                <a:solidFill>
                  <a:schemeClr val="accent6"/>
                </a:solidFill>
              </a:rPr>
              <a:t>residential</a:t>
            </a:r>
            <a:endParaRPr lang="de-DE" dirty="0" smtClean="0">
              <a:solidFill>
                <a:schemeClr val="accent6"/>
              </a:solidFill>
            </a:endParaRPr>
          </a:p>
          <a:p>
            <a:pPr lvl="1"/>
            <a:r>
              <a:rPr lang="de-DE" dirty="0" err="1">
                <a:solidFill>
                  <a:schemeClr val="accent6"/>
                </a:solidFill>
              </a:rPr>
              <a:t>height</a:t>
            </a:r>
            <a:r>
              <a:rPr lang="de-DE" dirty="0">
                <a:solidFill>
                  <a:schemeClr val="accent6"/>
                </a:solidFill>
              </a:rPr>
              <a:t>: min, </a:t>
            </a:r>
            <a:r>
              <a:rPr lang="de-DE" dirty="0" err="1">
                <a:solidFill>
                  <a:schemeClr val="accent6"/>
                </a:solidFill>
              </a:rPr>
              <a:t>max</a:t>
            </a:r>
            <a:r>
              <a:rPr lang="de-DE" dirty="0">
                <a:solidFill>
                  <a:schemeClr val="accent6"/>
                </a:solidFill>
              </a:rPr>
              <a:t> and </a:t>
            </a:r>
            <a:r>
              <a:rPr lang="de-DE" dirty="0" err="1">
                <a:solidFill>
                  <a:schemeClr val="accent6"/>
                </a:solidFill>
              </a:rPr>
              <a:t>mean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 err="1">
                <a:solidFill>
                  <a:schemeClr val="accent6"/>
                </a:solidFill>
              </a:rPr>
              <a:t>from</a:t>
            </a:r>
            <a:r>
              <a:rPr lang="de-DE" dirty="0">
                <a:solidFill>
                  <a:schemeClr val="accent6"/>
                </a:solidFill>
              </a:rPr>
              <a:t> GHS</a:t>
            </a:r>
          </a:p>
          <a:p>
            <a:pPr lvl="1"/>
            <a:endParaRPr lang="de-DE" dirty="0" smtClean="0">
              <a:solidFill>
                <a:schemeClr val="accent6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431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Stock </a:t>
            </a:r>
            <a:r>
              <a:rPr lang="de-DE" dirty="0" smtClean="0"/>
              <a:t>per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[</a:t>
            </a:r>
            <a:r>
              <a:rPr lang="de-DE" dirty="0" err="1" smtClean="0"/>
              <a:t>Scenario_BuildingComponent_Option</a:t>
            </a:r>
            <a:r>
              <a:rPr lang="de-DE" dirty="0" smtClean="0"/>
              <a:t>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6000" cy="4351338"/>
          </a:xfrm>
        </p:spPr>
        <p:txBody>
          <a:bodyPr/>
          <a:lstStyle/>
          <a:p>
            <a:r>
              <a:rPr lang="de-DE" dirty="0" smtClean="0">
                <a:solidFill>
                  <a:schemeClr val="accent6"/>
                </a:solidFill>
              </a:rPr>
              <a:t>Residential</a:t>
            </a:r>
          </a:p>
          <a:p>
            <a:pPr lvl="1"/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IWU Datenbasis </a:t>
            </a:r>
            <a:r>
              <a:rPr lang="de-DE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2010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, national</a:t>
            </a:r>
          </a:p>
          <a:p>
            <a:pPr lvl="2"/>
            <a:r>
              <a:rPr lang="de-DE" dirty="0" smtClean="0">
                <a:solidFill>
                  <a:schemeClr val="accent6"/>
                </a:solidFill>
              </a:rPr>
              <a:t>“91</a:t>
            </a:r>
            <a:r>
              <a:rPr lang="de-DE" dirty="0">
                <a:solidFill>
                  <a:schemeClr val="accent6"/>
                </a:solidFill>
              </a:rPr>
              <a:t>% der Gebäude besitzen ein Steildach, der Rest ein Flachdach</a:t>
            </a:r>
            <a:r>
              <a:rPr lang="de-DE" dirty="0" smtClean="0">
                <a:solidFill>
                  <a:schemeClr val="accent6"/>
                </a:solidFill>
              </a:rPr>
              <a:t>.„</a:t>
            </a:r>
            <a:endParaRPr lang="de-DE" dirty="0" smtClean="0">
              <a:solidFill>
                <a:schemeClr val="accent6"/>
              </a:solidFill>
              <a:sym typeface="Wingdings" panose="05000000000000000000" pitchFamily="2" charset="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094200" y="1825625"/>
            <a:ext cx="5256000" cy="4351338"/>
          </a:xfrm>
        </p:spPr>
        <p:txBody>
          <a:bodyPr/>
          <a:lstStyle/>
          <a:p>
            <a:r>
              <a:rPr lang="de-DE" dirty="0" smtClean="0">
                <a:solidFill>
                  <a:schemeClr val="accent6"/>
                </a:solidFill>
              </a:rPr>
              <a:t>Non-</a:t>
            </a:r>
            <a:r>
              <a:rPr lang="de-DE" dirty="0" err="1" smtClean="0">
                <a:solidFill>
                  <a:schemeClr val="accent6"/>
                </a:solidFill>
              </a:rPr>
              <a:t>residential</a:t>
            </a:r>
            <a:endParaRPr lang="de-DE" dirty="0" smtClean="0">
              <a:solidFill>
                <a:schemeClr val="accent6"/>
              </a:solidFill>
            </a:endParaRPr>
          </a:p>
          <a:p>
            <a:pPr lvl="1"/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IWU </a:t>
            </a:r>
            <a:r>
              <a:rPr lang="de-DE" dirty="0" err="1">
                <a:solidFill>
                  <a:schemeClr val="accent6"/>
                </a:solidFill>
                <a:sym typeface="Wingdings" panose="05000000000000000000" pitchFamily="2" charset="2"/>
              </a:rPr>
              <a:t>report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(E 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4.2 - Teilbericht Strukturdaten), national</a:t>
            </a:r>
          </a:p>
          <a:p>
            <a:pPr lvl="2"/>
            <a:r>
              <a:rPr lang="de-DE" b="1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2015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survey</a:t>
            </a:r>
            <a:endParaRPr lang="de-DE" dirty="0" smtClean="0">
              <a:solidFill>
                <a:schemeClr val="accent6"/>
              </a:solidFill>
              <a:sym typeface="Wingdings" panose="05000000000000000000" pitchFamily="2" charset="2"/>
            </a:endParaRPr>
          </a:p>
          <a:p>
            <a:pPr lvl="2"/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per 3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construction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period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ranges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, per 2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subsector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bulk</a:t>
            </a:r>
            <a:endParaRPr lang="de-DE" dirty="0" smtClean="0">
              <a:solidFill>
                <a:schemeClr val="accent6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2691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658"/>
          </a:xfrm>
        </p:spPr>
        <p:txBody>
          <a:bodyPr>
            <a:noAutofit/>
          </a:bodyPr>
          <a:lstStyle/>
          <a:p>
            <a:r>
              <a:rPr lang="de-DE" sz="3200" dirty="0" smtClean="0"/>
              <a:t>Buildings‘ Efficiency/Renovation</a:t>
            </a:r>
            <a:br>
              <a:rPr lang="de-DE" sz="3200" dirty="0" smtClean="0"/>
            </a:br>
            <a:r>
              <a:rPr lang="de-DE" sz="3200" dirty="0" smtClean="0"/>
              <a:t>[</a:t>
            </a:r>
            <a:r>
              <a:rPr lang="en-US" sz="3200" dirty="0" err="1" smtClean="0"/>
              <a:t>Scenario_BuildingComponent_Availability</a:t>
            </a:r>
            <a:r>
              <a:rPr lang="en-US" sz="3200" dirty="0" smtClean="0"/>
              <a:t>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assigning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/>
              <a:t>U-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initialized</a:t>
            </a:r>
            <a:endParaRPr lang="de-DE" dirty="0"/>
          </a:p>
          <a:p>
            <a:pPr lvl="1"/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construction</a:t>
            </a:r>
            <a:r>
              <a:rPr lang="de-DE" dirty="0" smtClean="0"/>
              <a:t> </a:t>
            </a:r>
            <a:r>
              <a:rPr lang="de-DE" dirty="0" err="1" smtClean="0"/>
              <a:t>year</a:t>
            </a:r>
            <a:r>
              <a:rPr lang="de-DE" dirty="0" smtClean="0"/>
              <a:t> + </a:t>
            </a:r>
            <a:r>
              <a:rPr lang="de-DE" dirty="0" err="1" smtClean="0"/>
              <a:t>considering</a:t>
            </a:r>
            <a:r>
              <a:rPr lang="de-DE" dirty="0" smtClean="0"/>
              <a:t> </a:t>
            </a:r>
            <a:r>
              <a:rPr lang="de-DE" dirty="0" err="1" smtClean="0"/>
              <a:t>lifetime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&amp; </a:t>
            </a:r>
            <a:r>
              <a:rPr lang="de-DE" dirty="0" err="1" smtClean="0"/>
              <a:t>assigning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latest</a:t>
            </a:r>
            <a:r>
              <a:rPr lang="de-DE" dirty="0" smtClean="0"/>
              <a:t> </a:t>
            </a:r>
            <a:r>
              <a:rPr lang="de-DE" dirty="0" err="1" smtClean="0"/>
              <a:t>year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component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renovated</a:t>
            </a:r>
            <a:endParaRPr lang="de-DE" dirty="0" smtClean="0"/>
          </a:p>
          <a:p>
            <a:r>
              <a:rPr lang="de-DE" dirty="0" smtClean="0">
                <a:solidFill>
                  <a:schemeClr val="accent6"/>
                </a:solidFill>
              </a:rPr>
              <a:t>TODO: </a:t>
            </a:r>
            <a:r>
              <a:rPr lang="de-DE" dirty="0" err="1" smtClean="0">
                <a:solidFill>
                  <a:schemeClr val="accent6"/>
                </a:solidFill>
              </a:rPr>
              <a:t>fill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table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from</a:t>
            </a:r>
            <a:r>
              <a:rPr lang="de-DE" dirty="0" smtClean="0">
                <a:solidFill>
                  <a:schemeClr val="accent6"/>
                </a:solidFill>
              </a:rPr>
              <a:t> TABULA </a:t>
            </a:r>
            <a:r>
              <a:rPr lang="de-DE" dirty="0" err="1" smtClean="0">
                <a:solidFill>
                  <a:schemeClr val="accent6"/>
                </a:solidFill>
              </a:rPr>
              <a:t>component-specific</a:t>
            </a:r>
            <a:r>
              <a:rPr lang="de-DE" dirty="0" smtClean="0">
                <a:solidFill>
                  <a:schemeClr val="accent6"/>
                </a:solidFill>
              </a:rPr>
              <a:t> U-</a:t>
            </a:r>
            <a:r>
              <a:rPr lang="de-DE" dirty="0" err="1" smtClean="0">
                <a:solidFill>
                  <a:schemeClr val="accent6"/>
                </a:solidFill>
              </a:rPr>
              <a:t>value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tables</a:t>
            </a:r>
            <a:endParaRPr lang="de-DE" dirty="0">
              <a:solidFill>
                <a:schemeClr val="accent6"/>
              </a:solidFill>
            </a:endParaRP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action</a:t>
            </a:r>
            <a:r>
              <a:rPr lang="de-DE" dirty="0" smtClean="0">
                <a:solidFill>
                  <a:schemeClr val="accent6"/>
                </a:solidFill>
              </a:rPr>
              <a:t>=2 (</a:t>
            </a:r>
            <a:r>
              <a:rPr lang="de-DE" dirty="0" err="1" smtClean="0">
                <a:solidFill>
                  <a:schemeClr val="accent6"/>
                </a:solidFill>
              </a:rPr>
              <a:t>renovation</a:t>
            </a:r>
            <a:r>
              <a:rPr lang="de-DE" dirty="0" smtClean="0">
                <a:solidFill>
                  <a:schemeClr val="accent6"/>
                </a:solidFill>
              </a:rPr>
              <a:t>) </a:t>
            </a:r>
            <a:r>
              <a:rPr lang="de-DE" dirty="0" err="1" smtClean="0">
                <a:solidFill>
                  <a:schemeClr val="accent6"/>
                </a:solidFill>
              </a:rPr>
              <a:t>follows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the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new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construction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standards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by</a:t>
            </a:r>
            <a:r>
              <a:rPr lang="de-DE" dirty="0" smtClean="0">
                <a:solidFill>
                  <a:schemeClr val="accent6"/>
                </a:solidFill>
              </a:rPr>
              <a:t> 10 </a:t>
            </a:r>
            <a:r>
              <a:rPr lang="de-DE" dirty="0" err="1" smtClean="0">
                <a:solidFill>
                  <a:schemeClr val="accent6"/>
                </a:solidFill>
              </a:rPr>
              <a:t>years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behind</a:t>
            </a:r>
            <a:endParaRPr lang="de-DE" dirty="0">
              <a:solidFill>
                <a:schemeClr val="accent6"/>
              </a:solidFill>
            </a:endParaRPr>
          </a:p>
          <a:p>
            <a:pPr lvl="1"/>
            <a:r>
              <a:rPr lang="de-DE" dirty="0" smtClean="0">
                <a:solidFill>
                  <a:schemeClr val="accent6"/>
                </a:solidFill>
              </a:rPr>
              <a:t>TODO: </a:t>
            </a:r>
            <a:r>
              <a:rPr lang="de-DE" dirty="0" err="1" smtClean="0">
                <a:solidFill>
                  <a:schemeClr val="accent6"/>
                </a:solidFill>
              </a:rPr>
              <a:t>copy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building</a:t>
            </a:r>
            <a:r>
              <a:rPr lang="de-DE" dirty="0" smtClean="0">
                <a:solidFill>
                  <a:schemeClr val="accent6"/>
                </a:solidFill>
              </a:rPr>
              <a:t> type=1 </a:t>
            </a:r>
            <a:r>
              <a:rPr lang="de-DE" dirty="0" err="1" smtClean="0">
                <a:solidFill>
                  <a:schemeClr val="accent6"/>
                </a:solidFill>
              </a:rPr>
              <a:t>values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for</a:t>
            </a:r>
            <a:r>
              <a:rPr lang="de-DE" dirty="0" smtClean="0">
                <a:solidFill>
                  <a:schemeClr val="accent6"/>
                </a:solidFill>
              </a:rPr>
              <a:t> all </a:t>
            </a:r>
            <a:r>
              <a:rPr lang="de-DE" dirty="0" err="1" smtClean="0">
                <a:solidFill>
                  <a:schemeClr val="accent6"/>
                </a:solidFill>
              </a:rPr>
              <a:t>building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types</a:t>
            </a:r>
            <a:endParaRPr lang="de-DE" dirty="0" smtClean="0">
              <a:solidFill>
                <a:schemeClr val="accent6"/>
              </a:solidFill>
            </a:endParaRPr>
          </a:p>
          <a:p>
            <a:pPr lvl="1"/>
            <a:r>
              <a:rPr lang="de-DE" dirty="0" err="1" smtClean="0">
                <a:solidFill>
                  <a:schemeClr val="accent6"/>
                </a:solidFill>
              </a:rPr>
              <a:t>how</a:t>
            </a:r>
            <a:r>
              <a:rPr lang="de-DE" dirty="0" smtClean="0">
                <a:solidFill>
                  <a:schemeClr val="accent6"/>
                </a:solidFill>
              </a:rPr>
              <a:t> do </a:t>
            </a:r>
            <a:r>
              <a:rPr lang="de-DE" dirty="0" err="1" smtClean="0">
                <a:solidFill>
                  <a:schemeClr val="accent6"/>
                </a:solidFill>
              </a:rPr>
              <a:t>we</a:t>
            </a:r>
            <a:r>
              <a:rPr lang="de-DE" dirty="0" smtClean="0">
                <a:solidFill>
                  <a:schemeClr val="accent6"/>
                </a:solidFill>
              </a:rPr>
              <a:t> “</a:t>
            </a:r>
            <a:r>
              <a:rPr lang="de-DE" dirty="0" err="1" smtClean="0">
                <a:solidFill>
                  <a:schemeClr val="accent6"/>
                </a:solidFill>
              </a:rPr>
              <a:t>ban</a:t>
            </a:r>
            <a:r>
              <a:rPr lang="de-DE" dirty="0" smtClean="0">
                <a:solidFill>
                  <a:schemeClr val="accent6"/>
                </a:solidFill>
              </a:rPr>
              <a:t>„ </a:t>
            </a:r>
            <a:r>
              <a:rPr lang="de-DE" dirty="0" err="1" smtClean="0">
                <a:solidFill>
                  <a:schemeClr val="accent6"/>
                </a:solidFill>
              </a:rPr>
              <a:t>below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certain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threshold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efficiency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classes</a:t>
            </a:r>
            <a:r>
              <a:rPr lang="de-DE" dirty="0" smtClean="0">
                <a:solidFill>
                  <a:schemeClr val="accent6"/>
                </a:solidFill>
              </a:rPr>
              <a:t>? at </a:t>
            </a:r>
            <a:r>
              <a:rPr lang="de-DE" dirty="0" err="1" smtClean="0">
                <a:solidFill>
                  <a:schemeClr val="accent6"/>
                </a:solidFill>
              </a:rPr>
              <a:t>which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point</a:t>
            </a:r>
            <a:r>
              <a:rPr lang="de-DE" dirty="0" smtClean="0">
                <a:solidFill>
                  <a:schemeClr val="accent6"/>
                </a:solidFill>
              </a:rPr>
              <a:t>? (at least in </a:t>
            </a:r>
            <a:r>
              <a:rPr lang="de-DE" dirty="0" err="1" smtClean="0">
                <a:solidFill>
                  <a:schemeClr val="accent6"/>
                </a:solidFill>
              </a:rPr>
              <a:t>new</a:t>
            </a:r>
            <a:r>
              <a:rPr lang="de-DE" dirty="0" smtClean="0">
                <a:solidFill>
                  <a:schemeClr val="accent6"/>
                </a:solidFill>
              </a:rPr>
              <a:t> </a:t>
            </a:r>
            <a:r>
              <a:rPr lang="de-DE" dirty="0" err="1" smtClean="0">
                <a:solidFill>
                  <a:schemeClr val="accent6"/>
                </a:solidFill>
              </a:rPr>
              <a:t>buildings</a:t>
            </a:r>
            <a:r>
              <a:rPr lang="de-DE" dirty="0" smtClean="0">
                <a:solidFill>
                  <a:schemeClr val="accent6"/>
                </a:solidFill>
              </a:rPr>
              <a:t>) 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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from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FORECAST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for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new</a:t>
            </a:r>
            <a:r>
              <a:rPr lang="de-DE" dirty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and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retrofit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&amp; ~10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year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lag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for</a:t>
            </a:r>
            <a:r>
              <a:rPr lang="de-DE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 </a:t>
            </a:r>
            <a:r>
              <a:rPr lang="de-DE" dirty="0" err="1" smtClean="0">
                <a:solidFill>
                  <a:schemeClr val="accent6"/>
                </a:solidFill>
                <a:sym typeface="Wingdings" panose="05000000000000000000" pitchFamily="2" charset="2"/>
              </a:rPr>
              <a:t>retrofit</a:t>
            </a:r>
            <a:endParaRPr lang="de-DE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38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1831</Words>
  <Application>Microsoft Office PowerPoint</Application>
  <PresentationFormat>Widescreen</PresentationFormat>
  <Paragraphs>171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等线</vt:lpstr>
      <vt:lpstr>等线 Light</vt:lpstr>
      <vt:lpstr>Wingdings</vt:lpstr>
      <vt:lpstr>Office Theme</vt:lpstr>
      <vt:lpstr>ID_BuildingType</vt:lpstr>
      <vt:lpstr>Stock per building type [Scenario_Building]</vt:lpstr>
      <vt:lpstr>PowerPoint Presentation</vt:lpstr>
      <vt:lpstr>Stock per location (degree of urbanization) [Scenario_Building_Location]</vt:lpstr>
      <vt:lpstr>Stock per construction period [Scenario_Building_ConstructionPeriod]</vt:lpstr>
      <vt:lpstr>Stock per building size [Scenario_Building_Height]</vt:lpstr>
      <vt:lpstr>Ranges of height and unit number</vt:lpstr>
      <vt:lpstr>Stock per building component [Scenario_BuildingComponent_Option]</vt:lpstr>
      <vt:lpstr>Buildings‘ Efficiency/Renovation [Scenario_BuildingComponent_Availability]</vt:lpstr>
      <vt:lpstr>Building Units [Scenario_Building_UnitArea]</vt:lpstr>
      <vt:lpstr>Heating Systems and Technologies I: Residential [Scenario_HeatingSystem] and [Scenario_HeatingTechnology]</vt:lpstr>
      <vt:lpstr>Heating Systems and Technologies I: Tertiary [Scenario_HeatingSystem] and [Scenario_HeatingTechnology]</vt:lpstr>
      <vt:lpstr>DH and Gas Infrastructure Availability [Scenario_Stock_Infrastructure_DistrictHeating / GasGrid]</vt:lpstr>
      <vt:lpstr>Radiators (Heizkörper) [Scenario_Stock_Technology_Radiator]</vt:lpstr>
      <vt:lpstr>Hourly heating &amp; cooling demand calculation</vt:lpstr>
      <vt:lpstr>Heating &amp; cooling demand calculation - function parameters [Parameter_Building_Envelope_ComponentArea/Orientation]</vt:lpstr>
      <vt:lpstr>Heating &amp; cooling demand calculation – simulation management</vt:lpstr>
      <vt:lpstr>Heating System Costs</vt:lpstr>
      <vt:lpstr>Heating system efficiency</vt:lpstr>
      <vt:lpstr>PV/Solar thermal</vt:lpstr>
      <vt:lpstr>Ventilation</vt:lpstr>
    </vt:vector>
  </TitlesOfParts>
  <Company>Fraunhofer 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per building type [Scenario_Stock_Building]</dc:title>
  <dc:creator>Alibas, Sirin</dc:creator>
  <cp:lastModifiedBy>Alibas, Sirin</cp:lastModifiedBy>
  <cp:revision>163</cp:revision>
  <dcterms:created xsi:type="dcterms:W3CDTF">2023-03-27T07:57:00Z</dcterms:created>
  <dcterms:modified xsi:type="dcterms:W3CDTF">2024-01-29T18:32:07Z</dcterms:modified>
</cp:coreProperties>
</file>