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ags/tag31.xml" ContentType="application/vnd.openxmlformats-officedocument.presentationml.tags+xml"/>
  <Override PartName="/ppt/notesSlides/notesSlide1.xml" ContentType="application/vnd.openxmlformats-officedocument.presentationml.notesSlide+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notesSlides/notesSlide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bas, Sirin" initials="AS" lastIdx="2" clrIdx="0">
    <p:extLst>
      <p:ext uri="{19B8F6BF-5375-455C-9EA6-DF929625EA0E}">
        <p15:presenceInfo xmlns:p15="http://schemas.microsoft.com/office/powerpoint/2012/main" userId="S-1-5-21-3617743424-2264104643-3755661423-233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15" autoAdjust="0"/>
    <p:restoredTop sz="94660"/>
  </p:normalViewPr>
  <p:slideViewPr>
    <p:cSldViewPr snapToGrid="0">
      <p:cViewPr varScale="1">
        <p:scale>
          <a:sx n="131" d="100"/>
          <a:sy n="131" d="100"/>
        </p:scale>
        <p:origin x="27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3T02:19:17.382" idx="1">
    <p:pos x="4992" y="490"/>
    <p:text>Not easy to model with building stock models. It has to be done via coupling to other models to certain extent. That’s why it’s not included in the basic package.</p:text>
    <p:extLst>
      <p:ext uri="{C676402C-5697-4E1C-873F-D02D1690AC5C}">
        <p15:threadingInfo xmlns:p15="http://schemas.microsoft.com/office/powerpoint/2012/main" timeZoneBias="-120"/>
      </p:ext>
    </p:extLst>
  </p:cm>
  <p:cm authorId="1" dt="2024-06-03T02:19:30.549" idx="2">
    <p:pos x="4992" y="626"/>
    <p:text>When the room temp. is set according to occupancy, load profile will change --&gt; we can provide the resulting load profile</p:text>
    <p:extLst>
      <p:ext uri="{C676402C-5697-4E1C-873F-D02D1690AC5C}">
        <p15:threadingInfo xmlns:p15="http://schemas.microsoft.com/office/powerpoint/2012/main" timeZoneBias="-120">
          <p15:parentCm authorId="1" idx="1"/>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4B6FA-BE0C-4E2E-873F-2A6A5FABB5B8}"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DE625-AFBF-4535-91E9-85A4EFD4BA4F}" type="slidenum">
              <a:rPr lang="en-US" smtClean="0"/>
              <a:t>‹#›</a:t>
            </a:fld>
            <a:endParaRPr lang="en-US"/>
          </a:p>
        </p:txBody>
      </p:sp>
    </p:spTree>
    <p:extLst>
      <p:ext uri="{BB962C8B-B14F-4D97-AF65-F5344CB8AC3E}">
        <p14:creationId xmlns:p14="http://schemas.microsoft.com/office/powerpoint/2010/main" val="1473446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55738" y="1143000"/>
            <a:ext cx="3946525" cy="221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29F0A-9DE2-44AB-9A84-CC28BAF7B397}" type="slidenum">
              <a:rPr kumimoji="0" lang="en-US" sz="12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Frutiger LT Com 45 Light"/>
              <a:ea typeface="+mn-ea"/>
              <a:cs typeface="+mn-cs"/>
            </a:endParaRPr>
          </a:p>
        </p:txBody>
      </p:sp>
    </p:spTree>
    <p:extLst>
      <p:ext uri="{BB962C8B-B14F-4D97-AF65-F5344CB8AC3E}">
        <p14:creationId xmlns:p14="http://schemas.microsoft.com/office/powerpoint/2010/main" val="338772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55738" y="1143000"/>
            <a:ext cx="3946525" cy="221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29F0A-9DE2-44AB-9A84-CC28BAF7B397}" type="slidenum">
              <a:rPr kumimoji="0" lang="en-US" sz="12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Frutiger LT Com 45 Light"/>
              <a:ea typeface="+mn-ea"/>
              <a:cs typeface="+mn-cs"/>
            </a:endParaRPr>
          </a:p>
        </p:txBody>
      </p:sp>
    </p:spTree>
    <p:extLst>
      <p:ext uri="{BB962C8B-B14F-4D97-AF65-F5344CB8AC3E}">
        <p14:creationId xmlns:p14="http://schemas.microsoft.com/office/powerpoint/2010/main" val="3133788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55738" y="1143000"/>
            <a:ext cx="3946525" cy="221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29F0A-9DE2-44AB-9A84-CC28BAF7B397}" type="slidenum">
              <a:rPr kumimoji="0" lang="en-US" sz="12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Frutiger LT Com 45 Light"/>
              <a:ea typeface="+mn-ea"/>
              <a:cs typeface="+mn-cs"/>
            </a:endParaRPr>
          </a:p>
        </p:txBody>
      </p:sp>
    </p:spTree>
    <p:extLst>
      <p:ext uri="{BB962C8B-B14F-4D97-AF65-F5344CB8AC3E}">
        <p14:creationId xmlns:p14="http://schemas.microsoft.com/office/powerpoint/2010/main" val="2893540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55738" y="1143000"/>
            <a:ext cx="3946525" cy="221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29F0A-9DE2-44AB-9A84-CC28BAF7B397}" type="slidenum">
              <a:rPr kumimoji="0" lang="en-US" sz="12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Frutiger LT Com 45 Light"/>
              <a:ea typeface="+mn-ea"/>
              <a:cs typeface="+mn-cs"/>
            </a:endParaRPr>
          </a:p>
        </p:txBody>
      </p:sp>
    </p:spTree>
    <p:extLst>
      <p:ext uri="{BB962C8B-B14F-4D97-AF65-F5344CB8AC3E}">
        <p14:creationId xmlns:p14="http://schemas.microsoft.com/office/powerpoint/2010/main" val="4145807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55738" y="1143000"/>
            <a:ext cx="3946525" cy="221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29F0A-9DE2-44AB-9A84-CC28BAF7B397}" type="slidenum">
              <a:rPr kumimoji="0" lang="en-US" sz="12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Frutiger LT Com 45 Light"/>
              <a:ea typeface="+mn-ea"/>
              <a:cs typeface="+mn-cs"/>
            </a:endParaRPr>
          </a:p>
        </p:txBody>
      </p:sp>
    </p:spTree>
    <p:extLst>
      <p:ext uri="{BB962C8B-B14F-4D97-AF65-F5344CB8AC3E}">
        <p14:creationId xmlns:p14="http://schemas.microsoft.com/office/powerpoint/2010/main" val="1937973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4.vml"/><Relationship Id="rId6" Type="http://schemas.openxmlformats.org/officeDocument/2006/relationships/image" Target="../media/image5.jp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6.v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2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28.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9.xml"/><Relationship Id="rId1" Type="http://schemas.openxmlformats.org/officeDocument/2006/relationships/vmlDrawing" Target="../drawings/vmlDrawing29.v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0.xml"/><Relationship Id="rId1" Type="http://schemas.openxmlformats.org/officeDocument/2006/relationships/vmlDrawing" Target="../drawings/vmlDrawing30.vml"/><Relationship Id="rId6" Type="http://schemas.openxmlformats.org/officeDocument/2006/relationships/image" Target="../media/image5.jpg"/><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5.jp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 große Headline oben">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6"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Bildplatzhalter 10">
            <a:extLst>
              <a:ext uri="{FF2B5EF4-FFF2-40B4-BE49-F238E27FC236}">
                <a16:creationId xmlns:a16="http://schemas.microsoft.com/office/drawing/2014/main" id="{6B002FD9-AF19-4ED6-84E1-C634A79B2BA2}"/>
              </a:ext>
            </a:extLst>
          </p:cNvPr>
          <p:cNvSpPr>
            <a:spLocks noGrp="1"/>
          </p:cNvSpPr>
          <p:nvPr>
            <p:ph type="pic" sz="quarter" idx="10"/>
          </p:nvPr>
        </p:nvSpPr>
        <p:spPr>
          <a:xfrm>
            <a:off x="0" y="0"/>
            <a:ext cx="12192000" cy="6858000"/>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6275388" y="2836283"/>
            <a:ext cx="5916612" cy="3148592"/>
          </a:xfrm>
          <a:gradFill flip="none" rotWithShape="1">
            <a:gsLst>
              <a:gs pos="33744">
                <a:srgbClr val="00779A">
                  <a:lumMod val="100000"/>
                  <a:alpha val="95000"/>
                </a:srgbClr>
              </a:gs>
              <a:gs pos="0">
                <a:srgbClr val="014A6B">
                  <a:alpha val="95000"/>
                </a:srgbClr>
              </a:gs>
              <a:gs pos="80000">
                <a:srgbClr val="4DC7D2">
                  <a:lumMod val="90000"/>
                  <a:lumOff val="10000"/>
                  <a:alpha val="95000"/>
                </a:srgbClr>
              </a:gs>
              <a:gs pos="100000">
                <a:srgbClr val="04B1AA">
                  <a:alpha val="95000"/>
                </a:srgbClr>
              </a:gs>
            </a:gsLst>
            <a:path path="circle">
              <a:fillToRect r="100000" b="100000"/>
            </a:path>
            <a:tileRect l="-100000" t="-100000"/>
          </a:gradFill>
        </p:spPr>
        <p:txBody>
          <a:bodyPr lIns="360000" tIns="360000" rIns="360000" bIns="360000" anchor="b">
            <a:spAutoFit/>
          </a:bodyPr>
          <a:lstStyle>
            <a:lvl1pPr>
              <a:lnSpc>
                <a:spcPct val="100000"/>
              </a:lnSpc>
              <a:spcAft>
                <a:spcPts val="0"/>
              </a:spcAft>
              <a:defRPr sz="3200" b="0">
                <a:solidFill>
                  <a:schemeClr val="bg1"/>
                </a:solidFill>
                <a:latin typeface="+mn-lt"/>
              </a:defRPr>
            </a:lvl1pPr>
            <a:lvl2pPr>
              <a:lnSpc>
                <a:spcPts val="3520"/>
              </a:lnSpc>
              <a:spcAft>
                <a:spcPts val="1600"/>
              </a:spcAft>
              <a:defRPr sz="4160" b="0">
                <a:solidFill>
                  <a:schemeClr val="bg1"/>
                </a:solidFill>
                <a:latin typeface="Frutiger LT Com 75 Black" panose="020B0A03040504030204" pitchFamily="34" charset="0"/>
              </a:defRPr>
            </a:lvl2pPr>
            <a:lvl3pPr>
              <a:lnSpc>
                <a:spcPct val="110000"/>
              </a:lnSpc>
              <a:spcAft>
                <a:spcPts val="0"/>
              </a:spcAft>
              <a:defRPr sz="1600">
                <a:solidFill>
                  <a:schemeClr val="bg1"/>
                </a:solidFill>
                <a:latin typeface="+mj-lt"/>
              </a:defRPr>
            </a:lvl3pPr>
            <a:lvl4pPr marL="0" indent="0">
              <a:lnSpc>
                <a:spcPct val="110000"/>
              </a:lnSpc>
              <a:spcBef>
                <a:spcPts val="2080"/>
              </a:spcBef>
              <a:spcAft>
                <a:spcPts val="0"/>
              </a:spcAft>
              <a:buNone/>
              <a:defRPr sz="1600">
                <a:solidFill>
                  <a:schemeClr val="bg1"/>
                </a:solidFill>
              </a:defRPr>
            </a:lvl4pPr>
            <a:lvl5pPr>
              <a:spcAft>
                <a:spcPts val="0"/>
              </a:spcAft>
              <a:defRPr/>
            </a:lvl5pPr>
          </a:lstStyle>
          <a:p>
            <a:pPr lvl="0"/>
            <a:r>
              <a:rPr lang="de-DE" dirty="0"/>
              <a:t>Headline, Frutiger LT </a:t>
            </a:r>
            <a:r>
              <a:rPr lang="de-DE" err="1"/>
              <a:t>Com</a:t>
            </a:r>
            <a:r>
              <a:rPr lang="de-DE"/>
              <a:t> Lt</a:t>
            </a:r>
            <a:r>
              <a:rPr lang="de-DE" dirty="0"/>
              <a:t>, 32 </a:t>
            </a:r>
            <a:r>
              <a:rPr lang="de-DE" dirty="0" err="1"/>
              <a:t>pt</a:t>
            </a:r>
            <a:endParaRPr lang="de-DE" dirty="0"/>
          </a:p>
          <a:p>
            <a:pPr lvl="1"/>
            <a:r>
              <a:rPr lang="de-DE" dirty="0"/>
              <a:t>—</a:t>
            </a:r>
          </a:p>
          <a:p>
            <a:pPr lvl="2"/>
            <a:r>
              <a:rPr lang="de-DE"/>
              <a:t>Subline/Referent/Datum</a:t>
            </a:r>
            <a:endParaRPr lang="de-DE" dirty="0"/>
          </a:p>
          <a:p>
            <a:pPr lvl="3"/>
            <a:r>
              <a:rPr lang="de-DE"/>
              <a:t>Referenten</a:t>
            </a:r>
            <a:endParaRPr lang="de-DE" dirty="0"/>
          </a:p>
        </p:txBody>
      </p:sp>
      <p:pic>
        <p:nvPicPr>
          <p:cNvPr id="6"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6"/>
          <a:stretch>
            <a:fillRect/>
          </a:stretch>
        </p:blipFill>
        <p:spPr>
          <a:xfrm>
            <a:off x="485774" y="485775"/>
            <a:ext cx="2520000" cy="1471400"/>
          </a:xfrm>
          <a:prstGeom prst="rect">
            <a:avLst/>
          </a:prstGeom>
        </p:spPr>
      </p:pic>
    </p:spTree>
    <p:extLst>
      <p:ext uri="{BB962C8B-B14F-4D97-AF65-F5344CB8AC3E}">
        <p14:creationId xmlns:p14="http://schemas.microsoft.com/office/powerpoint/2010/main" val="268458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piteltrenner – Bild 2/3 randabfallen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5B6287E-4A4F-4439-B422-A23539B2685C}"/>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3"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95B6287E-4A4F-4439-B422-A23539B2685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Bildplatzhalter 7">
            <a:extLst>
              <a:ext uri="{FF2B5EF4-FFF2-40B4-BE49-F238E27FC236}">
                <a16:creationId xmlns:a16="http://schemas.microsoft.com/office/drawing/2014/main" id="{43168385-808A-40CF-ACBB-25E2FEB39C95}"/>
              </a:ext>
            </a:extLst>
          </p:cNvPr>
          <p:cNvSpPr>
            <a:spLocks noGrp="1"/>
          </p:cNvSpPr>
          <p:nvPr>
            <p:ph type="pic" sz="quarter" idx="13"/>
          </p:nvPr>
        </p:nvSpPr>
        <p:spPr>
          <a:xfrm>
            <a:off x="0" y="1700213"/>
            <a:ext cx="6781800" cy="4452937"/>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0" name="Textplatzhalter 9">
            <a:extLst>
              <a:ext uri="{FF2B5EF4-FFF2-40B4-BE49-F238E27FC236}">
                <a16:creationId xmlns:a16="http://schemas.microsoft.com/office/drawing/2014/main" id="{959FA541-8597-4991-9A2A-D86D39840ED3}"/>
              </a:ext>
            </a:extLst>
          </p:cNvPr>
          <p:cNvSpPr>
            <a:spLocks noGrp="1"/>
          </p:cNvSpPr>
          <p:nvPr>
            <p:ph type="body" sz="quarter" idx="14" hasCustomPrompt="1"/>
          </p:nvPr>
        </p:nvSpPr>
        <p:spPr>
          <a:xfrm>
            <a:off x="6275388" y="3149600"/>
            <a:ext cx="5916612" cy="2176723"/>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lIns="360000" tIns="360000" rIns="360000" bIns="360000"/>
          <a:lstStyle>
            <a:lvl1pPr>
              <a:lnSpc>
                <a:spcPct val="110000"/>
              </a:lnSpc>
              <a:spcAft>
                <a:spcPts val="0"/>
              </a:spcAft>
              <a:defRPr sz="3200" b="0">
                <a:solidFill>
                  <a:schemeClr val="bg1"/>
                </a:solidFill>
                <a:latin typeface="+mn-lt"/>
              </a:defRPr>
            </a:lvl1pPr>
            <a:lvl2pPr>
              <a:lnSpc>
                <a:spcPts val="3520"/>
              </a:lnSpc>
              <a:spcAft>
                <a:spcPts val="1600"/>
              </a:spcAft>
              <a:defRPr sz="4160" b="1">
                <a:solidFill>
                  <a:schemeClr val="bg1"/>
                </a:solidFill>
                <a:latin typeface="Frutiger LT Com 75 Black" panose="020B0A03040504030204" pitchFamily="34" charset="0"/>
              </a:defRPr>
            </a:lvl2pPr>
            <a:lvl3pPr>
              <a:lnSpc>
                <a:spcPct val="110000"/>
              </a:lnSpc>
              <a:defRPr sz="1600">
                <a:solidFill>
                  <a:schemeClr val="bg1"/>
                </a:solidFill>
              </a:defRPr>
            </a:lvl3pPr>
            <a:lvl4pPr>
              <a:defRPr>
                <a:solidFill>
                  <a:schemeClr val="bg1"/>
                </a:solidFill>
              </a:defRPr>
            </a:lvl4pPr>
            <a:lvl5pPr>
              <a:defRPr>
                <a:solidFill>
                  <a:schemeClr val="bg1"/>
                </a:solidFill>
              </a:defRPr>
            </a:lvl5pPr>
          </a:lstStyle>
          <a:p>
            <a:pPr lvl="0"/>
            <a:r>
              <a:rPr lang="de-DE" dirty="0"/>
              <a:t>00</a:t>
            </a:r>
          </a:p>
          <a:p>
            <a:pPr lvl="1"/>
            <a:r>
              <a:rPr lang="de-DE" dirty="0"/>
              <a:t>—</a:t>
            </a:r>
          </a:p>
          <a:p>
            <a:pPr lvl="2"/>
            <a:r>
              <a:rPr kumimoji="0" lang="de-DE" sz="1600" b="0" i="0" u="none" strike="noStrike" kern="1200" cap="none" spc="0" normalizeH="0" baseline="0" noProof="0" dirty="0">
                <a:ln>
                  <a:noFill/>
                </a:ln>
                <a:solidFill>
                  <a:srgbClr val="FFFFFF"/>
                </a:solidFill>
                <a:effectLst/>
                <a:uLnTx/>
                <a:uFillTx/>
                <a:latin typeface="Frutiger LT Com 65 Bold" panose="020B0803030504020204" pitchFamily="34" charset="0"/>
                <a:ea typeface="+mn-ea"/>
                <a:cs typeface="+mn-cs"/>
              </a:rPr>
              <a:t>Headline, Frutiger LT </a:t>
            </a:r>
            <a:r>
              <a:rPr kumimoji="0" lang="de-DE" sz="1600" b="0" i="0" u="none" strike="noStrike" kern="1200" cap="none" spc="0" normalizeH="0" baseline="0" noProof="0" err="1">
                <a:ln>
                  <a:noFill/>
                </a:ln>
                <a:solidFill>
                  <a:srgbClr val="FFFFFF"/>
                </a:solidFill>
                <a:effectLst/>
                <a:uLnTx/>
                <a:uFillTx/>
                <a:latin typeface="Frutiger LT Com 65 Bold" panose="020B0803030504020204" pitchFamily="34" charset="0"/>
                <a:ea typeface="+mn-ea"/>
                <a:cs typeface="+mn-cs"/>
              </a:rPr>
              <a:t>Com</a:t>
            </a:r>
            <a:r>
              <a:rPr kumimoji="0" lang="de-DE" sz="1600" b="0" i="0" u="none" strike="noStrike" kern="1200" cap="none" spc="0" normalizeH="0" baseline="0" noProof="0">
                <a:ln>
                  <a:noFill/>
                </a:ln>
                <a:solidFill>
                  <a:srgbClr val="FFFFFF"/>
                </a:solidFill>
                <a:effectLst/>
                <a:uLnTx/>
                <a:uFillTx/>
                <a:latin typeface="Frutiger LT Com 65 Bold" panose="020B0803030504020204" pitchFamily="34" charset="0"/>
                <a:ea typeface="+mn-ea"/>
                <a:cs typeface="+mn-cs"/>
              </a:rPr>
              <a:t> Bd</a:t>
            </a:r>
            <a:r>
              <a:rPr kumimoji="0" lang="de-DE" sz="1600" b="0" i="0" u="none" strike="noStrike" kern="1200" cap="none" spc="0" normalizeH="0" baseline="0" noProof="0" dirty="0">
                <a:ln>
                  <a:noFill/>
                </a:ln>
                <a:solidFill>
                  <a:srgbClr val="FFFFFF"/>
                </a:solidFill>
                <a:effectLst/>
                <a:uLnTx/>
                <a:uFillTx/>
                <a:latin typeface="Frutiger LT Com 65 Bold" panose="020B0803030504020204" pitchFamily="34" charset="0"/>
                <a:ea typeface="+mn-ea"/>
                <a:cs typeface="+mn-cs"/>
              </a:rPr>
              <a:t>, 16 </a:t>
            </a:r>
            <a:r>
              <a:rPr kumimoji="0" lang="de-DE" sz="1600" b="0" i="0" u="none" strike="noStrike" kern="1200" cap="none" spc="0" normalizeH="0" baseline="0" noProof="0" dirty="0" err="1">
                <a:ln>
                  <a:noFill/>
                </a:ln>
                <a:solidFill>
                  <a:srgbClr val="FFFFFF"/>
                </a:solidFill>
                <a:effectLst/>
                <a:uLnTx/>
                <a:uFillTx/>
                <a:latin typeface="Frutiger LT Com 65 Bold" panose="020B0803030504020204" pitchFamily="34" charset="0"/>
                <a:ea typeface="+mn-ea"/>
                <a:cs typeface="+mn-cs"/>
              </a:rPr>
              <a:t>pt</a:t>
            </a:r>
            <a:endParaRPr lang="de-DE" dirty="0"/>
          </a:p>
        </p:txBody>
      </p:sp>
      <p:sp>
        <p:nvSpPr>
          <p:cNvPr id="2" name="Titel 1">
            <a:extLst>
              <a:ext uri="{FF2B5EF4-FFF2-40B4-BE49-F238E27FC236}">
                <a16:creationId xmlns:a16="http://schemas.microsoft.com/office/drawing/2014/main" id="{9CEB97AB-0648-4C20-81AF-315192BBB0AA}"/>
              </a:ext>
            </a:extLst>
          </p:cNvPr>
          <p:cNvSpPr>
            <a:spLocks noGrp="1"/>
          </p:cNvSpPr>
          <p:nvPr>
            <p:ph type="title" hasCustomPrompt="1"/>
          </p:nvPr>
        </p:nvSpPr>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5" name="Textplatzhalter 4">
            <a:extLst>
              <a:ext uri="{FF2B5EF4-FFF2-40B4-BE49-F238E27FC236}">
                <a16:creationId xmlns:a16="http://schemas.microsoft.com/office/drawing/2014/main" id="{8349B4F5-3985-40FA-BB6F-4069C03E55EE}"/>
              </a:ext>
            </a:extLst>
          </p:cNvPr>
          <p:cNvSpPr>
            <a:spLocks noGrp="1"/>
          </p:cNvSpPr>
          <p:nvPr>
            <p:ph type="body" sz="quarter" idx="18" hasCustomPrompt="1"/>
          </p:nvPr>
        </p:nvSpPr>
        <p:spPr>
          <a:xfrm>
            <a:off x="479425" y="778321"/>
            <a:ext cx="11233150" cy="319318"/>
          </a:xfrm>
        </p:spPr>
        <p:txBody>
          <a:bodyPr/>
          <a:lstStyle>
            <a:lvl1pPr>
              <a:defRPr sz="2000" b="0">
                <a:solidFill>
                  <a:schemeClr val="accent2"/>
                </a:solidFill>
                <a:latin typeface="+mn-lt"/>
              </a:defRPr>
            </a:lvl1pPr>
            <a:lvl2pPr>
              <a:defRPr sz="2400" b="1"/>
            </a:lvl2pPr>
            <a:lvl3pPr>
              <a:defRPr sz="2400" b="1"/>
            </a:lvl3pPr>
            <a:lvl4pPr>
              <a:defRPr sz="2400" b="1"/>
            </a:lvl4pPr>
            <a:lvl5pPr>
              <a:defRPr sz="2400" b="1"/>
            </a:lvl5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3" name="Datumsplatzhalter 2">
            <a:extLst>
              <a:ext uri="{FF2B5EF4-FFF2-40B4-BE49-F238E27FC236}">
                <a16:creationId xmlns:a16="http://schemas.microsoft.com/office/drawing/2014/main" id="{2A3432A0-F513-4930-BCD5-B4BD00DAAEF3}"/>
              </a:ext>
            </a:extLst>
          </p:cNvPr>
          <p:cNvSpPr>
            <a:spLocks noGrp="1"/>
          </p:cNvSpPr>
          <p:nvPr>
            <p:ph type="dt" sz="half" idx="19"/>
          </p:nvPr>
        </p:nvSpPr>
        <p:spPr/>
        <p:txBody>
          <a:bodyPr/>
          <a:lstStyle/>
          <a:p>
            <a:r>
              <a:rPr lang="en-US" noProof="0" smtClean="0"/>
              <a:t>03.06.2024</a:t>
            </a:r>
            <a:endParaRPr lang="de-DE" noProof="0" dirty="0"/>
          </a:p>
        </p:txBody>
      </p:sp>
      <p:sp>
        <p:nvSpPr>
          <p:cNvPr id="4" name="Fußzeilenplatzhalter 3">
            <a:extLst>
              <a:ext uri="{FF2B5EF4-FFF2-40B4-BE49-F238E27FC236}">
                <a16:creationId xmlns:a16="http://schemas.microsoft.com/office/drawing/2014/main" id="{7728DD29-2A8B-4A4D-A7BC-8DCCFF504368}"/>
              </a:ext>
            </a:extLst>
          </p:cNvPr>
          <p:cNvSpPr>
            <a:spLocks noGrp="1"/>
          </p:cNvSpPr>
          <p:nvPr>
            <p:ph type="ftr" sz="quarter" idx="20"/>
          </p:nvPr>
        </p:nvSpPr>
        <p:spPr/>
        <p:txBody>
          <a:bodyPr/>
          <a:lstStyle/>
          <a:p>
            <a:r>
              <a:rPr lang="de-DE" noProof="0"/>
              <a:t>© Fraunhofer ISI</a:t>
            </a:r>
            <a:endParaRPr lang="de-DE" noProof="0" dirty="0"/>
          </a:p>
        </p:txBody>
      </p:sp>
      <p:sp>
        <p:nvSpPr>
          <p:cNvPr id="7" name="Foliennummernplatzhalter 6">
            <a:extLst>
              <a:ext uri="{FF2B5EF4-FFF2-40B4-BE49-F238E27FC236}">
                <a16:creationId xmlns:a16="http://schemas.microsoft.com/office/drawing/2014/main" id="{FB0E97B0-79E4-4EE2-931A-53B30FA4703B}"/>
              </a:ext>
            </a:extLst>
          </p:cNvPr>
          <p:cNvSpPr>
            <a:spLocks noGrp="1"/>
          </p:cNvSpPr>
          <p:nvPr>
            <p:ph type="sldNum" sz="quarter" idx="21"/>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668532343"/>
      </p:ext>
    </p:extLst>
  </p:cSld>
  <p:clrMapOvr>
    <a:masterClrMapping/>
  </p:clrMapOvr>
  <p:extLst mod="1">
    <p:ext uri="{DCECCB84-F9BA-43D5-87BE-67443E8EF086}">
      <p15:sldGuideLst xmlns:p15="http://schemas.microsoft.com/office/powerpoint/2012/main">
        <p15:guide id="1" pos="3727">
          <p15:clr>
            <a:srgbClr val="FBAE40"/>
          </p15:clr>
        </p15:guide>
        <p15:guide id="2" pos="395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apiteltrenner – Beschreibung mit Bi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5B6287E-4A4F-4439-B422-A23539B2685C}"/>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07"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95B6287E-4A4F-4439-B422-A23539B2685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Bildplatzhalter 7">
            <a:extLst>
              <a:ext uri="{FF2B5EF4-FFF2-40B4-BE49-F238E27FC236}">
                <a16:creationId xmlns:a16="http://schemas.microsoft.com/office/drawing/2014/main" id="{43168385-808A-40CF-ACBB-25E2FEB39C95}"/>
              </a:ext>
            </a:extLst>
          </p:cNvPr>
          <p:cNvSpPr>
            <a:spLocks noGrp="1"/>
          </p:cNvSpPr>
          <p:nvPr>
            <p:ph type="pic" sz="quarter" idx="13"/>
          </p:nvPr>
        </p:nvSpPr>
        <p:spPr>
          <a:xfrm>
            <a:off x="479424" y="1700213"/>
            <a:ext cx="6315075" cy="4284662"/>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p>
        </p:txBody>
      </p:sp>
      <p:sp>
        <p:nvSpPr>
          <p:cNvPr id="10" name="Textplatzhalter 9">
            <a:extLst>
              <a:ext uri="{FF2B5EF4-FFF2-40B4-BE49-F238E27FC236}">
                <a16:creationId xmlns:a16="http://schemas.microsoft.com/office/drawing/2014/main" id="{959FA541-8597-4991-9A2A-D86D39840ED3}"/>
              </a:ext>
            </a:extLst>
          </p:cNvPr>
          <p:cNvSpPr>
            <a:spLocks noGrp="1"/>
          </p:cNvSpPr>
          <p:nvPr>
            <p:ph type="body" sz="quarter" idx="14" hasCustomPrompt="1"/>
          </p:nvPr>
        </p:nvSpPr>
        <p:spPr>
          <a:xfrm>
            <a:off x="6275388" y="3149600"/>
            <a:ext cx="5916612" cy="1757057"/>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lIns="360000" tIns="360000" rIns="360000" bIns="360000"/>
          <a:lstStyle>
            <a:lvl1pPr>
              <a:lnSpc>
                <a:spcPct val="110000"/>
              </a:lnSpc>
              <a:spcAft>
                <a:spcPts val="0"/>
              </a:spcAft>
              <a:defRPr sz="2000" b="1">
                <a:solidFill>
                  <a:schemeClr val="bg1"/>
                </a:solidFill>
              </a:defRPr>
            </a:lvl1pPr>
            <a:lvl2pPr>
              <a:lnSpc>
                <a:spcPts val="2420"/>
              </a:lnSpc>
              <a:spcAft>
                <a:spcPts val="1000"/>
              </a:spcAft>
              <a:defRPr sz="2860" b="1">
                <a:solidFill>
                  <a:schemeClr val="bg1"/>
                </a:solidFill>
                <a:latin typeface="Frutiger LT Com 75 Black" panose="020B0A03040504030204" pitchFamily="34" charset="0"/>
              </a:defRPr>
            </a:lvl2pPr>
            <a:lvl3pPr>
              <a:lnSpc>
                <a:spcPct val="110000"/>
              </a:lnSpc>
              <a:defRPr sz="1600" b="0">
                <a:solidFill>
                  <a:schemeClr val="bg1"/>
                </a:solidFill>
                <a:latin typeface="+mn-lt"/>
              </a:defRPr>
            </a:lvl3pPr>
            <a:lvl4pPr>
              <a:defRPr>
                <a:solidFill>
                  <a:schemeClr val="bg1"/>
                </a:solidFill>
              </a:defRPr>
            </a:lvl4pPr>
            <a:lvl5pPr>
              <a:defRPr>
                <a:solidFill>
                  <a:schemeClr val="bg1"/>
                </a:solidFill>
              </a:defRPr>
            </a:lvl5pPr>
          </a:lstStyle>
          <a:p>
            <a:pPr lvl="0"/>
            <a:r>
              <a:rPr lang="de-DE" dirty="0"/>
              <a:t>Headline, </a:t>
            </a:r>
            <a:r>
              <a:rPr lang="de-DE"/>
              <a:t>Frutiger Bd </a:t>
            </a:r>
            <a:r>
              <a:rPr lang="de-DE" dirty="0"/>
              <a:t>20 </a:t>
            </a:r>
            <a:r>
              <a:rPr lang="de-DE" dirty="0" err="1"/>
              <a:t>pt</a:t>
            </a:r>
            <a:endParaRPr lang="de-DE" dirty="0"/>
          </a:p>
          <a:p>
            <a:pPr lvl="1"/>
            <a:r>
              <a:rPr lang="de-DE" dirty="0"/>
              <a:t>—</a:t>
            </a:r>
          </a:p>
          <a:p>
            <a:pPr lvl="2"/>
            <a:r>
              <a:rPr lang="de-DE" dirty="0"/>
              <a:t>Frutiger LT </a:t>
            </a:r>
            <a:r>
              <a:rPr lang="de-DE" err="1"/>
              <a:t>Com</a:t>
            </a:r>
            <a:r>
              <a:rPr lang="de-DE"/>
              <a:t> Lt </a:t>
            </a:r>
            <a:r>
              <a:rPr lang="de-DE" dirty="0"/>
              <a:t>16 </a:t>
            </a:r>
            <a:r>
              <a:rPr lang="de-DE" dirty="0" err="1"/>
              <a:t>pt</a:t>
            </a:r>
            <a:r>
              <a:rPr lang="de-DE" dirty="0"/>
              <a:t> </a:t>
            </a:r>
          </a:p>
        </p:txBody>
      </p:sp>
      <p:sp>
        <p:nvSpPr>
          <p:cNvPr id="2" name="Titel 1">
            <a:extLst>
              <a:ext uri="{FF2B5EF4-FFF2-40B4-BE49-F238E27FC236}">
                <a16:creationId xmlns:a16="http://schemas.microsoft.com/office/drawing/2014/main" id="{9CEB97AB-0648-4C20-81AF-315192BBB0AA}"/>
              </a:ext>
            </a:extLst>
          </p:cNvPr>
          <p:cNvSpPr>
            <a:spLocks noGrp="1"/>
          </p:cNvSpPr>
          <p:nvPr>
            <p:ph type="title" hasCustomPrompt="1"/>
          </p:nvPr>
        </p:nvSpPr>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4" name="Textplatzhalter 3">
            <a:extLst>
              <a:ext uri="{FF2B5EF4-FFF2-40B4-BE49-F238E27FC236}">
                <a16:creationId xmlns:a16="http://schemas.microsoft.com/office/drawing/2014/main" id="{1600B162-5CE1-4081-9F76-7824B5C17191}"/>
              </a:ext>
            </a:extLst>
          </p:cNvPr>
          <p:cNvSpPr>
            <a:spLocks noGrp="1"/>
          </p:cNvSpPr>
          <p:nvPr>
            <p:ph type="body" sz="quarter" idx="18" hasCustomPrompt="1"/>
          </p:nvPr>
        </p:nvSpPr>
        <p:spPr>
          <a:xfrm>
            <a:off x="479425" y="778321"/>
            <a:ext cx="11233150" cy="318933"/>
          </a:xfrm>
        </p:spPr>
        <p:txBody>
          <a:bodyPr/>
          <a:lstStyle>
            <a:lvl1pPr>
              <a:defRPr sz="2000" b="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3" name="Datumsplatzhalter 2">
            <a:extLst>
              <a:ext uri="{FF2B5EF4-FFF2-40B4-BE49-F238E27FC236}">
                <a16:creationId xmlns:a16="http://schemas.microsoft.com/office/drawing/2014/main" id="{109C7DF2-26E3-41FC-BBA4-D04F3C8A789B}"/>
              </a:ext>
            </a:extLst>
          </p:cNvPr>
          <p:cNvSpPr>
            <a:spLocks noGrp="1"/>
          </p:cNvSpPr>
          <p:nvPr>
            <p:ph type="dt" sz="half" idx="19"/>
          </p:nvPr>
        </p:nvSpPr>
        <p:spPr/>
        <p:txBody>
          <a:bodyPr/>
          <a:lstStyle/>
          <a:p>
            <a:r>
              <a:rPr lang="en-US" noProof="0" smtClean="0"/>
              <a:t>03.06.2024</a:t>
            </a:r>
            <a:endParaRPr lang="de-DE" noProof="0" dirty="0"/>
          </a:p>
        </p:txBody>
      </p:sp>
      <p:sp>
        <p:nvSpPr>
          <p:cNvPr id="5" name="Fußzeilenplatzhalter 4">
            <a:extLst>
              <a:ext uri="{FF2B5EF4-FFF2-40B4-BE49-F238E27FC236}">
                <a16:creationId xmlns:a16="http://schemas.microsoft.com/office/drawing/2014/main" id="{882DDE9E-9713-44C6-8C76-61BAF975C2F9}"/>
              </a:ext>
            </a:extLst>
          </p:cNvPr>
          <p:cNvSpPr>
            <a:spLocks noGrp="1"/>
          </p:cNvSpPr>
          <p:nvPr>
            <p:ph type="ftr" sz="quarter" idx="20"/>
          </p:nvPr>
        </p:nvSpPr>
        <p:spPr/>
        <p:txBody>
          <a:bodyPr/>
          <a:lstStyle/>
          <a:p>
            <a:r>
              <a:rPr lang="de-DE" noProof="0"/>
              <a:t>© Fraunhofer ISI</a:t>
            </a:r>
            <a:endParaRPr lang="de-DE" noProof="0" dirty="0"/>
          </a:p>
        </p:txBody>
      </p:sp>
      <p:sp>
        <p:nvSpPr>
          <p:cNvPr id="7" name="Foliennummernplatzhalter 6">
            <a:extLst>
              <a:ext uri="{FF2B5EF4-FFF2-40B4-BE49-F238E27FC236}">
                <a16:creationId xmlns:a16="http://schemas.microsoft.com/office/drawing/2014/main" id="{AA6C6CE5-B69A-4AFB-BE84-FD1E0C292281}"/>
              </a:ext>
            </a:extLst>
          </p:cNvPr>
          <p:cNvSpPr>
            <a:spLocks noGrp="1"/>
          </p:cNvSpPr>
          <p:nvPr>
            <p:ph type="sldNum" sz="quarter" idx="21"/>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1060592921"/>
      </p:ext>
    </p:extLst>
  </p:cSld>
  <p:clrMapOvr>
    <a:masterClrMapping/>
  </p:clrMapOvr>
  <p:extLst mod="1">
    <p:ext uri="{DCECCB84-F9BA-43D5-87BE-67443E8EF086}">
      <p15:sldGuideLst xmlns:p15="http://schemas.microsoft.com/office/powerpoint/2012/main">
        <p15:guide id="1" pos="3727">
          <p15:clr>
            <a:srgbClr val="FBAE40"/>
          </p15:clr>
        </p15:guide>
        <p15:guide id="2" pos="39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folie mit Beschreibung 1">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1"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Grafik 7">
            <a:extLst>
              <a:ext uri="{FF2B5EF4-FFF2-40B4-BE49-F238E27FC236}">
                <a16:creationId xmlns:a16="http://schemas.microsoft.com/office/drawing/2014/main" id="{7355B916-F5BD-44FA-A46A-0DDC6C436E8F}"/>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b="10278"/>
          <a:stretch/>
        </p:blipFill>
        <p:spPr>
          <a:xfrm>
            <a:off x="1" y="1"/>
            <a:ext cx="12192000" cy="6153150"/>
          </a:xfrm>
          <a:prstGeom prst="rect">
            <a:avLst/>
          </a:prstGeom>
        </p:spPr>
      </p:pic>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478198" y="1999174"/>
            <a:ext cx="7346583" cy="1731243"/>
          </a:xfrm>
          <a:noFill/>
        </p:spPr>
        <p:txBody>
          <a:bodyPr wrap="square" lIns="0" tIns="0" rIns="0" bIns="0" anchor="t">
            <a:spAutoFit/>
          </a:bodyPr>
          <a:lstStyle>
            <a:lvl1pPr>
              <a:lnSpc>
                <a:spcPct val="110000"/>
              </a:lnSpc>
              <a:spcAft>
                <a:spcPts val="0"/>
              </a:spcAft>
              <a:defRPr sz="1600" b="0">
                <a:solidFill>
                  <a:schemeClr val="bg1"/>
                </a:solidFill>
                <a:latin typeface="+mj-lt"/>
              </a:defRPr>
            </a:lvl1pPr>
            <a:lvl2pPr>
              <a:lnSpc>
                <a:spcPts val="3200"/>
              </a:lnSpc>
              <a:spcAft>
                <a:spcPts val="640"/>
              </a:spcAft>
              <a:defRPr sz="4160" b="1">
                <a:solidFill>
                  <a:schemeClr val="bg1"/>
                </a:solidFill>
                <a:latin typeface="Frutiger LT Com 75 Black" panose="020B0A03040504030204" pitchFamily="34" charset="0"/>
              </a:defRPr>
            </a:lvl2pPr>
            <a:lvl3pPr>
              <a:lnSpc>
                <a:spcPct val="100000"/>
              </a:lnSpc>
              <a:spcAft>
                <a:spcPts val="0"/>
              </a:spcAft>
              <a:defRPr sz="3200" b="0">
                <a:solidFill>
                  <a:schemeClr val="bg1"/>
                </a:solidFill>
                <a:latin typeface="+mn-lt"/>
              </a:defRPr>
            </a:lvl3pPr>
            <a:lvl4pPr marL="0" indent="0">
              <a:lnSpc>
                <a:spcPts val="2080"/>
              </a:lnSpc>
              <a:spcBef>
                <a:spcPts val="2080"/>
              </a:spcBef>
              <a:spcAft>
                <a:spcPts val="0"/>
              </a:spcAft>
              <a:buNone/>
              <a:defRPr>
                <a:solidFill>
                  <a:schemeClr val="bg1"/>
                </a:solidFill>
              </a:defRPr>
            </a:lvl4pPr>
            <a:lvl5pPr>
              <a:spcAft>
                <a:spcPts val="0"/>
              </a:spcAft>
              <a:defRPr/>
            </a:lvl5pPr>
          </a:lstStyle>
          <a:p>
            <a:pPr lvl="0"/>
            <a:r>
              <a:rPr lang="de-DE" dirty="0"/>
              <a:t>00</a:t>
            </a:r>
          </a:p>
          <a:p>
            <a:pPr lvl="1"/>
            <a:r>
              <a:rPr lang="de-DE" dirty="0"/>
              <a:t>—</a:t>
            </a:r>
          </a:p>
          <a:p>
            <a:pPr lvl="2"/>
            <a:r>
              <a:rPr lang="de-DE" dirty="0"/>
              <a:t>Headline, Frutiger LT </a:t>
            </a:r>
            <a:r>
              <a:rPr lang="de-DE" err="1"/>
              <a:t>Com</a:t>
            </a:r>
            <a:r>
              <a:rPr lang="de-DE"/>
              <a:t> Lt</a:t>
            </a:r>
            <a:r>
              <a:rPr lang="de-DE" dirty="0"/>
              <a:t>, </a:t>
            </a:r>
            <a:br>
              <a:rPr lang="de-DE" dirty="0"/>
            </a:br>
            <a:r>
              <a:rPr lang="de-DE" dirty="0"/>
              <a:t>32 </a:t>
            </a:r>
            <a:r>
              <a:rPr lang="de-DE" dirty="0" err="1"/>
              <a:t>pt</a:t>
            </a:r>
            <a:endParaRPr lang="de-DE" dirty="0"/>
          </a:p>
        </p:txBody>
      </p:sp>
      <p:sp>
        <p:nvSpPr>
          <p:cNvPr id="2" name="Datumsplatzhalter 1">
            <a:extLst>
              <a:ext uri="{FF2B5EF4-FFF2-40B4-BE49-F238E27FC236}">
                <a16:creationId xmlns:a16="http://schemas.microsoft.com/office/drawing/2014/main" id="{995B9307-B714-4F6E-A2FC-68DD27444FCD}"/>
              </a:ext>
            </a:extLst>
          </p:cNvPr>
          <p:cNvSpPr>
            <a:spLocks noGrp="1"/>
          </p:cNvSpPr>
          <p:nvPr>
            <p:ph type="dt" sz="half" idx="12"/>
          </p:nvPr>
        </p:nvSpPr>
        <p:spPr/>
        <p:txBody>
          <a:bodyPr/>
          <a:lstStyle/>
          <a:p>
            <a:r>
              <a:rPr lang="en-US" noProof="0" smtClean="0"/>
              <a:t>03.06.2024</a:t>
            </a:r>
            <a:endParaRPr lang="de-DE" noProof="0" dirty="0"/>
          </a:p>
        </p:txBody>
      </p:sp>
      <p:sp>
        <p:nvSpPr>
          <p:cNvPr id="3" name="Fußzeilenplatzhalter 2">
            <a:extLst>
              <a:ext uri="{FF2B5EF4-FFF2-40B4-BE49-F238E27FC236}">
                <a16:creationId xmlns:a16="http://schemas.microsoft.com/office/drawing/2014/main" id="{4B0E546C-CA1A-4085-B98B-53E34E1FDA06}"/>
              </a:ext>
            </a:extLst>
          </p:cNvPr>
          <p:cNvSpPr>
            <a:spLocks noGrp="1"/>
          </p:cNvSpPr>
          <p:nvPr>
            <p:ph type="ftr" sz="quarter" idx="13"/>
          </p:nvPr>
        </p:nvSpPr>
        <p:spPr/>
        <p:txBody>
          <a:bodyPr/>
          <a:lstStyle/>
          <a:p>
            <a:r>
              <a:rPr lang="de-DE" noProof="0"/>
              <a:t>© Fraunhofer ISI</a:t>
            </a:r>
            <a:endParaRPr lang="de-DE" noProof="0" dirty="0"/>
          </a:p>
        </p:txBody>
      </p:sp>
      <p:sp>
        <p:nvSpPr>
          <p:cNvPr id="4" name="Foliennummernplatzhalter 3">
            <a:extLst>
              <a:ext uri="{FF2B5EF4-FFF2-40B4-BE49-F238E27FC236}">
                <a16:creationId xmlns:a16="http://schemas.microsoft.com/office/drawing/2014/main" id="{0E55CE55-FB14-4252-8735-FF4916096C86}"/>
              </a:ext>
            </a:extLst>
          </p:cNvPr>
          <p:cNvSpPr>
            <a:spLocks noGrp="1"/>
          </p:cNvSpPr>
          <p:nvPr>
            <p:ph type="sldNum" sz="quarter" idx="14"/>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357465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folie mit Beschreibung 2">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5"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4" name="Grafik 13">
            <a:extLst>
              <a:ext uri="{FF2B5EF4-FFF2-40B4-BE49-F238E27FC236}">
                <a16:creationId xmlns:a16="http://schemas.microsoft.com/office/drawing/2014/main" id="{6B89D7C3-6348-44ED-84FD-9C88687DD027}"/>
              </a:ext>
            </a:extLst>
          </p:cNvPr>
          <p:cNvPicPr>
            <a:picLocks noChangeAspect="1"/>
          </p:cNvPicPr>
          <p:nvPr userDrawn="1"/>
        </p:nvPicPr>
        <p:blipFill rotWithShape="1">
          <a:blip r:embed="rId6"/>
          <a:srcRect b="10278"/>
          <a:stretch/>
        </p:blipFill>
        <p:spPr>
          <a:xfrm>
            <a:off x="0" y="1"/>
            <a:ext cx="12192000" cy="6153150"/>
          </a:xfrm>
          <a:prstGeom prst="rect">
            <a:avLst/>
          </a:prstGeom>
        </p:spPr>
      </p:pic>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478198" y="1999174"/>
            <a:ext cx="7346585" cy="1731243"/>
          </a:xfrm>
          <a:noFill/>
        </p:spPr>
        <p:txBody>
          <a:bodyPr wrap="square" lIns="0" tIns="0" rIns="0" bIns="0" anchor="t">
            <a:spAutoFit/>
          </a:bodyPr>
          <a:lstStyle>
            <a:lvl1pPr>
              <a:lnSpc>
                <a:spcPct val="110000"/>
              </a:lnSpc>
              <a:spcAft>
                <a:spcPts val="0"/>
              </a:spcAft>
              <a:defRPr sz="1600" b="0">
                <a:solidFill>
                  <a:schemeClr val="bg1"/>
                </a:solidFill>
                <a:latin typeface="+mj-lt"/>
              </a:defRPr>
            </a:lvl1pPr>
            <a:lvl2pPr>
              <a:lnSpc>
                <a:spcPts val="3200"/>
              </a:lnSpc>
              <a:spcAft>
                <a:spcPts val="640"/>
              </a:spcAft>
              <a:defRPr sz="4160" b="1">
                <a:solidFill>
                  <a:schemeClr val="bg1"/>
                </a:solidFill>
                <a:latin typeface="Frutiger LT Com 75 Black" panose="020B0A03040504030204" pitchFamily="34" charset="0"/>
              </a:defRPr>
            </a:lvl2pPr>
            <a:lvl3pPr>
              <a:lnSpc>
                <a:spcPct val="100000"/>
              </a:lnSpc>
              <a:spcAft>
                <a:spcPts val="0"/>
              </a:spcAft>
              <a:defRPr sz="3200" b="0">
                <a:solidFill>
                  <a:schemeClr val="bg1"/>
                </a:solidFill>
                <a:latin typeface="+mn-lt"/>
              </a:defRPr>
            </a:lvl3pPr>
            <a:lvl4pPr marL="0" indent="0">
              <a:lnSpc>
                <a:spcPts val="2080"/>
              </a:lnSpc>
              <a:spcBef>
                <a:spcPts val="2080"/>
              </a:spcBef>
              <a:spcAft>
                <a:spcPts val="0"/>
              </a:spcAft>
              <a:buNone/>
              <a:defRPr>
                <a:solidFill>
                  <a:schemeClr val="bg1"/>
                </a:solidFill>
              </a:defRPr>
            </a:lvl4pPr>
            <a:lvl5pPr>
              <a:spcAft>
                <a:spcPts val="0"/>
              </a:spcAft>
              <a:defRPr/>
            </a:lvl5pPr>
          </a:lstStyle>
          <a:p>
            <a:pPr lvl="0"/>
            <a:r>
              <a:rPr lang="de-DE" dirty="0"/>
              <a:t>00</a:t>
            </a:r>
          </a:p>
          <a:p>
            <a:pPr lvl="1"/>
            <a:r>
              <a:rPr lang="de-DE" dirty="0"/>
              <a:t>—</a:t>
            </a:r>
          </a:p>
          <a:p>
            <a:pPr lvl="2"/>
            <a:r>
              <a:rPr lang="de-DE" dirty="0"/>
              <a:t>Headline, Frutiger LT </a:t>
            </a:r>
            <a:r>
              <a:rPr lang="de-DE" err="1"/>
              <a:t>Com</a:t>
            </a:r>
            <a:r>
              <a:rPr lang="de-DE"/>
              <a:t> Lt</a:t>
            </a:r>
            <a:r>
              <a:rPr lang="de-DE" dirty="0"/>
              <a:t>, </a:t>
            </a:r>
            <a:br>
              <a:rPr lang="de-DE" dirty="0"/>
            </a:br>
            <a:r>
              <a:rPr lang="de-DE" dirty="0"/>
              <a:t>32 </a:t>
            </a:r>
            <a:r>
              <a:rPr lang="de-DE" dirty="0" err="1"/>
              <a:t>pt</a:t>
            </a:r>
            <a:endParaRPr lang="de-DE" dirty="0"/>
          </a:p>
        </p:txBody>
      </p:sp>
      <p:sp>
        <p:nvSpPr>
          <p:cNvPr id="2" name="Datumsplatzhalter 1">
            <a:extLst>
              <a:ext uri="{FF2B5EF4-FFF2-40B4-BE49-F238E27FC236}">
                <a16:creationId xmlns:a16="http://schemas.microsoft.com/office/drawing/2014/main" id="{9D065BA7-85F8-4EE9-B742-24693D51D89F}"/>
              </a:ext>
            </a:extLst>
          </p:cNvPr>
          <p:cNvSpPr>
            <a:spLocks noGrp="1"/>
          </p:cNvSpPr>
          <p:nvPr>
            <p:ph type="dt" sz="half" idx="12"/>
          </p:nvPr>
        </p:nvSpPr>
        <p:spPr/>
        <p:txBody>
          <a:bodyPr/>
          <a:lstStyle/>
          <a:p>
            <a:r>
              <a:rPr lang="en-US" noProof="0" smtClean="0"/>
              <a:t>03.06.2024</a:t>
            </a:r>
            <a:endParaRPr lang="de-DE" noProof="0" dirty="0"/>
          </a:p>
        </p:txBody>
      </p:sp>
      <p:sp>
        <p:nvSpPr>
          <p:cNvPr id="3" name="Fußzeilenplatzhalter 2">
            <a:extLst>
              <a:ext uri="{FF2B5EF4-FFF2-40B4-BE49-F238E27FC236}">
                <a16:creationId xmlns:a16="http://schemas.microsoft.com/office/drawing/2014/main" id="{A3A42444-18F6-4DEB-8F09-69EB8CDC5A9F}"/>
              </a:ext>
            </a:extLst>
          </p:cNvPr>
          <p:cNvSpPr>
            <a:spLocks noGrp="1"/>
          </p:cNvSpPr>
          <p:nvPr>
            <p:ph type="ftr" sz="quarter" idx="13"/>
          </p:nvPr>
        </p:nvSpPr>
        <p:spPr/>
        <p:txBody>
          <a:bodyPr/>
          <a:lstStyle/>
          <a:p>
            <a:r>
              <a:rPr lang="de-DE" noProof="0"/>
              <a:t>© Fraunhofer ISI</a:t>
            </a:r>
            <a:endParaRPr lang="de-DE" noProof="0" dirty="0"/>
          </a:p>
        </p:txBody>
      </p:sp>
      <p:sp>
        <p:nvSpPr>
          <p:cNvPr id="4" name="Foliennummernplatzhalter 3">
            <a:extLst>
              <a:ext uri="{FF2B5EF4-FFF2-40B4-BE49-F238E27FC236}">
                <a16:creationId xmlns:a16="http://schemas.microsoft.com/office/drawing/2014/main" id="{4FF9E246-7B08-4017-9C02-690D30876177}"/>
              </a:ext>
            </a:extLst>
          </p:cNvPr>
          <p:cNvSpPr>
            <a:spLocks noGrp="1"/>
          </p:cNvSpPr>
          <p:nvPr>
            <p:ph type="sldNum" sz="quarter" idx="14"/>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928081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 2 Spalten">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2C7AF347-EE19-4A49-ACB3-3F7316F7E1D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9" name="think-cell Folie" r:id="rId4" imgW="344" imgH="345" progId="TCLayout.ActiveDocument.1">
                  <p:embed/>
                </p:oleObj>
              </mc:Choice>
              <mc:Fallback>
                <p:oleObj name="think-cell Folie" r:id="rId4" imgW="344" imgH="345" progId="TCLayout.ActiveDocument.1">
                  <p:embed/>
                  <p:pic>
                    <p:nvPicPr>
                      <p:cNvPr id="7" name="Objekt 6" hidden="1">
                        <a:extLst>
                          <a:ext uri="{FF2B5EF4-FFF2-40B4-BE49-F238E27FC236}">
                            <a16:creationId xmlns:a16="http://schemas.microsoft.com/office/drawing/2014/main" id="{2C7AF347-EE19-4A49-ACB3-3F7316F7E1D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E6397C-9FE6-4A0B-87BC-9E26F4233B7D}"/>
              </a:ext>
            </a:extLst>
          </p:cNvPr>
          <p:cNvSpPr>
            <a:spLocks noGrp="1"/>
          </p:cNvSpPr>
          <p:nvPr>
            <p:ph type="title" hasCustomPrompt="1"/>
          </p:nvPr>
        </p:nvSpPr>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4" name="Textplatzhalter 3">
            <a:extLst>
              <a:ext uri="{FF2B5EF4-FFF2-40B4-BE49-F238E27FC236}">
                <a16:creationId xmlns:a16="http://schemas.microsoft.com/office/drawing/2014/main" id="{594FD133-02A3-4CCE-886B-5D61839C10ED}"/>
              </a:ext>
            </a:extLst>
          </p:cNvPr>
          <p:cNvSpPr>
            <a:spLocks noGrp="1"/>
          </p:cNvSpPr>
          <p:nvPr>
            <p:ph type="body" sz="quarter" idx="13" hasCustomPrompt="1"/>
          </p:nvPr>
        </p:nvSpPr>
        <p:spPr>
          <a:xfrm>
            <a:off x="479425" y="778321"/>
            <a:ext cx="11233150" cy="318933"/>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5" name="Textplatzhalter 4">
            <a:extLst>
              <a:ext uri="{FF2B5EF4-FFF2-40B4-BE49-F238E27FC236}">
                <a16:creationId xmlns:a16="http://schemas.microsoft.com/office/drawing/2014/main" id="{7A89D932-8DCF-4ABE-8120-3CC2C601E53E}"/>
              </a:ext>
            </a:extLst>
          </p:cNvPr>
          <p:cNvSpPr>
            <a:spLocks noGrp="1"/>
          </p:cNvSpPr>
          <p:nvPr>
            <p:ph type="body" sz="quarter" idx="14" hasCustomPrompt="1"/>
          </p:nvPr>
        </p:nvSpPr>
        <p:spPr>
          <a:xfrm>
            <a:off x="478199" y="1703388"/>
            <a:ext cx="5437188"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11" name="Textplatzhalter 10">
            <a:extLst>
              <a:ext uri="{FF2B5EF4-FFF2-40B4-BE49-F238E27FC236}">
                <a16:creationId xmlns:a16="http://schemas.microsoft.com/office/drawing/2014/main" id="{77715D3E-BD63-49BD-96CA-087D6CFC2D25}"/>
              </a:ext>
            </a:extLst>
          </p:cNvPr>
          <p:cNvSpPr>
            <a:spLocks noGrp="1"/>
          </p:cNvSpPr>
          <p:nvPr>
            <p:ph type="body" sz="quarter" idx="15" hasCustomPrompt="1"/>
          </p:nvPr>
        </p:nvSpPr>
        <p:spPr>
          <a:xfrm>
            <a:off x="6275388" y="1703388"/>
            <a:ext cx="5437187"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3" name="Datumsplatzhalter 2">
            <a:extLst>
              <a:ext uri="{FF2B5EF4-FFF2-40B4-BE49-F238E27FC236}">
                <a16:creationId xmlns:a16="http://schemas.microsoft.com/office/drawing/2014/main" id="{502B98C0-CD3B-4858-9EBF-1ABA8A5F4851}"/>
              </a:ext>
            </a:extLst>
          </p:cNvPr>
          <p:cNvSpPr>
            <a:spLocks noGrp="1"/>
          </p:cNvSpPr>
          <p:nvPr>
            <p:ph type="dt" sz="half" idx="16"/>
          </p:nvPr>
        </p:nvSpPr>
        <p:spPr/>
        <p:txBody>
          <a:bodyPr/>
          <a:lstStyle/>
          <a:p>
            <a:r>
              <a:rPr lang="en-US" noProof="0" smtClean="0"/>
              <a:t>03.06.2024</a:t>
            </a:r>
            <a:endParaRPr lang="de-DE" noProof="0" dirty="0"/>
          </a:p>
        </p:txBody>
      </p:sp>
      <p:sp>
        <p:nvSpPr>
          <p:cNvPr id="6" name="Fußzeilenplatzhalter 5">
            <a:extLst>
              <a:ext uri="{FF2B5EF4-FFF2-40B4-BE49-F238E27FC236}">
                <a16:creationId xmlns:a16="http://schemas.microsoft.com/office/drawing/2014/main" id="{0A9339C1-56D0-4552-B568-77AAE6F881E8}"/>
              </a:ext>
            </a:extLst>
          </p:cNvPr>
          <p:cNvSpPr>
            <a:spLocks noGrp="1"/>
          </p:cNvSpPr>
          <p:nvPr>
            <p:ph type="ftr" sz="quarter" idx="17"/>
          </p:nvPr>
        </p:nvSpPr>
        <p:spPr/>
        <p:txBody>
          <a:bodyPr/>
          <a:lstStyle/>
          <a:p>
            <a:r>
              <a:rPr lang="de-DE" noProof="0"/>
              <a:t>© Fraunhofer ISI</a:t>
            </a:r>
            <a:endParaRPr lang="de-DE" noProof="0" dirty="0"/>
          </a:p>
        </p:txBody>
      </p:sp>
      <p:sp>
        <p:nvSpPr>
          <p:cNvPr id="12" name="Foliennummernplatzhalter 11">
            <a:extLst>
              <a:ext uri="{FF2B5EF4-FFF2-40B4-BE49-F238E27FC236}">
                <a16:creationId xmlns:a16="http://schemas.microsoft.com/office/drawing/2014/main" id="{5C5B5A5E-5260-4ADB-9A78-B7522733BFDA}"/>
              </a:ext>
            </a:extLst>
          </p:cNvPr>
          <p:cNvSpPr>
            <a:spLocks noGrp="1"/>
          </p:cNvSpPr>
          <p:nvPr>
            <p:ph type="sldNum" sz="quarter" idx="18"/>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1717183421"/>
      </p:ext>
    </p:extLst>
  </p:cSld>
  <p:clrMapOvr>
    <a:masterClrMapping/>
  </p:clrMapOvr>
  <p:extLst mod="1">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 3 Spalten">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19BFEDD4-0A61-4DAA-847E-5542C0836BF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3" name="think-cell Folie" r:id="rId4" imgW="344" imgH="345" progId="TCLayout.ActiveDocument.1">
                  <p:embed/>
                </p:oleObj>
              </mc:Choice>
              <mc:Fallback>
                <p:oleObj name="think-cell Folie" r:id="rId4" imgW="344" imgH="345" progId="TCLayout.ActiveDocument.1">
                  <p:embed/>
                  <p:pic>
                    <p:nvPicPr>
                      <p:cNvPr id="9" name="Objekt 8" hidden="1">
                        <a:extLst>
                          <a:ext uri="{FF2B5EF4-FFF2-40B4-BE49-F238E27FC236}">
                            <a16:creationId xmlns:a16="http://schemas.microsoft.com/office/drawing/2014/main" id="{19BFEDD4-0A61-4DAA-847E-5542C0836BF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E6397C-9FE6-4A0B-87BC-9E26F4233B7D}"/>
              </a:ext>
            </a:extLst>
          </p:cNvPr>
          <p:cNvSpPr>
            <a:spLocks noGrp="1"/>
          </p:cNvSpPr>
          <p:nvPr>
            <p:ph type="title" hasCustomPrompt="1"/>
          </p:nvPr>
        </p:nvSpPr>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4" name="Textplatzhalter 3">
            <a:extLst>
              <a:ext uri="{FF2B5EF4-FFF2-40B4-BE49-F238E27FC236}">
                <a16:creationId xmlns:a16="http://schemas.microsoft.com/office/drawing/2014/main" id="{841153CC-8B9B-4F23-A87D-CDC7D540D2D7}"/>
              </a:ext>
            </a:extLst>
          </p:cNvPr>
          <p:cNvSpPr>
            <a:spLocks noGrp="1"/>
          </p:cNvSpPr>
          <p:nvPr>
            <p:ph type="body" sz="quarter" idx="13" hasCustomPrompt="1"/>
          </p:nvPr>
        </p:nvSpPr>
        <p:spPr>
          <a:xfrm>
            <a:off x="479425" y="778321"/>
            <a:ext cx="11233150" cy="319318"/>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5" name="Textplatzhalter 4">
            <a:extLst>
              <a:ext uri="{FF2B5EF4-FFF2-40B4-BE49-F238E27FC236}">
                <a16:creationId xmlns:a16="http://schemas.microsoft.com/office/drawing/2014/main" id="{5AAA71AE-8A22-4F1C-8598-F96615B924D7}"/>
              </a:ext>
            </a:extLst>
          </p:cNvPr>
          <p:cNvSpPr>
            <a:spLocks noGrp="1"/>
          </p:cNvSpPr>
          <p:nvPr>
            <p:ph type="body" sz="quarter" idx="14" hasCustomPrompt="1"/>
          </p:nvPr>
        </p:nvSpPr>
        <p:spPr>
          <a:xfrm>
            <a:off x="478199" y="1703388"/>
            <a:ext cx="3492500"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11" name="Textplatzhalter 10">
            <a:extLst>
              <a:ext uri="{FF2B5EF4-FFF2-40B4-BE49-F238E27FC236}">
                <a16:creationId xmlns:a16="http://schemas.microsoft.com/office/drawing/2014/main" id="{6F587FD1-7E1D-43C5-AEEB-11FB82BEE617}"/>
              </a:ext>
            </a:extLst>
          </p:cNvPr>
          <p:cNvSpPr>
            <a:spLocks noGrp="1"/>
          </p:cNvSpPr>
          <p:nvPr>
            <p:ph type="body" sz="quarter" idx="15" hasCustomPrompt="1"/>
          </p:nvPr>
        </p:nvSpPr>
        <p:spPr>
          <a:xfrm>
            <a:off x="4332288" y="1703388"/>
            <a:ext cx="3492500" cy="2640595"/>
          </a:xfrm>
        </p:spPr>
        <p:txBody>
          <a:bodyPr/>
          <a:lstStyle>
            <a:lvl9pPr>
              <a:buAutoNum type="arabicPeriod"/>
              <a:defRPr/>
            </a:lvl9p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13" name="Textplatzhalter 12">
            <a:extLst>
              <a:ext uri="{FF2B5EF4-FFF2-40B4-BE49-F238E27FC236}">
                <a16:creationId xmlns:a16="http://schemas.microsoft.com/office/drawing/2014/main" id="{2D288D47-B1E2-4566-B8EC-6D108A695254}"/>
              </a:ext>
            </a:extLst>
          </p:cNvPr>
          <p:cNvSpPr>
            <a:spLocks noGrp="1"/>
          </p:cNvSpPr>
          <p:nvPr>
            <p:ph type="body" sz="quarter" idx="16" hasCustomPrompt="1"/>
          </p:nvPr>
        </p:nvSpPr>
        <p:spPr>
          <a:xfrm>
            <a:off x="8220075" y="1703388"/>
            <a:ext cx="3492500" cy="274002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3" name="Datumsplatzhalter 2">
            <a:extLst>
              <a:ext uri="{FF2B5EF4-FFF2-40B4-BE49-F238E27FC236}">
                <a16:creationId xmlns:a16="http://schemas.microsoft.com/office/drawing/2014/main" id="{D2C97856-E56E-4A7B-9E6B-645BE57712DA}"/>
              </a:ext>
            </a:extLst>
          </p:cNvPr>
          <p:cNvSpPr>
            <a:spLocks noGrp="1"/>
          </p:cNvSpPr>
          <p:nvPr>
            <p:ph type="dt" sz="half" idx="17"/>
          </p:nvPr>
        </p:nvSpPr>
        <p:spPr/>
        <p:txBody>
          <a:bodyPr/>
          <a:lstStyle/>
          <a:p>
            <a:r>
              <a:rPr lang="en-US" noProof="0" smtClean="0"/>
              <a:t>03.06.2024</a:t>
            </a:r>
            <a:endParaRPr lang="de-DE" noProof="0" dirty="0"/>
          </a:p>
        </p:txBody>
      </p:sp>
      <p:sp>
        <p:nvSpPr>
          <p:cNvPr id="6" name="Fußzeilenplatzhalter 5">
            <a:extLst>
              <a:ext uri="{FF2B5EF4-FFF2-40B4-BE49-F238E27FC236}">
                <a16:creationId xmlns:a16="http://schemas.microsoft.com/office/drawing/2014/main" id="{4167E4E3-ED26-4131-9FAE-8897857FA6CA}"/>
              </a:ext>
            </a:extLst>
          </p:cNvPr>
          <p:cNvSpPr>
            <a:spLocks noGrp="1"/>
          </p:cNvSpPr>
          <p:nvPr>
            <p:ph type="ftr" sz="quarter" idx="18"/>
          </p:nvPr>
        </p:nvSpPr>
        <p:spPr/>
        <p:txBody>
          <a:bodyPr/>
          <a:lstStyle/>
          <a:p>
            <a:r>
              <a:rPr lang="de-DE" noProof="0"/>
              <a:t>© Fraunhofer ISI</a:t>
            </a:r>
            <a:endParaRPr lang="de-DE" noProof="0" dirty="0"/>
          </a:p>
        </p:txBody>
      </p:sp>
      <p:sp>
        <p:nvSpPr>
          <p:cNvPr id="12" name="Foliennummernplatzhalter 11">
            <a:extLst>
              <a:ext uri="{FF2B5EF4-FFF2-40B4-BE49-F238E27FC236}">
                <a16:creationId xmlns:a16="http://schemas.microsoft.com/office/drawing/2014/main" id="{9BAB7EBF-0F2E-4271-97C4-6F0AE76E65E7}"/>
              </a:ext>
            </a:extLst>
          </p:cNvPr>
          <p:cNvSpPr>
            <a:spLocks noGrp="1"/>
          </p:cNvSpPr>
          <p:nvPr>
            <p:ph type="sldNum" sz="quarter" idx="19"/>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3287416500"/>
      </p:ext>
    </p:extLst>
  </p:cSld>
  <p:clrMapOvr>
    <a:masterClrMapping/>
  </p:clrMapOvr>
  <p:extLst mod="1">
    <p:ext uri="{DCECCB84-F9BA-43D5-87BE-67443E8EF086}">
      <p15:sldGuideLst xmlns:p15="http://schemas.microsoft.com/office/powerpoint/2012/main">
        <p15:guide id="1" pos="2502">
          <p15:clr>
            <a:srgbClr val="FBAE40"/>
          </p15:clr>
        </p15:guide>
        <p15:guide id="2" pos="2729">
          <p15:clr>
            <a:srgbClr val="FBAE40"/>
          </p15:clr>
        </p15:guide>
        <p15:guide id="3" pos="4929">
          <p15:clr>
            <a:srgbClr val="FBAE40"/>
          </p15:clr>
        </p15:guide>
        <p15:guide id="4" pos="517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 4 Spalten">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2C7AF347-EE19-4A49-ACB3-3F7316F7E1D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27" name="think-cell Folie" r:id="rId4" imgW="344" imgH="345" progId="TCLayout.ActiveDocument.1">
                  <p:embed/>
                </p:oleObj>
              </mc:Choice>
              <mc:Fallback>
                <p:oleObj name="think-cell Folie" r:id="rId4" imgW="344" imgH="345" progId="TCLayout.ActiveDocument.1">
                  <p:embed/>
                  <p:pic>
                    <p:nvPicPr>
                      <p:cNvPr id="7" name="Objekt 6" hidden="1">
                        <a:extLst>
                          <a:ext uri="{FF2B5EF4-FFF2-40B4-BE49-F238E27FC236}">
                            <a16:creationId xmlns:a16="http://schemas.microsoft.com/office/drawing/2014/main" id="{2C7AF347-EE19-4A49-ACB3-3F7316F7E1D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E6397C-9FE6-4A0B-87BC-9E26F4233B7D}"/>
              </a:ext>
            </a:extLst>
          </p:cNvPr>
          <p:cNvSpPr>
            <a:spLocks noGrp="1"/>
          </p:cNvSpPr>
          <p:nvPr>
            <p:ph type="title" hasCustomPrompt="1"/>
          </p:nvPr>
        </p:nvSpPr>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4" name="Textplatzhalter 3">
            <a:extLst>
              <a:ext uri="{FF2B5EF4-FFF2-40B4-BE49-F238E27FC236}">
                <a16:creationId xmlns:a16="http://schemas.microsoft.com/office/drawing/2014/main" id="{38C0110F-2625-4571-AE19-B8D78EAA1F97}"/>
              </a:ext>
            </a:extLst>
          </p:cNvPr>
          <p:cNvSpPr>
            <a:spLocks noGrp="1"/>
          </p:cNvSpPr>
          <p:nvPr>
            <p:ph type="body" sz="quarter" idx="13" hasCustomPrompt="1"/>
          </p:nvPr>
        </p:nvSpPr>
        <p:spPr>
          <a:xfrm>
            <a:off x="479425" y="778321"/>
            <a:ext cx="11233150" cy="319318"/>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5" name="Textplatzhalter 4">
            <a:extLst>
              <a:ext uri="{FF2B5EF4-FFF2-40B4-BE49-F238E27FC236}">
                <a16:creationId xmlns:a16="http://schemas.microsoft.com/office/drawing/2014/main" id="{79EF34A9-6B75-4492-8A12-35A87E55C8A4}"/>
              </a:ext>
            </a:extLst>
          </p:cNvPr>
          <p:cNvSpPr>
            <a:spLocks noGrp="1"/>
          </p:cNvSpPr>
          <p:nvPr>
            <p:ph type="body" sz="quarter" idx="14" hasCustomPrompt="1"/>
          </p:nvPr>
        </p:nvSpPr>
        <p:spPr>
          <a:xfrm>
            <a:off x="478199" y="1703388"/>
            <a:ext cx="2520950"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8" name="Textplatzhalter 7">
            <a:extLst>
              <a:ext uri="{FF2B5EF4-FFF2-40B4-BE49-F238E27FC236}">
                <a16:creationId xmlns:a16="http://schemas.microsoft.com/office/drawing/2014/main" id="{2E310D88-98AF-4753-BFFB-0D7937A97280}"/>
              </a:ext>
            </a:extLst>
          </p:cNvPr>
          <p:cNvSpPr>
            <a:spLocks noGrp="1"/>
          </p:cNvSpPr>
          <p:nvPr>
            <p:ph type="body" sz="quarter" idx="15" hasCustomPrompt="1"/>
          </p:nvPr>
        </p:nvSpPr>
        <p:spPr>
          <a:xfrm>
            <a:off x="3395663" y="1703388"/>
            <a:ext cx="2520950"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10" name="Textplatzhalter 9">
            <a:extLst>
              <a:ext uri="{FF2B5EF4-FFF2-40B4-BE49-F238E27FC236}">
                <a16:creationId xmlns:a16="http://schemas.microsoft.com/office/drawing/2014/main" id="{CBED3F47-FB9A-471A-8A6D-C6AC2320A9A4}"/>
              </a:ext>
            </a:extLst>
          </p:cNvPr>
          <p:cNvSpPr>
            <a:spLocks noGrp="1"/>
          </p:cNvSpPr>
          <p:nvPr>
            <p:ph type="body" sz="quarter" idx="16" hasCustomPrompt="1"/>
          </p:nvPr>
        </p:nvSpPr>
        <p:spPr>
          <a:xfrm>
            <a:off x="6275388" y="1703388"/>
            <a:ext cx="2520950"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15" name="Textplatzhalter 14">
            <a:extLst>
              <a:ext uri="{FF2B5EF4-FFF2-40B4-BE49-F238E27FC236}">
                <a16:creationId xmlns:a16="http://schemas.microsoft.com/office/drawing/2014/main" id="{A4C0EBAA-DEB8-42ED-9FF0-97A1433AEB53}"/>
              </a:ext>
            </a:extLst>
          </p:cNvPr>
          <p:cNvSpPr>
            <a:spLocks noGrp="1"/>
          </p:cNvSpPr>
          <p:nvPr>
            <p:ph type="body" sz="quarter" idx="17" hasCustomPrompt="1"/>
          </p:nvPr>
        </p:nvSpPr>
        <p:spPr>
          <a:xfrm>
            <a:off x="9191625" y="1703388"/>
            <a:ext cx="2520950"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3" name="Datumsplatzhalter 2">
            <a:extLst>
              <a:ext uri="{FF2B5EF4-FFF2-40B4-BE49-F238E27FC236}">
                <a16:creationId xmlns:a16="http://schemas.microsoft.com/office/drawing/2014/main" id="{27CDA72C-07CE-4657-8099-B172E870DCFC}"/>
              </a:ext>
            </a:extLst>
          </p:cNvPr>
          <p:cNvSpPr>
            <a:spLocks noGrp="1"/>
          </p:cNvSpPr>
          <p:nvPr>
            <p:ph type="dt" sz="half" idx="18"/>
          </p:nvPr>
        </p:nvSpPr>
        <p:spPr/>
        <p:txBody>
          <a:bodyPr/>
          <a:lstStyle/>
          <a:p>
            <a:r>
              <a:rPr lang="en-US" noProof="0" smtClean="0"/>
              <a:t>03.06.2024</a:t>
            </a:r>
            <a:endParaRPr lang="de-DE" noProof="0" dirty="0"/>
          </a:p>
        </p:txBody>
      </p:sp>
      <p:sp>
        <p:nvSpPr>
          <p:cNvPr id="6" name="Fußzeilenplatzhalter 5">
            <a:extLst>
              <a:ext uri="{FF2B5EF4-FFF2-40B4-BE49-F238E27FC236}">
                <a16:creationId xmlns:a16="http://schemas.microsoft.com/office/drawing/2014/main" id="{CED38EC9-DDD7-4F50-82AB-C2270DB3077B}"/>
              </a:ext>
            </a:extLst>
          </p:cNvPr>
          <p:cNvSpPr>
            <a:spLocks noGrp="1"/>
          </p:cNvSpPr>
          <p:nvPr>
            <p:ph type="ftr" sz="quarter" idx="19"/>
          </p:nvPr>
        </p:nvSpPr>
        <p:spPr/>
        <p:txBody>
          <a:bodyPr/>
          <a:lstStyle/>
          <a:p>
            <a:r>
              <a:rPr lang="de-DE" noProof="0"/>
              <a:t>© Fraunhofer ISI</a:t>
            </a:r>
            <a:endParaRPr lang="de-DE" noProof="0" dirty="0"/>
          </a:p>
        </p:txBody>
      </p:sp>
      <p:sp>
        <p:nvSpPr>
          <p:cNvPr id="9" name="Foliennummernplatzhalter 8">
            <a:extLst>
              <a:ext uri="{FF2B5EF4-FFF2-40B4-BE49-F238E27FC236}">
                <a16:creationId xmlns:a16="http://schemas.microsoft.com/office/drawing/2014/main" id="{5164EA96-4C0A-4998-B81C-3BACDCEA4AA9}"/>
              </a:ext>
            </a:extLst>
          </p:cNvPr>
          <p:cNvSpPr>
            <a:spLocks noGrp="1"/>
          </p:cNvSpPr>
          <p:nvPr>
            <p:ph type="sldNum" sz="quarter" idx="20"/>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3061458846"/>
      </p:ext>
    </p:extLst>
  </p:cSld>
  <p:clrMapOvr>
    <a:masterClrMapping/>
  </p:clrMapOvr>
  <p:extLst mod="1">
    <p:ext uri="{DCECCB84-F9BA-43D5-87BE-67443E8EF086}">
      <p15:sldGuideLst xmlns:p15="http://schemas.microsoft.com/office/powerpoint/2012/main">
        <p15:guide id="1" pos="3953">
          <p15:clr>
            <a:srgbClr val="FBAE40"/>
          </p15:clr>
        </p15:guide>
        <p15:guide id="2" pos="3727">
          <p15:clr>
            <a:srgbClr val="FBAE40"/>
          </p15:clr>
        </p15:guide>
        <p15:guide id="3" pos="2139">
          <p15:clr>
            <a:srgbClr val="FBAE40"/>
          </p15:clr>
        </p15:guide>
        <p15:guide id="4" pos="1890">
          <p15:clr>
            <a:srgbClr val="FBAE40"/>
          </p15:clr>
        </p15:guide>
        <p15:guide id="5" pos="5541">
          <p15:clr>
            <a:srgbClr val="FBAE40"/>
          </p15:clr>
        </p15:guide>
        <p15:guide id="6" pos="579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 2 Spalten mit Bi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33CE2A8B-DF0C-4ED8-B188-C82210FB660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1" name="think-cell Folie" r:id="rId4" imgW="344" imgH="345" progId="TCLayout.ActiveDocument.1">
                  <p:embed/>
                </p:oleObj>
              </mc:Choice>
              <mc:Fallback>
                <p:oleObj name="think-cell Folie" r:id="rId4" imgW="344" imgH="345" progId="TCLayout.ActiveDocument.1">
                  <p:embed/>
                  <p:pic>
                    <p:nvPicPr>
                      <p:cNvPr id="10" name="Objekt 9" hidden="1">
                        <a:extLst>
                          <a:ext uri="{FF2B5EF4-FFF2-40B4-BE49-F238E27FC236}">
                            <a16:creationId xmlns:a16="http://schemas.microsoft.com/office/drawing/2014/main" id="{33CE2A8B-DF0C-4ED8-B188-C82210FB660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Bildplatzhalter 13">
            <a:extLst>
              <a:ext uri="{FF2B5EF4-FFF2-40B4-BE49-F238E27FC236}">
                <a16:creationId xmlns:a16="http://schemas.microsoft.com/office/drawing/2014/main" id="{CFAEF65E-2013-4B54-9E56-910C87DFAA2D}"/>
              </a:ext>
            </a:extLst>
          </p:cNvPr>
          <p:cNvSpPr>
            <a:spLocks noGrp="1"/>
          </p:cNvSpPr>
          <p:nvPr>
            <p:ph type="pic" sz="quarter" idx="13"/>
          </p:nvPr>
        </p:nvSpPr>
        <p:spPr bwMode="gray">
          <a:xfrm>
            <a:off x="6275388" y="1"/>
            <a:ext cx="5916612" cy="6153149"/>
          </a:xfrm>
          <a:custGeom>
            <a:avLst/>
            <a:gdLst>
              <a:gd name="connsiteX0" fmla="*/ 0 w 5916612"/>
              <a:gd name="connsiteY0" fmla="*/ 0 h 6156325"/>
              <a:gd name="connsiteX1" fmla="*/ 5916612 w 5916612"/>
              <a:gd name="connsiteY1" fmla="*/ 0 h 6156325"/>
              <a:gd name="connsiteX2" fmla="*/ 5916612 w 5916612"/>
              <a:gd name="connsiteY2" fmla="*/ 6156325 h 6156325"/>
              <a:gd name="connsiteX3" fmla="*/ 0 w 5916612"/>
              <a:gd name="connsiteY3" fmla="*/ 6156325 h 6156325"/>
            </a:gdLst>
            <a:ahLst/>
            <a:cxnLst>
              <a:cxn ang="0">
                <a:pos x="connsiteX0" y="connsiteY0"/>
              </a:cxn>
              <a:cxn ang="0">
                <a:pos x="connsiteX1" y="connsiteY1"/>
              </a:cxn>
              <a:cxn ang="0">
                <a:pos x="connsiteX2" y="connsiteY2"/>
              </a:cxn>
              <a:cxn ang="0">
                <a:pos x="connsiteX3" y="connsiteY3"/>
              </a:cxn>
            </a:cxnLst>
            <a:rect l="l" t="t" r="r" b="b"/>
            <a:pathLst>
              <a:path w="5916612" h="6156325">
                <a:moveTo>
                  <a:pt x="0" y="0"/>
                </a:moveTo>
                <a:lnTo>
                  <a:pt x="5916612" y="0"/>
                </a:lnTo>
                <a:lnTo>
                  <a:pt x="5916612" y="6156325"/>
                </a:lnTo>
                <a:lnTo>
                  <a:pt x="0" y="6156325"/>
                </a:lnTo>
                <a:close/>
              </a:path>
            </a:pathLst>
          </a:custGeom>
          <a:solidFill>
            <a:schemeClr val="bg2">
              <a:lumMod val="20000"/>
              <a:lumOff val="80000"/>
            </a:schemeClr>
          </a:solidFill>
        </p:spPr>
        <p:txBody>
          <a:bodyPr wrap="square">
            <a:noAutofit/>
          </a:bodyPr>
          <a:lstStyle>
            <a:lvl1pPr>
              <a:defRPr>
                <a:solidFill>
                  <a:schemeClr val="bg1"/>
                </a:solidFill>
              </a:defRPr>
            </a:lvl1pPr>
          </a:lstStyle>
          <a:p>
            <a:r>
              <a:rPr lang="en-US"/>
              <a:t>Click icon to add picture</a:t>
            </a:r>
          </a:p>
        </p:txBody>
      </p:sp>
      <p:sp>
        <p:nvSpPr>
          <p:cNvPr id="2" name="Titel 1">
            <a:extLst>
              <a:ext uri="{FF2B5EF4-FFF2-40B4-BE49-F238E27FC236}">
                <a16:creationId xmlns:a16="http://schemas.microsoft.com/office/drawing/2014/main" id="{C16DB4C6-EB43-4DAF-85FB-3D5502FB732E}"/>
              </a:ext>
            </a:extLst>
          </p:cNvPr>
          <p:cNvSpPr>
            <a:spLocks noGrp="1"/>
          </p:cNvSpPr>
          <p:nvPr>
            <p:ph type="title" hasCustomPrompt="1"/>
          </p:nvPr>
        </p:nvSpPr>
        <p:spPr>
          <a:xfrm>
            <a:off x="479425" y="395588"/>
            <a:ext cx="5437188" cy="382733"/>
          </a:xfrm>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5" name="Textplatzhalter 4">
            <a:extLst>
              <a:ext uri="{FF2B5EF4-FFF2-40B4-BE49-F238E27FC236}">
                <a16:creationId xmlns:a16="http://schemas.microsoft.com/office/drawing/2014/main" id="{B238F142-8C02-4935-B629-B6251A26C16E}"/>
              </a:ext>
            </a:extLst>
          </p:cNvPr>
          <p:cNvSpPr>
            <a:spLocks noGrp="1"/>
          </p:cNvSpPr>
          <p:nvPr>
            <p:ph type="body" sz="quarter" idx="17" hasCustomPrompt="1"/>
          </p:nvPr>
        </p:nvSpPr>
        <p:spPr>
          <a:xfrm>
            <a:off x="479425" y="778321"/>
            <a:ext cx="5437188" cy="318933"/>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4" name="Textplatzhalter 3">
            <a:extLst>
              <a:ext uri="{FF2B5EF4-FFF2-40B4-BE49-F238E27FC236}">
                <a16:creationId xmlns:a16="http://schemas.microsoft.com/office/drawing/2014/main" id="{C34FD108-BE77-4119-8953-7B3B60E98A00}"/>
              </a:ext>
            </a:extLst>
          </p:cNvPr>
          <p:cNvSpPr>
            <a:spLocks noGrp="1"/>
          </p:cNvSpPr>
          <p:nvPr>
            <p:ph type="body" sz="quarter" idx="18" hasCustomPrompt="1"/>
          </p:nvPr>
        </p:nvSpPr>
        <p:spPr>
          <a:xfrm>
            <a:off x="478199" y="1703388"/>
            <a:ext cx="5437188"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3" name="Datumsplatzhalter 2">
            <a:extLst>
              <a:ext uri="{FF2B5EF4-FFF2-40B4-BE49-F238E27FC236}">
                <a16:creationId xmlns:a16="http://schemas.microsoft.com/office/drawing/2014/main" id="{8B02C48D-A93F-4C6A-B03C-EBD08B60F12B}"/>
              </a:ext>
            </a:extLst>
          </p:cNvPr>
          <p:cNvSpPr>
            <a:spLocks noGrp="1"/>
          </p:cNvSpPr>
          <p:nvPr>
            <p:ph type="dt" sz="half" idx="19"/>
          </p:nvPr>
        </p:nvSpPr>
        <p:spPr/>
        <p:txBody>
          <a:bodyPr/>
          <a:lstStyle/>
          <a:p>
            <a:r>
              <a:rPr lang="en-US" noProof="0" smtClean="0"/>
              <a:t>03.06.2024</a:t>
            </a:r>
            <a:endParaRPr lang="de-DE" noProof="0" dirty="0"/>
          </a:p>
        </p:txBody>
      </p:sp>
      <p:sp>
        <p:nvSpPr>
          <p:cNvPr id="6" name="Fußzeilenplatzhalter 5">
            <a:extLst>
              <a:ext uri="{FF2B5EF4-FFF2-40B4-BE49-F238E27FC236}">
                <a16:creationId xmlns:a16="http://schemas.microsoft.com/office/drawing/2014/main" id="{6BDEA1B9-B24B-4D57-B058-B115ADC06D92}"/>
              </a:ext>
            </a:extLst>
          </p:cNvPr>
          <p:cNvSpPr>
            <a:spLocks noGrp="1"/>
          </p:cNvSpPr>
          <p:nvPr>
            <p:ph type="ftr" sz="quarter" idx="20"/>
          </p:nvPr>
        </p:nvSpPr>
        <p:spPr/>
        <p:txBody>
          <a:bodyPr/>
          <a:lstStyle/>
          <a:p>
            <a:r>
              <a:rPr lang="de-DE" noProof="0"/>
              <a:t>© Fraunhofer ISI</a:t>
            </a:r>
            <a:endParaRPr lang="de-DE" noProof="0" dirty="0"/>
          </a:p>
        </p:txBody>
      </p:sp>
      <p:sp>
        <p:nvSpPr>
          <p:cNvPr id="7" name="Foliennummernplatzhalter 6">
            <a:extLst>
              <a:ext uri="{FF2B5EF4-FFF2-40B4-BE49-F238E27FC236}">
                <a16:creationId xmlns:a16="http://schemas.microsoft.com/office/drawing/2014/main" id="{FAD781B2-9C61-4882-AD01-A0C987D5BEDD}"/>
              </a:ext>
            </a:extLst>
          </p:cNvPr>
          <p:cNvSpPr>
            <a:spLocks noGrp="1"/>
          </p:cNvSpPr>
          <p:nvPr>
            <p:ph type="sldNum" sz="quarter" idx="21"/>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469438759"/>
      </p:ext>
    </p:extLst>
  </p:cSld>
  <p:clrMapOvr>
    <a:masterClrMapping/>
  </p:clrMapOvr>
  <p:extLst mod="1">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 3 Spalten mit Bi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D3ED57BE-37A9-4D96-8E88-2396C118622D}"/>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75" name="think-cell Folie" r:id="rId4" imgW="344" imgH="345" progId="TCLayout.ActiveDocument.1">
                  <p:embed/>
                </p:oleObj>
              </mc:Choice>
              <mc:Fallback>
                <p:oleObj name="think-cell Folie" r:id="rId4" imgW="344" imgH="345" progId="TCLayout.ActiveDocument.1">
                  <p:embed/>
                  <p:pic>
                    <p:nvPicPr>
                      <p:cNvPr id="10" name="Objekt 9" hidden="1">
                        <a:extLst>
                          <a:ext uri="{FF2B5EF4-FFF2-40B4-BE49-F238E27FC236}">
                            <a16:creationId xmlns:a16="http://schemas.microsoft.com/office/drawing/2014/main" id="{D3ED57BE-37A9-4D96-8E88-2396C11862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Bildplatzhalter 13">
            <a:extLst>
              <a:ext uri="{FF2B5EF4-FFF2-40B4-BE49-F238E27FC236}">
                <a16:creationId xmlns:a16="http://schemas.microsoft.com/office/drawing/2014/main" id="{74C1AFAD-5D62-4BBC-A0F2-D7498EBFA13F}"/>
              </a:ext>
            </a:extLst>
          </p:cNvPr>
          <p:cNvSpPr>
            <a:spLocks noGrp="1"/>
          </p:cNvSpPr>
          <p:nvPr>
            <p:ph type="pic" sz="quarter" idx="13"/>
          </p:nvPr>
        </p:nvSpPr>
        <p:spPr bwMode="gray">
          <a:xfrm>
            <a:off x="8220075" y="1"/>
            <a:ext cx="3971925" cy="6153149"/>
          </a:xfrm>
          <a:custGeom>
            <a:avLst/>
            <a:gdLst>
              <a:gd name="connsiteX0" fmla="*/ 0 w 3971925"/>
              <a:gd name="connsiteY0" fmla="*/ 0 h 6156325"/>
              <a:gd name="connsiteX1" fmla="*/ 3971925 w 3971925"/>
              <a:gd name="connsiteY1" fmla="*/ 0 h 6156325"/>
              <a:gd name="connsiteX2" fmla="*/ 3971925 w 3971925"/>
              <a:gd name="connsiteY2" fmla="*/ 6156325 h 6156325"/>
              <a:gd name="connsiteX3" fmla="*/ 0 w 3971925"/>
              <a:gd name="connsiteY3" fmla="*/ 6156325 h 6156325"/>
            </a:gdLst>
            <a:ahLst/>
            <a:cxnLst>
              <a:cxn ang="0">
                <a:pos x="connsiteX0" y="connsiteY0"/>
              </a:cxn>
              <a:cxn ang="0">
                <a:pos x="connsiteX1" y="connsiteY1"/>
              </a:cxn>
              <a:cxn ang="0">
                <a:pos x="connsiteX2" y="connsiteY2"/>
              </a:cxn>
              <a:cxn ang="0">
                <a:pos x="connsiteX3" y="connsiteY3"/>
              </a:cxn>
            </a:cxnLst>
            <a:rect l="l" t="t" r="r" b="b"/>
            <a:pathLst>
              <a:path w="3971925" h="6156325">
                <a:moveTo>
                  <a:pt x="0" y="0"/>
                </a:moveTo>
                <a:lnTo>
                  <a:pt x="3971925" y="0"/>
                </a:lnTo>
                <a:lnTo>
                  <a:pt x="3971925" y="6156325"/>
                </a:lnTo>
                <a:lnTo>
                  <a:pt x="0" y="6156325"/>
                </a:lnTo>
                <a:close/>
              </a:path>
            </a:pathLst>
          </a:custGeom>
          <a:solidFill>
            <a:schemeClr val="bg2">
              <a:lumMod val="20000"/>
              <a:lumOff val="80000"/>
            </a:schemeClr>
          </a:solidFill>
        </p:spPr>
        <p:txBody>
          <a:bodyPr wrap="square">
            <a:noAutofit/>
          </a:bodyPr>
          <a:lstStyle>
            <a:lvl1pPr>
              <a:defRPr>
                <a:solidFill>
                  <a:schemeClr val="bg1"/>
                </a:solidFill>
              </a:defRPr>
            </a:lvl1pPr>
          </a:lstStyle>
          <a:p>
            <a:r>
              <a:rPr lang="en-US"/>
              <a:t>Click icon to add picture</a:t>
            </a:r>
          </a:p>
        </p:txBody>
      </p:sp>
      <p:sp>
        <p:nvSpPr>
          <p:cNvPr id="2" name="Titel 1">
            <a:extLst>
              <a:ext uri="{FF2B5EF4-FFF2-40B4-BE49-F238E27FC236}">
                <a16:creationId xmlns:a16="http://schemas.microsoft.com/office/drawing/2014/main" id="{43CF28B4-14C0-46CF-91E6-E56862CBC6F7}"/>
              </a:ext>
            </a:extLst>
          </p:cNvPr>
          <p:cNvSpPr>
            <a:spLocks noGrp="1"/>
          </p:cNvSpPr>
          <p:nvPr>
            <p:ph type="title" hasCustomPrompt="1"/>
          </p:nvPr>
        </p:nvSpPr>
        <p:spPr>
          <a:xfrm>
            <a:off x="479425" y="395588"/>
            <a:ext cx="7345363" cy="382733"/>
          </a:xfrm>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5" name="Textplatzhalter 4">
            <a:extLst>
              <a:ext uri="{FF2B5EF4-FFF2-40B4-BE49-F238E27FC236}">
                <a16:creationId xmlns:a16="http://schemas.microsoft.com/office/drawing/2014/main" id="{BEE1F331-B496-4BC0-8505-F35F3C57A219}"/>
              </a:ext>
            </a:extLst>
          </p:cNvPr>
          <p:cNvSpPr>
            <a:spLocks noGrp="1"/>
          </p:cNvSpPr>
          <p:nvPr>
            <p:ph type="body" sz="quarter" idx="17" hasCustomPrompt="1"/>
          </p:nvPr>
        </p:nvSpPr>
        <p:spPr>
          <a:xfrm>
            <a:off x="479425" y="778321"/>
            <a:ext cx="7345363" cy="319318"/>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4" name="Textplatzhalter 3">
            <a:extLst>
              <a:ext uri="{FF2B5EF4-FFF2-40B4-BE49-F238E27FC236}">
                <a16:creationId xmlns:a16="http://schemas.microsoft.com/office/drawing/2014/main" id="{EB813626-B371-440A-B685-32C75971336E}"/>
              </a:ext>
            </a:extLst>
          </p:cNvPr>
          <p:cNvSpPr>
            <a:spLocks noGrp="1"/>
          </p:cNvSpPr>
          <p:nvPr>
            <p:ph type="body" sz="quarter" idx="18" hasCustomPrompt="1"/>
          </p:nvPr>
        </p:nvSpPr>
        <p:spPr>
          <a:xfrm>
            <a:off x="478199" y="1703388"/>
            <a:ext cx="3492500"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8" name="Textplatzhalter 7">
            <a:extLst>
              <a:ext uri="{FF2B5EF4-FFF2-40B4-BE49-F238E27FC236}">
                <a16:creationId xmlns:a16="http://schemas.microsoft.com/office/drawing/2014/main" id="{E2D2D81B-2964-4DEB-9973-66C95A1B0002}"/>
              </a:ext>
            </a:extLst>
          </p:cNvPr>
          <p:cNvSpPr>
            <a:spLocks noGrp="1"/>
          </p:cNvSpPr>
          <p:nvPr>
            <p:ph type="body" sz="quarter" idx="19" hasCustomPrompt="1"/>
          </p:nvPr>
        </p:nvSpPr>
        <p:spPr>
          <a:xfrm>
            <a:off x="4332288" y="1703388"/>
            <a:ext cx="3492500" cy="261937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3" name="Datumsplatzhalter 2">
            <a:extLst>
              <a:ext uri="{FF2B5EF4-FFF2-40B4-BE49-F238E27FC236}">
                <a16:creationId xmlns:a16="http://schemas.microsoft.com/office/drawing/2014/main" id="{1AA1C435-BE97-4ADF-8F14-C82E03EE0355}"/>
              </a:ext>
            </a:extLst>
          </p:cNvPr>
          <p:cNvSpPr>
            <a:spLocks noGrp="1"/>
          </p:cNvSpPr>
          <p:nvPr>
            <p:ph type="dt" sz="half" idx="20"/>
          </p:nvPr>
        </p:nvSpPr>
        <p:spPr/>
        <p:txBody>
          <a:bodyPr/>
          <a:lstStyle/>
          <a:p>
            <a:r>
              <a:rPr lang="en-US" noProof="0" smtClean="0"/>
              <a:t>03.06.2024</a:t>
            </a:r>
            <a:endParaRPr lang="de-DE" noProof="0" dirty="0"/>
          </a:p>
        </p:txBody>
      </p:sp>
      <p:sp>
        <p:nvSpPr>
          <p:cNvPr id="6" name="Fußzeilenplatzhalter 5">
            <a:extLst>
              <a:ext uri="{FF2B5EF4-FFF2-40B4-BE49-F238E27FC236}">
                <a16:creationId xmlns:a16="http://schemas.microsoft.com/office/drawing/2014/main" id="{B2A69639-E1C4-4FDB-A492-46962B10A51A}"/>
              </a:ext>
            </a:extLst>
          </p:cNvPr>
          <p:cNvSpPr>
            <a:spLocks noGrp="1"/>
          </p:cNvSpPr>
          <p:nvPr>
            <p:ph type="ftr" sz="quarter" idx="21"/>
          </p:nvPr>
        </p:nvSpPr>
        <p:spPr/>
        <p:txBody>
          <a:bodyPr/>
          <a:lstStyle/>
          <a:p>
            <a:r>
              <a:rPr lang="de-DE" noProof="0"/>
              <a:t>© Fraunhofer ISI</a:t>
            </a:r>
            <a:endParaRPr lang="de-DE" noProof="0" dirty="0"/>
          </a:p>
        </p:txBody>
      </p:sp>
      <p:sp>
        <p:nvSpPr>
          <p:cNvPr id="7" name="Foliennummernplatzhalter 6">
            <a:extLst>
              <a:ext uri="{FF2B5EF4-FFF2-40B4-BE49-F238E27FC236}">
                <a16:creationId xmlns:a16="http://schemas.microsoft.com/office/drawing/2014/main" id="{595B9FAE-D08C-4661-B176-A0EAA1428374}"/>
              </a:ext>
            </a:extLst>
          </p:cNvPr>
          <p:cNvSpPr>
            <a:spLocks noGrp="1"/>
          </p:cNvSpPr>
          <p:nvPr>
            <p:ph type="sldNum" sz="quarter" idx="22"/>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2148623117"/>
      </p:ext>
    </p:extLst>
  </p:cSld>
  <p:clrMapOvr>
    <a:masterClrMapping/>
  </p:clrMapOvr>
  <p:extLst mod="1">
    <p:ext uri="{DCECCB84-F9BA-43D5-87BE-67443E8EF086}">
      <p15:sldGuideLst xmlns:p15="http://schemas.microsoft.com/office/powerpoint/2012/main">
        <p15:guide id="1" pos="2502">
          <p15:clr>
            <a:srgbClr val="FBAE40"/>
          </p15:clr>
        </p15:guide>
        <p15:guide id="2" pos="2729">
          <p15:clr>
            <a:srgbClr val="FBAE40"/>
          </p15:clr>
        </p15:guide>
        <p15:guide id="3" pos="4929">
          <p15:clr>
            <a:srgbClr val="FBAE40"/>
          </p15:clr>
        </p15:guide>
        <p15:guide id="4" pos="51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 1 Spalte | kleine Schrift">
    <p:spTree>
      <p:nvGrpSpPr>
        <p:cNvPr id="1" name=""/>
        <p:cNvGrpSpPr/>
        <p:nvPr/>
      </p:nvGrpSpPr>
      <p:grpSpPr>
        <a:xfrm>
          <a:off x="0" y="0"/>
          <a:ext cx="0" cy="0"/>
          <a:chOff x="0" y="0"/>
          <a:chExt cx="0" cy="0"/>
        </a:xfrm>
      </p:grpSpPr>
      <p:graphicFrame>
        <p:nvGraphicFramePr>
          <p:cNvPr id="11" name="Objekt 10" hidden="1">
            <a:extLst>
              <a:ext uri="{FF2B5EF4-FFF2-40B4-BE49-F238E27FC236}">
                <a16:creationId xmlns:a16="http://schemas.microsoft.com/office/drawing/2014/main" id="{73EB3F1D-68CC-4D42-88C6-FD851995773D}"/>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9" name="think-cell Folie" r:id="rId4" imgW="344" imgH="345" progId="TCLayout.ActiveDocument.1">
                  <p:embed/>
                </p:oleObj>
              </mc:Choice>
              <mc:Fallback>
                <p:oleObj name="think-cell Folie" r:id="rId4" imgW="344" imgH="345" progId="TCLayout.ActiveDocument.1">
                  <p:embed/>
                  <p:pic>
                    <p:nvPicPr>
                      <p:cNvPr id="11" name="Objekt 10" hidden="1">
                        <a:extLst>
                          <a:ext uri="{FF2B5EF4-FFF2-40B4-BE49-F238E27FC236}">
                            <a16:creationId xmlns:a16="http://schemas.microsoft.com/office/drawing/2014/main" id="{73EB3F1D-68CC-4D42-88C6-FD851995773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E6397C-9FE6-4A0B-87BC-9E26F4233B7D}"/>
              </a:ext>
            </a:extLst>
          </p:cNvPr>
          <p:cNvSpPr>
            <a:spLocks noGrp="1"/>
          </p:cNvSpPr>
          <p:nvPr>
            <p:ph type="title" hasCustomPrompt="1"/>
          </p:nvPr>
        </p:nvSpPr>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5" name="Textplatzhalter 4">
            <a:extLst>
              <a:ext uri="{FF2B5EF4-FFF2-40B4-BE49-F238E27FC236}">
                <a16:creationId xmlns:a16="http://schemas.microsoft.com/office/drawing/2014/main" id="{08A281D1-4D07-42EA-89AA-EA4C03EDB004}"/>
              </a:ext>
            </a:extLst>
          </p:cNvPr>
          <p:cNvSpPr>
            <a:spLocks noGrp="1"/>
          </p:cNvSpPr>
          <p:nvPr>
            <p:ph type="body" sz="quarter" idx="13" hasCustomPrompt="1"/>
          </p:nvPr>
        </p:nvSpPr>
        <p:spPr>
          <a:xfrm>
            <a:off x="479425" y="778321"/>
            <a:ext cx="11233150" cy="318933"/>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10" name="Textplatzhalter 9">
            <a:extLst>
              <a:ext uri="{FF2B5EF4-FFF2-40B4-BE49-F238E27FC236}">
                <a16:creationId xmlns:a16="http://schemas.microsoft.com/office/drawing/2014/main" id="{85573968-5EC4-45D8-B356-9D2C25D2EC6A}"/>
              </a:ext>
            </a:extLst>
          </p:cNvPr>
          <p:cNvSpPr>
            <a:spLocks noGrp="1"/>
          </p:cNvSpPr>
          <p:nvPr>
            <p:ph type="body" sz="quarter" idx="14" hasCustomPrompt="1"/>
          </p:nvPr>
        </p:nvSpPr>
        <p:spPr>
          <a:xfrm>
            <a:off x="478199" y="1703388"/>
            <a:ext cx="11233150" cy="2640595"/>
          </a:xfrm>
        </p:spPr>
        <p:txBody>
          <a:bodyPr/>
          <a:lstStyle>
            <a:lvl5pPr>
              <a:defRPr/>
            </a:lvl5p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3" name="Datumsplatzhalter 2">
            <a:extLst>
              <a:ext uri="{FF2B5EF4-FFF2-40B4-BE49-F238E27FC236}">
                <a16:creationId xmlns:a16="http://schemas.microsoft.com/office/drawing/2014/main" id="{24580799-6CA8-4E79-B6A8-7CEC7DE6B371}"/>
              </a:ext>
            </a:extLst>
          </p:cNvPr>
          <p:cNvSpPr>
            <a:spLocks noGrp="1"/>
          </p:cNvSpPr>
          <p:nvPr>
            <p:ph type="dt" sz="half" idx="15"/>
          </p:nvPr>
        </p:nvSpPr>
        <p:spPr/>
        <p:txBody>
          <a:bodyPr/>
          <a:lstStyle/>
          <a:p>
            <a:r>
              <a:rPr lang="en-US" noProof="0" smtClean="0"/>
              <a:t>03.06.2024</a:t>
            </a:r>
            <a:endParaRPr lang="de-DE" noProof="0" dirty="0"/>
          </a:p>
        </p:txBody>
      </p:sp>
      <p:sp>
        <p:nvSpPr>
          <p:cNvPr id="4" name="Fußzeilenplatzhalter 3">
            <a:extLst>
              <a:ext uri="{FF2B5EF4-FFF2-40B4-BE49-F238E27FC236}">
                <a16:creationId xmlns:a16="http://schemas.microsoft.com/office/drawing/2014/main" id="{5FFD07C3-3AC8-443B-9A9C-69C144293821}"/>
              </a:ext>
            </a:extLst>
          </p:cNvPr>
          <p:cNvSpPr>
            <a:spLocks noGrp="1"/>
          </p:cNvSpPr>
          <p:nvPr>
            <p:ph type="ftr" sz="quarter" idx="16"/>
          </p:nvPr>
        </p:nvSpPr>
        <p:spPr/>
        <p:txBody>
          <a:bodyPr/>
          <a:lstStyle/>
          <a:p>
            <a:r>
              <a:rPr lang="de-DE" noProof="0"/>
              <a:t>© Fraunhofer ISI</a:t>
            </a:r>
            <a:endParaRPr lang="de-DE" noProof="0" dirty="0"/>
          </a:p>
        </p:txBody>
      </p:sp>
      <p:sp>
        <p:nvSpPr>
          <p:cNvPr id="6" name="Foliennummernplatzhalter 5">
            <a:extLst>
              <a:ext uri="{FF2B5EF4-FFF2-40B4-BE49-F238E27FC236}">
                <a16:creationId xmlns:a16="http://schemas.microsoft.com/office/drawing/2014/main" id="{6C6B76B4-FD05-4521-A9B8-94DCF2391F92}"/>
              </a:ext>
            </a:extLst>
          </p:cNvPr>
          <p:cNvSpPr>
            <a:spLocks noGrp="1"/>
          </p:cNvSpPr>
          <p:nvPr>
            <p:ph type="sldNum" sz="quarter" idx="17"/>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3757041219"/>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 große Headline unten">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0"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Bildplatzhalter 10">
            <a:extLst>
              <a:ext uri="{FF2B5EF4-FFF2-40B4-BE49-F238E27FC236}">
                <a16:creationId xmlns:a16="http://schemas.microsoft.com/office/drawing/2014/main" id="{6B002FD9-AF19-4ED6-84E1-C634A79B2BA2}"/>
              </a:ext>
            </a:extLst>
          </p:cNvPr>
          <p:cNvSpPr>
            <a:spLocks noGrp="1"/>
          </p:cNvSpPr>
          <p:nvPr>
            <p:ph type="pic" sz="quarter" idx="10"/>
          </p:nvPr>
        </p:nvSpPr>
        <p:spPr>
          <a:xfrm>
            <a:off x="0" y="0"/>
            <a:ext cx="12192000" cy="6858000"/>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1" y="3002996"/>
            <a:ext cx="5916612" cy="2981879"/>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lIns="486000" tIns="360000" rIns="360000" bIns="360000" anchor="b">
            <a:spAutoFit/>
          </a:bodyPr>
          <a:lstStyle>
            <a:lvl1pPr>
              <a:lnSpc>
                <a:spcPct val="110000"/>
              </a:lnSpc>
              <a:spcAft>
                <a:spcPts val="0"/>
              </a:spcAft>
              <a:defRPr sz="1600" b="0">
                <a:solidFill>
                  <a:schemeClr val="bg1"/>
                </a:solidFill>
                <a:latin typeface="+mj-lt"/>
              </a:defRPr>
            </a:lvl1pPr>
            <a:lvl2pPr>
              <a:lnSpc>
                <a:spcPts val="3200"/>
              </a:lnSpc>
              <a:spcAft>
                <a:spcPts val="640"/>
              </a:spcAft>
              <a:defRPr sz="4160" b="0">
                <a:solidFill>
                  <a:schemeClr val="bg1"/>
                </a:solidFill>
                <a:latin typeface="Frutiger LT Com 75 Black" panose="020B0A03040504030204" pitchFamily="34" charset="0"/>
              </a:defRPr>
            </a:lvl2pPr>
            <a:lvl3pPr>
              <a:lnSpc>
                <a:spcPct val="100000"/>
              </a:lnSpc>
              <a:spcAft>
                <a:spcPts val="0"/>
              </a:spcAft>
              <a:defRPr sz="3200" b="0">
                <a:solidFill>
                  <a:schemeClr val="bg1"/>
                </a:solidFill>
                <a:latin typeface="+mn-lt"/>
              </a:defRPr>
            </a:lvl3pPr>
            <a:lvl4pPr marL="0" indent="0">
              <a:lnSpc>
                <a:spcPct val="110000"/>
              </a:lnSpc>
              <a:spcBef>
                <a:spcPts val="2080"/>
              </a:spcBef>
              <a:spcAft>
                <a:spcPts val="0"/>
              </a:spcAft>
              <a:buNone/>
              <a:defRPr sz="1600">
                <a:solidFill>
                  <a:schemeClr val="bg1"/>
                </a:solidFill>
              </a:defRPr>
            </a:lvl4pPr>
            <a:lvl5pPr>
              <a:spcAft>
                <a:spcPts val="0"/>
              </a:spcAft>
              <a:defRPr/>
            </a:lvl5pPr>
          </a:lstStyle>
          <a:p>
            <a:pPr lvl="0"/>
            <a:r>
              <a:rPr lang="de-DE"/>
              <a:t>Subline/Referent/Datum</a:t>
            </a:r>
            <a:endParaRPr lang="de-DE" dirty="0"/>
          </a:p>
          <a:p>
            <a:pPr lvl="1"/>
            <a:r>
              <a:rPr lang="de-DE" dirty="0"/>
              <a:t>—</a:t>
            </a:r>
          </a:p>
          <a:p>
            <a:pPr lvl="2"/>
            <a:r>
              <a:rPr lang="de-DE" dirty="0"/>
              <a:t>Headline, Frutiger LT </a:t>
            </a:r>
            <a:r>
              <a:rPr lang="de-DE" err="1"/>
              <a:t>Com</a:t>
            </a:r>
            <a:r>
              <a:rPr lang="de-DE"/>
              <a:t> Lt</a:t>
            </a:r>
            <a:r>
              <a:rPr lang="de-DE" dirty="0"/>
              <a:t>, 32 </a:t>
            </a:r>
            <a:r>
              <a:rPr lang="de-DE" dirty="0" err="1"/>
              <a:t>pt</a:t>
            </a:r>
            <a:endParaRPr lang="de-DE" dirty="0"/>
          </a:p>
          <a:p>
            <a:pPr lvl="3"/>
            <a:r>
              <a:rPr lang="de-DE"/>
              <a:t>Referenten</a:t>
            </a:r>
            <a:endParaRPr lang="de-DE" dirty="0"/>
          </a:p>
        </p:txBody>
      </p:sp>
      <p:pic>
        <p:nvPicPr>
          <p:cNvPr id="6"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6"/>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553806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alt – 1 Spalte | große Schrift">
    <p:spTree>
      <p:nvGrpSpPr>
        <p:cNvPr id="1" name=""/>
        <p:cNvGrpSpPr/>
        <p:nvPr/>
      </p:nvGrpSpPr>
      <p:grpSpPr>
        <a:xfrm>
          <a:off x="0" y="0"/>
          <a:ext cx="0" cy="0"/>
          <a:chOff x="0" y="0"/>
          <a:chExt cx="0" cy="0"/>
        </a:xfrm>
      </p:grpSpPr>
      <p:graphicFrame>
        <p:nvGraphicFramePr>
          <p:cNvPr id="11" name="Objekt 10" hidden="1">
            <a:extLst>
              <a:ext uri="{FF2B5EF4-FFF2-40B4-BE49-F238E27FC236}">
                <a16:creationId xmlns:a16="http://schemas.microsoft.com/office/drawing/2014/main" id="{73EB3F1D-68CC-4D42-88C6-FD851995773D}"/>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23" name="think-cell Folie" r:id="rId4" imgW="344" imgH="345" progId="TCLayout.ActiveDocument.1">
                  <p:embed/>
                </p:oleObj>
              </mc:Choice>
              <mc:Fallback>
                <p:oleObj name="think-cell Folie" r:id="rId4" imgW="344" imgH="345" progId="TCLayout.ActiveDocument.1">
                  <p:embed/>
                  <p:pic>
                    <p:nvPicPr>
                      <p:cNvPr id="11" name="Objekt 10" hidden="1">
                        <a:extLst>
                          <a:ext uri="{FF2B5EF4-FFF2-40B4-BE49-F238E27FC236}">
                            <a16:creationId xmlns:a16="http://schemas.microsoft.com/office/drawing/2014/main" id="{73EB3F1D-68CC-4D42-88C6-FD851995773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E6397C-9FE6-4A0B-87BC-9E26F4233B7D}"/>
              </a:ext>
            </a:extLst>
          </p:cNvPr>
          <p:cNvSpPr>
            <a:spLocks noGrp="1"/>
          </p:cNvSpPr>
          <p:nvPr>
            <p:ph type="title" hasCustomPrompt="1"/>
          </p:nvPr>
        </p:nvSpPr>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5" name="Textplatzhalter 4">
            <a:extLst>
              <a:ext uri="{FF2B5EF4-FFF2-40B4-BE49-F238E27FC236}">
                <a16:creationId xmlns:a16="http://schemas.microsoft.com/office/drawing/2014/main" id="{08A281D1-4D07-42EA-89AA-EA4C03EDB004}"/>
              </a:ext>
            </a:extLst>
          </p:cNvPr>
          <p:cNvSpPr>
            <a:spLocks noGrp="1"/>
          </p:cNvSpPr>
          <p:nvPr>
            <p:ph type="body" sz="quarter" idx="13" hasCustomPrompt="1"/>
          </p:nvPr>
        </p:nvSpPr>
        <p:spPr>
          <a:xfrm>
            <a:off x="479425" y="778321"/>
            <a:ext cx="11233150" cy="318933"/>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10" name="Textplatzhalter 9">
            <a:extLst>
              <a:ext uri="{FF2B5EF4-FFF2-40B4-BE49-F238E27FC236}">
                <a16:creationId xmlns:a16="http://schemas.microsoft.com/office/drawing/2014/main" id="{85573968-5EC4-45D8-B356-9D2C25D2EC6A}"/>
              </a:ext>
            </a:extLst>
          </p:cNvPr>
          <p:cNvSpPr>
            <a:spLocks noGrp="1"/>
          </p:cNvSpPr>
          <p:nvPr>
            <p:ph type="body" sz="quarter" idx="14" hasCustomPrompt="1"/>
          </p:nvPr>
        </p:nvSpPr>
        <p:spPr>
          <a:xfrm>
            <a:off x="478199" y="1703388"/>
            <a:ext cx="11233150" cy="3020314"/>
          </a:xfrm>
        </p:spPr>
        <p:txBody>
          <a:bodyPr/>
          <a:lstStyle>
            <a:lvl1pPr>
              <a:spcAft>
                <a:spcPts val="2200"/>
              </a:spcAft>
              <a:defRPr sz="1800"/>
            </a:lvl1pPr>
            <a:lvl2pPr>
              <a:spcAft>
                <a:spcPts val="2200"/>
              </a:spcAft>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3" name="Datumsplatzhalter 2">
            <a:extLst>
              <a:ext uri="{FF2B5EF4-FFF2-40B4-BE49-F238E27FC236}">
                <a16:creationId xmlns:a16="http://schemas.microsoft.com/office/drawing/2014/main" id="{7AD40944-3B70-422E-9A83-B06079C22C63}"/>
              </a:ext>
            </a:extLst>
          </p:cNvPr>
          <p:cNvSpPr>
            <a:spLocks noGrp="1"/>
          </p:cNvSpPr>
          <p:nvPr>
            <p:ph type="dt" sz="half" idx="15"/>
          </p:nvPr>
        </p:nvSpPr>
        <p:spPr/>
        <p:txBody>
          <a:bodyPr/>
          <a:lstStyle/>
          <a:p>
            <a:r>
              <a:rPr lang="en-US" noProof="0" smtClean="0"/>
              <a:t>03.06.2024</a:t>
            </a:r>
            <a:endParaRPr lang="de-DE" noProof="0" dirty="0"/>
          </a:p>
        </p:txBody>
      </p:sp>
      <p:sp>
        <p:nvSpPr>
          <p:cNvPr id="4" name="Fußzeilenplatzhalter 3">
            <a:extLst>
              <a:ext uri="{FF2B5EF4-FFF2-40B4-BE49-F238E27FC236}">
                <a16:creationId xmlns:a16="http://schemas.microsoft.com/office/drawing/2014/main" id="{0E9EBAA3-4CD5-4D80-A5ED-62A7BAE0A987}"/>
              </a:ext>
            </a:extLst>
          </p:cNvPr>
          <p:cNvSpPr>
            <a:spLocks noGrp="1"/>
          </p:cNvSpPr>
          <p:nvPr>
            <p:ph type="ftr" sz="quarter" idx="16"/>
          </p:nvPr>
        </p:nvSpPr>
        <p:spPr/>
        <p:txBody>
          <a:bodyPr/>
          <a:lstStyle/>
          <a:p>
            <a:r>
              <a:rPr lang="de-DE" noProof="0"/>
              <a:t>© Fraunhofer ISI</a:t>
            </a:r>
            <a:endParaRPr lang="de-DE" noProof="0" dirty="0"/>
          </a:p>
        </p:txBody>
      </p:sp>
      <p:sp>
        <p:nvSpPr>
          <p:cNvPr id="6" name="Foliennummernplatzhalter 5">
            <a:extLst>
              <a:ext uri="{FF2B5EF4-FFF2-40B4-BE49-F238E27FC236}">
                <a16:creationId xmlns:a16="http://schemas.microsoft.com/office/drawing/2014/main" id="{091632C5-2A5E-486C-A005-3993C40F70E1}"/>
              </a:ext>
            </a:extLst>
          </p:cNvPr>
          <p:cNvSpPr>
            <a:spLocks noGrp="1"/>
          </p:cNvSpPr>
          <p:nvPr>
            <p:ph type="sldNum" sz="quarter" idx="17"/>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2518247581"/>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halt – 2 Spalten | kleine Schrift">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2C7AF347-EE19-4A49-ACB3-3F7316F7E1D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47" name="think-cell Folie" r:id="rId4" imgW="344" imgH="345" progId="TCLayout.ActiveDocument.1">
                  <p:embed/>
                </p:oleObj>
              </mc:Choice>
              <mc:Fallback>
                <p:oleObj name="think-cell Folie" r:id="rId4" imgW="344" imgH="345" progId="TCLayout.ActiveDocument.1">
                  <p:embed/>
                  <p:pic>
                    <p:nvPicPr>
                      <p:cNvPr id="7" name="Objekt 6" hidden="1">
                        <a:extLst>
                          <a:ext uri="{FF2B5EF4-FFF2-40B4-BE49-F238E27FC236}">
                            <a16:creationId xmlns:a16="http://schemas.microsoft.com/office/drawing/2014/main" id="{2C7AF347-EE19-4A49-ACB3-3F7316F7E1D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E6397C-9FE6-4A0B-87BC-9E26F4233B7D}"/>
              </a:ext>
            </a:extLst>
          </p:cNvPr>
          <p:cNvSpPr>
            <a:spLocks noGrp="1"/>
          </p:cNvSpPr>
          <p:nvPr>
            <p:ph type="title" hasCustomPrompt="1"/>
          </p:nvPr>
        </p:nvSpPr>
        <p:spPr>
          <a:xfrm>
            <a:off x="479425" y="728811"/>
            <a:ext cx="11233150" cy="382733"/>
          </a:xfrm>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4" name="Textplatzhalter 3">
            <a:extLst>
              <a:ext uri="{FF2B5EF4-FFF2-40B4-BE49-F238E27FC236}">
                <a16:creationId xmlns:a16="http://schemas.microsoft.com/office/drawing/2014/main" id="{594FD133-02A3-4CCE-886B-5D61839C10ED}"/>
              </a:ext>
            </a:extLst>
          </p:cNvPr>
          <p:cNvSpPr>
            <a:spLocks noGrp="1"/>
          </p:cNvSpPr>
          <p:nvPr>
            <p:ph type="body" sz="quarter" idx="13" hasCustomPrompt="1"/>
          </p:nvPr>
        </p:nvSpPr>
        <p:spPr>
          <a:xfrm>
            <a:off x="479425" y="417600"/>
            <a:ext cx="11233150" cy="318933"/>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5" name="Textplatzhalter 4">
            <a:extLst>
              <a:ext uri="{FF2B5EF4-FFF2-40B4-BE49-F238E27FC236}">
                <a16:creationId xmlns:a16="http://schemas.microsoft.com/office/drawing/2014/main" id="{7A89D932-8DCF-4ABE-8120-3CC2C601E53E}"/>
              </a:ext>
            </a:extLst>
          </p:cNvPr>
          <p:cNvSpPr>
            <a:spLocks noGrp="1"/>
          </p:cNvSpPr>
          <p:nvPr>
            <p:ph type="body" sz="quarter" idx="14" hasCustomPrompt="1"/>
          </p:nvPr>
        </p:nvSpPr>
        <p:spPr>
          <a:xfrm>
            <a:off x="478199" y="1703388"/>
            <a:ext cx="5437188"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11" name="Textplatzhalter 10">
            <a:extLst>
              <a:ext uri="{FF2B5EF4-FFF2-40B4-BE49-F238E27FC236}">
                <a16:creationId xmlns:a16="http://schemas.microsoft.com/office/drawing/2014/main" id="{77715D3E-BD63-49BD-96CA-087D6CFC2D25}"/>
              </a:ext>
            </a:extLst>
          </p:cNvPr>
          <p:cNvSpPr>
            <a:spLocks noGrp="1"/>
          </p:cNvSpPr>
          <p:nvPr>
            <p:ph type="body" sz="quarter" idx="15" hasCustomPrompt="1"/>
          </p:nvPr>
        </p:nvSpPr>
        <p:spPr>
          <a:xfrm>
            <a:off x="6275388" y="1703388"/>
            <a:ext cx="5437187" cy="2640595"/>
          </a:xfrm>
        </p:spPr>
        <p:txBody>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3" name="Datumsplatzhalter 2">
            <a:extLst>
              <a:ext uri="{FF2B5EF4-FFF2-40B4-BE49-F238E27FC236}">
                <a16:creationId xmlns:a16="http://schemas.microsoft.com/office/drawing/2014/main" id="{5BDB3F52-3132-4FCE-9245-400432785EC3}"/>
              </a:ext>
            </a:extLst>
          </p:cNvPr>
          <p:cNvSpPr>
            <a:spLocks noGrp="1"/>
          </p:cNvSpPr>
          <p:nvPr>
            <p:ph type="dt" sz="half" idx="16"/>
          </p:nvPr>
        </p:nvSpPr>
        <p:spPr/>
        <p:txBody>
          <a:bodyPr/>
          <a:lstStyle/>
          <a:p>
            <a:r>
              <a:rPr lang="en-US" noProof="0" smtClean="0"/>
              <a:t>03.06.2024</a:t>
            </a:r>
            <a:endParaRPr lang="de-DE" noProof="0" dirty="0"/>
          </a:p>
        </p:txBody>
      </p:sp>
      <p:sp>
        <p:nvSpPr>
          <p:cNvPr id="6" name="Fußzeilenplatzhalter 5">
            <a:extLst>
              <a:ext uri="{FF2B5EF4-FFF2-40B4-BE49-F238E27FC236}">
                <a16:creationId xmlns:a16="http://schemas.microsoft.com/office/drawing/2014/main" id="{CF7D269B-861C-4C29-9AA1-AC9F6193EF37}"/>
              </a:ext>
            </a:extLst>
          </p:cNvPr>
          <p:cNvSpPr>
            <a:spLocks noGrp="1"/>
          </p:cNvSpPr>
          <p:nvPr>
            <p:ph type="ftr" sz="quarter" idx="17"/>
          </p:nvPr>
        </p:nvSpPr>
        <p:spPr/>
        <p:txBody>
          <a:bodyPr/>
          <a:lstStyle/>
          <a:p>
            <a:r>
              <a:rPr lang="de-DE" noProof="0"/>
              <a:t>© Fraunhofer ISI</a:t>
            </a:r>
            <a:endParaRPr lang="de-DE" noProof="0" dirty="0"/>
          </a:p>
        </p:txBody>
      </p:sp>
      <p:sp>
        <p:nvSpPr>
          <p:cNvPr id="12" name="Foliennummernplatzhalter 11">
            <a:extLst>
              <a:ext uri="{FF2B5EF4-FFF2-40B4-BE49-F238E27FC236}">
                <a16:creationId xmlns:a16="http://schemas.microsoft.com/office/drawing/2014/main" id="{9AD6CBFC-7EA8-4A59-ADD7-332586C36413}"/>
              </a:ext>
            </a:extLst>
          </p:cNvPr>
          <p:cNvSpPr>
            <a:spLocks noGrp="1"/>
          </p:cNvSpPr>
          <p:nvPr>
            <p:ph type="sldNum" sz="quarter" idx="18"/>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186130659"/>
      </p:ext>
    </p:extLst>
  </p:cSld>
  <p:clrMapOvr>
    <a:masterClrMapping/>
  </p:clrMapOvr>
  <p:extLst mod="1">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halt – 2 Spalten | große Schrift">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2C7AF347-EE19-4A49-ACB3-3F7316F7E1D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71" name="think-cell Folie" r:id="rId4" imgW="344" imgH="345" progId="TCLayout.ActiveDocument.1">
                  <p:embed/>
                </p:oleObj>
              </mc:Choice>
              <mc:Fallback>
                <p:oleObj name="think-cell Folie" r:id="rId4" imgW="344" imgH="345" progId="TCLayout.ActiveDocument.1">
                  <p:embed/>
                  <p:pic>
                    <p:nvPicPr>
                      <p:cNvPr id="7" name="Objekt 6" hidden="1">
                        <a:extLst>
                          <a:ext uri="{FF2B5EF4-FFF2-40B4-BE49-F238E27FC236}">
                            <a16:creationId xmlns:a16="http://schemas.microsoft.com/office/drawing/2014/main" id="{2C7AF347-EE19-4A49-ACB3-3F7316F7E1D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E6397C-9FE6-4A0B-87BC-9E26F4233B7D}"/>
              </a:ext>
            </a:extLst>
          </p:cNvPr>
          <p:cNvSpPr>
            <a:spLocks noGrp="1"/>
          </p:cNvSpPr>
          <p:nvPr>
            <p:ph type="title" hasCustomPrompt="1"/>
          </p:nvPr>
        </p:nvSpPr>
        <p:spPr>
          <a:xfrm>
            <a:off x="479425" y="728811"/>
            <a:ext cx="11233150" cy="382733"/>
          </a:xfrm>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4" name="Textplatzhalter 3">
            <a:extLst>
              <a:ext uri="{FF2B5EF4-FFF2-40B4-BE49-F238E27FC236}">
                <a16:creationId xmlns:a16="http://schemas.microsoft.com/office/drawing/2014/main" id="{594FD133-02A3-4CCE-886B-5D61839C10ED}"/>
              </a:ext>
            </a:extLst>
          </p:cNvPr>
          <p:cNvSpPr>
            <a:spLocks noGrp="1"/>
          </p:cNvSpPr>
          <p:nvPr>
            <p:ph type="body" sz="quarter" idx="13" hasCustomPrompt="1"/>
          </p:nvPr>
        </p:nvSpPr>
        <p:spPr>
          <a:xfrm>
            <a:off x="479425" y="417600"/>
            <a:ext cx="11233150" cy="318933"/>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5" name="Textplatzhalter 4">
            <a:extLst>
              <a:ext uri="{FF2B5EF4-FFF2-40B4-BE49-F238E27FC236}">
                <a16:creationId xmlns:a16="http://schemas.microsoft.com/office/drawing/2014/main" id="{7A89D932-8DCF-4ABE-8120-3CC2C601E53E}"/>
              </a:ext>
            </a:extLst>
          </p:cNvPr>
          <p:cNvSpPr>
            <a:spLocks noGrp="1"/>
          </p:cNvSpPr>
          <p:nvPr>
            <p:ph type="body" sz="quarter" idx="14" hasCustomPrompt="1"/>
          </p:nvPr>
        </p:nvSpPr>
        <p:spPr>
          <a:xfrm>
            <a:off x="478199" y="1703388"/>
            <a:ext cx="5437188" cy="3020314"/>
          </a:xfrm>
        </p:spPr>
        <p:txBody>
          <a:bodyPr/>
          <a:lstStyle>
            <a:lvl1pPr>
              <a:spcAft>
                <a:spcPts val="2200"/>
              </a:spcAft>
              <a:defRPr sz="1800"/>
            </a:lvl1pPr>
            <a:lvl2pPr>
              <a:spcAft>
                <a:spcPts val="2200"/>
              </a:spcAft>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11" name="Textplatzhalter 10">
            <a:extLst>
              <a:ext uri="{FF2B5EF4-FFF2-40B4-BE49-F238E27FC236}">
                <a16:creationId xmlns:a16="http://schemas.microsoft.com/office/drawing/2014/main" id="{77715D3E-BD63-49BD-96CA-087D6CFC2D25}"/>
              </a:ext>
            </a:extLst>
          </p:cNvPr>
          <p:cNvSpPr>
            <a:spLocks noGrp="1"/>
          </p:cNvSpPr>
          <p:nvPr>
            <p:ph type="body" sz="quarter" idx="15" hasCustomPrompt="1"/>
          </p:nvPr>
        </p:nvSpPr>
        <p:spPr>
          <a:xfrm>
            <a:off x="6275388" y="1703388"/>
            <a:ext cx="5437187" cy="3020314"/>
          </a:xfrm>
        </p:spPr>
        <p:txBody>
          <a:bodyPr/>
          <a:lstStyle>
            <a:lvl1pPr>
              <a:spcAft>
                <a:spcPts val="2200"/>
              </a:spcAft>
              <a:defRPr sz="1800"/>
            </a:lvl1pPr>
            <a:lvl2pPr>
              <a:spcAft>
                <a:spcPts val="2200"/>
              </a:spcAft>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3" name="Datumsplatzhalter 2">
            <a:extLst>
              <a:ext uri="{FF2B5EF4-FFF2-40B4-BE49-F238E27FC236}">
                <a16:creationId xmlns:a16="http://schemas.microsoft.com/office/drawing/2014/main" id="{D7C554D4-061E-46C5-92EC-EDBF599AFDD6}"/>
              </a:ext>
            </a:extLst>
          </p:cNvPr>
          <p:cNvSpPr>
            <a:spLocks noGrp="1"/>
          </p:cNvSpPr>
          <p:nvPr>
            <p:ph type="dt" sz="half" idx="16"/>
          </p:nvPr>
        </p:nvSpPr>
        <p:spPr/>
        <p:txBody>
          <a:bodyPr/>
          <a:lstStyle/>
          <a:p>
            <a:r>
              <a:rPr lang="en-US" noProof="0" smtClean="0"/>
              <a:t>03.06.2024</a:t>
            </a:r>
            <a:endParaRPr lang="de-DE" noProof="0" dirty="0"/>
          </a:p>
        </p:txBody>
      </p:sp>
      <p:sp>
        <p:nvSpPr>
          <p:cNvPr id="6" name="Fußzeilenplatzhalter 5">
            <a:extLst>
              <a:ext uri="{FF2B5EF4-FFF2-40B4-BE49-F238E27FC236}">
                <a16:creationId xmlns:a16="http://schemas.microsoft.com/office/drawing/2014/main" id="{C5750D2F-7AC5-4879-8C19-DDC98EDCDE20}"/>
              </a:ext>
            </a:extLst>
          </p:cNvPr>
          <p:cNvSpPr>
            <a:spLocks noGrp="1"/>
          </p:cNvSpPr>
          <p:nvPr>
            <p:ph type="ftr" sz="quarter" idx="17"/>
          </p:nvPr>
        </p:nvSpPr>
        <p:spPr/>
        <p:txBody>
          <a:bodyPr/>
          <a:lstStyle/>
          <a:p>
            <a:r>
              <a:rPr lang="de-DE" noProof="0"/>
              <a:t>© Fraunhofer ISI</a:t>
            </a:r>
            <a:endParaRPr lang="de-DE" noProof="0" dirty="0"/>
          </a:p>
        </p:txBody>
      </p:sp>
      <p:sp>
        <p:nvSpPr>
          <p:cNvPr id="12" name="Foliennummernplatzhalter 11">
            <a:extLst>
              <a:ext uri="{FF2B5EF4-FFF2-40B4-BE49-F238E27FC236}">
                <a16:creationId xmlns:a16="http://schemas.microsoft.com/office/drawing/2014/main" id="{D97D65A9-86C3-4B8F-8904-153D2F8CAFFC}"/>
              </a:ext>
            </a:extLst>
          </p:cNvPr>
          <p:cNvSpPr>
            <a:spLocks noGrp="1"/>
          </p:cNvSpPr>
          <p:nvPr>
            <p:ph type="sldNum" sz="quarter" idx="18"/>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4291999274"/>
      </p:ext>
    </p:extLst>
  </p:cSld>
  <p:clrMapOvr>
    <a:masterClrMapping/>
  </p:clrMapOvr>
  <p:extLst mod="1">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alt – 2 Spalten mit Infokasten">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3DC8D38B-C18B-45D1-977E-43D6AADFE724}"/>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95" name="think-cell Folie" r:id="rId4" imgW="344" imgH="345" progId="TCLayout.ActiveDocument.1">
                  <p:embed/>
                </p:oleObj>
              </mc:Choice>
              <mc:Fallback>
                <p:oleObj name="think-cell Folie" r:id="rId4" imgW="344" imgH="345" progId="TCLayout.ActiveDocument.1">
                  <p:embed/>
                  <p:pic>
                    <p:nvPicPr>
                      <p:cNvPr id="9" name="Objekt 8" hidden="1">
                        <a:extLst>
                          <a:ext uri="{FF2B5EF4-FFF2-40B4-BE49-F238E27FC236}">
                            <a16:creationId xmlns:a16="http://schemas.microsoft.com/office/drawing/2014/main" id="{3DC8D38B-C18B-45D1-977E-43D6AADFE7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E6397C-9FE6-4A0B-87BC-9E26F4233B7D}"/>
              </a:ext>
            </a:extLst>
          </p:cNvPr>
          <p:cNvSpPr>
            <a:spLocks noGrp="1"/>
          </p:cNvSpPr>
          <p:nvPr>
            <p:ph type="title" hasCustomPrompt="1"/>
          </p:nvPr>
        </p:nvSpPr>
        <p:spPr/>
        <p:txBody>
          <a:bodyPr vert="horz"/>
          <a:lstStyle/>
          <a:p>
            <a:r>
              <a:rPr lang="de-DE" dirty="0"/>
              <a:t>Headline, Frutiger LT </a:t>
            </a:r>
            <a:r>
              <a:rPr lang="de-DE" err="1"/>
              <a:t>Com</a:t>
            </a:r>
            <a:r>
              <a:rPr lang="de-DE"/>
              <a:t> Bd</a:t>
            </a:r>
            <a:r>
              <a:rPr lang="de-DE" dirty="0"/>
              <a:t>, 24 </a:t>
            </a:r>
            <a:r>
              <a:rPr lang="de-DE" dirty="0" err="1"/>
              <a:t>pt</a:t>
            </a:r>
            <a:endParaRPr lang="en-US" dirty="0"/>
          </a:p>
        </p:txBody>
      </p:sp>
      <p:sp>
        <p:nvSpPr>
          <p:cNvPr id="7" name="Textplatzhalter 6">
            <a:extLst>
              <a:ext uri="{FF2B5EF4-FFF2-40B4-BE49-F238E27FC236}">
                <a16:creationId xmlns:a16="http://schemas.microsoft.com/office/drawing/2014/main" id="{B6B3DBCD-172B-459C-8C97-521B9602874E}"/>
              </a:ext>
            </a:extLst>
          </p:cNvPr>
          <p:cNvSpPr>
            <a:spLocks noGrp="1"/>
          </p:cNvSpPr>
          <p:nvPr>
            <p:ph type="body" sz="quarter" idx="13" hasCustomPrompt="1"/>
          </p:nvPr>
        </p:nvSpPr>
        <p:spPr>
          <a:xfrm>
            <a:off x="0" y="1700213"/>
            <a:ext cx="5916613" cy="4284662"/>
          </a:xfrm>
          <a:gradFill flip="none" rotWithShape="1">
            <a:gsLst>
              <a:gs pos="33744">
                <a:srgbClr val="00779A">
                  <a:lumMod val="100000"/>
                </a:srgbClr>
              </a:gs>
              <a:gs pos="0">
                <a:srgbClr val="014A6B"/>
              </a:gs>
              <a:gs pos="75000">
                <a:srgbClr val="4DC7D2">
                  <a:lumMod val="90000"/>
                  <a:lumOff val="10000"/>
                </a:srgbClr>
              </a:gs>
              <a:gs pos="100000">
                <a:srgbClr val="04B1AA"/>
              </a:gs>
            </a:gsLst>
            <a:path path="circle">
              <a:fillToRect r="100000" b="100000"/>
            </a:path>
            <a:tileRect l="-100000" t="-100000"/>
          </a:gradFill>
        </p:spPr>
        <p:txBody>
          <a:bodyPr lIns="486000" tIns="288000" rIns="288000" bIns="288000" numCol="1" spcCol="360000">
            <a:noAutofit/>
          </a:bodyPr>
          <a:lstStyle>
            <a:lvl1pPr>
              <a:spcAft>
                <a:spcPts val="0"/>
              </a:spcAft>
              <a:defRPr>
                <a:solidFill>
                  <a:schemeClr val="bg1"/>
                </a:solidFill>
              </a:defRPr>
            </a:lvl1pPr>
            <a:lvl2pPr>
              <a:lnSpc>
                <a:spcPts val="1800"/>
              </a:lnSpc>
              <a:spcAft>
                <a:spcPts val="600"/>
              </a:spcAft>
              <a:defRPr sz="2080" b="0">
                <a:solidFill>
                  <a:schemeClr val="bg1"/>
                </a:solidFill>
                <a:latin typeface="Frutiger LT Com 75 Black" panose="020B0A03040504030204" pitchFamily="34" charset="0"/>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buAutoNum type="arabicPeriod"/>
              <a:defRPr>
                <a:solidFill>
                  <a:schemeClr val="bg1"/>
                </a:solidFill>
              </a:defRPr>
            </a:lvl8pPr>
            <a:lvl9pPr>
              <a:buClr>
                <a:schemeClr val="bg1"/>
              </a:buClr>
              <a:defRPr>
                <a:solidFill>
                  <a:schemeClr val="bg1"/>
                </a:solidFill>
              </a:defRPr>
            </a:lvl9pPr>
          </a:lstStyle>
          <a:p>
            <a:pPr lvl="0"/>
            <a:r>
              <a:rPr lang="de-DE" noProof="0" dirty="0"/>
              <a:t>Level 1</a:t>
            </a:r>
          </a:p>
          <a:p>
            <a:pPr lvl="1"/>
            <a:r>
              <a:rPr lang="de-DE" noProof="0" dirty="0"/>
              <a:t>—</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11" name="Textplatzhalter 10">
            <a:extLst>
              <a:ext uri="{FF2B5EF4-FFF2-40B4-BE49-F238E27FC236}">
                <a16:creationId xmlns:a16="http://schemas.microsoft.com/office/drawing/2014/main" id="{74F9B75C-F431-4271-A789-357B552F17EE}"/>
              </a:ext>
            </a:extLst>
          </p:cNvPr>
          <p:cNvSpPr>
            <a:spLocks noGrp="1"/>
          </p:cNvSpPr>
          <p:nvPr>
            <p:ph type="body" sz="quarter" idx="14" hasCustomPrompt="1"/>
          </p:nvPr>
        </p:nvSpPr>
        <p:spPr>
          <a:xfrm>
            <a:off x="6275388" y="1700213"/>
            <a:ext cx="5437187" cy="2640595"/>
          </a:xfrm>
        </p:spPr>
        <p:txBody>
          <a:bodyPr/>
          <a:lstStyle>
            <a:lvl5pPr>
              <a:defRPr/>
            </a:lvl5p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4" name="Textplatzhalter 3">
            <a:extLst>
              <a:ext uri="{FF2B5EF4-FFF2-40B4-BE49-F238E27FC236}">
                <a16:creationId xmlns:a16="http://schemas.microsoft.com/office/drawing/2014/main" id="{870EAC44-6B23-48D7-9382-254ECE95C3B7}"/>
              </a:ext>
            </a:extLst>
          </p:cNvPr>
          <p:cNvSpPr>
            <a:spLocks noGrp="1"/>
          </p:cNvSpPr>
          <p:nvPr>
            <p:ph type="body" sz="quarter" idx="18" hasCustomPrompt="1"/>
          </p:nvPr>
        </p:nvSpPr>
        <p:spPr>
          <a:xfrm>
            <a:off x="479425" y="778321"/>
            <a:ext cx="11233150" cy="319318"/>
          </a:xfrm>
        </p:spPr>
        <p:txBody>
          <a:bodyPr/>
          <a:lstStyle>
            <a:lvl1pPr>
              <a:defRPr sz="2000">
                <a:solidFill>
                  <a:schemeClr val="accent2"/>
                </a:solidFill>
                <a:latin typeface="+mn-lt"/>
              </a:defRPr>
            </a:lvl1pPr>
          </a:lstStyle>
          <a:p>
            <a:r>
              <a:rPr lang="de-DE" dirty="0" err="1"/>
              <a:t>Subline</a:t>
            </a:r>
            <a:r>
              <a:rPr lang="de-DE" dirty="0"/>
              <a:t>, Frutiger LT </a:t>
            </a:r>
            <a:r>
              <a:rPr lang="de-DE" err="1"/>
              <a:t>Com</a:t>
            </a:r>
            <a:r>
              <a:rPr lang="de-DE"/>
              <a:t> Lt</a:t>
            </a:r>
            <a:r>
              <a:rPr lang="de-DE" dirty="0"/>
              <a:t>, 20 </a:t>
            </a:r>
            <a:r>
              <a:rPr lang="de-DE" dirty="0" err="1"/>
              <a:t>pt</a:t>
            </a:r>
            <a:endParaRPr lang="en-US" dirty="0"/>
          </a:p>
        </p:txBody>
      </p:sp>
      <p:sp>
        <p:nvSpPr>
          <p:cNvPr id="3" name="Datumsplatzhalter 2">
            <a:extLst>
              <a:ext uri="{FF2B5EF4-FFF2-40B4-BE49-F238E27FC236}">
                <a16:creationId xmlns:a16="http://schemas.microsoft.com/office/drawing/2014/main" id="{F695CE19-2635-48CD-86C5-A6711E8F2407}"/>
              </a:ext>
            </a:extLst>
          </p:cNvPr>
          <p:cNvSpPr>
            <a:spLocks noGrp="1"/>
          </p:cNvSpPr>
          <p:nvPr>
            <p:ph type="dt" sz="half" idx="19"/>
          </p:nvPr>
        </p:nvSpPr>
        <p:spPr/>
        <p:txBody>
          <a:bodyPr/>
          <a:lstStyle/>
          <a:p>
            <a:r>
              <a:rPr lang="en-US" noProof="0" smtClean="0"/>
              <a:t>03.06.2024</a:t>
            </a:r>
            <a:endParaRPr lang="de-DE" noProof="0" dirty="0"/>
          </a:p>
        </p:txBody>
      </p:sp>
      <p:sp>
        <p:nvSpPr>
          <p:cNvPr id="5" name="Fußzeilenplatzhalter 4">
            <a:extLst>
              <a:ext uri="{FF2B5EF4-FFF2-40B4-BE49-F238E27FC236}">
                <a16:creationId xmlns:a16="http://schemas.microsoft.com/office/drawing/2014/main" id="{A8987410-0067-43D6-9FB8-E4A3CFE6622D}"/>
              </a:ext>
            </a:extLst>
          </p:cNvPr>
          <p:cNvSpPr>
            <a:spLocks noGrp="1"/>
          </p:cNvSpPr>
          <p:nvPr>
            <p:ph type="ftr" sz="quarter" idx="20"/>
          </p:nvPr>
        </p:nvSpPr>
        <p:spPr/>
        <p:txBody>
          <a:bodyPr/>
          <a:lstStyle/>
          <a:p>
            <a:r>
              <a:rPr lang="de-DE" noProof="0"/>
              <a:t>© Fraunhofer ISI</a:t>
            </a:r>
            <a:endParaRPr lang="de-DE" noProof="0" dirty="0"/>
          </a:p>
        </p:txBody>
      </p:sp>
      <p:sp>
        <p:nvSpPr>
          <p:cNvPr id="6" name="Foliennummernplatzhalter 5">
            <a:extLst>
              <a:ext uri="{FF2B5EF4-FFF2-40B4-BE49-F238E27FC236}">
                <a16:creationId xmlns:a16="http://schemas.microsoft.com/office/drawing/2014/main" id="{47B4A690-2DD5-436A-A09D-218E639343B0}"/>
              </a:ext>
            </a:extLst>
          </p:cNvPr>
          <p:cNvSpPr>
            <a:spLocks noGrp="1"/>
          </p:cNvSpPr>
          <p:nvPr>
            <p:ph type="sldNum" sz="quarter" idx="21"/>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1736519105"/>
      </p:ext>
    </p:extLst>
  </p:cSld>
  <p:clrMapOvr>
    <a:masterClrMapping/>
  </p:clrMapOvr>
  <p:extLst mod="1">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Zitat hell">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5BAB6549-3007-4962-B8D4-52ECE482311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9"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5BAB6549-3007-4962-B8D4-52ECE48231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2" name="Rechteck 21">
            <a:extLst>
              <a:ext uri="{FF2B5EF4-FFF2-40B4-BE49-F238E27FC236}">
                <a16:creationId xmlns:a16="http://schemas.microsoft.com/office/drawing/2014/main" id="{30FDEE22-4D74-4924-86C5-CF41B7A9F583}"/>
              </a:ext>
            </a:extLst>
          </p:cNvPr>
          <p:cNvSpPr/>
          <p:nvPr userDrawn="1"/>
        </p:nvSpPr>
        <p:spPr bwMode="gray">
          <a:xfrm>
            <a:off x="479425" y="1206230"/>
            <a:ext cx="473886" cy="8754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marL="180000" indent="-180000" algn="l">
              <a:lnSpc>
                <a:spcPts val="1960"/>
              </a:lnSpc>
              <a:buClr>
                <a:schemeClr val="accent1"/>
              </a:buClr>
              <a:buFont typeface="Wingdings" panose="05000000000000000000" pitchFamily="2" charset="2"/>
              <a:buChar char="§"/>
            </a:pPr>
            <a:endParaRPr lang="en-US" sz="1400" dirty="0">
              <a:solidFill>
                <a:schemeClr val="tx1"/>
              </a:solidFill>
            </a:endParaRPr>
          </a:p>
        </p:txBody>
      </p:sp>
      <p:cxnSp>
        <p:nvCxnSpPr>
          <p:cNvPr id="15" name="Gerader Verbinder 14">
            <a:extLst>
              <a:ext uri="{FF2B5EF4-FFF2-40B4-BE49-F238E27FC236}">
                <a16:creationId xmlns:a16="http://schemas.microsoft.com/office/drawing/2014/main" id="{CABC3893-E6D0-4680-9CDB-B7D76C158179}"/>
              </a:ext>
            </a:extLst>
          </p:cNvPr>
          <p:cNvCxnSpPr/>
          <p:nvPr userDrawn="1"/>
        </p:nvCxnSpPr>
        <p:spPr>
          <a:xfrm>
            <a:off x="0" y="6143625"/>
            <a:ext cx="12192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Textplatzhalter 31">
            <a:extLst>
              <a:ext uri="{FF2B5EF4-FFF2-40B4-BE49-F238E27FC236}">
                <a16:creationId xmlns:a16="http://schemas.microsoft.com/office/drawing/2014/main" id="{19260903-BB55-4E18-8A26-9490D566EEA9}"/>
              </a:ext>
            </a:extLst>
          </p:cNvPr>
          <p:cNvSpPr>
            <a:spLocks noGrp="1"/>
          </p:cNvSpPr>
          <p:nvPr>
            <p:ph type="body" sz="quarter" idx="13" hasCustomPrompt="1"/>
          </p:nvPr>
        </p:nvSpPr>
        <p:spPr>
          <a:xfrm>
            <a:off x="479425" y="1826785"/>
            <a:ext cx="11233150" cy="1205330"/>
          </a:xfrm>
        </p:spPr>
        <p:txBody>
          <a:bodyPr/>
          <a:lstStyle>
            <a:lvl1pPr>
              <a:lnSpc>
                <a:spcPct val="110000"/>
              </a:lnSpc>
              <a:spcAft>
                <a:spcPts val="0"/>
              </a:spcAft>
              <a:defRPr sz="4400">
                <a:solidFill>
                  <a:schemeClr val="accent2"/>
                </a:solidFill>
                <a:latin typeface="Frutiger LT Com 65 Bold" panose="020B0803030504020204" pitchFamily="34" charset="0"/>
              </a:defRPr>
            </a:lvl1pPr>
            <a:lvl2pPr algn="r">
              <a:lnSpc>
                <a:spcPct val="110000"/>
              </a:lnSpc>
              <a:spcAft>
                <a:spcPts val="0"/>
              </a:spcAft>
              <a:defRPr sz="1400">
                <a:solidFill>
                  <a:schemeClr val="accent2"/>
                </a:solidFill>
                <a:latin typeface="+mj-lt"/>
              </a:defRPr>
            </a:lvl2pPr>
            <a:lvl3pPr algn="r">
              <a:lnSpc>
                <a:spcPct val="110000"/>
              </a:lnSpc>
              <a:spcAft>
                <a:spcPts val="0"/>
              </a:spcAft>
              <a:defRPr b="0">
                <a:solidFill>
                  <a:schemeClr val="accent2"/>
                </a:solidFill>
                <a:latin typeface="+mn-lt"/>
              </a:defRPr>
            </a:lvl3pPr>
            <a:lvl4pPr marL="0" indent="0" algn="r">
              <a:lnSpc>
                <a:spcPct val="110000"/>
              </a:lnSpc>
              <a:buNone/>
              <a:defRPr>
                <a:solidFill>
                  <a:schemeClr val="accent2"/>
                </a:solidFill>
              </a:defRPr>
            </a:lvl4pPr>
          </a:lstStyle>
          <a:p>
            <a:pPr lvl="0"/>
            <a:r>
              <a:rPr lang="de-DE"/>
              <a:t>Zitat</a:t>
            </a:r>
            <a:endParaRPr lang="de-DE" dirty="0"/>
          </a:p>
          <a:p>
            <a:pPr lvl="1"/>
            <a:r>
              <a:rPr lang="de-DE"/>
              <a:t>Name des Autors</a:t>
            </a:r>
            <a:endParaRPr lang="de-DE" dirty="0"/>
          </a:p>
          <a:p>
            <a:pPr lvl="2"/>
            <a:r>
              <a:rPr lang="de-DE"/>
              <a:t>Position</a:t>
            </a:r>
            <a:endParaRPr lang="de-DE" dirty="0"/>
          </a:p>
        </p:txBody>
      </p:sp>
      <p:grpSp>
        <p:nvGrpSpPr>
          <p:cNvPr id="20" name="Gruppieren 19">
            <a:extLst>
              <a:ext uri="{FF2B5EF4-FFF2-40B4-BE49-F238E27FC236}">
                <a16:creationId xmlns:a16="http://schemas.microsoft.com/office/drawing/2014/main" id="{B30F5BB5-7863-4504-94A4-F39A72E20BF2}"/>
              </a:ext>
            </a:extLst>
          </p:cNvPr>
          <p:cNvGrpSpPr/>
          <p:nvPr userDrawn="1"/>
        </p:nvGrpSpPr>
        <p:grpSpPr>
          <a:xfrm>
            <a:off x="479425" y="476249"/>
            <a:ext cx="1266824" cy="1028701"/>
            <a:chOff x="621507" y="476249"/>
            <a:chExt cx="1266824" cy="1028701"/>
          </a:xfrm>
        </p:grpSpPr>
        <p:sp>
          <p:nvSpPr>
            <p:cNvPr id="3" name="Pfeil: Chevron 2">
              <a:extLst>
                <a:ext uri="{FF2B5EF4-FFF2-40B4-BE49-F238E27FC236}">
                  <a16:creationId xmlns:a16="http://schemas.microsoft.com/office/drawing/2014/main" id="{80955E3B-8357-4836-8592-3039D01F1391}"/>
                </a:ext>
              </a:extLst>
            </p:cNvPr>
            <p:cNvSpPr/>
            <p:nvPr userDrawn="1"/>
          </p:nvSpPr>
          <p:spPr>
            <a:xfrm>
              <a:off x="621507" y="476249"/>
              <a:ext cx="671512" cy="1028701"/>
            </a:xfrm>
            <a:prstGeom prst="chevron">
              <a:avLst>
                <a:gd name="adj" fmla="val 42908"/>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marL="180000" indent="-180000" algn="l">
                <a:lnSpc>
                  <a:spcPts val="1960"/>
                </a:lnSpc>
                <a:buClr>
                  <a:schemeClr val="accent1"/>
                </a:buClr>
                <a:buFont typeface="Wingdings" panose="05000000000000000000" pitchFamily="2" charset="2"/>
                <a:buChar char="§"/>
              </a:pPr>
              <a:endParaRPr lang="en-US" sz="1400" dirty="0">
                <a:solidFill>
                  <a:schemeClr val="tx1"/>
                </a:solidFill>
              </a:endParaRPr>
            </a:p>
          </p:txBody>
        </p:sp>
        <p:sp>
          <p:nvSpPr>
            <p:cNvPr id="19" name="Pfeil: Chevron 18">
              <a:extLst>
                <a:ext uri="{FF2B5EF4-FFF2-40B4-BE49-F238E27FC236}">
                  <a16:creationId xmlns:a16="http://schemas.microsoft.com/office/drawing/2014/main" id="{8245CA0A-C731-43B3-A4D1-99935FA2DE2F}"/>
                </a:ext>
              </a:extLst>
            </p:cNvPr>
            <p:cNvSpPr/>
            <p:nvPr userDrawn="1"/>
          </p:nvSpPr>
          <p:spPr>
            <a:xfrm>
              <a:off x="1216819" y="476249"/>
              <a:ext cx="671512" cy="1028701"/>
            </a:xfrm>
            <a:prstGeom prst="chevron">
              <a:avLst>
                <a:gd name="adj" fmla="val 42908"/>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marL="180000" indent="-180000" algn="l">
                <a:lnSpc>
                  <a:spcPts val="1960"/>
                </a:lnSpc>
                <a:buClr>
                  <a:schemeClr val="accent1"/>
                </a:buClr>
                <a:buFont typeface="Wingdings" panose="05000000000000000000" pitchFamily="2" charset="2"/>
                <a:buChar char="§"/>
              </a:pPr>
              <a:endParaRPr lang="en-US" sz="1400" dirty="0">
                <a:solidFill>
                  <a:schemeClr val="tx1"/>
                </a:solidFill>
              </a:endParaRPr>
            </a:p>
          </p:txBody>
        </p:sp>
      </p:grpSp>
      <p:sp>
        <p:nvSpPr>
          <p:cNvPr id="2" name="Datumsplatzhalter 1">
            <a:extLst>
              <a:ext uri="{FF2B5EF4-FFF2-40B4-BE49-F238E27FC236}">
                <a16:creationId xmlns:a16="http://schemas.microsoft.com/office/drawing/2014/main" id="{3719F7FF-9FD8-4FC6-AE77-A349B0ACD5C2}"/>
              </a:ext>
            </a:extLst>
          </p:cNvPr>
          <p:cNvSpPr>
            <a:spLocks noGrp="1"/>
          </p:cNvSpPr>
          <p:nvPr>
            <p:ph type="dt" sz="half" idx="14"/>
          </p:nvPr>
        </p:nvSpPr>
        <p:spPr/>
        <p:txBody>
          <a:bodyPr/>
          <a:lstStyle/>
          <a:p>
            <a:r>
              <a:rPr lang="en-US" noProof="0" smtClean="0"/>
              <a:t>03.06.2024</a:t>
            </a:r>
            <a:endParaRPr lang="de-DE" noProof="0" dirty="0"/>
          </a:p>
        </p:txBody>
      </p:sp>
      <p:sp>
        <p:nvSpPr>
          <p:cNvPr id="7" name="Fußzeilenplatzhalter 6">
            <a:extLst>
              <a:ext uri="{FF2B5EF4-FFF2-40B4-BE49-F238E27FC236}">
                <a16:creationId xmlns:a16="http://schemas.microsoft.com/office/drawing/2014/main" id="{03B70818-BA9A-4A9E-BB42-894CD16E6FDF}"/>
              </a:ext>
            </a:extLst>
          </p:cNvPr>
          <p:cNvSpPr>
            <a:spLocks noGrp="1"/>
          </p:cNvSpPr>
          <p:nvPr>
            <p:ph type="ftr" sz="quarter" idx="15"/>
          </p:nvPr>
        </p:nvSpPr>
        <p:spPr/>
        <p:txBody>
          <a:bodyPr/>
          <a:lstStyle/>
          <a:p>
            <a:r>
              <a:rPr lang="de-DE" noProof="0"/>
              <a:t>© Fraunhofer ISI</a:t>
            </a:r>
            <a:endParaRPr lang="de-DE" noProof="0" dirty="0"/>
          </a:p>
        </p:txBody>
      </p:sp>
      <p:sp>
        <p:nvSpPr>
          <p:cNvPr id="8" name="Foliennummernplatzhalter 7">
            <a:extLst>
              <a:ext uri="{FF2B5EF4-FFF2-40B4-BE49-F238E27FC236}">
                <a16:creationId xmlns:a16="http://schemas.microsoft.com/office/drawing/2014/main" id="{8C8D05E3-CD28-43C1-A7F2-3AD6FBD49D71}"/>
              </a:ext>
            </a:extLst>
          </p:cNvPr>
          <p:cNvSpPr>
            <a:spLocks noGrp="1"/>
          </p:cNvSpPr>
          <p:nvPr>
            <p:ph type="sldNum" sz="quarter" idx="16"/>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160088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Zitat dunkel">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5BAB6549-3007-4962-B8D4-52ECE482311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43"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5BAB6549-3007-4962-B8D4-52ECE48231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5" name="Gerader Verbinder 14">
            <a:extLst>
              <a:ext uri="{FF2B5EF4-FFF2-40B4-BE49-F238E27FC236}">
                <a16:creationId xmlns:a16="http://schemas.microsoft.com/office/drawing/2014/main" id="{CABC3893-E6D0-4680-9CDB-B7D76C158179}"/>
              </a:ext>
            </a:extLst>
          </p:cNvPr>
          <p:cNvCxnSpPr/>
          <p:nvPr userDrawn="1"/>
        </p:nvCxnSpPr>
        <p:spPr>
          <a:xfrm>
            <a:off x="0" y="6143625"/>
            <a:ext cx="12192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F8D4B216-A5F7-4214-889D-75DD098CB823}"/>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b="10209"/>
          <a:stretch/>
        </p:blipFill>
        <p:spPr>
          <a:xfrm>
            <a:off x="1" y="-4763"/>
            <a:ext cx="12192000" cy="6157913"/>
          </a:xfrm>
          <a:prstGeom prst="rect">
            <a:avLst/>
          </a:prstGeom>
        </p:spPr>
      </p:pic>
      <p:sp>
        <p:nvSpPr>
          <p:cNvPr id="32" name="Textplatzhalter 31">
            <a:extLst>
              <a:ext uri="{FF2B5EF4-FFF2-40B4-BE49-F238E27FC236}">
                <a16:creationId xmlns:a16="http://schemas.microsoft.com/office/drawing/2014/main" id="{19260903-BB55-4E18-8A26-9490D566EEA9}"/>
              </a:ext>
            </a:extLst>
          </p:cNvPr>
          <p:cNvSpPr>
            <a:spLocks noGrp="1"/>
          </p:cNvSpPr>
          <p:nvPr>
            <p:ph type="body" sz="quarter" idx="13" hasCustomPrompt="1"/>
          </p:nvPr>
        </p:nvSpPr>
        <p:spPr>
          <a:xfrm>
            <a:off x="479425" y="1826785"/>
            <a:ext cx="11233150" cy="1205330"/>
          </a:xfrm>
        </p:spPr>
        <p:txBody>
          <a:bodyPr/>
          <a:lstStyle>
            <a:lvl1pPr>
              <a:lnSpc>
                <a:spcPct val="110000"/>
              </a:lnSpc>
              <a:spcAft>
                <a:spcPts val="0"/>
              </a:spcAft>
              <a:defRPr sz="4400">
                <a:solidFill>
                  <a:schemeClr val="bg1"/>
                </a:solidFill>
                <a:latin typeface="Frutiger LT Com 65 Bold" panose="020B0803030504020204" pitchFamily="34" charset="0"/>
              </a:defRPr>
            </a:lvl1pPr>
            <a:lvl2pPr algn="r">
              <a:lnSpc>
                <a:spcPct val="110000"/>
              </a:lnSpc>
              <a:spcAft>
                <a:spcPts val="0"/>
              </a:spcAft>
              <a:defRPr sz="1400">
                <a:solidFill>
                  <a:schemeClr val="bg1"/>
                </a:solidFill>
                <a:latin typeface="+mj-lt"/>
              </a:defRPr>
            </a:lvl2pPr>
            <a:lvl3pPr algn="r">
              <a:lnSpc>
                <a:spcPct val="110000"/>
              </a:lnSpc>
              <a:spcAft>
                <a:spcPts val="0"/>
              </a:spcAft>
              <a:defRPr>
                <a:solidFill>
                  <a:schemeClr val="bg1"/>
                </a:solidFill>
                <a:latin typeface="+mn-lt"/>
              </a:defRPr>
            </a:lvl3pPr>
            <a:lvl4pPr marL="0" indent="0" algn="r">
              <a:lnSpc>
                <a:spcPct val="110000"/>
              </a:lnSpc>
              <a:buNone/>
              <a:defRPr>
                <a:solidFill>
                  <a:schemeClr val="bg1"/>
                </a:solidFill>
              </a:defRPr>
            </a:lvl4pPr>
          </a:lstStyle>
          <a:p>
            <a:pPr lvl="0"/>
            <a:r>
              <a:rPr lang="de-DE"/>
              <a:t>Zitat</a:t>
            </a:r>
            <a:endParaRPr lang="de-DE" dirty="0"/>
          </a:p>
          <a:p>
            <a:pPr lvl="1"/>
            <a:r>
              <a:rPr lang="de-DE"/>
              <a:t>Name des Autors</a:t>
            </a:r>
            <a:endParaRPr lang="de-DE" dirty="0"/>
          </a:p>
          <a:p>
            <a:pPr lvl="2"/>
            <a:r>
              <a:rPr lang="de-DE"/>
              <a:t>Position</a:t>
            </a:r>
            <a:endParaRPr lang="de-DE" dirty="0"/>
          </a:p>
        </p:txBody>
      </p:sp>
      <p:grpSp>
        <p:nvGrpSpPr>
          <p:cNvPr id="20" name="Gruppieren 19">
            <a:extLst>
              <a:ext uri="{FF2B5EF4-FFF2-40B4-BE49-F238E27FC236}">
                <a16:creationId xmlns:a16="http://schemas.microsoft.com/office/drawing/2014/main" id="{942B2AF3-B72B-4E51-98E8-276E33E081FB}"/>
              </a:ext>
            </a:extLst>
          </p:cNvPr>
          <p:cNvGrpSpPr/>
          <p:nvPr userDrawn="1"/>
        </p:nvGrpSpPr>
        <p:grpSpPr>
          <a:xfrm>
            <a:off x="479425" y="476249"/>
            <a:ext cx="1266824" cy="1028701"/>
            <a:chOff x="621507" y="476249"/>
            <a:chExt cx="1266824" cy="1028701"/>
          </a:xfrm>
          <a:solidFill>
            <a:schemeClr val="bg1"/>
          </a:solidFill>
        </p:grpSpPr>
        <p:sp>
          <p:nvSpPr>
            <p:cNvPr id="21" name="Pfeil: Chevron 20">
              <a:extLst>
                <a:ext uri="{FF2B5EF4-FFF2-40B4-BE49-F238E27FC236}">
                  <a16:creationId xmlns:a16="http://schemas.microsoft.com/office/drawing/2014/main" id="{A9E48764-AC81-446C-B62C-88A8F03B3803}"/>
                </a:ext>
              </a:extLst>
            </p:cNvPr>
            <p:cNvSpPr/>
            <p:nvPr userDrawn="1"/>
          </p:nvSpPr>
          <p:spPr>
            <a:xfrm>
              <a:off x="621507" y="476249"/>
              <a:ext cx="671512" cy="1028701"/>
            </a:xfrm>
            <a:prstGeom prst="chevron">
              <a:avLst>
                <a:gd name="adj" fmla="val 42908"/>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marL="180000" indent="-180000" algn="l">
                <a:lnSpc>
                  <a:spcPts val="1960"/>
                </a:lnSpc>
                <a:buClr>
                  <a:schemeClr val="accent1"/>
                </a:buClr>
                <a:buFont typeface="Wingdings" panose="05000000000000000000" pitchFamily="2" charset="2"/>
                <a:buChar char="§"/>
              </a:pPr>
              <a:endParaRPr lang="en-US" sz="1400" dirty="0">
                <a:solidFill>
                  <a:schemeClr val="tx1"/>
                </a:solidFill>
              </a:endParaRPr>
            </a:p>
          </p:txBody>
        </p:sp>
        <p:sp>
          <p:nvSpPr>
            <p:cNvPr id="22" name="Pfeil: Chevron 21">
              <a:extLst>
                <a:ext uri="{FF2B5EF4-FFF2-40B4-BE49-F238E27FC236}">
                  <a16:creationId xmlns:a16="http://schemas.microsoft.com/office/drawing/2014/main" id="{14C3BCAC-351B-4AFA-8D18-F61D609E40E4}"/>
                </a:ext>
              </a:extLst>
            </p:cNvPr>
            <p:cNvSpPr/>
            <p:nvPr userDrawn="1"/>
          </p:nvSpPr>
          <p:spPr>
            <a:xfrm>
              <a:off x="1216819" y="476249"/>
              <a:ext cx="671512" cy="1028701"/>
            </a:xfrm>
            <a:prstGeom prst="chevron">
              <a:avLst>
                <a:gd name="adj" fmla="val 42908"/>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marL="180000" indent="-180000" algn="l">
                <a:lnSpc>
                  <a:spcPts val="1960"/>
                </a:lnSpc>
                <a:buClr>
                  <a:schemeClr val="accent1"/>
                </a:buClr>
                <a:buFont typeface="Wingdings" panose="05000000000000000000" pitchFamily="2" charset="2"/>
                <a:buChar char="§"/>
              </a:pPr>
              <a:endParaRPr lang="en-US" sz="1400" dirty="0">
                <a:solidFill>
                  <a:schemeClr val="tx1"/>
                </a:solidFill>
              </a:endParaRPr>
            </a:p>
          </p:txBody>
        </p:sp>
      </p:grpSp>
      <p:sp>
        <p:nvSpPr>
          <p:cNvPr id="3" name="Datumsplatzhalter 2">
            <a:extLst>
              <a:ext uri="{FF2B5EF4-FFF2-40B4-BE49-F238E27FC236}">
                <a16:creationId xmlns:a16="http://schemas.microsoft.com/office/drawing/2014/main" id="{D647DF70-C076-4A26-9F94-6FA1181DF1FF}"/>
              </a:ext>
            </a:extLst>
          </p:cNvPr>
          <p:cNvSpPr>
            <a:spLocks noGrp="1"/>
          </p:cNvSpPr>
          <p:nvPr>
            <p:ph type="dt" sz="half" idx="14"/>
          </p:nvPr>
        </p:nvSpPr>
        <p:spPr/>
        <p:txBody>
          <a:bodyPr/>
          <a:lstStyle/>
          <a:p>
            <a:r>
              <a:rPr lang="en-US" noProof="0" smtClean="0"/>
              <a:t>03.06.2024</a:t>
            </a:r>
            <a:endParaRPr lang="de-DE" noProof="0" dirty="0"/>
          </a:p>
        </p:txBody>
      </p:sp>
      <p:sp>
        <p:nvSpPr>
          <p:cNvPr id="4" name="Fußzeilenplatzhalter 3">
            <a:extLst>
              <a:ext uri="{FF2B5EF4-FFF2-40B4-BE49-F238E27FC236}">
                <a16:creationId xmlns:a16="http://schemas.microsoft.com/office/drawing/2014/main" id="{21784F8B-F977-42FC-A651-A02A01C602E7}"/>
              </a:ext>
            </a:extLst>
          </p:cNvPr>
          <p:cNvSpPr>
            <a:spLocks noGrp="1"/>
          </p:cNvSpPr>
          <p:nvPr>
            <p:ph type="ftr" sz="quarter" idx="15"/>
          </p:nvPr>
        </p:nvSpPr>
        <p:spPr/>
        <p:txBody>
          <a:bodyPr/>
          <a:lstStyle/>
          <a:p>
            <a:r>
              <a:rPr lang="de-DE" noProof="0"/>
              <a:t>© Fraunhofer ISI</a:t>
            </a:r>
            <a:endParaRPr lang="de-DE" noProof="0" dirty="0"/>
          </a:p>
        </p:txBody>
      </p:sp>
      <p:sp>
        <p:nvSpPr>
          <p:cNvPr id="5" name="Foliennummernplatzhalter 4">
            <a:extLst>
              <a:ext uri="{FF2B5EF4-FFF2-40B4-BE49-F238E27FC236}">
                <a16:creationId xmlns:a16="http://schemas.microsoft.com/office/drawing/2014/main" id="{2160083F-34CE-4BF0-AB01-7CCA0176F2D5}"/>
              </a:ext>
            </a:extLst>
          </p:cNvPr>
          <p:cNvSpPr>
            <a:spLocks noGrp="1"/>
          </p:cNvSpPr>
          <p:nvPr>
            <p:ph type="sldNum" sz="quarter" idx="16"/>
          </p:nvPr>
        </p:nvSpPr>
        <p:spPr/>
        <p:txBody>
          <a:bodyPr/>
          <a:lstStyle/>
          <a:p>
            <a:fld id="{3D81EE41-304C-41C3-8185-350F2275D756}" type="slidenum">
              <a:rPr lang="de-DE" smtClean="0"/>
              <a:pPr/>
              <a:t>‹#›</a:t>
            </a:fld>
            <a:endParaRPr lang="de-DE"/>
          </a:p>
        </p:txBody>
      </p:sp>
    </p:spTree>
    <p:extLst>
      <p:ext uri="{BB962C8B-B14F-4D97-AF65-F5344CB8AC3E}">
        <p14:creationId xmlns:p14="http://schemas.microsoft.com/office/powerpoint/2010/main" val="2678790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ontaktfolie – Bild vollflächig">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6"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Bildplatzhalter 10">
            <a:extLst>
              <a:ext uri="{FF2B5EF4-FFF2-40B4-BE49-F238E27FC236}">
                <a16:creationId xmlns:a16="http://schemas.microsoft.com/office/drawing/2014/main" id="{6B002FD9-AF19-4ED6-84E1-C634A79B2BA2}"/>
              </a:ext>
            </a:extLst>
          </p:cNvPr>
          <p:cNvSpPr>
            <a:spLocks noGrp="1"/>
          </p:cNvSpPr>
          <p:nvPr>
            <p:ph type="pic" sz="quarter" idx="10"/>
          </p:nvPr>
        </p:nvSpPr>
        <p:spPr>
          <a:xfrm>
            <a:off x="0" y="0"/>
            <a:ext cx="12192000" cy="6858000"/>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1" y="2952020"/>
            <a:ext cx="5916612" cy="3388337"/>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lIns="486000" tIns="360000" rIns="360000" bIns="360000" anchor="t">
            <a:spAutoFit/>
          </a:bodyPr>
          <a:lstStyle>
            <a:lvl1pPr>
              <a:lnSpc>
                <a:spcPct val="110000"/>
              </a:lnSpc>
              <a:spcAft>
                <a:spcPts val="0"/>
              </a:spcAft>
              <a:defRPr sz="3200" b="0">
                <a:solidFill>
                  <a:schemeClr val="bg1"/>
                </a:solidFill>
                <a:latin typeface="+mn-lt"/>
              </a:defRPr>
            </a:lvl1pPr>
            <a:lvl2pPr>
              <a:lnSpc>
                <a:spcPts val="3500"/>
              </a:lnSpc>
              <a:spcAft>
                <a:spcPts val="1600"/>
              </a:spcAft>
              <a:defRPr sz="4160" b="0">
                <a:solidFill>
                  <a:schemeClr val="bg1"/>
                </a:solidFill>
                <a:latin typeface="Frutiger LT Com 75 Black" panose="020B0A03040504030204" pitchFamily="34" charset="0"/>
              </a:defRPr>
            </a:lvl2pPr>
            <a:lvl3pPr>
              <a:lnSpc>
                <a:spcPct val="110000"/>
              </a:lnSpc>
              <a:spcAft>
                <a:spcPts val="0"/>
              </a:spcAft>
              <a:defRPr sz="1600" b="0">
                <a:solidFill>
                  <a:schemeClr val="bg1"/>
                </a:solidFill>
                <a:latin typeface="+mj-lt"/>
              </a:defRPr>
            </a:lvl3pPr>
            <a:lvl4pPr marL="0" indent="0">
              <a:lnSpc>
                <a:spcPts val="2080"/>
              </a:lnSpc>
              <a:spcBef>
                <a:spcPts val="2080"/>
              </a:spcBef>
              <a:spcAft>
                <a:spcPts val="0"/>
              </a:spcAft>
              <a:buNone/>
              <a:defRPr>
                <a:solidFill>
                  <a:schemeClr val="bg1"/>
                </a:solidFill>
              </a:defRPr>
            </a:lvl4pPr>
            <a:lvl5pPr>
              <a:spcAft>
                <a:spcPts val="0"/>
              </a:spcAft>
              <a:defRPr/>
            </a:lvl5pPr>
          </a:lstStyle>
          <a:p>
            <a:pPr lvl="0"/>
            <a:r>
              <a:rPr lang="de-DE" dirty="0"/>
              <a:t>Kontakt</a:t>
            </a:r>
          </a:p>
          <a:p>
            <a:pPr lvl="1"/>
            <a:r>
              <a:rPr lang="de-DE" dirty="0"/>
              <a:t>—</a:t>
            </a:r>
          </a:p>
          <a:p>
            <a:pPr lvl="2"/>
            <a:r>
              <a:rPr lang="de-DE" dirty="0"/>
              <a:t>Titel Vorname Name</a:t>
            </a:r>
          </a:p>
          <a:p>
            <a:pPr lvl="2"/>
            <a:r>
              <a:rPr lang="de-DE" dirty="0"/>
              <a:t>Geschäftsbereich XXX</a:t>
            </a:r>
          </a:p>
          <a:p>
            <a:pPr lvl="2"/>
            <a:r>
              <a:rPr lang="de-DE" dirty="0"/>
              <a:t>Tel. +49 12 3456-XXXX</a:t>
            </a:r>
          </a:p>
          <a:p>
            <a:pPr lvl="2"/>
            <a:r>
              <a:rPr lang="de-DE" dirty="0"/>
              <a:t>Fax +49 12 3456-XXXX</a:t>
            </a:r>
          </a:p>
          <a:p>
            <a:pPr lvl="2"/>
            <a:r>
              <a:rPr lang="de-DE" dirty="0"/>
              <a:t>vorname.name@isi.fraunhofer.de</a:t>
            </a:r>
          </a:p>
        </p:txBody>
      </p:sp>
      <p:pic>
        <p:nvPicPr>
          <p:cNvPr id="6"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6"/>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1914076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Kontaktfolie – Bild halb">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90"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Bildplatzhalter 10">
            <a:extLst>
              <a:ext uri="{FF2B5EF4-FFF2-40B4-BE49-F238E27FC236}">
                <a16:creationId xmlns:a16="http://schemas.microsoft.com/office/drawing/2014/main" id="{6B002FD9-AF19-4ED6-84E1-C634A79B2BA2}"/>
              </a:ext>
            </a:extLst>
          </p:cNvPr>
          <p:cNvSpPr>
            <a:spLocks noGrp="1"/>
          </p:cNvSpPr>
          <p:nvPr>
            <p:ph type="pic" sz="quarter" idx="10"/>
          </p:nvPr>
        </p:nvSpPr>
        <p:spPr>
          <a:xfrm>
            <a:off x="0" y="0"/>
            <a:ext cx="12192000" cy="4572000"/>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1" y="2952020"/>
            <a:ext cx="5916612" cy="3388337"/>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lIns="486000" tIns="360000" rIns="360000" bIns="360000" anchor="t">
            <a:spAutoFit/>
          </a:bodyPr>
          <a:lstStyle>
            <a:lvl1pPr>
              <a:lnSpc>
                <a:spcPct val="110000"/>
              </a:lnSpc>
              <a:spcAft>
                <a:spcPts val="0"/>
              </a:spcAft>
              <a:defRPr sz="3200" b="0">
                <a:solidFill>
                  <a:schemeClr val="bg1"/>
                </a:solidFill>
                <a:latin typeface="+mn-lt"/>
              </a:defRPr>
            </a:lvl1pPr>
            <a:lvl2pPr>
              <a:lnSpc>
                <a:spcPts val="3500"/>
              </a:lnSpc>
              <a:spcAft>
                <a:spcPts val="1600"/>
              </a:spcAft>
              <a:defRPr sz="4160" b="0">
                <a:solidFill>
                  <a:schemeClr val="bg1"/>
                </a:solidFill>
                <a:latin typeface="Frutiger LT Com 75 Black" panose="020B0A03040504030204" pitchFamily="34" charset="0"/>
              </a:defRPr>
            </a:lvl2pPr>
            <a:lvl3pPr>
              <a:lnSpc>
                <a:spcPct val="110000"/>
              </a:lnSpc>
              <a:spcAft>
                <a:spcPts val="0"/>
              </a:spcAft>
              <a:defRPr sz="1600" b="0">
                <a:solidFill>
                  <a:schemeClr val="bg1"/>
                </a:solidFill>
                <a:latin typeface="+mj-lt"/>
              </a:defRPr>
            </a:lvl3pPr>
            <a:lvl4pPr marL="0" indent="0">
              <a:lnSpc>
                <a:spcPts val="2080"/>
              </a:lnSpc>
              <a:spcBef>
                <a:spcPts val="2080"/>
              </a:spcBef>
              <a:spcAft>
                <a:spcPts val="0"/>
              </a:spcAft>
              <a:buNone/>
              <a:defRPr>
                <a:solidFill>
                  <a:schemeClr val="bg1"/>
                </a:solidFill>
              </a:defRPr>
            </a:lvl4pPr>
            <a:lvl5pPr>
              <a:spcAft>
                <a:spcPts val="0"/>
              </a:spcAft>
              <a:defRPr/>
            </a:lvl5pPr>
          </a:lstStyle>
          <a:p>
            <a:pPr lvl="0"/>
            <a:r>
              <a:rPr lang="de-DE" dirty="0"/>
              <a:t>Kontakt</a:t>
            </a:r>
          </a:p>
          <a:p>
            <a:pPr lvl="1"/>
            <a:r>
              <a:rPr lang="de-DE" dirty="0"/>
              <a:t>—</a:t>
            </a:r>
          </a:p>
          <a:p>
            <a:pPr lvl="2"/>
            <a:r>
              <a:rPr lang="de-DE" dirty="0"/>
              <a:t>Titel Vorname Name</a:t>
            </a:r>
          </a:p>
          <a:p>
            <a:pPr lvl="2"/>
            <a:r>
              <a:rPr lang="de-DE" dirty="0"/>
              <a:t>Geschäftsbereich XXX</a:t>
            </a:r>
          </a:p>
          <a:p>
            <a:pPr lvl="2"/>
            <a:r>
              <a:rPr lang="de-DE" dirty="0"/>
              <a:t>Tel. +49 12 3456-XXXX</a:t>
            </a:r>
          </a:p>
          <a:p>
            <a:pPr lvl="2"/>
            <a:r>
              <a:rPr lang="de-DE" dirty="0"/>
              <a:t>Fax +49 12 3456-XXXX</a:t>
            </a:r>
          </a:p>
          <a:p>
            <a:pPr lvl="2"/>
            <a:r>
              <a:rPr lang="de-DE" dirty="0"/>
              <a:t>vorname.name@isi.fraunhofer.de</a:t>
            </a:r>
          </a:p>
        </p:txBody>
      </p:sp>
      <p:pic>
        <p:nvPicPr>
          <p:cNvPr id="6"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6"/>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13640225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Kontaktfolie – Bild">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14"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6" name="Grafik 5">
            <a:extLst>
              <a:ext uri="{FF2B5EF4-FFF2-40B4-BE49-F238E27FC236}">
                <a16:creationId xmlns:a16="http://schemas.microsoft.com/office/drawing/2014/main" id="{9233E68D-B08D-4763-8344-832492442697}"/>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1" y="0"/>
            <a:ext cx="12192000" cy="6857999"/>
          </a:xfrm>
          <a:prstGeom prst="rect">
            <a:avLst/>
          </a:prstGeom>
        </p:spPr>
      </p:pic>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479425" y="1700213"/>
            <a:ext cx="5916612" cy="3734869"/>
          </a:xfrm>
          <a:noFill/>
        </p:spPr>
        <p:txBody>
          <a:bodyPr lIns="0" tIns="0" rIns="0" bIns="0" anchor="t">
            <a:spAutoFit/>
          </a:bodyPr>
          <a:lstStyle>
            <a:lvl1pPr>
              <a:lnSpc>
                <a:spcPct val="110000"/>
              </a:lnSpc>
              <a:spcAft>
                <a:spcPts val="0"/>
              </a:spcAft>
              <a:defRPr sz="3200" b="0">
                <a:solidFill>
                  <a:schemeClr val="bg1"/>
                </a:solidFill>
                <a:latin typeface="+mn-lt"/>
              </a:defRPr>
            </a:lvl1pPr>
            <a:lvl2pPr>
              <a:lnSpc>
                <a:spcPts val="3500"/>
              </a:lnSpc>
              <a:spcAft>
                <a:spcPts val="1600"/>
              </a:spcAft>
              <a:defRPr sz="4160" b="0">
                <a:solidFill>
                  <a:schemeClr val="bg1"/>
                </a:solidFill>
                <a:latin typeface="Frutiger LT Com 75 Black" panose="020B0A03040504030204" pitchFamily="34" charset="0"/>
              </a:defRPr>
            </a:lvl2pPr>
            <a:lvl3pPr>
              <a:lnSpc>
                <a:spcPct val="110000"/>
              </a:lnSpc>
              <a:spcAft>
                <a:spcPts val="0"/>
              </a:spcAft>
              <a:defRPr sz="1600" b="0">
                <a:solidFill>
                  <a:schemeClr val="bg1"/>
                </a:solidFill>
                <a:latin typeface="+mj-lt"/>
              </a:defRPr>
            </a:lvl3pPr>
            <a:lvl4pPr marL="0" indent="0">
              <a:lnSpc>
                <a:spcPct val="110000"/>
              </a:lnSpc>
              <a:spcBef>
                <a:spcPts val="0"/>
              </a:spcBef>
              <a:spcAft>
                <a:spcPts val="0"/>
              </a:spcAft>
              <a:buNone/>
              <a:defRPr>
                <a:solidFill>
                  <a:schemeClr val="bg1"/>
                </a:solidFill>
              </a:defRPr>
            </a:lvl4pPr>
            <a:lvl5pPr>
              <a:spcAft>
                <a:spcPts val="0"/>
              </a:spcAft>
              <a:defRPr/>
            </a:lvl5pPr>
          </a:lstStyle>
          <a:p>
            <a:pPr lvl="0"/>
            <a:r>
              <a:rPr lang="de-DE" dirty="0"/>
              <a:t>Kontakt</a:t>
            </a:r>
          </a:p>
          <a:p>
            <a:pPr lvl="1"/>
            <a:r>
              <a:rPr lang="de-DE" dirty="0"/>
              <a:t>—</a:t>
            </a:r>
          </a:p>
          <a:p>
            <a:pPr lvl="2"/>
            <a:r>
              <a:rPr lang="de-DE" dirty="0"/>
              <a:t>Titel Vorname Name</a:t>
            </a:r>
          </a:p>
          <a:p>
            <a:pPr lvl="2"/>
            <a:r>
              <a:rPr lang="de-DE" dirty="0"/>
              <a:t>Geschäftsbereich XXX</a:t>
            </a:r>
          </a:p>
          <a:p>
            <a:pPr lvl="2"/>
            <a:r>
              <a:rPr lang="de-DE" dirty="0"/>
              <a:t>Tel. +49 12 3456-XXXX</a:t>
            </a:r>
          </a:p>
          <a:p>
            <a:pPr lvl="2"/>
            <a:r>
              <a:rPr lang="de-DE" dirty="0"/>
              <a:t>Fax +49 12 3456-XXXX</a:t>
            </a:r>
          </a:p>
          <a:p>
            <a:pPr lvl="2"/>
            <a:r>
              <a:rPr lang="de-DE" dirty="0"/>
              <a:t>vorname.name@isi.fraunhofer.de</a:t>
            </a:r>
          </a:p>
          <a:p>
            <a:pPr lvl="3"/>
            <a:endParaRPr lang="pt-BR" dirty="0"/>
          </a:p>
          <a:p>
            <a:pPr lvl="3"/>
            <a:r>
              <a:rPr lang="de-DE" dirty="0"/>
              <a:t>Fraunhofer-Institut für System- und Innovationsforschung ISI</a:t>
            </a:r>
          </a:p>
          <a:p>
            <a:pPr lvl="3"/>
            <a:r>
              <a:rPr lang="pt-BR" dirty="0"/>
              <a:t>Breslauer Straße 48</a:t>
            </a:r>
          </a:p>
          <a:p>
            <a:pPr lvl="3"/>
            <a:r>
              <a:rPr lang="pt-BR" dirty="0"/>
              <a:t>76139 Karlsruhe</a:t>
            </a:r>
          </a:p>
          <a:p>
            <a:pPr lvl="3"/>
            <a:r>
              <a:rPr lang="pt-BR" dirty="0"/>
              <a:t>www.isi.fraunhofer.de</a:t>
            </a:r>
          </a:p>
        </p:txBody>
      </p:sp>
      <p:pic>
        <p:nvPicPr>
          <p:cNvPr id="7"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7"/>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3347387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chlussfolie">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8"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Grafik 7">
            <a:extLst>
              <a:ext uri="{FF2B5EF4-FFF2-40B4-BE49-F238E27FC236}">
                <a16:creationId xmlns:a16="http://schemas.microsoft.com/office/drawing/2014/main" id="{9F17E90D-0C11-4C1A-9AB0-99DFB3D05F3A}"/>
              </a:ext>
            </a:extLst>
          </p:cNvPr>
          <p:cNvPicPr>
            <a:picLocks noChangeAspect="1"/>
          </p:cNvPicPr>
          <p:nvPr userDrawn="1"/>
        </p:nvPicPr>
        <p:blipFill>
          <a:blip r:embed="rId6"/>
          <a:stretch>
            <a:fillRect/>
          </a:stretch>
        </p:blipFill>
        <p:spPr>
          <a:xfrm>
            <a:off x="0" y="0"/>
            <a:ext cx="12192000" cy="6858000"/>
          </a:xfrm>
          <a:prstGeom prst="rect">
            <a:avLst/>
          </a:prstGeom>
        </p:spPr>
      </p:pic>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479425" y="2255355"/>
            <a:ext cx="11233149" cy="2998000"/>
          </a:xfrm>
          <a:noFill/>
        </p:spPr>
        <p:txBody>
          <a:bodyPr wrap="square" lIns="0" tIns="0" rIns="0" bIns="0" anchor="t">
            <a:spAutoFit/>
          </a:bodyPr>
          <a:lstStyle>
            <a:lvl1pPr>
              <a:lnSpc>
                <a:spcPct val="100000"/>
              </a:lnSpc>
              <a:spcAft>
                <a:spcPts val="0"/>
              </a:spcAft>
              <a:defRPr sz="6600" b="0">
                <a:solidFill>
                  <a:schemeClr val="bg1"/>
                </a:solidFill>
                <a:latin typeface="+mn-lt"/>
              </a:defRPr>
            </a:lvl1pPr>
            <a:lvl2pPr>
              <a:lnSpc>
                <a:spcPts val="7200"/>
              </a:lnSpc>
              <a:spcAft>
                <a:spcPts val="1600"/>
              </a:spcAft>
              <a:defRPr sz="8580" b="0">
                <a:solidFill>
                  <a:schemeClr val="bg1"/>
                </a:solidFill>
                <a:latin typeface="Frutiger LT Com 75 Black" panose="020B0A03040504030204" pitchFamily="34" charset="0"/>
              </a:defRPr>
            </a:lvl2pPr>
            <a:lvl3pPr>
              <a:lnSpc>
                <a:spcPts val="2080"/>
              </a:lnSpc>
              <a:spcAft>
                <a:spcPts val="0"/>
              </a:spcAft>
              <a:defRPr>
                <a:solidFill>
                  <a:schemeClr val="bg1"/>
                </a:solidFill>
                <a:latin typeface="+mj-lt"/>
              </a:defRPr>
            </a:lvl3pPr>
            <a:lvl4pPr marL="0" indent="0">
              <a:lnSpc>
                <a:spcPts val="2080"/>
              </a:lnSpc>
              <a:spcBef>
                <a:spcPts val="2080"/>
              </a:spcBef>
              <a:spcAft>
                <a:spcPts val="0"/>
              </a:spcAft>
              <a:buNone/>
              <a:defRPr>
                <a:solidFill>
                  <a:schemeClr val="bg1"/>
                </a:solidFill>
              </a:defRPr>
            </a:lvl4pPr>
            <a:lvl5pPr>
              <a:spcAft>
                <a:spcPts val="0"/>
              </a:spcAft>
              <a:defRPr/>
            </a:lvl5pPr>
          </a:lstStyle>
          <a:p>
            <a:pPr lvl="0"/>
            <a:r>
              <a:rPr lang="de-DE"/>
              <a:t>Vielen Dank für Ihre Aufmerksamkeit</a:t>
            </a:r>
            <a:endParaRPr lang="de-DE" dirty="0"/>
          </a:p>
          <a:p>
            <a:pPr lvl="1"/>
            <a:r>
              <a:rPr lang="de-DE" dirty="0"/>
              <a:t>—</a:t>
            </a:r>
          </a:p>
        </p:txBody>
      </p:sp>
      <p:pic>
        <p:nvPicPr>
          <p:cNvPr id="7"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7"/>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210788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 kleine Headline oben">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4"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Bildplatzhalter 10">
            <a:extLst>
              <a:ext uri="{FF2B5EF4-FFF2-40B4-BE49-F238E27FC236}">
                <a16:creationId xmlns:a16="http://schemas.microsoft.com/office/drawing/2014/main" id="{6B002FD9-AF19-4ED6-84E1-C634A79B2BA2}"/>
              </a:ext>
            </a:extLst>
          </p:cNvPr>
          <p:cNvSpPr>
            <a:spLocks noGrp="1"/>
          </p:cNvSpPr>
          <p:nvPr>
            <p:ph type="pic" sz="quarter" idx="10"/>
          </p:nvPr>
        </p:nvSpPr>
        <p:spPr>
          <a:xfrm>
            <a:off x="0" y="0"/>
            <a:ext cx="12192000" cy="6858000"/>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6275388" y="3340524"/>
            <a:ext cx="5916612" cy="2644351"/>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lIns="360000" tIns="360000" rIns="360000" bIns="360000" anchor="b">
            <a:spAutoFit/>
          </a:bodyPr>
          <a:lstStyle>
            <a:lvl1pPr>
              <a:lnSpc>
                <a:spcPct val="100000"/>
              </a:lnSpc>
              <a:spcAft>
                <a:spcPts val="0"/>
              </a:spcAft>
              <a:defRPr sz="2400" b="0">
                <a:solidFill>
                  <a:schemeClr val="bg1"/>
                </a:solidFill>
                <a:latin typeface="+mn-lt"/>
              </a:defRPr>
            </a:lvl1pPr>
            <a:lvl2pPr>
              <a:lnSpc>
                <a:spcPts val="2640"/>
              </a:lnSpc>
              <a:spcAft>
                <a:spcPts val="1200"/>
              </a:spcAft>
              <a:defRPr sz="3120" b="0">
                <a:solidFill>
                  <a:schemeClr val="bg1"/>
                </a:solidFill>
                <a:latin typeface="Frutiger LT Com 75 Black" panose="020B0A03040504030204" pitchFamily="34" charset="0"/>
              </a:defRPr>
            </a:lvl2pPr>
            <a:lvl3pPr>
              <a:lnSpc>
                <a:spcPct val="110000"/>
              </a:lnSpc>
              <a:spcAft>
                <a:spcPts val="0"/>
              </a:spcAft>
              <a:defRPr sz="1400">
                <a:solidFill>
                  <a:schemeClr val="bg1"/>
                </a:solidFill>
                <a:latin typeface="+mj-lt"/>
              </a:defRPr>
            </a:lvl3pPr>
            <a:lvl4pPr marL="0" indent="0">
              <a:lnSpc>
                <a:spcPct val="110000"/>
              </a:lnSpc>
              <a:spcBef>
                <a:spcPts val="1840"/>
              </a:spcBef>
              <a:spcAft>
                <a:spcPts val="0"/>
              </a:spcAft>
              <a:buNone/>
              <a:defRPr sz="1400">
                <a:solidFill>
                  <a:schemeClr val="bg1"/>
                </a:solidFill>
              </a:defRPr>
            </a:lvl4pPr>
            <a:lvl5pPr>
              <a:spcAft>
                <a:spcPts val="0"/>
              </a:spcAft>
              <a:defRPr/>
            </a:lvl5pPr>
          </a:lstStyle>
          <a:p>
            <a:pPr lvl="0"/>
            <a:r>
              <a:rPr lang="de-DE" dirty="0"/>
              <a:t>Headline, Frutiger LT </a:t>
            </a:r>
            <a:r>
              <a:rPr lang="de-DE" err="1"/>
              <a:t>Com</a:t>
            </a:r>
            <a:r>
              <a:rPr lang="de-DE"/>
              <a:t> Lt</a:t>
            </a:r>
            <a:r>
              <a:rPr lang="de-DE" dirty="0"/>
              <a:t>, 24 </a:t>
            </a:r>
            <a:r>
              <a:rPr lang="de-DE" dirty="0" err="1"/>
              <a:t>pt</a:t>
            </a:r>
            <a:r>
              <a:rPr lang="de-DE" dirty="0"/>
              <a:t/>
            </a:r>
            <a:br>
              <a:rPr lang="de-DE" dirty="0"/>
            </a:br>
            <a:r>
              <a:rPr lang="de-DE" dirty="0"/>
              <a:t>max. 3 Zeilen</a:t>
            </a:r>
          </a:p>
          <a:p>
            <a:pPr lvl="1"/>
            <a:r>
              <a:rPr lang="de-DE" dirty="0"/>
              <a:t>—</a:t>
            </a:r>
          </a:p>
          <a:p>
            <a:pPr lvl="2"/>
            <a:r>
              <a:rPr lang="de-DE"/>
              <a:t>Subline/Referent/Datum</a:t>
            </a:r>
            <a:endParaRPr lang="de-DE" dirty="0"/>
          </a:p>
          <a:p>
            <a:pPr lvl="3"/>
            <a:r>
              <a:rPr lang="de-DE"/>
              <a:t>Referenten</a:t>
            </a:r>
            <a:endParaRPr lang="de-DE" dirty="0"/>
          </a:p>
        </p:txBody>
      </p:sp>
      <p:pic>
        <p:nvPicPr>
          <p:cNvPr id="6"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6"/>
          <a:stretch>
            <a:fillRect/>
          </a:stretch>
        </p:blipFill>
        <p:spPr>
          <a:xfrm>
            <a:off x="485774" y="485775"/>
            <a:ext cx="2520000" cy="1471400"/>
          </a:xfrm>
          <a:prstGeom prst="rect">
            <a:avLst/>
          </a:prstGeom>
        </p:spPr>
      </p:pic>
    </p:spTree>
    <p:extLst>
      <p:ext uri="{BB962C8B-B14F-4D97-AF65-F5344CB8AC3E}">
        <p14:creationId xmlns:p14="http://schemas.microsoft.com/office/powerpoint/2010/main" val="371792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 kleine Headline unten">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8"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Bildplatzhalter 10">
            <a:extLst>
              <a:ext uri="{FF2B5EF4-FFF2-40B4-BE49-F238E27FC236}">
                <a16:creationId xmlns:a16="http://schemas.microsoft.com/office/drawing/2014/main" id="{6B002FD9-AF19-4ED6-84E1-C634A79B2BA2}"/>
              </a:ext>
            </a:extLst>
          </p:cNvPr>
          <p:cNvSpPr>
            <a:spLocks noGrp="1"/>
          </p:cNvSpPr>
          <p:nvPr>
            <p:ph type="pic" sz="quarter" idx="10"/>
          </p:nvPr>
        </p:nvSpPr>
        <p:spPr>
          <a:xfrm>
            <a:off x="0" y="0"/>
            <a:ext cx="12192000" cy="6858000"/>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1" y="3038390"/>
            <a:ext cx="5916612" cy="2946485"/>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lIns="486000" tIns="360000" rIns="360000" bIns="360000" anchor="b">
            <a:spAutoFit/>
          </a:bodyPr>
          <a:lstStyle>
            <a:lvl1pPr>
              <a:lnSpc>
                <a:spcPct val="110000"/>
              </a:lnSpc>
              <a:spcAft>
                <a:spcPts val="0"/>
              </a:spcAft>
              <a:defRPr sz="1400" b="0">
                <a:solidFill>
                  <a:schemeClr val="bg1"/>
                </a:solidFill>
                <a:latin typeface="+mj-lt"/>
              </a:defRPr>
            </a:lvl1pPr>
            <a:lvl2pPr>
              <a:lnSpc>
                <a:spcPts val="2800"/>
              </a:lnSpc>
              <a:spcAft>
                <a:spcPts val="480"/>
              </a:spcAft>
              <a:defRPr sz="3120" b="0">
                <a:solidFill>
                  <a:schemeClr val="bg1"/>
                </a:solidFill>
                <a:latin typeface="Frutiger LT Com 75 Black" panose="020B0A03040504030204" pitchFamily="34" charset="0"/>
              </a:defRPr>
            </a:lvl2pPr>
            <a:lvl3pPr>
              <a:lnSpc>
                <a:spcPct val="100000"/>
              </a:lnSpc>
              <a:spcAft>
                <a:spcPts val="0"/>
              </a:spcAft>
              <a:defRPr sz="2400" b="0">
                <a:solidFill>
                  <a:schemeClr val="bg1"/>
                </a:solidFill>
                <a:latin typeface="+mn-lt"/>
              </a:defRPr>
            </a:lvl3pPr>
            <a:lvl4pPr marL="0" indent="0">
              <a:lnSpc>
                <a:spcPct val="110000"/>
              </a:lnSpc>
              <a:spcBef>
                <a:spcPts val="2080"/>
              </a:spcBef>
              <a:spcAft>
                <a:spcPts val="0"/>
              </a:spcAft>
              <a:buNone/>
              <a:defRPr lang="de-DE" sz="1600" kern="1200" dirty="0">
                <a:solidFill>
                  <a:schemeClr val="bg1"/>
                </a:solidFill>
                <a:latin typeface="+mn-lt"/>
                <a:ea typeface="+mn-ea"/>
                <a:cs typeface="+mn-cs"/>
              </a:defRPr>
            </a:lvl4pPr>
            <a:lvl5pPr>
              <a:spcAft>
                <a:spcPts val="0"/>
              </a:spcAft>
              <a:defRPr/>
            </a:lvl5pPr>
          </a:lstStyle>
          <a:p>
            <a:pPr lvl="0"/>
            <a:r>
              <a:rPr lang="de-DE"/>
              <a:t>Subline/Referent/Datum</a:t>
            </a:r>
            <a:endParaRPr lang="de-DE" dirty="0"/>
          </a:p>
          <a:p>
            <a:pPr lvl="1"/>
            <a:r>
              <a:rPr lang="de-DE" dirty="0"/>
              <a:t>—</a:t>
            </a:r>
          </a:p>
          <a:p>
            <a:pPr lvl="2"/>
            <a:r>
              <a:rPr lang="de-DE" dirty="0"/>
              <a:t>Headline, Frutiger LT </a:t>
            </a:r>
            <a:r>
              <a:rPr lang="de-DE" err="1"/>
              <a:t>Com</a:t>
            </a:r>
            <a:r>
              <a:rPr lang="de-DE"/>
              <a:t> Lt</a:t>
            </a:r>
            <a:r>
              <a:rPr lang="de-DE" dirty="0"/>
              <a:t>, 24 </a:t>
            </a:r>
            <a:r>
              <a:rPr lang="de-DE" dirty="0" err="1"/>
              <a:t>pt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arem</a:t>
            </a:r>
            <a:r>
              <a:rPr lang="de-DE" dirty="0"/>
              <a:t> max. 3 Zeilen</a:t>
            </a:r>
          </a:p>
          <a:p>
            <a:pPr marL="0" lvl="3" indent="0" algn="l" defTabSz="914400" rtl="0" eaLnBrk="1" latinLnBrk="0" hangingPunct="1">
              <a:lnSpc>
                <a:spcPts val="1840"/>
              </a:lnSpc>
              <a:spcBef>
                <a:spcPts val="1840"/>
              </a:spcBef>
              <a:spcAft>
                <a:spcPts val="0"/>
              </a:spcAft>
              <a:buClr>
                <a:schemeClr val="accent1"/>
              </a:buClr>
              <a:buFont typeface="Wingdings" panose="05000000000000000000" pitchFamily="2" charset="2"/>
              <a:buNone/>
            </a:pPr>
            <a:r>
              <a:rPr lang="de-DE"/>
              <a:t>Referenten</a:t>
            </a:r>
            <a:endParaRPr lang="de-DE" dirty="0"/>
          </a:p>
        </p:txBody>
      </p:sp>
      <p:pic>
        <p:nvPicPr>
          <p:cNvPr id="6"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6"/>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2971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 Co-Branding">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2"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Bildplatzhalter 10">
            <a:extLst>
              <a:ext uri="{FF2B5EF4-FFF2-40B4-BE49-F238E27FC236}">
                <a16:creationId xmlns:a16="http://schemas.microsoft.com/office/drawing/2014/main" id="{6B002FD9-AF19-4ED6-84E1-C634A79B2BA2}"/>
              </a:ext>
            </a:extLst>
          </p:cNvPr>
          <p:cNvSpPr>
            <a:spLocks noGrp="1"/>
          </p:cNvSpPr>
          <p:nvPr>
            <p:ph type="pic" sz="quarter" idx="10"/>
          </p:nvPr>
        </p:nvSpPr>
        <p:spPr>
          <a:xfrm>
            <a:off x="0" y="0"/>
            <a:ext cx="12192000" cy="4572000"/>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0" y="3003515"/>
            <a:ext cx="7824783" cy="2502389"/>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wrap="square" lIns="486000" tIns="360000" rIns="360000" bIns="360000" anchor="b">
            <a:spAutoFit/>
          </a:bodyPr>
          <a:lstStyle>
            <a:lvl1pPr>
              <a:lnSpc>
                <a:spcPct val="110000"/>
              </a:lnSpc>
              <a:spcAft>
                <a:spcPts val="0"/>
              </a:spcAft>
              <a:defRPr sz="1600" b="0">
                <a:solidFill>
                  <a:schemeClr val="bg1"/>
                </a:solidFill>
                <a:latin typeface="+mj-lt"/>
              </a:defRPr>
            </a:lvl1pPr>
            <a:lvl2pPr>
              <a:lnSpc>
                <a:spcPts val="3200"/>
              </a:lnSpc>
              <a:spcAft>
                <a:spcPts val="640"/>
              </a:spcAft>
              <a:defRPr sz="4160" b="0">
                <a:solidFill>
                  <a:schemeClr val="bg1"/>
                </a:solidFill>
                <a:latin typeface="Frutiger LT Com 75 Black" panose="020B0A03040504030204" pitchFamily="34" charset="0"/>
              </a:defRPr>
            </a:lvl2pPr>
            <a:lvl3pPr>
              <a:lnSpc>
                <a:spcPct val="100000"/>
              </a:lnSpc>
              <a:spcAft>
                <a:spcPts val="0"/>
              </a:spcAft>
              <a:defRPr sz="3200" b="0">
                <a:solidFill>
                  <a:schemeClr val="bg1"/>
                </a:solidFill>
                <a:latin typeface="+mn-lt"/>
              </a:defRPr>
            </a:lvl3pPr>
            <a:lvl4pPr marL="0" indent="0">
              <a:lnSpc>
                <a:spcPct val="110000"/>
              </a:lnSpc>
              <a:spcBef>
                <a:spcPts val="2080"/>
              </a:spcBef>
              <a:spcAft>
                <a:spcPts val="0"/>
              </a:spcAft>
              <a:buNone/>
              <a:defRPr sz="1600">
                <a:solidFill>
                  <a:schemeClr val="bg1"/>
                </a:solidFill>
              </a:defRPr>
            </a:lvl4pPr>
            <a:lvl5pPr>
              <a:spcAft>
                <a:spcPts val="0"/>
              </a:spcAft>
              <a:defRPr/>
            </a:lvl5pPr>
          </a:lstStyle>
          <a:p>
            <a:pPr lvl="0"/>
            <a:r>
              <a:rPr lang="de-DE"/>
              <a:t>Subline/Referent/Datum</a:t>
            </a:r>
            <a:endParaRPr lang="de-DE" dirty="0"/>
          </a:p>
          <a:p>
            <a:pPr lvl="1"/>
            <a:r>
              <a:rPr lang="de-DE" dirty="0"/>
              <a:t>—</a:t>
            </a:r>
          </a:p>
          <a:p>
            <a:pPr lvl="2"/>
            <a:r>
              <a:rPr lang="de-DE" dirty="0"/>
              <a:t>Headline, Frutiger LT </a:t>
            </a:r>
            <a:r>
              <a:rPr lang="de-DE" err="1"/>
              <a:t>Com</a:t>
            </a:r>
            <a:r>
              <a:rPr lang="de-DE"/>
              <a:t> Lt</a:t>
            </a:r>
            <a:r>
              <a:rPr lang="de-DE" dirty="0"/>
              <a:t>, 32 </a:t>
            </a:r>
            <a:r>
              <a:rPr lang="de-DE" dirty="0" err="1"/>
              <a:t>pt</a:t>
            </a:r>
            <a:endParaRPr lang="de-DE" dirty="0"/>
          </a:p>
          <a:p>
            <a:pPr lvl="3"/>
            <a:r>
              <a:rPr lang="de-DE"/>
              <a:t>Referenten</a:t>
            </a:r>
            <a:endParaRPr lang="de-DE" dirty="0"/>
          </a:p>
        </p:txBody>
      </p:sp>
      <p:pic>
        <p:nvPicPr>
          <p:cNvPr id="6"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6"/>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350674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folie – Co-Branding 2">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6"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Bildplatzhalter 10">
            <a:extLst>
              <a:ext uri="{FF2B5EF4-FFF2-40B4-BE49-F238E27FC236}">
                <a16:creationId xmlns:a16="http://schemas.microsoft.com/office/drawing/2014/main" id="{6B002FD9-AF19-4ED6-84E1-C634A79B2BA2}"/>
              </a:ext>
            </a:extLst>
          </p:cNvPr>
          <p:cNvSpPr>
            <a:spLocks noGrp="1"/>
          </p:cNvSpPr>
          <p:nvPr>
            <p:ph type="pic" sz="quarter" idx="10"/>
          </p:nvPr>
        </p:nvSpPr>
        <p:spPr>
          <a:xfrm>
            <a:off x="0" y="0"/>
            <a:ext cx="12192000" cy="3429000"/>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1" y="2357312"/>
            <a:ext cx="7824787" cy="2669101"/>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wrap="square" lIns="486000" tIns="360000" rIns="360000" bIns="360000" anchor="t">
            <a:spAutoFit/>
          </a:bodyPr>
          <a:lstStyle>
            <a:lvl1pPr>
              <a:lnSpc>
                <a:spcPct val="100000"/>
              </a:lnSpc>
              <a:spcAft>
                <a:spcPts val="0"/>
              </a:spcAft>
              <a:defRPr sz="3200" b="0">
                <a:solidFill>
                  <a:schemeClr val="bg1"/>
                </a:solidFill>
                <a:latin typeface="+mn-lt"/>
              </a:defRPr>
            </a:lvl1pPr>
            <a:lvl2pPr>
              <a:lnSpc>
                <a:spcPts val="3520"/>
              </a:lnSpc>
              <a:spcAft>
                <a:spcPts val="1600"/>
              </a:spcAft>
              <a:defRPr sz="4160" b="0">
                <a:solidFill>
                  <a:schemeClr val="bg1"/>
                </a:solidFill>
                <a:latin typeface="Frutiger LT Com 75 Black" panose="020B0A03040504030204" pitchFamily="34" charset="0"/>
              </a:defRPr>
            </a:lvl2pPr>
            <a:lvl3pPr>
              <a:lnSpc>
                <a:spcPct val="110000"/>
              </a:lnSpc>
              <a:spcAft>
                <a:spcPts val="0"/>
              </a:spcAft>
              <a:defRPr sz="1600" b="0">
                <a:solidFill>
                  <a:schemeClr val="bg1"/>
                </a:solidFill>
                <a:latin typeface="+mj-lt"/>
              </a:defRPr>
            </a:lvl3pPr>
            <a:lvl4pPr marL="0" indent="0">
              <a:lnSpc>
                <a:spcPct val="110000"/>
              </a:lnSpc>
              <a:spcBef>
                <a:spcPts val="2080"/>
              </a:spcBef>
              <a:spcAft>
                <a:spcPts val="0"/>
              </a:spcAft>
              <a:buNone/>
              <a:defRPr sz="1600">
                <a:solidFill>
                  <a:schemeClr val="bg1"/>
                </a:solidFill>
              </a:defRPr>
            </a:lvl4pPr>
            <a:lvl5pPr>
              <a:spcAft>
                <a:spcPts val="0"/>
              </a:spcAft>
              <a:defRPr/>
            </a:lvl5pPr>
          </a:lstStyle>
          <a:p>
            <a:pPr lvl="0"/>
            <a:r>
              <a:rPr lang="de-DE" dirty="0"/>
              <a:t>Headline, Frutiger LT </a:t>
            </a:r>
            <a:r>
              <a:rPr lang="de-DE" err="1"/>
              <a:t>Com</a:t>
            </a:r>
            <a:r>
              <a:rPr lang="de-DE"/>
              <a:t> Lt</a:t>
            </a:r>
            <a:r>
              <a:rPr lang="de-DE" dirty="0"/>
              <a:t>, 32 </a:t>
            </a:r>
            <a:r>
              <a:rPr lang="de-DE" dirty="0" err="1"/>
              <a:t>pt</a:t>
            </a:r>
            <a:endParaRPr lang="de-DE" dirty="0"/>
          </a:p>
          <a:p>
            <a:pPr lvl="1"/>
            <a:r>
              <a:rPr lang="de-DE" dirty="0"/>
              <a:t>—</a:t>
            </a:r>
          </a:p>
          <a:p>
            <a:pPr lvl="2"/>
            <a:r>
              <a:rPr lang="de-DE"/>
              <a:t>Subline/Referent/Datum</a:t>
            </a:r>
            <a:endParaRPr lang="de-DE" dirty="0"/>
          </a:p>
          <a:p>
            <a:pPr lvl="3"/>
            <a:r>
              <a:rPr lang="de-DE"/>
              <a:t>Referenten</a:t>
            </a:r>
            <a:endParaRPr lang="de-DE" dirty="0"/>
          </a:p>
        </p:txBody>
      </p:sp>
      <p:pic>
        <p:nvPicPr>
          <p:cNvPr id="6"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6"/>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288415371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elfolie – große Headline unten mit Bild">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0"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7" name="Grafik 6">
            <a:extLst>
              <a:ext uri="{FF2B5EF4-FFF2-40B4-BE49-F238E27FC236}">
                <a16:creationId xmlns:a16="http://schemas.microsoft.com/office/drawing/2014/main" id="{FCA74BF2-60AE-432D-B809-6CE549DEA890}"/>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1" y="0"/>
            <a:ext cx="12192000" cy="6857999"/>
          </a:xfrm>
          <a:prstGeom prst="rect">
            <a:avLst/>
          </a:prstGeom>
        </p:spPr>
      </p:pic>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1" y="3490309"/>
            <a:ext cx="11712574" cy="2494566"/>
          </a:xfrm>
          <a:noFill/>
        </p:spPr>
        <p:txBody>
          <a:bodyPr wrap="square" lIns="486000" tIns="360000" rIns="360000" bIns="360000" anchor="b">
            <a:spAutoFit/>
          </a:bodyPr>
          <a:lstStyle>
            <a:lvl1pPr>
              <a:lnSpc>
                <a:spcPct val="110000"/>
              </a:lnSpc>
              <a:spcAft>
                <a:spcPts val="0"/>
              </a:spcAft>
              <a:defRPr sz="1600" b="0">
                <a:solidFill>
                  <a:schemeClr val="bg1"/>
                </a:solidFill>
                <a:latin typeface="+mj-lt"/>
              </a:defRPr>
            </a:lvl1pPr>
            <a:lvl2pPr>
              <a:lnSpc>
                <a:spcPts val="3200"/>
              </a:lnSpc>
              <a:spcAft>
                <a:spcPts val="640"/>
              </a:spcAft>
              <a:defRPr sz="4160" b="0">
                <a:solidFill>
                  <a:schemeClr val="bg1"/>
                </a:solidFill>
                <a:latin typeface="Frutiger LT Com 75 Black" panose="020B0A03040504030204" pitchFamily="34" charset="0"/>
              </a:defRPr>
            </a:lvl2pPr>
            <a:lvl3pPr>
              <a:lnSpc>
                <a:spcPct val="100000"/>
              </a:lnSpc>
              <a:spcAft>
                <a:spcPts val="0"/>
              </a:spcAft>
              <a:defRPr sz="3200" b="0">
                <a:solidFill>
                  <a:schemeClr val="bg1"/>
                </a:solidFill>
                <a:latin typeface="+mn-lt"/>
              </a:defRPr>
            </a:lvl3pPr>
            <a:lvl4pPr marL="0" indent="0">
              <a:lnSpc>
                <a:spcPct val="110000"/>
              </a:lnSpc>
              <a:spcBef>
                <a:spcPts val="2080"/>
              </a:spcBef>
              <a:spcAft>
                <a:spcPts val="0"/>
              </a:spcAft>
              <a:buNone/>
              <a:defRPr sz="1600">
                <a:solidFill>
                  <a:schemeClr val="bg1"/>
                </a:solidFill>
              </a:defRPr>
            </a:lvl4pPr>
            <a:lvl5pPr>
              <a:spcAft>
                <a:spcPts val="0"/>
              </a:spcAft>
              <a:defRPr/>
            </a:lvl5pPr>
          </a:lstStyle>
          <a:p>
            <a:pPr lvl="0"/>
            <a:r>
              <a:rPr lang="de-DE"/>
              <a:t>Subline/Referent/Datum</a:t>
            </a:r>
            <a:endParaRPr lang="de-DE" dirty="0"/>
          </a:p>
          <a:p>
            <a:pPr lvl="1"/>
            <a:r>
              <a:rPr lang="de-DE" dirty="0"/>
              <a:t>—</a:t>
            </a:r>
          </a:p>
          <a:p>
            <a:pPr lvl="2"/>
            <a:r>
              <a:rPr lang="de-DE" dirty="0"/>
              <a:t>Headline, Frutiger LT </a:t>
            </a:r>
            <a:r>
              <a:rPr lang="de-DE" err="1"/>
              <a:t>Com</a:t>
            </a:r>
            <a:r>
              <a:rPr lang="de-DE"/>
              <a:t> Lt</a:t>
            </a:r>
            <a:r>
              <a:rPr lang="de-DE" dirty="0"/>
              <a:t>, 32 </a:t>
            </a:r>
            <a:r>
              <a:rPr lang="de-DE" dirty="0" err="1"/>
              <a:t>pt</a:t>
            </a:r>
            <a:endParaRPr lang="de-DE" dirty="0"/>
          </a:p>
          <a:p>
            <a:pPr lvl="3"/>
            <a:r>
              <a:rPr lang="de-DE"/>
              <a:t>Referenten</a:t>
            </a:r>
            <a:endParaRPr lang="de-DE" dirty="0"/>
          </a:p>
        </p:txBody>
      </p:sp>
      <p:pic>
        <p:nvPicPr>
          <p:cNvPr id="6"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7"/>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263604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folie – große Headline oben mit Bild">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FA62D198-8DCD-43B1-ADA0-82CB261CFE4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4" name="think-cell Folie" r:id="rId4" imgW="344" imgH="345" progId="TCLayout.ActiveDocument.1">
                  <p:embed/>
                </p:oleObj>
              </mc:Choice>
              <mc:Fallback>
                <p:oleObj name="think-cell Folie" r:id="rId4" imgW="344" imgH="345" progId="TCLayout.ActiveDocument.1">
                  <p:embed/>
                  <p:pic>
                    <p:nvPicPr>
                      <p:cNvPr id="13" name="Objekt 12" hidden="1">
                        <a:extLst>
                          <a:ext uri="{FF2B5EF4-FFF2-40B4-BE49-F238E27FC236}">
                            <a16:creationId xmlns:a16="http://schemas.microsoft.com/office/drawing/2014/main" id="{FA62D198-8DCD-43B1-ADA0-82CB261CF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Grafik 2">
            <a:extLst>
              <a:ext uri="{FF2B5EF4-FFF2-40B4-BE49-F238E27FC236}">
                <a16:creationId xmlns:a16="http://schemas.microsoft.com/office/drawing/2014/main" id="{1CDBC4F6-986A-4A45-A632-2613DCB19926}"/>
              </a:ext>
            </a:extLst>
          </p:cNvPr>
          <p:cNvPicPr>
            <a:picLocks noChangeAspect="1"/>
          </p:cNvPicPr>
          <p:nvPr userDrawn="1"/>
        </p:nvPicPr>
        <p:blipFill>
          <a:blip r:embed="rId6"/>
          <a:stretch>
            <a:fillRect/>
          </a:stretch>
        </p:blipFill>
        <p:spPr>
          <a:xfrm>
            <a:off x="0" y="0"/>
            <a:ext cx="12192000" cy="6858000"/>
          </a:xfrm>
          <a:prstGeom prst="rect">
            <a:avLst/>
          </a:prstGeom>
        </p:spPr>
      </p:pic>
      <p:sp>
        <p:nvSpPr>
          <p:cNvPr id="15" name="Textplatzhalter 14">
            <a:extLst>
              <a:ext uri="{FF2B5EF4-FFF2-40B4-BE49-F238E27FC236}">
                <a16:creationId xmlns:a16="http://schemas.microsoft.com/office/drawing/2014/main" id="{AABB2FBB-BF9E-4D2C-8FD3-E83E60052330}"/>
              </a:ext>
            </a:extLst>
          </p:cNvPr>
          <p:cNvSpPr>
            <a:spLocks noGrp="1"/>
          </p:cNvSpPr>
          <p:nvPr>
            <p:ph type="body" sz="quarter" idx="11" hasCustomPrompt="1"/>
          </p:nvPr>
        </p:nvSpPr>
        <p:spPr>
          <a:xfrm>
            <a:off x="-1" y="3323596"/>
            <a:ext cx="11712575" cy="2661279"/>
          </a:xfrm>
          <a:noFill/>
        </p:spPr>
        <p:txBody>
          <a:bodyPr wrap="square" lIns="486000" tIns="360000" rIns="360000" bIns="360000" anchor="b">
            <a:spAutoFit/>
          </a:bodyPr>
          <a:lstStyle>
            <a:lvl1pPr>
              <a:lnSpc>
                <a:spcPct val="100000"/>
              </a:lnSpc>
              <a:spcAft>
                <a:spcPts val="0"/>
              </a:spcAft>
              <a:defRPr sz="3200" b="0">
                <a:solidFill>
                  <a:schemeClr val="bg1"/>
                </a:solidFill>
                <a:latin typeface="+mn-lt"/>
              </a:defRPr>
            </a:lvl1pPr>
            <a:lvl2pPr>
              <a:lnSpc>
                <a:spcPts val="3520"/>
              </a:lnSpc>
              <a:spcAft>
                <a:spcPts val="1600"/>
              </a:spcAft>
              <a:defRPr sz="4160" b="0">
                <a:solidFill>
                  <a:schemeClr val="bg1"/>
                </a:solidFill>
                <a:latin typeface="Frutiger LT Com 75 Black" panose="020B0A03040504030204" pitchFamily="34" charset="0"/>
              </a:defRPr>
            </a:lvl2pPr>
            <a:lvl3pPr>
              <a:lnSpc>
                <a:spcPct val="110000"/>
              </a:lnSpc>
              <a:spcAft>
                <a:spcPts val="0"/>
              </a:spcAft>
              <a:defRPr sz="1600">
                <a:solidFill>
                  <a:schemeClr val="bg1"/>
                </a:solidFill>
                <a:latin typeface="+mj-lt"/>
              </a:defRPr>
            </a:lvl3pPr>
            <a:lvl4pPr marL="0" indent="0">
              <a:lnSpc>
                <a:spcPct val="110000"/>
              </a:lnSpc>
              <a:spcBef>
                <a:spcPts val="2080"/>
              </a:spcBef>
              <a:spcAft>
                <a:spcPts val="0"/>
              </a:spcAft>
              <a:buNone/>
              <a:defRPr sz="1600">
                <a:solidFill>
                  <a:schemeClr val="bg1"/>
                </a:solidFill>
              </a:defRPr>
            </a:lvl4pPr>
            <a:lvl5pPr>
              <a:spcAft>
                <a:spcPts val="0"/>
              </a:spcAft>
              <a:defRPr/>
            </a:lvl5pPr>
          </a:lstStyle>
          <a:p>
            <a:pPr lvl="0"/>
            <a:r>
              <a:rPr lang="de-DE" dirty="0"/>
              <a:t>Headline, Frutiger LT </a:t>
            </a:r>
            <a:r>
              <a:rPr lang="de-DE" err="1"/>
              <a:t>Com</a:t>
            </a:r>
            <a:r>
              <a:rPr lang="de-DE"/>
              <a:t> Lt</a:t>
            </a:r>
            <a:r>
              <a:rPr lang="de-DE" dirty="0"/>
              <a:t>, 32 </a:t>
            </a:r>
            <a:r>
              <a:rPr lang="de-DE" dirty="0" err="1"/>
              <a:t>pt</a:t>
            </a:r>
            <a:endParaRPr lang="de-DE" dirty="0"/>
          </a:p>
          <a:p>
            <a:pPr lvl="1"/>
            <a:r>
              <a:rPr lang="de-DE" dirty="0"/>
              <a:t>—</a:t>
            </a:r>
          </a:p>
          <a:p>
            <a:pPr lvl="2"/>
            <a:r>
              <a:rPr lang="de-DE"/>
              <a:t>Subline/Referent/Datum</a:t>
            </a:r>
            <a:endParaRPr lang="de-DE" dirty="0"/>
          </a:p>
          <a:p>
            <a:pPr lvl="3"/>
            <a:r>
              <a:rPr lang="de-DE"/>
              <a:t>Referenten</a:t>
            </a:r>
            <a:endParaRPr lang="de-DE" dirty="0"/>
          </a:p>
        </p:txBody>
      </p:sp>
      <p:pic>
        <p:nvPicPr>
          <p:cNvPr id="7"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7"/>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117861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trenner – Bild vollflächig">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5B6287E-4A4F-4439-B422-A23539B2685C}"/>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9"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95B6287E-4A4F-4439-B422-A23539B2685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Bildplatzhalter 7">
            <a:extLst>
              <a:ext uri="{FF2B5EF4-FFF2-40B4-BE49-F238E27FC236}">
                <a16:creationId xmlns:a16="http://schemas.microsoft.com/office/drawing/2014/main" id="{43168385-808A-40CF-ACBB-25E2FEB39C95}"/>
              </a:ext>
            </a:extLst>
          </p:cNvPr>
          <p:cNvSpPr>
            <a:spLocks noGrp="1"/>
          </p:cNvSpPr>
          <p:nvPr>
            <p:ph type="pic" sz="quarter" idx="13"/>
          </p:nvPr>
        </p:nvSpPr>
        <p:spPr>
          <a:xfrm>
            <a:off x="0" y="0"/>
            <a:ext cx="12192000" cy="6153149"/>
          </a:xfrm>
          <a:solidFill>
            <a:schemeClr val="bg2">
              <a:lumMod val="20000"/>
              <a:lumOff val="80000"/>
            </a:schemeClr>
          </a:solidFill>
        </p:spPr>
        <p:txBody>
          <a:bodyPr>
            <a:noAutofit/>
          </a:bodyPr>
          <a:lstStyle>
            <a:lvl1pPr>
              <a:defRPr>
                <a:solidFill>
                  <a:schemeClr val="bg1"/>
                </a:solidFill>
              </a:defRPr>
            </a:lvl1pPr>
          </a:lstStyle>
          <a:p>
            <a:r>
              <a:rPr lang="en-US"/>
              <a:t>Click icon to add picture</a:t>
            </a:r>
            <a:endParaRPr lang="en-US" dirty="0"/>
          </a:p>
        </p:txBody>
      </p:sp>
      <p:sp>
        <p:nvSpPr>
          <p:cNvPr id="10" name="Textplatzhalter 9">
            <a:extLst>
              <a:ext uri="{FF2B5EF4-FFF2-40B4-BE49-F238E27FC236}">
                <a16:creationId xmlns:a16="http://schemas.microsoft.com/office/drawing/2014/main" id="{959FA541-8597-4991-9A2A-D86D39840ED3}"/>
              </a:ext>
            </a:extLst>
          </p:cNvPr>
          <p:cNvSpPr>
            <a:spLocks noGrp="1"/>
          </p:cNvSpPr>
          <p:nvPr>
            <p:ph type="body" sz="quarter" idx="14" hasCustomPrompt="1"/>
          </p:nvPr>
        </p:nvSpPr>
        <p:spPr>
          <a:xfrm>
            <a:off x="6275388" y="3149600"/>
            <a:ext cx="5916612" cy="2177878"/>
          </a:xfrm>
          <a:gradFill flip="none" rotWithShape="1">
            <a:gsLst>
              <a:gs pos="33744">
                <a:srgbClr val="00779A">
                  <a:lumMod val="100000"/>
                  <a:alpha val="95000"/>
                </a:srgbClr>
              </a:gs>
              <a:gs pos="0">
                <a:srgbClr val="014A6B">
                  <a:alpha val="95000"/>
                </a:srgbClr>
              </a:gs>
              <a:gs pos="75000">
                <a:srgbClr val="4DC7D2">
                  <a:lumMod val="90000"/>
                  <a:lumOff val="10000"/>
                  <a:alpha val="95000"/>
                </a:srgbClr>
              </a:gs>
              <a:gs pos="100000">
                <a:srgbClr val="04B1AA">
                  <a:alpha val="95000"/>
                </a:srgbClr>
              </a:gs>
            </a:gsLst>
            <a:path path="circle">
              <a:fillToRect r="100000" b="100000"/>
            </a:path>
            <a:tileRect l="-100000" t="-100000"/>
          </a:gradFill>
        </p:spPr>
        <p:txBody>
          <a:bodyPr lIns="360000" tIns="360000" rIns="360000" bIns="360000"/>
          <a:lstStyle>
            <a:lvl1pPr>
              <a:lnSpc>
                <a:spcPct val="110000"/>
              </a:lnSpc>
              <a:spcAft>
                <a:spcPts val="0"/>
              </a:spcAft>
              <a:defRPr sz="3200" b="0">
                <a:solidFill>
                  <a:schemeClr val="bg1"/>
                </a:solidFill>
                <a:latin typeface="+mn-lt"/>
              </a:defRPr>
            </a:lvl1pPr>
            <a:lvl2pPr>
              <a:lnSpc>
                <a:spcPts val="3520"/>
              </a:lnSpc>
              <a:spcAft>
                <a:spcPts val="1600"/>
              </a:spcAft>
              <a:defRPr sz="4160" b="1">
                <a:solidFill>
                  <a:schemeClr val="bg1"/>
                </a:solidFill>
                <a:latin typeface="Frutiger LT Com 75 Black" panose="020B0A03040504030204" pitchFamily="34" charset="0"/>
              </a:defRPr>
            </a:lvl2pPr>
            <a:lvl3pPr>
              <a:lnSpc>
                <a:spcPct val="110000"/>
              </a:lnSpc>
              <a:defRPr sz="1600">
                <a:solidFill>
                  <a:schemeClr val="bg1"/>
                </a:solidFill>
              </a:defRPr>
            </a:lvl3pPr>
            <a:lvl4pPr>
              <a:defRPr>
                <a:solidFill>
                  <a:schemeClr val="bg1"/>
                </a:solidFill>
              </a:defRPr>
            </a:lvl4pPr>
            <a:lvl5pPr>
              <a:defRPr>
                <a:solidFill>
                  <a:schemeClr val="bg1"/>
                </a:solidFill>
              </a:defRPr>
            </a:lvl5pPr>
          </a:lstStyle>
          <a:p>
            <a:pPr lvl="0"/>
            <a:r>
              <a:rPr lang="de-DE" dirty="0"/>
              <a:t>00</a:t>
            </a:r>
          </a:p>
          <a:p>
            <a:pPr lvl="1"/>
            <a:r>
              <a:rPr lang="de-DE" dirty="0"/>
              <a:t>—</a:t>
            </a:r>
          </a:p>
          <a:p>
            <a:pPr lvl="2"/>
            <a:r>
              <a:rPr lang="de-DE" dirty="0"/>
              <a:t>Headline, Frutiger LT </a:t>
            </a:r>
            <a:r>
              <a:rPr lang="de-DE" err="1"/>
              <a:t>Com</a:t>
            </a:r>
            <a:r>
              <a:rPr lang="de-DE"/>
              <a:t> Bd</a:t>
            </a:r>
            <a:r>
              <a:rPr lang="de-DE" dirty="0"/>
              <a:t>, 16 </a:t>
            </a:r>
            <a:r>
              <a:rPr lang="de-DE" dirty="0" err="1"/>
              <a:t>pt</a:t>
            </a:r>
            <a:endParaRPr lang="de-DE" dirty="0"/>
          </a:p>
        </p:txBody>
      </p:sp>
      <p:sp>
        <p:nvSpPr>
          <p:cNvPr id="2" name="Datumsplatzhalter 1">
            <a:extLst>
              <a:ext uri="{FF2B5EF4-FFF2-40B4-BE49-F238E27FC236}">
                <a16:creationId xmlns:a16="http://schemas.microsoft.com/office/drawing/2014/main" id="{64BA1D15-0475-4B03-86A1-56C3D9C6307F}"/>
              </a:ext>
            </a:extLst>
          </p:cNvPr>
          <p:cNvSpPr>
            <a:spLocks noGrp="1"/>
          </p:cNvSpPr>
          <p:nvPr>
            <p:ph type="dt" sz="half" idx="15"/>
          </p:nvPr>
        </p:nvSpPr>
        <p:spPr/>
        <p:txBody>
          <a:bodyPr/>
          <a:lstStyle/>
          <a:p>
            <a:r>
              <a:rPr lang="en-US" noProof="0" smtClean="0"/>
              <a:t>03.06.2024</a:t>
            </a:r>
            <a:endParaRPr lang="de-DE" noProof="0" dirty="0"/>
          </a:p>
        </p:txBody>
      </p:sp>
      <p:sp>
        <p:nvSpPr>
          <p:cNvPr id="3" name="Fußzeilenplatzhalter 2">
            <a:extLst>
              <a:ext uri="{FF2B5EF4-FFF2-40B4-BE49-F238E27FC236}">
                <a16:creationId xmlns:a16="http://schemas.microsoft.com/office/drawing/2014/main" id="{116ECF15-13D4-44C4-B713-BCD347A79FE4}"/>
              </a:ext>
            </a:extLst>
          </p:cNvPr>
          <p:cNvSpPr>
            <a:spLocks noGrp="1"/>
          </p:cNvSpPr>
          <p:nvPr>
            <p:ph type="ftr" sz="quarter" idx="16"/>
          </p:nvPr>
        </p:nvSpPr>
        <p:spPr/>
        <p:txBody>
          <a:bodyPr/>
          <a:lstStyle/>
          <a:p>
            <a:r>
              <a:rPr lang="de-DE" noProof="0"/>
              <a:t>© Fraunhofer ISI</a:t>
            </a:r>
            <a:endParaRPr lang="de-DE" noProof="0" dirty="0"/>
          </a:p>
        </p:txBody>
      </p:sp>
      <p:sp>
        <p:nvSpPr>
          <p:cNvPr id="4" name="Foliennummernplatzhalter 3">
            <a:extLst>
              <a:ext uri="{FF2B5EF4-FFF2-40B4-BE49-F238E27FC236}">
                <a16:creationId xmlns:a16="http://schemas.microsoft.com/office/drawing/2014/main" id="{BDDBA688-BE97-41EF-8F34-A1FF74ABCB8E}"/>
              </a:ext>
            </a:extLst>
          </p:cNvPr>
          <p:cNvSpPr>
            <a:spLocks noGrp="1"/>
          </p:cNvSpPr>
          <p:nvPr>
            <p:ph type="sldNum" sz="quarter" idx="17"/>
          </p:nvPr>
        </p:nvSpPr>
        <p:spPr/>
        <p:txBody>
          <a:bodyPr/>
          <a:lstStyle/>
          <a:p>
            <a:fld id="{3D81EE41-304C-41C3-8185-350F2275D756}" type="slidenum">
              <a:rPr lang="de-DE" smtClean="0"/>
              <a:pPr/>
              <a:t>‹#›</a:t>
            </a:fld>
            <a:endParaRPr lang="de-DE"/>
          </a:p>
        </p:txBody>
      </p:sp>
      <p:pic>
        <p:nvPicPr>
          <p:cNvPr id="11" name="isi_rgb_modul_send_de">
            <a:extLst>
              <a:ext uri="{FF2B5EF4-FFF2-40B4-BE49-F238E27FC236}">
                <a16:creationId xmlns:a16="http://schemas.microsoft.com/office/drawing/2014/main" id="{9E52BB4F-9154-4677-A766-12E9B073ACBF}"/>
              </a:ext>
            </a:extLst>
          </p:cNvPr>
          <p:cNvPicPr>
            <a:picLocks noChangeAspect="1"/>
          </p:cNvPicPr>
          <p:nvPr userDrawn="1"/>
        </p:nvPicPr>
        <p:blipFill>
          <a:blip r:embed="rId6"/>
          <a:stretch>
            <a:fillRect/>
          </a:stretch>
        </p:blipFill>
        <p:spPr>
          <a:xfrm>
            <a:off x="485774" y="485775"/>
            <a:ext cx="2520000" cy="1471400"/>
          </a:xfrm>
          <a:prstGeom prst="rect">
            <a:avLst/>
          </a:prstGeom>
        </p:spPr>
      </p:pic>
    </p:spTree>
    <p:extLst>
      <p:ext uri="{BB962C8B-B14F-4D97-AF65-F5344CB8AC3E}">
        <p14:creationId xmlns:p14="http://schemas.microsoft.com/office/powerpoint/2010/main" val="2401613040"/>
      </p:ext>
    </p:extLst>
  </p:cSld>
  <p:clrMapOvr>
    <a:masterClrMapping/>
  </p:clrMapOvr>
  <p:extLst mod="1">
    <p:ext uri="{DCECCB84-F9BA-43D5-87BE-67443E8EF086}">
      <p15:sldGuideLst xmlns:p15="http://schemas.microsoft.com/office/powerpoint/2012/main">
        <p15:guide id="1" pos="3727">
          <p15:clr>
            <a:srgbClr val="FBAE40"/>
          </p15:clr>
        </p15:guide>
        <p15:guide id="2" pos="39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3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507918F-B2AA-4A76-81D6-4E27E906E31E}"/>
              </a:ext>
            </a:extLst>
          </p:cNvPr>
          <p:cNvGraphicFramePr>
            <a:graphicFrameLocks noChangeAspect="1"/>
          </p:cNvGraphicFramePr>
          <p:nvPr userDrawn="1">
            <p:custDataLst>
              <p:tags r:id="rId3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3" name="think-cell Folie" r:id="rId33" imgW="344" imgH="345" progId="TCLayout.ActiveDocument.1">
                  <p:embed/>
                </p:oleObj>
              </mc:Choice>
              <mc:Fallback>
                <p:oleObj name="think-cell Folie" r:id="rId33" imgW="344" imgH="345" progId="TCLayout.ActiveDocument.1">
                  <p:embed/>
                  <p:pic>
                    <p:nvPicPr>
                      <p:cNvPr id="8" name="Objekt 7" hidden="1">
                        <a:extLst>
                          <a:ext uri="{FF2B5EF4-FFF2-40B4-BE49-F238E27FC236}">
                            <a16:creationId xmlns:a16="http://schemas.microsoft.com/office/drawing/2014/main" id="{F507918F-B2AA-4A76-81D6-4E27E906E31E}"/>
                          </a:ext>
                        </a:extLst>
                      </p:cNvPr>
                      <p:cNvPicPr/>
                      <p:nvPr/>
                    </p:nvPicPr>
                    <p:blipFill>
                      <a:blip r:embed="rId34"/>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EA78C480-B66C-43DB-AAEB-3790EF5A7664}"/>
              </a:ext>
            </a:extLst>
          </p:cNvPr>
          <p:cNvSpPr>
            <a:spLocks noGrp="1"/>
          </p:cNvSpPr>
          <p:nvPr>
            <p:ph type="title"/>
          </p:nvPr>
        </p:nvSpPr>
        <p:spPr bwMode="gray">
          <a:xfrm>
            <a:off x="479425" y="395588"/>
            <a:ext cx="11233150" cy="382733"/>
          </a:xfrm>
          <a:prstGeom prst="rect">
            <a:avLst/>
          </a:prstGeom>
        </p:spPr>
        <p:txBody>
          <a:bodyPr vert="horz" lIns="0" tIns="0" rIns="0" bIns="0" rtlCol="0" anchor="t">
            <a:spAutoFit/>
          </a:bodyPr>
          <a:lstStyle/>
          <a:p>
            <a:r>
              <a:rPr lang="de-DE"/>
              <a:t>Headline, Frutiger LT Com Bd, 24 pt, Kapiteltrenner</a:t>
            </a:r>
            <a:endParaRPr lang="de-DE" noProof="0" dirty="0"/>
          </a:p>
        </p:txBody>
      </p:sp>
      <p:sp>
        <p:nvSpPr>
          <p:cNvPr id="3" name="Textplatzhalter 2">
            <a:extLst>
              <a:ext uri="{FF2B5EF4-FFF2-40B4-BE49-F238E27FC236}">
                <a16:creationId xmlns:a16="http://schemas.microsoft.com/office/drawing/2014/main" id="{C3ED48EE-75FC-48CE-8886-5B06675925EC}"/>
              </a:ext>
            </a:extLst>
          </p:cNvPr>
          <p:cNvSpPr>
            <a:spLocks noGrp="1"/>
          </p:cNvSpPr>
          <p:nvPr>
            <p:ph type="body" idx="1"/>
          </p:nvPr>
        </p:nvSpPr>
        <p:spPr bwMode="gray">
          <a:xfrm>
            <a:off x="478199" y="1703388"/>
            <a:ext cx="11234376" cy="2640595"/>
          </a:xfrm>
          <a:prstGeom prst="rect">
            <a:avLst/>
          </a:prstGeom>
        </p:spPr>
        <p:txBody>
          <a:bodyPr vert="horz" lIns="0" tIns="0" rIns="0" bIns="0" rtlCol="0">
            <a:spAutoFit/>
          </a:bodyPr>
          <a:lstStyle/>
          <a:p>
            <a:pPr lvl="0"/>
            <a:r>
              <a:rPr lang="de-DE" noProof="0" dirty="0"/>
              <a:t>Level 1</a:t>
            </a:r>
          </a:p>
          <a:p>
            <a:pPr lvl="1"/>
            <a:r>
              <a:rPr lang="de-DE" noProof="0" dirty="0"/>
              <a:t>Level 2</a:t>
            </a:r>
          </a:p>
          <a:p>
            <a:pPr lvl="2"/>
            <a:r>
              <a:rPr lang="de-DE" noProof="0" dirty="0"/>
              <a:t>Level 3</a:t>
            </a:r>
          </a:p>
          <a:p>
            <a:pPr lvl="3"/>
            <a:r>
              <a:rPr lang="de-DE" noProof="0" dirty="0"/>
              <a:t>Level 4</a:t>
            </a:r>
          </a:p>
          <a:p>
            <a:pPr lvl="4"/>
            <a:r>
              <a:rPr lang="de-DE" noProof="0" dirty="0"/>
              <a:t>Level 5</a:t>
            </a:r>
          </a:p>
          <a:p>
            <a:pPr lvl="5"/>
            <a:r>
              <a:rPr lang="de-DE" noProof="0" dirty="0"/>
              <a:t>Level 6</a:t>
            </a:r>
          </a:p>
          <a:p>
            <a:pPr lvl="6"/>
            <a:r>
              <a:rPr lang="de-DE" noProof="0" dirty="0"/>
              <a:t>Level 7</a:t>
            </a:r>
          </a:p>
          <a:p>
            <a:pPr lvl="7"/>
            <a:r>
              <a:rPr lang="de-DE" noProof="0" dirty="0"/>
              <a:t>Level 8</a:t>
            </a:r>
          </a:p>
          <a:p>
            <a:pPr lvl="8"/>
            <a:r>
              <a:rPr lang="de-DE" noProof="0" dirty="0"/>
              <a:t>Level 9</a:t>
            </a:r>
          </a:p>
        </p:txBody>
      </p:sp>
      <p:sp>
        <p:nvSpPr>
          <p:cNvPr id="4" name="Datumsplatzhalter">
            <a:extLst>
              <a:ext uri="{FF2B5EF4-FFF2-40B4-BE49-F238E27FC236}">
                <a16:creationId xmlns:a16="http://schemas.microsoft.com/office/drawing/2014/main" id="{F9CDF1F4-2065-4A60-8377-ED9014CA8CBB}"/>
              </a:ext>
            </a:extLst>
          </p:cNvPr>
          <p:cNvSpPr>
            <a:spLocks noGrp="1"/>
          </p:cNvSpPr>
          <p:nvPr>
            <p:ph type="dt" sz="half" idx="2"/>
          </p:nvPr>
        </p:nvSpPr>
        <p:spPr bwMode="gray">
          <a:xfrm>
            <a:off x="1309947" y="6455836"/>
            <a:ext cx="864000" cy="123111"/>
          </a:xfrm>
          <a:prstGeom prst="rect">
            <a:avLst/>
          </a:prstGeom>
        </p:spPr>
        <p:txBody>
          <a:bodyPr vert="horz" lIns="0" tIns="0" rIns="0" bIns="0" rtlCol="0" anchor="ctr">
            <a:noAutofit/>
          </a:bodyPr>
          <a:lstStyle>
            <a:lvl1pPr algn="l">
              <a:defRPr sz="800">
                <a:solidFill>
                  <a:schemeClr val="tx1"/>
                </a:solidFill>
                <a:latin typeface="+mn-lt"/>
              </a:defRPr>
            </a:lvl1pPr>
          </a:lstStyle>
          <a:p>
            <a:r>
              <a:rPr lang="en-US" noProof="0" smtClean="0"/>
              <a:t>03.06.2024</a:t>
            </a:r>
            <a:endParaRPr lang="de-DE" noProof="0" dirty="0"/>
          </a:p>
        </p:txBody>
      </p:sp>
      <p:sp>
        <p:nvSpPr>
          <p:cNvPr id="5" name="Copyright Fraunhofer">
            <a:extLst>
              <a:ext uri="{FF2B5EF4-FFF2-40B4-BE49-F238E27FC236}">
                <a16:creationId xmlns:a16="http://schemas.microsoft.com/office/drawing/2014/main" id="{5FF3544A-E0F0-4101-A728-3DFB567F7766}"/>
              </a:ext>
            </a:extLst>
          </p:cNvPr>
          <p:cNvSpPr>
            <a:spLocks noGrp="1"/>
          </p:cNvSpPr>
          <p:nvPr>
            <p:ph type="ftr" sz="quarter" idx="3"/>
          </p:nvPr>
        </p:nvSpPr>
        <p:spPr bwMode="gray">
          <a:xfrm>
            <a:off x="2297897" y="6455836"/>
            <a:ext cx="2952000" cy="123111"/>
          </a:xfrm>
          <a:prstGeom prst="rect">
            <a:avLst/>
          </a:prstGeom>
        </p:spPr>
        <p:txBody>
          <a:bodyPr vert="horz" lIns="0" tIns="0" rIns="0" bIns="0" rtlCol="0" anchor="ctr">
            <a:noAutofit/>
          </a:bodyPr>
          <a:lstStyle>
            <a:lvl1pPr algn="l">
              <a:defRPr sz="800">
                <a:solidFill>
                  <a:schemeClr val="tx1"/>
                </a:solidFill>
                <a:latin typeface="+mn-lt"/>
              </a:defRPr>
            </a:lvl1pPr>
          </a:lstStyle>
          <a:p>
            <a:r>
              <a:rPr lang="de-DE" noProof="0"/>
              <a:t>© Fraunhofer ISI</a:t>
            </a:r>
            <a:endParaRPr lang="de-DE" noProof="0" dirty="0"/>
          </a:p>
        </p:txBody>
      </p:sp>
      <p:cxnSp>
        <p:nvCxnSpPr>
          <p:cNvPr id="34" name="Gerader Verbinder 33">
            <a:extLst>
              <a:ext uri="{FF2B5EF4-FFF2-40B4-BE49-F238E27FC236}">
                <a16:creationId xmlns:a16="http://schemas.microsoft.com/office/drawing/2014/main" id="{ED49F1F8-4B89-4B18-B579-CD843138501E}"/>
              </a:ext>
            </a:extLst>
          </p:cNvPr>
          <p:cNvCxnSpPr>
            <a:cxnSpLocks/>
          </p:cNvCxnSpPr>
          <p:nvPr userDrawn="1"/>
        </p:nvCxnSpPr>
        <p:spPr bwMode="gray">
          <a:xfrm>
            <a:off x="479425" y="1245411"/>
            <a:ext cx="360000" cy="0"/>
          </a:xfrm>
          <a:prstGeom prst="line">
            <a:avLst/>
          </a:prstGeom>
          <a:noFill/>
          <a:ln w="50800" cap="flat" cmpd="sng" algn="ctr">
            <a:solidFill>
              <a:schemeClr val="accent1"/>
            </a:solidFill>
            <a:prstDash val="solid"/>
            <a:round/>
            <a:headEnd type="none" w="med" len="med"/>
            <a:tailEnd type="none" w="med" len="med"/>
          </a:ln>
          <a:effectLst/>
        </p:spPr>
      </p:cxnSp>
      <p:cxnSp>
        <p:nvCxnSpPr>
          <p:cNvPr id="42" name="Gerader Verbinder 41">
            <a:extLst>
              <a:ext uri="{FF2B5EF4-FFF2-40B4-BE49-F238E27FC236}">
                <a16:creationId xmlns:a16="http://schemas.microsoft.com/office/drawing/2014/main" id="{86070D71-EE9E-4293-96A3-C2A0A07F7A62}"/>
              </a:ext>
            </a:extLst>
          </p:cNvPr>
          <p:cNvCxnSpPr/>
          <p:nvPr userDrawn="1"/>
        </p:nvCxnSpPr>
        <p:spPr bwMode="gray">
          <a:xfrm>
            <a:off x="0" y="6146006"/>
            <a:ext cx="12192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Informationsklassifizierung">
            <a:extLst>
              <a:ext uri="{FF2B5EF4-FFF2-40B4-BE49-F238E27FC236}">
                <a16:creationId xmlns:a16="http://schemas.microsoft.com/office/drawing/2014/main" id="{6C489D0F-950D-4913-86C7-7EB1061786F3}"/>
              </a:ext>
            </a:extLst>
          </p:cNvPr>
          <p:cNvSpPr txBox="1">
            <a:spLocks/>
          </p:cNvSpPr>
          <p:nvPr userDrawn="1"/>
        </p:nvSpPr>
        <p:spPr bwMode="gray">
          <a:xfrm>
            <a:off x="5373847" y="6455836"/>
            <a:ext cx="1444306" cy="123111"/>
          </a:xfrm>
          <a:prstGeom prst="rect">
            <a:avLst/>
          </a:prstGeom>
          <a:noFill/>
        </p:spPr>
        <p:txBody>
          <a:bodyPr wrap="none" lIns="0" tIns="0" rIns="0" bIns="0" rtlCol="0">
            <a:noAutofit/>
          </a:bodyPr>
          <a:lstStyle/>
          <a:p>
            <a:pPr algn="ctr"/>
            <a:r>
              <a:rPr lang="en-US" sz="800" b="1" dirty="0">
                <a:latin typeface="+mj-lt"/>
              </a:rPr>
              <a:t>Public</a:t>
            </a:r>
          </a:p>
        </p:txBody>
      </p:sp>
      <p:sp>
        <p:nvSpPr>
          <p:cNvPr id="6" name="Foliennummernplatzhalter 5">
            <a:extLst>
              <a:ext uri="{FF2B5EF4-FFF2-40B4-BE49-F238E27FC236}">
                <a16:creationId xmlns:a16="http://schemas.microsoft.com/office/drawing/2014/main" id="{D9EED91C-7E81-4D59-8D3D-748F3728376B}"/>
              </a:ext>
            </a:extLst>
          </p:cNvPr>
          <p:cNvSpPr>
            <a:spLocks noGrp="1"/>
          </p:cNvSpPr>
          <p:nvPr>
            <p:ph type="sldNum" sz="quarter" idx="4"/>
          </p:nvPr>
        </p:nvSpPr>
        <p:spPr>
          <a:xfrm>
            <a:off x="711843" y="6455835"/>
            <a:ext cx="408932" cy="123112"/>
          </a:xfrm>
          <a:prstGeom prst="rect">
            <a:avLst/>
          </a:prstGeom>
        </p:spPr>
        <p:txBody>
          <a:bodyPr vert="horz" lIns="0" tIns="0" rIns="0" bIns="0" rtlCol="0" anchor="ctr"/>
          <a:lstStyle>
            <a:lvl1pPr algn="l">
              <a:defRPr sz="800">
                <a:solidFill>
                  <a:schemeClr val="tx1"/>
                </a:solidFill>
              </a:defRPr>
            </a:lvl1pPr>
          </a:lstStyle>
          <a:p>
            <a:fld id="{3D81EE41-304C-41C3-8185-350F2275D756}" type="slidenum">
              <a:rPr lang="de-DE" smtClean="0"/>
              <a:pPr/>
              <a:t>‹#›</a:t>
            </a:fld>
            <a:endParaRPr lang="de-DE"/>
          </a:p>
        </p:txBody>
      </p:sp>
      <p:sp>
        <p:nvSpPr>
          <p:cNvPr id="7" name="Textfeld 6">
            <a:extLst>
              <a:ext uri="{FF2B5EF4-FFF2-40B4-BE49-F238E27FC236}">
                <a16:creationId xmlns:a16="http://schemas.microsoft.com/office/drawing/2014/main" id="{31E4CF01-6D6F-4B29-B924-0F3D1CED79B9}"/>
              </a:ext>
            </a:extLst>
          </p:cNvPr>
          <p:cNvSpPr txBox="1"/>
          <p:nvPr userDrawn="1"/>
        </p:nvSpPr>
        <p:spPr>
          <a:xfrm>
            <a:off x="479425" y="6455836"/>
            <a:ext cx="232417" cy="123111"/>
          </a:xfrm>
          <a:prstGeom prst="rect">
            <a:avLst/>
          </a:prstGeom>
          <a:noFill/>
        </p:spPr>
        <p:txBody>
          <a:bodyPr wrap="square" lIns="0" tIns="0" rIns="0" bIns="0" rtlCol="0">
            <a:spAutoFit/>
          </a:bodyPr>
          <a:lstStyle/>
          <a:p>
            <a:pPr marL="0" indent="0" algn="l">
              <a:lnSpc>
                <a:spcPct val="100000"/>
              </a:lnSpc>
              <a:buClr>
                <a:schemeClr val="accent1"/>
              </a:buClr>
              <a:buFont typeface="Wingdings" panose="05000000000000000000" pitchFamily="2" charset="2"/>
              <a:buNone/>
            </a:pPr>
            <a:r>
              <a:rPr lang="de-DE" sz="800"/>
              <a:t>Seite</a:t>
            </a:r>
            <a:endParaRPr lang="de-DE" sz="800" dirty="0"/>
          </a:p>
        </p:txBody>
      </p:sp>
      <p:pic>
        <p:nvPicPr>
          <p:cNvPr id="13" name="isi_rgb">
            <a:extLst>
              <a:ext uri="{FF2B5EF4-FFF2-40B4-BE49-F238E27FC236}">
                <a16:creationId xmlns:a16="http://schemas.microsoft.com/office/drawing/2014/main" id="{1C489BD1-033E-40FA-9E17-CC66E278A84B}"/>
              </a:ext>
            </a:extLst>
          </p:cNvPr>
          <p:cNvPicPr>
            <a:picLocks noChangeAspect="1"/>
          </p:cNvPicPr>
          <p:nvPr userDrawn="1"/>
        </p:nvPicPr>
        <p:blipFill>
          <a:blip r:embed="rId35"/>
          <a:stretch>
            <a:fillRect/>
          </a:stretch>
        </p:blipFill>
        <p:spPr>
          <a:xfrm>
            <a:off x="10309226" y="6334126"/>
            <a:ext cx="1404000" cy="372875"/>
          </a:xfrm>
          <a:prstGeom prst="rect">
            <a:avLst/>
          </a:prstGeom>
        </p:spPr>
      </p:pic>
    </p:spTree>
    <p:extLst>
      <p:ext uri="{BB962C8B-B14F-4D97-AF65-F5344CB8AC3E}">
        <p14:creationId xmlns:p14="http://schemas.microsoft.com/office/powerpoint/2010/main" val="251110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p:txStyles>
    <p:titleStyle>
      <a:lvl1pPr algn="l" defTabSz="914400" rtl="0" eaLnBrk="1" latinLnBrk="0" hangingPunct="1">
        <a:lnSpc>
          <a:spcPct val="110000"/>
        </a:lnSpc>
        <a:spcBef>
          <a:spcPct val="0"/>
        </a:spcBef>
        <a:buNone/>
        <a:defRPr sz="2400" b="0" kern="1200">
          <a:solidFill>
            <a:schemeClr val="accent2"/>
          </a:solidFill>
          <a:latin typeface="Frutiger LT Com 65 Bold" panose="020B0803030504020204" pitchFamily="34" charset="0"/>
          <a:ea typeface="+mj-ea"/>
          <a:cs typeface="+mj-cs"/>
        </a:defRPr>
      </a:lvl1pPr>
    </p:titleStyle>
    <p:bodyStyle>
      <a:lvl1pPr marL="0" indent="0" algn="l" defTabSz="914400" rtl="0" eaLnBrk="1" latinLnBrk="0" hangingPunct="1">
        <a:lnSpc>
          <a:spcPct val="110000"/>
        </a:lnSpc>
        <a:spcBef>
          <a:spcPts val="0"/>
        </a:spcBef>
        <a:spcAft>
          <a:spcPts val="1900"/>
        </a:spcAft>
        <a:buFont typeface="Arial" panose="020B0604020202020204" pitchFamily="34" charset="0"/>
        <a:buNone/>
        <a:defRPr sz="1600" b="0" kern="1200">
          <a:solidFill>
            <a:schemeClr val="accent1"/>
          </a:solidFill>
          <a:latin typeface="+mj-lt"/>
          <a:ea typeface="+mn-ea"/>
          <a:cs typeface="+mn-cs"/>
        </a:defRPr>
      </a:lvl1pPr>
      <a:lvl2pPr marL="0" indent="0" algn="l" defTabSz="914400" rtl="0" eaLnBrk="1" latinLnBrk="0" hangingPunct="1">
        <a:lnSpc>
          <a:spcPct val="110000"/>
        </a:lnSpc>
        <a:spcBef>
          <a:spcPts val="0"/>
        </a:spcBef>
        <a:spcAft>
          <a:spcPts val="1900"/>
        </a:spcAft>
        <a:buFont typeface="Arial" panose="020B0604020202020204" pitchFamily="34" charset="0"/>
        <a:buNone/>
        <a:defRPr sz="1400" kern="1200">
          <a:solidFill>
            <a:schemeClr val="tx1"/>
          </a:solidFill>
          <a:latin typeface="+mn-lt"/>
          <a:ea typeface="+mn-ea"/>
          <a:cs typeface="+mn-cs"/>
        </a:defRPr>
      </a:lvl2pPr>
      <a:lvl3pPr marL="0" indent="0" algn="l" defTabSz="914400" rtl="0" eaLnBrk="1" latinLnBrk="0" hangingPunct="1">
        <a:lnSpc>
          <a:spcPct val="110000"/>
        </a:lnSpc>
        <a:spcBef>
          <a:spcPts val="0"/>
        </a:spcBef>
        <a:buFont typeface="Arial" panose="020B0604020202020204" pitchFamily="34" charset="0"/>
        <a:buNone/>
        <a:defRPr sz="1400" b="0" kern="1200">
          <a:solidFill>
            <a:schemeClr val="tx1"/>
          </a:solidFill>
          <a:latin typeface="+mj-lt"/>
          <a:ea typeface="+mn-ea"/>
          <a:cs typeface="+mn-cs"/>
        </a:defRPr>
      </a:lvl3pPr>
      <a:lvl4pPr marL="180000" indent="-180000" algn="l" defTabSz="914400" rtl="0" eaLnBrk="1" latinLnBrk="0" hangingPunct="1">
        <a:lnSpc>
          <a:spcPct val="110000"/>
        </a:lnSpc>
        <a:spcBef>
          <a:spcPts val="0"/>
        </a:spcBef>
        <a:buClr>
          <a:schemeClr val="accent1"/>
        </a:buClr>
        <a:buFont typeface="Wingdings" panose="05000000000000000000" pitchFamily="2" charset="2"/>
        <a:buChar char="§"/>
        <a:defRPr sz="1400" kern="1200">
          <a:solidFill>
            <a:schemeClr val="tx1"/>
          </a:solidFill>
          <a:latin typeface="+mn-lt"/>
          <a:ea typeface="+mn-ea"/>
          <a:cs typeface="+mn-cs"/>
        </a:defRPr>
      </a:lvl4pPr>
      <a:lvl5pPr marL="360000" indent="-180000" algn="l" defTabSz="914400" rtl="0" eaLnBrk="1" latinLnBrk="0" hangingPunct="1">
        <a:lnSpc>
          <a:spcPct val="11000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5pPr>
      <a:lvl6pPr marL="540000" indent="-180000" algn="l" defTabSz="914400" rtl="0" eaLnBrk="1" latinLnBrk="0" hangingPunct="1">
        <a:lnSpc>
          <a:spcPct val="11000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6pPr>
      <a:lvl7pPr marL="216000" indent="-216000" algn="l" defTabSz="914400" rtl="0" eaLnBrk="1" latinLnBrk="0" hangingPunct="1">
        <a:lnSpc>
          <a:spcPct val="110000"/>
        </a:lnSpc>
        <a:spcBef>
          <a:spcPts val="0"/>
        </a:spcBef>
        <a:buClr>
          <a:schemeClr val="accent1"/>
        </a:buClr>
        <a:buFont typeface="+mj-lt"/>
        <a:buAutoNum type="arabicPeriod"/>
        <a:defRPr sz="1400" kern="1200">
          <a:solidFill>
            <a:schemeClr val="tx1"/>
          </a:solidFill>
          <a:latin typeface="+mn-lt"/>
          <a:ea typeface="+mn-ea"/>
          <a:cs typeface="+mn-cs"/>
        </a:defRPr>
      </a:lvl7pPr>
      <a:lvl8pPr marL="432000" indent="-216000" algn="l" defTabSz="914400" rtl="0" eaLnBrk="1" latinLnBrk="0" hangingPunct="1">
        <a:lnSpc>
          <a:spcPct val="110000"/>
        </a:lnSpc>
        <a:spcBef>
          <a:spcPts val="0"/>
        </a:spcBef>
        <a:buClr>
          <a:schemeClr val="bg2"/>
        </a:buClr>
        <a:buFont typeface="+mj-lt"/>
        <a:buAutoNum type="arabicPeriod"/>
        <a:defRPr sz="1400" kern="1200">
          <a:solidFill>
            <a:schemeClr val="tx1"/>
          </a:solidFill>
          <a:latin typeface="+mn-lt"/>
          <a:ea typeface="+mn-ea"/>
          <a:cs typeface="+mn-cs"/>
        </a:defRPr>
      </a:lvl8pPr>
      <a:lvl9pPr marL="648000" indent="-216000" algn="l" defTabSz="914400" rtl="0" eaLnBrk="1" latinLnBrk="0" hangingPunct="1">
        <a:lnSpc>
          <a:spcPct val="110000"/>
        </a:lnSpc>
        <a:spcBef>
          <a:spcPts val="0"/>
        </a:spcBef>
        <a:buClr>
          <a:schemeClr val="bg2"/>
        </a:buClr>
        <a:buFont typeface="+mj-lt"/>
        <a:buAutoNum type="arabicPeriod"/>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02">
          <p15:clr>
            <a:srgbClr val="F26B43"/>
          </p15:clr>
        </p15:guide>
        <p15:guide id="2" pos="7378">
          <p15:clr>
            <a:srgbClr val="F26B43"/>
          </p15:clr>
        </p15:guide>
        <p15:guide id="3" orient="horz" pos="300">
          <p15:clr>
            <a:srgbClr val="F26B43"/>
          </p15:clr>
        </p15:guide>
        <p15:guide id="4" orient="horz" pos="4133">
          <p15:clr>
            <a:srgbClr val="F26B43"/>
          </p15:clr>
        </p15:guide>
        <p15:guide id="5" orient="horz" pos="3770">
          <p15:clr>
            <a:srgbClr val="F26B43"/>
          </p15:clr>
        </p15:guide>
        <p15:guide id="8" orient="horz" pos="1071">
          <p15:clr>
            <a:srgbClr val="F26B43"/>
          </p15:clr>
        </p15:guide>
        <p15:guide id="9" orient="horz" pos="38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1.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5.xml"/><Relationship Id="rId7" Type="http://schemas.openxmlformats.org/officeDocument/2006/relationships/image" Target="../media/image7.png"/><Relationship Id="rId2" Type="http://schemas.openxmlformats.org/officeDocument/2006/relationships/tags" Target="../tags/tag32.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5.xml"/><Relationship Id="rId7" Type="http://schemas.openxmlformats.org/officeDocument/2006/relationships/image" Target="../media/image7.png"/><Relationship Id="rId2" Type="http://schemas.openxmlformats.org/officeDocument/2006/relationships/tags" Target="../tags/tag33.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5.xml"/><Relationship Id="rId7" Type="http://schemas.openxmlformats.org/officeDocument/2006/relationships/image" Target="../media/image7.png"/><Relationship Id="rId2" Type="http://schemas.openxmlformats.org/officeDocument/2006/relationships/tags" Target="../tags/tag34.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5.xml"/><Relationship Id="rId7" Type="http://schemas.openxmlformats.org/officeDocument/2006/relationships/image" Target="../media/image7.png"/><Relationship Id="rId2" Type="http://schemas.openxmlformats.org/officeDocument/2006/relationships/tags" Target="../tags/tag35.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1919" b="11919"/>
          <a:stretch>
            <a:fillRect/>
          </a:stretch>
        </p:blipFill>
        <p:spPr/>
      </p:pic>
      <p:sp>
        <p:nvSpPr>
          <p:cNvPr id="9" name="Rectangle 8"/>
          <p:cNvSpPr/>
          <p:nvPr/>
        </p:nvSpPr>
        <p:spPr>
          <a:xfrm>
            <a:off x="0" y="0"/>
            <a:ext cx="12192000" cy="4572000"/>
          </a:xfrm>
          <a:prstGeom prst="rect">
            <a:avLst/>
          </a:prstGeom>
          <a:solidFill>
            <a:schemeClr val="bg1">
              <a:lumMod val="95000"/>
              <a:alpha val="1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marL="180000" marR="0" lvl="0" indent="-180000" algn="l" defTabSz="914400" rtl="0" eaLnBrk="1" fontAlgn="auto" latinLnBrk="0" hangingPunct="1">
              <a:lnSpc>
                <a:spcPts val="1960"/>
              </a:lnSpc>
              <a:spcBef>
                <a:spcPts val="0"/>
              </a:spcBef>
              <a:spcAft>
                <a:spcPts val="0"/>
              </a:spcAft>
              <a:buClr>
                <a:srgbClr val="179C7D"/>
              </a:buClr>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5" name="Textplatzhalter 4">
            <a:extLst>
              <a:ext uri="{FF2B5EF4-FFF2-40B4-BE49-F238E27FC236}">
                <a16:creationId xmlns:a16="http://schemas.microsoft.com/office/drawing/2014/main" id="{C5EC8815-1BF4-4D91-B171-7A979703406B}"/>
              </a:ext>
            </a:extLst>
          </p:cNvPr>
          <p:cNvSpPr>
            <a:spLocks noGrp="1"/>
          </p:cNvSpPr>
          <p:nvPr>
            <p:ph type="body" sz="quarter" idx="11"/>
          </p:nvPr>
        </p:nvSpPr>
        <p:spPr bwMode="gray">
          <a:xfrm>
            <a:off x="1" y="2279612"/>
            <a:ext cx="7565365" cy="4042811"/>
          </a:xfrm>
          <a:gradFill>
            <a:gsLst>
              <a:gs pos="38000">
                <a:srgbClr val="00779A">
                  <a:alpha val="95000"/>
                </a:srgbClr>
              </a:gs>
              <a:gs pos="6000">
                <a:srgbClr val="014A6B">
                  <a:alpha val="95000"/>
                </a:srgbClr>
              </a:gs>
              <a:gs pos="83000">
                <a:schemeClr val="accent5">
                  <a:alpha val="46000"/>
                  <a:lumMod val="90000"/>
                </a:schemeClr>
              </a:gs>
              <a:gs pos="100000">
                <a:srgbClr val="09B2AC">
                  <a:alpha val="95000"/>
                </a:srgbClr>
              </a:gs>
            </a:gsLst>
          </a:gradFill>
        </p:spPr>
        <p:txBody>
          <a:bodyPr/>
          <a:lstStyle/>
          <a:p>
            <a:pPr lvl="0"/>
            <a:endParaRPr lang="de-DE" dirty="0"/>
          </a:p>
          <a:p>
            <a:pPr lvl="1"/>
            <a:r>
              <a:rPr lang="de-DE" dirty="0"/>
              <a:t>—</a:t>
            </a:r>
          </a:p>
          <a:p>
            <a:pPr lvl="2"/>
            <a:r>
              <a:rPr lang="en-US" dirty="0" smtClean="0"/>
              <a:t>Modeling Decarbonization Scenarios of the Building Stock in Germany: an Agent-Based Approach</a:t>
            </a:r>
            <a:endParaRPr lang="de-DE" noProof="0" dirty="0"/>
          </a:p>
          <a:p>
            <a:pPr lvl="3"/>
            <a:r>
              <a:rPr lang="tr-TR" noProof="0" dirty="0" smtClean="0"/>
              <a:t>Ş</a:t>
            </a:r>
            <a:r>
              <a:rPr lang="de-DE" noProof="0" dirty="0" err="1" smtClean="0"/>
              <a:t>irin</a:t>
            </a:r>
            <a:r>
              <a:rPr lang="de-DE" noProof="0" dirty="0" smtClean="0"/>
              <a:t> </a:t>
            </a:r>
            <a:r>
              <a:rPr lang="de-DE" noProof="0" dirty="0" err="1" smtClean="0"/>
              <a:t>Aliba</a:t>
            </a:r>
            <a:r>
              <a:rPr lang="tr-TR" dirty="0" smtClean="0"/>
              <a:t>ş</a:t>
            </a:r>
            <a:r>
              <a:rPr lang="de-DE" dirty="0" smtClean="0"/>
              <a:t>, </a:t>
            </a:r>
            <a:r>
              <a:rPr lang="de-DE" dirty="0"/>
              <a:t>Songmin Yu</a:t>
            </a:r>
            <a:endParaRPr lang="de-DE" noProof="0" dirty="0"/>
          </a:p>
          <a:p>
            <a:pPr lvl="3"/>
            <a:r>
              <a:rPr lang="de-DE" dirty="0" smtClean="0"/>
              <a:t>03.06.2024</a:t>
            </a:r>
            <a:endParaRPr lang="de-DE" dirty="0"/>
          </a:p>
        </p:txBody>
      </p:sp>
      <p:pic>
        <p:nvPicPr>
          <p:cNvPr id="7" name="isi_rgb_modul_send_de">
            <a:extLst>
              <a:ext uri="{FF2B5EF4-FFF2-40B4-BE49-F238E27FC236}">
                <a16:creationId xmlns:a16="http://schemas.microsoft.com/office/drawing/2014/main" id="{9E52BB4F-9154-4677-A766-12E9B073ACBF}"/>
              </a:ext>
            </a:extLst>
          </p:cNvPr>
          <p:cNvPicPr>
            <a:picLocks noChangeAspect="1"/>
          </p:cNvPicPr>
          <p:nvPr/>
        </p:nvPicPr>
        <p:blipFill>
          <a:blip r:embed="rId3"/>
          <a:stretch>
            <a:fillRect/>
          </a:stretch>
        </p:blipFill>
        <p:spPr>
          <a:xfrm>
            <a:off x="9192575" y="476250"/>
            <a:ext cx="2520000" cy="1471400"/>
          </a:xfrm>
          <a:prstGeom prst="rect">
            <a:avLst/>
          </a:prstGeom>
        </p:spPr>
      </p:pic>
    </p:spTree>
    <p:extLst>
      <p:ext uri="{BB962C8B-B14F-4D97-AF65-F5344CB8AC3E}">
        <p14:creationId xmlns:p14="http://schemas.microsoft.com/office/powerpoint/2010/main" val="378429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dirty="0" smtClean="0"/>
              <a:t>Input </a:t>
            </a:r>
            <a:r>
              <a:rPr lang="de-DE" dirty="0" err="1" smtClean="0"/>
              <a:t>from</a:t>
            </a:r>
            <a:r>
              <a:rPr lang="de-DE" dirty="0" smtClean="0"/>
              <a:t> </a:t>
            </a:r>
            <a:r>
              <a:rPr lang="de-DE" dirty="0" err="1" smtClean="0"/>
              <a:t>other</a:t>
            </a:r>
            <a:r>
              <a:rPr lang="de-DE" dirty="0" smtClean="0"/>
              <a:t> </a:t>
            </a:r>
            <a:r>
              <a:rPr lang="de-DE" dirty="0" err="1" smtClean="0"/>
              <a:t>work</a:t>
            </a:r>
            <a:r>
              <a:rPr lang="de-DE" dirty="0" smtClean="0"/>
              <a:t> </a:t>
            </a:r>
            <a:r>
              <a:rPr lang="de-DE" dirty="0" err="1" smtClean="0"/>
              <a:t>packages</a:t>
            </a:r>
            <a:endParaRPr lang="en-US" dirty="0"/>
          </a:p>
        </p:txBody>
      </p:sp>
      <p:sp>
        <p:nvSpPr>
          <p:cNvPr id="11" name="Text Placeholder 10"/>
          <p:cNvSpPr>
            <a:spLocks noGrp="1"/>
          </p:cNvSpPr>
          <p:nvPr>
            <p:ph type="body" sz="quarter" idx="13"/>
          </p:nvPr>
        </p:nvSpPr>
        <p:spPr>
          <a:xfrm>
            <a:off x="479425" y="778321"/>
            <a:ext cx="11233150" cy="338554"/>
          </a:xfrm>
        </p:spPr>
        <p:txBody>
          <a:bodyPr/>
          <a:lstStyle/>
          <a:p>
            <a:r>
              <a:rPr lang="de-DE" dirty="0"/>
              <a:t>AP </a:t>
            </a:r>
            <a:r>
              <a:rPr lang="de-DE" dirty="0" smtClean="0"/>
              <a:t>4.4: </a:t>
            </a:r>
            <a:r>
              <a:rPr lang="en-US" dirty="0"/>
              <a:t>Integration of the individual building into the overall system </a:t>
            </a:r>
          </a:p>
        </p:txBody>
      </p:sp>
      <p:sp>
        <p:nvSpPr>
          <p:cNvPr id="13" name="Date Placeholder 12"/>
          <p:cNvSpPr>
            <a:spLocks noGrp="1"/>
          </p:cNvSpPr>
          <p:nvPr>
            <p:ph type="dt" sz="half" idx="15"/>
          </p:nvPr>
        </p:nvSpPr>
        <p:spPr/>
        <p:txBody>
          <a:bodyPr/>
          <a:lstStyle/>
          <a:p>
            <a:r>
              <a:rPr lang="en-US" noProof="0" smtClean="0"/>
              <a:t>03.06.2024</a:t>
            </a:r>
            <a:endParaRPr lang="de-DE" noProof="0" dirty="0"/>
          </a:p>
        </p:txBody>
      </p:sp>
      <p:sp>
        <p:nvSpPr>
          <p:cNvPr id="14" name="Footer Placeholder 13"/>
          <p:cNvSpPr>
            <a:spLocks noGrp="1"/>
          </p:cNvSpPr>
          <p:nvPr>
            <p:ph type="ftr" sz="quarter" idx="16"/>
          </p:nvPr>
        </p:nvSpPr>
        <p:spPr/>
        <p:txBody>
          <a:bodyPr/>
          <a:lstStyle/>
          <a:p>
            <a:r>
              <a:rPr lang="de-DE" noProof="0" smtClean="0"/>
              <a:t>© Fraunhofer ISI</a:t>
            </a:r>
            <a:endParaRPr lang="de-DE" noProof="0" dirty="0"/>
          </a:p>
        </p:txBody>
      </p:sp>
      <p:sp>
        <p:nvSpPr>
          <p:cNvPr id="15" name="Slide Number Placeholder 14"/>
          <p:cNvSpPr>
            <a:spLocks noGrp="1"/>
          </p:cNvSpPr>
          <p:nvPr>
            <p:ph type="sldNum" sz="quarter" idx="17"/>
          </p:nvPr>
        </p:nvSpPr>
        <p:spPr/>
        <p:txBody>
          <a:bodyPr/>
          <a:lstStyle/>
          <a:p>
            <a:fld id="{3D81EE41-304C-41C3-8185-350F2275D756}" type="slidenum">
              <a:rPr lang="de-DE" smtClean="0"/>
              <a:pPr/>
              <a:t>10</a:t>
            </a:fld>
            <a:endParaRPr lang="de-DE"/>
          </a:p>
        </p:txBody>
      </p:sp>
      <p:graphicFrame>
        <p:nvGraphicFramePr>
          <p:cNvPr id="16" name="Table 15"/>
          <p:cNvGraphicFramePr>
            <a:graphicFrameLocks noGrp="1"/>
          </p:cNvGraphicFramePr>
          <p:nvPr>
            <p:extLst>
              <p:ext uri="{D42A27DB-BD31-4B8C-83A1-F6EECF244321}">
                <p14:modId xmlns:p14="http://schemas.microsoft.com/office/powerpoint/2010/main" val="3971931817"/>
              </p:ext>
            </p:extLst>
          </p:nvPr>
        </p:nvGraphicFramePr>
        <p:xfrm>
          <a:off x="479425" y="1479987"/>
          <a:ext cx="11233150" cy="3600000"/>
        </p:xfrm>
        <a:graphic>
          <a:graphicData uri="http://schemas.openxmlformats.org/drawingml/2006/table">
            <a:tbl>
              <a:tblPr firstRow="1" firstCol="1" bandRow="1">
                <a:tableStyleId>{5C22544A-7EE6-4342-B048-85BDC9FD1C3A}</a:tableStyleId>
              </a:tblPr>
              <a:tblGrid>
                <a:gridCol w="547270">
                  <a:extLst>
                    <a:ext uri="{9D8B030D-6E8A-4147-A177-3AD203B41FA5}">
                      <a16:colId xmlns:a16="http://schemas.microsoft.com/office/drawing/2014/main" val="3791453771"/>
                    </a:ext>
                  </a:extLst>
                </a:gridCol>
                <a:gridCol w="3601452">
                  <a:extLst>
                    <a:ext uri="{9D8B030D-6E8A-4147-A177-3AD203B41FA5}">
                      <a16:colId xmlns:a16="http://schemas.microsoft.com/office/drawing/2014/main" val="2143768878"/>
                    </a:ext>
                  </a:extLst>
                </a:gridCol>
                <a:gridCol w="3529264">
                  <a:extLst>
                    <a:ext uri="{9D8B030D-6E8A-4147-A177-3AD203B41FA5}">
                      <a16:colId xmlns:a16="http://schemas.microsoft.com/office/drawing/2014/main" val="2612696889"/>
                    </a:ext>
                  </a:extLst>
                </a:gridCol>
                <a:gridCol w="3555164">
                  <a:extLst>
                    <a:ext uri="{9D8B030D-6E8A-4147-A177-3AD203B41FA5}">
                      <a16:colId xmlns:a16="http://schemas.microsoft.com/office/drawing/2014/main" val="616728960"/>
                    </a:ext>
                  </a:extLst>
                </a:gridCol>
              </a:tblGrid>
              <a:tr h="360000">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nSpc>
                          <a:spcPct val="107000"/>
                        </a:lnSpc>
                        <a:spcAft>
                          <a:spcPts val="0"/>
                        </a:spcAft>
                      </a:pPr>
                      <a:r>
                        <a:rPr lang="de-DE" sz="1600" dirty="0">
                          <a:effectLst/>
                        </a:rPr>
                        <a:t>Feature/</a:t>
                      </a:r>
                      <a:r>
                        <a:rPr lang="de-DE" sz="1600" dirty="0" err="1">
                          <a:effectLst/>
                        </a:rPr>
                        <a:t>handling</a:t>
                      </a:r>
                      <a:r>
                        <a:rPr lang="de-DE" sz="1600" dirty="0">
                          <a:effectLst/>
                        </a:rPr>
                        <a:t> in </a:t>
                      </a:r>
                      <a:r>
                        <a:rPr lang="de-DE" sz="1600" dirty="0" err="1">
                          <a:effectLst/>
                        </a:rPr>
                        <a:t>model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nSpc>
                          <a:spcPct val="107000"/>
                        </a:lnSpc>
                        <a:spcAft>
                          <a:spcPts val="0"/>
                        </a:spcAft>
                      </a:pPr>
                      <a:r>
                        <a:rPr lang="de-DE" sz="1600" dirty="0">
                          <a:effectLst/>
                        </a:rPr>
                        <a:t>Related </a:t>
                      </a:r>
                      <a:r>
                        <a:rPr lang="de-DE" sz="1600" dirty="0" err="1">
                          <a:effectLst/>
                        </a:rPr>
                        <a:t>input</a:t>
                      </a:r>
                      <a:r>
                        <a:rPr lang="de-DE" sz="1600" dirty="0">
                          <a:effectLst/>
                        </a:rPr>
                        <a:t> </a:t>
                      </a:r>
                      <a:r>
                        <a:rPr lang="de-DE" sz="1600" dirty="0" err="1">
                          <a:effectLst/>
                        </a:rPr>
                        <a:t>table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extLst>
                  <a:ext uri="{0D108BD9-81ED-4DB2-BD59-A6C34878D82A}">
                    <a16:rowId xmlns:a16="http://schemas.microsoft.com/office/drawing/2014/main" val="7395606"/>
                  </a:ext>
                </a:extLst>
              </a:tr>
              <a:tr h="1080000">
                <a:tc rowSpan="3">
                  <a:txBody>
                    <a:bodyPr/>
                    <a:lstStyle/>
                    <a:p>
                      <a:pPr marL="71755" marR="71755">
                        <a:lnSpc>
                          <a:spcPct val="107000"/>
                        </a:lnSpc>
                        <a:spcAft>
                          <a:spcPts val="0"/>
                        </a:spcAft>
                      </a:pPr>
                      <a:r>
                        <a:rPr lang="de-DE" sz="1400" dirty="0" smtClean="0">
                          <a:effectLst/>
                          <a:latin typeface="Calibri" panose="020F0502020204030204" pitchFamily="34" charset="0"/>
                          <a:ea typeface="Calibri" panose="020F0502020204030204" pitchFamily="34" charset="0"/>
                          <a:cs typeface="Arial" panose="020B0604020202020204" pitchFamily="34" charset="0"/>
                        </a:rPr>
                        <a:t>AP 4.4: </a:t>
                      </a:r>
                      <a:r>
                        <a:rPr lang="en-US" sz="1400" dirty="0" smtClean="0">
                          <a:effectLst/>
                          <a:latin typeface="Calibri" panose="020F0502020204030204" pitchFamily="34" charset="0"/>
                          <a:ea typeface="Calibri" panose="020F0502020204030204" pitchFamily="34" charset="0"/>
                          <a:cs typeface="Arial" panose="020B0604020202020204" pitchFamily="34" charset="0"/>
                        </a:rPr>
                        <a:t>Integration of the individual building into the overall system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vert="vert270"/>
                </a:tc>
                <a:tc>
                  <a:txBody>
                    <a:bodyPr/>
                    <a:lstStyle/>
                    <a:p>
                      <a:r>
                        <a:rPr lang="en-US" sz="1200" kern="1200" dirty="0" smtClean="0">
                          <a:solidFill>
                            <a:schemeClr val="dk1"/>
                          </a:solidFill>
                          <a:effectLst/>
                          <a:latin typeface="+mn-lt"/>
                          <a:ea typeface="+mn-ea"/>
                          <a:cs typeface="+mn-cs"/>
                        </a:rPr>
                        <a:t>Impact of rising gas prices on the speed of electrification in the building sector due to the implementation of heat pumps and electric cars. Thus also increased load on distribution grids due to high simultaneity</a:t>
                      </a:r>
                      <a:endParaRPr lang="en-US" sz="1200"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Choice of heating technology via utility function considering investment and running costs/savings. Results include the electricity demand. </a:t>
                      </a:r>
                      <a:r>
                        <a:rPr lang="en-US" sz="1200" kern="1200" dirty="0" err="1" smtClean="0">
                          <a:solidFill>
                            <a:schemeClr val="dk1"/>
                          </a:solidFill>
                          <a:effectLst/>
                          <a:latin typeface="+mn-lt"/>
                          <a:ea typeface="+mn-ea"/>
                          <a:cs typeface="+mn-cs"/>
                        </a:rPr>
                        <a:t>Electromobility</a:t>
                      </a:r>
                      <a:r>
                        <a:rPr lang="en-US" sz="1200" kern="1200" dirty="0" smtClean="0">
                          <a:solidFill>
                            <a:schemeClr val="dk1"/>
                          </a:solidFill>
                          <a:effectLst/>
                          <a:latin typeface="+mn-lt"/>
                          <a:ea typeface="+mn-ea"/>
                          <a:cs typeface="+mn-cs"/>
                        </a:rPr>
                        <a:t> not included.</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3956165420"/>
                  </a:ext>
                </a:extLst>
              </a:tr>
              <a:tr h="1080000">
                <a:tc vMerge="1">
                  <a:txBody>
                    <a:bodyPr/>
                    <a:lstStyle/>
                    <a:p>
                      <a:endParaRPr lang="en-US"/>
                    </a:p>
                  </a:txBody>
                  <a:tcPr/>
                </a:tc>
                <a:tc>
                  <a:txBody>
                    <a:bodyPr/>
                    <a:lstStyle/>
                    <a:p>
                      <a:r>
                        <a:rPr lang="en-US" sz="1200" kern="1200" dirty="0" smtClean="0">
                          <a:solidFill>
                            <a:schemeClr val="dk1"/>
                          </a:solidFill>
                          <a:effectLst/>
                          <a:latin typeface="+mn-lt"/>
                          <a:ea typeface="+mn-ea"/>
                          <a:cs typeface="+mn-cs"/>
                        </a:rPr>
                        <a:t>Decrease in flexibility on the electricity generation side due to possible conversion of gas-fired power plants to coal-fired power plants -&gt; increase in flexibility requirements on the end consumer side (buildings)</a:t>
                      </a:r>
                      <a:endParaRPr lang="en-US" sz="1200"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The model can interact with FLEX-Operation model to capture </a:t>
                      </a:r>
                      <a:r>
                        <a:rPr lang="en-US" sz="1200" kern="1200" dirty="0" err="1" smtClean="0">
                          <a:solidFill>
                            <a:schemeClr val="dk1"/>
                          </a:solidFill>
                          <a:effectLst/>
                          <a:latin typeface="+mn-lt"/>
                          <a:ea typeface="+mn-ea"/>
                          <a:cs typeface="+mn-cs"/>
                        </a:rPr>
                        <a:t>prosumaging</a:t>
                      </a:r>
                      <a:r>
                        <a:rPr lang="en-US" sz="1200" kern="1200" dirty="0" smtClean="0">
                          <a:solidFill>
                            <a:schemeClr val="dk1"/>
                          </a:solidFill>
                          <a:effectLst/>
                          <a:latin typeface="+mn-lt"/>
                          <a:ea typeface="+mn-ea"/>
                          <a:cs typeface="+mn-cs"/>
                        </a:rPr>
                        <a:t> (external coupling.)</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2709550287"/>
                  </a:ext>
                </a:extLst>
              </a:tr>
              <a:tr h="1080000">
                <a:tc vMerge="1">
                  <a:txBody>
                    <a:bodyPr/>
                    <a:lstStyle/>
                    <a:p>
                      <a:endParaRPr lang="en-US"/>
                    </a:p>
                  </a:txBody>
                  <a:tcPr/>
                </a:tc>
                <a:tc>
                  <a:txBody>
                    <a:bodyPr/>
                    <a:lstStyle/>
                    <a:p>
                      <a:r>
                        <a:rPr lang="en-US" sz="1200" kern="1200" dirty="0" smtClean="0">
                          <a:solidFill>
                            <a:schemeClr val="dk1"/>
                          </a:solidFill>
                          <a:effectLst/>
                          <a:latin typeface="+mn-lt"/>
                          <a:ea typeface="+mn-ea"/>
                          <a:cs typeface="+mn-cs"/>
                        </a:rPr>
                        <a:t>Influence of digitalization progress in the building sector on demand-side management potential in this sector</a:t>
                      </a:r>
                      <a:endParaRPr lang="en-US" sz="1200"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Diffusion of SEMS can be partly reflected by the probability that room temperature is set according to the occupancy profile. Also, the model can interact with FLEX-Operation model to capture </a:t>
                      </a:r>
                      <a:r>
                        <a:rPr lang="en-US" sz="1200" kern="1200" dirty="0" err="1" smtClean="0">
                          <a:solidFill>
                            <a:schemeClr val="dk1"/>
                          </a:solidFill>
                          <a:effectLst/>
                          <a:latin typeface="+mn-lt"/>
                          <a:ea typeface="+mn-ea"/>
                          <a:cs typeface="+mn-cs"/>
                        </a:rPr>
                        <a:t>prosumaging</a:t>
                      </a:r>
                      <a:r>
                        <a:rPr lang="en-US" sz="1200" kern="1200" dirty="0" smtClean="0">
                          <a:solidFill>
                            <a:schemeClr val="dk1"/>
                          </a:solidFill>
                          <a:effectLst/>
                          <a:latin typeface="+mn-lt"/>
                          <a:ea typeface="+mn-ea"/>
                          <a:cs typeface="+mn-cs"/>
                        </a:rPr>
                        <a:t> (external coupling.)</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3030970831"/>
                  </a:ext>
                </a:extLst>
              </a:tr>
            </a:tbl>
          </a:graphicData>
        </a:graphic>
      </p:graphicFrame>
    </p:spTree>
    <p:extLst>
      <p:ext uri="{BB962C8B-B14F-4D97-AF65-F5344CB8AC3E}">
        <p14:creationId xmlns:p14="http://schemas.microsoft.com/office/powerpoint/2010/main" val="251384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dirty="0" smtClean="0"/>
              <a:t>Input </a:t>
            </a:r>
            <a:r>
              <a:rPr lang="de-DE" dirty="0" err="1" smtClean="0"/>
              <a:t>from</a:t>
            </a:r>
            <a:r>
              <a:rPr lang="de-DE" dirty="0" smtClean="0"/>
              <a:t> </a:t>
            </a:r>
            <a:r>
              <a:rPr lang="de-DE" dirty="0" err="1" smtClean="0"/>
              <a:t>other</a:t>
            </a:r>
            <a:r>
              <a:rPr lang="de-DE" dirty="0" smtClean="0"/>
              <a:t> </a:t>
            </a:r>
            <a:r>
              <a:rPr lang="de-DE" dirty="0" err="1" smtClean="0"/>
              <a:t>work</a:t>
            </a:r>
            <a:r>
              <a:rPr lang="de-DE" dirty="0" smtClean="0"/>
              <a:t> </a:t>
            </a:r>
            <a:r>
              <a:rPr lang="de-DE" dirty="0" err="1" smtClean="0"/>
              <a:t>packages</a:t>
            </a:r>
            <a:endParaRPr lang="en-US" dirty="0"/>
          </a:p>
        </p:txBody>
      </p:sp>
      <p:sp>
        <p:nvSpPr>
          <p:cNvPr id="11" name="Text Placeholder 10"/>
          <p:cNvSpPr>
            <a:spLocks noGrp="1"/>
          </p:cNvSpPr>
          <p:nvPr>
            <p:ph type="body" sz="quarter" idx="13"/>
          </p:nvPr>
        </p:nvSpPr>
        <p:spPr>
          <a:xfrm>
            <a:off x="479425" y="778321"/>
            <a:ext cx="11233150" cy="319318"/>
          </a:xfrm>
        </p:spPr>
        <p:txBody>
          <a:bodyPr/>
          <a:lstStyle/>
          <a:p>
            <a:r>
              <a:rPr lang="de-DE" dirty="0"/>
              <a:t>AP </a:t>
            </a:r>
            <a:r>
              <a:rPr lang="de-DE" dirty="0" smtClean="0"/>
              <a:t>5: </a:t>
            </a:r>
            <a:r>
              <a:rPr lang="en-US" dirty="0"/>
              <a:t>Considerations of regulatory framework conditions</a:t>
            </a:r>
          </a:p>
        </p:txBody>
      </p:sp>
      <p:sp>
        <p:nvSpPr>
          <p:cNvPr id="13" name="Date Placeholder 12"/>
          <p:cNvSpPr>
            <a:spLocks noGrp="1"/>
          </p:cNvSpPr>
          <p:nvPr>
            <p:ph type="dt" sz="half" idx="15"/>
          </p:nvPr>
        </p:nvSpPr>
        <p:spPr/>
        <p:txBody>
          <a:bodyPr/>
          <a:lstStyle/>
          <a:p>
            <a:r>
              <a:rPr lang="en-US" noProof="0" smtClean="0"/>
              <a:t>03.06.2024</a:t>
            </a:r>
            <a:endParaRPr lang="de-DE" noProof="0" dirty="0"/>
          </a:p>
        </p:txBody>
      </p:sp>
      <p:sp>
        <p:nvSpPr>
          <p:cNvPr id="14" name="Footer Placeholder 13"/>
          <p:cNvSpPr>
            <a:spLocks noGrp="1"/>
          </p:cNvSpPr>
          <p:nvPr>
            <p:ph type="ftr" sz="quarter" idx="16"/>
          </p:nvPr>
        </p:nvSpPr>
        <p:spPr/>
        <p:txBody>
          <a:bodyPr/>
          <a:lstStyle/>
          <a:p>
            <a:r>
              <a:rPr lang="de-DE" noProof="0" smtClean="0"/>
              <a:t>© Fraunhofer ISI</a:t>
            </a:r>
            <a:endParaRPr lang="de-DE" noProof="0" dirty="0"/>
          </a:p>
        </p:txBody>
      </p:sp>
      <p:sp>
        <p:nvSpPr>
          <p:cNvPr id="15" name="Slide Number Placeholder 14"/>
          <p:cNvSpPr>
            <a:spLocks noGrp="1"/>
          </p:cNvSpPr>
          <p:nvPr>
            <p:ph type="sldNum" sz="quarter" idx="17"/>
          </p:nvPr>
        </p:nvSpPr>
        <p:spPr/>
        <p:txBody>
          <a:bodyPr/>
          <a:lstStyle/>
          <a:p>
            <a:fld id="{3D81EE41-304C-41C3-8185-350F2275D756}" type="slidenum">
              <a:rPr lang="de-DE" smtClean="0"/>
              <a:pPr/>
              <a:t>11</a:t>
            </a:fld>
            <a:endParaRPr lang="de-DE"/>
          </a:p>
        </p:txBody>
      </p:sp>
      <p:graphicFrame>
        <p:nvGraphicFramePr>
          <p:cNvPr id="16" name="Table 15"/>
          <p:cNvGraphicFramePr>
            <a:graphicFrameLocks noGrp="1"/>
          </p:cNvGraphicFramePr>
          <p:nvPr>
            <p:extLst>
              <p:ext uri="{D42A27DB-BD31-4B8C-83A1-F6EECF244321}">
                <p14:modId xmlns:p14="http://schemas.microsoft.com/office/powerpoint/2010/main" val="2182776286"/>
              </p:ext>
            </p:extLst>
          </p:nvPr>
        </p:nvGraphicFramePr>
        <p:xfrm>
          <a:off x="479425" y="1479987"/>
          <a:ext cx="11233150" cy="3780000"/>
        </p:xfrm>
        <a:graphic>
          <a:graphicData uri="http://schemas.openxmlformats.org/drawingml/2006/table">
            <a:tbl>
              <a:tblPr firstRow="1" firstCol="1" bandRow="1">
                <a:tableStyleId>{5C22544A-7EE6-4342-B048-85BDC9FD1C3A}</a:tableStyleId>
              </a:tblPr>
              <a:tblGrid>
                <a:gridCol w="547270">
                  <a:extLst>
                    <a:ext uri="{9D8B030D-6E8A-4147-A177-3AD203B41FA5}">
                      <a16:colId xmlns:a16="http://schemas.microsoft.com/office/drawing/2014/main" val="3791453771"/>
                    </a:ext>
                  </a:extLst>
                </a:gridCol>
                <a:gridCol w="3601452">
                  <a:extLst>
                    <a:ext uri="{9D8B030D-6E8A-4147-A177-3AD203B41FA5}">
                      <a16:colId xmlns:a16="http://schemas.microsoft.com/office/drawing/2014/main" val="2143768878"/>
                    </a:ext>
                  </a:extLst>
                </a:gridCol>
                <a:gridCol w="3529264">
                  <a:extLst>
                    <a:ext uri="{9D8B030D-6E8A-4147-A177-3AD203B41FA5}">
                      <a16:colId xmlns:a16="http://schemas.microsoft.com/office/drawing/2014/main" val="2612696889"/>
                    </a:ext>
                  </a:extLst>
                </a:gridCol>
                <a:gridCol w="3555164">
                  <a:extLst>
                    <a:ext uri="{9D8B030D-6E8A-4147-A177-3AD203B41FA5}">
                      <a16:colId xmlns:a16="http://schemas.microsoft.com/office/drawing/2014/main" val="616728960"/>
                    </a:ext>
                  </a:extLst>
                </a:gridCol>
              </a:tblGrid>
              <a:tr h="360000">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nSpc>
                          <a:spcPct val="107000"/>
                        </a:lnSpc>
                        <a:spcAft>
                          <a:spcPts val="0"/>
                        </a:spcAft>
                      </a:pPr>
                      <a:r>
                        <a:rPr lang="de-DE" sz="1600" dirty="0">
                          <a:effectLst/>
                        </a:rPr>
                        <a:t>Feature/</a:t>
                      </a:r>
                      <a:r>
                        <a:rPr lang="de-DE" sz="1600" dirty="0" err="1">
                          <a:effectLst/>
                        </a:rPr>
                        <a:t>handling</a:t>
                      </a:r>
                      <a:r>
                        <a:rPr lang="de-DE" sz="1600" dirty="0">
                          <a:effectLst/>
                        </a:rPr>
                        <a:t> in </a:t>
                      </a:r>
                      <a:r>
                        <a:rPr lang="de-DE" sz="1600" dirty="0" err="1">
                          <a:effectLst/>
                        </a:rPr>
                        <a:t>model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nSpc>
                          <a:spcPct val="107000"/>
                        </a:lnSpc>
                        <a:spcAft>
                          <a:spcPts val="0"/>
                        </a:spcAft>
                      </a:pPr>
                      <a:r>
                        <a:rPr lang="de-DE" sz="1600" dirty="0">
                          <a:effectLst/>
                        </a:rPr>
                        <a:t>Related </a:t>
                      </a:r>
                      <a:r>
                        <a:rPr lang="de-DE" sz="1600" dirty="0" err="1">
                          <a:effectLst/>
                        </a:rPr>
                        <a:t>input</a:t>
                      </a:r>
                      <a:r>
                        <a:rPr lang="de-DE" sz="1600" dirty="0">
                          <a:effectLst/>
                        </a:rPr>
                        <a:t> </a:t>
                      </a:r>
                      <a:r>
                        <a:rPr lang="de-DE" sz="1600" dirty="0" err="1">
                          <a:effectLst/>
                        </a:rPr>
                        <a:t>table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extLst>
                  <a:ext uri="{0D108BD9-81ED-4DB2-BD59-A6C34878D82A}">
                    <a16:rowId xmlns:a16="http://schemas.microsoft.com/office/drawing/2014/main" val="7395606"/>
                  </a:ext>
                </a:extLst>
              </a:tr>
              <a:tr h="720000">
                <a:tc rowSpan="4">
                  <a:txBody>
                    <a:bodyPr/>
                    <a:lstStyle/>
                    <a:p>
                      <a:pPr marL="71755" marR="71755">
                        <a:lnSpc>
                          <a:spcPct val="107000"/>
                        </a:lnSpc>
                        <a:spcAft>
                          <a:spcPts val="0"/>
                        </a:spcAft>
                      </a:pPr>
                      <a:r>
                        <a:rPr lang="de-DE" sz="1400" smtClean="0">
                          <a:effectLst/>
                          <a:latin typeface="Calibri" panose="020F0502020204030204" pitchFamily="34" charset="0"/>
                          <a:ea typeface="Calibri" panose="020F0502020204030204" pitchFamily="34" charset="0"/>
                          <a:cs typeface="Arial" panose="020B0604020202020204" pitchFamily="34" charset="0"/>
                        </a:rPr>
                        <a:t>AP 5: </a:t>
                      </a:r>
                      <a:r>
                        <a:rPr lang="en-US" sz="1400" smtClean="0">
                          <a:effectLst/>
                          <a:latin typeface="Calibri" panose="020F0502020204030204" pitchFamily="34" charset="0"/>
                          <a:ea typeface="Calibri" panose="020F0502020204030204" pitchFamily="34" charset="0"/>
                          <a:cs typeface="Arial" panose="020B0604020202020204" pitchFamily="34" charset="0"/>
                        </a:rPr>
                        <a:t>Considerations of regulatory framework conditions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vert="vert270"/>
                </a:tc>
                <a:tc>
                  <a:txBody>
                    <a:bodyPr/>
                    <a:lstStyle/>
                    <a:p>
                      <a:r>
                        <a:rPr lang="en-US" sz="1200" kern="1200" dirty="0" smtClean="0">
                          <a:solidFill>
                            <a:schemeClr val="dk1"/>
                          </a:solidFill>
                          <a:effectLst/>
                          <a:latin typeface="+mn-lt"/>
                          <a:ea typeface="+mn-ea"/>
                          <a:cs typeface="+mn-cs"/>
                        </a:rPr>
                        <a:t>Influence of the changed subsidy programs (Efficiency House 55/40 before and after 2022)</a:t>
                      </a:r>
                      <a:endParaRPr lang="en-US" sz="1200"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Support program considered via reduction on component investment costs</a:t>
                      </a:r>
                      <a:endParaRPr lang="en-US" sz="12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Scenario_Subsidy_HeatingModernization.xlsx &amp; Scenario_Subsidy_BuildingRenovation.xlsx</a:t>
                      </a:r>
                      <a:endParaRPr kumimoji="0" lang="en-US" sz="1000" b="0" i="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3956165420"/>
                  </a:ext>
                </a:extLst>
              </a:tr>
              <a:tr h="900000">
                <a:tc vMerge="1">
                  <a:txBody>
                    <a:bodyPr/>
                    <a:lstStyle/>
                    <a:p>
                      <a:endParaRPr lang="en-US"/>
                    </a:p>
                  </a:txBody>
                  <a:tcPr/>
                </a:tc>
                <a:tc>
                  <a:txBody>
                    <a:bodyPr/>
                    <a:lstStyle/>
                    <a:p>
                      <a:r>
                        <a:rPr lang="en-US" sz="1200" kern="1200" dirty="0" smtClean="0">
                          <a:solidFill>
                            <a:schemeClr val="dk1"/>
                          </a:solidFill>
                          <a:effectLst/>
                          <a:latin typeface="+mn-lt"/>
                          <a:ea typeface="+mn-ea"/>
                          <a:cs typeface="+mn-cs"/>
                        </a:rPr>
                        <a:t>Influence of a simplified tenant electricity principle</a:t>
                      </a:r>
                      <a:endParaRPr lang="en-US" sz="1200" kern="1200" dirty="0">
                        <a:solidFill>
                          <a:schemeClr val="dk1"/>
                        </a:solidFill>
                        <a:effectLst/>
                        <a:latin typeface="+mn-lt"/>
                        <a:ea typeface="+mn-ea"/>
                        <a:cs typeface="+mn-cs"/>
                      </a:endParaRPr>
                    </a:p>
                  </a:txBody>
                  <a:tcPr/>
                </a:tc>
                <a:tc>
                  <a:txBody>
                    <a:bodyPr/>
                    <a:lstStyle/>
                    <a:p>
                      <a:r>
                        <a:rPr lang="en-US" sz="1200" kern="1200" dirty="0" smtClean="0">
                          <a:solidFill>
                            <a:srgbClr val="FF0000"/>
                          </a:solidFill>
                          <a:effectLst/>
                          <a:latin typeface="+mn-lt"/>
                          <a:ea typeface="+mn-ea"/>
                          <a:cs typeface="+mn-cs"/>
                        </a:rPr>
                        <a:t>Not included yet. More input needed on how the “</a:t>
                      </a:r>
                      <a:r>
                        <a:rPr lang="en-US" sz="1200" kern="1200" dirty="0" err="1" smtClean="0">
                          <a:solidFill>
                            <a:srgbClr val="FF0000"/>
                          </a:solidFill>
                          <a:effectLst/>
                          <a:latin typeface="+mn-lt"/>
                          <a:ea typeface="+mn-ea"/>
                          <a:cs typeface="+mn-cs"/>
                        </a:rPr>
                        <a:t>Mieterstromprinzip</a:t>
                      </a:r>
                      <a:r>
                        <a:rPr lang="en-US" sz="1200" kern="1200" dirty="0" smtClean="0">
                          <a:solidFill>
                            <a:srgbClr val="FF0000"/>
                          </a:solidFill>
                          <a:effectLst/>
                          <a:latin typeface="+mn-lt"/>
                          <a:ea typeface="+mn-ea"/>
                          <a:cs typeface="+mn-cs"/>
                        </a:rPr>
                        <a:t>” works?</a:t>
                      </a:r>
                      <a:endParaRPr lang="en-US" sz="1200" kern="1200" dirty="0">
                        <a:solidFill>
                          <a:srgbClr val="FF0000"/>
                        </a:solidFill>
                        <a:effectLst/>
                        <a:latin typeface="+mn-lt"/>
                        <a:ea typeface="+mn-ea"/>
                        <a:cs typeface="+mn-cs"/>
                      </a:endParaRP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00" b="0" i="0" u="none" strike="noStrike" kern="1200" cap="none" spc="0" normalizeH="0" baseline="0" dirty="0" smtClean="0">
                          <a:ln>
                            <a:noFill/>
                          </a:ln>
                          <a:solidFill>
                            <a:srgbClr val="FF0000"/>
                          </a:solidFill>
                          <a:effectLst/>
                          <a:uLnTx/>
                          <a:uFillTx/>
                          <a:latin typeface="+mn-lt"/>
                          <a:ea typeface="+mn-ea"/>
                          <a:cs typeface="+mn-cs"/>
                        </a:rPr>
                        <a:t>Note: If operational cost is important, we can have the effect of lower electricity cost via PV. However, this won’t be considered in investment decision as the PV penetration rate will be exogenous. </a:t>
                      </a:r>
                      <a:endParaRPr kumimoji="0" lang="en-US" sz="1000" b="0" i="0" u="none" strike="noStrike" kern="1200" cap="none" spc="0" normalizeH="0" baseline="0" dirty="0">
                        <a:ln>
                          <a:noFill/>
                        </a:ln>
                        <a:solidFill>
                          <a:srgbClr val="FF0000"/>
                        </a:solidFill>
                        <a:effectLst/>
                        <a:uLnTx/>
                        <a:uFillTx/>
                        <a:latin typeface="+mn-lt"/>
                        <a:ea typeface="+mn-ea"/>
                        <a:cs typeface="+mn-cs"/>
                      </a:endParaRPr>
                    </a:p>
                  </a:txBody>
                  <a:tcPr/>
                </a:tc>
                <a:extLst>
                  <a:ext uri="{0D108BD9-81ED-4DB2-BD59-A6C34878D82A}">
                    <a16:rowId xmlns:a16="http://schemas.microsoft.com/office/drawing/2014/main" val="2709550287"/>
                  </a:ext>
                </a:extLst>
              </a:tr>
              <a:tr h="900000">
                <a:tc vMerge="1">
                  <a:txBody>
                    <a:bodyPr/>
                    <a:lstStyle/>
                    <a:p>
                      <a:endParaRPr lang="en-US" dirty="0"/>
                    </a:p>
                  </a:txBody>
                  <a:tcPr/>
                </a:tc>
                <a:tc>
                  <a:txBody>
                    <a:bodyPr/>
                    <a:lstStyle/>
                    <a:p>
                      <a:r>
                        <a:rPr lang="en-US" sz="1200" kern="1200" dirty="0" smtClean="0">
                          <a:solidFill>
                            <a:schemeClr val="dk1"/>
                          </a:solidFill>
                          <a:effectLst/>
                          <a:latin typeface="+mn-lt"/>
                          <a:ea typeface="+mn-ea"/>
                          <a:cs typeface="+mn-cs"/>
                        </a:rPr>
                        <a:t>Influence of refurbishment constraints / stricter minimum requirements for building refurbishment. See also above under new construction requirements</a:t>
                      </a:r>
                      <a:endParaRPr lang="en-US" sz="1200"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Thermal performance requirements for materials in renovation are getting stricter in time. Stricter thermal performance requirements for materials in new construction as well.</a:t>
                      </a:r>
                      <a:endParaRPr lang="en-US" sz="12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00" b="0" i="0" u="none" strike="noStrike" kern="1200" cap="none" spc="0" normalizeH="0" baseline="0" dirty="0" err="1" smtClean="0">
                          <a:ln>
                            <a:noFill/>
                          </a:ln>
                          <a:solidFill>
                            <a:schemeClr val="tx1"/>
                          </a:solidFill>
                          <a:effectLst/>
                          <a:uLnTx/>
                          <a:uFillTx/>
                          <a:latin typeface="+mn-lt"/>
                          <a:ea typeface="+mn-ea"/>
                          <a:cs typeface="+mn-cs"/>
                        </a:rPr>
                        <a:t>Scenario_BuildingComponent_Availability</a:t>
                      </a:r>
                      <a:endParaRPr kumimoji="0" lang="en-US" sz="1000" b="0" i="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3030970831"/>
                  </a:ext>
                </a:extLst>
              </a:tr>
              <a:tr h="900000">
                <a:tc vMerge="1">
                  <a:txBody>
                    <a:bodyPr/>
                    <a:lstStyle/>
                    <a:p>
                      <a:pPr marL="71755" marR="71755">
                        <a:lnSpc>
                          <a:spcPct val="107000"/>
                        </a:lnSpc>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vert="vert270"/>
                </a:tc>
                <a:tc>
                  <a:txBody>
                    <a:bodyPr/>
                    <a:lstStyle/>
                    <a:p>
                      <a:r>
                        <a:rPr lang="en-US" sz="1200" kern="1200" dirty="0" smtClean="0">
                          <a:solidFill>
                            <a:schemeClr val="dk1"/>
                          </a:solidFill>
                          <a:effectLst/>
                          <a:latin typeface="+mn-lt"/>
                          <a:ea typeface="+mn-ea"/>
                          <a:cs typeface="+mn-cs"/>
                        </a:rPr>
                        <a:t>Influence of technology bans, e.g. gas (additional costs, possible savings)</a:t>
                      </a:r>
                      <a:endParaRPr lang="en-US" sz="1200"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Available heating technologies at the year of installation/replacement are defined by the input table</a:t>
                      </a:r>
                      <a:endParaRPr lang="en-US" sz="12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00" b="0" i="0" u="none" strike="noStrike" kern="1200" cap="none" spc="0" normalizeH="0" baseline="0" dirty="0" smtClean="0">
                          <a:ln>
                            <a:noFill/>
                          </a:ln>
                          <a:solidFill>
                            <a:schemeClr val="tx1"/>
                          </a:solidFill>
                          <a:effectLst/>
                          <a:uLnTx/>
                          <a:uFillTx/>
                          <a:latin typeface="+mn-lt"/>
                          <a:ea typeface="+mn-ea"/>
                          <a:cs typeface="+mn-cs"/>
                        </a:rPr>
                        <a:t>Scenario_HeatingTechnology_Availability.xlsx</a:t>
                      </a:r>
                      <a:endParaRPr kumimoji="0" lang="en-US" sz="1000" b="0" i="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440861020"/>
                  </a:ext>
                </a:extLst>
              </a:tr>
            </a:tbl>
          </a:graphicData>
        </a:graphic>
      </p:graphicFrame>
    </p:spTree>
    <p:extLst>
      <p:ext uri="{BB962C8B-B14F-4D97-AF65-F5344CB8AC3E}">
        <p14:creationId xmlns:p14="http://schemas.microsoft.com/office/powerpoint/2010/main" val="1250829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A6F092D-727C-44CD-BB0C-F1C722C503A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63" name="think-cell Folie" r:id="rId5" imgW="344" imgH="345" progId="TCLayout.ActiveDocument.1">
                  <p:embed/>
                </p:oleObj>
              </mc:Choice>
              <mc:Fallback>
                <p:oleObj name="think-cell Folie" r:id="rId5" imgW="344" imgH="345" progId="TCLayout.ActiveDocument.1">
                  <p:embed/>
                  <p:pic>
                    <p:nvPicPr>
                      <p:cNvPr id="8" name="Objekt 7" hidden="1">
                        <a:extLst>
                          <a:ext uri="{FF2B5EF4-FFF2-40B4-BE49-F238E27FC236}">
                            <a16:creationId xmlns:a16="http://schemas.microsoft.com/office/drawing/2014/main" id="{5A6F092D-727C-44CD-BB0C-F1C722C503A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Titel 6">
            <a:extLst>
              <a:ext uri="{FF2B5EF4-FFF2-40B4-BE49-F238E27FC236}">
                <a16:creationId xmlns:a16="http://schemas.microsoft.com/office/drawing/2014/main" id="{83E5052C-74D3-4E8D-B5BD-603503280906}"/>
              </a:ext>
            </a:extLst>
          </p:cNvPr>
          <p:cNvSpPr>
            <a:spLocks noGrp="1"/>
          </p:cNvSpPr>
          <p:nvPr>
            <p:ph type="title"/>
          </p:nvPr>
        </p:nvSpPr>
        <p:spPr bwMode="gray">
          <a:xfrm>
            <a:off x="479425" y="395588"/>
            <a:ext cx="11233150" cy="382733"/>
          </a:xfrm>
        </p:spPr>
        <p:txBody>
          <a:bodyPr vert="horz"/>
          <a:lstStyle/>
          <a:p>
            <a:r>
              <a:rPr lang="en-US" dirty="0" smtClean="0"/>
              <a:t>Scenario development</a:t>
            </a:r>
            <a:endParaRPr lang="en-US" dirty="0"/>
          </a:p>
        </p:txBody>
      </p:sp>
      <p:sp>
        <p:nvSpPr>
          <p:cNvPr id="9" name="Textplatzhalter 8">
            <a:extLst>
              <a:ext uri="{FF2B5EF4-FFF2-40B4-BE49-F238E27FC236}">
                <a16:creationId xmlns:a16="http://schemas.microsoft.com/office/drawing/2014/main" id="{25B618E2-17C0-4D4F-B8F7-7C6F7BC1EEBF}"/>
              </a:ext>
            </a:extLst>
          </p:cNvPr>
          <p:cNvSpPr>
            <a:spLocks noGrp="1"/>
          </p:cNvSpPr>
          <p:nvPr>
            <p:ph type="body" sz="quarter" idx="13"/>
          </p:nvPr>
        </p:nvSpPr>
        <p:spPr>
          <a:xfrm>
            <a:off x="479425" y="778321"/>
            <a:ext cx="11233150" cy="319318"/>
          </a:xfrm>
        </p:spPr>
        <p:txBody>
          <a:bodyPr/>
          <a:lstStyle/>
          <a:p>
            <a:r>
              <a:rPr lang="en-US" dirty="0" smtClean="0"/>
              <a:t>Overview of the three scenarios for </a:t>
            </a:r>
            <a:r>
              <a:rPr lang="en-US" dirty="0" err="1" smtClean="0"/>
              <a:t>RokiG</a:t>
            </a:r>
            <a:endParaRPr lang="en-US" dirty="0"/>
          </a:p>
        </p:txBody>
      </p:sp>
      <p:sp>
        <p:nvSpPr>
          <p:cNvPr id="5" name="Datumsplatzhalter 4">
            <a:extLst>
              <a:ext uri="{FF2B5EF4-FFF2-40B4-BE49-F238E27FC236}">
                <a16:creationId xmlns:a16="http://schemas.microsoft.com/office/drawing/2014/main" id="{54F37005-80F1-457B-B36E-741C1BC331AE}"/>
              </a:ext>
            </a:extLst>
          </p:cNvPr>
          <p:cNvSpPr>
            <a:spLocks noGrp="1"/>
          </p:cNvSpPr>
          <p:nvPr>
            <p:ph type="dt" sz="half" idx="17"/>
          </p:nvPr>
        </p:nvSpPr>
        <p:spPr>
          <a:xfrm>
            <a:off x="1309947" y="6455836"/>
            <a:ext cx="864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t>03.06.2024</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6" name="Fußzeilenplatzhalter 5">
            <a:extLst>
              <a:ext uri="{FF2B5EF4-FFF2-40B4-BE49-F238E27FC236}">
                <a16:creationId xmlns:a16="http://schemas.microsoft.com/office/drawing/2014/main" id="{5D717CE7-F056-4861-8E75-1F9AC400F240}"/>
              </a:ext>
            </a:extLst>
          </p:cNvPr>
          <p:cNvSpPr>
            <a:spLocks noGrp="1"/>
          </p:cNvSpPr>
          <p:nvPr>
            <p:ph type="ftr" sz="quarter" idx="18"/>
          </p:nvPr>
        </p:nvSpPr>
        <p:spPr>
          <a:xfrm>
            <a:off x="2297897" y="6455836"/>
            <a:ext cx="2952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a:t>
            </a:r>
            <a:r>
              <a:rPr kumimoji="0" lang="en-US" sz="800" b="0" i="0" u="none" strike="noStrike" kern="1200" cap="none" spc="0" normalizeH="0" baseline="0" noProof="0" dirty="0" err="1" smtClean="0">
                <a:ln>
                  <a:noFill/>
                </a:ln>
                <a:solidFill>
                  <a:prstClr val="black"/>
                </a:solidFill>
                <a:effectLst/>
                <a:uLnTx/>
                <a:uFillTx/>
                <a:latin typeface="Frutiger LT Com 45 Light"/>
                <a:ea typeface="+mn-ea"/>
                <a:cs typeface="+mn-cs"/>
              </a:rPr>
              <a:t>Fraunhofer</a:t>
            </a: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ISI</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 name="Foliennummernplatzhalter 1">
            <a:extLst>
              <a:ext uri="{FF2B5EF4-FFF2-40B4-BE49-F238E27FC236}">
                <a16:creationId xmlns:a16="http://schemas.microsoft.com/office/drawing/2014/main" id="{8A934F38-4421-4F1B-99BE-04BB89216F48}"/>
              </a:ext>
            </a:extLst>
          </p:cNvPr>
          <p:cNvSpPr>
            <a:spLocks noGrp="1"/>
          </p:cNvSpPr>
          <p:nvPr>
            <p:ph type="sldNum" sz="quarter"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81EE41-304C-41C3-8185-350F2275D756}" type="slidenum">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3131082504"/>
              </p:ext>
            </p:extLst>
          </p:nvPr>
        </p:nvGraphicFramePr>
        <p:xfrm>
          <a:off x="479422" y="1560928"/>
          <a:ext cx="11233154" cy="4388280"/>
        </p:xfrm>
        <a:graphic>
          <a:graphicData uri="http://schemas.openxmlformats.org/drawingml/2006/table">
            <a:tbl>
              <a:tblPr firstRow="1" bandRow="1">
                <a:tableStyleId>{C083E6E3-FA7D-4D7B-A595-EF9225AFEA82}</a:tableStyleId>
              </a:tblPr>
              <a:tblGrid>
                <a:gridCol w="2117474">
                  <a:extLst>
                    <a:ext uri="{9D8B030D-6E8A-4147-A177-3AD203B41FA5}">
                      <a16:colId xmlns:a16="http://schemas.microsoft.com/office/drawing/2014/main" val="1702926180"/>
                    </a:ext>
                  </a:extLst>
                </a:gridCol>
                <a:gridCol w="1823136">
                  <a:extLst>
                    <a:ext uri="{9D8B030D-6E8A-4147-A177-3AD203B41FA5}">
                      <a16:colId xmlns:a16="http://schemas.microsoft.com/office/drawing/2014/main" val="649935329"/>
                    </a:ext>
                  </a:extLst>
                </a:gridCol>
                <a:gridCol w="1823136">
                  <a:extLst>
                    <a:ext uri="{9D8B030D-6E8A-4147-A177-3AD203B41FA5}">
                      <a16:colId xmlns:a16="http://schemas.microsoft.com/office/drawing/2014/main" val="2555619562"/>
                    </a:ext>
                  </a:extLst>
                </a:gridCol>
                <a:gridCol w="1823136">
                  <a:extLst>
                    <a:ext uri="{9D8B030D-6E8A-4147-A177-3AD203B41FA5}">
                      <a16:colId xmlns:a16="http://schemas.microsoft.com/office/drawing/2014/main" val="1123146110"/>
                    </a:ext>
                  </a:extLst>
                </a:gridCol>
                <a:gridCol w="1823136">
                  <a:extLst>
                    <a:ext uri="{9D8B030D-6E8A-4147-A177-3AD203B41FA5}">
                      <a16:colId xmlns:a16="http://schemas.microsoft.com/office/drawing/2014/main" val="4171561055"/>
                    </a:ext>
                  </a:extLst>
                </a:gridCol>
                <a:gridCol w="1823136">
                  <a:extLst>
                    <a:ext uri="{9D8B030D-6E8A-4147-A177-3AD203B41FA5}">
                      <a16:colId xmlns:a16="http://schemas.microsoft.com/office/drawing/2014/main" val="2213907292"/>
                    </a:ext>
                  </a:extLst>
                </a:gridCol>
              </a:tblGrid>
              <a:tr h="968926">
                <a:tc>
                  <a:txBody>
                    <a:bodyPr/>
                    <a:lstStyle/>
                    <a:p>
                      <a:pPr algn="ctr"/>
                      <a:endParaRPr lang="en-US" sz="1100" dirty="0">
                        <a:latin typeface="Arial" panose="020B0604020202020204" pitchFamily="34" charset="0"/>
                        <a:cs typeface="Arial" panose="020B0604020202020204" pitchFamily="34" charset="0"/>
                      </a:endParaRPr>
                    </a:p>
                  </a:txBody>
                  <a:tcPr anchor="ct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1</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Energy-efficient building refurbishment as a core component of the energy transition</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2</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Integration of the individual building into the overall system</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3</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New construction as a driver of innovation</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4</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Regulatory framework</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5</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Society and Economy</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35175131"/>
                  </a:ext>
                </a:extLst>
              </a:tr>
              <a:tr h="1066380">
                <a:tc>
                  <a:txBody>
                    <a:bodyPr/>
                    <a:lstStyle/>
                    <a:p>
                      <a:pPr algn="l"/>
                      <a:r>
                        <a:rPr lang="en-US" sz="1200" b="1" u="sng" dirty="0" smtClean="0">
                          <a:solidFill>
                            <a:srgbClr val="00779A"/>
                          </a:solidFill>
                          <a:latin typeface="Arial" panose="020B0604020202020204" pitchFamily="34" charset="0"/>
                          <a:cs typeface="Arial" panose="020B0604020202020204" pitchFamily="34" charset="0"/>
                        </a:rPr>
                        <a:t>Scenario</a:t>
                      </a:r>
                      <a:r>
                        <a:rPr lang="en-US" sz="1200" b="1" u="sng" baseline="0" dirty="0" smtClean="0">
                          <a:solidFill>
                            <a:srgbClr val="00779A"/>
                          </a:solidFill>
                          <a:latin typeface="Arial" panose="020B0604020202020204" pitchFamily="34" charset="0"/>
                          <a:cs typeface="Arial" panose="020B0604020202020204" pitchFamily="34" charset="0"/>
                        </a:rPr>
                        <a:t> 1</a:t>
                      </a:r>
                    </a:p>
                    <a:p>
                      <a:pPr algn="l"/>
                      <a:endParaRPr lang="en-US" sz="1200" dirty="0" smtClean="0">
                        <a:latin typeface="Arial" panose="020B0604020202020204" pitchFamily="34" charset="0"/>
                        <a:cs typeface="Arial" panose="020B0604020202020204" pitchFamily="34" charset="0"/>
                      </a:endParaRPr>
                    </a:p>
                    <a:p>
                      <a:pPr algn="l"/>
                      <a:r>
                        <a:rPr lang="en-US" sz="1200" dirty="0" smtClean="0">
                          <a:latin typeface="Arial" panose="020B0604020202020204" pitchFamily="34" charset="0"/>
                          <a:cs typeface="Arial" panose="020B0604020202020204" pitchFamily="34" charset="0"/>
                        </a:rPr>
                        <a:t>Sustainable transformation in the building sector</a:t>
                      </a:r>
                      <a:endParaRPr lang="en-US" sz="1200" dirty="0">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Serial</a:t>
                      </a:r>
                      <a:r>
                        <a:rPr lang="en-US" sz="800" baseline="0" dirty="0" smtClean="0">
                          <a:latin typeface="Arial" panose="020B0604020202020204" pitchFamily="34" charset="0"/>
                          <a:cs typeface="Arial" panose="020B0604020202020204" pitchFamily="34" charset="0"/>
                        </a:rPr>
                        <a:t> renovation is widely adopted from 2030.</a:t>
                      </a:r>
                    </a:p>
                    <a:p>
                      <a:pPr marL="171450" indent="-171450">
                        <a:buFont typeface="Arial" panose="020B0604020202020204" pitchFamily="34" charset="0"/>
                        <a:buChar char="•"/>
                      </a:pPr>
                      <a:r>
                        <a:rPr lang="en-US" sz="800" baseline="0" dirty="0" smtClean="0">
                          <a:latin typeface="Arial" panose="020B0604020202020204" pitchFamily="34" charset="0"/>
                          <a:cs typeface="Arial" panose="020B0604020202020204" pitchFamily="34" charset="0"/>
                        </a:rPr>
                        <a:t>Low-temperature district heating is widely used.</a:t>
                      </a:r>
                    </a:p>
                    <a:p>
                      <a:pPr marL="171450" indent="-171450">
                        <a:buFont typeface="Arial" panose="020B0604020202020204" pitchFamily="34" charset="0"/>
                        <a:buChar char="•"/>
                      </a:pPr>
                      <a:r>
                        <a:rPr lang="en-US" sz="800" baseline="0" dirty="0" smtClean="0">
                          <a:latin typeface="Arial" panose="020B0604020202020204" pitchFamily="34" charset="0"/>
                          <a:cs typeface="Arial" panose="020B0604020202020204" pitchFamily="34" charset="0"/>
                        </a:rPr>
                        <a:t>Digitalization of timetables for the whole building.</a:t>
                      </a:r>
                    </a:p>
                    <a:p>
                      <a:pPr marL="171450" indent="-171450">
                        <a:buFont typeface="Arial" panose="020B0604020202020204" pitchFamily="34" charset="0"/>
                        <a:buChar char="•"/>
                      </a:pPr>
                      <a:r>
                        <a:rPr lang="en-US" sz="800" baseline="0" dirty="0" smtClean="0">
                          <a:latin typeface="Arial" panose="020B0604020202020204" pitchFamily="34" charset="0"/>
                          <a:cs typeface="Arial" panose="020B0604020202020204" pitchFamily="34" charset="0"/>
                        </a:rPr>
                        <a:t>Buildings as prosumers.</a:t>
                      </a:r>
                      <a:endParaRPr lang="en-US" sz="800" dirty="0">
                        <a:latin typeface="Arial" panose="020B0604020202020204" pitchFamily="34" charset="0"/>
                        <a:cs typeface="Arial" panose="020B0604020202020204" pitchFamily="34" charset="0"/>
                      </a:endParaRPr>
                    </a:p>
                  </a:txBody>
                  <a:tcPr/>
                </a:tc>
                <a:tc>
                  <a:txBody>
                    <a:bodyPr/>
                    <a:lstStyle/>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DSM technologies adopted by most large electricity consumers.</a:t>
                      </a:r>
                    </a:p>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Smart meters are widely adopted.</a:t>
                      </a:r>
                      <a:endParaRPr lang="en-US" sz="8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High efficiency increase in technological progress.</a:t>
                      </a:r>
                    </a:p>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Climate-neural operation is obligatory for new buildings and partly implemented in existing buildings.</a:t>
                      </a:r>
                    </a:p>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Solar</a:t>
                      </a:r>
                      <a:r>
                        <a:rPr lang="en-US" sz="800" kern="1200" baseline="0" dirty="0" smtClean="0">
                          <a:solidFill>
                            <a:schemeClr val="tx1"/>
                          </a:solidFill>
                          <a:latin typeface="Arial" panose="020B0604020202020204" pitchFamily="34" charset="0"/>
                          <a:ea typeface="+mn-ea"/>
                          <a:cs typeface="Arial" panose="020B0604020202020204" pitchFamily="34" charset="0"/>
                        </a:rPr>
                        <a:t> obligation for all new buildings (80% of roof area).</a:t>
                      </a:r>
                      <a:endParaRPr lang="en-US" sz="8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Funding for the promotion</a:t>
                      </a:r>
                      <a:r>
                        <a:rPr lang="en-US" sz="800" kern="1200" baseline="0" dirty="0" smtClean="0">
                          <a:solidFill>
                            <a:schemeClr val="tx1"/>
                          </a:solidFill>
                          <a:latin typeface="Arial" panose="020B0604020202020204" pitchFamily="34" charset="0"/>
                          <a:ea typeface="+mn-ea"/>
                          <a:cs typeface="Arial" panose="020B0604020202020204" pitchFamily="34" charset="0"/>
                        </a:rPr>
                        <a:t> of climate-neutral construction and heat-generators are well distributed</a:t>
                      </a:r>
                      <a:r>
                        <a:rPr lang="en-US" sz="800" kern="1200" dirty="0" smtClean="0">
                          <a:solidFill>
                            <a:schemeClr val="tx1"/>
                          </a:solidFill>
                          <a:latin typeface="Arial" panose="020B0604020202020204" pitchFamily="34" charset="0"/>
                          <a:ea typeface="+mn-ea"/>
                          <a:cs typeface="Arial" panose="020B0604020202020204" pitchFamily="34" charset="0"/>
                        </a:rPr>
                        <a:t>.</a:t>
                      </a:r>
                    </a:p>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Minimum 80% RE in every newly installed heating system.</a:t>
                      </a:r>
                    </a:p>
                    <a:p>
                      <a:pPr marL="171450" indent="-171450" algn="l" defTabSz="914400" rtl="0" eaLnBrk="1" latinLnBrk="0" hangingPunct="1">
                        <a:buFont typeface="Arial" panose="020B0604020202020204" pitchFamily="34" charset="0"/>
                        <a:buChar char="•"/>
                      </a:pPr>
                      <a:r>
                        <a:rPr lang="en-US" sz="800" kern="1200" dirty="0" err="1" smtClean="0">
                          <a:solidFill>
                            <a:schemeClr val="tx1"/>
                          </a:solidFill>
                          <a:latin typeface="Arial" panose="020B0604020202020204" pitchFamily="34" charset="0"/>
                          <a:ea typeface="+mn-ea"/>
                          <a:cs typeface="Arial" panose="020B0604020202020204" pitchFamily="34" charset="0"/>
                        </a:rPr>
                        <a:t>KfW</a:t>
                      </a:r>
                      <a:r>
                        <a:rPr lang="en-US" sz="800" kern="1200" baseline="0" dirty="0" smtClean="0">
                          <a:solidFill>
                            <a:schemeClr val="tx1"/>
                          </a:solidFill>
                          <a:latin typeface="Arial" panose="020B0604020202020204" pitchFamily="34" charset="0"/>
                          <a:ea typeface="+mn-ea"/>
                          <a:cs typeface="Arial" panose="020B0604020202020204" pitchFamily="34" charset="0"/>
                        </a:rPr>
                        <a:t> EH 100 requirements.</a:t>
                      </a:r>
                      <a:endParaRPr lang="en-US" sz="800" kern="1200" dirty="0" smtClean="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Enough supply of skilled workers</a:t>
                      </a:r>
                      <a:r>
                        <a:rPr lang="en-US" sz="800" kern="1200" baseline="0" dirty="0" smtClean="0">
                          <a:solidFill>
                            <a:schemeClr val="tx1"/>
                          </a:solidFill>
                          <a:latin typeface="Arial" panose="020B0604020202020204" pitchFamily="34" charset="0"/>
                          <a:ea typeface="+mn-ea"/>
                          <a:cs typeface="Arial" panose="020B0604020202020204" pitchFamily="34" charset="0"/>
                        </a:rPr>
                        <a:t>.</a:t>
                      </a:r>
                    </a:p>
                    <a:p>
                      <a:pPr marL="171450" indent="-171450" algn="l" defTabSz="914400" rtl="0" eaLnBrk="1" latinLnBrk="0" hangingPunct="1">
                        <a:buFont typeface="Arial" panose="020B0604020202020204" pitchFamily="34" charset="0"/>
                        <a:buChar char="•"/>
                      </a:pPr>
                      <a:r>
                        <a:rPr lang="en-US" sz="800" kern="1200" baseline="0" dirty="0" smtClean="0">
                          <a:solidFill>
                            <a:schemeClr val="tx1"/>
                          </a:solidFill>
                          <a:latin typeface="Arial" panose="020B0604020202020204" pitchFamily="34" charset="0"/>
                          <a:ea typeface="+mn-ea"/>
                          <a:cs typeface="Arial" panose="020B0604020202020204" pitchFamily="34" charset="0"/>
                        </a:rPr>
                        <a:t>Supply-chain well managed.</a:t>
                      </a:r>
                    </a:p>
                    <a:p>
                      <a:pPr marL="171450" indent="-171450" algn="l" defTabSz="914400" rtl="0" eaLnBrk="1" latinLnBrk="0" hangingPunct="1">
                        <a:buFont typeface="Arial" panose="020B0604020202020204" pitchFamily="34" charset="0"/>
                        <a:buChar char="•"/>
                      </a:pPr>
                      <a:r>
                        <a:rPr lang="en-US" sz="800" kern="1200" baseline="0" dirty="0" smtClean="0">
                          <a:solidFill>
                            <a:schemeClr val="tx1"/>
                          </a:solidFill>
                          <a:latin typeface="Arial" panose="020B0604020202020204" pitchFamily="34" charset="0"/>
                          <a:ea typeface="+mn-ea"/>
                          <a:cs typeface="Arial" panose="020B0604020202020204" pitchFamily="34" charset="0"/>
                        </a:rPr>
                        <a:t>Inequality reduced and subsidies granted to right target groups.</a:t>
                      </a:r>
                    </a:p>
                    <a:p>
                      <a:pPr marL="171450" indent="-171450" algn="l" defTabSz="914400" rtl="0" eaLnBrk="1" latinLnBrk="0" hangingPunct="1">
                        <a:buFont typeface="Arial" panose="020B0604020202020204" pitchFamily="34" charset="0"/>
                        <a:buChar char="•"/>
                      </a:pPr>
                      <a:r>
                        <a:rPr lang="en-US" sz="800" kern="1200" baseline="0" dirty="0" smtClean="0">
                          <a:solidFill>
                            <a:schemeClr val="tx1"/>
                          </a:solidFill>
                          <a:latin typeface="Arial" panose="020B0604020202020204" pitchFamily="34" charset="0"/>
                          <a:ea typeface="+mn-ea"/>
                          <a:cs typeface="Arial" panose="020B0604020202020204" pitchFamily="34" charset="0"/>
                        </a:rPr>
                        <a:t>The idea of communal living gets popular.</a:t>
                      </a:r>
                      <a:endParaRPr lang="en-US" sz="800" kern="1200" dirty="0" smtClean="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632342401"/>
                  </a:ext>
                </a:extLst>
              </a:tr>
              <a:tr h="1066380">
                <a:tc>
                  <a:txBody>
                    <a:bodyPr/>
                    <a:lstStyle/>
                    <a:p>
                      <a:pPr marL="0" algn="l" defTabSz="914400" rtl="0" eaLnBrk="1" latinLnBrk="0" hangingPunct="1"/>
                      <a:r>
                        <a:rPr lang="en-US" sz="1200" b="1" u="sng" kern="1200" dirty="0" smtClean="0">
                          <a:solidFill>
                            <a:srgbClr val="00779A"/>
                          </a:solidFill>
                          <a:latin typeface="Arial" panose="020B0604020202020204" pitchFamily="34" charset="0"/>
                          <a:ea typeface="+mn-ea"/>
                          <a:cs typeface="Arial" panose="020B0604020202020204" pitchFamily="34" charset="0"/>
                        </a:rPr>
                        <a:t>Scenario 2</a:t>
                      </a:r>
                    </a:p>
                    <a:p>
                      <a:pPr algn="l"/>
                      <a:endParaRPr lang="en-US" sz="1200" dirty="0" smtClean="0">
                        <a:latin typeface="Arial" panose="020B0604020202020204" pitchFamily="34" charset="0"/>
                        <a:cs typeface="Arial" panose="020B0604020202020204" pitchFamily="34" charset="0"/>
                      </a:endParaRPr>
                    </a:p>
                    <a:p>
                      <a:pPr algn="l"/>
                      <a:r>
                        <a:rPr lang="en-US" sz="1200" dirty="0" smtClean="0">
                          <a:latin typeface="Arial" panose="020B0604020202020204" pitchFamily="34" charset="0"/>
                          <a:cs typeface="Arial" panose="020B0604020202020204" pitchFamily="34" charset="0"/>
                        </a:rPr>
                        <a:t>Challenges in transition and varied progress</a:t>
                      </a:r>
                      <a:endParaRPr lang="en-US" sz="1200" dirty="0">
                        <a:latin typeface="Arial" panose="020B0604020202020204" pitchFamily="34" charset="0"/>
                        <a:cs typeface="Arial" panose="020B0604020202020204" pitchFamily="34" charset="0"/>
                      </a:endParaRPr>
                    </a:p>
                  </a:txBody>
                  <a:tcPr/>
                </a:tc>
                <a:tc>
                  <a:txBody>
                    <a:bodyPr/>
                    <a:lstStyle/>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Serial renovation is widely adopted from 2045.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Low-temperature district heating is partly used.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Digitalization of timetables for specific components.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Buildings prefer HPs.</a:t>
                      </a:r>
                    </a:p>
                  </a:txBody>
                  <a:tcPr/>
                </a:tc>
                <a:tc>
                  <a:txBody>
                    <a:bodyPr/>
                    <a:lstStyle/>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No flexibility from buildings but only from large central storage facilities.</a:t>
                      </a:r>
                    </a:p>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Smart meters are partially adopted by new buildings.</a:t>
                      </a:r>
                      <a:endParaRPr lang="en-US" sz="8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Medium efficiency increase in technological progress.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Climate-neural operation is obligatory for new buildings.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Solar</a:t>
                      </a:r>
                      <a:r>
                        <a:rPr lang="en-US" sz="800" kern="1200" baseline="0" dirty="0" smtClean="0">
                          <a:solidFill>
                            <a:schemeClr val="tx1"/>
                          </a:solidFill>
                          <a:latin typeface="Arial" panose="020B0604020202020204" pitchFamily="34" charset="0"/>
                          <a:ea typeface="+mn-ea"/>
                          <a:cs typeface="Arial" panose="020B0604020202020204" pitchFamily="34" charset="0"/>
                        </a:rPr>
                        <a:t> obligation for all new buildings (60% of roof area).</a:t>
                      </a:r>
                      <a:endParaRPr lang="en-US" sz="800" kern="1200" dirty="0" smtClean="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Funding is not distributed well</a:t>
                      </a:r>
                      <a:r>
                        <a:rPr lang="en-US" sz="800" kern="1200" baseline="0" dirty="0" smtClean="0">
                          <a:solidFill>
                            <a:schemeClr val="tx1"/>
                          </a:solidFill>
                          <a:latin typeface="Arial" panose="020B0604020202020204" pitchFamily="34" charset="0"/>
                          <a:ea typeface="+mn-ea"/>
                          <a:cs typeface="Arial" panose="020B0604020202020204" pitchFamily="34" charset="0"/>
                        </a:rPr>
                        <a:t> and lack of long-term orientation.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Minimum 65% RE in every newly installed heating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err="1" smtClean="0">
                          <a:solidFill>
                            <a:schemeClr val="tx1"/>
                          </a:solidFill>
                          <a:latin typeface="Arial" panose="020B0604020202020204" pitchFamily="34" charset="0"/>
                          <a:ea typeface="+mn-ea"/>
                          <a:cs typeface="Arial" panose="020B0604020202020204" pitchFamily="34" charset="0"/>
                        </a:rPr>
                        <a:t>KfW</a:t>
                      </a:r>
                      <a:r>
                        <a:rPr lang="en-US" sz="800" kern="1200" baseline="0" dirty="0" smtClean="0">
                          <a:solidFill>
                            <a:schemeClr val="tx1"/>
                          </a:solidFill>
                          <a:latin typeface="Arial" panose="020B0604020202020204" pitchFamily="34" charset="0"/>
                          <a:ea typeface="+mn-ea"/>
                          <a:cs typeface="Arial" panose="020B0604020202020204" pitchFamily="34" charset="0"/>
                        </a:rPr>
                        <a:t> EH 75 requirements.</a:t>
                      </a:r>
                      <a:endParaRPr lang="en-US" sz="800" kern="1200" dirty="0" smtClean="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Supply of skilled workers is behind</a:t>
                      </a:r>
                      <a:r>
                        <a:rPr lang="en-US" sz="800" kern="1200" baseline="0" dirty="0" smtClean="0">
                          <a:solidFill>
                            <a:schemeClr val="tx1"/>
                          </a:solidFill>
                          <a:latin typeface="Arial" panose="020B0604020202020204" pitchFamily="34" charset="0"/>
                          <a:ea typeface="+mn-ea"/>
                          <a:cs typeface="Arial" panose="020B0604020202020204" pitchFamily="34" charset="0"/>
                        </a:rPr>
                        <a:t> target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Supply-chain partly managed.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Inequality has not decreased.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The number of old households increases, while the other households stay stable.</a:t>
                      </a:r>
                      <a:endParaRPr lang="en-US" sz="800" kern="1200" dirty="0" smtClean="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120435743"/>
                  </a:ext>
                </a:extLst>
              </a:tr>
              <a:tr h="1066380">
                <a:tc>
                  <a:txBody>
                    <a:bodyPr/>
                    <a:lstStyle/>
                    <a:p>
                      <a:pPr marL="0" algn="l" defTabSz="914400" rtl="0" eaLnBrk="1" latinLnBrk="0" hangingPunct="1"/>
                      <a:r>
                        <a:rPr lang="en-US" sz="1200" b="1" u="sng" kern="1200" dirty="0" smtClean="0">
                          <a:solidFill>
                            <a:srgbClr val="00779A"/>
                          </a:solidFill>
                          <a:latin typeface="Arial" panose="020B0604020202020204" pitchFamily="34" charset="0"/>
                          <a:ea typeface="+mn-ea"/>
                          <a:cs typeface="Arial" panose="020B0604020202020204" pitchFamily="34" charset="0"/>
                        </a:rPr>
                        <a:t>Scenario 3</a:t>
                      </a:r>
                    </a:p>
                    <a:p>
                      <a:pPr algn="l"/>
                      <a:endParaRPr lang="en-US" sz="1200" dirty="0" smtClean="0">
                        <a:latin typeface="Arial" panose="020B0604020202020204" pitchFamily="34" charset="0"/>
                        <a:cs typeface="Arial" panose="020B0604020202020204" pitchFamily="34" charset="0"/>
                      </a:endParaRPr>
                    </a:p>
                    <a:p>
                      <a:pPr algn="l"/>
                      <a:r>
                        <a:rPr lang="en-US" sz="1200" dirty="0" smtClean="0">
                          <a:latin typeface="Arial" panose="020B0604020202020204" pitchFamily="34" charset="0"/>
                          <a:cs typeface="Arial" panose="020B0604020202020204" pitchFamily="34" charset="0"/>
                        </a:rPr>
                        <a:t>Skills shortage and uncertainties in the building stock development</a:t>
                      </a:r>
                      <a:endParaRPr lang="en-US" sz="1200" dirty="0">
                        <a:latin typeface="Arial" panose="020B0604020202020204" pitchFamily="34" charset="0"/>
                        <a:cs typeface="Arial" panose="020B0604020202020204" pitchFamily="34" charset="0"/>
                      </a:endParaRPr>
                    </a:p>
                  </a:txBody>
                  <a:tcPr/>
                </a:tc>
                <a:tc>
                  <a:txBody>
                    <a:bodyPr/>
                    <a:lstStyle/>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Serial renovation starts to take shape in 2045.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Low-temperature district heating is not used.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smtClean="0">
                          <a:latin typeface="Arial" panose="020B0604020202020204" pitchFamily="34" charset="0"/>
                          <a:cs typeface="Arial" panose="020B0604020202020204" pitchFamily="34" charset="0"/>
                        </a:rPr>
                        <a:t>Digitalization of timetables for not developed.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smtClean="0">
                          <a:latin typeface="Arial" panose="020B0604020202020204" pitchFamily="34" charset="0"/>
                          <a:cs typeface="Arial" panose="020B0604020202020204" pitchFamily="34" charset="0"/>
                        </a:rPr>
                        <a:t>Buildings prefer fossils.</a:t>
                      </a:r>
                      <a:endParaRPr lang="en-US" sz="800" dirty="0" smtClean="0">
                        <a:latin typeface="Arial" panose="020B0604020202020204" pitchFamily="34" charset="0"/>
                        <a:cs typeface="Arial" panose="020B0604020202020204" pitchFamily="34" charset="0"/>
                      </a:endParaRPr>
                    </a:p>
                  </a:txBody>
                  <a:tcPr/>
                </a:tc>
                <a:tc>
                  <a:txBody>
                    <a:bodyPr/>
                    <a:lstStyle/>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No flexibility.</a:t>
                      </a:r>
                    </a:p>
                    <a:p>
                      <a:pPr marL="171450" indent="-171450" algn="l" defTabSz="914400" rtl="0" eaLnBrk="1" latinLnBrk="0" hangingPunct="1">
                        <a:buFont typeface="Arial" panose="020B0604020202020204" pitchFamily="34" charset="0"/>
                        <a:buChar char="•"/>
                      </a:pPr>
                      <a:r>
                        <a:rPr lang="en-US" sz="800" kern="1200" dirty="0" smtClean="0">
                          <a:solidFill>
                            <a:schemeClr val="tx1"/>
                          </a:solidFill>
                          <a:latin typeface="Arial" panose="020B0604020202020204" pitchFamily="34" charset="0"/>
                          <a:ea typeface="+mn-ea"/>
                          <a:cs typeface="Arial" panose="020B0604020202020204" pitchFamily="34" charset="0"/>
                        </a:rPr>
                        <a:t>Smart meters are not adopted even by new buildings.</a:t>
                      </a:r>
                    </a:p>
                    <a:p>
                      <a:pPr marL="171450" indent="-171450" algn="l" defTabSz="914400" rtl="0" eaLnBrk="1" latinLnBrk="0" hangingPunct="1">
                        <a:buFont typeface="Arial" panose="020B0604020202020204" pitchFamily="34" charset="0"/>
                        <a:buChar char="•"/>
                      </a:pPr>
                      <a:endParaRPr lang="en-US" sz="8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Low efficiency increase in technological progress.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Climate-neural operation is not mandatory.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Solar</a:t>
                      </a:r>
                      <a:r>
                        <a:rPr lang="en-US" sz="800" kern="1200" baseline="0" dirty="0" smtClean="0">
                          <a:solidFill>
                            <a:schemeClr val="tx1"/>
                          </a:solidFill>
                          <a:latin typeface="Arial" panose="020B0604020202020204" pitchFamily="34" charset="0"/>
                          <a:ea typeface="+mn-ea"/>
                          <a:cs typeface="Arial" panose="020B0604020202020204" pitchFamily="34" charset="0"/>
                        </a:rPr>
                        <a:t> obligation not enforced.</a:t>
                      </a:r>
                      <a:endParaRPr lang="en-US" sz="800" kern="1200" dirty="0" smtClean="0">
                        <a:solidFill>
                          <a:schemeClr val="tx1"/>
                        </a:solidFill>
                        <a:latin typeface="Arial" panose="020B0604020202020204" pitchFamily="34" charset="0"/>
                        <a:ea typeface="+mn-ea"/>
                        <a:cs typeface="Arial" panose="020B0604020202020204" pitchFamily="34" charset="0"/>
                      </a:endParaRPr>
                    </a:p>
                    <a:p>
                      <a:pPr marL="171450" indent="-171450" algn="l" defTabSz="914400" rtl="0" eaLnBrk="1" latinLnBrk="0" hangingPunct="1">
                        <a:buFont typeface="Arial" panose="020B0604020202020204" pitchFamily="34" charset="0"/>
                        <a:buChar char="•"/>
                      </a:pPr>
                      <a:endParaRPr lang="en-US" sz="8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Funding</a:t>
                      </a:r>
                      <a:r>
                        <a:rPr lang="en-US" sz="800" kern="1200" baseline="0" dirty="0" smtClean="0">
                          <a:solidFill>
                            <a:schemeClr val="tx1"/>
                          </a:solidFill>
                          <a:latin typeface="Arial" panose="020B0604020202020204" pitchFamily="34" charset="0"/>
                          <a:ea typeface="+mn-ea"/>
                          <a:cs typeface="Arial" panose="020B0604020202020204" pitchFamily="34" charset="0"/>
                        </a:rPr>
                        <a:t> is limited and only for specific objectives.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No tightening of the current RE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No requirements on building efficiency.</a:t>
                      </a:r>
                      <a:endParaRPr lang="en-US" sz="800" kern="1200" dirty="0" smtClean="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solidFill>
                            <a:schemeClr val="tx1"/>
                          </a:solidFill>
                          <a:latin typeface="Arial" panose="020B0604020202020204" pitchFamily="34" charset="0"/>
                          <a:ea typeface="+mn-ea"/>
                          <a:cs typeface="Arial" panose="020B0604020202020204" pitchFamily="34" charset="0"/>
                        </a:rPr>
                        <a:t>Clear shortage of skilled</a:t>
                      </a:r>
                      <a:r>
                        <a:rPr lang="en-US" sz="800" kern="1200" baseline="0" dirty="0" smtClean="0">
                          <a:solidFill>
                            <a:schemeClr val="tx1"/>
                          </a:solidFill>
                          <a:latin typeface="Arial" panose="020B0604020202020204" pitchFamily="34" charset="0"/>
                          <a:ea typeface="+mn-ea"/>
                          <a:cs typeface="Arial" panose="020B0604020202020204" pitchFamily="34" charset="0"/>
                        </a:rPr>
                        <a:t>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Supply-chain not well managed.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Inequality is clearly greater.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Single-person households increases resulting higher demand of living space.</a:t>
                      </a:r>
                      <a:endParaRPr lang="en-US" sz="800" kern="1200" dirty="0" smtClean="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246485625"/>
                  </a:ext>
                </a:extLst>
              </a:tr>
            </a:tbl>
          </a:graphicData>
        </a:graphic>
      </p:graphicFrame>
      <p:sp>
        <p:nvSpPr>
          <p:cNvPr id="3" name="Rectangle 2"/>
          <p:cNvSpPr/>
          <p:nvPr/>
        </p:nvSpPr>
        <p:spPr>
          <a:xfrm>
            <a:off x="378891" y="6150077"/>
            <a:ext cx="9793767"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prstClr val="black"/>
                </a:solidFill>
                <a:effectLst/>
                <a:uLnTx/>
                <a:uFillTx/>
                <a:latin typeface="Frutiger LT Com 45 Light"/>
                <a:ea typeface="+mn-ea"/>
                <a:cs typeface="+mn-cs"/>
              </a:rPr>
              <a:t>Bagheri</a:t>
            </a:r>
            <a:r>
              <a:rPr kumimoji="0" lang="en-US" sz="1000" b="0" i="0" u="none" strike="noStrike" kern="1200" cap="none" spc="0" normalizeH="0" baseline="0" noProof="0" dirty="0" smtClean="0">
                <a:ln>
                  <a:noFill/>
                </a:ln>
                <a:solidFill>
                  <a:prstClr val="black"/>
                </a:solidFill>
                <a:effectLst/>
                <a:uLnTx/>
                <a:uFillTx/>
                <a:latin typeface="Frutiger LT Com 45 Light"/>
                <a:ea typeface="+mn-ea"/>
                <a:cs typeface="+mn-cs"/>
              </a:rPr>
              <a:t>, M.; </a:t>
            </a:r>
            <a:r>
              <a:rPr kumimoji="0" lang="en-GB" sz="1000" b="0" i="0" u="none" strike="noStrike" kern="1200" cap="none" spc="0" normalizeH="0" baseline="0" noProof="0" dirty="0" smtClean="0">
                <a:ln>
                  <a:noFill/>
                </a:ln>
                <a:solidFill>
                  <a:prstClr val="black"/>
                </a:solidFill>
                <a:effectLst/>
                <a:uLnTx/>
                <a:uFillTx/>
                <a:latin typeface="Frutiger LT Com 45 Light"/>
                <a:ea typeface="+mn-ea"/>
                <a:cs typeface="+mn-cs"/>
              </a:rPr>
              <a:t>Dönitz, E; Yu, S.; Brugger, H. (2024</a:t>
            </a:r>
            <a:r>
              <a:rPr kumimoji="0" lang="en-GB" sz="1000" b="0" i="0" u="none" strike="noStrike" kern="1200" cap="none" spc="0" normalizeH="0" baseline="0" noProof="0" dirty="0">
                <a:ln>
                  <a:noFill/>
                </a:ln>
                <a:solidFill>
                  <a:prstClr val="black"/>
                </a:solidFill>
                <a:effectLst/>
                <a:uLnTx/>
                <a:uFillTx/>
                <a:latin typeface="Frutiger LT Com 45 Light"/>
                <a:ea typeface="+mn-ea"/>
                <a:cs typeface="+mn-cs"/>
              </a:rPr>
              <a:t>) Exploration of qualitative scenarios towards climate neutrality of the German building sector, eceee summer study</a:t>
            </a:r>
            <a:endParaRPr kumimoji="0" lang="en-US" sz="1000" b="0" i="0" u="none" strike="noStrike" kern="1200" cap="none" spc="0" normalizeH="0" baseline="0" noProof="0" dirty="0">
              <a:ln>
                <a:noFill/>
              </a:ln>
              <a:solidFill>
                <a:prstClr val="black"/>
              </a:solidFill>
              <a:effectLst/>
              <a:uLnTx/>
              <a:uFillTx/>
              <a:latin typeface="Frutiger LT Com 45 Light"/>
              <a:ea typeface="+mn-ea"/>
              <a:cs typeface="+mn-cs"/>
            </a:endParaRPr>
          </a:p>
        </p:txBody>
      </p:sp>
    </p:spTree>
    <p:extLst>
      <p:ext uri="{BB962C8B-B14F-4D97-AF65-F5344CB8AC3E}">
        <p14:creationId xmlns:p14="http://schemas.microsoft.com/office/powerpoint/2010/main" val="146982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A6F092D-727C-44CD-BB0C-F1C722C503A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87" name="think-cell Folie" r:id="rId5" imgW="344" imgH="345" progId="TCLayout.ActiveDocument.1">
                  <p:embed/>
                </p:oleObj>
              </mc:Choice>
              <mc:Fallback>
                <p:oleObj name="think-cell Folie" r:id="rId5" imgW="344" imgH="345" progId="TCLayout.ActiveDocument.1">
                  <p:embed/>
                  <p:pic>
                    <p:nvPicPr>
                      <p:cNvPr id="8" name="Objekt 7" hidden="1">
                        <a:extLst>
                          <a:ext uri="{FF2B5EF4-FFF2-40B4-BE49-F238E27FC236}">
                            <a16:creationId xmlns:a16="http://schemas.microsoft.com/office/drawing/2014/main" id="{5A6F092D-727C-44CD-BB0C-F1C722C503A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Titel 6">
            <a:extLst>
              <a:ext uri="{FF2B5EF4-FFF2-40B4-BE49-F238E27FC236}">
                <a16:creationId xmlns:a16="http://schemas.microsoft.com/office/drawing/2014/main" id="{83E5052C-74D3-4E8D-B5BD-603503280906}"/>
              </a:ext>
            </a:extLst>
          </p:cNvPr>
          <p:cNvSpPr>
            <a:spLocks noGrp="1"/>
          </p:cNvSpPr>
          <p:nvPr>
            <p:ph type="title"/>
          </p:nvPr>
        </p:nvSpPr>
        <p:spPr bwMode="gray">
          <a:xfrm>
            <a:off x="479425" y="395588"/>
            <a:ext cx="11233150" cy="382733"/>
          </a:xfrm>
        </p:spPr>
        <p:txBody>
          <a:bodyPr vert="horz"/>
          <a:lstStyle/>
          <a:p>
            <a:r>
              <a:rPr lang="en-US" dirty="0" smtClean="0"/>
              <a:t>Scenario development</a:t>
            </a:r>
            <a:endParaRPr lang="en-US" dirty="0"/>
          </a:p>
        </p:txBody>
      </p:sp>
      <p:sp>
        <p:nvSpPr>
          <p:cNvPr id="9" name="Textplatzhalter 8">
            <a:extLst>
              <a:ext uri="{FF2B5EF4-FFF2-40B4-BE49-F238E27FC236}">
                <a16:creationId xmlns:a16="http://schemas.microsoft.com/office/drawing/2014/main" id="{25B618E2-17C0-4D4F-B8F7-7C6F7BC1EEBF}"/>
              </a:ext>
            </a:extLst>
          </p:cNvPr>
          <p:cNvSpPr>
            <a:spLocks noGrp="1"/>
          </p:cNvSpPr>
          <p:nvPr>
            <p:ph type="body" sz="quarter" idx="13"/>
          </p:nvPr>
        </p:nvSpPr>
        <p:spPr>
          <a:xfrm>
            <a:off x="479425" y="778321"/>
            <a:ext cx="11233150" cy="338554"/>
          </a:xfrm>
        </p:spPr>
        <p:txBody>
          <a:bodyPr/>
          <a:lstStyle/>
          <a:p>
            <a:r>
              <a:rPr lang="en-US" dirty="0"/>
              <a:t>Scenario Modeling: modernization of the building </a:t>
            </a:r>
            <a:r>
              <a:rPr lang="en-US" dirty="0" smtClean="0"/>
              <a:t>envelope</a:t>
            </a:r>
            <a:endParaRPr lang="en-US" dirty="0"/>
          </a:p>
        </p:txBody>
      </p:sp>
      <p:sp>
        <p:nvSpPr>
          <p:cNvPr id="5" name="Datumsplatzhalter 4">
            <a:extLst>
              <a:ext uri="{FF2B5EF4-FFF2-40B4-BE49-F238E27FC236}">
                <a16:creationId xmlns:a16="http://schemas.microsoft.com/office/drawing/2014/main" id="{54F37005-80F1-457B-B36E-741C1BC331AE}"/>
              </a:ext>
            </a:extLst>
          </p:cNvPr>
          <p:cNvSpPr>
            <a:spLocks noGrp="1"/>
          </p:cNvSpPr>
          <p:nvPr>
            <p:ph type="dt" sz="half" idx="17"/>
          </p:nvPr>
        </p:nvSpPr>
        <p:spPr>
          <a:xfrm>
            <a:off x="1309947" y="6455836"/>
            <a:ext cx="864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t>03.06.2024</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6" name="Fußzeilenplatzhalter 5">
            <a:extLst>
              <a:ext uri="{FF2B5EF4-FFF2-40B4-BE49-F238E27FC236}">
                <a16:creationId xmlns:a16="http://schemas.microsoft.com/office/drawing/2014/main" id="{5D717CE7-F056-4861-8E75-1F9AC400F240}"/>
              </a:ext>
            </a:extLst>
          </p:cNvPr>
          <p:cNvSpPr>
            <a:spLocks noGrp="1"/>
          </p:cNvSpPr>
          <p:nvPr>
            <p:ph type="ftr" sz="quarter" idx="18"/>
          </p:nvPr>
        </p:nvSpPr>
        <p:spPr>
          <a:xfrm>
            <a:off x="2297897" y="6455836"/>
            <a:ext cx="2952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a:t>
            </a:r>
            <a:r>
              <a:rPr kumimoji="0" lang="en-US" sz="800" b="0" i="0" u="none" strike="noStrike" kern="1200" cap="none" spc="0" normalizeH="0" baseline="0" noProof="0" dirty="0" err="1" smtClean="0">
                <a:ln>
                  <a:noFill/>
                </a:ln>
                <a:solidFill>
                  <a:prstClr val="black"/>
                </a:solidFill>
                <a:effectLst/>
                <a:uLnTx/>
                <a:uFillTx/>
                <a:latin typeface="Frutiger LT Com 45 Light"/>
                <a:ea typeface="+mn-ea"/>
                <a:cs typeface="+mn-cs"/>
              </a:rPr>
              <a:t>Fraunhofer</a:t>
            </a: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ISI</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 name="Foliennummernplatzhalter 1">
            <a:extLst>
              <a:ext uri="{FF2B5EF4-FFF2-40B4-BE49-F238E27FC236}">
                <a16:creationId xmlns:a16="http://schemas.microsoft.com/office/drawing/2014/main" id="{8A934F38-4421-4F1B-99BE-04BB89216F48}"/>
              </a:ext>
            </a:extLst>
          </p:cNvPr>
          <p:cNvSpPr>
            <a:spLocks noGrp="1"/>
          </p:cNvSpPr>
          <p:nvPr>
            <p:ph type="sldNum" sz="quarter"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81EE41-304C-41C3-8185-350F2275D756}" type="slidenum">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graphicFrame>
        <p:nvGraphicFramePr>
          <p:cNvPr id="10" name="Table 9"/>
          <p:cNvGraphicFramePr>
            <a:graphicFrameLocks noGrp="1"/>
          </p:cNvGraphicFramePr>
          <p:nvPr>
            <p:extLst/>
          </p:nvPr>
        </p:nvGraphicFramePr>
        <p:xfrm>
          <a:off x="479422" y="1560928"/>
          <a:ext cx="11233154" cy="1005840"/>
        </p:xfrm>
        <a:graphic>
          <a:graphicData uri="http://schemas.openxmlformats.org/drawingml/2006/table">
            <a:tbl>
              <a:tblPr firstRow="1" bandRow="1">
                <a:tableStyleId>{C083E6E3-FA7D-4D7B-A595-EF9225AFEA82}</a:tableStyleId>
              </a:tblPr>
              <a:tblGrid>
                <a:gridCol w="2578410">
                  <a:extLst>
                    <a:ext uri="{9D8B030D-6E8A-4147-A177-3AD203B41FA5}">
                      <a16:colId xmlns:a16="http://schemas.microsoft.com/office/drawing/2014/main" val="1702926180"/>
                    </a:ext>
                  </a:extLst>
                </a:gridCol>
                <a:gridCol w="2517058">
                  <a:extLst>
                    <a:ext uri="{9D8B030D-6E8A-4147-A177-3AD203B41FA5}">
                      <a16:colId xmlns:a16="http://schemas.microsoft.com/office/drawing/2014/main" val="649935329"/>
                    </a:ext>
                  </a:extLst>
                </a:gridCol>
                <a:gridCol w="1179871">
                  <a:extLst>
                    <a:ext uri="{9D8B030D-6E8A-4147-A177-3AD203B41FA5}">
                      <a16:colId xmlns:a16="http://schemas.microsoft.com/office/drawing/2014/main" val="2555619562"/>
                    </a:ext>
                  </a:extLst>
                </a:gridCol>
                <a:gridCol w="1612491">
                  <a:extLst>
                    <a:ext uri="{9D8B030D-6E8A-4147-A177-3AD203B41FA5}">
                      <a16:colId xmlns:a16="http://schemas.microsoft.com/office/drawing/2014/main" val="1123146110"/>
                    </a:ext>
                  </a:extLst>
                </a:gridCol>
                <a:gridCol w="1671483">
                  <a:extLst>
                    <a:ext uri="{9D8B030D-6E8A-4147-A177-3AD203B41FA5}">
                      <a16:colId xmlns:a16="http://schemas.microsoft.com/office/drawing/2014/main" val="4171561055"/>
                    </a:ext>
                  </a:extLst>
                </a:gridCol>
                <a:gridCol w="1673841">
                  <a:extLst>
                    <a:ext uri="{9D8B030D-6E8A-4147-A177-3AD203B41FA5}">
                      <a16:colId xmlns:a16="http://schemas.microsoft.com/office/drawing/2014/main" val="2213907292"/>
                    </a:ext>
                  </a:extLst>
                </a:gridCol>
              </a:tblGrid>
              <a:tr h="968926">
                <a:tc>
                  <a:txBody>
                    <a:bodyPr/>
                    <a:lstStyle/>
                    <a:p>
                      <a:pPr algn="ctr"/>
                      <a:endParaRPr lang="en-US" sz="1100" dirty="0">
                        <a:latin typeface="Arial" panose="020B0604020202020204" pitchFamily="34" charset="0"/>
                        <a:cs typeface="Arial" panose="020B0604020202020204" pitchFamily="34" charset="0"/>
                      </a:endParaRPr>
                    </a:p>
                  </a:txBody>
                  <a:tcPr anchor="ct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1</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Energy-efficient building</a:t>
                      </a:r>
                      <a:r>
                        <a:rPr lang="en-US" sz="1200" b="0" kern="1200" baseline="0" dirty="0" smtClean="0">
                          <a:solidFill>
                            <a:schemeClr val="tx1"/>
                          </a:solidFill>
                          <a:latin typeface="Arial" panose="020B0604020202020204" pitchFamily="34" charset="0"/>
                          <a:ea typeface="+mn-ea"/>
                          <a:cs typeface="Arial" panose="020B0604020202020204" pitchFamily="34" charset="0"/>
                        </a:rPr>
                        <a:t> </a:t>
                      </a:r>
                      <a:r>
                        <a:rPr lang="en-US" sz="1200" b="0" kern="1200" dirty="0" smtClean="0">
                          <a:solidFill>
                            <a:schemeClr val="tx1"/>
                          </a:solidFill>
                          <a:latin typeface="Arial" panose="020B0604020202020204" pitchFamily="34" charset="0"/>
                          <a:ea typeface="+mn-ea"/>
                          <a:cs typeface="Arial" panose="020B0604020202020204" pitchFamily="34" charset="0"/>
                        </a:rPr>
                        <a:t>refurbish-</a:t>
                      </a:r>
                      <a:r>
                        <a:rPr lang="en-US" sz="1200" b="0" kern="1200" dirty="0" err="1" smtClean="0">
                          <a:solidFill>
                            <a:schemeClr val="tx1"/>
                          </a:solidFill>
                          <a:latin typeface="Arial" panose="020B0604020202020204" pitchFamily="34" charset="0"/>
                          <a:ea typeface="+mn-ea"/>
                          <a:cs typeface="Arial" panose="020B0604020202020204" pitchFamily="34" charset="0"/>
                        </a:rPr>
                        <a:t>ment</a:t>
                      </a:r>
                      <a:r>
                        <a:rPr lang="en-US" sz="1200" b="0" kern="1200" dirty="0" smtClean="0">
                          <a:solidFill>
                            <a:schemeClr val="tx1"/>
                          </a:solidFill>
                          <a:latin typeface="Arial" panose="020B0604020202020204" pitchFamily="34" charset="0"/>
                          <a:ea typeface="+mn-ea"/>
                          <a:cs typeface="Arial" panose="020B0604020202020204" pitchFamily="34" charset="0"/>
                        </a:rPr>
                        <a:t> as a core component of the energy transition</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b="1" u="sng" kern="1200" dirty="0" smtClean="0">
                          <a:solidFill>
                            <a:schemeClr val="bg1">
                              <a:lumMod val="75000"/>
                            </a:schemeClr>
                          </a:solidFill>
                          <a:latin typeface="Arial" panose="020B0604020202020204" pitchFamily="34" charset="0"/>
                          <a:ea typeface="+mn-ea"/>
                          <a:cs typeface="Arial" panose="020B0604020202020204" pitchFamily="34" charset="0"/>
                        </a:rPr>
                        <a:t>Category 2</a:t>
                      </a:r>
                    </a:p>
                  </a:txBody>
                  <a:tcPr>
                    <a:solidFill>
                      <a:schemeClr val="bg1">
                        <a:lumMod val="85000"/>
                      </a:schemeClr>
                    </a:solidFill>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3</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New construction as a driver of innovation</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4</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Regulatory framework</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5</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Society and Economy</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35175131"/>
                  </a:ext>
                </a:extLst>
              </a:tr>
            </a:tbl>
          </a:graphicData>
        </a:graphic>
      </p:graphicFrame>
      <p:pic>
        <p:nvPicPr>
          <p:cNvPr id="17" name="Picture 16"/>
          <p:cNvPicPr>
            <a:picLocks noChangeAspect="1"/>
          </p:cNvPicPr>
          <p:nvPr/>
        </p:nvPicPr>
        <p:blipFill>
          <a:blip r:embed="rId7"/>
          <a:stretch>
            <a:fillRect/>
          </a:stretch>
        </p:blipFill>
        <p:spPr>
          <a:xfrm>
            <a:off x="470730" y="4400025"/>
            <a:ext cx="2459032" cy="1603716"/>
          </a:xfrm>
          <a:prstGeom prst="rect">
            <a:avLst/>
          </a:prstGeom>
          <a:ln>
            <a:solidFill>
              <a:schemeClr val="tx1"/>
            </a:solidFill>
          </a:ln>
        </p:spPr>
      </p:pic>
      <p:pic>
        <p:nvPicPr>
          <p:cNvPr id="18" name="Picture 17"/>
          <p:cNvPicPr>
            <a:picLocks noChangeAspect="1"/>
          </p:cNvPicPr>
          <p:nvPr/>
        </p:nvPicPr>
        <p:blipFill rotWithShape="1">
          <a:blip r:embed="rId8"/>
          <a:srcRect t="1" b="1757"/>
          <a:stretch/>
        </p:blipFill>
        <p:spPr>
          <a:xfrm>
            <a:off x="479422" y="2713107"/>
            <a:ext cx="2459032" cy="1603716"/>
          </a:xfrm>
          <a:prstGeom prst="rect">
            <a:avLst/>
          </a:prstGeom>
          <a:ln>
            <a:solidFill>
              <a:schemeClr val="tx1"/>
            </a:solidFill>
          </a:ln>
        </p:spPr>
      </p:pic>
      <p:sp>
        <p:nvSpPr>
          <p:cNvPr id="24" name="Rechteck 15">
            <a:extLst>
              <a:ext uri="{FF2B5EF4-FFF2-40B4-BE49-F238E27FC236}">
                <a16:creationId xmlns:a16="http://schemas.microsoft.com/office/drawing/2014/main" id="{3F02AE69-12F0-4AF7-A789-99ACC1F59EDA}"/>
              </a:ext>
            </a:extLst>
          </p:cNvPr>
          <p:cNvSpPr>
            <a:spLocks/>
          </p:cNvSpPr>
          <p:nvPr/>
        </p:nvSpPr>
        <p:spPr bwMode="gray">
          <a:xfrm>
            <a:off x="3048730" y="2713104"/>
            <a:ext cx="8663843" cy="1603717"/>
          </a:xfrm>
          <a:prstGeom prst="rect">
            <a:avLst/>
          </a:prstGeom>
          <a:solidFill>
            <a:srgbClr val="E5EEF2"/>
          </a:solidFill>
          <a:ln w="9525">
            <a:no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0" tIns="72000" rIns="72000" bIns="72000" rtlCol="0" anchor="ct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5" name="Rechteck 15">
            <a:extLst>
              <a:ext uri="{FF2B5EF4-FFF2-40B4-BE49-F238E27FC236}">
                <a16:creationId xmlns:a16="http://schemas.microsoft.com/office/drawing/2014/main" id="{3F02AE69-12F0-4AF7-A789-99ACC1F59EDA}"/>
              </a:ext>
            </a:extLst>
          </p:cNvPr>
          <p:cNvSpPr>
            <a:spLocks/>
          </p:cNvSpPr>
          <p:nvPr/>
        </p:nvSpPr>
        <p:spPr bwMode="gray">
          <a:xfrm>
            <a:off x="3048730" y="4400022"/>
            <a:ext cx="8663844" cy="1603717"/>
          </a:xfrm>
          <a:prstGeom prst="rect">
            <a:avLst/>
          </a:prstGeom>
          <a:solidFill>
            <a:srgbClr val="E5EEF2"/>
          </a:solidFill>
          <a:ln w="9525">
            <a:no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0" tIns="72000" rIns="72000" bIns="72000" rtlCol="0" anchor="ct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6" name="Textplatzhalter 6">
            <a:extLst>
              <a:ext uri="{FF2B5EF4-FFF2-40B4-BE49-F238E27FC236}">
                <a16:creationId xmlns:a16="http://schemas.microsoft.com/office/drawing/2014/main" id="{E170BC20-4930-4506-8470-6F45AE77F7D2}"/>
              </a:ext>
            </a:extLst>
          </p:cNvPr>
          <p:cNvSpPr txBox="1">
            <a:spLocks/>
          </p:cNvSpPr>
          <p:nvPr/>
        </p:nvSpPr>
        <p:spPr bwMode="gray">
          <a:xfrm>
            <a:off x="3219071" y="2845035"/>
            <a:ext cx="8323159" cy="1339854"/>
          </a:xfrm>
          <a:prstGeom prst="rect">
            <a:avLst/>
          </a:prstGeom>
        </p:spPr>
        <p:txBody>
          <a:bodyPr wrap="square" lIns="0" tIns="0" rIns="0" bIns="0" numCol="1" spcCol="360000">
            <a:spAutoFit/>
          </a:bodyPr>
          <a:lstStyle>
            <a:lvl1pPr marL="0" indent="0" algn="l" defTabSz="914400" rtl="0" eaLnBrk="1" latinLnBrk="0" hangingPunct="1">
              <a:lnSpc>
                <a:spcPts val="1960"/>
              </a:lnSpc>
              <a:spcBef>
                <a:spcPts val="0"/>
              </a:spcBef>
              <a:spcAft>
                <a:spcPts val="1900"/>
              </a:spcAft>
              <a:buFont typeface="Arial" panose="020B0604020202020204" pitchFamily="34" charset="0"/>
              <a:buNone/>
              <a:defRPr sz="1600" b="0" kern="1200">
                <a:solidFill>
                  <a:schemeClr val="accent1"/>
                </a:solidFill>
                <a:latin typeface="+mj-lt"/>
                <a:ea typeface="+mn-ea"/>
                <a:cs typeface="+mn-cs"/>
              </a:defRPr>
            </a:lvl1pPr>
            <a:lvl2pPr marL="0" indent="0" algn="l" defTabSz="914400" rtl="0" eaLnBrk="1" latinLnBrk="0" hangingPunct="1">
              <a:lnSpc>
                <a:spcPts val="1960"/>
              </a:lnSpc>
              <a:spcBef>
                <a:spcPts val="0"/>
              </a:spcBef>
              <a:spcAft>
                <a:spcPts val="1900"/>
              </a:spcAft>
              <a:buFont typeface="Arial" panose="020B0604020202020204" pitchFamily="34" charset="0"/>
              <a:buNone/>
              <a:defRPr sz="1400" kern="1200">
                <a:solidFill>
                  <a:schemeClr val="tx1"/>
                </a:solidFill>
                <a:latin typeface="+mn-lt"/>
                <a:ea typeface="+mn-ea"/>
                <a:cs typeface="+mn-cs"/>
              </a:defRPr>
            </a:lvl2pPr>
            <a:lvl3pPr marL="0" indent="0" algn="l" defTabSz="914400" rtl="0" eaLnBrk="1" latinLnBrk="0" hangingPunct="1">
              <a:lnSpc>
                <a:spcPts val="1960"/>
              </a:lnSpc>
              <a:spcBef>
                <a:spcPts val="0"/>
              </a:spcBef>
              <a:buFont typeface="Arial" panose="020B0604020202020204" pitchFamily="34" charset="0"/>
              <a:buNone/>
              <a:defRPr sz="1400" b="0" kern="1200">
                <a:solidFill>
                  <a:schemeClr val="tx1"/>
                </a:solidFill>
                <a:latin typeface="+mj-lt"/>
                <a:ea typeface="+mn-ea"/>
                <a:cs typeface="+mn-cs"/>
              </a:defRPr>
            </a:lvl3pPr>
            <a:lvl4pPr marL="180000" indent="-180000" algn="l" defTabSz="914400" rtl="0" eaLnBrk="1" latinLnBrk="0" hangingPunct="1">
              <a:lnSpc>
                <a:spcPts val="1960"/>
              </a:lnSpc>
              <a:spcBef>
                <a:spcPts val="0"/>
              </a:spcBef>
              <a:buClr>
                <a:schemeClr val="accent1"/>
              </a:buClr>
              <a:buFont typeface="Wingdings" panose="05000000000000000000" pitchFamily="2" charset="2"/>
              <a:buChar char="§"/>
              <a:defRPr sz="1400" kern="1200">
                <a:solidFill>
                  <a:schemeClr val="tx1"/>
                </a:solidFill>
                <a:latin typeface="+mn-lt"/>
                <a:ea typeface="+mn-ea"/>
                <a:cs typeface="+mn-cs"/>
              </a:defRPr>
            </a:lvl4pPr>
            <a:lvl5pPr marL="36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5pPr>
            <a:lvl6pPr marL="54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6pPr>
            <a:lvl7pPr marL="216000" indent="-216000" algn="l" defTabSz="914400" rtl="0" eaLnBrk="1" latinLnBrk="0" hangingPunct="1">
              <a:lnSpc>
                <a:spcPts val="1960"/>
              </a:lnSpc>
              <a:spcBef>
                <a:spcPts val="0"/>
              </a:spcBef>
              <a:buClr>
                <a:schemeClr val="accent1"/>
              </a:buClr>
              <a:buFont typeface="+mj-lt"/>
              <a:buAutoNum type="arabicPeriod"/>
              <a:defRPr sz="1400" kern="1200">
                <a:solidFill>
                  <a:schemeClr val="tx1"/>
                </a:solidFill>
                <a:latin typeface="+mn-lt"/>
                <a:ea typeface="+mn-ea"/>
                <a:cs typeface="+mn-cs"/>
              </a:defRPr>
            </a:lvl7pPr>
            <a:lvl8pPr marL="432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8pPr>
            <a:lvl9pPr marL="648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0"/>
              </a:spcBef>
              <a:spcAft>
                <a:spcPts val="80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179C7D"/>
                </a:solidFill>
                <a:effectLst/>
                <a:uLnTx/>
                <a:uFillTx/>
                <a:latin typeface="Frutiger LT Com 65 Bold"/>
                <a:ea typeface="+mn-ea"/>
                <a:cs typeface="+mn-cs"/>
              </a:rPr>
              <a:t>How details are modeled in the building agent ...</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Initialization of buildings: according to the construction period, with the renovation history of each component.</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Simulation of scenarios: buildings are triggered to renovate the components by replacing them with the available options, due to: (1) lifetime reached, or (2) efficiency requirement (mandatory renovation). Labor and material demand is recorded.</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The energy-cost saving of renovation is considered when comparing different options. </a:t>
            </a:r>
            <a:endParaRPr kumimoji="0" lang="en-US" sz="12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7" name="Textplatzhalter 6">
            <a:extLst>
              <a:ext uri="{FF2B5EF4-FFF2-40B4-BE49-F238E27FC236}">
                <a16:creationId xmlns:a16="http://schemas.microsoft.com/office/drawing/2014/main" id="{E170BC20-4930-4506-8470-6F45AE77F7D2}"/>
              </a:ext>
            </a:extLst>
          </p:cNvPr>
          <p:cNvSpPr txBox="1">
            <a:spLocks/>
          </p:cNvSpPr>
          <p:nvPr/>
        </p:nvSpPr>
        <p:spPr bwMode="gray">
          <a:xfrm>
            <a:off x="3219070" y="4544777"/>
            <a:ext cx="8323159" cy="1314206"/>
          </a:xfrm>
          <a:prstGeom prst="rect">
            <a:avLst/>
          </a:prstGeom>
        </p:spPr>
        <p:txBody>
          <a:bodyPr wrap="square" lIns="0" tIns="0" rIns="0" bIns="0" numCol="1" spcCol="360000">
            <a:spAutoFit/>
          </a:bodyPr>
          <a:lstStyle>
            <a:lvl1pPr marL="0" indent="0" algn="l" defTabSz="914400" rtl="0" eaLnBrk="1" latinLnBrk="0" hangingPunct="1">
              <a:lnSpc>
                <a:spcPts val="1960"/>
              </a:lnSpc>
              <a:spcBef>
                <a:spcPts val="0"/>
              </a:spcBef>
              <a:spcAft>
                <a:spcPts val="1900"/>
              </a:spcAft>
              <a:buFont typeface="Arial" panose="020B0604020202020204" pitchFamily="34" charset="0"/>
              <a:buNone/>
              <a:defRPr sz="1600" b="0" kern="1200">
                <a:solidFill>
                  <a:schemeClr val="accent1"/>
                </a:solidFill>
                <a:latin typeface="+mj-lt"/>
                <a:ea typeface="+mn-ea"/>
                <a:cs typeface="+mn-cs"/>
              </a:defRPr>
            </a:lvl1pPr>
            <a:lvl2pPr marL="0" indent="0" algn="l" defTabSz="914400" rtl="0" eaLnBrk="1" latinLnBrk="0" hangingPunct="1">
              <a:lnSpc>
                <a:spcPts val="1960"/>
              </a:lnSpc>
              <a:spcBef>
                <a:spcPts val="0"/>
              </a:spcBef>
              <a:spcAft>
                <a:spcPts val="1900"/>
              </a:spcAft>
              <a:buFont typeface="Arial" panose="020B0604020202020204" pitchFamily="34" charset="0"/>
              <a:buNone/>
              <a:defRPr sz="1400" kern="1200">
                <a:solidFill>
                  <a:schemeClr val="tx1"/>
                </a:solidFill>
                <a:latin typeface="+mn-lt"/>
                <a:ea typeface="+mn-ea"/>
                <a:cs typeface="+mn-cs"/>
              </a:defRPr>
            </a:lvl2pPr>
            <a:lvl3pPr marL="0" indent="0" algn="l" defTabSz="914400" rtl="0" eaLnBrk="1" latinLnBrk="0" hangingPunct="1">
              <a:lnSpc>
                <a:spcPts val="1960"/>
              </a:lnSpc>
              <a:spcBef>
                <a:spcPts val="0"/>
              </a:spcBef>
              <a:buFont typeface="Arial" panose="020B0604020202020204" pitchFamily="34" charset="0"/>
              <a:buNone/>
              <a:defRPr sz="1400" b="0" kern="1200">
                <a:solidFill>
                  <a:schemeClr val="tx1"/>
                </a:solidFill>
                <a:latin typeface="+mj-lt"/>
                <a:ea typeface="+mn-ea"/>
                <a:cs typeface="+mn-cs"/>
              </a:defRPr>
            </a:lvl3pPr>
            <a:lvl4pPr marL="180000" indent="-180000" algn="l" defTabSz="914400" rtl="0" eaLnBrk="1" latinLnBrk="0" hangingPunct="1">
              <a:lnSpc>
                <a:spcPts val="1960"/>
              </a:lnSpc>
              <a:spcBef>
                <a:spcPts val="0"/>
              </a:spcBef>
              <a:buClr>
                <a:schemeClr val="accent1"/>
              </a:buClr>
              <a:buFont typeface="Wingdings" panose="05000000000000000000" pitchFamily="2" charset="2"/>
              <a:buChar char="§"/>
              <a:defRPr sz="1400" kern="1200">
                <a:solidFill>
                  <a:schemeClr val="tx1"/>
                </a:solidFill>
                <a:latin typeface="+mn-lt"/>
                <a:ea typeface="+mn-ea"/>
                <a:cs typeface="+mn-cs"/>
              </a:defRPr>
            </a:lvl4pPr>
            <a:lvl5pPr marL="36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5pPr>
            <a:lvl6pPr marL="54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6pPr>
            <a:lvl7pPr marL="216000" indent="-216000" algn="l" defTabSz="914400" rtl="0" eaLnBrk="1" latinLnBrk="0" hangingPunct="1">
              <a:lnSpc>
                <a:spcPts val="1960"/>
              </a:lnSpc>
              <a:spcBef>
                <a:spcPts val="0"/>
              </a:spcBef>
              <a:buClr>
                <a:schemeClr val="accent1"/>
              </a:buClr>
              <a:buFont typeface="+mj-lt"/>
              <a:buAutoNum type="arabicPeriod"/>
              <a:defRPr sz="1400" kern="1200">
                <a:solidFill>
                  <a:schemeClr val="tx1"/>
                </a:solidFill>
                <a:latin typeface="+mn-lt"/>
                <a:ea typeface="+mn-ea"/>
                <a:cs typeface="+mn-cs"/>
              </a:defRPr>
            </a:lvl7pPr>
            <a:lvl8pPr marL="432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8pPr>
            <a:lvl9pPr marL="648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0"/>
              </a:spcBef>
              <a:spcAft>
                <a:spcPts val="80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179C7D"/>
                </a:solidFill>
                <a:effectLst/>
                <a:uLnTx/>
                <a:uFillTx/>
                <a:latin typeface="Frutiger LT Com 65 Bold"/>
                <a:ea typeface="+mn-ea"/>
                <a:cs typeface="+mn-cs"/>
              </a:rPr>
              <a:t>How qualitative scenario assumptions are quantified ...</a:t>
            </a:r>
            <a:endParaRPr kumimoji="0" lang="en-US" sz="1400" b="0" i="0" u="none" strike="noStrike" kern="1200" cap="none" spc="0" normalizeH="0" baseline="0" noProof="0" dirty="0">
              <a:ln>
                <a:noFill/>
              </a:ln>
              <a:solidFill>
                <a:srgbClr val="179C7D"/>
              </a:solidFill>
              <a:effectLst/>
              <a:uLnTx/>
              <a:uFillTx/>
              <a:latin typeface="Frutiger LT Com 65 Bold"/>
              <a:ea typeface="+mn-ea"/>
              <a:cs typeface="+mn-cs"/>
            </a:endParaRP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An “availability table” is used to introduce </a:t>
            </a: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the minimum energy performance standard (MEPS) of building components. </a:t>
            </a: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Availability, cost, labor and material demand</a:t>
            </a:r>
            <a:r>
              <a:rPr kumimoji="0" lang="en-US" sz="1200" b="0" i="0" u="none" strike="noStrike" kern="1200" cap="none" spc="0" normalizeH="0" baseline="0" noProof="0" dirty="0">
                <a:ln>
                  <a:noFill/>
                </a:ln>
                <a:solidFill>
                  <a:schemeClr val="tx1"/>
                </a:solidFill>
                <a:effectLst/>
                <a:uLnTx/>
                <a:uFillTx/>
                <a:latin typeface="Frutiger LT Com 45 Light"/>
                <a:ea typeface="+mn-ea"/>
                <a:cs typeface="+mn-cs"/>
              </a:rPr>
              <a:t> are </a:t>
            </a: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distinguished </a:t>
            </a:r>
            <a:r>
              <a:rPr kumimoji="0" lang="en-US" sz="1200" b="0" i="0" u="none" strike="noStrike" kern="1200" cap="none" spc="0" normalizeH="0" baseline="0" noProof="0" dirty="0">
                <a:ln>
                  <a:noFill/>
                </a:ln>
                <a:solidFill>
                  <a:schemeClr val="tx1"/>
                </a:solidFill>
                <a:effectLst/>
                <a:uLnTx/>
                <a:uFillTx/>
                <a:latin typeface="Frutiger LT Com 45 Light"/>
                <a:ea typeface="+mn-ea"/>
                <a:cs typeface="+mn-cs"/>
              </a:rPr>
              <a:t>in the scenario tables </a:t>
            </a: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according to action types </a:t>
            </a:r>
            <a:r>
              <a:rPr kumimoji="0" lang="en-US" sz="1200" b="0" i="0" u="none" strike="noStrike" kern="1200" cap="none" spc="0" normalizeH="0" baseline="0" noProof="0" dirty="0">
                <a:ln>
                  <a:noFill/>
                </a:ln>
                <a:solidFill>
                  <a:schemeClr val="tx1"/>
                </a:solidFill>
                <a:effectLst/>
                <a:uLnTx/>
                <a:uFillTx/>
                <a:latin typeface="Frutiger LT Com 45 Light"/>
                <a:ea typeface="+mn-ea"/>
                <a:cs typeface="+mn-cs"/>
              </a:rPr>
              <a:t>of new construction and renovation (conventional or serial</a:t>
            </a: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 Efficiency </a:t>
            </a: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and renewable energy requirements also defined </a:t>
            </a:r>
            <a:r>
              <a:rPr kumimoji="0" lang="en-US" sz="1200" b="0" i="0" u="none" strike="noStrike" kern="1200" cap="none" spc="0" normalizeH="0" baseline="0" noProof="0" dirty="0">
                <a:ln>
                  <a:noFill/>
                </a:ln>
                <a:solidFill>
                  <a:prstClr val="black"/>
                </a:solidFill>
                <a:effectLst/>
                <a:uLnTx/>
                <a:uFillTx/>
                <a:latin typeface="Frutiger LT Com 45 Light"/>
                <a:ea typeface="+mn-ea"/>
                <a:cs typeface="+mn-cs"/>
              </a:rPr>
              <a:t>for </a:t>
            </a: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actions.</a:t>
            </a: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Conventional and serial renovation are separately considered and quantified.</a:t>
            </a:r>
          </a:p>
        </p:txBody>
      </p:sp>
    </p:spTree>
    <p:extLst>
      <p:ext uri="{BB962C8B-B14F-4D97-AF65-F5344CB8AC3E}">
        <p14:creationId xmlns:p14="http://schemas.microsoft.com/office/powerpoint/2010/main" val="30431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A6F092D-727C-44CD-BB0C-F1C722C503A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11" name="think-cell Folie" r:id="rId5" imgW="344" imgH="345" progId="TCLayout.ActiveDocument.1">
                  <p:embed/>
                </p:oleObj>
              </mc:Choice>
              <mc:Fallback>
                <p:oleObj name="think-cell Folie" r:id="rId5" imgW="344" imgH="345" progId="TCLayout.ActiveDocument.1">
                  <p:embed/>
                  <p:pic>
                    <p:nvPicPr>
                      <p:cNvPr id="8" name="Objekt 7" hidden="1">
                        <a:extLst>
                          <a:ext uri="{FF2B5EF4-FFF2-40B4-BE49-F238E27FC236}">
                            <a16:creationId xmlns:a16="http://schemas.microsoft.com/office/drawing/2014/main" id="{5A6F092D-727C-44CD-BB0C-F1C722C503A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Titel 6">
            <a:extLst>
              <a:ext uri="{FF2B5EF4-FFF2-40B4-BE49-F238E27FC236}">
                <a16:creationId xmlns:a16="http://schemas.microsoft.com/office/drawing/2014/main" id="{83E5052C-74D3-4E8D-B5BD-603503280906}"/>
              </a:ext>
            </a:extLst>
          </p:cNvPr>
          <p:cNvSpPr>
            <a:spLocks noGrp="1"/>
          </p:cNvSpPr>
          <p:nvPr>
            <p:ph type="title"/>
          </p:nvPr>
        </p:nvSpPr>
        <p:spPr bwMode="gray">
          <a:xfrm>
            <a:off x="479425" y="395588"/>
            <a:ext cx="11233150" cy="382733"/>
          </a:xfrm>
        </p:spPr>
        <p:txBody>
          <a:bodyPr vert="horz"/>
          <a:lstStyle/>
          <a:p>
            <a:r>
              <a:rPr lang="en-US" dirty="0" smtClean="0"/>
              <a:t>Scenario development</a:t>
            </a:r>
            <a:endParaRPr lang="en-US" dirty="0"/>
          </a:p>
        </p:txBody>
      </p:sp>
      <p:sp>
        <p:nvSpPr>
          <p:cNvPr id="9" name="Textplatzhalter 8">
            <a:extLst>
              <a:ext uri="{FF2B5EF4-FFF2-40B4-BE49-F238E27FC236}">
                <a16:creationId xmlns:a16="http://schemas.microsoft.com/office/drawing/2014/main" id="{25B618E2-17C0-4D4F-B8F7-7C6F7BC1EEBF}"/>
              </a:ext>
            </a:extLst>
          </p:cNvPr>
          <p:cNvSpPr>
            <a:spLocks noGrp="1"/>
          </p:cNvSpPr>
          <p:nvPr>
            <p:ph type="body" sz="quarter" idx="13"/>
          </p:nvPr>
        </p:nvSpPr>
        <p:spPr>
          <a:xfrm>
            <a:off x="479425" y="778321"/>
            <a:ext cx="11233150" cy="319318"/>
          </a:xfrm>
        </p:spPr>
        <p:txBody>
          <a:bodyPr/>
          <a:lstStyle/>
          <a:p>
            <a:r>
              <a:rPr lang="en-US" dirty="0"/>
              <a:t>Scenario Modeling: modernization of the heating </a:t>
            </a:r>
            <a:r>
              <a:rPr lang="en-US" dirty="0" smtClean="0"/>
              <a:t>system</a:t>
            </a:r>
            <a:endParaRPr lang="en-US" dirty="0"/>
          </a:p>
        </p:txBody>
      </p:sp>
      <p:sp>
        <p:nvSpPr>
          <p:cNvPr id="5" name="Datumsplatzhalter 4">
            <a:extLst>
              <a:ext uri="{FF2B5EF4-FFF2-40B4-BE49-F238E27FC236}">
                <a16:creationId xmlns:a16="http://schemas.microsoft.com/office/drawing/2014/main" id="{54F37005-80F1-457B-B36E-741C1BC331AE}"/>
              </a:ext>
            </a:extLst>
          </p:cNvPr>
          <p:cNvSpPr>
            <a:spLocks noGrp="1"/>
          </p:cNvSpPr>
          <p:nvPr>
            <p:ph type="dt" sz="half" idx="17"/>
          </p:nvPr>
        </p:nvSpPr>
        <p:spPr>
          <a:xfrm>
            <a:off x="1309947" y="6455836"/>
            <a:ext cx="864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t>03.06.2024</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6" name="Fußzeilenplatzhalter 5">
            <a:extLst>
              <a:ext uri="{FF2B5EF4-FFF2-40B4-BE49-F238E27FC236}">
                <a16:creationId xmlns:a16="http://schemas.microsoft.com/office/drawing/2014/main" id="{5D717CE7-F056-4861-8E75-1F9AC400F240}"/>
              </a:ext>
            </a:extLst>
          </p:cNvPr>
          <p:cNvSpPr>
            <a:spLocks noGrp="1"/>
          </p:cNvSpPr>
          <p:nvPr>
            <p:ph type="ftr" sz="quarter" idx="18"/>
          </p:nvPr>
        </p:nvSpPr>
        <p:spPr>
          <a:xfrm>
            <a:off x="2297897" y="6455836"/>
            <a:ext cx="2952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a:t>
            </a:r>
            <a:r>
              <a:rPr kumimoji="0" lang="en-US" sz="800" b="0" i="0" u="none" strike="noStrike" kern="1200" cap="none" spc="0" normalizeH="0" baseline="0" noProof="0" dirty="0" err="1" smtClean="0">
                <a:ln>
                  <a:noFill/>
                </a:ln>
                <a:solidFill>
                  <a:prstClr val="black"/>
                </a:solidFill>
                <a:effectLst/>
                <a:uLnTx/>
                <a:uFillTx/>
                <a:latin typeface="Frutiger LT Com 45 Light"/>
                <a:ea typeface="+mn-ea"/>
                <a:cs typeface="+mn-cs"/>
              </a:rPr>
              <a:t>Fraunhofer</a:t>
            </a: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ISI</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 name="Foliennummernplatzhalter 1">
            <a:extLst>
              <a:ext uri="{FF2B5EF4-FFF2-40B4-BE49-F238E27FC236}">
                <a16:creationId xmlns:a16="http://schemas.microsoft.com/office/drawing/2014/main" id="{8A934F38-4421-4F1B-99BE-04BB89216F48}"/>
              </a:ext>
            </a:extLst>
          </p:cNvPr>
          <p:cNvSpPr>
            <a:spLocks noGrp="1"/>
          </p:cNvSpPr>
          <p:nvPr>
            <p:ph type="sldNum" sz="quarter"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81EE41-304C-41C3-8185-350F2275D756}" type="slidenum">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graphicFrame>
        <p:nvGraphicFramePr>
          <p:cNvPr id="10" name="Table 9"/>
          <p:cNvGraphicFramePr>
            <a:graphicFrameLocks noGrp="1"/>
          </p:cNvGraphicFramePr>
          <p:nvPr>
            <p:extLst/>
          </p:nvPr>
        </p:nvGraphicFramePr>
        <p:xfrm>
          <a:off x="479422" y="1560928"/>
          <a:ext cx="11233154" cy="1005840"/>
        </p:xfrm>
        <a:graphic>
          <a:graphicData uri="http://schemas.openxmlformats.org/drawingml/2006/table">
            <a:tbl>
              <a:tblPr firstRow="1" bandRow="1">
                <a:tableStyleId>{C083E6E3-FA7D-4D7B-A595-EF9225AFEA82}</a:tableStyleId>
              </a:tblPr>
              <a:tblGrid>
                <a:gridCol w="2578410">
                  <a:extLst>
                    <a:ext uri="{9D8B030D-6E8A-4147-A177-3AD203B41FA5}">
                      <a16:colId xmlns:a16="http://schemas.microsoft.com/office/drawing/2014/main" val="1702926180"/>
                    </a:ext>
                  </a:extLst>
                </a:gridCol>
                <a:gridCol w="2517058">
                  <a:extLst>
                    <a:ext uri="{9D8B030D-6E8A-4147-A177-3AD203B41FA5}">
                      <a16:colId xmlns:a16="http://schemas.microsoft.com/office/drawing/2014/main" val="649935329"/>
                    </a:ext>
                  </a:extLst>
                </a:gridCol>
                <a:gridCol w="1759975">
                  <a:extLst>
                    <a:ext uri="{9D8B030D-6E8A-4147-A177-3AD203B41FA5}">
                      <a16:colId xmlns:a16="http://schemas.microsoft.com/office/drawing/2014/main" val="2555619562"/>
                    </a:ext>
                  </a:extLst>
                </a:gridCol>
                <a:gridCol w="1032387">
                  <a:extLst>
                    <a:ext uri="{9D8B030D-6E8A-4147-A177-3AD203B41FA5}">
                      <a16:colId xmlns:a16="http://schemas.microsoft.com/office/drawing/2014/main" val="1123146110"/>
                    </a:ext>
                  </a:extLst>
                </a:gridCol>
                <a:gridCol w="1671483">
                  <a:extLst>
                    <a:ext uri="{9D8B030D-6E8A-4147-A177-3AD203B41FA5}">
                      <a16:colId xmlns:a16="http://schemas.microsoft.com/office/drawing/2014/main" val="4171561055"/>
                    </a:ext>
                  </a:extLst>
                </a:gridCol>
                <a:gridCol w="1673841">
                  <a:extLst>
                    <a:ext uri="{9D8B030D-6E8A-4147-A177-3AD203B41FA5}">
                      <a16:colId xmlns:a16="http://schemas.microsoft.com/office/drawing/2014/main" val="2213907292"/>
                    </a:ext>
                  </a:extLst>
                </a:gridCol>
              </a:tblGrid>
              <a:tr h="968926">
                <a:tc>
                  <a:txBody>
                    <a:bodyPr/>
                    <a:lstStyle/>
                    <a:p>
                      <a:pPr algn="ctr"/>
                      <a:endParaRPr lang="en-US" sz="1100" dirty="0">
                        <a:latin typeface="Arial" panose="020B0604020202020204" pitchFamily="34" charset="0"/>
                        <a:cs typeface="Arial" panose="020B0604020202020204" pitchFamily="34" charset="0"/>
                      </a:endParaRPr>
                    </a:p>
                  </a:txBody>
                  <a:tcPr anchor="ct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1</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Energy-efficient building</a:t>
                      </a:r>
                      <a:r>
                        <a:rPr lang="en-US" sz="1200" b="0" kern="1200" baseline="0" dirty="0" smtClean="0">
                          <a:solidFill>
                            <a:schemeClr val="tx1"/>
                          </a:solidFill>
                          <a:latin typeface="Arial" panose="020B0604020202020204" pitchFamily="34" charset="0"/>
                          <a:ea typeface="+mn-ea"/>
                          <a:cs typeface="Arial" panose="020B0604020202020204" pitchFamily="34" charset="0"/>
                        </a:rPr>
                        <a:t> </a:t>
                      </a:r>
                      <a:r>
                        <a:rPr lang="en-US" sz="1200" b="0" kern="1200" dirty="0" smtClean="0">
                          <a:solidFill>
                            <a:schemeClr val="tx1"/>
                          </a:solidFill>
                          <a:latin typeface="Arial" panose="020B0604020202020204" pitchFamily="34" charset="0"/>
                          <a:ea typeface="+mn-ea"/>
                          <a:cs typeface="Arial" panose="020B0604020202020204" pitchFamily="34" charset="0"/>
                        </a:rPr>
                        <a:t>refurbish-</a:t>
                      </a:r>
                      <a:r>
                        <a:rPr lang="en-US" sz="1200" b="0" kern="1200" dirty="0" err="1" smtClean="0">
                          <a:solidFill>
                            <a:schemeClr val="tx1"/>
                          </a:solidFill>
                          <a:latin typeface="Arial" panose="020B0604020202020204" pitchFamily="34" charset="0"/>
                          <a:ea typeface="+mn-ea"/>
                          <a:cs typeface="Arial" panose="020B0604020202020204" pitchFamily="34" charset="0"/>
                        </a:rPr>
                        <a:t>ment</a:t>
                      </a:r>
                      <a:r>
                        <a:rPr lang="en-US" sz="1200" b="0" kern="1200" dirty="0" smtClean="0">
                          <a:solidFill>
                            <a:schemeClr val="tx1"/>
                          </a:solidFill>
                          <a:latin typeface="Arial" panose="020B0604020202020204" pitchFamily="34" charset="0"/>
                          <a:ea typeface="+mn-ea"/>
                          <a:cs typeface="Arial" panose="020B0604020202020204" pitchFamily="34" charset="0"/>
                        </a:rPr>
                        <a:t> as a core component of the energy transition</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2</a:t>
                      </a:r>
                    </a:p>
                    <a:p>
                      <a:pPr marL="0" algn="l" defTabSz="914400" rtl="0" eaLnBrk="1" latinLnBrk="0" hangingPunct="1"/>
                      <a:endParaRPr lang="de-DE" sz="1200" b="1" u="sng" kern="1200" dirty="0" smtClean="0">
                        <a:solidFill>
                          <a:srgbClr val="179C7D"/>
                        </a:solidFill>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Integration of the individual building into the overall system</a:t>
                      </a:r>
                    </a:p>
                  </a:txBody>
                  <a:tcPr>
                    <a:noFill/>
                  </a:tcPr>
                </a:tc>
                <a:tc>
                  <a:txBody>
                    <a:bodyPr/>
                    <a:lstStyle/>
                    <a:p>
                      <a:pPr marL="0" algn="l" defTabSz="914400" rtl="0" eaLnBrk="1" latinLnBrk="0" hangingPunct="1"/>
                      <a:r>
                        <a:rPr lang="en-US" sz="1200" b="1" u="sng" kern="1200" dirty="0" smtClean="0">
                          <a:solidFill>
                            <a:schemeClr val="bg1">
                              <a:lumMod val="75000"/>
                            </a:schemeClr>
                          </a:solidFill>
                          <a:latin typeface="Arial" panose="020B0604020202020204" pitchFamily="34" charset="0"/>
                          <a:ea typeface="+mn-ea"/>
                          <a:cs typeface="Arial" panose="020B0604020202020204" pitchFamily="34" charset="0"/>
                        </a:rPr>
                        <a:t>Category 3</a:t>
                      </a:r>
                    </a:p>
                  </a:txBody>
                  <a:tcPr>
                    <a:solidFill>
                      <a:schemeClr val="bg1">
                        <a:lumMod val="85000"/>
                      </a:schemeClr>
                    </a:solidFill>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4</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Regulatory framework</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5</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Society and Economy</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35175131"/>
                  </a:ext>
                </a:extLst>
              </a:tr>
            </a:tbl>
          </a:graphicData>
        </a:graphic>
      </p:graphicFrame>
      <p:pic>
        <p:nvPicPr>
          <p:cNvPr id="17" name="Picture 16"/>
          <p:cNvPicPr>
            <a:picLocks noChangeAspect="1"/>
          </p:cNvPicPr>
          <p:nvPr/>
        </p:nvPicPr>
        <p:blipFill>
          <a:blip r:embed="rId7"/>
          <a:stretch>
            <a:fillRect/>
          </a:stretch>
        </p:blipFill>
        <p:spPr>
          <a:xfrm>
            <a:off x="470730" y="4400025"/>
            <a:ext cx="2459032" cy="1603716"/>
          </a:xfrm>
          <a:prstGeom prst="rect">
            <a:avLst/>
          </a:prstGeom>
          <a:ln>
            <a:solidFill>
              <a:schemeClr val="tx1"/>
            </a:solidFill>
          </a:ln>
        </p:spPr>
      </p:pic>
      <p:pic>
        <p:nvPicPr>
          <p:cNvPr id="18" name="Picture 17"/>
          <p:cNvPicPr>
            <a:picLocks noChangeAspect="1"/>
          </p:cNvPicPr>
          <p:nvPr/>
        </p:nvPicPr>
        <p:blipFill rotWithShape="1">
          <a:blip r:embed="rId8"/>
          <a:srcRect t="1" b="1757"/>
          <a:stretch/>
        </p:blipFill>
        <p:spPr>
          <a:xfrm>
            <a:off x="479422" y="2713107"/>
            <a:ext cx="2459032" cy="1603716"/>
          </a:xfrm>
          <a:prstGeom prst="rect">
            <a:avLst/>
          </a:prstGeom>
          <a:ln>
            <a:solidFill>
              <a:schemeClr val="tx1"/>
            </a:solidFill>
          </a:ln>
        </p:spPr>
      </p:pic>
      <p:sp>
        <p:nvSpPr>
          <p:cNvPr id="24" name="Rechteck 15">
            <a:extLst>
              <a:ext uri="{FF2B5EF4-FFF2-40B4-BE49-F238E27FC236}">
                <a16:creationId xmlns:a16="http://schemas.microsoft.com/office/drawing/2014/main" id="{3F02AE69-12F0-4AF7-A789-99ACC1F59EDA}"/>
              </a:ext>
            </a:extLst>
          </p:cNvPr>
          <p:cNvSpPr>
            <a:spLocks/>
          </p:cNvSpPr>
          <p:nvPr/>
        </p:nvSpPr>
        <p:spPr bwMode="gray">
          <a:xfrm>
            <a:off x="3048730" y="2713104"/>
            <a:ext cx="8663843" cy="1603717"/>
          </a:xfrm>
          <a:prstGeom prst="rect">
            <a:avLst/>
          </a:prstGeom>
          <a:solidFill>
            <a:srgbClr val="E5EEF2"/>
          </a:solidFill>
          <a:ln w="9525">
            <a:no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0" tIns="72000" rIns="72000" bIns="72000" rtlCol="0" anchor="ct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5" name="Rechteck 15">
            <a:extLst>
              <a:ext uri="{FF2B5EF4-FFF2-40B4-BE49-F238E27FC236}">
                <a16:creationId xmlns:a16="http://schemas.microsoft.com/office/drawing/2014/main" id="{3F02AE69-12F0-4AF7-A789-99ACC1F59EDA}"/>
              </a:ext>
            </a:extLst>
          </p:cNvPr>
          <p:cNvSpPr>
            <a:spLocks/>
          </p:cNvSpPr>
          <p:nvPr/>
        </p:nvSpPr>
        <p:spPr bwMode="gray">
          <a:xfrm>
            <a:off x="3048730" y="4400022"/>
            <a:ext cx="8663844" cy="1603717"/>
          </a:xfrm>
          <a:prstGeom prst="rect">
            <a:avLst/>
          </a:prstGeom>
          <a:solidFill>
            <a:srgbClr val="E5EEF2"/>
          </a:solidFill>
          <a:ln w="9525">
            <a:no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0" tIns="72000" rIns="72000" bIns="72000" rtlCol="0" anchor="ct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16" name="Textplatzhalter 6">
            <a:extLst>
              <a:ext uri="{FF2B5EF4-FFF2-40B4-BE49-F238E27FC236}">
                <a16:creationId xmlns:a16="http://schemas.microsoft.com/office/drawing/2014/main" id="{E170BC20-4930-4506-8470-6F45AE77F7D2}"/>
              </a:ext>
            </a:extLst>
          </p:cNvPr>
          <p:cNvSpPr txBox="1">
            <a:spLocks/>
          </p:cNvSpPr>
          <p:nvPr/>
        </p:nvSpPr>
        <p:spPr bwMode="gray">
          <a:xfrm>
            <a:off x="3165987" y="2748855"/>
            <a:ext cx="8357419" cy="1532214"/>
          </a:xfrm>
          <a:prstGeom prst="rect">
            <a:avLst/>
          </a:prstGeom>
        </p:spPr>
        <p:txBody>
          <a:bodyPr wrap="square" lIns="0" tIns="0" rIns="0" bIns="0" numCol="1" spcCol="360000">
            <a:spAutoFit/>
          </a:bodyPr>
          <a:lstStyle>
            <a:lvl1pPr marL="0" indent="0" algn="l" defTabSz="914400" rtl="0" eaLnBrk="1" latinLnBrk="0" hangingPunct="1">
              <a:lnSpc>
                <a:spcPts val="1960"/>
              </a:lnSpc>
              <a:spcBef>
                <a:spcPts val="0"/>
              </a:spcBef>
              <a:spcAft>
                <a:spcPts val="1900"/>
              </a:spcAft>
              <a:buFont typeface="Arial" panose="020B0604020202020204" pitchFamily="34" charset="0"/>
              <a:buNone/>
              <a:defRPr sz="1600" b="0" kern="1200">
                <a:solidFill>
                  <a:schemeClr val="accent1"/>
                </a:solidFill>
                <a:latin typeface="+mj-lt"/>
                <a:ea typeface="+mn-ea"/>
                <a:cs typeface="+mn-cs"/>
              </a:defRPr>
            </a:lvl1pPr>
            <a:lvl2pPr marL="0" indent="0" algn="l" defTabSz="914400" rtl="0" eaLnBrk="1" latinLnBrk="0" hangingPunct="1">
              <a:lnSpc>
                <a:spcPts val="1960"/>
              </a:lnSpc>
              <a:spcBef>
                <a:spcPts val="0"/>
              </a:spcBef>
              <a:spcAft>
                <a:spcPts val="1900"/>
              </a:spcAft>
              <a:buFont typeface="Arial" panose="020B0604020202020204" pitchFamily="34" charset="0"/>
              <a:buNone/>
              <a:defRPr sz="1400" kern="1200">
                <a:solidFill>
                  <a:schemeClr val="tx1"/>
                </a:solidFill>
                <a:latin typeface="+mn-lt"/>
                <a:ea typeface="+mn-ea"/>
                <a:cs typeface="+mn-cs"/>
              </a:defRPr>
            </a:lvl2pPr>
            <a:lvl3pPr marL="0" indent="0" algn="l" defTabSz="914400" rtl="0" eaLnBrk="1" latinLnBrk="0" hangingPunct="1">
              <a:lnSpc>
                <a:spcPts val="1960"/>
              </a:lnSpc>
              <a:spcBef>
                <a:spcPts val="0"/>
              </a:spcBef>
              <a:buFont typeface="Arial" panose="020B0604020202020204" pitchFamily="34" charset="0"/>
              <a:buNone/>
              <a:defRPr sz="1400" b="0" kern="1200">
                <a:solidFill>
                  <a:schemeClr val="tx1"/>
                </a:solidFill>
                <a:latin typeface="+mj-lt"/>
                <a:ea typeface="+mn-ea"/>
                <a:cs typeface="+mn-cs"/>
              </a:defRPr>
            </a:lvl3pPr>
            <a:lvl4pPr marL="180000" indent="-180000" algn="l" defTabSz="914400" rtl="0" eaLnBrk="1" latinLnBrk="0" hangingPunct="1">
              <a:lnSpc>
                <a:spcPts val="1960"/>
              </a:lnSpc>
              <a:spcBef>
                <a:spcPts val="0"/>
              </a:spcBef>
              <a:buClr>
                <a:schemeClr val="accent1"/>
              </a:buClr>
              <a:buFont typeface="Wingdings" panose="05000000000000000000" pitchFamily="2" charset="2"/>
              <a:buChar char="§"/>
              <a:defRPr sz="1400" kern="1200">
                <a:solidFill>
                  <a:schemeClr val="tx1"/>
                </a:solidFill>
                <a:latin typeface="+mn-lt"/>
                <a:ea typeface="+mn-ea"/>
                <a:cs typeface="+mn-cs"/>
              </a:defRPr>
            </a:lvl4pPr>
            <a:lvl5pPr marL="36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5pPr>
            <a:lvl6pPr marL="54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6pPr>
            <a:lvl7pPr marL="216000" indent="-216000" algn="l" defTabSz="914400" rtl="0" eaLnBrk="1" latinLnBrk="0" hangingPunct="1">
              <a:lnSpc>
                <a:spcPts val="1960"/>
              </a:lnSpc>
              <a:spcBef>
                <a:spcPts val="0"/>
              </a:spcBef>
              <a:buClr>
                <a:schemeClr val="accent1"/>
              </a:buClr>
              <a:buFont typeface="+mj-lt"/>
              <a:buAutoNum type="arabicPeriod"/>
              <a:defRPr sz="1400" kern="1200">
                <a:solidFill>
                  <a:schemeClr val="tx1"/>
                </a:solidFill>
                <a:latin typeface="+mn-lt"/>
                <a:ea typeface="+mn-ea"/>
                <a:cs typeface="+mn-cs"/>
              </a:defRPr>
            </a:lvl7pPr>
            <a:lvl8pPr marL="432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8pPr>
            <a:lvl9pPr marL="648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0"/>
              </a:spcBef>
              <a:spcAft>
                <a:spcPts val="80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179C7D"/>
                </a:solidFill>
                <a:effectLst/>
                <a:uLnTx/>
                <a:uFillTx/>
                <a:latin typeface="Frutiger LT Com 65 Bold"/>
                <a:ea typeface="+mn-ea"/>
                <a:cs typeface="+mn-cs"/>
              </a:rPr>
              <a:t>How details are modeled in the building agent ...</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Supply temperature and contribution of heating technologies are defined for space and water heating, also considering the type of radiator. Heating and cooling demand are calculated with 5R1C model (ISO 13790) in hourly resolution, which also decides the system size. Internal set temperature depends on the buildings‘ efficiency class. </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Each technology can be replaced due to (1) end-of-life reached, or (2) renewable energy requirement </a:t>
            </a:r>
            <a:r>
              <a:rPr kumimoji="0" lang="en-US" sz="1200" b="0" i="0" u="none" strike="noStrike" kern="1200" cap="none" spc="0" normalizeH="0" baseline="0" noProof="0" dirty="0">
                <a:ln>
                  <a:noFill/>
                </a:ln>
                <a:solidFill>
                  <a:prstClr val="black"/>
                </a:solidFill>
                <a:effectLst/>
                <a:uLnTx/>
                <a:uFillTx/>
                <a:latin typeface="Frutiger LT Com 45 Light"/>
                <a:ea typeface="+mn-ea"/>
                <a:cs typeface="+mn-cs"/>
              </a:rPr>
              <a:t>(mandatory </a:t>
            </a: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replacement). Labor demand is recorded.</a:t>
            </a:r>
          </a:p>
        </p:txBody>
      </p:sp>
      <p:sp>
        <p:nvSpPr>
          <p:cNvPr id="19" name="Textplatzhalter 6">
            <a:extLst>
              <a:ext uri="{FF2B5EF4-FFF2-40B4-BE49-F238E27FC236}">
                <a16:creationId xmlns:a16="http://schemas.microsoft.com/office/drawing/2014/main" id="{E170BC20-4930-4506-8470-6F45AE77F7D2}"/>
              </a:ext>
            </a:extLst>
          </p:cNvPr>
          <p:cNvSpPr txBox="1">
            <a:spLocks/>
          </p:cNvSpPr>
          <p:nvPr/>
        </p:nvSpPr>
        <p:spPr bwMode="gray">
          <a:xfrm>
            <a:off x="3165987" y="4429361"/>
            <a:ext cx="8357419" cy="1545038"/>
          </a:xfrm>
          <a:prstGeom prst="rect">
            <a:avLst/>
          </a:prstGeom>
        </p:spPr>
        <p:txBody>
          <a:bodyPr wrap="square" lIns="0" tIns="0" rIns="0" bIns="0" numCol="1" spcCol="360000">
            <a:spAutoFit/>
          </a:bodyPr>
          <a:lstStyle>
            <a:lvl1pPr marL="0" indent="0" algn="l" defTabSz="914400" rtl="0" eaLnBrk="1" latinLnBrk="0" hangingPunct="1">
              <a:lnSpc>
                <a:spcPts val="1960"/>
              </a:lnSpc>
              <a:spcBef>
                <a:spcPts val="0"/>
              </a:spcBef>
              <a:spcAft>
                <a:spcPts val="1900"/>
              </a:spcAft>
              <a:buFont typeface="Arial" panose="020B0604020202020204" pitchFamily="34" charset="0"/>
              <a:buNone/>
              <a:defRPr sz="1600" b="0" kern="1200">
                <a:solidFill>
                  <a:schemeClr val="accent1"/>
                </a:solidFill>
                <a:latin typeface="+mj-lt"/>
                <a:ea typeface="+mn-ea"/>
                <a:cs typeface="+mn-cs"/>
              </a:defRPr>
            </a:lvl1pPr>
            <a:lvl2pPr marL="0" indent="0" algn="l" defTabSz="914400" rtl="0" eaLnBrk="1" latinLnBrk="0" hangingPunct="1">
              <a:lnSpc>
                <a:spcPts val="1960"/>
              </a:lnSpc>
              <a:spcBef>
                <a:spcPts val="0"/>
              </a:spcBef>
              <a:spcAft>
                <a:spcPts val="1900"/>
              </a:spcAft>
              <a:buFont typeface="Arial" panose="020B0604020202020204" pitchFamily="34" charset="0"/>
              <a:buNone/>
              <a:defRPr sz="1400" kern="1200">
                <a:solidFill>
                  <a:schemeClr val="tx1"/>
                </a:solidFill>
                <a:latin typeface="+mn-lt"/>
                <a:ea typeface="+mn-ea"/>
                <a:cs typeface="+mn-cs"/>
              </a:defRPr>
            </a:lvl2pPr>
            <a:lvl3pPr marL="0" indent="0" algn="l" defTabSz="914400" rtl="0" eaLnBrk="1" latinLnBrk="0" hangingPunct="1">
              <a:lnSpc>
                <a:spcPts val="1960"/>
              </a:lnSpc>
              <a:spcBef>
                <a:spcPts val="0"/>
              </a:spcBef>
              <a:buFont typeface="Arial" panose="020B0604020202020204" pitchFamily="34" charset="0"/>
              <a:buNone/>
              <a:defRPr sz="1400" b="0" kern="1200">
                <a:solidFill>
                  <a:schemeClr val="tx1"/>
                </a:solidFill>
                <a:latin typeface="+mj-lt"/>
                <a:ea typeface="+mn-ea"/>
                <a:cs typeface="+mn-cs"/>
              </a:defRPr>
            </a:lvl3pPr>
            <a:lvl4pPr marL="180000" indent="-180000" algn="l" defTabSz="914400" rtl="0" eaLnBrk="1" latinLnBrk="0" hangingPunct="1">
              <a:lnSpc>
                <a:spcPts val="1960"/>
              </a:lnSpc>
              <a:spcBef>
                <a:spcPts val="0"/>
              </a:spcBef>
              <a:buClr>
                <a:schemeClr val="accent1"/>
              </a:buClr>
              <a:buFont typeface="Wingdings" panose="05000000000000000000" pitchFamily="2" charset="2"/>
              <a:buChar char="§"/>
              <a:defRPr sz="1400" kern="1200">
                <a:solidFill>
                  <a:schemeClr val="tx1"/>
                </a:solidFill>
                <a:latin typeface="+mn-lt"/>
                <a:ea typeface="+mn-ea"/>
                <a:cs typeface="+mn-cs"/>
              </a:defRPr>
            </a:lvl4pPr>
            <a:lvl5pPr marL="36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5pPr>
            <a:lvl6pPr marL="54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6pPr>
            <a:lvl7pPr marL="216000" indent="-216000" algn="l" defTabSz="914400" rtl="0" eaLnBrk="1" latinLnBrk="0" hangingPunct="1">
              <a:lnSpc>
                <a:spcPts val="1960"/>
              </a:lnSpc>
              <a:spcBef>
                <a:spcPts val="0"/>
              </a:spcBef>
              <a:buClr>
                <a:schemeClr val="accent1"/>
              </a:buClr>
              <a:buFont typeface="+mj-lt"/>
              <a:buAutoNum type="arabicPeriod"/>
              <a:defRPr sz="1400" kern="1200">
                <a:solidFill>
                  <a:schemeClr val="tx1"/>
                </a:solidFill>
                <a:latin typeface="+mn-lt"/>
                <a:ea typeface="+mn-ea"/>
                <a:cs typeface="+mn-cs"/>
              </a:defRPr>
            </a:lvl7pPr>
            <a:lvl8pPr marL="432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8pPr>
            <a:lvl9pPr marL="648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0"/>
              </a:spcBef>
              <a:spcAft>
                <a:spcPts val="80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179C7D"/>
                </a:solidFill>
                <a:effectLst/>
                <a:uLnTx/>
                <a:uFillTx/>
                <a:latin typeface="Frutiger LT Com 65 Bold"/>
                <a:ea typeface="+mn-ea"/>
                <a:cs typeface="+mn-cs"/>
              </a:rPr>
              <a:t>How qualitative scenario assumptions are quantified ...</a:t>
            </a: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Availability table </a:t>
            </a: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to ban specific technologies in specific years.</a:t>
            </a:r>
            <a:r>
              <a:rPr kumimoji="0" lang="en-US" sz="1200" b="0" i="0" u="none" strike="noStrike" kern="1200" cap="none" spc="0" normalizeH="0" baseline="0" noProof="0" dirty="0">
                <a:ln>
                  <a:noFill/>
                </a:ln>
                <a:solidFill>
                  <a:schemeClr val="tx1"/>
                </a:solidFill>
                <a:effectLst/>
                <a:uLnTx/>
                <a:uFillTx/>
                <a:latin typeface="Frutiger LT Com 45 Light"/>
                <a:ea typeface="+mn-ea"/>
                <a:cs typeface="+mn-cs"/>
              </a:rPr>
              <a:t> Infrastructure availability/expansion is considered </a:t>
            </a: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to decide </a:t>
            </a:r>
            <a:r>
              <a:rPr kumimoji="0" lang="en-US" sz="1200" b="0" i="0" u="none" strike="noStrike" kern="1200" cap="none" spc="0" normalizeH="0" baseline="0" noProof="0" dirty="0">
                <a:ln>
                  <a:noFill/>
                </a:ln>
                <a:solidFill>
                  <a:schemeClr val="tx1"/>
                </a:solidFill>
                <a:effectLst/>
                <a:uLnTx/>
                <a:uFillTx/>
                <a:latin typeface="Frutiger LT Com 45 Light"/>
                <a:ea typeface="+mn-ea"/>
                <a:cs typeface="+mn-cs"/>
              </a:rPr>
              <a:t>if district heating </a:t>
            </a: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and </a:t>
            </a:r>
            <a:r>
              <a:rPr kumimoji="0" lang="en-US" sz="1200" b="0" i="0" u="none" strike="noStrike" kern="1200" cap="none" spc="0" normalizeH="0" baseline="0" noProof="0" dirty="0">
                <a:ln>
                  <a:noFill/>
                </a:ln>
                <a:solidFill>
                  <a:schemeClr val="tx1"/>
                </a:solidFill>
                <a:effectLst/>
                <a:uLnTx/>
                <a:uFillTx/>
                <a:latin typeface="Frutiger LT Com 45 Light"/>
                <a:ea typeface="+mn-ea"/>
                <a:cs typeface="+mn-cs"/>
              </a:rPr>
              <a:t>gas network are available during </a:t>
            </a: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replacement (Geo-resolution: </a:t>
            </a:r>
            <a:r>
              <a:rPr kumimoji="0" lang="en-US" sz="1200" b="0" i="0" u="none" strike="noStrike" kern="1200" cap="none" spc="0" normalizeH="0" baseline="0" noProof="0" dirty="0">
                <a:ln>
                  <a:noFill/>
                </a:ln>
                <a:solidFill>
                  <a:schemeClr val="tx1"/>
                </a:solidFill>
                <a:effectLst/>
                <a:uLnTx/>
                <a:uFillTx/>
                <a:latin typeface="Frutiger LT Com 45 Light"/>
                <a:ea typeface="+mn-ea"/>
                <a:cs typeface="+mn-cs"/>
              </a:rPr>
              <a:t>settlement types </a:t>
            </a: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within NUTS 3 region.)</a:t>
            </a: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By calculating heating and cooling demand hourly, the HP profiles can be considered, and the flexibility supported by thermal storage (hot water tanks and building) can be captured.</a:t>
            </a: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The efficiency improvement </a:t>
            </a: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of heating technologies over time is applied as exogenous input.</a:t>
            </a:r>
          </a:p>
        </p:txBody>
      </p:sp>
    </p:spTree>
    <p:extLst>
      <p:ext uri="{BB962C8B-B14F-4D97-AF65-F5344CB8AC3E}">
        <p14:creationId xmlns:p14="http://schemas.microsoft.com/office/powerpoint/2010/main" val="150845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A6F092D-727C-44CD-BB0C-F1C722C503A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35" name="think-cell Folie" r:id="rId5" imgW="344" imgH="345" progId="TCLayout.ActiveDocument.1">
                  <p:embed/>
                </p:oleObj>
              </mc:Choice>
              <mc:Fallback>
                <p:oleObj name="think-cell Folie" r:id="rId5" imgW="344" imgH="345" progId="TCLayout.ActiveDocument.1">
                  <p:embed/>
                  <p:pic>
                    <p:nvPicPr>
                      <p:cNvPr id="8" name="Objekt 7" hidden="1">
                        <a:extLst>
                          <a:ext uri="{FF2B5EF4-FFF2-40B4-BE49-F238E27FC236}">
                            <a16:creationId xmlns:a16="http://schemas.microsoft.com/office/drawing/2014/main" id="{5A6F092D-727C-44CD-BB0C-F1C722C503A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Titel 6">
            <a:extLst>
              <a:ext uri="{FF2B5EF4-FFF2-40B4-BE49-F238E27FC236}">
                <a16:creationId xmlns:a16="http://schemas.microsoft.com/office/drawing/2014/main" id="{83E5052C-74D3-4E8D-B5BD-603503280906}"/>
              </a:ext>
            </a:extLst>
          </p:cNvPr>
          <p:cNvSpPr>
            <a:spLocks noGrp="1"/>
          </p:cNvSpPr>
          <p:nvPr>
            <p:ph type="title"/>
          </p:nvPr>
        </p:nvSpPr>
        <p:spPr bwMode="gray">
          <a:xfrm>
            <a:off x="479425" y="395588"/>
            <a:ext cx="11233150" cy="382733"/>
          </a:xfrm>
        </p:spPr>
        <p:txBody>
          <a:bodyPr vert="horz"/>
          <a:lstStyle/>
          <a:p>
            <a:r>
              <a:rPr lang="en-US" dirty="0" smtClean="0"/>
              <a:t>Scenario development</a:t>
            </a:r>
            <a:endParaRPr lang="en-US" dirty="0"/>
          </a:p>
        </p:txBody>
      </p:sp>
      <p:sp>
        <p:nvSpPr>
          <p:cNvPr id="9" name="Textplatzhalter 8">
            <a:extLst>
              <a:ext uri="{FF2B5EF4-FFF2-40B4-BE49-F238E27FC236}">
                <a16:creationId xmlns:a16="http://schemas.microsoft.com/office/drawing/2014/main" id="{25B618E2-17C0-4D4F-B8F7-7C6F7BC1EEBF}"/>
              </a:ext>
            </a:extLst>
          </p:cNvPr>
          <p:cNvSpPr>
            <a:spLocks noGrp="1"/>
          </p:cNvSpPr>
          <p:nvPr>
            <p:ph type="body" sz="quarter" idx="13"/>
          </p:nvPr>
        </p:nvSpPr>
        <p:spPr>
          <a:xfrm>
            <a:off x="479425" y="778321"/>
            <a:ext cx="11233150" cy="338554"/>
          </a:xfrm>
        </p:spPr>
        <p:txBody>
          <a:bodyPr/>
          <a:lstStyle/>
          <a:p>
            <a:r>
              <a:rPr lang="en-US" dirty="0"/>
              <a:t>Scenario Modeling: impact of behavior change on energy </a:t>
            </a:r>
            <a:r>
              <a:rPr lang="en-US" dirty="0" smtClean="0"/>
              <a:t>demand</a:t>
            </a:r>
            <a:endParaRPr lang="en-US" dirty="0"/>
          </a:p>
        </p:txBody>
      </p:sp>
      <p:sp>
        <p:nvSpPr>
          <p:cNvPr id="5" name="Datumsplatzhalter 4">
            <a:extLst>
              <a:ext uri="{FF2B5EF4-FFF2-40B4-BE49-F238E27FC236}">
                <a16:creationId xmlns:a16="http://schemas.microsoft.com/office/drawing/2014/main" id="{54F37005-80F1-457B-B36E-741C1BC331AE}"/>
              </a:ext>
            </a:extLst>
          </p:cNvPr>
          <p:cNvSpPr>
            <a:spLocks noGrp="1"/>
          </p:cNvSpPr>
          <p:nvPr>
            <p:ph type="dt" sz="half" idx="17"/>
          </p:nvPr>
        </p:nvSpPr>
        <p:spPr>
          <a:xfrm>
            <a:off x="1309947" y="6455836"/>
            <a:ext cx="864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t>03.06.2024</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6" name="Fußzeilenplatzhalter 5">
            <a:extLst>
              <a:ext uri="{FF2B5EF4-FFF2-40B4-BE49-F238E27FC236}">
                <a16:creationId xmlns:a16="http://schemas.microsoft.com/office/drawing/2014/main" id="{5D717CE7-F056-4861-8E75-1F9AC400F240}"/>
              </a:ext>
            </a:extLst>
          </p:cNvPr>
          <p:cNvSpPr>
            <a:spLocks noGrp="1"/>
          </p:cNvSpPr>
          <p:nvPr>
            <p:ph type="ftr" sz="quarter" idx="18"/>
          </p:nvPr>
        </p:nvSpPr>
        <p:spPr>
          <a:xfrm>
            <a:off x="2297897" y="6455836"/>
            <a:ext cx="2952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a:t>
            </a:r>
            <a:r>
              <a:rPr kumimoji="0" lang="en-US" sz="800" b="0" i="0" u="none" strike="noStrike" kern="1200" cap="none" spc="0" normalizeH="0" baseline="0" noProof="0" dirty="0" err="1" smtClean="0">
                <a:ln>
                  <a:noFill/>
                </a:ln>
                <a:solidFill>
                  <a:prstClr val="black"/>
                </a:solidFill>
                <a:effectLst/>
                <a:uLnTx/>
                <a:uFillTx/>
                <a:latin typeface="Frutiger LT Com 45 Light"/>
                <a:ea typeface="+mn-ea"/>
                <a:cs typeface="+mn-cs"/>
              </a:rPr>
              <a:t>Fraunhofer</a:t>
            </a: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ISI</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 name="Foliennummernplatzhalter 1">
            <a:extLst>
              <a:ext uri="{FF2B5EF4-FFF2-40B4-BE49-F238E27FC236}">
                <a16:creationId xmlns:a16="http://schemas.microsoft.com/office/drawing/2014/main" id="{8A934F38-4421-4F1B-99BE-04BB89216F48}"/>
              </a:ext>
            </a:extLst>
          </p:cNvPr>
          <p:cNvSpPr>
            <a:spLocks noGrp="1"/>
          </p:cNvSpPr>
          <p:nvPr>
            <p:ph type="sldNum" sz="quarter"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81EE41-304C-41C3-8185-350F2275D756}" type="slidenum">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graphicFrame>
        <p:nvGraphicFramePr>
          <p:cNvPr id="10" name="Table 9"/>
          <p:cNvGraphicFramePr>
            <a:graphicFrameLocks noGrp="1"/>
          </p:cNvGraphicFramePr>
          <p:nvPr>
            <p:extLst/>
          </p:nvPr>
        </p:nvGraphicFramePr>
        <p:xfrm>
          <a:off x="479422" y="1560928"/>
          <a:ext cx="11233151" cy="1005840"/>
        </p:xfrm>
        <a:graphic>
          <a:graphicData uri="http://schemas.openxmlformats.org/drawingml/2006/table">
            <a:tbl>
              <a:tblPr firstRow="1" bandRow="1">
                <a:tableStyleId>{C083E6E3-FA7D-4D7B-A595-EF9225AFEA82}</a:tableStyleId>
              </a:tblPr>
              <a:tblGrid>
                <a:gridCol w="2737384">
                  <a:extLst>
                    <a:ext uri="{9D8B030D-6E8A-4147-A177-3AD203B41FA5}">
                      <a16:colId xmlns:a16="http://schemas.microsoft.com/office/drawing/2014/main" val="1702926180"/>
                    </a:ext>
                  </a:extLst>
                </a:gridCol>
                <a:gridCol w="1551839">
                  <a:extLst>
                    <a:ext uri="{9D8B030D-6E8A-4147-A177-3AD203B41FA5}">
                      <a16:colId xmlns:a16="http://schemas.microsoft.com/office/drawing/2014/main" val="649935329"/>
                    </a:ext>
                  </a:extLst>
                </a:gridCol>
                <a:gridCol w="1845433">
                  <a:extLst>
                    <a:ext uri="{9D8B030D-6E8A-4147-A177-3AD203B41FA5}">
                      <a16:colId xmlns:a16="http://schemas.microsoft.com/office/drawing/2014/main" val="2555619562"/>
                    </a:ext>
                  </a:extLst>
                </a:gridCol>
                <a:gridCol w="1528784">
                  <a:extLst>
                    <a:ext uri="{9D8B030D-6E8A-4147-A177-3AD203B41FA5}">
                      <a16:colId xmlns:a16="http://schemas.microsoft.com/office/drawing/2014/main" val="1123146110"/>
                    </a:ext>
                  </a:extLst>
                </a:gridCol>
                <a:gridCol w="1528784">
                  <a:extLst>
                    <a:ext uri="{9D8B030D-6E8A-4147-A177-3AD203B41FA5}">
                      <a16:colId xmlns:a16="http://schemas.microsoft.com/office/drawing/2014/main" val="4171561055"/>
                    </a:ext>
                  </a:extLst>
                </a:gridCol>
                <a:gridCol w="2040927">
                  <a:extLst>
                    <a:ext uri="{9D8B030D-6E8A-4147-A177-3AD203B41FA5}">
                      <a16:colId xmlns:a16="http://schemas.microsoft.com/office/drawing/2014/main" val="2213907292"/>
                    </a:ext>
                  </a:extLst>
                </a:gridCol>
              </a:tblGrid>
              <a:tr h="968926">
                <a:tc>
                  <a:txBody>
                    <a:bodyPr/>
                    <a:lstStyle/>
                    <a:p>
                      <a:pPr algn="ctr"/>
                      <a:endParaRPr lang="en-US" sz="1100" dirty="0">
                        <a:latin typeface="Arial" panose="020B0604020202020204" pitchFamily="34" charset="0"/>
                        <a:cs typeface="Arial" panose="020B0604020202020204" pitchFamily="34" charset="0"/>
                      </a:endParaRPr>
                    </a:p>
                  </a:txBody>
                  <a:tcPr anchor="ctr"/>
                </a:tc>
                <a:tc>
                  <a:txBody>
                    <a:bodyPr/>
                    <a:lstStyle/>
                    <a:p>
                      <a:pPr marL="0" algn="l" defTabSz="914400" rtl="0" eaLnBrk="1" latinLnBrk="0" hangingPunct="1"/>
                      <a:r>
                        <a:rPr lang="en-US" sz="1200" b="1" u="sng" kern="1200" dirty="0" smtClean="0">
                          <a:solidFill>
                            <a:schemeClr val="bg1">
                              <a:lumMod val="75000"/>
                            </a:schemeClr>
                          </a:solidFill>
                          <a:latin typeface="Arial" panose="020B0604020202020204" pitchFamily="34" charset="0"/>
                          <a:ea typeface="+mn-ea"/>
                          <a:cs typeface="Arial" panose="020B0604020202020204" pitchFamily="34" charset="0"/>
                        </a:rPr>
                        <a:t>Category 1</a:t>
                      </a:r>
                    </a:p>
                  </a:txBody>
                  <a:tcPr>
                    <a:solidFill>
                      <a:schemeClr val="bg1">
                        <a:lumMod val="85000"/>
                      </a:schemeClr>
                    </a:solidFill>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2</a:t>
                      </a:r>
                    </a:p>
                    <a:p>
                      <a:pPr marL="0" algn="l" defTabSz="914400" rtl="0" eaLnBrk="1" latinLnBrk="0" hangingPunct="1"/>
                      <a:endParaRPr lang="de-DE" sz="1200" b="1" u="sng" kern="1200" dirty="0" smtClean="0">
                        <a:solidFill>
                          <a:srgbClr val="179C7D"/>
                        </a:solidFill>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Integration of the individual building into the overall system</a:t>
                      </a:r>
                    </a:p>
                  </a:txBody>
                  <a:tcPr>
                    <a:noFill/>
                  </a:tcPr>
                </a:tc>
                <a:tc>
                  <a:txBody>
                    <a:bodyPr/>
                    <a:lstStyle/>
                    <a:p>
                      <a:pPr marL="0" algn="l" defTabSz="914400" rtl="0" eaLnBrk="1" latinLnBrk="0" hangingPunct="1"/>
                      <a:r>
                        <a:rPr lang="en-US" sz="1200" b="1" u="sng" kern="1200" dirty="0" smtClean="0">
                          <a:solidFill>
                            <a:schemeClr val="bg1">
                              <a:lumMod val="75000"/>
                            </a:schemeClr>
                          </a:solidFill>
                          <a:latin typeface="Arial" panose="020B0604020202020204" pitchFamily="34" charset="0"/>
                          <a:ea typeface="+mn-ea"/>
                          <a:cs typeface="Arial" panose="020B0604020202020204" pitchFamily="34" charset="0"/>
                        </a:rPr>
                        <a:t>Category 3</a:t>
                      </a:r>
                    </a:p>
                  </a:txBody>
                  <a:tcPr>
                    <a:solidFill>
                      <a:schemeClr val="bg1">
                        <a:lumMod val="85000"/>
                      </a:schemeClr>
                    </a:solidFill>
                  </a:tcPr>
                </a:tc>
                <a:tc>
                  <a:txBody>
                    <a:bodyPr/>
                    <a:lstStyle/>
                    <a:p>
                      <a:pPr marL="0" algn="l" defTabSz="914400" rtl="0" eaLnBrk="1" latinLnBrk="0" hangingPunct="1"/>
                      <a:r>
                        <a:rPr lang="en-US" sz="1200" b="1" u="sng" kern="1200" dirty="0" smtClean="0">
                          <a:solidFill>
                            <a:schemeClr val="bg1">
                              <a:lumMod val="75000"/>
                            </a:schemeClr>
                          </a:solidFill>
                          <a:latin typeface="Arial" panose="020B0604020202020204" pitchFamily="34" charset="0"/>
                          <a:ea typeface="+mn-ea"/>
                          <a:cs typeface="Arial" panose="020B0604020202020204" pitchFamily="34" charset="0"/>
                        </a:rPr>
                        <a:t>Category 4</a:t>
                      </a:r>
                    </a:p>
                  </a:txBody>
                  <a:tcPr>
                    <a:solidFill>
                      <a:schemeClr val="bg1">
                        <a:lumMod val="85000"/>
                      </a:schemeClr>
                    </a:solidFill>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5</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Society and Economy</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35175131"/>
                  </a:ext>
                </a:extLst>
              </a:tr>
            </a:tbl>
          </a:graphicData>
        </a:graphic>
      </p:graphicFrame>
      <p:pic>
        <p:nvPicPr>
          <p:cNvPr id="17" name="Picture 16"/>
          <p:cNvPicPr>
            <a:picLocks noChangeAspect="1"/>
          </p:cNvPicPr>
          <p:nvPr/>
        </p:nvPicPr>
        <p:blipFill>
          <a:blip r:embed="rId7"/>
          <a:stretch>
            <a:fillRect/>
          </a:stretch>
        </p:blipFill>
        <p:spPr>
          <a:xfrm>
            <a:off x="470730" y="4400025"/>
            <a:ext cx="2459032" cy="1603716"/>
          </a:xfrm>
          <a:prstGeom prst="rect">
            <a:avLst/>
          </a:prstGeom>
          <a:ln>
            <a:solidFill>
              <a:schemeClr val="tx1"/>
            </a:solidFill>
          </a:ln>
        </p:spPr>
      </p:pic>
      <p:pic>
        <p:nvPicPr>
          <p:cNvPr id="18" name="Picture 17"/>
          <p:cNvPicPr>
            <a:picLocks noChangeAspect="1"/>
          </p:cNvPicPr>
          <p:nvPr/>
        </p:nvPicPr>
        <p:blipFill rotWithShape="1">
          <a:blip r:embed="rId8"/>
          <a:srcRect t="1" b="1757"/>
          <a:stretch/>
        </p:blipFill>
        <p:spPr>
          <a:xfrm>
            <a:off x="479422" y="2713107"/>
            <a:ext cx="2459032" cy="1603716"/>
          </a:xfrm>
          <a:prstGeom prst="rect">
            <a:avLst/>
          </a:prstGeom>
          <a:ln>
            <a:solidFill>
              <a:schemeClr val="tx1"/>
            </a:solidFill>
          </a:ln>
        </p:spPr>
      </p:pic>
      <p:sp>
        <p:nvSpPr>
          <p:cNvPr id="24" name="Rechteck 15">
            <a:extLst>
              <a:ext uri="{FF2B5EF4-FFF2-40B4-BE49-F238E27FC236}">
                <a16:creationId xmlns:a16="http://schemas.microsoft.com/office/drawing/2014/main" id="{3F02AE69-12F0-4AF7-A789-99ACC1F59EDA}"/>
              </a:ext>
            </a:extLst>
          </p:cNvPr>
          <p:cNvSpPr>
            <a:spLocks/>
          </p:cNvSpPr>
          <p:nvPr/>
        </p:nvSpPr>
        <p:spPr bwMode="gray">
          <a:xfrm>
            <a:off x="3048730" y="2713104"/>
            <a:ext cx="8663843" cy="1603717"/>
          </a:xfrm>
          <a:prstGeom prst="rect">
            <a:avLst/>
          </a:prstGeom>
          <a:solidFill>
            <a:srgbClr val="E5EEF2"/>
          </a:solidFill>
          <a:ln w="9525">
            <a:no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0" tIns="72000" rIns="72000" bIns="72000" rtlCol="0" anchor="ct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5" name="Rechteck 15">
            <a:extLst>
              <a:ext uri="{FF2B5EF4-FFF2-40B4-BE49-F238E27FC236}">
                <a16:creationId xmlns:a16="http://schemas.microsoft.com/office/drawing/2014/main" id="{3F02AE69-12F0-4AF7-A789-99ACC1F59EDA}"/>
              </a:ext>
            </a:extLst>
          </p:cNvPr>
          <p:cNvSpPr>
            <a:spLocks/>
          </p:cNvSpPr>
          <p:nvPr/>
        </p:nvSpPr>
        <p:spPr bwMode="gray">
          <a:xfrm>
            <a:off x="3048730" y="4400022"/>
            <a:ext cx="8663844" cy="1603717"/>
          </a:xfrm>
          <a:prstGeom prst="rect">
            <a:avLst/>
          </a:prstGeom>
          <a:solidFill>
            <a:srgbClr val="E5EEF2"/>
          </a:solidFill>
          <a:ln w="9525">
            <a:no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0" tIns="72000" rIns="72000" bIns="72000" rtlCol="0" anchor="ct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15" name="Textplatzhalter 6">
            <a:extLst>
              <a:ext uri="{FF2B5EF4-FFF2-40B4-BE49-F238E27FC236}">
                <a16:creationId xmlns:a16="http://schemas.microsoft.com/office/drawing/2014/main" id="{E170BC20-4930-4506-8470-6F45AE77F7D2}"/>
              </a:ext>
            </a:extLst>
          </p:cNvPr>
          <p:cNvSpPr txBox="1">
            <a:spLocks/>
          </p:cNvSpPr>
          <p:nvPr/>
        </p:nvSpPr>
        <p:spPr bwMode="gray">
          <a:xfrm>
            <a:off x="3200361" y="2729619"/>
            <a:ext cx="8360579" cy="1570686"/>
          </a:xfrm>
          <a:prstGeom prst="rect">
            <a:avLst/>
          </a:prstGeom>
        </p:spPr>
        <p:txBody>
          <a:bodyPr wrap="square" lIns="0" tIns="0" rIns="0" bIns="0" numCol="1" spcCol="360000">
            <a:spAutoFit/>
          </a:bodyPr>
          <a:lstStyle>
            <a:lvl1pPr marL="0" indent="0" algn="l" defTabSz="914400" rtl="0" eaLnBrk="1" latinLnBrk="0" hangingPunct="1">
              <a:lnSpc>
                <a:spcPts val="1960"/>
              </a:lnSpc>
              <a:spcBef>
                <a:spcPts val="0"/>
              </a:spcBef>
              <a:spcAft>
                <a:spcPts val="1900"/>
              </a:spcAft>
              <a:buFont typeface="Arial" panose="020B0604020202020204" pitchFamily="34" charset="0"/>
              <a:buNone/>
              <a:defRPr sz="1600" b="0" kern="1200">
                <a:solidFill>
                  <a:schemeClr val="accent1"/>
                </a:solidFill>
                <a:latin typeface="+mj-lt"/>
                <a:ea typeface="+mn-ea"/>
                <a:cs typeface="+mn-cs"/>
              </a:defRPr>
            </a:lvl1pPr>
            <a:lvl2pPr marL="0" indent="0" algn="l" defTabSz="914400" rtl="0" eaLnBrk="1" latinLnBrk="0" hangingPunct="1">
              <a:lnSpc>
                <a:spcPts val="1960"/>
              </a:lnSpc>
              <a:spcBef>
                <a:spcPts val="0"/>
              </a:spcBef>
              <a:spcAft>
                <a:spcPts val="1900"/>
              </a:spcAft>
              <a:buFont typeface="Arial" panose="020B0604020202020204" pitchFamily="34" charset="0"/>
              <a:buNone/>
              <a:defRPr sz="1400" kern="1200">
                <a:solidFill>
                  <a:schemeClr val="tx1"/>
                </a:solidFill>
                <a:latin typeface="+mn-lt"/>
                <a:ea typeface="+mn-ea"/>
                <a:cs typeface="+mn-cs"/>
              </a:defRPr>
            </a:lvl2pPr>
            <a:lvl3pPr marL="0" indent="0" algn="l" defTabSz="914400" rtl="0" eaLnBrk="1" latinLnBrk="0" hangingPunct="1">
              <a:lnSpc>
                <a:spcPts val="1960"/>
              </a:lnSpc>
              <a:spcBef>
                <a:spcPts val="0"/>
              </a:spcBef>
              <a:buFont typeface="Arial" panose="020B0604020202020204" pitchFamily="34" charset="0"/>
              <a:buNone/>
              <a:defRPr sz="1400" b="0" kern="1200">
                <a:solidFill>
                  <a:schemeClr val="tx1"/>
                </a:solidFill>
                <a:latin typeface="+mj-lt"/>
                <a:ea typeface="+mn-ea"/>
                <a:cs typeface="+mn-cs"/>
              </a:defRPr>
            </a:lvl3pPr>
            <a:lvl4pPr marL="180000" indent="-180000" algn="l" defTabSz="914400" rtl="0" eaLnBrk="1" latinLnBrk="0" hangingPunct="1">
              <a:lnSpc>
                <a:spcPts val="1960"/>
              </a:lnSpc>
              <a:spcBef>
                <a:spcPts val="0"/>
              </a:spcBef>
              <a:buClr>
                <a:schemeClr val="accent1"/>
              </a:buClr>
              <a:buFont typeface="Wingdings" panose="05000000000000000000" pitchFamily="2" charset="2"/>
              <a:buChar char="§"/>
              <a:defRPr sz="1400" kern="1200">
                <a:solidFill>
                  <a:schemeClr val="tx1"/>
                </a:solidFill>
                <a:latin typeface="+mn-lt"/>
                <a:ea typeface="+mn-ea"/>
                <a:cs typeface="+mn-cs"/>
              </a:defRPr>
            </a:lvl4pPr>
            <a:lvl5pPr marL="36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5pPr>
            <a:lvl6pPr marL="54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6pPr>
            <a:lvl7pPr marL="216000" indent="-216000" algn="l" defTabSz="914400" rtl="0" eaLnBrk="1" latinLnBrk="0" hangingPunct="1">
              <a:lnSpc>
                <a:spcPts val="1960"/>
              </a:lnSpc>
              <a:spcBef>
                <a:spcPts val="0"/>
              </a:spcBef>
              <a:buClr>
                <a:schemeClr val="accent1"/>
              </a:buClr>
              <a:buFont typeface="+mj-lt"/>
              <a:buAutoNum type="arabicPeriod"/>
              <a:defRPr sz="1400" kern="1200">
                <a:solidFill>
                  <a:schemeClr val="tx1"/>
                </a:solidFill>
                <a:latin typeface="+mn-lt"/>
                <a:ea typeface="+mn-ea"/>
                <a:cs typeface="+mn-cs"/>
              </a:defRPr>
            </a:lvl7pPr>
            <a:lvl8pPr marL="432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8pPr>
            <a:lvl9pPr marL="648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0"/>
              </a:spcBef>
              <a:spcAft>
                <a:spcPts val="80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179C7D"/>
                </a:solidFill>
                <a:effectLst/>
                <a:uLnTx/>
                <a:uFillTx/>
                <a:latin typeface="Frutiger LT Com 65 Bold"/>
                <a:ea typeface="+mn-ea"/>
                <a:cs typeface="+mn-cs"/>
              </a:rPr>
              <a:t>How details are modeled in the building agent ...</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Buildings are initialized with living/working units. Demand profiles of appliance electricity and hot water are assigned to the unit users, as well as their building occupancy profiles. They are aggregated from unit- to building-level. </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The </a:t>
            </a:r>
            <a:r>
              <a:rPr kumimoji="0" lang="en-US" sz="1200" b="0" i="1" u="sng" strike="noStrike" kern="1200" cap="none" spc="0" normalizeH="0" baseline="0" noProof="0" dirty="0" smtClean="0">
                <a:ln>
                  <a:noFill/>
                </a:ln>
                <a:solidFill>
                  <a:srgbClr val="179C7D"/>
                </a:solidFill>
                <a:effectLst/>
                <a:uLnTx/>
                <a:uFillTx/>
                <a:latin typeface="Frutiger LT Com 45 Light"/>
                <a:ea typeface="+mn-ea"/>
                <a:cs typeface="+mn-cs"/>
              </a:rPr>
              <a:t>FLEX-Behavior</a:t>
            </a: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 model can be used to develop behavior profiles for households.</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Building occupancy profiles can probabilistically impact the set temperature in each hour, which then impacts the heating and cooling demand calculated by the 5R1C model.</a:t>
            </a:r>
          </a:p>
        </p:txBody>
      </p:sp>
      <p:sp>
        <p:nvSpPr>
          <p:cNvPr id="20" name="Textplatzhalter 6">
            <a:extLst>
              <a:ext uri="{FF2B5EF4-FFF2-40B4-BE49-F238E27FC236}">
                <a16:creationId xmlns:a16="http://schemas.microsoft.com/office/drawing/2014/main" id="{E170BC20-4930-4506-8470-6F45AE77F7D2}"/>
              </a:ext>
            </a:extLst>
          </p:cNvPr>
          <p:cNvSpPr txBox="1">
            <a:spLocks/>
          </p:cNvSpPr>
          <p:nvPr/>
        </p:nvSpPr>
        <p:spPr bwMode="gray">
          <a:xfrm>
            <a:off x="3200360" y="4429361"/>
            <a:ext cx="8360579" cy="1545038"/>
          </a:xfrm>
          <a:prstGeom prst="rect">
            <a:avLst/>
          </a:prstGeom>
        </p:spPr>
        <p:txBody>
          <a:bodyPr wrap="square" lIns="0" tIns="0" rIns="0" bIns="0" numCol="1" spcCol="360000">
            <a:spAutoFit/>
          </a:bodyPr>
          <a:lstStyle>
            <a:lvl1pPr marL="0" indent="0" algn="l" defTabSz="914400" rtl="0" eaLnBrk="1" latinLnBrk="0" hangingPunct="1">
              <a:lnSpc>
                <a:spcPts val="1960"/>
              </a:lnSpc>
              <a:spcBef>
                <a:spcPts val="0"/>
              </a:spcBef>
              <a:spcAft>
                <a:spcPts val="1900"/>
              </a:spcAft>
              <a:buFont typeface="Arial" panose="020B0604020202020204" pitchFamily="34" charset="0"/>
              <a:buNone/>
              <a:defRPr sz="1600" b="0" kern="1200">
                <a:solidFill>
                  <a:schemeClr val="accent1"/>
                </a:solidFill>
                <a:latin typeface="+mj-lt"/>
                <a:ea typeface="+mn-ea"/>
                <a:cs typeface="+mn-cs"/>
              </a:defRPr>
            </a:lvl1pPr>
            <a:lvl2pPr marL="0" indent="0" algn="l" defTabSz="914400" rtl="0" eaLnBrk="1" latinLnBrk="0" hangingPunct="1">
              <a:lnSpc>
                <a:spcPts val="1960"/>
              </a:lnSpc>
              <a:spcBef>
                <a:spcPts val="0"/>
              </a:spcBef>
              <a:spcAft>
                <a:spcPts val="1900"/>
              </a:spcAft>
              <a:buFont typeface="Arial" panose="020B0604020202020204" pitchFamily="34" charset="0"/>
              <a:buNone/>
              <a:defRPr sz="1400" kern="1200">
                <a:solidFill>
                  <a:schemeClr val="tx1"/>
                </a:solidFill>
                <a:latin typeface="+mn-lt"/>
                <a:ea typeface="+mn-ea"/>
                <a:cs typeface="+mn-cs"/>
              </a:defRPr>
            </a:lvl2pPr>
            <a:lvl3pPr marL="0" indent="0" algn="l" defTabSz="914400" rtl="0" eaLnBrk="1" latinLnBrk="0" hangingPunct="1">
              <a:lnSpc>
                <a:spcPts val="1960"/>
              </a:lnSpc>
              <a:spcBef>
                <a:spcPts val="0"/>
              </a:spcBef>
              <a:buFont typeface="Arial" panose="020B0604020202020204" pitchFamily="34" charset="0"/>
              <a:buNone/>
              <a:defRPr sz="1400" b="0" kern="1200">
                <a:solidFill>
                  <a:schemeClr val="tx1"/>
                </a:solidFill>
                <a:latin typeface="+mj-lt"/>
                <a:ea typeface="+mn-ea"/>
                <a:cs typeface="+mn-cs"/>
              </a:defRPr>
            </a:lvl3pPr>
            <a:lvl4pPr marL="180000" indent="-180000" algn="l" defTabSz="914400" rtl="0" eaLnBrk="1" latinLnBrk="0" hangingPunct="1">
              <a:lnSpc>
                <a:spcPts val="1960"/>
              </a:lnSpc>
              <a:spcBef>
                <a:spcPts val="0"/>
              </a:spcBef>
              <a:buClr>
                <a:schemeClr val="accent1"/>
              </a:buClr>
              <a:buFont typeface="Wingdings" panose="05000000000000000000" pitchFamily="2" charset="2"/>
              <a:buChar char="§"/>
              <a:defRPr sz="1400" kern="1200">
                <a:solidFill>
                  <a:schemeClr val="tx1"/>
                </a:solidFill>
                <a:latin typeface="+mn-lt"/>
                <a:ea typeface="+mn-ea"/>
                <a:cs typeface="+mn-cs"/>
              </a:defRPr>
            </a:lvl4pPr>
            <a:lvl5pPr marL="36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5pPr>
            <a:lvl6pPr marL="54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6pPr>
            <a:lvl7pPr marL="216000" indent="-216000" algn="l" defTabSz="914400" rtl="0" eaLnBrk="1" latinLnBrk="0" hangingPunct="1">
              <a:lnSpc>
                <a:spcPts val="1960"/>
              </a:lnSpc>
              <a:spcBef>
                <a:spcPts val="0"/>
              </a:spcBef>
              <a:buClr>
                <a:schemeClr val="accent1"/>
              </a:buClr>
              <a:buFont typeface="+mj-lt"/>
              <a:buAutoNum type="arabicPeriod"/>
              <a:defRPr sz="1400" kern="1200">
                <a:solidFill>
                  <a:schemeClr val="tx1"/>
                </a:solidFill>
                <a:latin typeface="+mn-lt"/>
                <a:ea typeface="+mn-ea"/>
                <a:cs typeface="+mn-cs"/>
              </a:defRPr>
            </a:lvl7pPr>
            <a:lvl8pPr marL="432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8pPr>
            <a:lvl9pPr marL="648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0"/>
              </a:spcBef>
              <a:spcAft>
                <a:spcPts val="80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179C7D"/>
                </a:solidFill>
                <a:effectLst/>
                <a:uLnTx/>
                <a:uFillTx/>
                <a:latin typeface="Frutiger LT Com 65 Bold"/>
                <a:ea typeface="+mn-ea"/>
                <a:cs typeface="+mn-cs"/>
              </a:rPr>
              <a:t>How qualitative scenario assumptions are quantified ...</a:t>
            </a: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The efficiency change of electric appliances are considered as an exogenous time-series of efficiency index. It shifts up and down the appliance electricity load profiles.</a:t>
            </a: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Teleworking scenarios can be reflected by the occupancy profiles of unit users.</a:t>
            </a: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Diffusion of smart energy management system (SEMS) can be partly reflected </a:t>
            </a: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by the probability that room temperature is set according to the occupancy profile. Also, the model can interact with </a:t>
            </a:r>
            <a:r>
              <a:rPr kumimoji="0" lang="en-US" sz="1200" b="0" i="1" u="sng" strike="noStrike" kern="1200" cap="none" spc="0" normalizeH="0" baseline="0" noProof="0" dirty="0" smtClean="0">
                <a:ln>
                  <a:noFill/>
                </a:ln>
                <a:solidFill>
                  <a:srgbClr val="179C7D"/>
                </a:solidFill>
                <a:effectLst/>
                <a:uLnTx/>
                <a:uFillTx/>
                <a:latin typeface="Frutiger LT Com 45 Light"/>
                <a:ea typeface="+mn-ea"/>
                <a:cs typeface="+mn-cs"/>
              </a:rPr>
              <a:t>FLEX-Operation</a:t>
            </a: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 model to capture prosumaging.</a:t>
            </a:r>
            <a:endParaRPr kumimoji="0" lang="en-US" sz="1400" b="0" i="0" u="none" strike="noStrike" kern="1200" cap="none" spc="0" normalizeH="0" baseline="0" noProof="0" dirty="0">
              <a:ln>
                <a:noFill/>
              </a:ln>
              <a:solidFill>
                <a:srgbClr val="179C7D"/>
              </a:solidFill>
              <a:effectLst/>
              <a:uLnTx/>
              <a:uFillTx/>
              <a:latin typeface="Frutiger LT Com 65 Bold"/>
              <a:ea typeface="+mn-ea"/>
              <a:cs typeface="+mn-cs"/>
            </a:endParaRPr>
          </a:p>
        </p:txBody>
      </p:sp>
    </p:spTree>
    <p:extLst>
      <p:ext uri="{BB962C8B-B14F-4D97-AF65-F5344CB8AC3E}">
        <p14:creationId xmlns:p14="http://schemas.microsoft.com/office/powerpoint/2010/main" val="234010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A6F092D-727C-44CD-BB0C-F1C722C503A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59" name="think-cell Folie" r:id="rId5" imgW="344" imgH="345" progId="TCLayout.ActiveDocument.1">
                  <p:embed/>
                </p:oleObj>
              </mc:Choice>
              <mc:Fallback>
                <p:oleObj name="think-cell Folie" r:id="rId5" imgW="344" imgH="345" progId="TCLayout.ActiveDocument.1">
                  <p:embed/>
                  <p:pic>
                    <p:nvPicPr>
                      <p:cNvPr id="8" name="Objekt 7" hidden="1">
                        <a:extLst>
                          <a:ext uri="{FF2B5EF4-FFF2-40B4-BE49-F238E27FC236}">
                            <a16:creationId xmlns:a16="http://schemas.microsoft.com/office/drawing/2014/main" id="{5A6F092D-727C-44CD-BB0C-F1C722C503A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Titel 6">
            <a:extLst>
              <a:ext uri="{FF2B5EF4-FFF2-40B4-BE49-F238E27FC236}">
                <a16:creationId xmlns:a16="http://schemas.microsoft.com/office/drawing/2014/main" id="{83E5052C-74D3-4E8D-B5BD-603503280906}"/>
              </a:ext>
            </a:extLst>
          </p:cNvPr>
          <p:cNvSpPr>
            <a:spLocks noGrp="1"/>
          </p:cNvSpPr>
          <p:nvPr>
            <p:ph type="title"/>
          </p:nvPr>
        </p:nvSpPr>
        <p:spPr bwMode="gray">
          <a:xfrm>
            <a:off x="479425" y="395588"/>
            <a:ext cx="11233150" cy="382733"/>
          </a:xfrm>
        </p:spPr>
        <p:txBody>
          <a:bodyPr vert="horz"/>
          <a:lstStyle/>
          <a:p>
            <a:r>
              <a:rPr lang="en-US" dirty="0" smtClean="0"/>
              <a:t>Scenario development</a:t>
            </a:r>
            <a:endParaRPr lang="en-US" dirty="0"/>
          </a:p>
        </p:txBody>
      </p:sp>
      <p:sp>
        <p:nvSpPr>
          <p:cNvPr id="9" name="Textplatzhalter 8">
            <a:extLst>
              <a:ext uri="{FF2B5EF4-FFF2-40B4-BE49-F238E27FC236}">
                <a16:creationId xmlns:a16="http://schemas.microsoft.com/office/drawing/2014/main" id="{25B618E2-17C0-4D4F-B8F7-7C6F7BC1EEBF}"/>
              </a:ext>
            </a:extLst>
          </p:cNvPr>
          <p:cNvSpPr>
            <a:spLocks noGrp="1"/>
          </p:cNvSpPr>
          <p:nvPr>
            <p:ph type="body" sz="quarter" idx="13"/>
          </p:nvPr>
        </p:nvSpPr>
        <p:spPr>
          <a:xfrm>
            <a:off x="479425" y="778321"/>
            <a:ext cx="11233150" cy="338554"/>
          </a:xfrm>
        </p:spPr>
        <p:txBody>
          <a:bodyPr/>
          <a:lstStyle/>
          <a:p>
            <a:r>
              <a:rPr lang="en-US" dirty="0"/>
              <a:t>Scenario Modeling: distributional impact and just </a:t>
            </a:r>
            <a:r>
              <a:rPr lang="en-US" dirty="0" smtClean="0"/>
              <a:t>transition</a:t>
            </a:r>
            <a:endParaRPr lang="en-US" dirty="0"/>
          </a:p>
        </p:txBody>
      </p:sp>
      <p:sp>
        <p:nvSpPr>
          <p:cNvPr id="5" name="Datumsplatzhalter 4">
            <a:extLst>
              <a:ext uri="{FF2B5EF4-FFF2-40B4-BE49-F238E27FC236}">
                <a16:creationId xmlns:a16="http://schemas.microsoft.com/office/drawing/2014/main" id="{54F37005-80F1-457B-B36E-741C1BC331AE}"/>
              </a:ext>
            </a:extLst>
          </p:cNvPr>
          <p:cNvSpPr>
            <a:spLocks noGrp="1"/>
          </p:cNvSpPr>
          <p:nvPr>
            <p:ph type="dt" sz="half" idx="17"/>
          </p:nvPr>
        </p:nvSpPr>
        <p:spPr>
          <a:xfrm>
            <a:off x="1309947" y="6455836"/>
            <a:ext cx="864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t>03.06.2024</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6" name="Fußzeilenplatzhalter 5">
            <a:extLst>
              <a:ext uri="{FF2B5EF4-FFF2-40B4-BE49-F238E27FC236}">
                <a16:creationId xmlns:a16="http://schemas.microsoft.com/office/drawing/2014/main" id="{5D717CE7-F056-4861-8E75-1F9AC400F240}"/>
              </a:ext>
            </a:extLst>
          </p:cNvPr>
          <p:cNvSpPr>
            <a:spLocks noGrp="1"/>
          </p:cNvSpPr>
          <p:nvPr>
            <p:ph type="ftr" sz="quarter" idx="18"/>
          </p:nvPr>
        </p:nvSpPr>
        <p:spPr>
          <a:xfrm>
            <a:off x="2297897" y="6455836"/>
            <a:ext cx="2952000"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a:t>
            </a:r>
            <a:r>
              <a:rPr kumimoji="0" lang="en-US" sz="800" b="0" i="0" u="none" strike="noStrike" kern="1200" cap="none" spc="0" normalizeH="0" baseline="0" noProof="0" dirty="0" err="1" smtClean="0">
                <a:ln>
                  <a:noFill/>
                </a:ln>
                <a:solidFill>
                  <a:prstClr val="black"/>
                </a:solidFill>
                <a:effectLst/>
                <a:uLnTx/>
                <a:uFillTx/>
                <a:latin typeface="Frutiger LT Com 45 Light"/>
                <a:ea typeface="+mn-ea"/>
                <a:cs typeface="+mn-cs"/>
              </a:rPr>
              <a:t>Fraunhofer</a:t>
            </a:r>
            <a:r>
              <a:rPr kumimoji="0" lang="en-US" sz="800" b="0" i="0" u="none" strike="noStrike" kern="1200" cap="none" spc="0" normalizeH="0" baseline="0" noProof="0" dirty="0" smtClean="0">
                <a:ln>
                  <a:noFill/>
                </a:ln>
                <a:solidFill>
                  <a:prstClr val="black"/>
                </a:solidFill>
                <a:effectLst/>
                <a:uLnTx/>
                <a:uFillTx/>
                <a:latin typeface="Frutiger LT Com 45 Light"/>
                <a:ea typeface="+mn-ea"/>
                <a:cs typeface="+mn-cs"/>
              </a:rPr>
              <a:t> ISI</a:t>
            </a:r>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 name="Foliennummernplatzhalter 1">
            <a:extLst>
              <a:ext uri="{FF2B5EF4-FFF2-40B4-BE49-F238E27FC236}">
                <a16:creationId xmlns:a16="http://schemas.microsoft.com/office/drawing/2014/main" id="{8A934F38-4421-4F1B-99BE-04BB89216F48}"/>
              </a:ext>
            </a:extLst>
          </p:cNvPr>
          <p:cNvSpPr>
            <a:spLocks noGrp="1"/>
          </p:cNvSpPr>
          <p:nvPr>
            <p:ph type="sldNum" sz="quarter"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81EE41-304C-41C3-8185-350F2275D756}" type="slidenum">
              <a:rPr kumimoji="0" lang="en-US" sz="800" b="0" i="0" u="none" strike="noStrike" kern="1200" cap="none" spc="0" normalizeH="0" baseline="0" noProof="0" smtClean="0">
                <a:ln>
                  <a:noFill/>
                </a:ln>
                <a:solidFill>
                  <a:prstClr val="black"/>
                </a:solidFill>
                <a:effectLst/>
                <a:uLnTx/>
                <a:uFillTx/>
                <a:latin typeface="Frutiger LT Com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prstClr val="black"/>
              </a:solidFill>
              <a:effectLst/>
              <a:uLnTx/>
              <a:uFillTx/>
              <a:latin typeface="Frutiger LT Com 45 Light"/>
              <a:ea typeface="+mn-ea"/>
              <a:cs typeface="+mn-cs"/>
            </a:endParaRPr>
          </a:p>
        </p:txBody>
      </p:sp>
      <p:graphicFrame>
        <p:nvGraphicFramePr>
          <p:cNvPr id="10" name="Table 9"/>
          <p:cNvGraphicFramePr>
            <a:graphicFrameLocks noGrp="1"/>
          </p:cNvGraphicFramePr>
          <p:nvPr>
            <p:extLst/>
          </p:nvPr>
        </p:nvGraphicFramePr>
        <p:xfrm>
          <a:off x="479422" y="1560928"/>
          <a:ext cx="11233151" cy="968926"/>
        </p:xfrm>
        <a:graphic>
          <a:graphicData uri="http://schemas.openxmlformats.org/drawingml/2006/table">
            <a:tbl>
              <a:tblPr firstRow="1" bandRow="1">
                <a:tableStyleId>{C083E6E3-FA7D-4D7B-A595-EF9225AFEA82}</a:tableStyleId>
              </a:tblPr>
              <a:tblGrid>
                <a:gridCol w="2737384">
                  <a:extLst>
                    <a:ext uri="{9D8B030D-6E8A-4147-A177-3AD203B41FA5}">
                      <a16:colId xmlns:a16="http://schemas.microsoft.com/office/drawing/2014/main" val="1702926180"/>
                    </a:ext>
                  </a:extLst>
                </a:gridCol>
                <a:gridCol w="1551839">
                  <a:extLst>
                    <a:ext uri="{9D8B030D-6E8A-4147-A177-3AD203B41FA5}">
                      <a16:colId xmlns:a16="http://schemas.microsoft.com/office/drawing/2014/main" val="649935329"/>
                    </a:ext>
                  </a:extLst>
                </a:gridCol>
                <a:gridCol w="1845433">
                  <a:extLst>
                    <a:ext uri="{9D8B030D-6E8A-4147-A177-3AD203B41FA5}">
                      <a16:colId xmlns:a16="http://schemas.microsoft.com/office/drawing/2014/main" val="2555619562"/>
                    </a:ext>
                  </a:extLst>
                </a:gridCol>
                <a:gridCol w="1528784">
                  <a:extLst>
                    <a:ext uri="{9D8B030D-6E8A-4147-A177-3AD203B41FA5}">
                      <a16:colId xmlns:a16="http://schemas.microsoft.com/office/drawing/2014/main" val="1123146110"/>
                    </a:ext>
                  </a:extLst>
                </a:gridCol>
                <a:gridCol w="1528784">
                  <a:extLst>
                    <a:ext uri="{9D8B030D-6E8A-4147-A177-3AD203B41FA5}">
                      <a16:colId xmlns:a16="http://schemas.microsoft.com/office/drawing/2014/main" val="4171561055"/>
                    </a:ext>
                  </a:extLst>
                </a:gridCol>
                <a:gridCol w="2040927">
                  <a:extLst>
                    <a:ext uri="{9D8B030D-6E8A-4147-A177-3AD203B41FA5}">
                      <a16:colId xmlns:a16="http://schemas.microsoft.com/office/drawing/2014/main" val="2213907292"/>
                    </a:ext>
                  </a:extLst>
                </a:gridCol>
              </a:tblGrid>
              <a:tr h="968926">
                <a:tc>
                  <a:txBody>
                    <a:bodyPr/>
                    <a:lstStyle/>
                    <a:p>
                      <a:pPr algn="ctr"/>
                      <a:endParaRPr lang="en-US" sz="1100" dirty="0">
                        <a:latin typeface="Arial" panose="020B0604020202020204" pitchFamily="34" charset="0"/>
                        <a:cs typeface="Arial" panose="020B0604020202020204" pitchFamily="34" charset="0"/>
                      </a:endParaRPr>
                    </a:p>
                  </a:txBody>
                  <a:tcPr anchor="ctr"/>
                </a:tc>
                <a:tc>
                  <a:txBody>
                    <a:bodyPr/>
                    <a:lstStyle/>
                    <a:p>
                      <a:pPr marL="0" algn="l" defTabSz="914400" rtl="0" eaLnBrk="1" latinLnBrk="0" hangingPunct="1"/>
                      <a:r>
                        <a:rPr lang="en-US" sz="1200" b="1" u="sng" kern="1200" dirty="0" smtClean="0">
                          <a:solidFill>
                            <a:schemeClr val="bg1">
                              <a:lumMod val="75000"/>
                            </a:schemeClr>
                          </a:solidFill>
                          <a:latin typeface="Arial" panose="020B0604020202020204" pitchFamily="34" charset="0"/>
                          <a:ea typeface="+mn-ea"/>
                          <a:cs typeface="Arial" panose="020B0604020202020204" pitchFamily="34" charset="0"/>
                        </a:rPr>
                        <a:t>Category 1</a:t>
                      </a:r>
                    </a:p>
                  </a:txBody>
                  <a:tcPr>
                    <a:solidFill>
                      <a:schemeClr val="bg1">
                        <a:lumMod val="85000"/>
                      </a:schemeClr>
                    </a:solidFill>
                  </a:tcPr>
                </a:tc>
                <a:tc>
                  <a:txBody>
                    <a:bodyPr/>
                    <a:lstStyle/>
                    <a:p>
                      <a:pPr marL="0" algn="l" defTabSz="914400" rtl="0" eaLnBrk="1" latinLnBrk="0" hangingPunct="1"/>
                      <a:r>
                        <a:rPr lang="en-US" sz="1200" b="1" u="sng" kern="1200" dirty="0" smtClean="0">
                          <a:solidFill>
                            <a:schemeClr val="bg1">
                              <a:lumMod val="75000"/>
                            </a:schemeClr>
                          </a:solidFill>
                          <a:latin typeface="Arial" panose="020B0604020202020204" pitchFamily="34" charset="0"/>
                          <a:ea typeface="+mn-ea"/>
                          <a:cs typeface="Arial" panose="020B0604020202020204" pitchFamily="34" charset="0"/>
                        </a:rPr>
                        <a:t>Category 2</a:t>
                      </a:r>
                    </a:p>
                  </a:txBody>
                  <a:tcPr>
                    <a:solidFill>
                      <a:schemeClr val="bg1">
                        <a:lumMod val="85000"/>
                      </a:schemeClr>
                    </a:solidFill>
                  </a:tcPr>
                </a:tc>
                <a:tc>
                  <a:txBody>
                    <a:bodyPr/>
                    <a:lstStyle/>
                    <a:p>
                      <a:pPr marL="0" algn="l" defTabSz="914400" rtl="0" eaLnBrk="1" latinLnBrk="0" hangingPunct="1"/>
                      <a:r>
                        <a:rPr lang="en-US" sz="1200" b="1" u="sng" kern="1200" dirty="0" smtClean="0">
                          <a:solidFill>
                            <a:schemeClr val="bg1">
                              <a:lumMod val="75000"/>
                            </a:schemeClr>
                          </a:solidFill>
                          <a:latin typeface="Arial" panose="020B0604020202020204" pitchFamily="34" charset="0"/>
                          <a:ea typeface="+mn-ea"/>
                          <a:cs typeface="Arial" panose="020B0604020202020204" pitchFamily="34" charset="0"/>
                        </a:rPr>
                        <a:t>Category 3</a:t>
                      </a:r>
                    </a:p>
                  </a:txBody>
                  <a:tcPr>
                    <a:solidFill>
                      <a:schemeClr val="bg1">
                        <a:lumMod val="85000"/>
                      </a:schemeClr>
                    </a:solidFill>
                  </a:tcPr>
                </a:tc>
                <a:tc>
                  <a:txBody>
                    <a:bodyPr/>
                    <a:lstStyle/>
                    <a:p>
                      <a:pPr marL="0" algn="l" defTabSz="914400" rtl="0" eaLnBrk="1" latinLnBrk="0" hangingPunct="1"/>
                      <a:r>
                        <a:rPr lang="en-US" sz="1200" b="1" u="sng" kern="1200" dirty="0" smtClean="0">
                          <a:solidFill>
                            <a:schemeClr val="bg1">
                              <a:lumMod val="75000"/>
                            </a:schemeClr>
                          </a:solidFill>
                          <a:latin typeface="Arial" panose="020B0604020202020204" pitchFamily="34" charset="0"/>
                          <a:ea typeface="+mn-ea"/>
                          <a:cs typeface="Arial" panose="020B0604020202020204" pitchFamily="34" charset="0"/>
                        </a:rPr>
                        <a:t>Category 4</a:t>
                      </a:r>
                    </a:p>
                  </a:txBody>
                  <a:tcPr>
                    <a:solidFill>
                      <a:schemeClr val="bg1">
                        <a:lumMod val="85000"/>
                      </a:schemeClr>
                    </a:solidFill>
                  </a:tcPr>
                </a:tc>
                <a:tc>
                  <a:txBody>
                    <a:bodyPr/>
                    <a:lstStyle/>
                    <a:p>
                      <a:pPr marL="0" algn="l" defTabSz="914400" rtl="0" eaLnBrk="1" latinLnBrk="0" hangingPunct="1"/>
                      <a:r>
                        <a:rPr lang="en-US" sz="1200" b="1" u="sng" kern="1200" dirty="0" smtClean="0">
                          <a:solidFill>
                            <a:srgbClr val="179C7D"/>
                          </a:solidFill>
                          <a:latin typeface="Arial" panose="020B0604020202020204" pitchFamily="34" charset="0"/>
                          <a:ea typeface="+mn-ea"/>
                          <a:cs typeface="Arial" panose="020B0604020202020204" pitchFamily="34" charset="0"/>
                        </a:rPr>
                        <a:t>Category 5</a:t>
                      </a:r>
                    </a:p>
                    <a:p>
                      <a:pPr marL="0" algn="l" defTabSz="914400" rtl="0" eaLnBrk="1" latinLnBrk="0" hangingPunct="1"/>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algn="l" defTabSz="914400" rtl="0" eaLnBrk="1" latinLnBrk="0" hangingPunct="1"/>
                      <a:r>
                        <a:rPr lang="en-US" sz="1200" b="0" kern="1200" dirty="0" smtClean="0">
                          <a:solidFill>
                            <a:schemeClr val="tx1"/>
                          </a:solidFill>
                          <a:latin typeface="Arial" panose="020B0604020202020204" pitchFamily="34" charset="0"/>
                          <a:ea typeface="+mn-ea"/>
                          <a:cs typeface="Arial" panose="020B0604020202020204" pitchFamily="34" charset="0"/>
                        </a:rPr>
                        <a:t>Society and Economy</a:t>
                      </a:r>
                      <a:endParaRPr lang="en-US" sz="12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35175131"/>
                  </a:ext>
                </a:extLst>
              </a:tr>
            </a:tbl>
          </a:graphicData>
        </a:graphic>
      </p:graphicFrame>
      <p:pic>
        <p:nvPicPr>
          <p:cNvPr id="17" name="Picture 16"/>
          <p:cNvPicPr>
            <a:picLocks noChangeAspect="1"/>
          </p:cNvPicPr>
          <p:nvPr/>
        </p:nvPicPr>
        <p:blipFill>
          <a:blip r:embed="rId7"/>
          <a:stretch>
            <a:fillRect/>
          </a:stretch>
        </p:blipFill>
        <p:spPr>
          <a:xfrm>
            <a:off x="470730" y="4400025"/>
            <a:ext cx="2459032" cy="1603716"/>
          </a:xfrm>
          <a:prstGeom prst="rect">
            <a:avLst/>
          </a:prstGeom>
          <a:ln>
            <a:solidFill>
              <a:schemeClr val="tx1"/>
            </a:solidFill>
          </a:ln>
        </p:spPr>
      </p:pic>
      <p:pic>
        <p:nvPicPr>
          <p:cNvPr id="18" name="Picture 17"/>
          <p:cNvPicPr>
            <a:picLocks noChangeAspect="1"/>
          </p:cNvPicPr>
          <p:nvPr/>
        </p:nvPicPr>
        <p:blipFill rotWithShape="1">
          <a:blip r:embed="rId8"/>
          <a:srcRect t="1" b="1757"/>
          <a:stretch/>
        </p:blipFill>
        <p:spPr>
          <a:xfrm>
            <a:off x="479422" y="2713107"/>
            <a:ext cx="2459032" cy="1603716"/>
          </a:xfrm>
          <a:prstGeom prst="rect">
            <a:avLst/>
          </a:prstGeom>
          <a:ln>
            <a:solidFill>
              <a:schemeClr val="tx1"/>
            </a:solidFill>
          </a:ln>
        </p:spPr>
      </p:pic>
      <p:sp>
        <p:nvSpPr>
          <p:cNvPr id="24" name="Rechteck 15">
            <a:extLst>
              <a:ext uri="{FF2B5EF4-FFF2-40B4-BE49-F238E27FC236}">
                <a16:creationId xmlns:a16="http://schemas.microsoft.com/office/drawing/2014/main" id="{3F02AE69-12F0-4AF7-A789-99ACC1F59EDA}"/>
              </a:ext>
            </a:extLst>
          </p:cNvPr>
          <p:cNvSpPr>
            <a:spLocks/>
          </p:cNvSpPr>
          <p:nvPr/>
        </p:nvSpPr>
        <p:spPr bwMode="gray">
          <a:xfrm>
            <a:off x="3048730" y="2713104"/>
            <a:ext cx="8663843" cy="1603717"/>
          </a:xfrm>
          <a:prstGeom prst="rect">
            <a:avLst/>
          </a:prstGeom>
          <a:solidFill>
            <a:srgbClr val="E5EEF2"/>
          </a:solidFill>
          <a:ln w="9525">
            <a:no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0" tIns="72000" rIns="72000" bIns="72000" rtlCol="0" anchor="ct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25" name="Rechteck 15">
            <a:extLst>
              <a:ext uri="{FF2B5EF4-FFF2-40B4-BE49-F238E27FC236}">
                <a16:creationId xmlns:a16="http://schemas.microsoft.com/office/drawing/2014/main" id="{3F02AE69-12F0-4AF7-A789-99ACC1F59EDA}"/>
              </a:ext>
            </a:extLst>
          </p:cNvPr>
          <p:cNvSpPr>
            <a:spLocks/>
          </p:cNvSpPr>
          <p:nvPr/>
        </p:nvSpPr>
        <p:spPr bwMode="gray">
          <a:xfrm>
            <a:off x="3048730" y="4400022"/>
            <a:ext cx="8663844" cy="1603717"/>
          </a:xfrm>
          <a:prstGeom prst="rect">
            <a:avLst/>
          </a:prstGeom>
          <a:solidFill>
            <a:srgbClr val="E5EEF2"/>
          </a:solidFill>
          <a:ln w="9525">
            <a:no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0" tIns="72000" rIns="72000" bIns="72000" rtlCol="0" anchor="ct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utiger LT Com 45 Light"/>
              <a:ea typeface="+mn-ea"/>
              <a:cs typeface="+mn-cs"/>
            </a:endParaRPr>
          </a:p>
        </p:txBody>
      </p:sp>
      <p:sp>
        <p:nvSpPr>
          <p:cNvPr id="16" name="Textplatzhalter 6">
            <a:extLst>
              <a:ext uri="{FF2B5EF4-FFF2-40B4-BE49-F238E27FC236}">
                <a16:creationId xmlns:a16="http://schemas.microsoft.com/office/drawing/2014/main" id="{E170BC20-4930-4506-8470-6F45AE77F7D2}"/>
              </a:ext>
            </a:extLst>
          </p:cNvPr>
          <p:cNvSpPr txBox="1">
            <a:spLocks/>
          </p:cNvSpPr>
          <p:nvPr/>
        </p:nvSpPr>
        <p:spPr bwMode="gray">
          <a:xfrm>
            <a:off x="3279019" y="2864271"/>
            <a:ext cx="8203264" cy="1301382"/>
          </a:xfrm>
          <a:prstGeom prst="rect">
            <a:avLst/>
          </a:prstGeom>
        </p:spPr>
        <p:txBody>
          <a:bodyPr wrap="square" lIns="0" tIns="0" rIns="0" bIns="0" numCol="1" spcCol="360000">
            <a:spAutoFit/>
          </a:bodyPr>
          <a:lstStyle>
            <a:lvl1pPr marL="0" indent="0" algn="l" defTabSz="914400" rtl="0" eaLnBrk="1" latinLnBrk="0" hangingPunct="1">
              <a:lnSpc>
                <a:spcPts val="1960"/>
              </a:lnSpc>
              <a:spcBef>
                <a:spcPts val="0"/>
              </a:spcBef>
              <a:spcAft>
                <a:spcPts val="1900"/>
              </a:spcAft>
              <a:buFont typeface="Arial" panose="020B0604020202020204" pitchFamily="34" charset="0"/>
              <a:buNone/>
              <a:defRPr sz="1600" b="0" kern="1200">
                <a:solidFill>
                  <a:schemeClr val="accent1"/>
                </a:solidFill>
                <a:latin typeface="+mj-lt"/>
                <a:ea typeface="+mn-ea"/>
                <a:cs typeface="+mn-cs"/>
              </a:defRPr>
            </a:lvl1pPr>
            <a:lvl2pPr marL="0" indent="0" algn="l" defTabSz="914400" rtl="0" eaLnBrk="1" latinLnBrk="0" hangingPunct="1">
              <a:lnSpc>
                <a:spcPts val="1960"/>
              </a:lnSpc>
              <a:spcBef>
                <a:spcPts val="0"/>
              </a:spcBef>
              <a:spcAft>
                <a:spcPts val="1900"/>
              </a:spcAft>
              <a:buFont typeface="Arial" panose="020B0604020202020204" pitchFamily="34" charset="0"/>
              <a:buNone/>
              <a:defRPr sz="1400" kern="1200">
                <a:solidFill>
                  <a:schemeClr val="tx1"/>
                </a:solidFill>
                <a:latin typeface="+mn-lt"/>
                <a:ea typeface="+mn-ea"/>
                <a:cs typeface="+mn-cs"/>
              </a:defRPr>
            </a:lvl2pPr>
            <a:lvl3pPr marL="0" indent="0" algn="l" defTabSz="914400" rtl="0" eaLnBrk="1" latinLnBrk="0" hangingPunct="1">
              <a:lnSpc>
                <a:spcPts val="1960"/>
              </a:lnSpc>
              <a:spcBef>
                <a:spcPts val="0"/>
              </a:spcBef>
              <a:buFont typeface="Arial" panose="020B0604020202020204" pitchFamily="34" charset="0"/>
              <a:buNone/>
              <a:defRPr sz="1400" b="0" kern="1200">
                <a:solidFill>
                  <a:schemeClr val="tx1"/>
                </a:solidFill>
                <a:latin typeface="+mj-lt"/>
                <a:ea typeface="+mn-ea"/>
                <a:cs typeface="+mn-cs"/>
              </a:defRPr>
            </a:lvl3pPr>
            <a:lvl4pPr marL="180000" indent="-180000" algn="l" defTabSz="914400" rtl="0" eaLnBrk="1" latinLnBrk="0" hangingPunct="1">
              <a:lnSpc>
                <a:spcPts val="1960"/>
              </a:lnSpc>
              <a:spcBef>
                <a:spcPts val="0"/>
              </a:spcBef>
              <a:buClr>
                <a:schemeClr val="accent1"/>
              </a:buClr>
              <a:buFont typeface="Wingdings" panose="05000000000000000000" pitchFamily="2" charset="2"/>
              <a:buChar char="§"/>
              <a:defRPr sz="1400" kern="1200">
                <a:solidFill>
                  <a:schemeClr val="tx1"/>
                </a:solidFill>
                <a:latin typeface="+mn-lt"/>
                <a:ea typeface="+mn-ea"/>
                <a:cs typeface="+mn-cs"/>
              </a:defRPr>
            </a:lvl4pPr>
            <a:lvl5pPr marL="36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5pPr>
            <a:lvl6pPr marL="54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6pPr>
            <a:lvl7pPr marL="216000" indent="-216000" algn="l" defTabSz="914400" rtl="0" eaLnBrk="1" latinLnBrk="0" hangingPunct="1">
              <a:lnSpc>
                <a:spcPts val="1960"/>
              </a:lnSpc>
              <a:spcBef>
                <a:spcPts val="0"/>
              </a:spcBef>
              <a:buClr>
                <a:schemeClr val="accent1"/>
              </a:buClr>
              <a:buFont typeface="+mj-lt"/>
              <a:buAutoNum type="arabicPeriod"/>
              <a:defRPr sz="1400" kern="1200">
                <a:solidFill>
                  <a:schemeClr val="tx1"/>
                </a:solidFill>
                <a:latin typeface="+mn-lt"/>
                <a:ea typeface="+mn-ea"/>
                <a:cs typeface="+mn-cs"/>
              </a:defRPr>
            </a:lvl7pPr>
            <a:lvl8pPr marL="432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8pPr>
            <a:lvl9pPr marL="648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0"/>
              </a:spcBef>
              <a:spcAft>
                <a:spcPts val="80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179C7D"/>
                </a:solidFill>
                <a:effectLst/>
                <a:uLnTx/>
                <a:uFillTx/>
                <a:latin typeface="Frutiger LT Com 65 Bold"/>
                <a:ea typeface="+mn-ea"/>
                <a:cs typeface="+mn-cs"/>
              </a:rPr>
              <a:t>How details are modeled in the building agent ...</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The households (unit users in residential buildings) are assigned with socio-demographic information, e.g., person number, age, working status, income group, role of building owner or tenant, etc.</a:t>
            </a:r>
          </a:p>
          <a:p>
            <a:pPr marL="285750" marR="0" lvl="1" indent="-285750" algn="just" defTabSz="914400" rtl="0" eaLnBrk="1" fontAlgn="auto" latinLnBrk="0" hangingPunct="1">
              <a:lnSpc>
                <a:spcPct val="125000"/>
              </a:lnSpc>
              <a:spcBef>
                <a:spcPts val="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The possibility of being triggered to do building renovation and technology replacement, as well as the available options, can be filtered by the socio-demographic information, e.g., due to financial constraint, incentives, etc.</a:t>
            </a:r>
          </a:p>
        </p:txBody>
      </p:sp>
      <p:sp>
        <p:nvSpPr>
          <p:cNvPr id="19" name="Textplatzhalter 6">
            <a:extLst>
              <a:ext uri="{FF2B5EF4-FFF2-40B4-BE49-F238E27FC236}">
                <a16:creationId xmlns:a16="http://schemas.microsoft.com/office/drawing/2014/main" id="{E170BC20-4930-4506-8470-6F45AE77F7D2}"/>
              </a:ext>
            </a:extLst>
          </p:cNvPr>
          <p:cNvSpPr txBox="1">
            <a:spLocks/>
          </p:cNvSpPr>
          <p:nvPr/>
        </p:nvSpPr>
        <p:spPr bwMode="gray">
          <a:xfrm>
            <a:off x="3279019" y="4544777"/>
            <a:ext cx="8203264" cy="1314206"/>
          </a:xfrm>
          <a:prstGeom prst="rect">
            <a:avLst/>
          </a:prstGeom>
        </p:spPr>
        <p:txBody>
          <a:bodyPr wrap="square" lIns="0" tIns="0" rIns="0" bIns="0" numCol="1" spcCol="360000">
            <a:spAutoFit/>
          </a:bodyPr>
          <a:lstStyle>
            <a:lvl1pPr marL="0" indent="0" algn="l" defTabSz="914400" rtl="0" eaLnBrk="1" latinLnBrk="0" hangingPunct="1">
              <a:lnSpc>
                <a:spcPts val="1960"/>
              </a:lnSpc>
              <a:spcBef>
                <a:spcPts val="0"/>
              </a:spcBef>
              <a:spcAft>
                <a:spcPts val="1900"/>
              </a:spcAft>
              <a:buFont typeface="Arial" panose="020B0604020202020204" pitchFamily="34" charset="0"/>
              <a:buNone/>
              <a:defRPr sz="1600" b="0" kern="1200">
                <a:solidFill>
                  <a:schemeClr val="accent1"/>
                </a:solidFill>
                <a:latin typeface="+mj-lt"/>
                <a:ea typeface="+mn-ea"/>
                <a:cs typeface="+mn-cs"/>
              </a:defRPr>
            </a:lvl1pPr>
            <a:lvl2pPr marL="0" indent="0" algn="l" defTabSz="914400" rtl="0" eaLnBrk="1" latinLnBrk="0" hangingPunct="1">
              <a:lnSpc>
                <a:spcPts val="1960"/>
              </a:lnSpc>
              <a:spcBef>
                <a:spcPts val="0"/>
              </a:spcBef>
              <a:spcAft>
                <a:spcPts val="1900"/>
              </a:spcAft>
              <a:buFont typeface="Arial" panose="020B0604020202020204" pitchFamily="34" charset="0"/>
              <a:buNone/>
              <a:defRPr sz="1400" kern="1200">
                <a:solidFill>
                  <a:schemeClr val="tx1"/>
                </a:solidFill>
                <a:latin typeface="+mn-lt"/>
                <a:ea typeface="+mn-ea"/>
                <a:cs typeface="+mn-cs"/>
              </a:defRPr>
            </a:lvl2pPr>
            <a:lvl3pPr marL="0" indent="0" algn="l" defTabSz="914400" rtl="0" eaLnBrk="1" latinLnBrk="0" hangingPunct="1">
              <a:lnSpc>
                <a:spcPts val="1960"/>
              </a:lnSpc>
              <a:spcBef>
                <a:spcPts val="0"/>
              </a:spcBef>
              <a:buFont typeface="Arial" panose="020B0604020202020204" pitchFamily="34" charset="0"/>
              <a:buNone/>
              <a:defRPr sz="1400" b="0" kern="1200">
                <a:solidFill>
                  <a:schemeClr val="tx1"/>
                </a:solidFill>
                <a:latin typeface="+mj-lt"/>
                <a:ea typeface="+mn-ea"/>
                <a:cs typeface="+mn-cs"/>
              </a:defRPr>
            </a:lvl3pPr>
            <a:lvl4pPr marL="180000" indent="-180000" algn="l" defTabSz="914400" rtl="0" eaLnBrk="1" latinLnBrk="0" hangingPunct="1">
              <a:lnSpc>
                <a:spcPts val="1960"/>
              </a:lnSpc>
              <a:spcBef>
                <a:spcPts val="0"/>
              </a:spcBef>
              <a:buClr>
                <a:schemeClr val="accent1"/>
              </a:buClr>
              <a:buFont typeface="Wingdings" panose="05000000000000000000" pitchFamily="2" charset="2"/>
              <a:buChar char="§"/>
              <a:defRPr sz="1400" kern="1200">
                <a:solidFill>
                  <a:schemeClr val="tx1"/>
                </a:solidFill>
                <a:latin typeface="+mn-lt"/>
                <a:ea typeface="+mn-ea"/>
                <a:cs typeface="+mn-cs"/>
              </a:defRPr>
            </a:lvl4pPr>
            <a:lvl5pPr marL="36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5pPr>
            <a:lvl6pPr marL="540000" indent="-180000" algn="l" defTabSz="914400" rtl="0" eaLnBrk="1" latinLnBrk="0" hangingPunct="1">
              <a:lnSpc>
                <a:spcPts val="1960"/>
              </a:lnSpc>
              <a:spcBef>
                <a:spcPts val="0"/>
              </a:spcBef>
              <a:buClr>
                <a:schemeClr val="bg2"/>
              </a:buClr>
              <a:buFont typeface="Wingdings" panose="05000000000000000000" pitchFamily="2" charset="2"/>
              <a:buChar char="§"/>
              <a:defRPr sz="1400" kern="1200">
                <a:solidFill>
                  <a:schemeClr val="tx1"/>
                </a:solidFill>
                <a:latin typeface="+mn-lt"/>
                <a:ea typeface="+mn-ea"/>
                <a:cs typeface="+mn-cs"/>
              </a:defRPr>
            </a:lvl6pPr>
            <a:lvl7pPr marL="216000" indent="-216000" algn="l" defTabSz="914400" rtl="0" eaLnBrk="1" latinLnBrk="0" hangingPunct="1">
              <a:lnSpc>
                <a:spcPts val="1960"/>
              </a:lnSpc>
              <a:spcBef>
                <a:spcPts val="0"/>
              </a:spcBef>
              <a:buClr>
                <a:schemeClr val="accent1"/>
              </a:buClr>
              <a:buFont typeface="+mj-lt"/>
              <a:buAutoNum type="arabicPeriod"/>
              <a:defRPr sz="1400" kern="1200">
                <a:solidFill>
                  <a:schemeClr val="tx1"/>
                </a:solidFill>
                <a:latin typeface="+mn-lt"/>
                <a:ea typeface="+mn-ea"/>
                <a:cs typeface="+mn-cs"/>
              </a:defRPr>
            </a:lvl7pPr>
            <a:lvl8pPr marL="432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8pPr>
            <a:lvl9pPr marL="648000" indent="-216000" algn="l" defTabSz="914400" rtl="0" eaLnBrk="1" latinLnBrk="0" hangingPunct="1">
              <a:lnSpc>
                <a:spcPts val="1960"/>
              </a:lnSpc>
              <a:spcBef>
                <a:spcPts val="0"/>
              </a:spcBef>
              <a:buClr>
                <a:schemeClr val="bg2"/>
              </a:buClr>
              <a:buFont typeface="+mj-lt"/>
              <a:buAutoNum type="arabicPeriod"/>
              <a:defRPr sz="14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0"/>
              </a:spcBef>
              <a:spcAft>
                <a:spcPts val="80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179C7D"/>
                </a:solidFill>
                <a:effectLst/>
                <a:uLnTx/>
                <a:uFillTx/>
                <a:latin typeface="Frutiger LT Com 65 Bold"/>
                <a:ea typeface="+mn-ea"/>
                <a:cs typeface="+mn-cs"/>
              </a:rPr>
              <a:t>How qualitative scenario assumptions are quantified ...</a:t>
            </a:r>
            <a:endParaRPr kumimoji="0" lang="en-US" sz="1400" b="0" i="0" u="none" strike="noStrike" kern="1200" cap="none" spc="0" normalizeH="0" baseline="0" noProof="0" dirty="0">
              <a:ln>
                <a:noFill/>
              </a:ln>
              <a:solidFill>
                <a:srgbClr val="179C7D"/>
              </a:solidFill>
              <a:effectLst/>
              <a:uLnTx/>
              <a:uFillTx/>
              <a:latin typeface="Frutiger LT Com 65 Bold"/>
              <a:ea typeface="+mn-ea"/>
              <a:cs typeface="+mn-cs"/>
            </a:endParaRP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Subsidy schemes can be introduced and targeting on specific social groups.</a:t>
            </a:r>
            <a:r>
              <a:rPr kumimoji="0" lang="en-US" sz="1200" b="0" i="0" u="none" strike="noStrike" kern="1200" cap="none" spc="0" normalizeH="0" baseline="0" noProof="0" dirty="0">
                <a:ln>
                  <a:noFill/>
                </a:ln>
                <a:solidFill>
                  <a:schemeClr val="tx1"/>
                </a:solidFill>
                <a:effectLst/>
                <a:uLnTx/>
                <a:uFillTx/>
                <a:latin typeface="Frutiger LT Com 45 Light"/>
                <a:ea typeface="+mn-ea"/>
                <a:cs typeface="+mn-cs"/>
              </a:rPr>
              <a:t> </a:t>
            </a:r>
            <a:endPar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endParaRP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The distributional impact of policies can be assessed.</a:t>
            </a:r>
          </a:p>
          <a:p>
            <a:pPr marL="285750" marR="0" lvl="0" indent="-285750" algn="just" defTabSz="914400" rtl="0" eaLnBrk="1" fontAlgn="auto" latinLnBrk="0" hangingPunct="1">
              <a:lnSpc>
                <a:spcPct val="125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Frutiger LT Com 45 Light"/>
                <a:ea typeface="+mn-ea"/>
                <a:cs typeface="+mn-cs"/>
              </a:rPr>
              <a:t>The household sizes </a:t>
            </a:r>
            <a:r>
              <a:rPr kumimoji="0" lang="en-US" sz="1200" b="0" i="0" u="none" strike="noStrike" kern="1200" cap="none" spc="0" normalizeH="0" baseline="0" noProof="0" dirty="0" smtClean="0">
                <a:ln>
                  <a:noFill/>
                </a:ln>
                <a:solidFill>
                  <a:prstClr val="black"/>
                </a:solidFill>
                <a:effectLst/>
                <a:uLnTx/>
                <a:uFillTx/>
                <a:latin typeface="Frutiger LT Com 45 Light"/>
                <a:ea typeface="+mn-ea"/>
                <a:cs typeface="+mn-cs"/>
              </a:rPr>
              <a:t>can be captured by the “person number” of the “unit users” in the model, then reflected by the demand of new buildings.</a:t>
            </a:r>
            <a:endParaRPr kumimoji="0" lang="en-US" sz="1200" b="0" i="0" u="none" strike="noStrike" kern="1200" cap="none" spc="0" normalizeH="0" baseline="0" noProof="0" dirty="0">
              <a:ln>
                <a:noFill/>
              </a:ln>
              <a:solidFill>
                <a:prstClr val="black"/>
              </a:solidFill>
              <a:effectLst/>
              <a:uLnTx/>
              <a:uFillTx/>
              <a:latin typeface="Frutiger LT Com 45 Light"/>
              <a:ea typeface="+mn-ea"/>
              <a:cs typeface="+mn-cs"/>
            </a:endParaRPr>
          </a:p>
        </p:txBody>
      </p:sp>
    </p:spTree>
    <p:extLst>
      <p:ext uri="{BB962C8B-B14F-4D97-AF65-F5344CB8AC3E}">
        <p14:creationId xmlns:p14="http://schemas.microsoft.com/office/powerpoint/2010/main" val="104698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dirty="0" smtClean="0"/>
              <a:t>Input </a:t>
            </a:r>
            <a:r>
              <a:rPr lang="de-DE" dirty="0" err="1" smtClean="0"/>
              <a:t>from</a:t>
            </a:r>
            <a:r>
              <a:rPr lang="de-DE" dirty="0" smtClean="0"/>
              <a:t> </a:t>
            </a:r>
            <a:r>
              <a:rPr lang="de-DE" dirty="0" err="1" smtClean="0"/>
              <a:t>other</a:t>
            </a:r>
            <a:r>
              <a:rPr lang="de-DE" dirty="0" smtClean="0"/>
              <a:t> </a:t>
            </a:r>
            <a:r>
              <a:rPr lang="de-DE" dirty="0" err="1" smtClean="0"/>
              <a:t>work</a:t>
            </a:r>
            <a:r>
              <a:rPr lang="de-DE" dirty="0" smtClean="0"/>
              <a:t> </a:t>
            </a:r>
            <a:r>
              <a:rPr lang="de-DE" dirty="0" err="1" smtClean="0"/>
              <a:t>packages</a:t>
            </a:r>
            <a:endParaRPr lang="en-US" dirty="0"/>
          </a:p>
        </p:txBody>
      </p:sp>
      <p:sp>
        <p:nvSpPr>
          <p:cNvPr id="11" name="Text Placeholder 10"/>
          <p:cNvSpPr>
            <a:spLocks noGrp="1"/>
          </p:cNvSpPr>
          <p:nvPr>
            <p:ph type="body" sz="quarter" idx="13"/>
          </p:nvPr>
        </p:nvSpPr>
        <p:spPr>
          <a:xfrm>
            <a:off x="479425" y="778321"/>
            <a:ext cx="11233150" cy="321114"/>
          </a:xfrm>
        </p:spPr>
        <p:txBody>
          <a:bodyPr/>
          <a:lstStyle/>
          <a:p>
            <a:r>
              <a:rPr lang="de-DE" dirty="0"/>
              <a:t>AP 4.1: </a:t>
            </a:r>
            <a:r>
              <a:rPr lang="en-US" dirty="0"/>
              <a:t>Energy-efficient building refurbishment as a core component of the energy </a:t>
            </a:r>
            <a:r>
              <a:rPr lang="en-US" dirty="0" smtClean="0"/>
              <a:t>transition</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3" name="Date Placeholder 12"/>
          <p:cNvSpPr>
            <a:spLocks noGrp="1"/>
          </p:cNvSpPr>
          <p:nvPr>
            <p:ph type="dt" sz="half" idx="15"/>
          </p:nvPr>
        </p:nvSpPr>
        <p:spPr/>
        <p:txBody>
          <a:bodyPr/>
          <a:lstStyle/>
          <a:p>
            <a:r>
              <a:rPr lang="en-US" noProof="0" smtClean="0"/>
              <a:t>03.06.2024</a:t>
            </a:r>
            <a:endParaRPr lang="de-DE" noProof="0" dirty="0"/>
          </a:p>
        </p:txBody>
      </p:sp>
      <p:sp>
        <p:nvSpPr>
          <p:cNvPr id="14" name="Footer Placeholder 13"/>
          <p:cNvSpPr>
            <a:spLocks noGrp="1"/>
          </p:cNvSpPr>
          <p:nvPr>
            <p:ph type="ftr" sz="quarter" idx="16"/>
          </p:nvPr>
        </p:nvSpPr>
        <p:spPr/>
        <p:txBody>
          <a:bodyPr/>
          <a:lstStyle/>
          <a:p>
            <a:r>
              <a:rPr lang="de-DE" noProof="0" smtClean="0"/>
              <a:t>© Fraunhofer ISI</a:t>
            </a:r>
            <a:endParaRPr lang="de-DE" noProof="0" dirty="0"/>
          </a:p>
        </p:txBody>
      </p:sp>
      <p:sp>
        <p:nvSpPr>
          <p:cNvPr id="15" name="Slide Number Placeholder 14"/>
          <p:cNvSpPr>
            <a:spLocks noGrp="1"/>
          </p:cNvSpPr>
          <p:nvPr>
            <p:ph type="sldNum" sz="quarter" idx="17"/>
          </p:nvPr>
        </p:nvSpPr>
        <p:spPr/>
        <p:txBody>
          <a:bodyPr/>
          <a:lstStyle/>
          <a:p>
            <a:fld id="{3D81EE41-304C-41C3-8185-350F2275D756}" type="slidenum">
              <a:rPr lang="de-DE" smtClean="0"/>
              <a:pPr/>
              <a:t>7</a:t>
            </a:fld>
            <a:endParaRPr lang="de-DE"/>
          </a:p>
        </p:txBody>
      </p:sp>
      <p:graphicFrame>
        <p:nvGraphicFramePr>
          <p:cNvPr id="16" name="Table 15"/>
          <p:cNvGraphicFramePr>
            <a:graphicFrameLocks noGrp="1"/>
          </p:cNvGraphicFramePr>
          <p:nvPr>
            <p:extLst>
              <p:ext uri="{D42A27DB-BD31-4B8C-83A1-F6EECF244321}">
                <p14:modId xmlns:p14="http://schemas.microsoft.com/office/powerpoint/2010/main" val="4293785505"/>
              </p:ext>
            </p:extLst>
          </p:nvPr>
        </p:nvGraphicFramePr>
        <p:xfrm>
          <a:off x="479425" y="1319566"/>
          <a:ext cx="11233150" cy="4763424"/>
        </p:xfrm>
        <a:graphic>
          <a:graphicData uri="http://schemas.openxmlformats.org/drawingml/2006/table">
            <a:tbl>
              <a:tblPr firstRow="1" firstCol="1" bandRow="1">
                <a:tableStyleId>{5C22544A-7EE6-4342-B048-85BDC9FD1C3A}</a:tableStyleId>
              </a:tblPr>
              <a:tblGrid>
                <a:gridCol w="547270">
                  <a:extLst>
                    <a:ext uri="{9D8B030D-6E8A-4147-A177-3AD203B41FA5}">
                      <a16:colId xmlns:a16="http://schemas.microsoft.com/office/drawing/2014/main" val="3791453771"/>
                    </a:ext>
                  </a:extLst>
                </a:gridCol>
                <a:gridCol w="3601452">
                  <a:extLst>
                    <a:ext uri="{9D8B030D-6E8A-4147-A177-3AD203B41FA5}">
                      <a16:colId xmlns:a16="http://schemas.microsoft.com/office/drawing/2014/main" val="2143768878"/>
                    </a:ext>
                  </a:extLst>
                </a:gridCol>
                <a:gridCol w="3529264">
                  <a:extLst>
                    <a:ext uri="{9D8B030D-6E8A-4147-A177-3AD203B41FA5}">
                      <a16:colId xmlns:a16="http://schemas.microsoft.com/office/drawing/2014/main" val="2612696889"/>
                    </a:ext>
                  </a:extLst>
                </a:gridCol>
                <a:gridCol w="3555164">
                  <a:extLst>
                    <a:ext uri="{9D8B030D-6E8A-4147-A177-3AD203B41FA5}">
                      <a16:colId xmlns:a16="http://schemas.microsoft.com/office/drawing/2014/main" val="616728960"/>
                    </a:ext>
                  </a:extLst>
                </a:gridCol>
              </a:tblGrid>
              <a:tr h="360000">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gn="l">
                        <a:lnSpc>
                          <a:spcPct val="107000"/>
                        </a:lnSpc>
                        <a:spcAft>
                          <a:spcPts val="0"/>
                        </a:spcAft>
                      </a:pPr>
                      <a:r>
                        <a:rPr lang="de-DE" sz="1600" dirty="0">
                          <a:effectLst/>
                        </a:rPr>
                        <a:t>Feature/</a:t>
                      </a:r>
                      <a:r>
                        <a:rPr lang="de-DE" sz="1600" dirty="0" err="1">
                          <a:effectLst/>
                        </a:rPr>
                        <a:t>handling</a:t>
                      </a:r>
                      <a:r>
                        <a:rPr lang="de-DE" sz="1600" dirty="0">
                          <a:effectLst/>
                        </a:rPr>
                        <a:t> in </a:t>
                      </a:r>
                      <a:r>
                        <a:rPr lang="de-DE" sz="1600" dirty="0" err="1">
                          <a:effectLst/>
                        </a:rPr>
                        <a:t>model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gn="l">
                        <a:lnSpc>
                          <a:spcPct val="107000"/>
                        </a:lnSpc>
                        <a:spcAft>
                          <a:spcPts val="0"/>
                        </a:spcAft>
                      </a:pPr>
                      <a:r>
                        <a:rPr lang="de-DE" sz="1600" dirty="0">
                          <a:effectLst/>
                        </a:rPr>
                        <a:t>Related </a:t>
                      </a:r>
                      <a:r>
                        <a:rPr lang="de-DE" sz="1600" dirty="0" err="1">
                          <a:effectLst/>
                        </a:rPr>
                        <a:t>input</a:t>
                      </a:r>
                      <a:r>
                        <a:rPr lang="de-DE" sz="1600" dirty="0">
                          <a:effectLst/>
                        </a:rPr>
                        <a:t> </a:t>
                      </a:r>
                      <a:r>
                        <a:rPr lang="de-DE" sz="1600" dirty="0" err="1">
                          <a:effectLst/>
                        </a:rPr>
                        <a:t>table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extLst>
                  <a:ext uri="{0D108BD9-81ED-4DB2-BD59-A6C34878D82A}">
                    <a16:rowId xmlns:a16="http://schemas.microsoft.com/office/drawing/2014/main" val="7395606"/>
                  </a:ext>
                </a:extLst>
              </a:tr>
              <a:tr h="684000">
                <a:tc rowSpan="7">
                  <a:txBody>
                    <a:bodyPr/>
                    <a:lstStyle/>
                    <a:p>
                      <a:pPr marL="71755" marR="71755">
                        <a:lnSpc>
                          <a:spcPct val="107000"/>
                        </a:lnSpc>
                        <a:spcAft>
                          <a:spcPts val="0"/>
                        </a:spcAft>
                      </a:pPr>
                      <a:r>
                        <a:rPr lang="de-DE" sz="1400" dirty="0">
                          <a:effectLst/>
                        </a:rPr>
                        <a:t>AP 4.1: </a:t>
                      </a:r>
                      <a:r>
                        <a:rPr lang="en-US" sz="1400" dirty="0" smtClean="0">
                          <a:effectLst/>
                        </a:rPr>
                        <a:t>Energy-efficient building refurbishment as a core component of the energy transition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vert="vert270"/>
                </a:tc>
                <a:tc>
                  <a:txBody>
                    <a:bodyPr/>
                    <a:lstStyle/>
                    <a:p>
                      <a:pPr marL="0">
                        <a:lnSpc>
                          <a:spcPct val="107000"/>
                        </a:lnSpc>
                        <a:spcAft>
                          <a:spcPts val="0"/>
                        </a:spcAft>
                      </a:pPr>
                      <a:r>
                        <a:rPr lang="en-US" sz="1200" dirty="0" smtClean="0">
                          <a:effectLst/>
                        </a:rPr>
                        <a:t>Influence of serial refurbishment to increase the refurbishment rate (where are the limits)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200" dirty="0">
                          <a:effectLst/>
                        </a:rPr>
                        <a:t>Serial renovation considered as an option of renovating via: higher component costs, reduced labor demand (craftsman)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000" dirty="0">
                          <a:effectLst/>
                        </a:rPr>
                        <a:t>Scenario_BuildingComponent_Cost_Material</a:t>
                      </a:r>
                    </a:p>
                    <a:p>
                      <a:pPr marL="0">
                        <a:lnSpc>
                          <a:spcPct val="107000"/>
                        </a:lnSpc>
                        <a:spcAft>
                          <a:spcPts val="0"/>
                        </a:spcAft>
                      </a:pPr>
                      <a:r>
                        <a:rPr lang="en-US" sz="1000" dirty="0">
                          <a:effectLst/>
                        </a:rPr>
                        <a:t>Scenario_BuildingComponent_Input_Labor.xlsx</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956165420"/>
                  </a:ext>
                </a:extLst>
              </a:tr>
              <a:tr h="504000">
                <a:tc vMerge="1">
                  <a:txBody>
                    <a:bodyPr/>
                    <a:lstStyle/>
                    <a:p>
                      <a:endParaRPr lang="en-US"/>
                    </a:p>
                  </a:txBody>
                  <a:tcPr/>
                </a:tc>
                <a:tc>
                  <a:txBody>
                    <a:bodyPr/>
                    <a:lstStyle/>
                    <a:p>
                      <a:pPr marL="0">
                        <a:lnSpc>
                          <a:spcPct val="107000"/>
                        </a:lnSpc>
                        <a:spcAft>
                          <a:spcPts val="0"/>
                        </a:spcAft>
                      </a:pPr>
                      <a:r>
                        <a:rPr lang="en-US" sz="1200" dirty="0" smtClean="0">
                          <a:effectLst/>
                        </a:rPr>
                        <a:t>Influence of a lower district heating temperature: where do problems arise in existing buildings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200" dirty="0">
                          <a:effectLst/>
                        </a:rPr>
                        <a:t>Supply temperature of space heating according to radiator type and building efficiency class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000" dirty="0">
                          <a:effectLst/>
                        </a:rPr>
                        <a:t>Parameter_Building_SupplyTemperature</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709550287"/>
                  </a:ext>
                </a:extLst>
              </a:tr>
              <a:tr h="504000">
                <a:tc vMerge="1">
                  <a:txBody>
                    <a:bodyPr/>
                    <a:lstStyle/>
                    <a:p>
                      <a:endParaRPr lang="en-US"/>
                    </a:p>
                  </a:txBody>
                  <a:tcPr/>
                </a:tc>
                <a:tc>
                  <a:txBody>
                    <a:bodyPr/>
                    <a:lstStyle/>
                    <a:p>
                      <a:pPr>
                        <a:lnSpc>
                          <a:spcPct val="107000"/>
                        </a:lnSpc>
                        <a:spcAft>
                          <a:spcPts val="0"/>
                        </a:spcAft>
                      </a:pPr>
                      <a:r>
                        <a:rPr lang="en-US" sz="1200" dirty="0" smtClean="0">
                          <a:effectLst/>
                        </a:rPr>
                        <a:t>Influence of renovation roadmaps and their follow-up by the authorities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200" dirty="0">
                          <a:effectLst/>
                        </a:rPr>
                        <a:t>Mandatory renovation &amp; certain time-window for implementation.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000" dirty="0">
                          <a:effectLst/>
                        </a:rPr>
                        <a:t>Scenario_Renovation_MaximumHeatingIntensity (time-window of 10 years for implementation.)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030970831"/>
                  </a:ext>
                </a:extLst>
              </a:tr>
              <a:tr h="864000">
                <a:tc vMerge="1">
                  <a:txBody>
                    <a:bodyPr/>
                    <a:lstStyle/>
                    <a:p>
                      <a:endParaRPr lang="en-US"/>
                    </a:p>
                  </a:txBody>
                  <a:tcPr/>
                </a:tc>
                <a:tc>
                  <a:txBody>
                    <a:bodyPr/>
                    <a:lstStyle/>
                    <a:p>
                      <a:pPr>
                        <a:lnSpc>
                          <a:spcPct val="107000"/>
                        </a:lnSpc>
                        <a:spcAft>
                          <a:spcPts val="0"/>
                        </a:spcAft>
                      </a:pPr>
                      <a:r>
                        <a:rPr lang="en-US" sz="1200" dirty="0" smtClean="0">
                          <a:effectLst/>
                        </a:rPr>
                        <a:t>High influence of energy prices on the choice of the optimal energy system in existing buildings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200" dirty="0">
                          <a:effectLst/>
                        </a:rPr>
                        <a:t>Operational costs are taken into account via the utility function (the choice is made accordingly.) Exogenous PV penetration rates in existing buildings.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000" dirty="0">
                          <a:effectLst/>
                        </a:rPr>
                        <a:t>Choice of heating technology via utility function. Decisions are based on a discrete choice model: each separate alternative/option has a “utility” for the user. Utility is calculated via a function considering investment costs, savings in running costs, lifetime of the option, etc.</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17928962"/>
                  </a:ext>
                </a:extLst>
              </a:tr>
              <a:tr h="720000">
                <a:tc vMerge="1">
                  <a:txBody>
                    <a:bodyPr/>
                    <a:lstStyle/>
                    <a:p>
                      <a:endParaRPr lang="en-US"/>
                    </a:p>
                  </a:txBody>
                  <a:tcPr/>
                </a:tc>
                <a:tc>
                  <a:txBody>
                    <a:bodyPr/>
                    <a:lstStyle/>
                    <a:p>
                      <a:pPr>
                        <a:lnSpc>
                          <a:spcPct val="107000"/>
                        </a:lnSpc>
                        <a:spcAft>
                          <a:spcPts val="0"/>
                        </a:spcAft>
                      </a:pPr>
                      <a:r>
                        <a:rPr lang="en-US" sz="1200" dirty="0" smtClean="0">
                          <a:effectLst/>
                        </a:rPr>
                        <a:t>High influence of electricity demand (appliance use, lighting) in non-residential buildings on the choice of the optimal energy system in existing buildings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200" dirty="0">
                          <a:effectLst/>
                        </a:rPr>
                        <a:t>Relates to higher PV adoption in NRES than RES. Exogenous PV penetration rates in existing buildings.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109697790"/>
                  </a:ext>
                </a:extLst>
              </a:tr>
              <a:tr h="504000">
                <a:tc vMerge="1">
                  <a:txBody>
                    <a:bodyPr/>
                    <a:lstStyle/>
                    <a:p>
                      <a:endParaRPr lang="en-US"/>
                    </a:p>
                  </a:txBody>
                  <a:tcPr/>
                </a:tc>
                <a:tc>
                  <a:txBody>
                    <a:bodyPr/>
                    <a:lstStyle/>
                    <a:p>
                      <a:pPr>
                        <a:lnSpc>
                          <a:spcPct val="107000"/>
                        </a:lnSpc>
                        <a:spcAft>
                          <a:spcPts val="0"/>
                        </a:spcAft>
                      </a:pPr>
                      <a:r>
                        <a:rPr lang="en-US" sz="1200" dirty="0" smtClean="0">
                          <a:effectLst/>
                        </a:rPr>
                        <a:t>Future increase in cooling demand due to changes in outside temp.</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200" dirty="0">
                          <a:effectLst/>
                        </a:rPr>
                        <a:t>Hourly cooling demand calculated acc. to the norm (ISO 13790)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000" dirty="0">
                          <a:effectLst/>
                        </a:rPr>
                        <a:t>Hourly weather temperature &amp; radiation profiles are used.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817384484"/>
                  </a:ext>
                </a:extLst>
              </a:tr>
              <a:tr h="576000">
                <a:tc vMerge="1">
                  <a:txBody>
                    <a:bodyPr/>
                    <a:lstStyle/>
                    <a:p>
                      <a:endParaRPr lang="en-US"/>
                    </a:p>
                  </a:txBody>
                  <a:tcPr/>
                </a:tc>
                <a:tc>
                  <a:txBody>
                    <a:bodyPr/>
                    <a:lstStyle/>
                    <a:p>
                      <a:pPr>
                        <a:lnSpc>
                          <a:spcPct val="107000"/>
                        </a:lnSpc>
                        <a:spcAft>
                          <a:spcPts val="0"/>
                        </a:spcAft>
                      </a:pPr>
                      <a:r>
                        <a:rPr lang="en-US" sz="1200" dirty="0" smtClean="0">
                          <a:effectLst/>
                        </a:rPr>
                        <a:t>Rising electricity demand in existing buildings due to heat pumps and </a:t>
                      </a:r>
                      <a:r>
                        <a:rPr lang="en-US" sz="1200" dirty="0" err="1" smtClean="0">
                          <a:effectLst/>
                        </a:rPr>
                        <a:t>electromobility</a:t>
                      </a:r>
                      <a:r>
                        <a:rPr lang="en-US" sz="1200" dirty="0" smtClean="0">
                          <a:effectLst/>
                        </a:rPr>
                        <a:t>, among other things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200" dirty="0">
                          <a:effectLst/>
                        </a:rPr>
                        <a:t>Diffusion of HPs due to renewable energy req. and cost advantages. </a:t>
                      </a:r>
                      <a:r>
                        <a:rPr lang="en-US" sz="1200" dirty="0" err="1">
                          <a:effectLst/>
                        </a:rPr>
                        <a:t>Electromobility</a:t>
                      </a:r>
                      <a:r>
                        <a:rPr lang="en-US" sz="1200" dirty="0">
                          <a:effectLst/>
                        </a:rPr>
                        <a:t> not included.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a:lnSpc>
                          <a:spcPct val="107000"/>
                        </a:lnSpc>
                        <a:spcAft>
                          <a:spcPts val="0"/>
                        </a:spcAft>
                      </a:pPr>
                      <a:r>
                        <a:rPr lang="en-US" sz="1000" dirty="0">
                          <a:effectLst/>
                        </a:rPr>
                        <a:t>Scenario_HeatingSystem_MinimumRenewablePercentage.xlsx Choice of heating technology via utility function as mentioned above.</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817869833"/>
                  </a:ext>
                </a:extLst>
              </a:tr>
            </a:tbl>
          </a:graphicData>
        </a:graphic>
      </p:graphicFrame>
    </p:spTree>
    <p:extLst>
      <p:ext uri="{BB962C8B-B14F-4D97-AF65-F5344CB8AC3E}">
        <p14:creationId xmlns:p14="http://schemas.microsoft.com/office/powerpoint/2010/main" val="374678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dirty="0" smtClean="0"/>
              <a:t>Input </a:t>
            </a:r>
            <a:r>
              <a:rPr lang="de-DE" dirty="0" err="1" smtClean="0"/>
              <a:t>from</a:t>
            </a:r>
            <a:r>
              <a:rPr lang="de-DE" dirty="0" smtClean="0"/>
              <a:t> </a:t>
            </a:r>
            <a:r>
              <a:rPr lang="de-DE" dirty="0" err="1" smtClean="0"/>
              <a:t>other</a:t>
            </a:r>
            <a:r>
              <a:rPr lang="de-DE" dirty="0" smtClean="0"/>
              <a:t> </a:t>
            </a:r>
            <a:r>
              <a:rPr lang="de-DE" dirty="0" err="1" smtClean="0"/>
              <a:t>work</a:t>
            </a:r>
            <a:r>
              <a:rPr lang="de-DE" dirty="0" smtClean="0"/>
              <a:t> </a:t>
            </a:r>
            <a:r>
              <a:rPr lang="de-DE" dirty="0" err="1" smtClean="0"/>
              <a:t>packages</a:t>
            </a:r>
            <a:endParaRPr lang="en-US" dirty="0"/>
          </a:p>
        </p:txBody>
      </p:sp>
      <p:sp>
        <p:nvSpPr>
          <p:cNvPr id="11" name="Text Placeholder 10"/>
          <p:cNvSpPr>
            <a:spLocks noGrp="1"/>
          </p:cNvSpPr>
          <p:nvPr>
            <p:ph type="body" sz="quarter" idx="13"/>
          </p:nvPr>
        </p:nvSpPr>
        <p:spPr>
          <a:xfrm>
            <a:off x="479425" y="778321"/>
            <a:ext cx="11233150" cy="338554"/>
          </a:xfrm>
        </p:spPr>
        <p:txBody>
          <a:bodyPr/>
          <a:lstStyle/>
          <a:p>
            <a:r>
              <a:rPr lang="de-DE" dirty="0"/>
              <a:t>AP 4.2: </a:t>
            </a:r>
            <a:r>
              <a:rPr lang="en-US" dirty="0"/>
              <a:t>New construction as a driver of innovation</a:t>
            </a:r>
          </a:p>
        </p:txBody>
      </p:sp>
      <p:sp>
        <p:nvSpPr>
          <p:cNvPr id="13" name="Date Placeholder 12"/>
          <p:cNvSpPr>
            <a:spLocks noGrp="1"/>
          </p:cNvSpPr>
          <p:nvPr>
            <p:ph type="dt" sz="half" idx="15"/>
          </p:nvPr>
        </p:nvSpPr>
        <p:spPr/>
        <p:txBody>
          <a:bodyPr/>
          <a:lstStyle/>
          <a:p>
            <a:r>
              <a:rPr lang="en-US" noProof="0" smtClean="0"/>
              <a:t>03.06.2024</a:t>
            </a:r>
            <a:endParaRPr lang="de-DE" noProof="0" dirty="0"/>
          </a:p>
        </p:txBody>
      </p:sp>
      <p:sp>
        <p:nvSpPr>
          <p:cNvPr id="14" name="Footer Placeholder 13"/>
          <p:cNvSpPr>
            <a:spLocks noGrp="1"/>
          </p:cNvSpPr>
          <p:nvPr>
            <p:ph type="ftr" sz="quarter" idx="16"/>
          </p:nvPr>
        </p:nvSpPr>
        <p:spPr/>
        <p:txBody>
          <a:bodyPr/>
          <a:lstStyle/>
          <a:p>
            <a:r>
              <a:rPr lang="de-DE" noProof="0" smtClean="0"/>
              <a:t>© Fraunhofer ISI</a:t>
            </a:r>
            <a:endParaRPr lang="de-DE" noProof="0" dirty="0"/>
          </a:p>
        </p:txBody>
      </p:sp>
      <p:sp>
        <p:nvSpPr>
          <p:cNvPr id="15" name="Slide Number Placeholder 14"/>
          <p:cNvSpPr>
            <a:spLocks noGrp="1"/>
          </p:cNvSpPr>
          <p:nvPr>
            <p:ph type="sldNum" sz="quarter" idx="17"/>
          </p:nvPr>
        </p:nvSpPr>
        <p:spPr/>
        <p:txBody>
          <a:bodyPr/>
          <a:lstStyle/>
          <a:p>
            <a:fld id="{3D81EE41-304C-41C3-8185-350F2275D756}" type="slidenum">
              <a:rPr lang="de-DE" smtClean="0"/>
              <a:pPr/>
              <a:t>8</a:t>
            </a:fld>
            <a:endParaRPr lang="de-DE"/>
          </a:p>
        </p:txBody>
      </p:sp>
      <p:graphicFrame>
        <p:nvGraphicFramePr>
          <p:cNvPr id="16" name="Table 15"/>
          <p:cNvGraphicFramePr>
            <a:graphicFrameLocks noGrp="1"/>
          </p:cNvGraphicFramePr>
          <p:nvPr>
            <p:extLst>
              <p:ext uri="{D42A27DB-BD31-4B8C-83A1-F6EECF244321}">
                <p14:modId xmlns:p14="http://schemas.microsoft.com/office/powerpoint/2010/main" val="381991586"/>
              </p:ext>
            </p:extLst>
          </p:nvPr>
        </p:nvGraphicFramePr>
        <p:xfrm>
          <a:off x="479425" y="1479987"/>
          <a:ext cx="11233150" cy="3060000"/>
        </p:xfrm>
        <a:graphic>
          <a:graphicData uri="http://schemas.openxmlformats.org/drawingml/2006/table">
            <a:tbl>
              <a:tblPr firstRow="1" firstCol="1" bandRow="1">
                <a:tableStyleId>{5C22544A-7EE6-4342-B048-85BDC9FD1C3A}</a:tableStyleId>
              </a:tblPr>
              <a:tblGrid>
                <a:gridCol w="547270">
                  <a:extLst>
                    <a:ext uri="{9D8B030D-6E8A-4147-A177-3AD203B41FA5}">
                      <a16:colId xmlns:a16="http://schemas.microsoft.com/office/drawing/2014/main" val="3791453771"/>
                    </a:ext>
                  </a:extLst>
                </a:gridCol>
                <a:gridCol w="3601452">
                  <a:extLst>
                    <a:ext uri="{9D8B030D-6E8A-4147-A177-3AD203B41FA5}">
                      <a16:colId xmlns:a16="http://schemas.microsoft.com/office/drawing/2014/main" val="2143768878"/>
                    </a:ext>
                  </a:extLst>
                </a:gridCol>
                <a:gridCol w="3529264">
                  <a:extLst>
                    <a:ext uri="{9D8B030D-6E8A-4147-A177-3AD203B41FA5}">
                      <a16:colId xmlns:a16="http://schemas.microsoft.com/office/drawing/2014/main" val="2612696889"/>
                    </a:ext>
                  </a:extLst>
                </a:gridCol>
                <a:gridCol w="3555164">
                  <a:extLst>
                    <a:ext uri="{9D8B030D-6E8A-4147-A177-3AD203B41FA5}">
                      <a16:colId xmlns:a16="http://schemas.microsoft.com/office/drawing/2014/main" val="616728960"/>
                    </a:ext>
                  </a:extLst>
                </a:gridCol>
              </a:tblGrid>
              <a:tr h="360000">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nSpc>
                          <a:spcPct val="107000"/>
                        </a:lnSpc>
                        <a:spcAft>
                          <a:spcPts val="0"/>
                        </a:spcAft>
                      </a:pPr>
                      <a:r>
                        <a:rPr lang="de-DE" sz="1600" dirty="0">
                          <a:effectLst/>
                        </a:rPr>
                        <a:t>Feature/</a:t>
                      </a:r>
                      <a:r>
                        <a:rPr lang="de-DE" sz="1600" dirty="0" err="1">
                          <a:effectLst/>
                        </a:rPr>
                        <a:t>handling</a:t>
                      </a:r>
                      <a:r>
                        <a:rPr lang="de-DE" sz="1600" dirty="0">
                          <a:effectLst/>
                        </a:rPr>
                        <a:t> in </a:t>
                      </a:r>
                      <a:r>
                        <a:rPr lang="de-DE" sz="1600" dirty="0" err="1">
                          <a:effectLst/>
                        </a:rPr>
                        <a:t>model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nSpc>
                          <a:spcPct val="107000"/>
                        </a:lnSpc>
                        <a:spcAft>
                          <a:spcPts val="0"/>
                        </a:spcAft>
                      </a:pPr>
                      <a:r>
                        <a:rPr lang="de-DE" sz="1600" dirty="0">
                          <a:effectLst/>
                        </a:rPr>
                        <a:t>Related </a:t>
                      </a:r>
                      <a:r>
                        <a:rPr lang="de-DE" sz="1600" dirty="0" err="1">
                          <a:effectLst/>
                        </a:rPr>
                        <a:t>input</a:t>
                      </a:r>
                      <a:r>
                        <a:rPr lang="de-DE" sz="1600" dirty="0">
                          <a:effectLst/>
                        </a:rPr>
                        <a:t> </a:t>
                      </a:r>
                      <a:r>
                        <a:rPr lang="de-DE" sz="1600" dirty="0" err="1">
                          <a:effectLst/>
                        </a:rPr>
                        <a:t>table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extLst>
                  <a:ext uri="{0D108BD9-81ED-4DB2-BD59-A6C34878D82A}">
                    <a16:rowId xmlns:a16="http://schemas.microsoft.com/office/drawing/2014/main" val="7395606"/>
                  </a:ext>
                </a:extLst>
              </a:tr>
              <a:tr h="540000">
                <a:tc rowSpan="4">
                  <a:txBody>
                    <a:bodyPr/>
                    <a:lstStyle/>
                    <a:p>
                      <a:pPr marL="71755" marR="71755">
                        <a:lnSpc>
                          <a:spcPct val="107000"/>
                        </a:lnSpc>
                        <a:spcAft>
                          <a:spcPts val="0"/>
                        </a:spcAft>
                      </a:pPr>
                      <a:r>
                        <a:rPr lang="de-DE" sz="1400" smtClean="0">
                          <a:effectLst/>
                          <a:latin typeface="Calibri" panose="020F0502020204030204" pitchFamily="34" charset="0"/>
                          <a:ea typeface="Calibri" panose="020F0502020204030204" pitchFamily="34" charset="0"/>
                          <a:cs typeface="Arial" panose="020B0604020202020204" pitchFamily="34" charset="0"/>
                        </a:rPr>
                        <a:t>AP 4.2: </a:t>
                      </a:r>
                      <a:r>
                        <a:rPr lang="en-US" sz="1400" smtClean="0">
                          <a:effectLst/>
                          <a:latin typeface="Calibri" panose="020F0502020204030204" pitchFamily="34" charset="0"/>
                          <a:ea typeface="Calibri" panose="020F0502020204030204" pitchFamily="34" charset="0"/>
                          <a:cs typeface="Arial" panose="020B0604020202020204" pitchFamily="34" charset="0"/>
                        </a:rPr>
                        <a:t>New construction as a driver of innovation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vert="vert270"/>
                </a:tc>
                <a:tc>
                  <a:txBody>
                    <a:bodyPr/>
                    <a:lstStyle/>
                    <a:p>
                      <a:r>
                        <a:rPr lang="en-US" sz="1200" kern="1200" dirty="0" smtClean="0">
                          <a:solidFill>
                            <a:schemeClr val="dk1"/>
                          </a:solidFill>
                          <a:effectLst/>
                          <a:latin typeface="+mn-lt"/>
                          <a:ea typeface="+mn-ea"/>
                          <a:cs typeface="+mn-cs"/>
                        </a:rPr>
                        <a:t>Influence of a possible legal requirement that new buildings must be climate-neutral in operation</a:t>
                      </a:r>
                      <a:endParaRPr lang="en-US" sz="1200"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Min. renewable percentage 100% for new buildings</a:t>
                      </a:r>
                      <a:endParaRPr lang="en-US" sz="12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Implemented in the code.</a:t>
                      </a:r>
                    </a:p>
                  </a:txBody>
                  <a:tcPr/>
                </a:tc>
                <a:extLst>
                  <a:ext uri="{0D108BD9-81ED-4DB2-BD59-A6C34878D82A}">
                    <a16:rowId xmlns:a16="http://schemas.microsoft.com/office/drawing/2014/main" val="3956165420"/>
                  </a:ext>
                </a:extLst>
              </a:tr>
              <a:tr h="720000">
                <a:tc vMerge="1">
                  <a:txBody>
                    <a:bodyPr/>
                    <a:lstStyle/>
                    <a:p>
                      <a:endParaRPr lang="en-US"/>
                    </a:p>
                  </a:txBody>
                  <a:tcPr/>
                </a:tc>
                <a:tc>
                  <a:txBody>
                    <a:bodyPr/>
                    <a:lstStyle/>
                    <a:p>
                      <a:pPr marL="0">
                        <a:lnSpc>
                          <a:spcPct val="107000"/>
                        </a:lnSpc>
                        <a:spcAft>
                          <a:spcPts val="0"/>
                        </a:spcAft>
                      </a:pPr>
                      <a:r>
                        <a:rPr lang="en-US" sz="1200" kern="1200" dirty="0" smtClean="0">
                          <a:solidFill>
                            <a:schemeClr val="dk1"/>
                          </a:solidFill>
                          <a:effectLst/>
                          <a:latin typeface="+mn-lt"/>
                          <a:ea typeface="+mn-ea"/>
                          <a:cs typeface="+mn-cs"/>
                        </a:rPr>
                        <a:t>Influence of a possible legal requirement that new buildings must have an energy plus (e.g. for feeding into the grid or use for e-mobility)</a:t>
                      </a:r>
                      <a:endParaRPr lang="en-US" sz="1200" kern="1200" dirty="0">
                        <a:solidFill>
                          <a:schemeClr val="dk1"/>
                        </a:solidFill>
                        <a:effectLst/>
                        <a:latin typeface="+mn-lt"/>
                        <a:ea typeface="+mn-ea"/>
                        <a:cs typeface="+mn-cs"/>
                      </a:endParaRPr>
                    </a:p>
                  </a:txBody>
                  <a:tcPr/>
                </a:tc>
                <a:tc>
                  <a:txBody>
                    <a:bodyPr/>
                    <a:lstStyle/>
                    <a:p>
                      <a:pPr marL="0">
                        <a:lnSpc>
                          <a:spcPct val="107000"/>
                        </a:lnSpc>
                        <a:spcAft>
                          <a:spcPts val="0"/>
                        </a:spcAft>
                      </a:pPr>
                      <a:r>
                        <a:rPr lang="en-US" sz="1200" kern="1200" dirty="0" smtClean="0">
                          <a:solidFill>
                            <a:schemeClr val="dk1"/>
                          </a:solidFill>
                          <a:effectLst/>
                          <a:latin typeface="+mn-lt"/>
                          <a:ea typeface="+mn-ea"/>
                          <a:cs typeface="+mn-cs"/>
                        </a:rPr>
                        <a:t>PV mandatory in new buildings (energy-plus/negative isn’t calculated or guaranteed.) </a:t>
                      </a:r>
                      <a:r>
                        <a:rPr lang="en-US" sz="1200" kern="1200" dirty="0" err="1" smtClean="0">
                          <a:solidFill>
                            <a:schemeClr val="dk1"/>
                          </a:solidFill>
                          <a:effectLst/>
                          <a:latin typeface="+mn-lt"/>
                          <a:ea typeface="+mn-ea"/>
                          <a:cs typeface="+mn-cs"/>
                        </a:rPr>
                        <a:t>Electromobility</a:t>
                      </a:r>
                      <a:r>
                        <a:rPr lang="en-US" sz="1200" kern="1200" dirty="0" smtClean="0">
                          <a:solidFill>
                            <a:schemeClr val="dk1"/>
                          </a:solidFill>
                          <a:effectLst/>
                          <a:latin typeface="+mn-lt"/>
                          <a:ea typeface="+mn-ea"/>
                          <a:cs typeface="+mn-cs"/>
                        </a:rPr>
                        <a:t> not included.</a:t>
                      </a:r>
                      <a:endParaRPr lang="en-US" sz="12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Implemented in the code.</a:t>
                      </a:r>
                    </a:p>
                  </a:txBody>
                  <a:tcPr/>
                </a:tc>
                <a:extLst>
                  <a:ext uri="{0D108BD9-81ED-4DB2-BD59-A6C34878D82A}">
                    <a16:rowId xmlns:a16="http://schemas.microsoft.com/office/drawing/2014/main" val="2709550287"/>
                  </a:ext>
                </a:extLst>
              </a:tr>
              <a:tr h="540000">
                <a:tc vMerge="1">
                  <a:txBody>
                    <a:bodyPr/>
                    <a:lstStyle/>
                    <a:p>
                      <a:endParaRPr lang="en-US"/>
                    </a:p>
                  </a:txBody>
                  <a:tcPr/>
                </a:tc>
                <a:tc>
                  <a:txBody>
                    <a:bodyPr/>
                    <a:lstStyle/>
                    <a:p>
                      <a:pPr>
                        <a:lnSpc>
                          <a:spcPct val="107000"/>
                        </a:lnSpc>
                        <a:spcAft>
                          <a:spcPts val="0"/>
                        </a:spcAft>
                      </a:pPr>
                      <a:r>
                        <a:rPr lang="en-US" sz="1200" kern="1200" dirty="0" smtClean="0">
                          <a:solidFill>
                            <a:schemeClr val="dk1"/>
                          </a:solidFill>
                          <a:effectLst/>
                          <a:latin typeface="+mn-lt"/>
                          <a:ea typeface="+mn-ea"/>
                          <a:cs typeface="+mn-cs"/>
                        </a:rPr>
                        <a:t>Influence of a possible solar obligation (PV) for new buildings</a:t>
                      </a:r>
                      <a:endParaRPr lang="en-US" sz="1200" kern="1200" dirty="0">
                        <a:solidFill>
                          <a:schemeClr val="dk1"/>
                        </a:solidFill>
                        <a:effectLst/>
                        <a:latin typeface="+mn-lt"/>
                        <a:ea typeface="+mn-ea"/>
                        <a:cs typeface="+mn-cs"/>
                      </a:endParaRPr>
                    </a:p>
                  </a:txBody>
                  <a:tcPr/>
                </a:tc>
                <a:tc>
                  <a:txBody>
                    <a:bodyPr/>
                    <a:lstStyle/>
                    <a:p>
                      <a:pPr marL="0">
                        <a:lnSpc>
                          <a:spcPct val="107000"/>
                        </a:lnSpc>
                        <a:spcAft>
                          <a:spcPts val="0"/>
                        </a:spcAft>
                      </a:pPr>
                      <a:r>
                        <a:rPr lang="en-US" sz="1200" kern="1200" dirty="0" smtClean="0">
                          <a:solidFill>
                            <a:schemeClr val="dk1"/>
                          </a:solidFill>
                          <a:effectLst/>
                          <a:latin typeface="+mn-lt"/>
                          <a:ea typeface="+mn-ea"/>
                          <a:cs typeface="+mn-cs"/>
                        </a:rPr>
                        <a:t>PV mandatory in new buildings.</a:t>
                      </a:r>
                      <a:endParaRPr lang="en-US" sz="1200" kern="1200" dirty="0">
                        <a:solidFill>
                          <a:schemeClr val="dk1"/>
                        </a:solidFill>
                        <a:effectLst/>
                        <a:latin typeface="+mn-lt"/>
                        <a:ea typeface="+mn-ea"/>
                        <a:cs typeface="+mn-cs"/>
                      </a:endParaRPr>
                    </a:p>
                  </a:txBody>
                  <a:tcPr/>
                </a:tc>
                <a:tc>
                  <a:txBody>
                    <a:bodyPr/>
                    <a:lstStyle/>
                    <a:p>
                      <a:pPr marL="0">
                        <a:lnSpc>
                          <a:spcPct val="107000"/>
                        </a:lnSpc>
                        <a:spcAft>
                          <a:spcPts val="0"/>
                        </a:spcAft>
                      </a:pPr>
                      <a:r>
                        <a:rPr lang="en-US" sz="1000" kern="1200" dirty="0" smtClean="0">
                          <a:solidFill>
                            <a:schemeClr val="dk1"/>
                          </a:solidFill>
                          <a:effectLst/>
                          <a:latin typeface="+mn-lt"/>
                          <a:ea typeface="+mn-ea"/>
                          <a:cs typeface="+mn-cs"/>
                        </a:rPr>
                        <a:t>Implemented in the code.</a:t>
                      </a:r>
                    </a:p>
                  </a:txBody>
                  <a:tcPr/>
                </a:tc>
                <a:extLst>
                  <a:ext uri="{0D108BD9-81ED-4DB2-BD59-A6C34878D82A}">
                    <a16:rowId xmlns:a16="http://schemas.microsoft.com/office/drawing/2014/main" val="3030970831"/>
                  </a:ext>
                </a:extLst>
              </a:tr>
              <a:tr h="900000">
                <a:tc vMerge="1">
                  <a:txBody>
                    <a:bodyPr/>
                    <a:lstStyle/>
                    <a:p>
                      <a:endParaRPr lang="en-US"/>
                    </a:p>
                  </a:txBody>
                  <a:tcPr/>
                </a:tc>
                <a:tc>
                  <a:txBody>
                    <a:bodyPr/>
                    <a:lstStyle/>
                    <a:p>
                      <a:pPr>
                        <a:lnSpc>
                          <a:spcPct val="107000"/>
                        </a:lnSpc>
                        <a:spcAft>
                          <a:spcPts val="0"/>
                        </a:spcAft>
                      </a:pPr>
                      <a:r>
                        <a:rPr lang="en-US" sz="1200" kern="1200" dirty="0" smtClean="0">
                          <a:solidFill>
                            <a:schemeClr val="dk1"/>
                          </a:solidFill>
                          <a:effectLst/>
                          <a:latin typeface="+mn-lt"/>
                          <a:ea typeface="+mn-ea"/>
                          <a:cs typeface="+mn-cs"/>
                        </a:rPr>
                        <a:t>Highlighting individual technologies researched in the building projects and scaling them to a proportion of new buildings or renovated buildings</a:t>
                      </a:r>
                      <a:endParaRPr lang="en-US" sz="1200" kern="1200" dirty="0">
                        <a:solidFill>
                          <a:schemeClr val="dk1"/>
                        </a:solidFill>
                        <a:effectLst/>
                        <a:latin typeface="+mn-lt"/>
                        <a:ea typeface="+mn-ea"/>
                        <a:cs typeface="+mn-cs"/>
                      </a:endParaRPr>
                    </a:p>
                  </a:txBody>
                  <a:tcPr/>
                </a:tc>
                <a:tc>
                  <a:txBody>
                    <a:bodyPr/>
                    <a:lstStyle/>
                    <a:p>
                      <a:pPr marL="0">
                        <a:lnSpc>
                          <a:spcPct val="107000"/>
                        </a:lnSpc>
                        <a:spcAft>
                          <a:spcPts val="0"/>
                        </a:spcAft>
                      </a:pPr>
                      <a:r>
                        <a:rPr lang="en-US" sz="1200" kern="1200" dirty="0" smtClean="0">
                          <a:solidFill>
                            <a:srgbClr val="FF0000"/>
                          </a:solidFill>
                          <a:effectLst/>
                          <a:latin typeface="+mn-lt"/>
                          <a:ea typeface="+mn-ea"/>
                          <a:cs typeface="+mn-cs"/>
                        </a:rPr>
                        <a:t>More input on specific “researched” technologies needed. Currently not modeled.</a:t>
                      </a:r>
                      <a:endParaRPr lang="en-US" sz="1200" kern="1200" dirty="0">
                        <a:solidFill>
                          <a:srgbClr val="FF0000"/>
                        </a:solidFill>
                        <a:effectLst/>
                        <a:latin typeface="+mn-lt"/>
                        <a:ea typeface="+mn-ea"/>
                        <a:cs typeface="+mn-cs"/>
                      </a:endParaRPr>
                    </a:p>
                  </a:txBody>
                  <a:tcPr/>
                </a:tc>
                <a:tc>
                  <a:txBody>
                    <a:bodyPr/>
                    <a:lstStyle/>
                    <a:p>
                      <a:pPr marL="0">
                        <a:lnSpc>
                          <a:spcPct val="107000"/>
                        </a:lnSpc>
                        <a:spcAft>
                          <a:spcPts val="0"/>
                        </a:spcAft>
                      </a:pPr>
                      <a:r>
                        <a:rPr lang="de-DE" sz="1000" kern="1200" dirty="0" err="1" smtClean="0">
                          <a:solidFill>
                            <a:srgbClr val="FF0000"/>
                          </a:solidFill>
                          <a:effectLst/>
                          <a:latin typeface="+mn-lt"/>
                          <a:ea typeface="+mn-ea"/>
                          <a:cs typeface="+mn-cs"/>
                        </a:rPr>
                        <a:t>Discussion</a:t>
                      </a:r>
                      <a:r>
                        <a:rPr lang="de-DE" sz="1000" kern="1200" dirty="0" smtClean="0">
                          <a:solidFill>
                            <a:srgbClr val="FF0000"/>
                          </a:solidFill>
                          <a:effectLst/>
                          <a:latin typeface="+mn-lt"/>
                          <a:ea typeface="+mn-ea"/>
                          <a:cs typeface="+mn-cs"/>
                        </a:rPr>
                        <a:t> </a:t>
                      </a:r>
                      <a:r>
                        <a:rPr lang="de-DE" sz="1000" kern="1200" dirty="0" err="1" smtClean="0">
                          <a:solidFill>
                            <a:srgbClr val="FF0000"/>
                          </a:solidFill>
                          <a:effectLst/>
                          <a:latin typeface="+mn-lt"/>
                          <a:ea typeface="+mn-ea"/>
                          <a:cs typeface="+mn-cs"/>
                        </a:rPr>
                        <a:t>needed</a:t>
                      </a:r>
                      <a:endParaRPr lang="en-US" sz="1000" kern="1200" dirty="0">
                        <a:solidFill>
                          <a:srgbClr val="FF0000"/>
                        </a:solidFill>
                        <a:effectLst/>
                        <a:latin typeface="+mn-lt"/>
                        <a:ea typeface="+mn-ea"/>
                        <a:cs typeface="+mn-cs"/>
                      </a:endParaRPr>
                    </a:p>
                  </a:txBody>
                  <a:tcPr/>
                </a:tc>
                <a:extLst>
                  <a:ext uri="{0D108BD9-81ED-4DB2-BD59-A6C34878D82A}">
                    <a16:rowId xmlns:a16="http://schemas.microsoft.com/office/drawing/2014/main" val="317928962"/>
                  </a:ext>
                </a:extLst>
              </a:tr>
            </a:tbl>
          </a:graphicData>
        </a:graphic>
      </p:graphicFrame>
    </p:spTree>
    <p:extLst>
      <p:ext uri="{BB962C8B-B14F-4D97-AF65-F5344CB8AC3E}">
        <p14:creationId xmlns:p14="http://schemas.microsoft.com/office/powerpoint/2010/main" val="65230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dirty="0" smtClean="0"/>
              <a:t>Input </a:t>
            </a:r>
            <a:r>
              <a:rPr lang="de-DE" dirty="0" err="1" smtClean="0"/>
              <a:t>from</a:t>
            </a:r>
            <a:r>
              <a:rPr lang="de-DE" dirty="0" smtClean="0"/>
              <a:t> </a:t>
            </a:r>
            <a:r>
              <a:rPr lang="de-DE" dirty="0" err="1" smtClean="0"/>
              <a:t>other</a:t>
            </a:r>
            <a:r>
              <a:rPr lang="de-DE" dirty="0" smtClean="0"/>
              <a:t> </a:t>
            </a:r>
            <a:r>
              <a:rPr lang="de-DE" dirty="0" err="1" smtClean="0"/>
              <a:t>work</a:t>
            </a:r>
            <a:r>
              <a:rPr lang="de-DE" dirty="0" smtClean="0"/>
              <a:t> </a:t>
            </a:r>
            <a:r>
              <a:rPr lang="de-DE" dirty="0" err="1" smtClean="0"/>
              <a:t>packages</a:t>
            </a:r>
            <a:endParaRPr lang="en-US" dirty="0"/>
          </a:p>
        </p:txBody>
      </p:sp>
      <p:sp>
        <p:nvSpPr>
          <p:cNvPr id="11" name="Text Placeholder 10"/>
          <p:cNvSpPr>
            <a:spLocks noGrp="1"/>
          </p:cNvSpPr>
          <p:nvPr>
            <p:ph type="body" sz="quarter" idx="13"/>
          </p:nvPr>
        </p:nvSpPr>
        <p:spPr>
          <a:xfrm>
            <a:off x="479425" y="778321"/>
            <a:ext cx="11233150" cy="319318"/>
          </a:xfrm>
        </p:spPr>
        <p:txBody>
          <a:bodyPr/>
          <a:lstStyle/>
          <a:p>
            <a:r>
              <a:rPr lang="de-DE" dirty="0"/>
              <a:t>AP </a:t>
            </a:r>
            <a:r>
              <a:rPr lang="de-DE" dirty="0" smtClean="0"/>
              <a:t>4.3: </a:t>
            </a:r>
            <a:r>
              <a:rPr lang="en-US" dirty="0"/>
              <a:t>Smart building operation</a:t>
            </a:r>
          </a:p>
        </p:txBody>
      </p:sp>
      <p:sp>
        <p:nvSpPr>
          <p:cNvPr id="13" name="Date Placeholder 12"/>
          <p:cNvSpPr>
            <a:spLocks noGrp="1"/>
          </p:cNvSpPr>
          <p:nvPr>
            <p:ph type="dt" sz="half" idx="15"/>
          </p:nvPr>
        </p:nvSpPr>
        <p:spPr/>
        <p:txBody>
          <a:bodyPr/>
          <a:lstStyle/>
          <a:p>
            <a:r>
              <a:rPr lang="en-US" noProof="0" smtClean="0"/>
              <a:t>03.06.2024</a:t>
            </a:r>
            <a:endParaRPr lang="de-DE" noProof="0" dirty="0"/>
          </a:p>
        </p:txBody>
      </p:sp>
      <p:sp>
        <p:nvSpPr>
          <p:cNvPr id="14" name="Footer Placeholder 13"/>
          <p:cNvSpPr>
            <a:spLocks noGrp="1"/>
          </p:cNvSpPr>
          <p:nvPr>
            <p:ph type="ftr" sz="quarter" idx="16"/>
          </p:nvPr>
        </p:nvSpPr>
        <p:spPr/>
        <p:txBody>
          <a:bodyPr/>
          <a:lstStyle/>
          <a:p>
            <a:r>
              <a:rPr lang="de-DE" noProof="0" smtClean="0"/>
              <a:t>© Fraunhofer ISI</a:t>
            </a:r>
            <a:endParaRPr lang="de-DE" noProof="0" dirty="0"/>
          </a:p>
        </p:txBody>
      </p:sp>
      <p:sp>
        <p:nvSpPr>
          <p:cNvPr id="15" name="Slide Number Placeholder 14"/>
          <p:cNvSpPr>
            <a:spLocks noGrp="1"/>
          </p:cNvSpPr>
          <p:nvPr>
            <p:ph type="sldNum" sz="quarter" idx="17"/>
          </p:nvPr>
        </p:nvSpPr>
        <p:spPr/>
        <p:txBody>
          <a:bodyPr/>
          <a:lstStyle/>
          <a:p>
            <a:fld id="{3D81EE41-304C-41C3-8185-350F2275D756}" type="slidenum">
              <a:rPr lang="de-DE" smtClean="0"/>
              <a:pPr/>
              <a:t>9</a:t>
            </a:fld>
            <a:endParaRPr lang="de-DE"/>
          </a:p>
        </p:txBody>
      </p:sp>
      <p:graphicFrame>
        <p:nvGraphicFramePr>
          <p:cNvPr id="16" name="Table 15"/>
          <p:cNvGraphicFramePr>
            <a:graphicFrameLocks noGrp="1"/>
          </p:cNvGraphicFramePr>
          <p:nvPr>
            <p:extLst>
              <p:ext uri="{D42A27DB-BD31-4B8C-83A1-F6EECF244321}">
                <p14:modId xmlns:p14="http://schemas.microsoft.com/office/powerpoint/2010/main" val="3221594592"/>
              </p:ext>
            </p:extLst>
          </p:nvPr>
        </p:nvGraphicFramePr>
        <p:xfrm>
          <a:off x="479425" y="1479987"/>
          <a:ext cx="11233150" cy="2916000"/>
        </p:xfrm>
        <a:graphic>
          <a:graphicData uri="http://schemas.openxmlformats.org/drawingml/2006/table">
            <a:tbl>
              <a:tblPr firstRow="1" firstCol="1" bandRow="1">
                <a:tableStyleId>{5C22544A-7EE6-4342-B048-85BDC9FD1C3A}</a:tableStyleId>
              </a:tblPr>
              <a:tblGrid>
                <a:gridCol w="547270">
                  <a:extLst>
                    <a:ext uri="{9D8B030D-6E8A-4147-A177-3AD203B41FA5}">
                      <a16:colId xmlns:a16="http://schemas.microsoft.com/office/drawing/2014/main" val="3791453771"/>
                    </a:ext>
                  </a:extLst>
                </a:gridCol>
                <a:gridCol w="3601452">
                  <a:extLst>
                    <a:ext uri="{9D8B030D-6E8A-4147-A177-3AD203B41FA5}">
                      <a16:colId xmlns:a16="http://schemas.microsoft.com/office/drawing/2014/main" val="2143768878"/>
                    </a:ext>
                  </a:extLst>
                </a:gridCol>
                <a:gridCol w="3529264">
                  <a:extLst>
                    <a:ext uri="{9D8B030D-6E8A-4147-A177-3AD203B41FA5}">
                      <a16:colId xmlns:a16="http://schemas.microsoft.com/office/drawing/2014/main" val="2612696889"/>
                    </a:ext>
                  </a:extLst>
                </a:gridCol>
                <a:gridCol w="3555164">
                  <a:extLst>
                    <a:ext uri="{9D8B030D-6E8A-4147-A177-3AD203B41FA5}">
                      <a16:colId xmlns:a16="http://schemas.microsoft.com/office/drawing/2014/main" val="616728960"/>
                    </a:ext>
                  </a:extLst>
                </a:gridCol>
              </a:tblGrid>
              <a:tr h="360000">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457200">
                        <a:lnSpc>
                          <a:spcPct val="107000"/>
                        </a:lnSpc>
                        <a:spcAft>
                          <a:spcPts val="0"/>
                        </a:spcAft>
                      </a:pPr>
                      <a:r>
                        <a:rPr lang="de-DE"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nSpc>
                          <a:spcPct val="107000"/>
                        </a:lnSpc>
                        <a:spcAft>
                          <a:spcPts val="0"/>
                        </a:spcAft>
                      </a:pPr>
                      <a:r>
                        <a:rPr lang="de-DE" sz="1600" dirty="0">
                          <a:effectLst/>
                        </a:rPr>
                        <a:t>Feature/</a:t>
                      </a:r>
                      <a:r>
                        <a:rPr lang="de-DE" sz="1600" dirty="0" err="1">
                          <a:effectLst/>
                        </a:rPr>
                        <a:t>handling</a:t>
                      </a:r>
                      <a:r>
                        <a:rPr lang="de-DE" sz="1600" dirty="0">
                          <a:effectLst/>
                        </a:rPr>
                        <a:t> in </a:t>
                      </a:r>
                      <a:r>
                        <a:rPr lang="de-DE" sz="1600" dirty="0" err="1">
                          <a:effectLst/>
                        </a:rPr>
                        <a:t>model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tc>
                  <a:txBody>
                    <a:bodyPr/>
                    <a:lstStyle/>
                    <a:p>
                      <a:pPr marL="0">
                        <a:lnSpc>
                          <a:spcPct val="107000"/>
                        </a:lnSpc>
                        <a:spcAft>
                          <a:spcPts val="0"/>
                        </a:spcAft>
                      </a:pPr>
                      <a:r>
                        <a:rPr lang="de-DE" sz="1600" dirty="0">
                          <a:effectLst/>
                        </a:rPr>
                        <a:t>Related </a:t>
                      </a:r>
                      <a:r>
                        <a:rPr lang="de-DE" sz="1600" dirty="0" err="1">
                          <a:effectLst/>
                        </a:rPr>
                        <a:t>input</a:t>
                      </a:r>
                      <a:r>
                        <a:rPr lang="de-DE" sz="1600" dirty="0">
                          <a:effectLst/>
                        </a:rPr>
                        <a:t> </a:t>
                      </a:r>
                      <a:r>
                        <a:rPr lang="de-DE" sz="1600" dirty="0" err="1">
                          <a:effectLst/>
                        </a:rPr>
                        <a:t>table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anchor="ctr"/>
                </a:tc>
                <a:extLst>
                  <a:ext uri="{0D108BD9-81ED-4DB2-BD59-A6C34878D82A}">
                    <a16:rowId xmlns:a16="http://schemas.microsoft.com/office/drawing/2014/main" val="7395606"/>
                  </a:ext>
                </a:extLst>
              </a:tr>
              <a:tr h="2556000">
                <a:tc>
                  <a:txBody>
                    <a:bodyPr/>
                    <a:lstStyle/>
                    <a:p>
                      <a:pPr marL="71755" marR="71755">
                        <a:lnSpc>
                          <a:spcPct val="107000"/>
                        </a:lnSpc>
                        <a:spcAft>
                          <a:spcPts val="0"/>
                        </a:spcAft>
                      </a:pPr>
                      <a:r>
                        <a:rPr lang="de-DE" sz="1400" dirty="0" smtClean="0">
                          <a:effectLst/>
                          <a:latin typeface="Calibri" panose="020F0502020204030204" pitchFamily="34" charset="0"/>
                          <a:ea typeface="Calibri" panose="020F0502020204030204" pitchFamily="34" charset="0"/>
                          <a:cs typeface="Arial" panose="020B0604020202020204" pitchFamily="34" charset="0"/>
                        </a:rPr>
                        <a:t>AP 4.3: </a:t>
                      </a:r>
                      <a:r>
                        <a:rPr lang="en-US" sz="1400" dirty="0" smtClean="0">
                          <a:effectLst/>
                          <a:latin typeface="Calibri" panose="020F0502020204030204" pitchFamily="34" charset="0"/>
                          <a:ea typeface="Calibri" panose="020F0502020204030204" pitchFamily="34" charset="0"/>
                          <a:cs typeface="Arial" panose="020B0604020202020204" pitchFamily="34" charset="0"/>
                        </a:rPr>
                        <a:t>Smart building operation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8395" marR="28395" marT="0" marB="0" vert="vert270"/>
                </a:tc>
                <a:tc>
                  <a:txBody>
                    <a:bodyPr/>
                    <a:lstStyle/>
                    <a:p>
                      <a:r>
                        <a:rPr lang="en-US" sz="1200" kern="1200" dirty="0" smtClean="0">
                          <a:solidFill>
                            <a:schemeClr val="dk1"/>
                          </a:solidFill>
                          <a:effectLst/>
                          <a:latin typeface="+mn-lt"/>
                          <a:ea typeface="+mn-ea"/>
                          <a:cs typeface="+mn-cs"/>
                        </a:rPr>
                        <a:t>Savings and additional costs through smart building operation throughout Germany (scaling based on the results of the cross-evaluation)</a:t>
                      </a:r>
                      <a:endParaRPr lang="en-US" sz="1200" kern="1200" dirty="0">
                        <a:solidFill>
                          <a:schemeClr val="dk1"/>
                        </a:solidFill>
                        <a:effectLst/>
                        <a:latin typeface="+mn-lt"/>
                        <a:ea typeface="+mn-ea"/>
                        <a:cs typeface="+mn-cs"/>
                      </a:endParaRPr>
                    </a:p>
                  </a:txBody>
                  <a:tcPr/>
                </a:tc>
                <a:tc>
                  <a:txBody>
                    <a:bodyPr/>
                    <a:lstStyle/>
                    <a:p>
                      <a:r>
                        <a:rPr lang="en-US" sz="1200" kern="1200" dirty="0" smtClean="0">
                          <a:solidFill>
                            <a:srgbClr val="FF0000"/>
                          </a:solidFill>
                          <a:effectLst/>
                          <a:latin typeface="+mn-lt"/>
                          <a:ea typeface="+mn-ea"/>
                          <a:cs typeface="+mn-cs"/>
                        </a:rPr>
                        <a:t>Efficiency gain due to smart operation (new heating tech such as 511: smart operated HP) can be implemented (reasonable/empirical assumptions?) Input on smart device costs?</a:t>
                      </a:r>
                      <a:endParaRPr lang="en-US" sz="1200" kern="1200" dirty="0">
                        <a:solidFill>
                          <a:srgbClr val="FF0000"/>
                        </a:solidFill>
                        <a:effectLst/>
                        <a:latin typeface="+mn-lt"/>
                        <a:ea typeface="+mn-ea"/>
                        <a:cs typeface="+mn-cs"/>
                      </a:endParaRP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de-DE" sz="1000" b="0" i="0" u="none" strike="noStrike" kern="1200" cap="none" spc="0" normalizeH="0" baseline="0" noProof="0" dirty="0" err="1" smtClean="0">
                          <a:ln>
                            <a:noFill/>
                          </a:ln>
                          <a:solidFill>
                            <a:srgbClr val="FF0000"/>
                          </a:solidFill>
                          <a:effectLst/>
                          <a:uLnTx/>
                          <a:uFillTx/>
                          <a:latin typeface="+mn-lt"/>
                          <a:ea typeface="+mn-ea"/>
                          <a:cs typeface="+mn-cs"/>
                        </a:rPr>
                        <a:t>Discussion</a:t>
                      </a:r>
                      <a:r>
                        <a:rPr kumimoji="0" lang="de-DE" sz="1000" b="0" i="0" u="none" strike="noStrike" kern="1200" cap="none" spc="0" normalizeH="0" baseline="0" noProof="0" dirty="0" smtClean="0">
                          <a:ln>
                            <a:noFill/>
                          </a:ln>
                          <a:solidFill>
                            <a:srgbClr val="FF0000"/>
                          </a:solidFill>
                          <a:effectLst/>
                          <a:uLnTx/>
                          <a:uFillTx/>
                          <a:latin typeface="+mn-lt"/>
                          <a:ea typeface="+mn-ea"/>
                          <a:cs typeface="+mn-cs"/>
                        </a:rPr>
                        <a:t> </a:t>
                      </a:r>
                      <a:r>
                        <a:rPr kumimoji="0" lang="de-DE" sz="1000" b="0" i="0" u="none" strike="noStrike" kern="1200" cap="none" spc="0" normalizeH="0" baseline="0" noProof="0" dirty="0" err="1" smtClean="0">
                          <a:ln>
                            <a:noFill/>
                          </a:ln>
                          <a:solidFill>
                            <a:srgbClr val="FF0000"/>
                          </a:solidFill>
                          <a:effectLst/>
                          <a:uLnTx/>
                          <a:uFillTx/>
                          <a:latin typeface="+mn-lt"/>
                          <a:ea typeface="+mn-ea"/>
                          <a:cs typeface="+mn-cs"/>
                        </a:rPr>
                        <a:t>needed</a:t>
                      </a:r>
                      <a:endParaRPr kumimoji="0" lang="en-US" sz="1000" b="0" i="0" u="none" strike="noStrike" kern="1200" cap="none" spc="0" normalizeH="0" baseline="0" noProof="0" dirty="0" smtClean="0">
                        <a:ln>
                          <a:noFill/>
                        </a:ln>
                        <a:solidFill>
                          <a:srgbClr val="FF0000"/>
                        </a:solidFill>
                        <a:effectLst/>
                        <a:uLnTx/>
                        <a:uFillTx/>
                        <a:latin typeface="+mn-lt"/>
                        <a:ea typeface="+mn-ea"/>
                        <a:cs typeface="+mn-cs"/>
                      </a:endParaRPr>
                    </a:p>
                  </a:txBody>
                  <a:tcPr/>
                </a:tc>
                <a:extLst>
                  <a:ext uri="{0D108BD9-81ED-4DB2-BD59-A6C34878D82A}">
                    <a16:rowId xmlns:a16="http://schemas.microsoft.com/office/drawing/2014/main" val="3956165420"/>
                  </a:ext>
                </a:extLst>
              </a:tr>
            </a:tbl>
          </a:graphicData>
        </a:graphic>
      </p:graphicFrame>
    </p:spTree>
    <p:extLst>
      <p:ext uri="{BB962C8B-B14F-4D97-AF65-F5344CB8AC3E}">
        <p14:creationId xmlns:p14="http://schemas.microsoft.com/office/powerpoint/2010/main" val="32395974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raunhofer_Master_16-9">
  <a:themeElements>
    <a:clrScheme name="Fraunhofer_Color">
      <a:dk1>
        <a:sysClr val="windowText" lastClr="000000"/>
      </a:dk1>
      <a:lt1>
        <a:sysClr val="window" lastClr="FFFFFF"/>
      </a:lt1>
      <a:dk2>
        <a:srgbClr val="F58220"/>
      </a:dk2>
      <a:lt2>
        <a:srgbClr val="A6BBC8"/>
      </a:lt2>
      <a:accent1>
        <a:srgbClr val="179C7D"/>
      </a:accent1>
      <a:accent2>
        <a:srgbClr val="005B7F"/>
      </a:accent2>
      <a:accent3>
        <a:srgbClr val="A6BBC8"/>
      </a:accent3>
      <a:accent4>
        <a:srgbClr val="008598"/>
      </a:accent4>
      <a:accent5>
        <a:srgbClr val="39C1CD"/>
      </a:accent5>
      <a:accent6>
        <a:srgbClr val="B2D235"/>
      </a:accent6>
      <a:hlink>
        <a:srgbClr val="179C7D"/>
      </a:hlink>
      <a:folHlink>
        <a:srgbClr val="005B7F"/>
      </a:folHlink>
    </a:clrScheme>
    <a:fontScheme name="Fraunhofer_Fonts">
      <a:majorFont>
        <a:latin typeface="Frutiger LT Com 65 Bold"/>
        <a:ea typeface=""/>
        <a:cs typeface=""/>
      </a:majorFont>
      <a:minorFont>
        <a:latin typeface="Frutiger LT Com 4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CDEE5"/>
        </a:solidFill>
        <a:ln w="9525">
          <a:noFill/>
        </a:ln>
      </a:spPr>
      <a:bodyPr lIns="108000" tIns="108000" rIns="108000" bIns="108000" rtlCol="0" anchor="ctr"/>
      <a:lstStyle>
        <a:defPPr marL="180000" indent="-180000" algn="l">
          <a:lnSpc>
            <a:spcPts val="1960"/>
          </a:lnSpc>
          <a:buClr>
            <a:schemeClr val="accent1"/>
          </a:buClr>
          <a:buFont typeface="Wingdings" panose="05000000000000000000" pitchFamily="2" charset="2"/>
          <a:buChar cha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180000" indent="-180000" algn="l">
          <a:lnSpc>
            <a:spcPts val="1960"/>
          </a:lnSpc>
          <a:buClr>
            <a:schemeClr val="accent1"/>
          </a:buClr>
          <a:buFont typeface="Wingdings" panose="05000000000000000000" pitchFamily="2" charset="2"/>
          <a:buChar char="§"/>
          <a:defRPr sz="1400" dirty="0" smtClean="0"/>
        </a:defPPr>
      </a:lstStyle>
    </a:txDef>
  </a:objectDefaults>
  <a:extraClrSchemeLst/>
  <a:custClrLst>
    <a:custClr>
      <a:srgbClr val="179C7D"/>
    </a:custClr>
    <a:custClr>
      <a:srgbClr val="005B7F"/>
    </a:custClr>
    <a:custClr>
      <a:srgbClr val="A6BBC8"/>
    </a:custClr>
    <a:custClr>
      <a:srgbClr val="F58220"/>
    </a:custClr>
    <a:custClr>
      <a:srgbClr val="FFFFFF"/>
    </a:custClr>
    <a:custClr>
      <a:srgbClr val="337C99"/>
    </a:custClr>
    <a:custClr>
      <a:srgbClr val="669DB2"/>
    </a:custClr>
    <a:custClr>
      <a:srgbClr val="99BDCC"/>
    </a:custClr>
    <a:custClr>
      <a:srgbClr val="CCDEE5"/>
    </a:custClr>
    <a:custClr>
      <a:srgbClr val="E5EEF2"/>
    </a:custClr>
    <a:custClr>
      <a:srgbClr val="1C3F52"/>
    </a:custClr>
    <a:custClr>
      <a:srgbClr val="D3C7AE"/>
    </a:custClr>
    <a:custClr>
      <a:srgbClr val="008598"/>
    </a:custClr>
    <a:custClr>
      <a:srgbClr val="39C1CD"/>
    </a:custClr>
    <a:custClr>
      <a:srgbClr val="B2D235"/>
    </a:custClr>
    <a:custClr>
      <a:srgbClr val="FDB913"/>
    </a:custClr>
    <a:custClr>
      <a:srgbClr val="BB0056"/>
    </a:custClr>
    <a:custClr>
      <a:srgbClr val="7C154D"/>
    </a:custClr>
    <a:custClr>
      <a:srgbClr val="FFFFFF"/>
    </a:custClr>
    <a:custClr>
      <a:srgbClr val="FFFFFF"/>
    </a:custClr>
  </a:custClrLst>
  <a:extLst>
    <a:ext uri="{05A4C25C-085E-4340-85A3-A5531E510DB2}">
      <thm15:themeFamily xmlns:thm15="http://schemas.microsoft.com/office/thememl/2012/main" name="PP_Fraunhofer_Master_16-9_ISI_DE_public.potx" id="{D47CA31D-7D04-4837-AE78-2FD9B6D13DC8}" vid="{00EC367D-CBD7-4DCA-BDCC-BB782D56B5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2353</Words>
  <Application>Microsoft Office PowerPoint</Application>
  <PresentationFormat>Widescreen</PresentationFormat>
  <Paragraphs>285</Paragraphs>
  <Slides>11</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Frutiger LT Com 45 Light</vt:lpstr>
      <vt:lpstr>Frutiger LT Com 65 Bold</vt:lpstr>
      <vt:lpstr>Frutiger LT Com 75 Black</vt:lpstr>
      <vt:lpstr>Wingdings</vt:lpstr>
      <vt:lpstr>Fraunhofer_Master_16-9</vt:lpstr>
      <vt:lpstr>think-cell Folie</vt:lpstr>
      <vt:lpstr>PowerPoint Presentation</vt:lpstr>
      <vt:lpstr>Scenario development</vt:lpstr>
      <vt:lpstr>Scenario development</vt:lpstr>
      <vt:lpstr>Scenario development</vt:lpstr>
      <vt:lpstr>Scenario development</vt:lpstr>
      <vt:lpstr>Scenario development</vt:lpstr>
      <vt:lpstr>Input from other work packages</vt:lpstr>
      <vt:lpstr>Input from other work packages</vt:lpstr>
      <vt:lpstr>Input from other work packages</vt:lpstr>
      <vt:lpstr>Input from other work packages</vt:lpstr>
      <vt:lpstr>Input from other work packages</vt:lpstr>
    </vt:vector>
  </TitlesOfParts>
  <Company>Fraunhofer ISI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Alibas, Sirin</dc:creator>
  <cp:lastModifiedBy>Alibas, Sirin</cp:lastModifiedBy>
  <cp:revision>20</cp:revision>
  <dcterms:created xsi:type="dcterms:W3CDTF">2024-05-21T19:29:40Z</dcterms:created>
  <dcterms:modified xsi:type="dcterms:W3CDTF">2024-06-03T10:18:54Z</dcterms:modified>
</cp:coreProperties>
</file>