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3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32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8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2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0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E3A3-19EF-49CB-A5A0-B61BA1D7DEE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5433-D891-4718-B3C3-24D7C7BB9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27" y="95003"/>
            <a:ext cx="84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127" y="464335"/>
            <a:ext cx="8649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bruceR::TTEST(df.t.one, "rt_mean", test.value = 700, test.sided = </a:t>
            </a:r>
            <a:r>
              <a:rPr lang="zh-TW" altLang="en-US" dirty="0" smtClean="0"/>
              <a:t>"=")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bruceR</a:t>
            </a:r>
            <a:r>
              <a:rPr lang="zh-TW" altLang="en-US" dirty="0"/>
              <a:t>::TTEST(df.t.pair , y = c("congruent", "incongruent"), paired = T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bruceR</a:t>
            </a:r>
            <a:r>
              <a:rPr lang="zh-TW" altLang="en-US" dirty="0"/>
              <a:t>::TTEST(df.t.ind, "congruent", x="group")</a:t>
            </a:r>
          </a:p>
        </p:txBody>
      </p:sp>
      <p:sp>
        <p:nvSpPr>
          <p:cNvPr id="6" name="矩形 5"/>
          <p:cNvSpPr/>
          <p:nvPr/>
        </p:nvSpPr>
        <p:spPr>
          <a:xfrm>
            <a:off x="83127" y="2310995"/>
            <a:ext cx="94059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One-Sample t-test</a:t>
            </a:r>
          </a:p>
          <a:p>
            <a:endParaRPr lang="en-US" altLang="zh-TW" sz="1400" dirty="0"/>
          </a:p>
          <a:p>
            <a:r>
              <a:rPr lang="en-US" altLang="zh-TW" sz="1400" dirty="0"/>
              <a:t>Hypothesis: two-sided (</a:t>
            </a:r>
            <a:r>
              <a:rPr lang="el-GR" altLang="zh-TW" sz="1400" dirty="0"/>
              <a:t>μ ≠ 700)</a:t>
            </a:r>
          </a:p>
          <a:p>
            <a:endParaRPr lang="el-GR" altLang="zh-TW" sz="1400" dirty="0"/>
          </a:p>
          <a:p>
            <a:r>
              <a:rPr lang="en-US" altLang="zh-TW" sz="1400" dirty="0" err="1"/>
              <a:t>Descriptives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─────────────────────────────</a:t>
            </a:r>
          </a:p>
          <a:p>
            <a:r>
              <a:rPr lang="en-US" altLang="zh-TW" sz="1400" dirty="0"/>
              <a:t> Variable   N     Mean (S.D.)</a:t>
            </a:r>
          </a:p>
          <a:p>
            <a:r>
              <a:rPr lang="en-US" altLang="zh-TW" sz="1400" dirty="0"/>
              <a:t>─────────────────────────────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rt_mean</a:t>
            </a:r>
            <a:r>
              <a:rPr lang="en-US" altLang="zh-TW" sz="1400" dirty="0"/>
              <a:t> 522 671.99 (101.14)</a:t>
            </a:r>
          </a:p>
          <a:p>
            <a:r>
              <a:rPr lang="en-US" altLang="zh-TW" sz="1400" dirty="0"/>
              <a:t>─────────────────────────────</a:t>
            </a:r>
          </a:p>
          <a:p>
            <a:endParaRPr lang="en-US" altLang="zh-TW" sz="1400" dirty="0"/>
          </a:p>
          <a:p>
            <a:r>
              <a:rPr lang="en-US" altLang="zh-TW" sz="1400" dirty="0"/>
              <a:t>Results of t-test: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r>
              <a:rPr lang="en-US" altLang="zh-TW" sz="1400" dirty="0"/>
              <a:t>                              t  df     p         Difference [95% CI]   Cohen’s d [95% CI]     BF10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r>
              <a:rPr lang="en-US" altLang="zh-TW" sz="1400" dirty="0" err="1"/>
              <a:t>rt_mean</a:t>
            </a:r>
            <a:r>
              <a:rPr lang="en-US" altLang="zh-TW" sz="1400" dirty="0"/>
              <a:t>: (</a:t>
            </a:r>
            <a:r>
              <a:rPr lang="en-US" altLang="zh-TW" sz="1400" dirty="0" err="1"/>
              <a:t>rt_mean</a:t>
            </a:r>
            <a:r>
              <a:rPr lang="en-US" altLang="zh-TW" sz="1400" dirty="0"/>
              <a:t> - 700)  -6.33 521 &lt;.001 *** -28.01 [-36.70, -19.31] -0.28 [-0.36, -0.19] 1.05e+07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06910" y="2061631"/>
            <a:ext cx="11343736" cy="43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6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2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每</a:t>
            </a:r>
            <a:r>
              <a:rPr lang="zh-TW" altLang="en-US" b="1" dirty="0"/>
              <a:t>堂课都来</a:t>
            </a:r>
            <a:r>
              <a:rPr lang="zh-TW" altLang="en-US" b="1" dirty="0" smtClean="0"/>
              <a:t>听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CN" altLang="en-US" b="1" dirty="0" smtClean="0"/>
              <a:t>这点最</a:t>
            </a:r>
            <a:r>
              <a:rPr lang="zh-CN" altLang="en-US" b="1" dirty="0" smtClean="0"/>
              <a:t>重要</a:t>
            </a:r>
            <a:endParaRPr lang="zh-TW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7" y="1655688"/>
            <a:ext cx="4845133" cy="48451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39" y="1763803"/>
            <a:ext cx="4737018" cy="47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3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敢于</a:t>
            </a:r>
            <a:r>
              <a:rPr lang="zh-TW" altLang="en-US" b="1" dirty="0"/>
              <a:t>试错</a:t>
            </a:r>
            <a:r>
              <a:rPr lang="zh-TW" altLang="en-US" b="1" dirty="0" smtClean="0"/>
              <a:t>代码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endParaRPr lang="zh-TW" altLang="en-US" b="1" strike="sngStrike" dirty="0"/>
          </a:p>
        </p:txBody>
      </p:sp>
      <p:grpSp>
        <p:nvGrpSpPr>
          <p:cNvPr id="9" name="组合 8"/>
          <p:cNvGrpSpPr/>
          <p:nvPr/>
        </p:nvGrpSpPr>
        <p:grpSpPr>
          <a:xfrm>
            <a:off x="1999014" y="2256312"/>
            <a:ext cx="7976923" cy="2898718"/>
            <a:chOff x="1999014" y="2256312"/>
            <a:chExt cx="7976923" cy="28987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9014" y="2256312"/>
              <a:ext cx="7976923" cy="289871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375066" y="2588821"/>
              <a:ext cx="546265" cy="581891"/>
            </a:xfrm>
            <a:prstGeom prst="rect">
              <a:avLst/>
            </a:prstGeom>
            <a:solidFill>
              <a:srgbClr val="D35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你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96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4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以</a:t>
            </a:r>
            <a:r>
              <a:rPr lang="zh-TW" altLang="en-US" b="1" dirty="0"/>
              <a:t>计算机的思维思考</a:t>
            </a:r>
            <a:r>
              <a:rPr lang="zh-TW" altLang="en-US" b="1" dirty="0" smtClean="0"/>
              <a:t>问题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CN" altLang="en-US" b="1" dirty="0" smtClean="0"/>
              <a:t>一直写代码，就会慢慢明白</a:t>
            </a:r>
            <a:r>
              <a:rPr lang="zh-CN" altLang="en-US" b="1" dirty="0" smtClean="0"/>
              <a:t>了</a:t>
            </a:r>
            <a:endParaRPr lang="zh-TW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07" y="1750621"/>
            <a:ext cx="4354286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5</a:t>
            </a:r>
            <a:r>
              <a:rPr lang="en-US" altLang="zh-TW" b="1" dirty="0" smtClean="0"/>
              <a:t>.</a:t>
            </a:r>
            <a:r>
              <a:rPr lang="zh-TW" altLang="en-US" b="1" strike="sngStrike" dirty="0" smtClean="0"/>
              <a:t>求助于chatGPT</a:t>
            </a:r>
            <a:r>
              <a:rPr lang="zh-TW" altLang="en-US" b="1" dirty="0" smtClean="0"/>
              <a:t>善用搜索引擎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CN" altLang="en-US" b="1" dirty="0" smtClean="0"/>
              <a:t>可以用搜索引擎</a:t>
            </a:r>
            <a:r>
              <a:rPr lang="en-US" altLang="zh-CN" b="1" strike="sngStrike" dirty="0" smtClean="0"/>
              <a:t>chatGPT</a:t>
            </a:r>
            <a:r>
              <a:rPr lang="zh-CN" altLang="en-US" b="1" dirty="0" smtClean="0"/>
              <a:t>来解决代码里遇到的错误</a:t>
            </a:r>
            <a:endParaRPr lang="zh-TW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77" y="1636222"/>
            <a:ext cx="6892016" cy="47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84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69332"/>
            <a:ext cx="8105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df</a:t>
            </a:r>
            <a:r>
              <a:rPr lang="zh-TW" altLang="en-US" dirty="0"/>
              <a:t>.F.ANOVA.within %&gt;% 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bruceR</a:t>
            </a:r>
            <a:r>
              <a:rPr lang="zh-TW" altLang="en-US" dirty="0"/>
              <a:t>::MANOVA(subID="subj_idx",                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dv</a:t>
            </a:r>
            <a:r>
              <a:rPr lang="zh-TW" altLang="en-US" dirty="0"/>
              <a:t>="rt_mean",               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within</a:t>
            </a:r>
            <a:r>
              <a:rPr lang="zh-TW" altLang="en-US" dirty="0"/>
              <a:t>="stim_word") </a:t>
            </a:r>
            <a:r>
              <a:rPr lang="zh-TW" altLang="en-US" dirty="0" smtClean="0"/>
              <a:t>%&gt;%</a:t>
            </a:r>
            <a:endParaRPr lang="en-US" altLang="zh-TW" dirty="0" smtClean="0"/>
          </a:p>
          <a:p>
            <a:r>
              <a:rPr lang="zh-TW" altLang="en-US" dirty="0" smtClean="0"/>
              <a:t> # sph</a:t>
            </a:r>
            <a:r>
              <a:rPr lang="zh-TW" altLang="en-US" dirty="0"/>
              <a:t>.correction = "GG" 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bruceR</a:t>
            </a:r>
            <a:r>
              <a:rPr lang="zh-TW" altLang="en-US" dirty="0"/>
              <a:t>::EMMEANS("stim_word</a:t>
            </a:r>
            <a:r>
              <a:rPr lang="zh-TW" altLang="en-US" dirty="0" smtClean="0"/>
              <a:t>")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254614"/>
            <a:ext cx="73842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Descriptives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──────────────────────────────────</a:t>
            </a:r>
          </a:p>
          <a:p>
            <a:r>
              <a:rPr lang="en-US" altLang="zh-TW" sz="1400" dirty="0"/>
              <a:t> "</a:t>
            </a:r>
            <a:r>
              <a:rPr lang="en-US" altLang="zh-TW" sz="1400" dirty="0" err="1"/>
              <a:t>stim_word</a:t>
            </a:r>
            <a:r>
              <a:rPr lang="en-US" altLang="zh-TW" sz="1400" dirty="0"/>
              <a:t>"    Mean      S.D.   n</a:t>
            </a:r>
          </a:p>
          <a:p>
            <a:r>
              <a:rPr lang="en-US" altLang="zh-TW" sz="1400" dirty="0"/>
              <a:t>──────────────────────────────────</a:t>
            </a:r>
          </a:p>
          <a:p>
            <a:r>
              <a:rPr lang="en-US" altLang="zh-TW" sz="1400" dirty="0"/>
              <a:t>       blue  732.291 (112.925) 522</a:t>
            </a:r>
          </a:p>
          <a:p>
            <a:r>
              <a:rPr lang="en-US" altLang="zh-TW" sz="1400" dirty="0"/>
              <a:t>       green 733.529 (107.822) 522</a:t>
            </a:r>
          </a:p>
          <a:p>
            <a:r>
              <a:rPr lang="en-US" altLang="zh-TW" sz="1400" dirty="0"/>
              <a:t>       red   728.156 (108.513) 522</a:t>
            </a:r>
          </a:p>
          <a:p>
            <a:r>
              <a:rPr lang="en-US" altLang="zh-TW" sz="1400" dirty="0"/>
              <a:t>──────────────────────────────────</a:t>
            </a:r>
          </a:p>
          <a:p>
            <a:r>
              <a:rPr lang="en-US" altLang="zh-TW" sz="1400" dirty="0"/>
              <a:t>Total sample size: N = 522</a:t>
            </a:r>
          </a:p>
          <a:p>
            <a:endParaRPr lang="en-US" altLang="zh-TW" sz="1400" dirty="0"/>
          </a:p>
          <a:p>
            <a:r>
              <a:rPr lang="en-US" altLang="zh-TW" sz="1400" dirty="0"/>
              <a:t>ANOVA Table:</a:t>
            </a:r>
          </a:p>
          <a:p>
            <a:r>
              <a:rPr lang="en-US" altLang="zh-TW" sz="1400" dirty="0"/>
              <a:t>Dependent variable(s):      </a:t>
            </a:r>
            <a:r>
              <a:rPr lang="en-US" altLang="zh-TW" sz="1400" dirty="0" err="1"/>
              <a:t>rt_mean</a:t>
            </a:r>
            <a:endParaRPr lang="en-US" altLang="zh-TW" sz="1400" dirty="0"/>
          </a:p>
          <a:p>
            <a:r>
              <a:rPr lang="en-US" altLang="zh-TW" sz="1400" dirty="0"/>
              <a:t>Between-subjects factor(s): –</a:t>
            </a:r>
          </a:p>
          <a:p>
            <a:r>
              <a:rPr lang="en-US" altLang="zh-TW" sz="1400" dirty="0"/>
              <a:t>Within-subjects factor(s):  </a:t>
            </a:r>
            <a:r>
              <a:rPr lang="en-US" altLang="zh-TW" sz="1400" dirty="0" err="1"/>
              <a:t>stim_word</a:t>
            </a:r>
            <a:endParaRPr lang="en-US" altLang="zh-TW" sz="1400" dirty="0"/>
          </a:p>
          <a:p>
            <a:r>
              <a:rPr lang="en-US" altLang="zh-TW" sz="1400" dirty="0"/>
              <a:t>Covariate(s):               –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r>
              <a:rPr lang="en-US" altLang="zh-TW" sz="1400" dirty="0"/>
              <a:t>                 MS      MSE df1  df2     F     p     </a:t>
            </a:r>
            <a:r>
              <a:rPr lang="el-GR" altLang="zh-TW" sz="1400" dirty="0"/>
              <a:t>η²</a:t>
            </a:r>
            <a:r>
              <a:rPr lang="en-US" altLang="zh-TW" sz="1400" dirty="0"/>
              <a:t>p [90% CI of </a:t>
            </a:r>
            <a:r>
              <a:rPr lang="el-GR" altLang="zh-TW" sz="1400" dirty="0"/>
              <a:t>η²</a:t>
            </a:r>
            <a:r>
              <a:rPr lang="en-US" altLang="zh-TW" sz="1400" dirty="0"/>
              <a:t>p]  </a:t>
            </a:r>
            <a:r>
              <a:rPr lang="el-GR" altLang="zh-TW" sz="1400" dirty="0"/>
              <a:t>η²</a:t>
            </a:r>
            <a:r>
              <a:rPr lang="en-US" altLang="zh-TW" sz="1400" dirty="0"/>
              <a:t>G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r>
              <a:rPr lang="en-US" altLang="zh-TW" sz="1400" dirty="0" err="1"/>
              <a:t>stim_word</a:t>
            </a:r>
            <a:r>
              <a:rPr lang="en-US" altLang="zh-TW" sz="1400" dirty="0"/>
              <a:t>  4132.418 1076.486   2 1042 3.839  .022 *     .007 [.001, .017] .000</a:t>
            </a:r>
          </a:p>
          <a:p>
            <a:r>
              <a:rPr lang="en-US" altLang="zh-TW" sz="1400" dirty="0"/>
              <a:t>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01912" y="2167570"/>
            <a:ext cx="11343736" cy="43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3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4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Regression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" y="517015"/>
            <a:ext cx="8467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lm_result</a:t>
            </a:r>
            <a:r>
              <a:rPr lang="en-US" altLang="zh-TW" dirty="0"/>
              <a:t> &lt;- lm(</a:t>
            </a:r>
            <a:r>
              <a:rPr lang="en-US" altLang="zh-TW" dirty="0" err="1"/>
              <a:t>rt_mean</a:t>
            </a:r>
            <a:r>
              <a:rPr lang="en-US" altLang="zh-TW" dirty="0"/>
              <a:t> ~ condition + </a:t>
            </a:r>
            <a:r>
              <a:rPr lang="en-US" altLang="zh-TW" dirty="0" err="1"/>
              <a:t>acc</a:t>
            </a:r>
            <a:r>
              <a:rPr lang="en-US" altLang="zh-TW" dirty="0"/>
              <a:t> + n, data = df.t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summary(</a:t>
            </a:r>
            <a:r>
              <a:rPr lang="en-US" altLang="zh-TW" dirty="0" err="1" smtClean="0"/>
              <a:t>lm_result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12910"/>
            <a:ext cx="102009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Call:</a:t>
            </a:r>
          </a:p>
          <a:p>
            <a:r>
              <a:rPr lang="en-US" altLang="zh-TW" sz="1400" dirty="0"/>
              <a:t>lm(formula = </a:t>
            </a:r>
            <a:r>
              <a:rPr lang="en-US" altLang="zh-TW" sz="1400" dirty="0" err="1"/>
              <a:t>rt_mean</a:t>
            </a:r>
            <a:r>
              <a:rPr lang="en-US" altLang="zh-TW" sz="1400" dirty="0"/>
              <a:t> ~ condition + </a:t>
            </a:r>
            <a:r>
              <a:rPr lang="en-US" altLang="zh-TW" sz="1400" dirty="0" err="1"/>
              <a:t>acc</a:t>
            </a:r>
            <a:r>
              <a:rPr lang="en-US" altLang="zh-TW" sz="1400" dirty="0"/>
              <a:t> + n, data = df.t)</a:t>
            </a:r>
          </a:p>
          <a:p>
            <a:endParaRPr lang="en-US" altLang="zh-TW" sz="1400" dirty="0"/>
          </a:p>
          <a:p>
            <a:r>
              <a:rPr lang="en-US" altLang="zh-TW" sz="1400" dirty="0"/>
              <a:t>Residuals:</a:t>
            </a:r>
          </a:p>
          <a:p>
            <a:r>
              <a:rPr lang="en-US" altLang="zh-TW" sz="1400" dirty="0"/>
              <a:t>    Min      1Q  Median      3Q     Max </a:t>
            </a:r>
          </a:p>
          <a:p>
            <a:r>
              <a:rPr lang="en-US" altLang="zh-TW" sz="1400" dirty="0"/>
              <a:t>-571.25  -89.73   -9.61   80.52  630.75 </a:t>
            </a:r>
          </a:p>
          <a:p>
            <a:endParaRPr lang="en-US" altLang="zh-TW" sz="1400" dirty="0"/>
          </a:p>
          <a:p>
            <a:r>
              <a:rPr lang="en-US" altLang="zh-TW" sz="1400" dirty="0"/>
              <a:t>Coefficients:</a:t>
            </a:r>
          </a:p>
          <a:p>
            <a:r>
              <a:rPr lang="en-US" altLang="zh-TW" sz="1400" dirty="0"/>
              <a:t>                     Estimate Std. Error t value             </a:t>
            </a:r>
            <a:r>
              <a:rPr lang="en-US" altLang="zh-TW" sz="1400" dirty="0" err="1"/>
              <a:t>Pr</a:t>
            </a:r>
            <a:r>
              <a:rPr lang="en-US" altLang="zh-TW" sz="1400" dirty="0"/>
              <a:t>(&gt;|t|)    </a:t>
            </a:r>
          </a:p>
          <a:p>
            <a:r>
              <a:rPr lang="en-US" altLang="zh-TW" sz="1400" dirty="0"/>
              <a:t>(Intercept)           749.503      8.370  89.552 &lt; 0.0000000000000002 ***</a:t>
            </a:r>
          </a:p>
          <a:p>
            <a:r>
              <a:rPr lang="en-US" altLang="zh-TW" sz="1400" dirty="0" err="1"/>
              <a:t>conditionincongruent</a:t>
            </a:r>
            <a:r>
              <a:rPr lang="en-US" altLang="zh-TW" sz="1400" dirty="0"/>
              <a:t>  100.498      7.286  13.793 &lt; 0.0000000000000002 ***</a:t>
            </a:r>
          </a:p>
          <a:p>
            <a:r>
              <a:rPr lang="en-US" altLang="zh-TW" sz="1400" dirty="0"/>
              <a:t>acc1                  217.730     50.018   4.353         0.0000142248 ***</a:t>
            </a:r>
          </a:p>
          <a:p>
            <a:r>
              <a:rPr lang="en-US" altLang="zh-TW" sz="1400" dirty="0"/>
              <a:t>n                      -6.253      1.164  -5.373         0.0000000882 ***</a:t>
            </a:r>
          </a:p>
          <a:p>
            <a:r>
              <a:rPr lang="en-US" altLang="zh-TW" sz="1400" dirty="0"/>
              <a:t>---</a:t>
            </a:r>
          </a:p>
          <a:p>
            <a:r>
              <a:rPr lang="en-US" altLang="zh-TW" sz="1400" dirty="0" err="1"/>
              <a:t>Signif</a:t>
            </a:r>
            <a:r>
              <a:rPr lang="en-US" altLang="zh-TW" sz="1400" dirty="0"/>
              <a:t>. codes:  0 ‘***’ 0.001 ‘**’ 0.01 ‘*’ 0.05 ‘.’ 0.1 ‘ ’ 1</a:t>
            </a:r>
          </a:p>
          <a:p>
            <a:endParaRPr lang="en-US" altLang="zh-TW" sz="1400" dirty="0"/>
          </a:p>
          <a:p>
            <a:r>
              <a:rPr lang="en-US" altLang="zh-TW" sz="1400" dirty="0"/>
              <a:t>Residual standard error: 146.2 on 1700 degrees of freedom</a:t>
            </a:r>
          </a:p>
          <a:p>
            <a:r>
              <a:rPr lang="en-US" altLang="zh-TW" sz="1400" dirty="0"/>
              <a:t>Multiple R-squared:  0.1601,	Adjusted R-squared:  0.1586 </a:t>
            </a:r>
          </a:p>
          <a:p>
            <a:r>
              <a:rPr lang="en-US" altLang="zh-TW" sz="1400" dirty="0"/>
              <a:t>F-statistic:   108 on 3 and 1700 DF,  p-value: &lt; 0.00000000000000022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75045" y="1289463"/>
            <a:ext cx="11343736" cy="43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8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0"/>
            <a:ext cx="53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CFA &amp; SEM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452459"/>
            <a:ext cx="75170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 dirty="0" err="1"/>
              <a:t>CFACFA_sss</a:t>
            </a:r>
            <a:r>
              <a:rPr lang="en-US" altLang="zh-TW" dirty="0"/>
              <a:t> &lt;- ' SSS =~ TAS + ES + D + BS'  %&gt;%  CFA(data=</a:t>
            </a:r>
            <a:r>
              <a:rPr lang="en-US" altLang="zh-TW" dirty="0" err="1"/>
              <a:t>dat_cfa</a:t>
            </a:r>
            <a:r>
              <a:rPr lang="en-US" altLang="zh-TW" dirty="0"/>
              <a:t>,.)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CFA_iv</a:t>
            </a:r>
            <a:r>
              <a:rPr lang="en-US" altLang="zh-TW" dirty="0" smtClean="0"/>
              <a:t> </a:t>
            </a:r>
            <a:r>
              <a:rPr lang="en-US" altLang="zh-TW" dirty="0"/>
              <a:t>&lt;- ' I =~ I1 + I2 + I3 + </a:t>
            </a:r>
            <a:r>
              <a:rPr lang="en-US" altLang="zh-TW" dirty="0" smtClean="0"/>
              <a:t>I4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/>
              <a:t> </a:t>
            </a:r>
            <a:r>
              <a:rPr lang="en-US" altLang="zh-TW" dirty="0" smtClean="0"/>
              <a:t>      V </a:t>
            </a:r>
            <a:r>
              <a:rPr lang="en-US" altLang="zh-TW" dirty="0"/>
              <a:t>=~ V1 + V2 + V3' %&gt;%  </a:t>
            </a:r>
            <a:endParaRPr lang="en-US" altLang="zh-TW" dirty="0" smtClean="0"/>
          </a:p>
          <a:p>
            <a:r>
              <a:rPr lang="en-US" altLang="zh-TW" dirty="0" smtClean="0"/>
              <a:t> CFA(data=</a:t>
            </a:r>
            <a:r>
              <a:rPr lang="en-US" altLang="zh-TW" dirty="0" err="1" smtClean="0"/>
              <a:t>dat_cfa</a:t>
            </a:r>
            <a:r>
              <a:rPr lang="en-US" altLang="zh-TW" dirty="0"/>
              <a:t>,.)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CFA_iv_sss</a:t>
            </a:r>
            <a:r>
              <a:rPr lang="en-US" altLang="zh-TW" dirty="0" smtClean="0"/>
              <a:t> </a:t>
            </a:r>
            <a:r>
              <a:rPr lang="en-US" altLang="zh-TW" dirty="0"/>
              <a:t>&lt;- 'I =~ I1 + I2 + I3 + </a:t>
            </a:r>
            <a:r>
              <a:rPr lang="en-US" altLang="zh-TW" dirty="0" smtClean="0"/>
              <a:t>I4</a:t>
            </a:r>
          </a:p>
          <a:p>
            <a:r>
              <a:rPr lang="en-US" altLang="zh-TW" dirty="0" smtClean="0"/>
              <a:t>                         V </a:t>
            </a:r>
            <a:r>
              <a:rPr lang="en-US" altLang="zh-TW" dirty="0"/>
              <a:t>=~ V1 + V2 + </a:t>
            </a:r>
            <a:r>
              <a:rPr lang="en-US" altLang="zh-TW" dirty="0" smtClean="0"/>
              <a:t>V3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SSS </a:t>
            </a:r>
            <a:r>
              <a:rPr lang="en-US" altLang="zh-TW" dirty="0"/>
              <a:t>=~ TAS + ES + D + BS'  %&gt;%  </a:t>
            </a:r>
            <a:endParaRPr lang="en-US" altLang="zh-TW" dirty="0" smtClean="0"/>
          </a:p>
          <a:p>
            <a:r>
              <a:rPr lang="en-US" altLang="zh-TW" dirty="0" smtClean="0"/>
              <a:t> CFA(data=</a:t>
            </a:r>
            <a:r>
              <a:rPr lang="en-US" altLang="zh-TW" dirty="0" err="1" smtClean="0"/>
              <a:t>dat_cfa</a:t>
            </a:r>
            <a:r>
              <a:rPr lang="en-US" altLang="zh-TW" dirty="0"/>
              <a:t>,.)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SEM</a:t>
            </a:r>
          </a:p>
          <a:p>
            <a:r>
              <a:rPr lang="en-US" altLang="zh-TW" dirty="0" err="1" smtClean="0"/>
              <a:t>SEM_iv_sss</a:t>
            </a:r>
            <a:r>
              <a:rPr lang="en-US" altLang="zh-TW" dirty="0" smtClean="0"/>
              <a:t> </a:t>
            </a:r>
            <a:r>
              <a:rPr lang="en-US" altLang="zh-TW" dirty="0"/>
              <a:t>&lt;- 'I =~ I1 + I2 + I3 + </a:t>
            </a:r>
            <a:r>
              <a:rPr lang="en-US" altLang="zh-TW" dirty="0" smtClean="0"/>
              <a:t>I4</a:t>
            </a:r>
          </a:p>
          <a:p>
            <a:r>
              <a:rPr lang="en-US" altLang="zh-TW" dirty="0" smtClean="0"/>
              <a:t>                          V </a:t>
            </a:r>
            <a:r>
              <a:rPr lang="en-US" altLang="zh-TW" dirty="0"/>
              <a:t>=~ V1 + V2 + </a:t>
            </a:r>
            <a:r>
              <a:rPr lang="en-US" altLang="zh-TW" dirty="0" smtClean="0"/>
              <a:t>V3</a:t>
            </a:r>
          </a:p>
          <a:p>
            <a:r>
              <a:rPr lang="en-US" altLang="zh-TW" dirty="0" smtClean="0"/>
              <a:t>                          SSS </a:t>
            </a:r>
            <a:r>
              <a:rPr lang="en-US" altLang="zh-TW" dirty="0"/>
              <a:t>=~ TAS + ES + D + </a:t>
            </a:r>
            <a:r>
              <a:rPr lang="en-US" altLang="zh-TW" dirty="0" smtClean="0"/>
              <a:t>BS</a:t>
            </a:r>
          </a:p>
          <a:p>
            <a:r>
              <a:rPr lang="en-US" altLang="zh-TW" dirty="0" smtClean="0"/>
              <a:t>          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SSS </a:t>
            </a:r>
            <a:r>
              <a:rPr lang="en-US" altLang="zh-TW" dirty="0"/>
              <a:t>~ I + V'  %&gt;%  </a:t>
            </a:r>
            <a:r>
              <a:rPr lang="en-US" altLang="zh-TW" dirty="0" err="1"/>
              <a:t>sem</a:t>
            </a:r>
            <a:r>
              <a:rPr lang="en-US" altLang="zh-TW" dirty="0"/>
              <a:t>(.,data=</a:t>
            </a:r>
            <a:r>
              <a:rPr lang="en-US" altLang="zh-TW" dirty="0" err="1"/>
              <a:t>dat_cfa,estimator</a:t>
            </a:r>
            <a:r>
              <a:rPr lang="en-US" altLang="zh-TW" dirty="0"/>
              <a:t>="WLSMV") %&gt;%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#</a:t>
            </a:r>
            <a:r>
              <a:rPr lang="en-US" altLang="zh-TW" dirty="0" err="1"/>
              <a:t>modindices</a:t>
            </a:r>
            <a:r>
              <a:rPr lang="en-US" altLang="zh-TW" dirty="0"/>
              <a:t>(., sort = TRUE, </a:t>
            </a:r>
            <a:r>
              <a:rPr lang="en-US" altLang="zh-TW" dirty="0" err="1"/>
              <a:t>maximum.number</a:t>
            </a:r>
            <a:r>
              <a:rPr lang="en-US" altLang="zh-TW" dirty="0"/>
              <a:t> = 5)  </a:t>
            </a:r>
          </a:p>
          <a:p>
            <a:r>
              <a:rPr lang="en-US" altLang="zh-TW" dirty="0" smtClean="0"/>
              <a:t> summary</a:t>
            </a:r>
            <a:r>
              <a:rPr lang="en-US" altLang="zh-TW" dirty="0"/>
              <a:t>(.,</a:t>
            </a:r>
            <a:r>
              <a:rPr lang="en-US" altLang="zh-TW" dirty="0" err="1"/>
              <a:t>fit.measures</a:t>
            </a:r>
            <a:r>
              <a:rPr lang="en-US" altLang="zh-TW" dirty="0"/>
              <a:t>=</a:t>
            </a:r>
            <a:r>
              <a:rPr lang="en-US" altLang="zh-TW" dirty="0" err="1"/>
              <a:t>TRUE,standardized</a:t>
            </a:r>
            <a:r>
              <a:rPr lang="en-US" altLang="zh-TW" dirty="0"/>
              <a:t>=TRUE)</a:t>
            </a:r>
            <a:endParaRPr lang="zh-TW" altLang="en-US" dirty="0"/>
          </a:p>
        </p:txBody>
      </p:sp>
      <p:sp>
        <p:nvSpPr>
          <p:cNvPr id="4" name="椭圆 3"/>
          <p:cNvSpPr/>
          <p:nvPr/>
        </p:nvSpPr>
        <p:spPr>
          <a:xfrm>
            <a:off x="9880270" y="1254043"/>
            <a:ext cx="653143" cy="6175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23122" y="369332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I1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34998" y="1034350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I2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34998" y="1699368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I3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34998" y="2364386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I4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4" idx="6"/>
            <a:endCxn id="5" idx="1"/>
          </p:cNvCxnSpPr>
          <p:nvPr/>
        </p:nvCxnSpPr>
        <p:spPr>
          <a:xfrm flipV="1">
            <a:off x="10533413" y="589026"/>
            <a:ext cx="789709" cy="973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6"/>
            <a:endCxn id="6" idx="1"/>
          </p:cNvCxnSpPr>
          <p:nvPr/>
        </p:nvCxnSpPr>
        <p:spPr>
          <a:xfrm flipV="1">
            <a:off x="10533413" y="1254044"/>
            <a:ext cx="801585" cy="30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7" idx="1"/>
          </p:cNvCxnSpPr>
          <p:nvPr/>
        </p:nvCxnSpPr>
        <p:spPr>
          <a:xfrm>
            <a:off x="10533413" y="1562802"/>
            <a:ext cx="801585" cy="356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8" idx="1"/>
          </p:cNvCxnSpPr>
          <p:nvPr/>
        </p:nvCxnSpPr>
        <p:spPr>
          <a:xfrm>
            <a:off x="10533413" y="1562802"/>
            <a:ext cx="801585" cy="102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868395" y="4195555"/>
            <a:ext cx="653143" cy="6175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V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23123" y="3626737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V1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334998" y="4285817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V2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23123" y="4949639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V3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接箭头连接符 24"/>
          <p:cNvCxnSpPr>
            <a:stCxn id="20" idx="6"/>
            <a:endCxn id="21" idx="1"/>
          </p:cNvCxnSpPr>
          <p:nvPr/>
        </p:nvCxnSpPr>
        <p:spPr>
          <a:xfrm flipV="1">
            <a:off x="10521538" y="3846431"/>
            <a:ext cx="801585" cy="65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6"/>
            <a:endCxn id="22" idx="1"/>
          </p:cNvCxnSpPr>
          <p:nvPr/>
        </p:nvCxnSpPr>
        <p:spPr>
          <a:xfrm>
            <a:off x="10521538" y="4504314"/>
            <a:ext cx="813460" cy="1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6"/>
            <a:endCxn id="23" idx="1"/>
          </p:cNvCxnSpPr>
          <p:nvPr/>
        </p:nvCxnSpPr>
        <p:spPr>
          <a:xfrm>
            <a:off x="10521538" y="4504314"/>
            <a:ext cx="801585" cy="665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293429" y="2803773"/>
            <a:ext cx="653143" cy="6175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SSS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21285" y="1885828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TAS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33161" y="2550846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ES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33161" y="3215864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D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33161" y="3880882"/>
            <a:ext cx="641268" cy="43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BS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>
            <a:stCxn id="32" idx="2"/>
            <a:endCxn id="33" idx="3"/>
          </p:cNvCxnSpPr>
          <p:nvPr/>
        </p:nvCxnSpPr>
        <p:spPr>
          <a:xfrm flipH="1" flipV="1">
            <a:off x="7662553" y="2105522"/>
            <a:ext cx="630876" cy="1007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2"/>
            <a:endCxn id="34" idx="3"/>
          </p:cNvCxnSpPr>
          <p:nvPr/>
        </p:nvCxnSpPr>
        <p:spPr>
          <a:xfrm flipH="1" flipV="1">
            <a:off x="7674429" y="2770540"/>
            <a:ext cx="619000" cy="341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  <a:endCxn id="35" idx="3"/>
          </p:cNvCxnSpPr>
          <p:nvPr/>
        </p:nvCxnSpPr>
        <p:spPr>
          <a:xfrm flipH="1">
            <a:off x="7674429" y="3112532"/>
            <a:ext cx="619000" cy="323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6" idx="3"/>
          </p:cNvCxnSpPr>
          <p:nvPr/>
        </p:nvCxnSpPr>
        <p:spPr>
          <a:xfrm flipH="1">
            <a:off x="7674429" y="3112532"/>
            <a:ext cx="619000" cy="988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" idx="4"/>
            <a:endCxn id="32" idx="6"/>
          </p:cNvCxnSpPr>
          <p:nvPr/>
        </p:nvCxnSpPr>
        <p:spPr>
          <a:xfrm flipH="1">
            <a:off x="8946572" y="1871560"/>
            <a:ext cx="1260270" cy="1240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0" idx="0"/>
            <a:endCxn id="32" idx="6"/>
          </p:cNvCxnSpPr>
          <p:nvPr/>
        </p:nvCxnSpPr>
        <p:spPr>
          <a:xfrm flipH="1" flipV="1">
            <a:off x="8946572" y="3112532"/>
            <a:ext cx="1248395" cy="108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3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93193" y="0"/>
            <a:ext cx="319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756" y="94247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第二章：如何开始使用</a:t>
            </a:r>
            <a:r>
              <a:rPr lang="en-US" altLang="zh-CN" dirty="0"/>
              <a:t>R: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2.1 </a:t>
            </a:r>
            <a:r>
              <a:rPr lang="zh-CN" altLang="en-US" dirty="0"/>
              <a:t>要解决的数据分析问题简介？</a:t>
            </a:r>
          </a:p>
          <a:p>
            <a:r>
              <a:rPr lang="en-US" altLang="zh-CN" dirty="0"/>
              <a:t>2.1 </a:t>
            </a:r>
            <a:r>
              <a:rPr lang="zh-CN" altLang="en-US" dirty="0"/>
              <a:t>如何安装？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如何方便使用？</a:t>
            </a:r>
            <a:r>
              <a:rPr lang="en-US" altLang="zh-CN" dirty="0" err="1"/>
              <a:t>Rstudio</a:t>
            </a:r>
            <a:r>
              <a:rPr lang="zh-CN" altLang="en-US" dirty="0"/>
              <a:t>的安装与界面介绍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/>
              <a:t>章：如何导入数据（</a:t>
            </a:r>
            <a:r>
              <a:rPr lang="en-US" altLang="zh-CN" dirty="0"/>
              <a:t>3</a:t>
            </a:r>
            <a:r>
              <a:rPr lang="zh-CN" altLang="en-US" dirty="0"/>
              <a:t>学时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3.1 </a:t>
            </a:r>
            <a:r>
              <a:rPr lang="zh-CN" altLang="en-US" dirty="0"/>
              <a:t>路径与工作目录</a:t>
            </a:r>
          </a:p>
          <a:p>
            <a:r>
              <a:rPr lang="en-US" altLang="zh-CN" dirty="0"/>
              <a:t>3.2 </a:t>
            </a:r>
            <a:r>
              <a:rPr lang="zh-CN" altLang="en-US" dirty="0"/>
              <a:t>读取数据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了解</a:t>
            </a:r>
            <a:r>
              <a:rPr lang="en-US" altLang="zh-CN" dirty="0"/>
              <a:t>R</a:t>
            </a:r>
            <a:r>
              <a:rPr lang="zh-CN" altLang="en-US" dirty="0"/>
              <a:t>里的数据 （</a:t>
            </a:r>
            <a:r>
              <a:rPr lang="en-US" altLang="zh-CN" dirty="0"/>
              <a:t>R</a:t>
            </a:r>
            <a:r>
              <a:rPr lang="zh-CN" altLang="en-US" dirty="0"/>
              <a:t>语言中的对象）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第四</a:t>
            </a:r>
            <a:r>
              <a:rPr lang="zh-CN" altLang="en-US" dirty="0"/>
              <a:t>章：如何清理数据一 </a:t>
            </a:r>
            <a:r>
              <a:rPr lang="en-US" altLang="zh-CN" dirty="0"/>
              <a:t>R</a:t>
            </a:r>
            <a:r>
              <a:rPr lang="zh-CN" altLang="en-US" dirty="0"/>
              <a:t>语言编程基础（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4.1 R</a:t>
            </a:r>
            <a:r>
              <a:rPr lang="zh-CN" altLang="en-US" dirty="0"/>
              <a:t>对象的操控</a:t>
            </a:r>
          </a:p>
          <a:p>
            <a:r>
              <a:rPr lang="en-US" altLang="zh-CN" dirty="0"/>
              <a:t>4.2 </a:t>
            </a:r>
            <a:r>
              <a:rPr lang="zh-CN" altLang="en-US" dirty="0"/>
              <a:t>逻辑运算</a:t>
            </a:r>
          </a:p>
          <a:p>
            <a:r>
              <a:rPr lang="en-US" altLang="zh-CN" dirty="0"/>
              <a:t>4.3 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3756" y="537624"/>
            <a:ext cx="416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</a:t>
            </a:r>
            <a:r>
              <a:rPr lang="zh-CN" altLang="en-US" sz="2000" b="1" dirty="0"/>
              <a:t>的基础操作（</a:t>
            </a:r>
            <a:r>
              <a:rPr lang="en-US" altLang="zh-CN" sz="2000" b="1" dirty="0"/>
              <a:t>2-4</a:t>
            </a:r>
            <a:r>
              <a:rPr lang="zh-CN" altLang="en-US" sz="2000" b="1" dirty="0"/>
              <a:t>）</a:t>
            </a:r>
            <a:endParaRPr lang="zh-TW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5524496" y="8985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第五章：如何清理数据二 数据的预处理（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5.1 </a:t>
            </a:r>
            <a:r>
              <a:rPr lang="zh-CN" altLang="en-US" dirty="0"/>
              <a:t>数据预处理准备</a:t>
            </a:r>
          </a:p>
          <a:p>
            <a:r>
              <a:rPr lang="en-US" altLang="zh-CN" dirty="0"/>
              <a:t>5.2 </a:t>
            </a:r>
            <a:r>
              <a:rPr lang="zh-CN" altLang="en-US" dirty="0"/>
              <a:t>数据预处理的基本操作</a:t>
            </a:r>
          </a:p>
          <a:p>
            <a:r>
              <a:rPr lang="en-US" altLang="zh-CN" dirty="0"/>
              <a:t>5.3 </a:t>
            </a:r>
            <a:r>
              <a:rPr lang="zh-CN" altLang="en-US" dirty="0"/>
              <a:t>数据预处理的进阶操作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5524496" y="490455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数据清洗（5）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课程安排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24496" y="26175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可视化（6, 11）</a:t>
            </a:r>
          </a:p>
        </p:txBody>
      </p:sp>
      <p:sp>
        <p:nvSpPr>
          <p:cNvPr id="12" name="矩形 11"/>
          <p:cNvSpPr/>
          <p:nvPr/>
        </p:nvSpPr>
        <p:spPr>
          <a:xfrm>
            <a:off x="5524495" y="2995111"/>
            <a:ext cx="6766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第六章：如何探索数据</a:t>
            </a:r>
            <a:r>
              <a:rPr lang="en-US" altLang="zh-CN" dirty="0"/>
              <a:t>: </a:t>
            </a:r>
            <a:r>
              <a:rPr lang="zh-CN" altLang="en-US" dirty="0"/>
              <a:t>描述性统计与数据可视化基础（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6.1 </a:t>
            </a:r>
            <a:r>
              <a:rPr lang="zh-CN" altLang="en-US" dirty="0"/>
              <a:t>描述性统计</a:t>
            </a:r>
          </a:p>
          <a:p>
            <a:r>
              <a:rPr lang="en-US" altLang="zh-CN" dirty="0"/>
              <a:t>6.2 ggplot2</a:t>
            </a:r>
            <a:r>
              <a:rPr lang="zh-CN" altLang="en-US" dirty="0"/>
              <a:t>的基本使用</a:t>
            </a:r>
          </a:p>
          <a:p>
            <a:r>
              <a:rPr lang="en-US" altLang="zh-CN" dirty="0"/>
              <a:t>6.3 ggplot2</a:t>
            </a:r>
            <a:r>
              <a:rPr lang="zh-CN" altLang="en-US" dirty="0"/>
              <a:t>的元素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第十一章</a:t>
            </a:r>
            <a:r>
              <a:rPr lang="en-US" altLang="zh-CN" dirty="0"/>
              <a:t>: </a:t>
            </a:r>
            <a:r>
              <a:rPr lang="zh-CN" altLang="en-US" dirty="0"/>
              <a:t>如何得到可发表的图像</a:t>
            </a:r>
            <a:r>
              <a:rPr lang="en-US" altLang="zh-CN" dirty="0"/>
              <a:t>: </a:t>
            </a:r>
            <a:r>
              <a:rPr lang="zh-CN" altLang="en-US" dirty="0"/>
              <a:t>数据可视化进阶（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11.1 ggplot2</a:t>
            </a:r>
            <a:r>
              <a:rPr lang="zh-CN" altLang="en-US" dirty="0"/>
              <a:t>的图层与面板控制</a:t>
            </a:r>
          </a:p>
          <a:p>
            <a:r>
              <a:rPr lang="en-US" altLang="zh-CN" dirty="0"/>
              <a:t>11.2 ggplot2</a:t>
            </a:r>
            <a:r>
              <a:rPr lang="zh-CN" altLang="en-US" dirty="0"/>
              <a:t>与其他工具的结合</a:t>
            </a:r>
          </a:p>
          <a:p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509982" y="537624"/>
            <a:ext cx="0" cy="460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3756" y="537624"/>
            <a:ext cx="0" cy="460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581" y="92505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第七章：如何进行基本的数据分析</a:t>
            </a:r>
            <a:r>
              <a:rPr lang="en-US" altLang="zh-CN" dirty="0"/>
              <a:t>: t-test</a:t>
            </a:r>
            <a:r>
              <a:rPr lang="zh-CN" altLang="en-US" dirty="0"/>
              <a:t>和</a:t>
            </a:r>
            <a:r>
              <a:rPr lang="en-US" altLang="zh-CN" dirty="0" err="1"/>
              <a:t>anova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7.1 </a:t>
            </a:r>
            <a:r>
              <a:rPr lang="zh-CN" altLang="en-US" dirty="0"/>
              <a:t>语法实现</a:t>
            </a:r>
          </a:p>
          <a:p>
            <a:r>
              <a:rPr lang="en-US" altLang="zh-CN" dirty="0"/>
              <a:t>7.2 </a:t>
            </a:r>
            <a:r>
              <a:rPr lang="zh-CN" altLang="en-US" dirty="0"/>
              <a:t>分析的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第八章：如何进行基本的数据分析</a:t>
            </a:r>
            <a:r>
              <a:rPr lang="en-US" altLang="zh-CN" dirty="0"/>
              <a:t>: </a:t>
            </a:r>
            <a:r>
              <a:rPr lang="zh-CN" altLang="en-US" dirty="0"/>
              <a:t>相关与回归（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8.1 </a:t>
            </a:r>
            <a:r>
              <a:rPr lang="zh-CN" altLang="en-US" dirty="0"/>
              <a:t>语法实现</a:t>
            </a:r>
          </a:p>
          <a:p>
            <a:r>
              <a:rPr lang="en-US" altLang="zh-CN" dirty="0"/>
              <a:t>8.2 </a:t>
            </a:r>
            <a:r>
              <a:rPr lang="zh-CN" altLang="en-US" dirty="0"/>
              <a:t>分析的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第九章：如何进行基本的数据分析</a:t>
            </a:r>
            <a:r>
              <a:rPr lang="en-US" altLang="zh-CN" dirty="0"/>
              <a:t>: </a:t>
            </a:r>
            <a:r>
              <a:rPr lang="zh-CN" altLang="en-US" dirty="0"/>
              <a:t>中介分析（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9.1 </a:t>
            </a:r>
            <a:r>
              <a:rPr lang="zh-CN" altLang="en-US" dirty="0"/>
              <a:t>语法实现</a:t>
            </a:r>
          </a:p>
          <a:p>
            <a:r>
              <a:rPr lang="en-US" altLang="zh-CN" dirty="0"/>
              <a:t>9.2 </a:t>
            </a:r>
            <a:r>
              <a:rPr lang="zh-CN" altLang="en-US" dirty="0"/>
              <a:t>分析的流程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121581" y="524946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数据分析（7-9）</a:t>
            </a:r>
          </a:p>
        </p:txBody>
      </p:sp>
      <p:sp>
        <p:nvSpPr>
          <p:cNvPr id="4" name="矩形 3"/>
          <p:cNvSpPr/>
          <p:nvPr/>
        </p:nvSpPr>
        <p:spPr>
          <a:xfrm>
            <a:off x="166255" y="46031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第十章：结果稳健吗？使用</a:t>
            </a:r>
            <a:r>
              <a:rPr lang="en-US" altLang="zh-CN" dirty="0"/>
              <a:t>Multiverse</a:t>
            </a:r>
            <a:r>
              <a:rPr lang="zh-CN" altLang="en-US" dirty="0"/>
              <a:t>比较方法选择对结果的影响（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10.1. </a:t>
            </a:r>
            <a:r>
              <a:rPr lang="zh-CN" altLang="en-US" dirty="0"/>
              <a:t>多种分析方法的实现</a:t>
            </a:r>
          </a:p>
          <a:p>
            <a:r>
              <a:rPr lang="en-US" altLang="zh-CN" dirty="0"/>
              <a:t>10.2 </a:t>
            </a:r>
            <a:r>
              <a:rPr lang="zh-CN" altLang="en-US" dirty="0"/>
              <a:t>代码整合与</a:t>
            </a:r>
            <a:r>
              <a:rPr lang="zh-CN" altLang="en-US" dirty="0" smtClean="0"/>
              <a:t>规范化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第十一章</a:t>
            </a:r>
            <a:r>
              <a:rPr lang="en-US" altLang="zh-CN" dirty="0"/>
              <a:t>: </a:t>
            </a:r>
            <a:r>
              <a:rPr lang="zh-CN" altLang="en-US" dirty="0"/>
              <a:t>如何得到可发表的图像</a:t>
            </a:r>
            <a:r>
              <a:rPr lang="en-US" altLang="zh-CN" dirty="0"/>
              <a:t>: </a:t>
            </a:r>
            <a:r>
              <a:rPr lang="zh-CN" altLang="en-US" dirty="0"/>
              <a:t>数据可视化进阶（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11.1 ggplot2</a:t>
            </a:r>
            <a:r>
              <a:rPr lang="zh-CN" altLang="en-US" dirty="0"/>
              <a:t>的图层与面板控制</a:t>
            </a:r>
          </a:p>
          <a:p>
            <a:r>
              <a:rPr lang="en-US" altLang="zh-CN" dirty="0"/>
              <a:t>11.2 ggplot2</a:t>
            </a:r>
            <a:r>
              <a:rPr lang="zh-CN" altLang="en-US" dirty="0"/>
              <a:t>与其他工具的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524946"/>
            <a:ext cx="64087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第十二章：从分析到手稿（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12.1 </a:t>
            </a:r>
            <a:r>
              <a:rPr lang="en-US" altLang="zh-CN" dirty="0" err="1"/>
              <a:t>Rmarkdown</a:t>
            </a:r>
            <a:endParaRPr lang="en-US" altLang="zh-CN" dirty="0"/>
          </a:p>
          <a:p>
            <a:r>
              <a:rPr lang="en-US" altLang="zh-CN" dirty="0"/>
              <a:t>12.2 Latex</a:t>
            </a:r>
            <a:r>
              <a:rPr lang="zh-CN" altLang="en-US" dirty="0"/>
              <a:t>语法基本介绍</a:t>
            </a:r>
          </a:p>
          <a:p>
            <a:r>
              <a:rPr lang="en-US" altLang="zh-CN" dirty="0"/>
              <a:t>12.3 </a:t>
            </a:r>
            <a:r>
              <a:rPr lang="en-US" altLang="zh-CN" dirty="0" err="1"/>
              <a:t>papaja</a:t>
            </a:r>
            <a:r>
              <a:rPr lang="zh-CN" altLang="en-US" dirty="0"/>
              <a:t>工具包的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第十三</a:t>
            </a:r>
            <a:r>
              <a:rPr lang="zh-CN" altLang="en-US" dirty="0"/>
              <a:t>章：多人协作版本控制</a:t>
            </a:r>
            <a:r>
              <a:rPr lang="en-US" altLang="zh-CN" dirty="0"/>
              <a:t>:Git</a:t>
            </a:r>
            <a:r>
              <a:rPr lang="zh-CN" altLang="en-US" dirty="0"/>
              <a:t>？（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13.1 </a:t>
            </a:r>
            <a:r>
              <a:rPr lang="zh-CN" altLang="en-US" dirty="0"/>
              <a:t>版本控制与</a:t>
            </a:r>
            <a:r>
              <a:rPr lang="en-US" altLang="zh-CN" dirty="0"/>
              <a:t>git</a:t>
            </a:r>
          </a:p>
          <a:p>
            <a:r>
              <a:rPr lang="en-US" altLang="zh-CN" dirty="0"/>
              <a:t>13.2 </a:t>
            </a:r>
            <a:r>
              <a:rPr lang="zh-CN" altLang="en-US" dirty="0"/>
              <a:t>多人协作与</a:t>
            </a:r>
            <a:r>
              <a:rPr lang="en-US" altLang="zh-CN" dirty="0"/>
              <a:t>git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第十四章：如何帮助我们计划下一个研究？（</a:t>
            </a:r>
            <a:r>
              <a:rPr lang="en-US" altLang="zh-CN" dirty="0"/>
              <a:t>3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14.1 </a:t>
            </a:r>
            <a:r>
              <a:rPr lang="zh-CN" altLang="en-US" dirty="0"/>
              <a:t>计算效应量：</a:t>
            </a:r>
            <a:r>
              <a:rPr lang="en-US" altLang="zh-CN" dirty="0"/>
              <a:t>Meta-analysis</a:t>
            </a:r>
          </a:p>
          <a:p>
            <a:r>
              <a:rPr lang="en-US" altLang="zh-CN" dirty="0"/>
              <a:t>14.2 </a:t>
            </a:r>
            <a:r>
              <a:rPr lang="zh-CN" altLang="en-US" dirty="0"/>
              <a:t>计划样本量：</a:t>
            </a:r>
            <a:r>
              <a:rPr lang="en-US" altLang="zh-CN" dirty="0"/>
              <a:t>Power analysis </a:t>
            </a:r>
            <a:r>
              <a:rPr lang="zh-CN" altLang="en-US" dirty="0"/>
              <a:t>（模拟）</a:t>
            </a:r>
          </a:p>
          <a:p>
            <a:r>
              <a:rPr lang="en-US" altLang="zh-CN" dirty="0"/>
              <a:t>14.3 </a:t>
            </a:r>
            <a:r>
              <a:rPr lang="zh-CN" altLang="en-US" dirty="0"/>
              <a:t>计划分析方法：假数据与分析代码（模拟）</a:t>
            </a:r>
          </a:p>
          <a:p>
            <a:r>
              <a:rPr lang="en-US" altLang="zh-CN" dirty="0"/>
              <a:t>14.4 </a:t>
            </a:r>
            <a:r>
              <a:rPr lang="zh-CN" altLang="en-US" dirty="0" smtClean="0"/>
              <a:t>并行处理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第十五章：如何让导师</a:t>
            </a:r>
            <a:r>
              <a:rPr lang="en-US" altLang="zh-CN" dirty="0"/>
              <a:t>/</a:t>
            </a:r>
            <a:r>
              <a:rPr lang="zh-CN" altLang="en-US" dirty="0"/>
              <a:t>合作者完全重复我的分析？（</a:t>
            </a:r>
            <a:r>
              <a:rPr lang="en-US" altLang="zh-CN" dirty="0"/>
              <a:t>3 </a:t>
            </a:r>
            <a:r>
              <a:rPr lang="zh-CN" altLang="en-US" dirty="0"/>
              <a:t>学时）</a:t>
            </a:r>
          </a:p>
          <a:p>
            <a:r>
              <a:rPr lang="en-US" altLang="zh-CN" dirty="0"/>
              <a:t>15.1 </a:t>
            </a:r>
            <a:r>
              <a:rPr lang="zh-CN" altLang="en-US" dirty="0"/>
              <a:t>软件版本记录</a:t>
            </a:r>
          </a:p>
          <a:p>
            <a:r>
              <a:rPr lang="en-US" altLang="zh-CN" dirty="0"/>
              <a:t>15.2 </a:t>
            </a:r>
            <a:r>
              <a:rPr lang="zh-CN" altLang="en-US" dirty="0"/>
              <a:t>容器技术与</a:t>
            </a:r>
            <a:r>
              <a:rPr lang="en-US" altLang="zh-CN" dirty="0" err="1"/>
              <a:t>docker</a:t>
            </a:r>
            <a:r>
              <a:rPr lang="zh-CN" altLang="en-US" dirty="0"/>
              <a:t>的使用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课程安排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6255" y="4233783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进阶知识（10, 12-15）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1581" y="524946"/>
            <a:ext cx="0" cy="6333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524946"/>
            <a:ext cx="0" cy="5078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作业与成绩</a:t>
            </a:r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0031" y="1163781"/>
            <a:ext cx="859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出勤</a:t>
            </a:r>
            <a:r>
              <a:rPr lang="en-US" altLang="zh-CN" dirty="0" smtClean="0"/>
              <a:t>10%</a:t>
            </a:r>
          </a:p>
          <a:p>
            <a:r>
              <a:rPr lang="zh-CN" altLang="en-US" dirty="0"/>
              <a:t>三次小</a:t>
            </a:r>
            <a:r>
              <a:rPr lang="zh-CN" altLang="en-US" dirty="0" smtClean="0"/>
              <a:t>作业（单人任务 </a:t>
            </a:r>
            <a:r>
              <a:rPr lang="en-US" altLang="zh-CN" dirty="0" smtClean="0"/>
              <a:t>15%*3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次大作业（分组完成 </a:t>
            </a:r>
            <a:r>
              <a:rPr lang="en-US" altLang="zh-CN" dirty="0" smtClean="0"/>
              <a:t>45%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43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必要</a:t>
            </a:r>
            <a:r>
              <a:rPr lang="zh-TW" altLang="en-US" dirty="0"/>
              <a:t>的统计</a:t>
            </a:r>
            <a:r>
              <a:rPr lang="zh-TW" altLang="en-US" dirty="0" smtClean="0"/>
              <a:t>知识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R</a:t>
            </a:r>
            <a:r>
              <a:rPr lang="zh-CN" altLang="en-US" dirty="0" smtClean="0"/>
              <a:t>语言的代码并不难，但是得到运行那段代码所需要的数据框（主要是格式满足函数的要求），以及解释那个代码运算出来的结果，需要必要的统计知识</a:t>
            </a:r>
            <a:endParaRPr lang="zh-TW" altLang="en-US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每</a:t>
            </a:r>
            <a:r>
              <a:rPr lang="zh-TW" altLang="en-US" dirty="0"/>
              <a:t>堂课都来</a:t>
            </a:r>
            <a:r>
              <a:rPr lang="zh-TW" altLang="en-US" dirty="0" smtClean="0"/>
              <a:t>听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CN" altLang="en-US" dirty="0" smtClean="0"/>
              <a:t>这点最重要</a:t>
            </a:r>
            <a:endParaRPr lang="zh-TW" altLang="en-US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敢于</a:t>
            </a:r>
            <a:r>
              <a:rPr lang="zh-TW" altLang="en-US" dirty="0"/>
              <a:t>试错</a:t>
            </a:r>
            <a:r>
              <a:rPr lang="zh-TW" altLang="en-US" dirty="0" smtClean="0"/>
              <a:t>代码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CN" altLang="en-US" dirty="0" smtClean="0"/>
              <a:t>这点更重要</a:t>
            </a:r>
            <a:endParaRPr lang="zh-TW" altLang="en-US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以</a:t>
            </a:r>
            <a:r>
              <a:rPr lang="zh-TW" altLang="en-US" dirty="0"/>
              <a:t>计算机的思维思考</a:t>
            </a:r>
            <a:r>
              <a:rPr lang="zh-TW" altLang="en-US" dirty="0" smtClean="0"/>
              <a:t>问题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CN" altLang="en-US" dirty="0" smtClean="0"/>
              <a:t>一直写代码，就会慢慢明白了</a:t>
            </a:r>
            <a:endParaRPr lang="zh-TW" altLang="en-US" dirty="0"/>
          </a:p>
          <a:p>
            <a:r>
              <a:rPr lang="en-US" altLang="zh-TW" strike="sngStrike" dirty="0" smtClean="0"/>
              <a:t>5.</a:t>
            </a:r>
            <a:r>
              <a:rPr lang="zh-TW" altLang="en-US" strike="sngStrike" dirty="0" smtClean="0"/>
              <a:t>求助于chatGPT</a:t>
            </a:r>
            <a:r>
              <a:rPr lang="zh-TW" altLang="en-US" dirty="0" smtClean="0"/>
              <a:t>善用搜索引擎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CN" altLang="en-US" dirty="0" smtClean="0"/>
              <a:t>可以用搜索引擎</a:t>
            </a:r>
            <a:r>
              <a:rPr lang="en-US" altLang="zh-CN" strike="sngStrike" dirty="0" smtClean="0"/>
              <a:t>chatGPT</a:t>
            </a:r>
            <a:r>
              <a:rPr lang="zh-CN" altLang="en-US" dirty="0" smtClean="0"/>
              <a:t>来解决代码里遇到的错误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8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如何学好这门课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925" y="588404"/>
            <a:ext cx="10846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1.</a:t>
            </a:r>
            <a:r>
              <a:rPr lang="zh-TW" altLang="en-US" b="1" dirty="0" smtClean="0"/>
              <a:t>必要</a:t>
            </a:r>
            <a:r>
              <a:rPr lang="zh-TW" altLang="en-US" b="1" dirty="0"/>
              <a:t>的统计</a:t>
            </a:r>
            <a:r>
              <a:rPr lang="zh-TW" altLang="en-US" b="1" dirty="0" smtClean="0"/>
              <a:t>知识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R</a:t>
            </a:r>
            <a:r>
              <a:rPr lang="zh-CN" altLang="en-US" b="1" dirty="0" smtClean="0"/>
              <a:t>语言的代码并不难，但是得到运行那段代码所需要的数据框（主要是格式满足函数的要求），以及解释那个代码运算出来的结果，需要必要的统计</a:t>
            </a:r>
            <a:r>
              <a:rPr lang="zh-CN" altLang="en-US" b="1" dirty="0" smtClean="0"/>
              <a:t>知识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92925" y="1898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A </a:t>
            </a:r>
            <a:r>
              <a:rPr lang="en-US" altLang="zh-TW" sz="1400" dirty="0" err="1"/>
              <a:t>data.frame</a:t>
            </a:r>
            <a:r>
              <a:rPr lang="en-US" altLang="zh-TW" sz="1400" dirty="0"/>
              <a:t>: 6 × 6</a:t>
            </a:r>
          </a:p>
          <a:p>
            <a:r>
              <a:rPr lang="en-US" altLang="zh-TW" sz="1400" dirty="0"/>
              <a:t>condition	</a:t>
            </a:r>
            <a:r>
              <a:rPr lang="en-US" altLang="zh-TW" sz="1400" dirty="0" err="1"/>
              <a:t>acc</a:t>
            </a:r>
            <a:r>
              <a:rPr lang="en-US" altLang="zh-TW" sz="1400" dirty="0"/>
              <a:t>	</a:t>
            </a:r>
            <a:r>
              <a:rPr lang="en-US" altLang="zh-TW" sz="1400" dirty="0" err="1"/>
              <a:t>block_type</a:t>
            </a:r>
            <a:r>
              <a:rPr lang="en-US" altLang="zh-TW" sz="1400" dirty="0"/>
              <a:t>	</a:t>
            </a:r>
            <a:r>
              <a:rPr lang="en-US" altLang="zh-TW" sz="1400" dirty="0" err="1"/>
              <a:t>rt</a:t>
            </a:r>
            <a:r>
              <a:rPr lang="en-US" altLang="zh-TW" sz="1400" dirty="0"/>
              <a:t>	</a:t>
            </a:r>
            <a:r>
              <a:rPr lang="en-US" altLang="zh-TW" sz="1400" dirty="0" err="1"/>
              <a:t>trial_id</a:t>
            </a:r>
            <a:r>
              <a:rPr lang="en-US" altLang="zh-TW" sz="1400" dirty="0"/>
              <a:t>	</a:t>
            </a:r>
            <a:r>
              <a:rPr lang="en-US" altLang="zh-TW" sz="1400" dirty="0" err="1"/>
              <a:t>subj_idx</a:t>
            </a:r>
            <a:endParaRPr lang="en-US" altLang="zh-TW" sz="1400" dirty="0"/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fct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1	congruent	1	test	679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  <a:p>
            <a:r>
              <a:rPr lang="en-US" altLang="zh-TW" sz="1400" dirty="0"/>
              <a:t>2	congruent	0	test	690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  <a:p>
            <a:r>
              <a:rPr lang="en-US" altLang="zh-TW" sz="1400" dirty="0"/>
              <a:t>3	congruent	1	test	604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  <a:p>
            <a:r>
              <a:rPr lang="en-US" altLang="zh-TW" sz="1400" dirty="0"/>
              <a:t>4	congruent	1	test	586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  <a:p>
            <a:r>
              <a:rPr lang="en-US" altLang="zh-TW" sz="1400" dirty="0"/>
              <a:t>5	congruent	1	test	639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  <a:p>
            <a:r>
              <a:rPr lang="en-US" altLang="zh-TW" sz="1400" dirty="0"/>
              <a:t>6	congruent	1	test	568	</a:t>
            </a:r>
            <a:r>
              <a:rPr lang="en-US" altLang="zh-TW" sz="1400" dirty="0" err="1"/>
              <a:t>stim</a:t>
            </a:r>
            <a:r>
              <a:rPr lang="en-US" altLang="zh-TW" sz="1400" dirty="0"/>
              <a:t>	001</a:t>
            </a:r>
          </a:p>
        </p:txBody>
      </p:sp>
      <p:sp>
        <p:nvSpPr>
          <p:cNvPr id="5" name="矩形 4"/>
          <p:cNvSpPr/>
          <p:nvPr/>
        </p:nvSpPr>
        <p:spPr>
          <a:xfrm>
            <a:off x="6254337" y="46737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A </a:t>
            </a:r>
            <a:r>
              <a:rPr lang="en-US" altLang="zh-TW" sz="1400" dirty="0" err="1"/>
              <a:t>tibble</a:t>
            </a:r>
            <a:r>
              <a:rPr lang="en-US" altLang="zh-TW" sz="1400" dirty="0"/>
              <a:t>: 6 × 6</a:t>
            </a:r>
          </a:p>
          <a:p>
            <a:r>
              <a:rPr lang="en-US" altLang="zh-TW" sz="1400" dirty="0" err="1"/>
              <a:t>subj_idx</a:t>
            </a:r>
            <a:r>
              <a:rPr lang="en-US" altLang="zh-TW" sz="1400" dirty="0"/>
              <a:t>	condition	</a:t>
            </a:r>
            <a:r>
              <a:rPr lang="en-US" altLang="zh-TW" sz="1400" dirty="0" err="1"/>
              <a:t>acc</a:t>
            </a:r>
            <a:r>
              <a:rPr lang="en-US" altLang="zh-TW" sz="1400" dirty="0"/>
              <a:t>	n	</a:t>
            </a:r>
            <a:r>
              <a:rPr lang="en-US" altLang="zh-TW" sz="1400" dirty="0" err="1"/>
              <a:t>rt_sd</a:t>
            </a:r>
            <a:r>
              <a:rPr lang="en-US" altLang="zh-TW" sz="1400" dirty="0"/>
              <a:t>	</a:t>
            </a:r>
            <a:r>
              <a:rPr lang="en-US" altLang="zh-TW" sz="1400" dirty="0" err="1"/>
              <a:t>rt_mean</a:t>
            </a:r>
            <a:endParaRPr lang="en-US" altLang="zh-TW" sz="1400" dirty="0"/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fct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	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001	congruent	0	3	240.7433	956.6667</a:t>
            </a:r>
          </a:p>
          <a:p>
            <a:r>
              <a:rPr lang="en-US" altLang="zh-TW" sz="1400" dirty="0"/>
              <a:t>001	congruent	1	42	159.9905	692.0476</a:t>
            </a:r>
          </a:p>
          <a:p>
            <a:r>
              <a:rPr lang="en-US" altLang="zh-TW" sz="1400" dirty="0"/>
              <a:t>001	incongruent	0	7	235.2429	803.2857</a:t>
            </a:r>
          </a:p>
          <a:p>
            <a:r>
              <a:rPr lang="en-US" altLang="zh-TW" sz="1400" dirty="0"/>
              <a:t>001	incongruent	1	39	211.4752	821.6667</a:t>
            </a:r>
          </a:p>
          <a:p>
            <a:r>
              <a:rPr lang="en-US" altLang="zh-TW" sz="1400" dirty="0"/>
              <a:t>002	congruent	0	1	NA	632.0000</a:t>
            </a:r>
          </a:p>
          <a:p>
            <a:r>
              <a:rPr lang="en-US" altLang="zh-TW" sz="1400" dirty="0"/>
              <a:t>002	congruent	1	47	176.2124	680.5106</a:t>
            </a:r>
          </a:p>
        </p:txBody>
      </p:sp>
      <p:sp>
        <p:nvSpPr>
          <p:cNvPr id="6" name="下箭头 5"/>
          <p:cNvSpPr/>
          <p:nvPr/>
        </p:nvSpPr>
        <p:spPr>
          <a:xfrm rot="18513610">
            <a:off x="4642641" y="4240167"/>
            <a:ext cx="602046" cy="14954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3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1146</Words>
  <Application>Microsoft Office PowerPoint</Application>
  <PresentationFormat>宽屏</PresentationFormat>
  <Paragraphs>224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2023-02-06T06:59:01Z</dcterms:created>
  <dcterms:modified xsi:type="dcterms:W3CDTF">2023-02-07T06:42:58Z</dcterms:modified>
</cp:coreProperties>
</file>