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558"/>
  </p:normalViewPr>
  <p:slideViewPr>
    <p:cSldViewPr snapToGrid="0">
      <p:cViewPr varScale="1">
        <p:scale>
          <a:sx n="121" d="100"/>
          <a:sy n="121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9BD61-0D7B-7F45-A0ED-2AAF154E97E0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6C467-CFA2-244E-8352-D1524E760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Immigrant Assistance Toolkit is our proposed solution to address these issues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6C467-CFA2-244E-8352-D1524E7602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2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11FB-7C2F-1472-89F3-CE8318E5D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6B641-C45F-5F6A-BD8C-F72D6FFFB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801C-5311-BDF5-ABE5-94025095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0A85-A832-E742-92DB-A124B61F3661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D71E4-672F-FF2B-9252-93A407E2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ED27-B1AF-1AF4-E865-B8348D13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56FB-C02D-8112-55A6-FB1EAFA0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8244E-2799-BF25-186A-7B7D1491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016A-8965-61A8-99E6-BD878518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3DC5-4DF5-6444-817E-76109A9B93AC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03B0-BA88-5E0F-8A53-EF2D5FD0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1C88-0884-9CBB-7A95-93E0A4CA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814C6-62EC-BD94-D1C8-4B6CD02A7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A12CD-3139-F2FB-2402-6D941B4BD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9BAD2-4C3F-BB62-AA34-A05E37BE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6A2-C2C4-BA48-BFC7-E9F1CACCD633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CE3F-D90C-D5FE-E009-DB1B7B2B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3732-5592-4CC3-E755-DF9F3578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9C98-5892-2540-0DE4-BC504002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B679-BBAF-7128-F232-0BAAB620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9F88-D01C-B1BE-72AE-C6545DD5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843E-5A78-0F44-A0BA-76BEEC32D03D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3FCD1-AB65-F9F2-3FD3-BF3F1FD4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D2601-4BA0-2ED3-F04F-56220016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4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4291-5C58-A1FE-92F5-62B1DB5C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177E4-F1D9-9AB7-9B61-5993A3D9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CE838-1376-98CF-C611-34E68A92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7A41-9391-5D4D-BC7D-268239FB78B3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1B71-06C3-2843-D143-DA84D5E9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0192-0B7C-6DD8-6A81-136B90F4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3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4100-D414-F477-C16D-3DD1BE28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4F8D-B1E9-1B0F-154C-CD1C0B47C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43472-DB16-B588-CDA7-5BAE42FF0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62F16-73BF-6559-A603-FA08599C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A250-471A-8D41-A740-B804365643DB}" type="datetime1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60B0E-5DDB-1ED5-C793-7B9EDB19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E097C-B98F-BE8E-49AF-186DA580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C670-7906-F0C5-DF7C-09073706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8B7B-3EAE-0DFB-FB37-E57802EB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1EE0D-A0B7-1AFA-1032-59318EE99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2235B-ACEA-E918-69C2-0451ED6CB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C4A6E-0727-BA0D-825F-26F344DA6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A4A68-6B2C-744A-2B6E-1CBBA3ED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441B-1B8C-F945-B3A1-8E70B6A6DDE8}" type="datetime1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602CD-4AC7-09F4-11DA-B8308DAA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39D0A-08AC-4274-C3FD-CD39B378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4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B194-BEEA-877F-89BC-693BC1F6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1D91B-835D-B982-70AE-41D373F3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2592-5983-2F43-8CB7-61A253D7DD60}" type="datetime1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D7876-5416-E328-386A-00A3B38A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20533-0A25-8A49-DAF9-AA9BED29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98F68-C0D2-FB1D-94D2-8C4FB9FE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72C-D338-4148-B4ED-7BCCAE308CA7}" type="datetime1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10AA-7B13-4659-D08F-1DF44F78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14CC-A0C9-8E57-2047-0278BB00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1C09-2693-C885-3825-A9AE843A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0DCE-CAA0-05AA-73D3-8F9B6413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EB480-A01D-95CC-6D98-ABA685F23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F2C5F-1037-93EB-A0A0-9B8221E2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2392-C7C7-DD43-A265-FF976CBF0CA8}" type="datetime1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2A1B7-A03F-2B34-8C5C-22AE44B6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82CC4-E0CA-B732-1B32-AFAF1FA1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1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7031-D182-B2F7-20AE-4D5F6BF0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5302B-2A61-6AF6-EF12-908C5718C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03304-86AB-C8AD-B622-62B3180A6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D2207-6F34-C989-AF7D-300D18E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CFA-8B17-174E-9FA0-FC66C5D0F0D0}" type="datetime1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2511F-A825-99A3-A81B-2B704996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CC115-352B-2DFB-B5A6-79B78150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0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5D515-0C04-BA0F-F9DE-3546DD52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D227A-D83C-6461-F12D-C4A083035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B8920-8401-D8DE-C796-A6B7EC4A1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0849C2-D236-6C4A-9584-44B974E5F648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B7C35-B94E-6D3E-E2DA-D2B5B1AF0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6DDCE-1E11-C2EA-9E53-866CF4800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E6D70-C40F-7D4E-BBA9-5C7F1C1FA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30870-A831-944B-DB8E-F920ABB9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sz="5000" dirty="0"/>
              <a:t>Immigrant Assistance Tool</a:t>
            </a:r>
            <a:br>
              <a:rPr lang="en-US" sz="5000" dirty="0"/>
            </a:b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Communities Through Mentorship and Resources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83BD-82C0-F530-0BEA-158A4B972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endParaRPr lang="en-US" sz="1000" dirty="0"/>
          </a:p>
          <a:p>
            <a:pPr algn="l"/>
            <a:r>
              <a:rPr lang="en-US" sz="1000" dirty="0"/>
              <a:t>Songul Celik</a:t>
            </a:r>
          </a:p>
          <a:p>
            <a:pPr algn="l"/>
            <a:endParaRPr lang="en-US" sz="1000" dirty="0"/>
          </a:p>
          <a:p>
            <a:pPr algn="l"/>
            <a:r>
              <a:rPr lang="en-US" sz="1000"/>
              <a:t>December </a:t>
            </a:r>
            <a:r>
              <a:rPr lang="en-US" sz="1000" dirty="0"/>
              <a:t>5,2024</a:t>
            </a:r>
          </a:p>
          <a:p>
            <a:pPr algn="l"/>
            <a:endParaRPr lang="en-US" sz="1000" dirty="0"/>
          </a:p>
          <a:p>
            <a:pPr algn="l"/>
            <a:endParaRPr lang="en-US" sz="1000" dirty="0"/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71A885F6-36CE-794C-913D-ABCBEF4E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23" r="2569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81BC9D7-D308-091B-D118-291D0E91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4C97-1E3E-2F46-5E9C-196B858A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III.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Menu Workflow Diagram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39BD00FC-3AD1-47B7-7CAD-ABBE5C14A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073" y="1399310"/>
            <a:ext cx="9545782" cy="522391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B1AF-DC32-621B-1740-F8A453EC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0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0C4C-B9E9-5EFA-EEDB-0A264D09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223" y="389691"/>
            <a:ext cx="10515600" cy="586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/>
              <a:t>Blind Spots and  Future Enhancements</a:t>
            </a:r>
            <a:br>
              <a:rPr lang="en-US" sz="2400" b="1" dirty="0"/>
            </a:br>
            <a:br>
              <a:rPr lang="en-US" sz="800" dirty="0"/>
            </a:b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54763-764F-83B0-50C5-8EFA33970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Blind Spots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B5D83-2A12-A7FA-7D52-EFF8C84AB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868285" cy="3521652"/>
          </a:xfrm>
        </p:spPr>
        <p:txBody>
          <a:bodyPr>
            <a:normAutofit fontScale="47500" lnSpcReduction="20000"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Communication: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live messaging or scheduling options for users to interact effectively.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Privacy: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encryption for sensitive information like emails or personal details.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Users may not know how their data is used or stored, risking trust issues.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Scalability and Relevance: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retrieval may slow down as the database grows.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may become outdated or irrelevant over time, affecting user trust.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Specialization: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 can only choose one area of expertise, which limits flexibility.</a:t>
            </a:r>
          </a:p>
          <a:p>
            <a:endParaRPr lang="en-US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A8A23-BD2E-2B21-10CA-2C7D4F44E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E1A10-1FD6-CA59-5B10-3E695C67A8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defRPr sz="1600"/>
            </a:pPr>
            <a:endParaRPr lang="en-US" sz="1200" dirty="0"/>
          </a:p>
          <a:p>
            <a:pPr marL="0" indent="0">
              <a:buNone/>
            </a:pPr>
            <a:r>
              <a:rPr lang="en-US" b="1" dirty="0"/>
              <a:t>Enhanced User Interface:</a:t>
            </a:r>
            <a:endParaRPr lang="en-US" dirty="0"/>
          </a:p>
          <a:p>
            <a:r>
              <a:rPr lang="en-US" dirty="0"/>
              <a:t>Build a graphical user interface (GUI) for a better user experience.</a:t>
            </a:r>
          </a:p>
          <a:p>
            <a:pPr marL="0" indent="0">
              <a:buNone/>
            </a:pPr>
            <a:r>
              <a:rPr lang="en-US" b="1" dirty="0"/>
              <a:t>Implement a Secure Communication System: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Direct Messaging (DM):</a:t>
            </a:r>
            <a:r>
              <a:rPr lang="en-US" dirty="0"/>
              <a:t> Allow users to message each other through the platform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SMS/Email Notifications:</a:t>
            </a:r>
            <a:r>
              <a:rPr lang="en-US" dirty="0"/>
              <a:t> Notify users through the system without exposing personal contact details.</a:t>
            </a:r>
          </a:p>
          <a:p>
            <a:pPr marL="0" indent="0">
              <a:buNone/>
            </a:pPr>
            <a:r>
              <a:rPr lang="en-US" b="1" dirty="0"/>
              <a:t>Feedback and Ratings: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 users to rate mentors, resources, and interactions to ensure quality.</a:t>
            </a:r>
          </a:p>
          <a:p>
            <a:pPr marL="0" indent="0">
              <a:buNone/>
            </a:pPr>
            <a:r>
              <a:rPr lang="en-US" b="1" dirty="0"/>
              <a:t>Dynamic Locations and Categories: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flexible management of resource locations and categories.</a:t>
            </a:r>
          </a:p>
          <a:p>
            <a:pPr marL="0" indent="0">
              <a:buNone/>
            </a:pPr>
            <a:r>
              <a:rPr lang="en-US" b="1" dirty="0"/>
              <a:t>Mentor Multi-Specialization: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 mentors to select multiple areas of expertise for more accurate matching.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5B8AB-5AA6-E2B5-C2A6-8346E1D4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995403-20B9-8985-2450-66CB72EF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Introduction:</a:t>
            </a:r>
            <a:br>
              <a:rPr lang="en-US" sz="3600" b="1">
                <a:solidFill>
                  <a:schemeClr val="tx2"/>
                </a:solidFill>
              </a:rPr>
            </a:br>
            <a:r>
              <a:rPr lang="en-US" sz="3600" b="1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85C0-4CA6-A45C-F3A9-6331DD617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500" b="1" i="0" u="none" strike="noStrike" dirty="0">
                <a:solidFill>
                  <a:schemeClr val="tx2"/>
                </a:solidFill>
                <a:effectLst/>
              </a:rPr>
              <a:t>Introduction:</a:t>
            </a:r>
            <a:endParaRPr lang="en-US" sz="1500" b="0" i="0" u="none" strike="noStrike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r>
              <a:rPr lang="en-US" sz="1500" b="0" i="0" u="none" strike="noStrike" dirty="0">
                <a:solidFill>
                  <a:schemeClr val="tx2"/>
                </a:solidFill>
                <a:effectLst/>
              </a:rPr>
              <a:t>Immigrants face a multitude of challenges when transitioning to a new country, often making the experience overwhelming.</a:t>
            </a:r>
          </a:p>
          <a:p>
            <a:pPr marL="0" indent="0">
              <a:buNone/>
            </a:pPr>
            <a:endParaRPr lang="en-US" sz="1500" b="0" i="0" u="none" strike="noStrike" dirty="0">
              <a:solidFill>
                <a:schemeClr val="tx2"/>
              </a:solidFill>
              <a:effectLst/>
            </a:endParaRPr>
          </a:p>
          <a:p>
            <a:r>
              <a:rPr lang="en-US" sz="1500" b="1" i="0" u="none" strike="noStrike" dirty="0">
                <a:solidFill>
                  <a:schemeClr val="tx2"/>
                </a:solidFill>
                <a:effectLst/>
              </a:rPr>
              <a:t>Key Challenges:</a:t>
            </a:r>
            <a:endParaRPr lang="en-US" sz="1500" b="0" i="0" u="none" strike="noStrike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r>
              <a:rPr lang="en-US" sz="1500" b="1" i="0" u="none" strike="noStrike" dirty="0">
                <a:solidFill>
                  <a:schemeClr val="tx2"/>
                </a:solidFill>
                <a:effectLst/>
              </a:rPr>
              <a:t>Language Barriers:</a:t>
            </a:r>
            <a:r>
              <a:rPr lang="en-US" sz="1500" b="0" i="0" u="none" strike="noStrike" dirty="0">
                <a:solidFill>
                  <a:schemeClr val="tx2"/>
                </a:solidFill>
                <a:effectLst/>
              </a:rPr>
              <a:t> These affect access to healthcare, employment opportunities, and day-to-day interactions.</a:t>
            </a:r>
          </a:p>
          <a:p>
            <a:pPr marL="0" indent="0">
              <a:buNone/>
            </a:pPr>
            <a:r>
              <a:rPr lang="en-US" sz="1500" b="1" i="0" u="none" strike="noStrike" dirty="0">
                <a:solidFill>
                  <a:schemeClr val="tx2"/>
                </a:solidFill>
                <a:effectLst/>
              </a:rPr>
              <a:t>Access to Resources:</a:t>
            </a:r>
            <a:r>
              <a:rPr lang="en-US" sz="1500" b="0" i="0" u="none" strike="noStrike" dirty="0">
                <a:solidFill>
                  <a:schemeClr val="tx2"/>
                </a:solidFill>
                <a:effectLst/>
              </a:rPr>
              <a:t> Immigrants often lack awareness of available resources like legal aid, childcare, or cultural programs.</a:t>
            </a:r>
          </a:p>
          <a:p>
            <a:pPr marL="0" indent="0">
              <a:buNone/>
            </a:pPr>
            <a:r>
              <a:rPr lang="en-US" sz="1500" b="1" i="0" u="none" strike="noStrike" dirty="0">
                <a:solidFill>
                  <a:schemeClr val="tx2"/>
                </a:solidFill>
                <a:effectLst/>
              </a:rPr>
              <a:t>Limited Social Support:</a:t>
            </a:r>
            <a:r>
              <a:rPr lang="en-US" sz="1500" b="0" i="0" u="none" strike="noStrike" dirty="0">
                <a:solidFill>
                  <a:schemeClr val="tx2"/>
                </a:solidFill>
                <a:effectLst/>
              </a:rPr>
              <a:t> Difficulty finding mentorship or guidance to integrate into new communities.</a:t>
            </a:r>
          </a:p>
          <a:p>
            <a:pPr marL="0" indent="0">
              <a:buNone/>
            </a:pPr>
            <a:endParaRPr lang="en-US" sz="1500" b="1" i="0" u="none" strike="noStrike" dirty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r>
              <a:rPr lang="en-US" sz="1500" b="1" i="0" u="none" strike="noStrike" dirty="0">
                <a:solidFill>
                  <a:schemeClr val="tx2"/>
                </a:solidFill>
                <a:effectLst/>
              </a:rPr>
              <a:t>The Problem:</a:t>
            </a:r>
            <a:endParaRPr lang="en-US" sz="1500" b="0" i="0" u="none" strike="noStrike" dirty="0">
              <a:solidFill>
                <a:schemeClr val="tx2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tx2"/>
                </a:solidFill>
                <a:effectLst/>
              </a:rPr>
              <a:t>Without proper support, immigrants may experience isolation, reduced access to opportunities, and slower adaptation to their new environment.</a:t>
            </a:r>
          </a:p>
          <a:p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00C85-5293-75D7-9CFF-BE381776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D89D22-8A2E-8F98-6F11-4C2D9AF7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238237" cy="3822973"/>
          </a:xfrm>
        </p:spPr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chemeClr val="tx2"/>
                </a:solidFill>
                <a:effectLst/>
              </a:rPr>
              <a:t>The Solution :</a:t>
            </a:r>
            <a:br>
              <a:rPr lang="en-US" sz="3600" b="1" i="0" u="none" strike="noStrike" dirty="0">
                <a:solidFill>
                  <a:schemeClr val="tx2"/>
                </a:solidFill>
                <a:effectLst/>
              </a:rPr>
            </a:br>
            <a:br>
              <a:rPr lang="en-US" sz="3600" b="1" i="0" u="none" strike="noStrike" dirty="0">
                <a:solidFill>
                  <a:schemeClr val="tx2"/>
                </a:solidFill>
                <a:effectLst/>
              </a:rPr>
            </a:br>
            <a:r>
              <a:rPr lang="en-US" sz="3600" b="1" i="0" u="none" strike="noStrike" dirty="0">
                <a:solidFill>
                  <a:schemeClr val="tx2"/>
                </a:solidFill>
                <a:effectLst/>
              </a:rPr>
              <a:t> Immigrant Assistance Toolkit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6451-3268-3584-929F-12C2C91D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949" y="767255"/>
            <a:ext cx="6199475" cy="5267785"/>
          </a:xfrm>
        </p:spPr>
        <p:txBody>
          <a:bodyPr anchor="ctr">
            <a:normAutofit/>
          </a:bodyPr>
          <a:lstStyle/>
          <a:p>
            <a:r>
              <a:rPr lang="en-US" sz="1200" b="1" i="0" u="none" strike="noStrike" dirty="0">
                <a:solidFill>
                  <a:schemeClr val="tx2"/>
                </a:solidFill>
                <a:effectLst/>
              </a:rPr>
              <a:t>Addressing the Challenges: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        A centralized system designed to provide comprehensive support for immigrants, tackling the key barriers identified.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i="0" u="none" strike="noStrike" dirty="0">
                <a:solidFill>
                  <a:schemeClr val="tx2"/>
                </a:solidFill>
                <a:effectLst/>
              </a:rPr>
              <a:t>Key Features of the Toolkit:</a:t>
            </a:r>
            <a:endParaRPr lang="en-US" sz="1200" b="0" i="0" u="none" strike="noStrike" dirty="0">
              <a:solidFill>
                <a:schemeClr val="tx2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2"/>
                </a:solidFill>
                <a:effectLst/>
              </a:rPr>
              <a:t>Personalized Mentorship Matching: (</a:t>
            </a: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Connects immigrants with mentors based on</a:t>
            </a:r>
            <a:r>
              <a:rPr lang="en-US" sz="1200" dirty="0">
                <a:solidFill>
                  <a:schemeClr val="tx2"/>
                </a:solidFill>
                <a:sym typeface="Wingdings" pitchFamily="2" charset="2"/>
              </a:rPr>
              <a:t> )</a:t>
            </a:r>
            <a:endParaRPr lang="en-US" sz="1200" b="0" i="0" u="none" strike="noStrike" dirty="0">
              <a:solidFill>
                <a:schemeClr val="tx2"/>
              </a:solidFill>
              <a:effectLst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Language needs.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Professional expertise (e.g., career, cultural integration, legal, health support).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Personal goals and preferences.</a:t>
            </a:r>
          </a:p>
          <a:p>
            <a:pPr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2"/>
                </a:solidFill>
                <a:effectLst/>
              </a:rPr>
              <a:t>Access to Curated Resource </a:t>
            </a:r>
            <a:r>
              <a:rPr lang="en-US" sz="1200" b="1" dirty="0">
                <a:solidFill>
                  <a:schemeClr val="tx2"/>
                </a:solidFill>
                <a:sym typeface="Wingdings" pitchFamily="2" charset="2"/>
              </a:rPr>
              <a:t>: (</a:t>
            </a: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Location-specific resources categorized by)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Health.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Legal aid.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Childcare.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Education and cultural programs.</a:t>
            </a:r>
          </a:p>
          <a:p>
            <a:pPr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2"/>
                </a:solidFill>
                <a:effectLst/>
              </a:rPr>
              <a:t>Goal Setting and Progress Tracking</a:t>
            </a:r>
            <a:r>
              <a:rPr lang="en-US" sz="1200" dirty="0">
                <a:solidFill>
                  <a:schemeClr val="tx2"/>
                </a:solidFill>
              </a:rPr>
              <a:t>: (</a:t>
            </a: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Enables immigrants to)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Define their short-term and long-term goals.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Log and monitor their progress in areas like language learning, career advancement, or cultural adaptation.</a:t>
            </a:r>
          </a:p>
          <a:p>
            <a:pPr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2"/>
                </a:solidFill>
                <a:effectLst/>
              </a:rPr>
              <a:t>User-Friendly Interface</a:t>
            </a:r>
            <a:endParaRPr lang="en-US" sz="1200" b="0" i="0" u="none" strike="noStrike" dirty="0">
              <a:solidFill>
                <a:schemeClr val="tx2"/>
              </a:solidFill>
              <a:effectLst/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chemeClr val="tx2"/>
                </a:solidFill>
                <a:effectLst/>
              </a:rPr>
              <a:t>Easy navigation for both immigrants and mentors.</a:t>
            </a:r>
          </a:p>
          <a:p>
            <a:pPr marL="0" indent="0">
              <a:buNone/>
            </a:pPr>
            <a:r>
              <a:rPr lang="en-US" sz="1200" b="0" i="0" u="none" strike="noStrike" dirty="0">
                <a:solidFill>
                  <a:schemeClr val="tx2"/>
                </a:solidFill>
                <a:effectLst/>
              </a:rPr>
              <a:t>          Modular and scalable system for future enhancements.</a:t>
            </a:r>
            <a:endParaRPr lang="en-US" sz="1000" b="0" i="0" u="none" strike="noStrike" dirty="0">
              <a:solidFill>
                <a:schemeClr val="tx2"/>
              </a:solidFill>
              <a:effectLst/>
            </a:endParaRPr>
          </a:p>
          <a:p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D4FD-5186-CD3D-1801-461E1C5B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1C915-14E5-7F64-C3E3-C8C11FF6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Impact of </a:t>
            </a:r>
            <a:r>
              <a:rPr lang="en-US" sz="4000" b="1" i="0" u="none" strike="noStrike">
                <a:effectLst/>
              </a:rPr>
              <a:t>Immigrant Assistance Toolkit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6A0A-8C1F-01B6-0593-F6AAF080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Empowers immigrants to overcome language barriers and access critical resources.</a:t>
            </a:r>
          </a:p>
          <a:p>
            <a:r>
              <a:rPr lang="en-US" sz="2000" dirty="0"/>
              <a:t>Promotes faster integration and community involvement.</a:t>
            </a:r>
          </a:p>
          <a:p>
            <a:r>
              <a:rPr lang="en-US" sz="2000" dirty="0"/>
              <a:t>Fosters inclusivity and strengthens immigrant-community relations.</a:t>
            </a:r>
          </a:p>
          <a:p>
            <a:pPr algn="ctr"/>
            <a:r>
              <a:rPr lang="en-US" sz="2000" b="1" i="1" dirty="0"/>
              <a:t>Together, Stronger!</a:t>
            </a:r>
          </a:p>
        </p:txBody>
      </p:sp>
      <p:pic>
        <p:nvPicPr>
          <p:cNvPr id="5" name="Picture 4" descr="Stick figure families holding hands">
            <a:extLst>
              <a:ext uri="{FF2B5EF4-FFF2-40B4-BE49-F238E27FC236}">
                <a16:creationId xmlns:a16="http://schemas.microsoft.com/office/drawing/2014/main" id="{A24B8D2C-45C3-F763-AE14-AB9DF59A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26" r="1257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9C38-6852-0FEB-8F4F-EDC0928D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5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0198D-0B19-B611-3109-B3C4041B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799114" cy="5138848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</a:rPr>
              <a:t>Technical Features and Architecture:</a:t>
            </a:r>
            <a:br>
              <a:rPr lang="en-US" b="1" i="0" u="none" strike="noStrike" dirty="0">
                <a:effectLst/>
              </a:rPr>
            </a:br>
            <a:br>
              <a:rPr lang="en-US" b="1" i="0" u="none" strike="noStrike" dirty="0">
                <a:effectLst/>
              </a:rPr>
            </a:br>
            <a:r>
              <a:rPr lang="en-US" b="1" i="0" u="none" strike="noStrike" dirty="0">
                <a:effectLst/>
              </a:rPr>
              <a:t> General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0916-2FF0-88AF-2826-81402296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1600" b="0" i="0" u="none" strike="noStrike" dirty="0">
                <a:effectLst/>
              </a:rPr>
              <a:t>Our program design is structured around three core components: 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b="1" i="0" u="none" strike="noStrike" dirty="0">
                <a:effectLst/>
              </a:rPr>
              <a:t>     Object-Oriented Programming (OOP) classes</a:t>
            </a:r>
            <a:r>
              <a:rPr lang="en-US" sz="1600" b="0" i="0" u="none" strike="noStrike" dirty="0">
                <a:effectLst/>
              </a:rPr>
              <a:t>, 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/>
              <a:t>      </a:t>
            </a:r>
            <a:r>
              <a:rPr lang="en-US" sz="1600" b="1" i="0" u="none" strike="noStrike" dirty="0">
                <a:effectLst/>
              </a:rPr>
              <a:t>role-specific menus</a:t>
            </a:r>
            <a:r>
              <a:rPr lang="en-US" sz="1600" b="0" i="0" u="none" strike="noStrike" dirty="0">
                <a:effectLst/>
              </a:rPr>
              <a:t>,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b="0" i="0" u="none" strike="noStrike" dirty="0">
                <a:effectLst/>
              </a:rPr>
              <a:t>      a centralized </a:t>
            </a:r>
            <a:r>
              <a:rPr lang="en-US" sz="1600" b="1" i="0" u="none" strike="noStrike" dirty="0">
                <a:effectLst/>
              </a:rPr>
              <a:t>main menu</a:t>
            </a:r>
            <a:r>
              <a:rPr lang="en-US" sz="1600" b="0" i="0" u="none" strike="noStrike" dirty="0">
                <a:effectLst/>
              </a:rPr>
              <a:t>.</a:t>
            </a:r>
          </a:p>
          <a:p>
            <a:pPr marL="0" indent="0">
              <a:buNone/>
            </a:pPr>
            <a:endParaRPr lang="en-US" sz="1400" b="0" i="0" u="none" strike="noStrike" dirty="0">
              <a:effectLst/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effectLst/>
              </a:rPr>
              <a:t>This structure was deliberately chosen to achieve: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</a:rPr>
              <a:t>Modularity</a:t>
            </a:r>
            <a:r>
              <a:rPr lang="en-US" sz="1400" b="0" i="0" u="none" strike="noStrike" dirty="0">
                <a:effectLst/>
              </a:rPr>
              <a:t>: Each component is responsible for a distinct functionality, making the program easy to maintain and extend.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</a:rPr>
              <a:t>User Role Customization</a:t>
            </a:r>
            <a:r>
              <a:rPr lang="en-US" sz="1400" b="0" i="0" u="none" strike="noStrike" dirty="0">
                <a:effectLst/>
              </a:rPr>
              <a:t>: Tailored menus cater to the specific needs of immigrants, volunteers, and resource managers.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</a:rPr>
              <a:t>Scalability</a:t>
            </a:r>
            <a:r>
              <a:rPr lang="en-US" sz="1400" b="0" i="0" u="none" strike="noStrike" dirty="0">
                <a:effectLst/>
              </a:rPr>
              <a:t>: New features, such as additional roles, can be added seamlessly without disrupting the existing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</a:rPr>
              <a:t>Efficiency</a:t>
            </a:r>
            <a:r>
              <a:rPr lang="en-US" sz="1400" b="0" i="0" u="none" strike="noStrike" dirty="0">
                <a:effectLst/>
              </a:rPr>
              <a:t>: OOP ensures clean, reusable code, while the menu-driven interface keeps the program intuitive and easy to navigate.</a:t>
            </a:r>
          </a:p>
          <a:p>
            <a:r>
              <a:rPr lang="en-US" sz="1400" b="0" i="0" u="none" strike="noStrike" dirty="0">
                <a:effectLst/>
              </a:rPr>
              <a:t>This design strikes a balance between simplicity for users and complexity for developers, ensuring long-term usability</a:t>
            </a:r>
          </a:p>
          <a:p>
            <a:endParaRPr lang="en-US" sz="1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F4DBCB5-53CA-304E-AAC8-44F461F6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2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626E3-170A-17D5-BDEA-DEB1D4B7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effectLst/>
              </a:rPr>
              <a:t>I. 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75E4-F1B2-02D5-0612-C1A7C67B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327" y="713313"/>
            <a:ext cx="6298474" cy="5431376"/>
          </a:xfrm>
        </p:spPr>
        <p:txBody>
          <a:bodyPr anchor="ctr">
            <a:normAutofit/>
          </a:bodyPr>
          <a:lstStyle/>
          <a:p>
            <a:r>
              <a:rPr lang="en-US" sz="1400" b="0" i="0" u="none" strike="noStrike" dirty="0">
                <a:effectLst/>
              </a:rPr>
              <a:t>Our program uses </a:t>
            </a:r>
            <a:r>
              <a:rPr lang="en-US" sz="1400" b="1" i="0" u="none" strike="noStrike" dirty="0">
                <a:effectLst/>
              </a:rPr>
              <a:t>Object-Oriented Programming (OOP)</a:t>
            </a:r>
            <a:r>
              <a:rPr lang="en-US" sz="1400" b="0" i="0" u="none" strike="noStrike" dirty="0">
                <a:effectLst/>
              </a:rPr>
              <a:t> to organize core functionalities into reusable and scalable components. Here are the key classes: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</a:rPr>
              <a:t>Immigrant Class</a:t>
            </a:r>
            <a:r>
              <a:rPr lang="en-US" sz="1400" b="0" i="0" u="none" strike="noStrike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</a:rPr>
              <a:t>Manages user data like goals, progress logs, and mentor matching.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</a:rPr>
              <a:t>Provides methods for updating goals and tracking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</a:rPr>
              <a:t>Volunteer Class</a:t>
            </a:r>
            <a:r>
              <a:rPr lang="en-US" sz="1400" b="0" i="0" u="none" strike="noStrike" dirty="0">
                <a:effectLst/>
              </a:rPr>
              <a:t> (Base Class) and Subclasses: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</a:rPr>
              <a:t>Language Mentor</a:t>
            </a:r>
            <a:r>
              <a:rPr lang="en-US" sz="1400" b="0" i="0" u="none" strike="noStrike" dirty="0">
                <a:effectLst/>
              </a:rPr>
              <a:t>, </a:t>
            </a:r>
            <a:r>
              <a:rPr lang="en-US" sz="1400" b="1" i="0" u="none" strike="noStrike" dirty="0">
                <a:effectLst/>
              </a:rPr>
              <a:t>Career Mentor</a:t>
            </a:r>
            <a:r>
              <a:rPr lang="en-US" sz="1400" b="0" i="0" u="none" strike="noStrike" dirty="0">
                <a:effectLst/>
              </a:rPr>
              <a:t>, </a:t>
            </a:r>
            <a:r>
              <a:rPr lang="en-US" sz="1400" b="1" i="0" u="none" strike="noStrike" dirty="0">
                <a:effectLst/>
              </a:rPr>
              <a:t>Health Advisor</a:t>
            </a:r>
            <a:r>
              <a:rPr lang="en-US" sz="1400" b="0" i="0" u="none" strike="noStrike" dirty="0">
                <a:effectLst/>
              </a:rPr>
              <a:t>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</a:rPr>
              <a:t>Store mentor expertise, availability, and language skills.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</a:rPr>
              <a:t>Subclasses represent different mentor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</a:rPr>
              <a:t>MentorManager Class</a:t>
            </a:r>
            <a:r>
              <a:rPr lang="en-US" sz="1400" b="0" i="0" u="none" strike="noStrike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</a:rPr>
              <a:t>Manages all mentors and handles mentor-immigrant matching.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</a:rPr>
              <a:t>Ensures immigrants are paired with mentors who align with their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effectLst/>
              </a:rPr>
              <a:t>Resource Class</a:t>
            </a:r>
            <a:r>
              <a:rPr lang="en-US" sz="1400" b="0" i="0" u="none" strike="noStrike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</a:rPr>
              <a:t>Handles categorized resources (e.g., Health, Education, Legal) organized by 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</a:rPr>
              <a:t>Supports searching and adding new resources dynamically.</a:t>
            </a:r>
          </a:p>
          <a:p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AFD0-3801-F890-F243-5D03E0DF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7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94A-8A3B-88CF-D946-6F441BAD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238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UML Class Diagram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623EA6-D4EE-0933-5CBC-8D0052A26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809097"/>
              </p:ext>
            </p:extLst>
          </p:nvPr>
        </p:nvGraphicFramePr>
        <p:xfrm>
          <a:off x="577166" y="363100"/>
          <a:ext cx="3083011" cy="3170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011">
                  <a:extLst>
                    <a:ext uri="{9D8B030D-6E8A-4147-A177-3AD203B41FA5}">
                      <a16:colId xmlns:a16="http://schemas.microsoft.com/office/drawing/2014/main" val="602087203"/>
                    </a:ext>
                  </a:extLst>
                </a:gridCol>
              </a:tblGrid>
              <a:tr h="534683">
                <a:tc>
                  <a:txBody>
                    <a:bodyPr/>
                    <a:lstStyle/>
                    <a:p>
                      <a:r>
                        <a:rPr lang="en-US" dirty="0"/>
                        <a:t>Immigrant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443"/>
                  </a:ext>
                </a:extLst>
              </a:tr>
              <a:tr h="146728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+ name: str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+ email: str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+ native_language: str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+ desired_language: str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+ location: str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+ goals: list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+ progress_log: list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3665"/>
                  </a:ext>
                </a:extLst>
              </a:tr>
              <a:tr h="1168965">
                <a:tc>
                  <a:txBody>
                    <a:bodyPr/>
                    <a:lstStyle/>
                    <a:p>
                      <a:r>
                        <a:rPr lang="en-US" sz="1200" dirty="0"/>
                        <a:t>+ update_progress(session_type: str, details: str): None </a:t>
                      </a:r>
                    </a:p>
                    <a:p>
                      <a:r>
                        <a:rPr lang="en-US" sz="1200" dirty="0"/>
                        <a:t> + view_progress(): None </a:t>
                      </a:r>
                    </a:p>
                    <a:p>
                      <a:r>
                        <a:rPr lang="en-US" sz="1200" dirty="0"/>
                        <a:t>+ update_goals(new_goals: list): None |</a:t>
                      </a:r>
                    </a:p>
                    <a:p>
                      <a:r>
                        <a:rPr lang="en-US" sz="1200" dirty="0"/>
                        <a:t> + __str__(): str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72549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52CD68B-5D7A-ACB8-5BF8-33AC1F620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478062"/>
              </p:ext>
            </p:extLst>
          </p:nvPr>
        </p:nvGraphicFramePr>
        <p:xfrm>
          <a:off x="4734697" y="960608"/>
          <a:ext cx="2942968" cy="222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968">
                  <a:extLst>
                    <a:ext uri="{9D8B030D-6E8A-4147-A177-3AD203B41FA5}">
                      <a16:colId xmlns:a16="http://schemas.microsoft.com/office/drawing/2014/main" val="602087203"/>
                    </a:ext>
                  </a:extLst>
                </a:gridCol>
              </a:tblGrid>
              <a:tr h="361565">
                <a:tc>
                  <a:txBody>
                    <a:bodyPr/>
                    <a:lstStyle/>
                    <a:p>
                      <a:r>
                        <a:rPr lang="en-US" dirty="0"/>
                        <a:t>Volunteer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443"/>
                  </a:ext>
                </a:extLst>
              </a:tr>
              <a:tr h="857808">
                <a:tc>
                  <a:txBody>
                    <a:bodyPr/>
                    <a:lstStyle/>
                    <a:p>
                      <a:r>
                        <a:rPr lang="en-US" sz="1200" dirty="0"/>
                        <a:t>+ name: str </a:t>
                      </a:r>
                    </a:p>
                    <a:p>
                      <a:r>
                        <a:rPr lang="en-US" sz="1200" dirty="0"/>
                        <a:t>+ email: str </a:t>
                      </a:r>
                    </a:p>
                    <a:p>
                      <a:r>
                        <a:rPr lang="en-US" sz="1200" dirty="0"/>
                        <a:t>+ expertise: str </a:t>
                      </a:r>
                    </a:p>
                    <a:p>
                      <a:r>
                        <a:rPr lang="en-US" sz="1200" dirty="0"/>
                        <a:t>+ available_languages: List[str] </a:t>
                      </a:r>
                    </a:p>
                    <a:p>
                      <a:r>
                        <a:rPr lang="en-US" sz="1200" dirty="0"/>
                        <a:t>+ availability: 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3665"/>
                  </a:ext>
                </a:extLst>
              </a:tr>
              <a:tr h="857808">
                <a:tc>
                  <a:txBody>
                    <a:bodyPr/>
                    <a:lstStyle/>
                    <a:p>
                      <a:r>
                        <a:rPr lang="en-US" sz="1200" dirty="0"/>
                        <a:t>+ </a:t>
                      </a:r>
                      <a:r>
                        <a:rPr lang="en-US" sz="1200" dirty="0" err="1"/>
                        <a:t>set_availability</a:t>
                      </a:r>
                      <a:r>
                        <a:rPr lang="en-US" sz="1200" dirty="0"/>
                        <a:t>(status: bool): None </a:t>
                      </a:r>
                    </a:p>
                    <a:p>
                      <a:r>
                        <a:rPr lang="en-US" sz="1200" dirty="0"/>
                        <a:t>+ __str__(): str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72549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84A48EC-B641-F6D0-F584-15A6CD9576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685351"/>
              </p:ext>
            </p:extLst>
          </p:nvPr>
        </p:nvGraphicFramePr>
        <p:xfrm>
          <a:off x="4226270" y="4080167"/>
          <a:ext cx="3137070" cy="217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070">
                  <a:extLst>
                    <a:ext uri="{9D8B030D-6E8A-4147-A177-3AD203B41FA5}">
                      <a16:colId xmlns:a16="http://schemas.microsoft.com/office/drawing/2014/main" val="602087203"/>
                    </a:ext>
                  </a:extLst>
                </a:gridCol>
              </a:tblGrid>
              <a:tr h="395416">
                <a:tc>
                  <a:txBody>
                    <a:bodyPr/>
                    <a:lstStyle/>
                    <a:p>
                      <a:r>
                        <a:rPr lang="en-US" dirty="0"/>
                        <a:t>Mentor Manager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+ mentors: list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3665"/>
                  </a:ext>
                </a:extLst>
              </a:tr>
              <a:tr h="1226005">
                <a:tc>
                  <a:txBody>
                    <a:bodyPr/>
                    <a:lstStyle/>
                    <a:p>
                      <a:r>
                        <a:rPr lang="en-US" sz="1200" dirty="0"/>
                        <a:t>+ add_mentor(mentor: Volunteer): None </a:t>
                      </a:r>
                    </a:p>
                    <a:p>
                      <a:r>
                        <a:rPr lang="en-US" sz="1200" dirty="0"/>
                        <a:t> + find_mentor(immigrant: Immigrant, expertise: str): Volunteer </a:t>
                      </a:r>
                    </a:p>
                    <a:p>
                      <a:r>
                        <a:rPr lang="en-US" sz="1200" dirty="0"/>
                        <a:t>+ remove_mentor(mentor_email: str): bool </a:t>
                      </a:r>
                    </a:p>
                    <a:p>
                      <a:r>
                        <a:rPr lang="en-US" sz="1200" dirty="0"/>
                        <a:t> + list_mentors(): None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72549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DA59DA0-28DC-AE0C-46E9-7C52183A9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341129"/>
              </p:ext>
            </p:extLst>
          </p:nvPr>
        </p:nvGraphicFramePr>
        <p:xfrm>
          <a:off x="8631194" y="960609"/>
          <a:ext cx="2722606" cy="108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602087203"/>
                    </a:ext>
                  </a:extLst>
                </a:gridCol>
              </a:tblGrid>
              <a:tr h="393742">
                <a:tc>
                  <a:txBody>
                    <a:bodyPr/>
                    <a:lstStyle/>
                    <a:p>
                      <a:r>
                        <a:rPr lang="en-US" sz="1400" dirty="0"/>
                        <a:t>LanguageMentor(</a:t>
                      </a:r>
                      <a:r>
                        <a:rPr lang="en-US" sz="1400" dirty="0" err="1"/>
                        <a:t>Volunteeer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443"/>
                  </a:ext>
                </a:extLst>
              </a:tr>
              <a:tr h="321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3665"/>
                  </a:ext>
                </a:extLst>
              </a:tr>
              <a:tr h="321289">
                <a:tc>
                  <a:txBody>
                    <a:bodyPr/>
                    <a:lstStyle/>
                    <a:p>
                      <a:r>
                        <a:rPr lang="en-US" sz="1200" dirty="0"/>
                        <a:t>(inherits from Volunteer)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72549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51508C89-D162-E46A-0DB5-7C2527F064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096367"/>
              </p:ext>
            </p:extLst>
          </p:nvPr>
        </p:nvGraphicFramePr>
        <p:xfrm>
          <a:off x="8631194" y="2243158"/>
          <a:ext cx="2722606" cy="97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602087203"/>
                    </a:ext>
                  </a:extLst>
                </a:gridCol>
              </a:tblGrid>
              <a:tr h="257396">
                <a:tc>
                  <a:txBody>
                    <a:bodyPr/>
                    <a:lstStyle/>
                    <a:p>
                      <a:r>
                        <a:rPr lang="en-US" sz="1400" dirty="0"/>
                        <a:t>CareerMentor(Volunteer)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443"/>
                  </a:ext>
                </a:extLst>
              </a:tr>
              <a:tr h="308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3665"/>
                  </a:ext>
                </a:extLst>
              </a:tr>
              <a:tr h="308876">
                <a:tc>
                  <a:txBody>
                    <a:bodyPr/>
                    <a:lstStyle/>
                    <a:p>
                      <a:r>
                        <a:rPr lang="en-US" sz="1200" dirty="0"/>
                        <a:t>(inherits from Volunteer)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72549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0E320604-B59E-844F-1BC1-7BD1498AEC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685559"/>
              </p:ext>
            </p:extLst>
          </p:nvPr>
        </p:nvGraphicFramePr>
        <p:xfrm>
          <a:off x="8723870" y="3340440"/>
          <a:ext cx="262993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930">
                  <a:extLst>
                    <a:ext uri="{9D8B030D-6E8A-4147-A177-3AD203B41FA5}">
                      <a16:colId xmlns:a16="http://schemas.microsoft.com/office/drawing/2014/main" val="602087203"/>
                    </a:ext>
                  </a:extLst>
                </a:gridCol>
              </a:tblGrid>
              <a:tr h="282206">
                <a:tc>
                  <a:txBody>
                    <a:bodyPr/>
                    <a:lstStyle/>
                    <a:p>
                      <a:r>
                        <a:rPr lang="en-US" sz="1600" dirty="0"/>
                        <a:t>HealthMentor(Volunteer)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443"/>
                  </a:ext>
                </a:extLst>
              </a:tr>
              <a:tr h="307861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sz="1200" dirty="0"/>
                        <a:t>inherits from Volunteer)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3665"/>
                  </a:ext>
                </a:extLst>
              </a:tr>
              <a:tr h="307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7254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DF10AEED-7743-B986-BA46-63CF78E6F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346513"/>
              </p:ext>
            </p:extLst>
          </p:nvPr>
        </p:nvGraphicFramePr>
        <p:xfrm>
          <a:off x="8767120" y="4327140"/>
          <a:ext cx="2586680" cy="11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680">
                  <a:extLst>
                    <a:ext uri="{9D8B030D-6E8A-4147-A177-3AD203B41FA5}">
                      <a16:colId xmlns:a16="http://schemas.microsoft.com/office/drawing/2014/main" val="602087203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r>
                        <a:rPr lang="en-US" sz="1400" dirty="0"/>
                        <a:t>CulturalIntegrationMentor(Volunteer)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443"/>
                  </a:ext>
                </a:extLst>
              </a:tr>
              <a:tr h="312234">
                <a:tc>
                  <a:txBody>
                    <a:bodyPr/>
                    <a:lstStyle/>
                    <a:p>
                      <a:r>
                        <a:rPr lang="en-US" sz="1200" dirty="0"/>
                        <a:t>(inherits from Volunteer)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3665"/>
                  </a:ext>
                </a:extLst>
              </a:tr>
              <a:tr h="3122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7254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FC6C830C-7CA4-439B-CE0C-2476A563D2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514716"/>
              </p:ext>
            </p:extLst>
          </p:nvPr>
        </p:nvGraphicFramePr>
        <p:xfrm>
          <a:off x="8822724" y="5526485"/>
          <a:ext cx="253107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075">
                  <a:extLst>
                    <a:ext uri="{9D8B030D-6E8A-4147-A177-3AD203B41FA5}">
                      <a16:colId xmlns:a16="http://schemas.microsoft.com/office/drawing/2014/main" val="602087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LegalMentor(Volunteer)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443"/>
                  </a:ext>
                </a:extLst>
              </a:tr>
              <a:tr h="267729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sz="1200" dirty="0"/>
                        <a:t>inherits from Volunteer)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3665"/>
                  </a:ext>
                </a:extLst>
              </a:tr>
              <a:tr h="2677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72549"/>
                  </a:ext>
                </a:extLst>
              </a:tr>
            </a:tbl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E62F6D-7F61-FA3E-3249-874DF8996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0"/>
            <a:ext cx="11242589" cy="66850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 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3F95CEC9-43EA-7E1E-AEE9-67A030232F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12792"/>
              </p:ext>
            </p:extLst>
          </p:nvPr>
        </p:nvGraphicFramePr>
        <p:xfrm>
          <a:off x="554768" y="4114800"/>
          <a:ext cx="2531074" cy="2567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074">
                  <a:extLst>
                    <a:ext uri="{9D8B030D-6E8A-4147-A177-3AD203B41FA5}">
                      <a16:colId xmlns:a16="http://schemas.microsoft.com/office/drawing/2014/main" val="602087203"/>
                    </a:ext>
                  </a:extLst>
                </a:gridCol>
              </a:tblGrid>
              <a:tr h="535430">
                <a:tc>
                  <a:txBody>
                    <a:bodyPr/>
                    <a:lstStyle/>
                    <a:p>
                      <a:r>
                        <a:rPr lang="en-US" dirty="0"/>
                        <a:t>Resources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443"/>
                  </a:ext>
                </a:extLst>
              </a:tr>
              <a:tr h="477644">
                <a:tc>
                  <a:txBody>
                    <a:bodyPr/>
                    <a:lstStyle/>
                    <a:p>
                      <a:r>
                        <a:rPr lang="en-US" sz="1200" dirty="0"/>
                        <a:t>+ resource_db: 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3665"/>
                  </a:ext>
                </a:extLst>
              </a:tr>
              <a:tr h="1434931">
                <a:tc>
                  <a:txBody>
                    <a:bodyPr/>
                    <a:lstStyle/>
                    <a:p>
                      <a:r>
                        <a:rPr lang="en-US" sz="1200" dirty="0"/>
                        <a:t>+ add_resource(location: str, category: str, name: str): None </a:t>
                      </a:r>
                    </a:p>
                    <a:p>
                      <a:r>
                        <a:rPr lang="en-US" sz="1200" dirty="0"/>
                        <a:t> +search_resources_by_location(location: str): None </a:t>
                      </a:r>
                    </a:p>
                    <a:p>
                      <a:r>
                        <a:rPr lang="en-US" sz="1200" dirty="0"/>
                        <a:t> +search_resources_by_category(location: str, category: str): None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7254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4D5235-FCB2-D458-1067-ACC631972B40}"/>
              </a:ext>
            </a:extLst>
          </p:cNvPr>
          <p:cNvCxnSpPr>
            <a:cxnSpLocks/>
          </p:cNvCxnSpPr>
          <p:nvPr/>
        </p:nvCxnSpPr>
        <p:spPr>
          <a:xfrm flipH="1" flipV="1">
            <a:off x="7677665" y="1185662"/>
            <a:ext cx="892776" cy="423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FAA38E-D268-791B-8F7D-7D61CB1D352E}"/>
              </a:ext>
            </a:extLst>
          </p:cNvPr>
          <p:cNvCxnSpPr>
            <a:cxnSpLocks/>
          </p:cNvCxnSpPr>
          <p:nvPr/>
        </p:nvCxnSpPr>
        <p:spPr>
          <a:xfrm flipH="1" flipV="1">
            <a:off x="7583700" y="3743857"/>
            <a:ext cx="963060" cy="2086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7E2451-9E45-A1A4-5615-CEC83ABD3A63}"/>
              </a:ext>
            </a:extLst>
          </p:cNvPr>
          <p:cNvCxnSpPr>
            <a:cxnSpLocks/>
          </p:cNvCxnSpPr>
          <p:nvPr/>
        </p:nvCxnSpPr>
        <p:spPr>
          <a:xfrm flipH="1" flipV="1">
            <a:off x="7677665" y="3578521"/>
            <a:ext cx="1145059" cy="1487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572B25-BF6D-CC69-18D1-F30C27377729}"/>
              </a:ext>
            </a:extLst>
          </p:cNvPr>
          <p:cNvCxnSpPr>
            <a:cxnSpLocks/>
          </p:cNvCxnSpPr>
          <p:nvPr/>
        </p:nvCxnSpPr>
        <p:spPr>
          <a:xfrm flipH="1" flipV="1">
            <a:off x="7677665" y="3144896"/>
            <a:ext cx="825845" cy="509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BE8BE1-14BE-4353-C42C-BC943690747F}"/>
              </a:ext>
            </a:extLst>
          </p:cNvPr>
          <p:cNvCxnSpPr>
            <a:cxnSpLocks/>
          </p:cNvCxnSpPr>
          <p:nvPr/>
        </p:nvCxnSpPr>
        <p:spPr>
          <a:xfrm flipH="1" flipV="1">
            <a:off x="7747686" y="2467828"/>
            <a:ext cx="795982" cy="333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13D663-3529-9D1E-9CFC-B3ED02B58776}"/>
              </a:ext>
            </a:extLst>
          </p:cNvPr>
          <p:cNvSpPr txBox="1"/>
          <p:nvPr/>
        </p:nvSpPr>
        <p:spPr>
          <a:xfrm rot="17281822">
            <a:off x="5048794" y="3325728"/>
            <a:ext cx="127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◇________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C04D7A-32D3-29A2-84DC-6B848B50EE13}"/>
              </a:ext>
            </a:extLst>
          </p:cNvPr>
          <p:cNvSpPr txBox="1"/>
          <p:nvPr/>
        </p:nvSpPr>
        <p:spPr>
          <a:xfrm rot="1336290">
            <a:off x="3774060" y="3152717"/>
            <a:ext cx="147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-------------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1A1BFB-8DA3-432F-F91C-6210E03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335D2-5471-166E-C503-C88BD8F3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3806"/>
            <a:ext cx="2703786" cy="1692165"/>
          </a:xfrm>
        </p:spPr>
        <p:txBody>
          <a:bodyPr>
            <a:normAutofit/>
          </a:bodyPr>
          <a:lstStyle/>
          <a:p>
            <a:r>
              <a:rPr lang="en-US" sz="2400" b="1" i="0" u="none" strike="noStrike" dirty="0">
                <a:effectLst/>
              </a:rPr>
              <a:t>II. Role-Specific Menus: Tailored Interactions for Users</a:t>
            </a:r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C103C7-4821-6334-9B6E-6321A846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1" y="713313"/>
            <a:ext cx="6477000" cy="5431376"/>
          </a:xfrm>
        </p:spPr>
        <p:txBody>
          <a:bodyPr anchor="ctr">
            <a:normAutofit/>
          </a:bodyPr>
          <a:lstStyle/>
          <a:p>
            <a:r>
              <a:rPr lang="en-US" sz="1400" b="1" dirty="0"/>
              <a:t>Immigrant Menu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Allows immigrants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Set and update personal goals.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Request mentorship based on specific expertise.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Access resources tailored to their location and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Track progress with detailed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1" dirty="0"/>
              <a:t>Focus: Simplified, user-centric navigation for achieving integration goals</a:t>
            </a:r>
            <a:r>
              <a:rPr lang="en-US" sz="1400" b="1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400" b="1" dirty="0"/>
              <a:t>Volunteer Menu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Empowers volunteers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Log in or register as mentors with specific expertise.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Update availability status to accept new mentees.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View mentee details for effective mentoring.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1" dirty="0"/>
              <a:t>Focus: Structured tools to help volunteers provide timely and impactful support.</a:t>
            </a:r>
          </a:p>
          <a:p>
            <a:r>
              <a:rPr lang="en-US" sz="1400" b="1" dirty="0"/>
              <a:t>Resource Menu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Open to all users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Explore categorized resources by location (e.g., healthcare, education).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Search resources based on specific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Add new resources (for admin or authorized users).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1" dirty="0"/>
              <a:t>Focus: Comprehensive resource discovery for community support.</a:t>
            </a:r>
          </a:p>
          <a:p>
            <a:endParaRPr lang="en-US" sz="11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A064-705F-ED36-B392-51C1D0AC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5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1F62A-DB84-0C6C-A1B0-99ED66DB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 Menu: Central Hub of Interaction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0C23-7450-FF3F-30D7-A6B42B02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18" y="1965961"/>
            <a:ext cx="10515600" cy="4526914"/>
          </a:xfrm>
        </p:spPr>
        <p:txBody>
          <a:bodyPr>
            <a:normAutofit/>
          </a:bodyPr>
          <a:lstStyle/>
          <a:p>
            <a:pPr algn="l"/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entry point for users, guiding them to features based on their role—</a:t>
            </a: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Immigrant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Volunteer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 algn="l">
              <a:buFont typeface="+mj-lt"/>
              <a:buAutoNum type="arabicPeriod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choose their role from the menu.</a:t>
            </a:r>
          </a:p>
          <a:p>
            <a:pPr algn="l">
              <a:buFont typeface="+mj-lt"/>
              <a:buAutoNum type="arabicPeriod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validates their data (email, name, or location) or prompts for new input.</a:t>
            </a:r>
          </a:p>
          <a:p>
            <a:pPr algn="l">
              <a:buFont typeface="+mj-lt"/>
              <a:buAutoNum type="arabicPeriod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validated, users are redirected to role-specific menus: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Immigrants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Access resources, update goals, or find mentors.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Volunteers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Register, manage availability, or view mentees.</a:t>
            </a:r>
          </a:p>
          <a:p>
            <a:pPr algn="l"/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Role-Specific Access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Only relevant options are shown.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Ensures accurate and consistent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Simplified Interaction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Focuses users on their tasks without exposing technical details.</a:t>
            </a:r>
          </a:p>
          <a:p>
            <a:pPr algn="l"/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design keeps the system intuitive, modular, and easy to extend.</a:t>
            </a:r>
          </a:p>
          <a:p>
            <a:endParaRPr lang="en-US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5ACEC-41F0-02F2-B4D2-4830688E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6D70-C40F-7D4E-BBA9-5C7F1C1FAF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A209FB0-047C-044B-9639-C3569C5F2449}">
  <we:reference id="wa104381909" version="3.13.1.0" store="en-US" storeType="OMEX"/>
  <we:alternateReferences>
    <we:reference id="WA104381909" version="3.13.1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1403</Words>
  <Application>Microsoft Macintosh PowerPoint</Application>
  <PresentationFormat>Widescreen</PresentationFormat>
  <Paragraphs>185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-webkit-standard</vt:lpstr>
      <vt:lpstr>Aptos</vt:lpstr>
      <vt:lpstr>Aptos Display</vt:lpstr>
      <vt:lpstr>Arial</vt:lpstr>
      <vt:lpstr>Times New Roman</vt:lpstr>
      <vt:lpstr>Wingdings</vt:lpstr>
      <vt:lpstr>Office Theme</vt:lpstr>
      <vt:lpstr>Immigrant Assistance Tool Empowering Communities Through Mentorship and Resources</vt:lpstr>
      <vt:lpstr>Introduction: Problem Statement</vt:lpstr>
      <vt:lpstr>The Solution :   Immigrant Assistance Toolkit</vt:lpstr>
      <vt:lpstr>Impact of Immigrant Assistance Toolkit</vt:lpstr>
      <vt:lpstr>Technical Features and Architecture:   General Structure</vt:lpstr>
      <vt:lpstr>I. OOP</vt:lpstr>
      <vt:lpstr>UML Class Diagram</vt:lpstr>
      <vt:lpstr>II. Role-Specific Menus: Tailored Interactions for Users</vt:lpstr>
      <vt:lpstr>III. Main Menu: Central Hub of Interaction</vt:lpstr>
      <vt:lpstr>III. Main Menu Workflow Diagram</vt:lpstr>
      <vt:lpstr>Blind Spots and  Future Enhancements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sv trc</dc:creator>
  <cp:lastModifiedBy>sv trc</cp:lastModifiedBy>
  <cp:revision>13</cp:revision>
  <dcterms:created xsi:type="dcterms:W3CDTF">2024-11-29T23:18:39Z</dcterms:created>
  <dcterms:modified xsi:type="dcterms:W3CDTF">2025-01-07T00:32:58Z</dcterms:modified>
</cp:coreProperties>
</file>