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96" r:id="rId3"/>
    <p:sldId id="297" r:id="rId4"/>
    <p:sldId id="298" r:id="rId5"/>
    <p:sldId id="299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29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370" autoAdjust="0"/>
  </p:normalViewPr>
  <p:slideViewPr>
    <p:cSldViewPr snapToGrid="0">
      <p:cViewPr varScale="1">
        <p:scale>
          <a:sx n="51" d="100"/>
          <a:sy n="51" d="100"/>
        </p:scale>
        <p:origin x="114" y="54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07BDE-37F8-426A-B175-5081381D188F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0B294-799B-4EBA-8205-0207A467A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76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년도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학기 두번째 순서로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캡스톤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발표를 맡게 된 응용물리학과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복잡계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연구실의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송우석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복잡계란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구성요소들이 강한 상호작용을 하고 있는 계로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개개인들이 갖고 있는 규칙에서는 발견할 수 없는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커다란 현상이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떠오른는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계입니다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우리 주변을 둘러보면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거의 모든 것들은 다양하고 수많은 요소로 이루어진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복잡계입니다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도시교통 또한 여러 도로와 교통수단들이 서로 상호작용하는 계이므로 복잡성을 가지고 있습니다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아리따-돋움(TTF)-SemiBold"/>
                <a:ea typeface="아리따-돋움(TTF)-SemiBold"/>
              </a:rPr>
              <a:t>저는 저번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아리따-돋움(TTF)-SemiBold"/>
                <a:ea typeface="아리따-돋움(TTF)-SemiBold"/>
              </a:rPr>
              <a:t>캡스톤에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아리따-돋움(TTF)-SemiBold"/>
                <a:ea typeface="아리따-돋움(TTF)-SemiBold"/>
              </a:rPr>
              <a:t> 이어서 도시교통을 네트워크로 구현하였고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 특성을 연구해 보았습니다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50A46-1C83-4863-B180-9FF090F87E8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390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10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포클레이션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이론에서는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크리티칼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포인트에서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여러현상이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발견되는데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그중의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하나가 클러스터 사이즈 분포가 파워로우를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따르는거고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파워로우는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로그스케일에서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기울기가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타우인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선형 그래프를 나타내는 것인데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식은 다음과 같습니다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Criticalpoint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에서의 클러스터 사이즈 분포의 예시인데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러시아워와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아닐때의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차이를 알아보기 위해서  이 그래프의 기울기 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타우를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확인했습니다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(cluster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정의설명을 좀더 해주자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평일의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rush hour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일때는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타우값이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평균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2.02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정도 나왔고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rush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아워가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아닐때는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2.32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정도 나오면서 클러스터 사이즈 분포의 기울기 값이 차이나는 것을 확인할 수 있었습니다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B294-799B-4EBA-8205-0207A467A0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80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포쿨랴이션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이론에서는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차원에 따라서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유니버살리티를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갖습니다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말은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cluster size distribution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찍어서 기울기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타우값을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확인해보면 네트워크가 어떤 차원에서 처럼 행동하는지를 추정할 수 있다는 이야기입니다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타우값이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2.05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정도되면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차원 격자 구조인 네트워크처럼 행동하고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2.50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정도되면 여기 </a:t>
            </a:r>
            <a:r>
              <a:rPr lang="en-US" altLang="ko-KR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meanfield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라고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써놨는데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공간과 다 상호작용한다는 뜻으로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차원이상의 고차원적인 </a:t>
            </a:r>
            <a:r>
              <a:rPr lang="en-US" altLang="ko-KR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interactio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하는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network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처럼 행동한다는 것이 연구가 되어있습니다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저는 휴일과 평일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틀치를각각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시간대로 나누어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rush hour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일와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rush hour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아닐때의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타우값을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찍어보았습니다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평일의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rush hour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일때의타우값을보면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2.02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차원 격자 구조 같은 상호작용을 하겠구나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라고생각할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수 있고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평일의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non rush hour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휴일의 전체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period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평균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2.32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정도로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mean field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타우값과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비슷하게 나타나 고차원에서 상호작용을 하겠구나 라는 것을 알 수 있었습니다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B294-799B-4EBA-8205-0207A467A0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01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저는 본 연구에서 교통역학에서의 상전이를 관찰했으며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도로네트워크에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퍼콜레이션이론을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적용하여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교통사황에따른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임계지수가 어느 차원처럼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행동라는지를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알아보았습니다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앞서 말했듯이 같은 네트워크 구조에서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휴일이나 평일의 출퇴근 시간이 아닌 경우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고차원적인 상호작용을 한다고 했는데 이는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small world network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처럼 행동한다고 볼 수 있습니다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10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왜냐하면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Small world network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란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몇번의 과정을 거치지 않고도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멀리있는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교차로로 이동할 수 있는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네트워클를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말하는데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rush hour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아니거나 휴일일땐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교통상황이 원활하여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높은 속력으로 운용되는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장거리 도로의 연결 비율이 높기 때문입니다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아무리 도로가 많은 도시라고 할지라도 길이 항상 막혀 있으면 역할을 하지 못하는 도로가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비교적 많은 시간 동안 제 역할을 할 수 있는 위치에 대로가 존재한다면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원활한 도로들의 클러스터 크기가 오랫동안 붕괴되지않고 유지될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(critical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point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시간에 따라서 계속 높은 상태로 유지되는 것을 뜻함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.)</a:t>
            </a: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학기 때 연구했던 매개중심성이라는 척도와 본 연구에서 진행한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퍼콜레이션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임계지수 측정을 통해 도로를 설계한다면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교통체증 최적화에 도움이 될 것 같습니다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B294-799B-4EBA-8205-0207A467A0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022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" panose="020B0603020101020101"/>
                <a:ea typeface="나눔바른고딕" panose="020B0603020101020101"/>
              </a:rPr>
              <a:t>###Real-time GPS trajectory data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" panose="020B0603020101020101"/>
                <a:ea typeface="나눔바른고딕" panose="020B0603020101020101"/>
              </a:rPr>
              <a:t>(June 1,2015 ~ July 15, 2015)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 데이터를 사용했고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분간격으로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이뤄져있고각도로마다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분간 측정된 평균 속도 데이터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가지고 상대 속도를 구했습니다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속도 데이터는 시간대가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분간격으로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쪼개져있고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하루에 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period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도로마다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분간 측정된 평균 속도 데이터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여기서시간대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분단위로 잡았고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max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개중에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퍼센트인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285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잡았음니다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50A46-1C83-4863-B180-9FF090F87E8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88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먼저 네트워크란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구성요소들과 그들 간의 상호 작용을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점과 선으로 단순화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시킨것인데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점을 노드 선을 링크라고 합니다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도로 네트워크에선 교차로를 노드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교차로와 교차로를 잇는 대로를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링크라고 생각하시면 됩니다</a:t>
            </a: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B294-799B-4EBA-8205-0207A467A0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58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아리따-돋움(TTF)-SemiBold"/>
                <a:ea typeface="아리따-돋움(TTF)-SemiBold"/>
              </a:rPr>
              <a:t>이번 연구에서 제가 주목한 </a:t>
            </a:r>
            <a:r>
              <a:rPr lang="ko-KR" altLang="en-US" sz="1200" kern="100" spc="0" dirty="0" err="1">
                <a:solidFill>
                  <a:srgbClr val="000000"/>
                </a:solidFill>
                <a:effectLst/>
                <a:latin typeface="아리따-돋움(TTF)-SemiBold"/>
                <a:ea typeface="아리따-돋움(TTF)-SemiBold"/>
              </a:rPr>
              <a:t>임계현상이란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아리따-돋움(TTF)-SemiBold"/>
                <a:ea typeface="아리따-돋움(TTF)-SemiBold"/>
              </a:rPr>
              <a:t>,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아리따-돋움(TTF)-SemiBold"/>
                <a:ea typeface="아리따-돋움(TTF)-SemiBold"/>
              </a:rPr>
              <a:t> </a:t>
            </a:r>
            <a:r>
              <a:rPr lang="ko-KR" altLang="en-US" sz="1200" kern="100" spc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물리적인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계</a:t>
            </a:r>
            <a:r>
              <a:rPr lang="ko-KR" altLang="en-US" sz="1200" kern="100" spc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상전이</a:t>
            </a:r>
            <a:r>
              <a:rPr lang="ko-KR" altLang="en-US" sz="1200" kern="100" spc="0" dirty="0" err="1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하는</a:t>
            </a:r>
            <a:r>
              <a:rPr lang="ko-KR" altLang="en-US" sz="1200" kern="100" spc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경계에서 큰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요동</a:t>
            </a:r>
            <a:r>
              <a:rPr lang="ko-KR" altLang="en-US" sz="1200" kern="100" spc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보이는 현상을 말합니다</a:t>
            </a:r>
            <a:r>
              <a:rPr lang="en-US" altLang="ko-KR" sz="1200" kern="100" spc="0" dirty="0">
                <a:solidFill>
                  <a:srgbClr val="2021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200" kern="100" spc="0" dirty="0">
              <a:solidFill>
                <a:srgbClr val="000000"/>
              </a:solidFill>
              <a:effectLst/>
              <a:latin typeface="아리따-돋움(TTF)-SemiBold"/>
              <a:ea typeface="아리따-돋움(TTF)-SemiBold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맑은고딕"/>
            </a:endParaRPr>
          </a:p>
          <a:p>
            <a:r>
              <a:rPr lang="ko-KR" altLang="en-US" b="1" i="0" dirty="0">
                <a:solidFill>
                  <a:srgbClr val="222222"/>
                </a:solidFill>
                <a:effectLst/>
                <a:latin typeface="Apple SD Gothic Neo"/>
              </a:rPr>
              <a:t>얼음의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 SD Gothic Neo"/>
              </a:rPr>
              <a:t> 온도가 올라가면 녹아서 물이 되고 높은 온도에서 끓어 수증기로 변하는 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Apple SD Gothic Neo"/>
              </a:rPr>
              <a:t>현상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 SD Gothic Neo"/>
              </a:rPr>
              <a:t>이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,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 SD Gothic Neo"/>
              </a:rPr>
              <a:t> 이에 해당합니다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. 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 SD Gothic Neo"/>
              </a:rPr>
              <a:t>이 현상에서 우리가 알고있는 녹는점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 SD Gothic Neo"/>
              </a:rPr>
              <a:t>끓는점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 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 SD Gothic Neo"/>
              </a:rPr>
              <a:t>같은 기준점을 임계점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 SD Gothic Neo"/>
              </a:rPr>
              <a:t>영어론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Critical point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 SD Gothic Neo"/>
              </a:rPr>
              <a:t>라고 부릅니다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B294-799B-4EBA-8205-0207A467A0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2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저는 본 연구에서 도시교통에서의 상전이 현상에 주목했습니다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교통량이 늘어나면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교통 체증이라는 임계현상이 나타나게 되고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 때 도로네트워크에 상전이가 일어납니다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예를 들어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학교 앞에서 강남역을 가는데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rush hour</a:t>
            </a:r>
            <a:r>
              <a:rPr lang="ko-KR" altLang="en-US" sz="12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일때와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아닐때의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소요시간이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,2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배정도 차이나는 현상을 말합니다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그렇다면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그림처럼 교통이 원활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할때와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아닐때의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도로 네트워크는 어떤 차이를 보일까요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?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저는 이 차이점을 확인하기 위해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Percolation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이론을 사용했는데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이론 설명에 앞서 만든 네트워크 먼저 보여드리겠습니다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B294-799B-4EBA-8205-0207A467A0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36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저는 논문에서 얻은 중국의 한 도시인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청두시의 교차로와 도로들의 위치 정보를 가지고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청두시의 교통을 네트워크로 구현했고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교통상황을 고려하여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상대속도라는 가중치를 부여했습니다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시간대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 링크의 상대속도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다음과 같이 구합니다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링크 </a:t>
            </a:r>
            <a:r>
              <a:rPr lang="en-US" altLang="ko-KR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시간대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에서의 평균 속도를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링크 </a:t>
            </a:r>
            <a:r>
              <a:rPr lang="en-US" altLang="ko-KR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에서의 최대속도로 나눈 값으로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속도를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사이의 범위안에서 나타내어 각각의 도로링크에 얹은 것입니다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저는 상전이에 의한 </a:t>
            </a:r>
            <a:r>
              <a:rPr lang="en-US" altLang="ko-KR" sz="1800" kern="100" spc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네트워크의 행동차이를 보기 위해 </a:t>
            </a:r>
            <a:r>
              <a:rPr lang="en-US" altLang="ko-KR" sz="1800" kern="100" spc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 err="1">
                <a:solidFill>
                  <a:srgbClr val="4D5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퍼콜레이션</a:t>
            </a:r>
            <a:r>
              <a:rPr lang="ko-KR" altLang="en-US" sz="1800" kern="100" spc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이론을 사용했습니다</a:t>
            </a:r>
            <a:r>
              <a:rPr lang="en-US" altLang="ko-KR" sz="1800" kern="100" spc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800" kern="100" spc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말하면서 넘기기</a:t>
            </a:r>
            <a:r>
              <a:rPr lang="en-US" altLang="ko-KR" sz="1800" kern="100" spc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B294-799B-4EBA-8205-0207A467A0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23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Percolation</a:t>
            </a:r>
            <a:r>
              <a:rPr lang="ko-KR" altLang="en-US" sz="1800" kern="100" spc="0" dirty="0" err="1">
                <a:solidFill>
                  <a:srgbClr val="4D5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이론중</a:t>
            </a:r>
            <a:r>
              <a:rPr lang="ko-KR" altLang="en-US" sz="1800" kern="100" spc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하나인</a:t>
            </a:r>
            <a:r>
              <a:rPr lang="en-US" altLang="ko-KR" sz="1800" kern="100" spc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Bond Percolation</a:t>
            </a:r>
            <a:r>
              <a:rPr lang="ko-KR" altLang="en-US" sz="1800" kern="100" spc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800" kern="100" spc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통계 물리학에서 링크가 제거 될 때 </a:t>
            </a:r>
            <a:r>
              <a:rPr lang="en-US" altLang="ko-KR" sz="1800" kern="100" spc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4D5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네트워크의 동작을 설명하는 이론입니다</a:t>
            </a:r>
            <a:r>
              <a:rPr lang="en-US" altLang="ko-KR" sz="1800" kern="100" spc="0" dirty="0">
                <a:solidFill>
                  <a:srgbClr val="4D5156"/>
                </a:solidFill>
                <a:effectLst/>
                <a:latin typeface="Apple SD Gothic Neo"/>
                <a:ea typeface="맑은 고딕" panose="020B0503020000020004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차가 막혀 도로가 제 역할을 하지 못한다면 오른쪽 그림과 같이 상대속도가 낮은 링크들이 끊어져 네트워크가 부서진 것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처럼보이는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현상을 말합니다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부서지는 정도는 가변 임계지수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,q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값에 따라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다른데요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+mn-ea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q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는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교통상황을 판단하는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척도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라고 할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수있는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속도에 관한 변수입니다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퍼콜래이션은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상대속도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r’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가진 도로가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기능을 하지 못한다고 생각하고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걸러주는 과정입니다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링크가 여과되어 네트워크가 부서지면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오른쪽그림처럼 빨간색 노란색 초록색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이런식으로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클러스터들이 생깁니다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 중에서 초록색이 가장 큰 클러스터이고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클러스터를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giant cluster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라고 부릅니다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 클러스터의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size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노드의 개수인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이를 줄여서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GCC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라고 부릅니다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그렇다면 빨간색 링크로 이루어진 클러스터는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second giant connected </a:t>
            </a:r>
            <a:r>
              <a:rPr lang="en-US" altLang="ko-KR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cluste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되겠조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사실 </a:t>
            </a:r>
            <a:r>
              <a:rPr lang="en-US" altLang="ko-KR" dirty="0"/>
              <a:t>full name </a:t>
            </a:r>
            <a:r>
              <a:rPr lang="ko-KR" altLang="en-US" dirty="0"/>
              <a:t>은 </a:t>
            </a:r>
            <a:r>
              <a:rPr lang="en-US" altLang="ko-KR" dirty="0"/>
              <a:t>bond percolation </a:t>
            </a:r>
            <a:r>
              <a:rPr lang="ko-KR" altLang="en-US" dirty="0"/>
              <a:t>인데 이게 링크 끊는 거고 </a:t>
            </a:r>
            <a:r>
              <a:rPr lang="en-US" altLang="ko-KR" dirty="0"/>
              <a:t>site percolation</a:t>
            </a:r>
            <a:r>
              <a:rPr lang="ko-KR" altLang="en-US" dirty="0"/>
              <a:t>이 </a:t>
            </a:r>
            <a:r>
              <a:rPr lang="ko-KR" altLang="en-US" dirty="0" err="1"/>
              <a:t>노드끊는거다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q is an index to judge traffic conditions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B294-799B-4EBA-8205-0207A467A0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34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저는 아까 보여드린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청두시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도로를가지고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조절해주면서 네트워크를 그려보았는데요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0" marR="0" lvl="0" indent="0" algn="l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증가시키다 보면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자이언트 클러스터가 갑자기 확 붕괴되는 시점이 있는데 이 지점에서 네트워크에 상전이가 일어나고 이 때의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값이 아까 말씀드린 녹는점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끓는점과 같은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critical point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됩니다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pPr marL="0" marR="0" lvl="0" indent="0" algn="l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위의 그래프는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값에 따른 자이언트 클러스터의 사이즈 분포인데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0.7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부근에서 급격하게 떨어지는 것을 볼 수 있고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더 증가하게 되면 그림과 같이 제 기능을 하는 도로가 거의 없는 것을 확인할 수 있습니다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B294-799B-4EBA-8205-0207A467A0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3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 그래프는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rush hour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일때와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rush hour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아닐때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각각 한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period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나타낸 예시입니다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파란색 그래프는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giant connected cluster size 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주황색 그래프는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second giant connected cluster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나타내는데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값이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가장클때를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Critical point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생각합니다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보시면 평일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rush hour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 때의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critical point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rush hour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아닐때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낮은 것을 볼 수 있습니다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Criticalpoint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상전이가 일어나는 지점이라고 했으므로 이 값이 낮다는 것은 이 시간대에 끊어지는 도로가 많아 네트워크가 쉽게 붕괴된다는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얘기겠죠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r>
              <a:rPr lang="en-US" altLang="ko-KR" dirty="0"/>
              <a:t>##</a:t>
            </a: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여기 그래프의 왼쪽 맨위처럼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q=0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 때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GCC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값은 원래 노드 개수인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1902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인데 이 그래프는 </a:t>
            </a:r>
            <a:r>
              <a:rPr lang="ko-KR" altLang="en-US" sz="12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놀말라이즈한것이다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##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(scc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가장클때가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critical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points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 이유 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HyhwpEQ" panose="02030600000101010101" pitchFamily="18" charset="-127"/>
                <a:ea typeface="HyhwpEQ" panose="02030600000101010101" pitchFamily="18" charset="-127"/>
              </a:rPr>
              <a:t>처음에 하나였던 클러스터가 조금씩 부서져 나가는데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HyhwpEQ" panose="02030600000101010101" pitchFamily="18" charset="-127"/>
                <a:ea typeface="HyhwpEQ" panose="02030600000101010101" pitchFamily="18" charset="-127"/>
              </a:rPr>
              <a:t>,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HyhwpEQ" panose="02030600000101010101" pitchFamily="18" charset="-127"/>
                <a:ea typeface="HyhwpEQ" panose="02030600000101010101" pitchFamily="18" charset="-127"/>
              </a:rPr>
              <a:t>percolation transition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HyhwpEQ" panose="02030600000101010101" pitchFamily="18" charset="-127"/>
                <a:ea typeface="HyhwpEQ" panose="02030600000101010101" pitchFamily="18" charset="-127"/>
              </a:rPr>
              <a:t>이 일어나는 순간에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HyhwpEQ" panose="02030600000101010101" pitchFamily="18" charset="-127"/>
                <a:ea typeface="HyhwpEQ" panose="02030600000101010101" pitchFamily="18" charset="-127"/>
              </a:rPr>
              <a:t>,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HyhwpEQ" panose="02030600000101010101" pitchFamily="18" charset="-127"/>
                <a:ea typeface="HyhwpEQ" panose="02030600000101010101" pitchFamily="18" charset="-127"/>
              </a:rPr>
              <a:t> 가장 큰 클러스터가 확 붕괴되고 그 쪼개진 일부가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HyhwpEQ" panose="02030600000101010101" pitchFamily="18" charset="-127"/>
                <a:ea typeface="HyhwpEQ" panose="02030600000101010101" pitchFamily="18" charset="-127"/>
              </a:rPr>
              <a:t>SCC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HyhwpEQ" panose="02030600000101010101" pitchFamily="18" charset="-127"/>
                <a:ea typeface="HyhwpEQ" panose="02030600000101010101" pitchFamily="18" charset="-127"/>
              </a:rPr>
              <a:t>가 </a:t>
            </a:r>
            <a:r>
              <a:rPr lang="ko-KR" altLang="en-US" sz="1200" kern="100" spc="0" dirty="0" err="1">
                <a:solidFill>
                  <a:srgbClr val="000000"/>
                </a:solidFill>
                <a:effectLst/>
                <a:latin typeface="HyhwpEQ" panose="02030600000101010101" pitchFamily="18" charset="-127"/>
                <a:ea typeface="HyhwpEQ" panose="02030600000101010101" pitchFamily="18" charset="-127"/>
              </a:rPr>
              <a:t>되기때문입니다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HyhwpEQ" panose="02030600000101010101" pitchFamily="18" charset="-127"/>
                <a:ea typeface="HyhwpEQ" panose="02030600000101010101" pitchFamily="18" charset="-127"/>
              </a:rPr>
              <a:t>.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B294-799B-4EBA-8205-0207A467A0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90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저는 평일인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일과 휴일인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일의 속도와 시간 데이터를 가지고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critical point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분포를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시간대로 나누어 찍어보았습니다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sz="1800" dirty="0"/>
          </a:p>
          <a:p>
            <a:pPr marL="0" marR="0" indent="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각각의 날짜에 대하여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시간에 대한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critical point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구해보니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평일의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rush hour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 때의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critical point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현저하게 낮은 것을 확인했고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 때 네트워크는 어떻게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행동할까를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알아보기 위해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cluster size distribution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찍어보았습니다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B294-799B-4EBA-8205-0207A467A0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4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E9632-20EF-4368-87E8-E4160CAED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7F7531-5A5D-4132-A3B7-C3F271CB3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AA55E-64BE-496D-80F5-B41C6DC8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BEE-CCA4-4A69-9980-517D28EE4502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18410-169C-4BF9-9B1C-18CB3CBF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326C7-9AFD-4FA3-8F02-CB64546A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C6A4-C888-448F-8D7B-BB47882D0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5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A1461-134C-443E-BF0F-FE57A7FD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D5E30A-E0A6-4C7E-ABC8-332F59707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48E58-7810-412C-B040-90936758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BEE-CCA4-4A69-9980-517D28EE4502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17FCF-3A51-489B-AB1F-7BA4CC37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4C5FB-EC6A-496B-9AFE-7953FD16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C6A4-C888-448F-8D7B-BB47882D0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323232-843E-47EF-BD7D-41AE26F3E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B5BB64-5F2A-440A-A9F0-AC24929C9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6A400-E20C-4390-B33B-409DD91E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BEE-CCA4-4A69-9980-517D28EE4502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24CEB-F62C-4420-9D39-5ABA8727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163FD-C04F-4276-B5D2-281C1A3F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C6A4-C888-448F-8D7B-BB47882D0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2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1F8D6-6950-4E1B-A3E3-B2A844F3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EDB8E-C3DE-48D2-9746-234B106CD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24651-A3C4-45AC-B8B5-9C235B60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BEE-CCA4-4A69-9980-517D28EE4502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90082-911A-49C9-9984-8552601D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28858-5BE3-48BA-B880-D633E27B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C6A4-C888-448F-8D7B-BB47882D0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2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DB254-D593-40F8-B62B-5CD9D5DB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755D7-DC49-4BA5-AD6B-D4595CCD9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57151-F2A5-4289-B44D-1F0DA254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BEE-CCA4-4A69-9980-517D28EE4502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827AC-4B3D-4542-BC3A-D3564699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FC187-0E6F-42AA-8778-250F9D33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C6A4-C888-448F-8D7B-BB47882D0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DF9A7-2239-42DE-B1BD-24DBB42E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ACBF9-F8EF-4A74-8DB7-C82ADE7B1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4C8453-9000-4D39-9FDC-CB16E9CCD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D62F2-E704-407A-9655-75EA4968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BEE-CCA4-4A69-9980-517D28EE4502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99572C-28B8-4B8D-BB44-B1237916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81C43B-861B-4B04-B391-5042C5EA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C6A4-C888-448F-8D7B-BB47882D0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0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780E1-4BF6-4313-BB3B-C133451F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DFDE2-67FE-48CA-BA9C-5010B3C02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1C2D61-2A0B-4728-A3EC-0B9DBD81A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FB7EC7-85B9-4FBA-98AD-87B2E07EC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13AA6E-99D2-414F-8A61-2634BDE92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AB0DF4-B087-473F-9973-D1AFCA94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BEE-CCA4-4A69-9980-517D28EE4502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A176A-CEE1-4868-856E-86212646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EA2398-9A66-41E9-B63F-05E38880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C6A4-C888-448F-8D7B-BB47882D0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7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DECAA-1F27-45D9-958E-179E082C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63458D-9477-4B36-B77B-865653BB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BEE-CCA4-4A69-9980-517D28EE4502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EF188F-E5D6-4545-B3BD-2B5754BE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BB3620-17FA-4426-BA79-2E87DD7A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C6A4-C888-448F-8D7B-BB47882D0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2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7913C-C4FC-4E3C-B97C-8837823D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BEE-CCA4-4A69-9980-517D28EE4502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B390C3-EEB9-4DC6-8D26-4FC7B09B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0BE72C-591E-40BA-AA89-522C24C5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C6A4-C888-448F-8D7B-BB47882D0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5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11A7E-45EB-40BE-AF08-701BCC98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C9371-2920-4D2C-B2C7-00D36F184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E3DCE0-C7DB-4202-BFB9-ADEA906E4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AF0655-D7F1-4D19-92C5-ABBE4421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BEE-CCA4-4A69-9980-517D28EE4502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55C55-3DF8-420E-B649-57692D38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66576-5A8C-486E-906D-05AB633D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C6A4-C888-448F-8D7B-BB47882D0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4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BF98E-D06F-41BD-90D9-BC512B16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4EC517-9EA4-4CDF-A993-C894B3572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27CB2-FE14-4959-B826-D7A0A9B93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469B96-4581-4445-9249-FF8FFE7C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BEE-CCA4-4A69-9980-517D28EE4502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E8EE1-316C-4D50-BA8B-BDEAC00E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7DB5F-E4AD-492D-9CC0-F7F09D3B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C6A4-C888-448F-8D7B-BB47882D0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72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4B972E-B6AC-4675-9A17-286BCDD3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127AD-CFA5-4F7E-BD69-783751D25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EA7A3-7170-4702-808F-A312FB48B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88BEE-CCA4-4A69-9980-517D28EE4502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DFB5D-ACDE-4B53-950F-6A8A144FD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B0191-D23E-4719-9189-5163EF657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C6A4-C888-448F-8D7B-BB47882D0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3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363925" y="1369433"/>
            <a:ext cx="34467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Helvetica" panose="020B0604020202030204" pitchFamily="34" charset="0"/>
                <a:ea typeface="Malgun Gothic Semilight" panose="020B0503020000020004" pitchFamily="34" charset="-127"/>
              </a:rPr>
              <a:t>Complexity Science Group</a:t>
            </a:r>
          </a:p>
          <a:p>
            <a:pPr algn="ctr"/>
            <a:r>
              <a:rPr lang="en-US" altLang="ko-KR" dirty="0">
                <a:latin typeface="Helvetica" panose="020B0604020202030204" pitchFamily="34" charset="0"/>
                <a:ea typeface="Malgun Gothic Semilight" panose="020B0503020000020004" pitchFamily="34" charset="-127"/>
              </a:rPr>
              <a:t>Department of applied physics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5681728"/>
            <a:ext cx="12192000" cy="1132115"/>
          </a:xfrm>
          <a:prstGeom prst="rect">
            <a:avLst/>
          </a:prstGeom>
          <a:solidFill>
            <a:srgbClr val="BCD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30204" pitchFamily="34" charset="0"/>
              <a:ea typeface="Malgun Gothic Semilight" panose="020B0503020000020004" pitchFamily="34" charset="-127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" y="6804236"/>
            <a:ext cx="12188952" cy="0"/>
          </a:xfrm>
          <a:prstGeom prst="line">
            <a:avLst/>
          </a:prstGeom>
          <a:ln w="76200" cmpd="thinThick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48" y="5681729"/>
            <a:ext cx="12188952" cy="0"/>
          </a:xfrm>
          <a:prstGeom prst="line">
            <a:avLst/>
          </a:prstGeom>
          <a:ln w="76200" cmpd="thickThin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030" y="5652701"/>
            <a:ext cx="0" cy="1151535"/>
          </a:xfrm>
          <a:prstGeom prst="line">
            <a:avLst/>
          </a:prstGeom>
          <a:ln w="76200" cmpd="thinThick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155715" y="5652701"/>
            <a:ext cx="0" cy="1151535"/>
          </a:xfrm>
          <a:prstGeom prst="line">
            <a:avLst/>
          </a:prstGeom>
          <a:ln w="76200" cmpd="thickThin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778" y="37416"/>
            <a:ext cx="12192000" cy="1132115"/>
          </a:xfrm>
          <a:prstGeom prst="rect">
            <a:avLst/>
          </a:prstGeom>
          <a:solidFill>
            <a:srgbClr val="BCD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30204" pitchFamily="34" charset="0"/>
              <a:ea typeface="Malgun Gothic Semilight" panose="020B0503020000020004" pitchFamily="34" charset="-127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26" y="1159924"/>
            <a:ext cx="12188952" cy="0"/>
          </a:xfrm>
          <a:prstGeom prst="line">
            <a:avLst/>
          </a:prstGeom>
          <a:ln w="76200" cmpd="thinThick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26" y="37417"/>
            <a:ext cx="12188952" cy="0"/>
          </a:xfrm>
          <a:prstGeom prst="line">
            <a:avLst/>
          </a:prstGeom>
          <a:ln w="76200" cmpd="thickThin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808" y="8389"/>
            <a:ext cx="0" cy="1151535"/>
          </a:xfrm>
          <a:prstGeom prst="line">
            <a:avLst/>
          </a:prstGeom>
          <a:ln w="76200" cmpd="thinThick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172493" y="8389"/>
            <a:ext cx="0" cy="1151535"/>
          </a:xfrm>
          <a:prstGeom prst="line">
            <a:avLst/>
          </a:prstGeom>
          <a:ln w="76200" cmpd="thickThin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0514" y="2148423"/>
            <a:ext cx="71189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accent2">
                    <a:lumMod val="50000"/>
                  </a:schemeClr>
                </a:solidFill>
                <a:latin typeface="Helvetica" panose="020B0604020202030204" pitchFamily="34" charset="0"/>
                <a:ea typeface="나눔바른고딕" panose="020B0603020101020101" pitchFamily="50" charset="-127"/>
              </a:rPr>
              <a:t>Urban traffic </a:t>
            </a:r>
          </a:p>
          <a:p>
            <a:r>
              <a:rPr lang="en-US" altLang="ko-KR" sz="4000" dirty="0">
                <a:latin typeface="Helvetica" panose="020B0604020202030204" pitchFamily="34" charset="0"/>
                <a:ea typeface="나눔바른고딕" panose="020B0603020101020101" pitchFamily="50" charset="-127"/>
              </a:rPr>
              <a:t>analysis through the </a:t>
            </a:r>
            <a:r>
              <a:rPr lang="en-US" altLang="ko-KR" sz="4800" dirty="0">
                <a:solidFill>
                  <a:schemeClr val="accent2">
                    <a:lumMod val="50000"/>
                  </a:schemeClr>
                </a:solidFill>
                <a:latin typeface="Helvetica" panose="020B0604020202030204" pitchFamily="34" charset="0"/>
                <a:ea typeface="나눔바른고딕" panose="020B0603020101020101" pitchFamily="50" charset="-127"/>
              </a:rPr>
              <a:t>Percolation</a:t>
            </a:r>
            <a:r>
              <a:rPr lang="en-US" altLang="ko-KR" sz="4000" dirty="0">
                <a:latin typeface="Helvetica" panose="020B0604020202030204" pitchFamily="34" charset="0"/>
                <a:ea typeface="나눔바른고딕" panose="020B0603020101020101" pitchFamily="50" charset="-127"/>
              </a:rPr>
              <a:t> theory</a:t>
            </a:r>
            <a:endParaRPr lang="ko-KR" altLang="en-US" sz="4000" b="1" dirty="0">
              <a:solidFill>
                <a:srgbClr val="002060"/>
              </a:solidFill>
              <a:latin typeface="Helvetica" panose="020B0604020202030204" pitchFamily="34" charset="0"/>
              <a:ea typeface="Malgun Gothic Semilight" panose="020B05030200000200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73678" y="5909231"/>
            <a:ext cx="242726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  <a:latin typeface="Helvetica" panose="020B0604020202030204" pitchFamily="34" charset="0"/>
                <a:ea typeface="Malgun Gothic Semilight" panose="020B0503020000020004" pitchFamily="34" charset="-127"/>
              </a:rPr>
              <a:t>Woo-Seok Song</a:t>
            </a:r>
          </a:p>
          <a:p>
            <a:pPr algn="ctr"/>
            <a:r>
              <a:rPr lang="en-US" altLang="ko-KR" sz="1400" dirty="0">
                <a:solidFill>
                  <a:srgbClr val="002060"/>
                </a:solidFill>
                <a:latin typeface="Helvetica" panose="020B0604020202030204" pitchFamily="34" charset="0"/>
                <a:ea typeface="Malgun Gothic Semilight" panose="020B0503020000020004" pitchFamily="34" charset="-127"/>
              </a:rPr>
              <a:t>t01094715372@gmail.com</a:t>
            </a:r>
            <a:endParaRPr lang="ko-KR" altLang="en-US" sz="1400" dirty="0">
              <a:solidFill>
                <a:srgbClr val="002060"/>
              </a:solidFill>
              <a:latin typeface="Helvetica" panose="020B0604020202030204" pitchFamily="34" charset="0"/>
              <a:ea typeface="Malgun Gothic Semilight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7243" y="267116"/>
            <a:ext cx="3320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  <a:latin typeface="Helvetica" panose="020B0604020202030204" pitchFamily="34" charset="0"/>
                <a:ea typeface="Malgun Gothic Semilight" panose="020B0503020000020004" pitchFamily="34" charset="-127"/>
              </a:rPr>
              <a:t>2020 Capstone Design</a:t>
            </a:r>
          </a:p>
          <a:p>
            <a:pPr algn="ctr"/>
            <a:r>
              <a:rPr lang="en-US" altLang="ko-KR" sz="1200" dirty="0">
                <a:solidFill>
                  <a:srgbClr val="002060"/>
                </a:solidFill>
                <a:latin typeface="Helvetica" panose="020B0604020202030204" pitchFamily="34" charset="0"/>
                <a:ea typeface="Malgun Gothic Semilight" panose="020B0503020000020004" pitchFamily="34" charset="-127"/>
              </a:rPr>
              <a:t>Nov. 11, 2020</a:t>
            </a:r>
            <a:endParaRPr lang="ko-KR" altLang="en-US" sz="1200" dirty="0">
              <a:solidFill>
                <a:srgbClr val="002060"/>
              </a:solidFill>
              <a:latin typeface="Helvetica" panose="020B0604020202030204" pitchFamily="34" charset="0"/>
              <a:ea typeface="Malgun Gothic Semilight" panose="020B0503020000020004" pitchFamily="34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8AB3C61A-0F72-4C5D-A9D3-E32DF9D90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388" y="2154110"/>
            <a:ext cx="4638673" cy="3209696"/>
          </a:xfrm>
          <a:prstGeom prst="rect">
            <a:avLst/>
          </a:prstGeom>
          <a:noFill/>
          <a:ln>
            <a:noFill/>
          </a:ln>
          <a:effectLst>
            <a:glow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8A38DC7-302F-4121-82AB-26698F79E0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94806" y="618879"/>
            <a:ext cx="3442907" cy="1889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4993E0-8D7E-4579-B133-B056AD17586B}"/>
              </a:ext>
            </a:extLst>
          </p:cNvPr>
          <p:cNvSpPr txBox="1"/>
          <p:nvPr/>
        </p:nvSpPr>
        <p:spPr>
          <a:xfrm>
            <a:off x="5526692" y="55775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99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81829F0-8B1E-4792-9BBF-108BAADBD799}"/>
              </a:ext>
            </a:extLst>
          </p:cNvPr>
          <p:cNvGrpSpPr/>
          <p:nvPr/>
        </p:nvGrpSpPr>
        <p:grpSpPr>
          <a:xfrm>
            <a:off x="0" y="-1"/>
            <a:ext cx="12192000" cy="824743"/>
            <a:chOff x="0" y="0"/>
            <a:chExt cx="12192000" cy="624114"/>
          </a:xfrm>
        </p:grpSpPr>
        <p:sp>
          <p:nvSpPr>
            <p:cNvPr id="6" name="Rectangle 5"/>
            <p:cNvSpPr/>
            <p:nvPr/>
          </p:nvSpPr>
          <p:spPr>
            <a:xfrm>
              <a:off x="0" y="29028"/>
              <a:ext cx="12192000" cy="595086"/>
            </a:xfrm>
            <a:prstGeom prst="rect">
              <a:avLst/>
            </a:prstGeom>
            <a:solidFill>
              <a:srgbClr val="BCD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048" y="621764"/>
              <a:ext cx="12188952" cy="0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48" y="29028"/>
              <a:ext cx="12188952" cy="0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030" y="0"/>
              <a:ext cx="0" cy="621764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155715" y="0"/>
              <a:ext cx="0" cy="621764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31797" y="127426"/>
                  <a:ext cx="5702330" cy="3959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457200" indent="-457200">
                    <a:buFont typeface="Wingdings" panose="05000000000000000000" pitchFamily="2" charset="2"/>
                    <a:buChar char="v"/>
                  </a:pPr>
                  <a:r>
                    <a:rPr lang="en-US" altLang="ko-KR" sz="2800" b="1" dirty="0">
                      <a:solidFill>
                        <a:srgbClr val="002060"/>
                      </a:solidFill>
                      <a:latin typeface="Helvetica" panose="020B0604020202030204" pitchFamily="34" charset="0"/>
                      <a:ea typeface="Malgun Gothic Semilight" panose="020B0503020000020004" pitchFamily="34" charset="-127"/>
                    </a:rPr>
                    <a:t>Cluster size distribution 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altLang="ko-KR" sz="2800" b="1" dirty="0">
                      <a:solidFill>
                        <a:srgbClr val="002060"/>
                      </a:solidFill>
                      <a:latin typeface="Helvetica" panose="020B0604020202030204" pitchFamily="34" charset="0"/>
                      <a:ea typeface="Malgun Gothic Semilight" panose="020B0503020000020004" pitchFamily="34" charset="-127"/>
                    </a:rPr>
                    <a:t> </a:t>
                  </a:r>
                  <a:endParaRPr lang="ko-KR" altLang="en-US" sz="900" b="1" dirty="0">
                    <a:solidFill>
                      <a:srgbClr val="002060"/>
                    </a:solidFill>
                    <a:latin typeface="Helvetica" panose="020B0604020202030204" pitchFamily="34" charset="0"/>
                    <a:ea typeface="Malgun Gothic Semilight" panose="020B0503020000020004" pitchFamily="34" charset="-127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97" y="127426"/>
                  <a:ext cx="5702330" cy="395940"/>
                </a:xfrm>
                <a:prstGeom prst="rect">
                  <a:avLst/>
                </a:prstGeom>
                <a:blipFill>
                  <a:blip r:embed="rId3"/>
                  <a:stretch>
                    <a:fillRect l="-1816" t="-12941" b="-329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227FAC7-E435-44DB-A974-F78532CF7BB5}"/>
              </a:ext>
            </a:extLst>
          </p:cNvPr>
          <p:cNvGrpSpPr/>
          <p:nvPr/>
        </p:nvGrpSpPr>
        <p:grpSpPr>
          <a:xfrm>
            <a:off x="4527686" y="2173723"/>
            <a:ext cx="3927142" cy="4214667"/>
            <a:chOff x="4165759" y="2237671"/>
            <a:chExt cx="3536858" cy="371495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42EEBFD-E314-4C7A-B08D-ABF617A20064}"/>
                </a:ext>
              </a:extLst>
            </p:cNvPr>
            <p:cNvGrpSpPr/>
            <p:nvPr/>
          </p:nvGrpSpPr>
          <p:grpSpPr>
            <a:xfrm>
              <a:off x="4165759" y="2237671"/>
              <a:ext cx="3536858" cy="3714952"/>
              <a:chOff x="5808172" y="2587369"/>
              <a:chExt cx="3536858" cy="37149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5373441-ADE9-424F-B01E-35B2C649BF5B}"/>
                      </a:ext>
                    </a:extLst>
                  </p:cNvPr>
                  <p:cNvSpPr txBox="1"/>
                  <p:nvPr/>
                </p:nvSpPr>
                <p:spPr>
                  <a:xfrm>
                    <a:off x="8013851" y="3275111"/>
                    <a:ext cx="10441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ko-KR" altLang="en-US" sz="1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ko-KR" altLang="en-US" sz="1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ko-KR" sz="14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" panose="020B0604020202030204" pitchFamily="34" charset="0"/>
                        <a:ea typeface="HyhwpEQ" panose="02030600000101010101" pitchFamily="18" charset="-127"/>
                      </a:rPr>
                      <a:t>=2.40</a:t>
                    </a:r>
                    <a:endParaRPr lang="ko-KR" altLang="en-US" sz="1400" dirty="0">
                      <a:solidFill>
                        <a:schemeClr val="accent2">
                          <a:lumMod val="75000"/>
                        </a:schemeClr>
                      </a:solidFill>
                      <a:latin typeface="Helvetica" panose="020B0604020202030204" pitchFamily="34" charset="0"/>
                      <a:ea typeface="HyhwpEQ" panose="0203060000010101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5373441-ADE9-424F-B01E-35B2C649B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3851" y="3275111"/>
                    <a:ext cx="104411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3509" b="-52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BAC61357-285D-4353-9FC3-4C1649CE05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00"/>
              <a:stretch/>
            </p:blipFill>
            <p:spPr>
              <a:xfrm>
                <a:off x="5808172" y="2587369"/>
                <a:ext cx="3536858" cy="371495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D1E63EBC-67C9-445F-9A5D-7CBC9C62D53A}"/>
                    </a:ext>
                  </a:extLst>
                </p:cNvPr>
                <p:cNvSpPr/>
                <p:nvPr/>
              </p:nvSpPr>
              <p:spPr>
                <a:xfrm>
                  <a:off x="5363408" y="5654834"/>
                  <a:ext cx="1044111" cy="2086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  <a:latin typeface="Helvetica" panose="020B0604020202030204" pitchFamily="34" charset="0"/>
                    <a:ea typeface="HyhwpEQ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D1E63EBC-67C9-445F-9A5D-7CBC9C62D5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3408" y="5654834"/>
                  <a:ext cx="1044111" cy="208603"/>
                </a:xfrm>
                <a:prstGeom prst="rect">
                  <a:avLst/>
                </a:prstGeom>
                <a:blipFill>
                  <a:blip r:embed="rId6"/>
                  <a:stretch>
                    <a:fillRect b="-7500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097B65-C69B-4EC1-A38A-FBBE49350284}"/>
              </a:ext>
            </a:extLst>
          </p:cNvPr>
          <p:cNvGrpSpPr/>
          <p:nvPr/>
        </p:nvGrpSpPr>
        <p:grpSpPr>
          <a:xfrm>
            <a:off x="550872" y="1188716"/>
            <a:ext cx="11622078" cy="1134242"/>
            <a:chOff x="331797" y="1188716"/>
            <a:chExt cx="11622078" cy="11342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2A15C0E-C848-479C-A6D4-CD6A2532562A}"/>
                    </a:ext>
                  </a:extLst>
                </p:cNvPr>
                <p:cNvSpPr txBox="1"/>
                <p:nvPr/>
              </p:nvSpPr>
              <p:spPr>
                <a:xfrm>
                  <a:off x="414911" y="1275299"/>
                  <a:ext cx="2400785" cy="10476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i="1" dirty="0">
                      <a:latin typeface="Helvetica" panose="020B0604020202030204" pitchFamily="34" charset="0"/>
                      <a:ea typeface="나눔바른고딕" panose="020B0603020101020101" pitchFamily="50" charset="-127"/>
                    </a:rPr>
                    <a:t>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US" altLang="ko-KR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ko-KR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~</m:t>
                          </m:r>
                          <m:sSup>
                            <m:sSupPr>
                              <m:ctrlPr>
                                <a:rPr lang="en-US" altLang="ko-KR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28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sup>
                          </m:sSup>
                        </m:e>
                        <m:sup/>
                      </m:sSup>
                    </m:oMath>
                  </a14:m>
                  <a:r>
                    <a:rPr lang="en-US" altLang="ko-KR" sz="2800" b="1" dirty="0">
                      <a:solidFill>
                        <a:schemeClr val="accent2">
                          <a:lumMod val="75000"/>
                        </a:schemeClr>
                      </a:solidFill>
                      <a:latin typeface="Helvetica" panose="020B0604020202030204" pitchFamily="34" charset="0"/>
                      <a:ea typeface="나눔바른고딕" panose="020B0603020101020101" pitchFamily="50" charset="-127"/>
                    </a:rPr>
                    <a:t>  </a:t>
                  </a:r>
                  <a:endParaRPr lang="ko-KR" altLang="en-US" sz="2800" b="1" dirty="0">
                    <a:solidFill>
                      <a:schemeClr val="accent2">
                        <a:lumMod val="75000"/>
                      </a:schemeClr>
                    </a:solidFill>
                    <a:latin typeface="Helvetica" panose="020B0604020202030204" pitchFamily="34" charset="0"/>
                    <a:ea typeface="나눔바른고딕" panose="020B0603020101020101" pitchFamily="50" charset="-127"/>
                  </a:endParaRPr>
                </a:p>
                <a:p>
                  <a:endParaRPr lang="ko-KR" altLang="en-US" sz="2800" dirty="0">
                    <a:latin typeface="Helvetica" panose="020B0604020202030204" pitchFamily="34" charset="0"/>
                    <a:ea typeface="HyhwpEQ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2A15C0E-C848-479C-A6D4-CD6A25325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11" y="1275299"/>
                  <a:ext cx="2400785" cy="10476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A2C02D3-A7F5-4DB1-96AC-35B506278EE5}"/>
                    </a:ext>
                  </a:extLst>
                </p:cNvPr>
                <p:cNvSpPr txBox="1"/>
                <p:nvPr/>
              </p:nvSpPr>
              <p:spPr>
                <a:xfrm>
                  <a:off x="2998551" y="1276411"/>
                  <a:ext cx="8955324" cy="699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400" b="1" dirty="0">
                      <a:latin typeface="Helvetica" panose="020B0604020202030204" pitchFamily="34" charset="0"/>
                      <a:ea typeface="HyhwpEQ" panose="02030600000101010101" pitchFamily="18" charset="-127"/>
                    </a:rPr>
                    <a:t>Cluster size distribution (power law).</a:t>
                  </a:r>
                  <a:r>
                    <a:rPr lang="en-US" altLang="ko-KR" sz="1400" dirty="0">
                      <a:latin typeface="Helvetica" panose="020B0604020202030204" pitchFamily="34" charset="0"/>
                      <a:ea typeface="HyhwpEQ" panose="02030600000101010101" pitchFamily="18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i="1" dirty="0">
                      <a:latin typeface="Helvetica" panose="020B0604020202030204" pitchFamily="34" charset="0"/>
                      <a:ea typeface="HyhwpEQ" panose="02030600000101010101" pitchFamily="18" charset="-127"/>
                    </a:rPr>
                    <a:t>s is</a:t>
                  </a:r>
                  <a:r>
                    <a:rPr lang="en-US" altLang="ko-KR" sz="1400" dirty="0">
                      <a:latin typeface="Helvetica" panose="020B0604020202030204" pitchFamily="34" charset="0"/>
                      <a:ea typeface="HyhwpEQ" panose="02030600000101010101" pitchFamily="18" charset="-127"/>
                    </a:rPr>
                    <a:t> cluster size, </a:t>
                  </a:r>
                  <a14:m>
                    <m:oMath xmlns:m="http://schemas.openxmlformats.org/officeDocument/2006/math"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1400" dirty="0">
                      <a:latin typeface="Helvetica" panose="020B0604020202030204" pitchFamily="34" charset="0"/>
                      <a:ea typeface="HyhwpEQ" panose="02030600000101010101" pitchFamily="18" charset="-127"/>
                    </a:rPr>
                    <a:t>is slope exponent of the cluster size distribution. 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A2C02D3-A7F5-4DB1-96AC-35B506278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551" y="1276411"/>
                  <a:ext cx="8955324" cy="699807"/>
                </a:xfrm>
                <a:prstGeom prst="rect">
                  <a:avLst/>
                </a:prstGeom>
                <a:blipFill>
                  <a:blip r:embed="rId8"/>
                  <a:stretch>
                    <a:fillRect l="-204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7D9FC8D-23A3-4CC6-BB8C-D76E1313F42A}"/>
                </a:ext>
              </a:extLst>
            </p:cNvPr>
            <p:cNvSpPr/>
            <p:nvPr/>
          </p:nvSpPr>
          <p:spPr>
            <a:xfrm>
              <a:off x="331797" y="1188716"/>
              <a:ext cx="8497878" cy="90900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6A9420A-281C-4801-9E07-85554D2B6B59}"/>
              </a:ext>
            </a:extLst>
          </p:cNvPr>
          <p:cNvGrpSpPr/>
          <p:nvPr/>
        </p:nvGrpSpPr>
        <p:grpSpPr>
          <a:xfrm>
            <a:off x="332786" y="2175616"/>
            <a:ext cx="4377204" cy="4194079"/>
            <a:chOff x="332786" y="2242291"/>
            <a:chExt cx="3942192" cy="369680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B7AE4EC-1C5B-49E9-AC37-38F56814A858}"/>
                </a:ext>
              </a:extLst>
            </p:cNvPr>
            <p:cNvGrpSpPr/>
            <p:nvPr/>
          </p:nvGrpSpPr>
          <p:grpSpPr>
            <a:xfrm>
              <a:off x="332786" y="2242291"/>
              <a:ext cx="3942192" cy="3696805"/>
              <a:chOff x="207981" y="2243217"/>
              <a:chExt cx="3942192" cy="369680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F309F47-2F08-4F5C-8C3B-61C9B4A0D9A8}"/>
                  </a:ext>
                </a:extLst>
              </p:cNvPr>
              <p:cNvGrpSpPr/>
              <p:nvPr/>
            </p:nvGrpSpPr>
            <p:grpSpPr>
              <a:xfrm>
                <a:off x="207981" y="2243217"/>
                <a:ext cx="3942192" cy="3696805"/>
                <a:chOff x="1099181" y="1971731"/>
                <a:chExt cx="3942192" cy="36968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4D6237F1-E0A7-4FB3-8CC3-E0C838DCC4B2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930256" y="3504295"/>
                      <a:ext cx="7071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oMath>
                        </m:oMathPara>
                      </a14:m>
                      <a:endParaRPr lang="ko-KR" altLang="en-US" dirty="0">
                        <a:latin typeface="Helvetica" panose="020B0604020202030204" pitchFamily="34" charset="0"/>
                        <a:ea typeface="HyhwpEQ" panose="02030600000101010101" pitchFamily="18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4D6237F1-E0A7-4FB3-8CC3-E0C838DCC4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930256" y="3504295"/>
                      <a:ext cx="707181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C1B35E56-EC4E-4D32-AA2C-1975B9768F2C}"/>
                    </a:ext>
                  </a:extLst>
                </p:cNvPr>
                <p:cNvGrpSpPr/>
                <p:nvPr/>
              </p:nvGrpSpPr>
              <p:grpSpPr>
                <a:xfrm>
                  <a:off x="1540852" y="1971731"/>
                  <a:ext cx="3500521" cy="3696805"/>
                  <a:chOff x="2058905" y="1953584"/>
                  <a:chExt cx="3500521" cy="3714952"/>
                </a:xfrm>
              </p:grpSpPr>
              <p:pic>
                <p:nvPicPr>
                  <p:cNvPr id="32" name="그림 31">
                    <a:extLst>
                      <a:ext uri="{FF2B5EF4-FFF2-40B4-BE49-F238E27FC236}">
                        <a16:creationId xmlns:a16="http://schemas.microsoft.com/office/drawing/2014/main" id="{C9A5A82D-56CC-425E-A421-42DBDE4E09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72"/>
                  <a:stretch/>
                </p:blipFill>
                <p:spPr>
                  <a:xfrm>
                    <a:off x="2058905" y="1953584"/>
                    <a:ext cx="3500521" cy="3714952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58F38A09-4E56-4D5D-AA87-C893074738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7186" y="2641325"/>
                        <a:ext cx="91843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ko-KR" altLang="en-US" sz="1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ko-KR" altLang="en-US" sz="1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altLang="ko-KR" sz="14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Helvetica" panose="020B0604020202030204" pitchFamily="34" charset="0"/>
                            <a:ea typeface="HyhwpEQ" panose="02030600000101010101" pitchFamily="18" charset="-127"/>
                          </a:rPr>
                          <a:t>=2.11</a:t>
                        </a:r>
                        <a:endParaRPr lang="ko-KR" alt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elvetica" panose="020B0604020202030204" pitchFamily="34" charset="0"/>
                          <a:ea typeface="HyhwpEQ" panose="02030600000101010101" pitchFamily="18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58F38A09-4E56-4D5D-AA87-C8930747388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27186" y="2641325"/>
                        <a:ext cx="918439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t="-1754" b="-70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0A8781D-12C1-4C25-9683-91E6B7172014}"/>
                  </a:ext>
                </a:extLst>
              </p:cNvPr>
              <p:cNvSpPr/>
              <p:nvPr/>
            </p:nvSpPr>
            <p:spPr>
              <a:xfrm>
                <a:off x="1991948" y="4867144"/>
                <a:ext cx="173287" cy="2382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elvetica" panose="020B0604020202030204" pitchFamily="34" charset="0"/>
                  <a:ea typeface="HyhwpEQ" panose="02030600000101010101" pitchFamily="18" charset="-127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34DA945-0A64-4A96-92A4-1BF2D2BBEFE7}"/>
                    </a:ext>
                  </a:extLst>
                </p:cNvPr>
                <p:cNvSpPr/>
                <p:nvPr/>
              </p:nvSpPr>
              <p:spPr>
                <a:xfrm>
                  <a:off x="1980450" y="5662322"/>
                  <a:ext cx="1044111" cy="2086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  <a:latin typeface="Helvetica" panose="020B0604020202030204" pitchFamily="34" charset="0"/>
                    <a:ea typeface="HyhwpEQ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34DA945-0A64-4A96-92A4-1BF2D2BBE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450" y="5662322"/>
                  <a:ext cx="1044111" cy="208603"/>
                </a:xfrm>
                <a:prstGeom prst="rect">
                  <a:avLst/>
                </a:prstGeom>
                <a:blipFill>
                  <a:blip r:embed="rId12"/>
                  <a:stretch>
                    <a:fillRect b="-731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932539-E80F-4CB9-8398-E377734C583E}"/>
                  </a:ext>
                </a:extLst>
              </p:cNvPr>
              <p:cNvSpPr txBox="1"/>
              <p:nvPr/>
            </p:nvSpPr>
            <p:spPr>
              <a:xfrm>
                <a:off x="8178603" y="3245705"/>
                <a:ext cx="3764072" cy="1425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June 8</a:t>
                </a:r>
                <a:r>
                  <a:rPr lang="en-US" altLang="ko-KR" sz="2000" baseline="30000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th</a:t>
                </a:r>
                <a:r>
                  <a:rPr lang="en-US" altLang="ko-KR" sz="2000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(workday)’s average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endParaRPr lang="en-US" altLang="ko-KR" sz="2000" dirty="0">
                  <a:latin typeface="Helvetica" panose="020B0604020202030204" pitchFamily="34" charset="0"/>
                  <a:ea typeface="HyhwpEQ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Rush-hour’s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𝒂𝒗𝒈</m:t>
                        </m:r>
                      </m:sub>
                    </m:sSub>
                    <m:r>
                      <a:rPr lang="en-US" altLang="ko-KR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2.02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Non-rush hour’s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𝒂𝒗𝒈</m:t>
                        </m:r>
                      </m:sub>
                    </m:sSub>
                  </m:oMath>
                </a14:m>
                <a:r>
                  <a:rPr lang="en-US" altLang="ko-KR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 = 2.31</a:t>
                </a:r>
                <a:endParaRPr lang="ko-KR" altLang="en-US" dirty="0">
                  <a:latin typeface="Helvetica" panose="020B0604020202030204" pitchFamily="34" charset="0"/>
                  <a:ea typeface="HyhwpEQ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932539-E80F-4CB9-8398-E377734C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603" y="3245705"/>
                <a:ext cx="3764072" cy="1425968"/>
              </a:xfrm>
              <a:prstGeom prst="rect">
                <a:avLst/>
              </a:prstGeom>
              <a:blipFill>
                <a:blip r:embed="rId13"/>
                <a:stretch>
                  <a:fillRect l="-1783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그룹 39">
            <a:extLst>
              <a:ext uri="{FF2B5EF4-FFF2-40B4-BE49-F238E27FC236}">
                <a16:creationId xmlns:a16="http://schemas.microsoft.com/office/drawing/2014/main" id="{57387643-190E-4373-BD99-BEF782E6D077}"/>
              </a:ext>
            </a:extLst>
          </p:cNvPr>
          <p:cNvGrpSpPr/>
          <p:nvPr/>
        </p:nvGrpSpPr>
        <p:grpSpPr>
          <a:xfrm>
            <a:off x="1971187" y="6388391"/>
            <a:ext cx="5505937" cy="369332"/>
            <a:chOff x="1746426" y="5968905"/>
            <a:chExt cx="5132574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074C27-FC96-49A5-AAC2-78F1045A8DF6}"/>
                </a:ext>
              </a:extLst>
            </p:cNvPr>
            <p:cNvSpPr txBox="1"/>
            <p:nvPr/>
          </p:nvSpPr>
          <p:spPr>
            <a:xfrm>
              <a:off x="1746426" y="5968905"/>
              <a:ext cx="14365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Helvetica" panose="020B0604020202030204" pitchFamily="34" charset="0"/>
                  <a:ea typeface="HyhwpEQ" panose="02030600000101010101" pitchFamily="18" charset="-127"/>
                </a:rPr>
                <a:t>(a) Rush-hour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4772E1-E5E9-41E6-B503-2D1DD9D36836}"/>
                </a:ext>
              </a:extLst>
            </p:cNvPr>
            <p:cNvSpPr txBox="1"/>
            <p:nvPr/>
          </p:nvSpPr>
          <p:spPr>
            <a:xfrm>
              <a:off x="5030063" y="5968905"/>
              <a:ext cx="18489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Helvetica" panose="020B0604020202030204" pitchFamily="34" charset="0"/>
                  <a:ea typeface="HyhwpEQ" panose="02030600000101010101" pitchFamily="18" charset="-127"/>
                </a:rPr>
                <a:t>(b) Non rush-hour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B73604-97FB-4070-8119-396B3FFE95E5}"/>
              </a:ext>
            </a:extLst>
          </p:cNvPr>
          <p:cNvSpPr/>
          <p:nvPr/>
        </p:nvSpPr>
        <p:spPr>
          <a:xfrm>
            <a:off x="2565829" y="5472287"/>
            <a:ext cx="1628708" cy="23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D4480E-1545-4783-B4B3-ED2B7E0F4FE1}"/>
              </a:ext>
            </a:extLst>
          </p:cNvPr>
          <p:cNvSpPr/>
          <p:nvPr/>
        </p:nvSpPr>
        <p:spPr>
          <a:xfrm>
            <a:off x="6334644" y="5474867"/>
            <a:ext cx="1628708" cy="23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23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81829F0-8B1E-4792-9BBF-108BAADBD799}"/>
              </a:ext>
            </a:extLst>
          </p:cNvPr>
          <p:cNvGrpSpPr/>
          <p:nvPr/>
        </p:nvGrpSpPr>
        <p:grpSpPr>
          <a:xfrm>
            <a:off x="0" y="-1"/>
            <a:ext cx="12192000" cy="824743"/>
            <a:chOff x="0" y="0"/>
            <a:chExt cx="12192000" cy="624114"/>
          </a:xfrm>
        </p:grpSpPr>
        <p:sp>
          <p:nvSpPr>
            <p:cNvPr id="6" name="Rectangle 5"/>
            <p:cNvSpPr/>
            <p:nvPr/>
          </p:nvSpPr>
          <p:spPr>
            <a:xfrm>
              <a:off x="0" y="29028"/>
              <a:ext cx="12192000" cy="595086"/>
            </a:xfrm>
            <a:prstGeom prst="rect">
              <a:avLst/>
            </a:prstGeom>
            <a:solidFill>
              <a:srgbClr val="BCD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048" y="621764"/>
              <a:ext cx="12188952" cy="0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48" y="29028"/>
              <a:ext cx="12188952" cy="0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030" y="0"/>
              <a:ext cx="0" cy="621764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155715" y="0"/>
              <a:ext cx="0" cy="621764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1797" y="127426"/>
              <a:ext cx="2685351" cy="395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en-US" altLang="ko-KR" sz="2800" b="1" dirty="0">
                  <a:solidFill>
                    <a:srgbClr val="002060"/>
                  </a:solidFill>
                  <a:latin typeface="Helvetica" panose="020B0604020202030204" pitchFamily="34" charset="0"/>
                  <a:ea typeface="Malgun Gothic Semilight" panose="020B0503020000020004" pitchFamily="34" charset="-127"/>
                </a:rPr>
                <a:t>Universality</a:t>
              </a:r>
              <a:endParaRPr lang="ko-KR" altLang="en-US" sz="900" b="1" dirty="0">
                <a:solidFill>
                  <a:srgbClr val="002060"/>
                </a:solidFill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84D2E8B5-EAC6-409A-8C39-4D5D9025E104}"/>
                  </a:ext>
                </a:extLst>
              </p:cNvPr>
              <p:cNvSpPr/>
              <p:nvPr/>
            </p:nvSpPr>
            <p:spPr>
              <a:xfrm>
                <a:off x="7546154" y="3347135"/>
                <a:ext cx="4474508" cy="2799059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    Holiday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𝒂𝒗𝒈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 = 2.32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    Workday’s Non rush hour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𝒂𝒗𝒈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=2.31</a:t>
                </a:r>
                <a:endParaRPr lang="ko-KR" altLang="en-US" dirty="0">
                  <a:solidFill>
                    <a:schemeClr val="tx1"/>
                  </a:solidFill>
                  <a:latin typeface="Helvetica" panose="020B0604020202030204" pitchFamily="34" charset="0"/>
                  <a:ea typeface="HyhwpEQ" panose="02030600000101010101" pitchFamily="18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    Workday’s Rush hour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𝒂𝒗𝒈</m:t>
                        </m:r>
                      </m:sub>
                    </m:sSub>
                    <m:r>
                      <a:rPr lang="en-US" altLang="ko-KR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2.02</a:t>
                </a:r>
              </a:p>
            </p:txBody>
          </p:sp>
        </mc:Choice>
        <mc:Fallback xmlns=""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84D2E8B5-EAC6-409A-8C39-4D5D9025E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154" y="3347135"/>
                <a:ext cx="4474508" cy="279905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23A78A06-5996-496F-BD55-550011ED35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15" t="13533" r="29144" b="84054"/>
          <a:stretch/>
        </p:blipFill>
        <p:spPr>
          <a:xfrm>
            <a:off x="7802456" y="4138989"/>
            <a:ext cx="131004" cy="18173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29FAEEC-719C-482E-9EFC-2422C85F58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15" t="16967" r="29435" b="81177"/>
          <a:stretch/>
        </p:blipFill>
        <p:spPr>
          <a:xfrm>
            <a:off x="7772306" y="5376365"/>
            <a:ext cx="131004" cy="16600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DE4D6A6-6511-416C-BBC6-422F253E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15" t="19845" r="29435" b="78114"/>
          <a:stretch/>
        </p:blipFill>
        <p:spPr>
          <a:xfrm>
            <a:off x="7776230" y="4751368"/>
            <a:ext cx="138180" cy="1926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C620E31-B46D-43A6-9453-287F6BA6D5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0" y="1187949"/>
            <a:ext cx="5284253" cy="555768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333FC2B-01EE-4C0E-BE15-E94539EDB6B3}"/>
              </a:ext>
            </a:extLst>
          </p:cNvPr>
          <p:cNvCxnSpPr>
            <a:cxnSpLocks/>
          </p:cNvCxnSpPr>
          <p:nvPr/>
        </p:nvCxnSpPr>
        <p:spPr>
          <a:xfrm>
            <a:off x="5135935" y="4885191"/>
            <a:ext cx="471861" cy="0"/>
          </a:xfrm>
          <a:prstGeom prst="straightConnector1">
            <a:avLst/>
          </a:prstGeom>
          <a:ln w="95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886113-AC90-4F65-A521-12BB015CAA36}"/>
                  </a:ext>
                </a:extLst>
              </p:cNvPr>
              <p:cNvSpPr txBox="1"/>
              <p:nvPr/>
            </p:nvSpPr>
            <p:spPr>
              <a:xfrm>
                <a:off x="5671137" y="4709555"/>
                <a:ext cx="1727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2d</a:t>
                </a:r>
                <a:r>
                  <a:rPr lang="en-US" altLang="ko-KR" sz="1400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 lattice’s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sz="1400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 = 2.05</a:t>
                </a:r>
                <a:endParaRPr lang="ko-KR" altLang="en-US" sz="1400" dirty="0">
                  <a:latin typeface="Helvetica" panose="020B0604020202030204" pitchFamily="34" charset="0"/>
                  <a:ea typeface="HyhwpEQ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886113-AC90-4F65-A521-12BB015C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137" y="4709555"/>
                <a:ext cx="1727396" cy="307777"/>
              </a:xfrm>
              <a:prstGeom prst="rect">
                <a:avLst/>
              </a:prstGeom>
              <a:blipFill>
                <a:blip r:embed="rId5"/>
                <a:stretch>
                  <a:fillRect l="-1056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53568EE-FB3E-4750-B0E1-DE1BFEA6CC11}"/>
              </a:ext>
            </a:extLst>
          </p:cNvPr>
          <p:cNvCxnSpPr>
            <a:cxnSpLocks/>
          </p:cNvCxnSpPr>
          <p:nvPr/>
        </p:nvCxnSpPr>
        <p:spPr>
          <a:xfrm>
            <a:off x="5027246" y="2783306"/>
            <a:ext cx="533878" cy="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776A15-A67A-4DE4-BB8D-27ED0D7FC9AE}"/>
                  </a:ext>
                </a:extLst>
              </p:cNvPr>
              <p:cNvSpPr txBox="1"/>
              <p:nvPr/>
            </p:nvSpPr>
            <p:spPr>
              <a:xfrm>
                <a:off x="5607796" y="2610085"/>
                <a:ext cx="3229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Mean field’s (High dimension)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sz="1400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 = 2.50</a:t>
                </a:r>
                <a:endParaRPr lang="ko-KR" altLang="en-US" sz="1400" dirty="0">
                  <a:latin typeface="Helvetica" panose="020B0604020202030204" pitchFamily="34" charset="0"/>
                  <a:ea typeface="HyhwpEQ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776A15-A67A-4DE4-BB8D-27ED0D7FC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96" y="2610085"/>
                <a:ext cx="3229410" cy="307777"/>
              </a:xfrm>
              <a:prstGeom prst="rect">
                <a:avLst/>
              </a:prstGeom>
              <a:blipFill>
                <a:blip r:embed="rId6"/>
                <a:stretch>
                  <a:fillRect l="-566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AB4CCE-ADC2-48BA-8131-36A98BCA1FCB}"/>
                  </a:ext>
                </a:extLst>
              </p:cNvPr>
              <p:cNvSpPr txBox="1"/>
              <p:nvPr/>
            </p:nvSpPr>
            <p:spPr>
              <a:xfrm rot="16200000">
                <a:off x="-214924" y="3782123"/>
                <a:ext cx="151364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 </a:t>
                </a:r>
                <a:endParaRPr lang="ko-KR" altLang="en-US" dirty="0">
                  <a:latin typeface="Helvetica" panose="020B0604020202030204" pitchFamily="34" charset="0"/>
                  <a:ea typeface="HyhwpEQ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AB4CCE-ADC2-48BA-8131-36A98BCA1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4924" y="3782123"/>
                <a:ext cx="15136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DC8BE447-BBAF-486C-83E9-4B934E77BB67}"/>
              </a:ext>
            </a:extLst>
          </p:cNvPr>
          <p:cNvGrpSpPr/>
          <p:nvPr/>
        </p:nvGrpSpPr>
        <p:grpSpPr>
          <a:xfrm>
            <a:off x="1197829" y="1917179"/>
            <a:ext cx="2738796" cy="4237140"/>
            <a:chOff x="6350841" y="1970035"/>
            <a:chExt cx="2547951" cy="3913229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AF8509A-681F-45A2-BD84-4D370A10817A}"/>
                </a:ext>
              </a:extLst>
            </p:cNvPr>
            <p:cNvSpPr/>
            <p:nvPr/>
          </p:nvSpPr>
          <p:spPr>
            <a:xfrm>
              <a:off x="8427829" y="5683209"/>
              <a:ext cx="470963" cy="20005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97A83B4-6EAB-4E0A-99CA-536217873DC2}"/>
                </a:ext>
              </a:extLst>
            </p:cNvPr>
            <p:cNvSpPr/>
            <p:nvPr/>
          </p:nvSpPr>
          <p:spPr>
            <a:xfrm>
              <a:off x="6403527" y="5675707"/>
              <a:ext cx="470963" cy="20005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F5AE6A9-D795-44F3-9703-F32708D03123}"/>
                </a:ext>
              </a:extLst>
            </p:cNvPr>
            <p:cNvSpPr/>
            <p:nvPr/>
          </p:nvSpPr>
          <p:spPr>
            <a:xfrm>
              <a:off x="6350841" y="2019951"/>
              <a:ext cx="343702" cy="13803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658ED2-4E3A-4FBC-825A-681B28A2D95F}"/>
                </a:ext>
              </a:extLst>
            </p:cNvPr>
            <p:cNvSpPr txBox="1"/>
            <p:nvPr/>
          </p:nvSpPr>
          <p:spPr>
            <a:xfrm>
              <a:off x="6714692" y="1970035"/>
              <a:ext cx="983950" cy="23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Helvetica" panose="020B0604020202030204" pitchFamily="34" charset="0"/>
                  <a:ea typeface="HyhwpEQ" panose="02030600000101010101" pitchFamily="18" charset="-127"/>
                </a:rPr>
                <a:t>: rush hour</a:t>
              </a:r>
              <a:endParaRPr lang="ko-KR" altLang="en-US" sz="1050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E3B8CED-B252-4CAB-96E0-481AF090F69D}"/>
              </a:ext>
            </a:extLst>
          </p:cNvPr>
          <p:cNvSpPr/>
          <p:nvPr/>
        </p:nvSpPr>
        <p:spPr>
          <a:xfrm>
            <a:off x="2222251" y="5937704"/>
            <a:ext cx="506239" cy="20849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6DB2970-10CF-459D-8E1C-91F24D9091CF}"/>
              </a:ext>
            </a:extLst>
          </p:cNvPr>
          <p:cNvSpPr/>
          <p:nvPr/>
        </p:nvSpPr>
        <p:spPr>
          <a:xfrm>
            <a:off x="4392800" y="5937704"/>
            <a:ext cx="506239" cy="20849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1E04768-A07D-4357-B0EF-72BADF61B9A2}"/>
              </a:ext>
            </a:extLst>
          </p:cNvPr>
          <p:cNvSpPr/>
          <p:nvPr/>
        </p:nvSpPr>
        <p:spPr>
          <a:xfrm>
            <a:off x="1197830" y="2201904"/>
            <a:ext cx="369445" cy="14946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0330E5-7263-4E9D-9E92-D126F4F7106C}"/>
              </a:ext>
            </a:extLst>
          </p:cNvPr>
          <p:cNvSpPr txBox="1"/>
          <p:nvPr/>
        </p:nvSpPr>
        <p:spPr>
          <a:xfrm>
            <a:off x="1588933" y="2123447"/>
            <a:ext cx="12428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elvetica" panose="020B0604020202030204" pitchFamily="34" charset="0"/>
                <a:ea typeface="HyhwpEQ" panose="02030600000101010101" pitchFamily="18" charset="-127"/>
              </a:rPr>
              <a:t>: non rush hour</a:t>
            </a:r>
            <a:endParaRPr lang="ko-KR" altLang="en-US" sz="1050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CFC3DCA-9AC1-4BF2-AC98-D9B8D2C50CB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1" t="17154" r="11976" b="16968"/>
          <a:stretch/>
        </p:blipFill>
        <p:spPr>
          <a:xfrm>
            <a:off x="1152001" y="2141316"/>
            <a:ext cx="3880368" cy="366126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01A21B4-4BE7-4391-B767-2D2C3A2E27C2}"/>
              </a:ext>
            </a:extLst>
          </p:cNvPr>
          <p:cNvSpPr txBox="1"/>
          <p:nvPr/>
        </p:nvSpPr>
        <p:spPr>
          <a:xfrm>
            <a:off x="2394933" y="6491423"/>
            <a:ext cx="13945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elvetica" panose="020B0604020202030204" pitchFamily="34" charset="0"/>
                <a:ea typeface="HyhwpEQ" panose="02030600000101010101" pitchFamily="18" charset="-127"/>
              </a:rPr>
              <a:t>    Time</a:t>
            </a:r>
            <a:endParaRPr lang="ko-KR" altLang="en-US" sz="1600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7A5C6F-D1D8-447F-B623-F35AEF1BEFE9}"/>
                  </a:ext>
                </a:extLst>
              </p:cNvPr>
              <p:cNvSpPr txBox="1"/>
              <p:nvPr/>
            </p:nvSpPr>
            <p:spPr>
              <a:xfrm>
                <a:off x="599051" y="1159188"/>
                <a:ext cx="24897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altLang="ko-KR" sz="2400" b="1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 distribution </a:t>
                </a:r>
                <a:endParaRPr lang="ko-KR" altLang="en-US" sz="2400" b="1" dirty="0">
                  <a:latin typeface="Helvetica" panose="020B0604020202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7A5C6F-D1D8-447F-B623-F35AEF1BE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1" y="1159188"/>
                <a:ext cx="2489784" cy="461665"/>
              </a:xfrm>
              <a:prstGeom prst="rect">
                <a:avLst/>
              </a:prstGeom>
              <a:blipFill>
                <a:blip r:embed="rId9"/>
                <a:stretch>
                  <a:fillRect l="-3178" t="-9211" r="-2934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22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81829F0-8B1E-4792-9BBF-108BAADBD799}"/>
              </a:ext>
            </a:extLst>
          </p:cNvPr>
          <p:cNvGrpSpPr/>
          <p:nvPr/>
        </p:nvGrpSpPr>
        <p:grpSpPr>
          <a:xfrm>
            <a:off x="0" y="-1"/>
            <a:ext cx="12192000" cy="824743"/>
            <a:chOff x="0" y="0"/>
            <a:chExt cx="12192000" cy="624114"/>
          </a:xfrm>
        </p:grpSpPr>
        <p:sp>
          <p:nvSpPr>
            <p:cNvPr id="6" name="Rectangle 5"/>
            <p:cNvSpPr/>
            <p:nvPr/>
          </p:nvSpPr>
          <p:spPr>
            <a:xfrm>
              <a:off x="0" y="29028"/>
              <a:ext cx="12192000" cy="595086"/>
            </a:xfrm>
            <a:prstGeom prst="rect">
              <a:avLst/>
            </a:prstGeom>
            <a:solidFill>
              <a:srgbClr val="BCD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048" y="621764"/>
              <a:ext cx="12188952" cy="0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48" y="29028"/>
              <a:ext cx="12188952" cy="0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030" y="0"/>
              <a:ext cx="0" cy="621764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155715" y="0"/>
              <a:ext cx="0" cy="621764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1797" y="127426"/>
              <a:ext cx="2603598" cy="395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en-US" altLang="ko-KR" sz="2800" b="1" dirty="0">
                  <a:solidFill>
                    <a:srgbClr val="002060"/>
                  </a:solidFill>
                  <a:latin typeface="Helvetica" panose="020B0604020202030204" pitchFamily="34" charset="0"/>
                  <a:ea typeface="Malgun Gothic Semilight" panose="020B0503020000020004" pitchFamily="34" charset="-127"/>
                </a:rPr>
                <a:t>Conclusion</a:t>
              </a:r>
              <a:endParaRPr lang="ko-KR" altLang="en-US" sz="900" b="1" dirty="0">
                <a:solidFill>
                  <a:srgbClr val="002060"/>
                </a:solidFill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F3F1EC-1F42-4465-9109-8E35DEAE9400}"/>
                  </a:ext>
                </a:extLst>
              </p:cNvPr>
              <p:cNvSpPr txBox="1"/>
              <p:nvPr/>
            </p:nvSpPr>
            <p:spPr>
              <a:xfrm>
                <a:off x="432000" y="1487914"/>
                <a:ext cx="11142794" cy="2119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During rush-hour,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2">
                        <a:lumMod val="50000"/>
                      </a:schemeClr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 </a:t>
                </a:r>
                <a:r>
                  <a:rPr lang="en-US" altLang="ko-KR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value was lower than the usual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 value.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We observed the </a:t>
                </a:r>
                <a:r>
                  <a:rPr lang="en-US" altLang="ko-KR" dirty="0">
                    <a:solidFill>
                      <a:schemeClr val="accent2">
                        <a:lumMod val="75000"/>
                      </a:schemeClr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phase transition </a:t>
                </a:r>
                <a:r>
                  <a:rPr lang="en-US" altLang="ko-KR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in traffic dynamics, and applied </a:t>
                </a:r>
                <a:r>
                  <a:rPr lang="en-US" altLang="ko-KR" dirty="0">
                    <a:solidFill>
                      <a:schemeClr val="accent2">
                        <a:lumMod val="50000"/>
                      </a:schemeClr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percolation theory </a:t>
                </a:r>
                <a:r>
                  <a:rPr lang="en-US" altLang="ko-KR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to the road network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     to find out which dimension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 value according to the traffic situation acts like.  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During non rush-hour, the network behave like a </a:t>
                </a:r>
                <a:r>
                  <a:rPr lang="en-US" altLang="ko-KR" dirty="0">
                    <a:solidFill>
                      <a:srgbClr val="FF0000"/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small-world network </a:t>
                </a:r>
                <a:r>
                  <a:rPr lang="en-US" altLang="ko-KR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interacting at a high dimension.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ko-KR" altLang="en-US" dirty="0">
                  <a:latin typeface="Helvetica" panose="020B0604020202030204" pitchFamily="34" charset="0"/>
                  <a:ea typeface="HyhwpEQ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F3F1EC-1F42-4465-9109-8E35DEAE9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" y="1487914"/>
                <a:ext cx="11142794" cy="2119876"/>
              </a:xfrm>
              <a:prstGeom prst="rect">
                <a:avLst/>
              </a:prstGeom>
              <a:blipFill>
                <a:blip r:embed="rId3"/>
                <a:stretch>
                  <a:fillRect l="-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C4F022C-ADCE-440E-A0C7-22616AE8B3D8}"/>
              </a:ext>
            </a:extLst>
          </p:cNvPr>
          <p:cNvSpPr/>
          <p:nvPr/>
        </p:nvSpPr>
        <p:spPr>
          <a:xfrm>
            <a:off x="1643042" y="3488819"/>
            <a:ext cx="3047669" cy="651510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rPr>
              <a:t>Betweenness centrality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806E2EA-254F-4176-9A4D-CE88F65E6C38}"/>
              </a:ext>
            </a:extLst>
          </p:cNvPr>
          <p:cNvSpPr/>
          <p:nvPr/>
        </p:nvSpPr>
        <p:spPr>
          <a:xfrm>
            <a:off x="1643042" y="5571233"/>
            <a:ext cx="3047668" cy="651510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rPr>
              <a:t>Critical exponent</a:t>
            </a:r>
            <a:endParaRPr lang="ko-KR" altLang="en-US" dirty="0">
              <a:solidFill>
                <a:schemeClr val="tx1"/>
              </a:solidFill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4DAAA2-5ECF-4D3C-8094-048951C06C3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690711" y="3814574"/>
            <a:ext cx="1245569" cy="1044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7BF9B3-14C6-4F40-9352-95A8AAAED840}"/>
              </a:ext>
            </a:extLst>
          </p:cNvPr>
          <p:cNvCxnSpPr>
            <a:cxnSpLocks/>
          </p:cNvCxnSpPr>
          <p:nvPr/>
        </p:nvCxnSpPr>
        <p:spPr>
          <a:xfrm flipV="1">
            <a:off x="4690710" y="4887572"/>
            <a:ext cx="1263720" cy="1029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5059956-F1C7-4E82-8023-AAB9179E57C6}"/>
              </a:ext>
            </a:extLst>
          </p:cNvPr>
          <p:cNvSpPr/>
          <p:nvPr/>
        </p:nvSpPr>
        <p:spPr>
          <a:xfrm>
            <a:off x="5784350" y="4685016"/>
            <a:ext cx="250004" cy="3841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EB9C7CD-E606-4FAC-AB48-8C587B9D1510}"/>
              </a:ext>
            </a:extLst>
          </p:cNvPr>
          <p:cNvSpPr/>
          <p:nvPr/>
        </p:nvSpPr>
        <p:spPr>
          <a:xfrm>
            <a:off x="5804355" y="4750523"/>
            <a:ext cx="444046" cy="252922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F1F8C7-8657-4621-90B2-D0B11AD860C7}"/>
              </a:ext>
            </a:extLst>
          </p:cNvPr>
          <p:cNvSpPr/>
          <p:nvPr/>
        </p:nvSpPr>
        <p:spPr>
          <a:xfrm>
            <a:off x="6646128" y="3924150"/>
            <a:ext cx="3571406" cy="1905667"/>
          </a:xfrm>
          <a:prstGeom prst="roundRect">
            <a:avLst/>
          </a:prstGeom>
          <a:solidFill>
            <a:srgbClr val="BCD4F0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rPr>
              <a:t>Optimize 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rPr>
              <a:t>the traffic Jam</a:t>
            </a:r>
            <a:endParaRPr lang="ko-KR" altLang="en-US" sz="2800" dirty="0">
              <a:solidFill>
                <a:schemeClr val="tx1"/>
              </a:solidFill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76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81829F0-8B1E-4792-9BBF-108BAADBD799}"/>
              </a:ext>
            </a:extLst>
          </p:cNvPr>
          <p:cNvGrpSpPr/>
          <p:nvPr/>
        </p:nvGrpSpPr>
        <p:grpSpPr>
          <a:xfrm>
            <a:off x="0" y="-1"/>
            <a:ext cx="12192000" cy="824743"/>
            <a:chOff x="0" y="0"/>
            <a:chExt cx="12192000" cy="624114"/>
          </a:xfrm>
        </p:grpSpPr>
        <p:sp>
          <p:nvSpPr>
            <p:cNvPr id="6" name="Rectangle 5"/>
            <p:cNvSpPr/>
            <p:nvPr/>
          </p:nvSpPr>
          <p:spPr>
            <a:xfrm>
              <a:off x="0" y="29028"/>
              <a:ext cx="12192000" cy="595086"/>
            </a:xfrm>
            <a:prstGeom prst="rect">
              <a:avLst/>
            </a:prstGeom>
            <a:solidFill>
              <a:srgbClr val="BCD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048" y="621764"/>
              <a:ext cx="12188952" cy="0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48" y="29028"/>
              <a:ext cx="12188952" cy="0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030" y="0"/>
              <a:ext cx="0" cy="621764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155715" y="0"/>
              <a:ext cx="0" cy="621764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1797" y="127426"/>
              <a:ext cx="2587568" cy="395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en-US" altLang="ko-KR" sz="2800" b="1" dirty="0">
                  <a:solidFill>
                    <a:srgbClr val="002060"/>
                  </a:solidFill>
                  <a:latin typeface="Helvetica" panose="020B0604020202030204" pitchFamily="34" charset="0"/>
                  <a:ea typeface="Malgun Gothic Semilight" panose="020B0503020000020004" pitchFamily="34" charset="-127"/>
                </a:rPr>
                <a:t>References</a:t>
              </a:r>
              <a:endParaRPr lang="ko-KR" altLang="en-US" sz="900" b="1" dirty="0">
                <a:solidFill>
                  <a:srgbClr val="002060"/>
                </a:solidFill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0B08C7-809A-4403-8F86-17273E47B6D4}"/>
              </a:ext>
            </a:extLst>
          </p:cNvPr>
          <p:cNvSpPr txBox="1"/>
          <p:nvPr/>
        </p:nvSpPr>
        <p:spPr>
          <a:xfrm>
            <a:off x="590550" y="1929110"/>
            <a:ext cx="1160145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elvetica" panose="020B0604020202030204" pitchFamily="34" charset="0"/>
                <a:ea typeface="HyhwpEQ" panose="02030600000101010101" pitchFamily="18" charset="-127"/>
              </a:rPr>
              <a:t>[1] Feng Guo, </a:t>
            </a:r>
            <a:r>
              <a:rPr lang="en-US" altLang="ko-KR" dirty="0" err="1">
                <a:latin typeface="Helvetica" panose="020B0604020202030204" pitchFamily="34" charset="0"/>
                <a:ea typeface="HyhwpEQ" panose="02030600000101010101" pitchFamily="18" charset="-127"/>
              </a:rPr>
              <a:t>Dongqing</a:t>
            </a:r>
            <a:r>
              <a:rPr lang="en-US" altLang="ko-KR" dirty="0">
                <a:latin typeface="Helvetica" panose="020B0604020202030204" pitchFamily="34" charset="0"/>
                <a:ea typeface="HyhwpEQ" panose="02030600000101010101" pitchFamily="18" charset="-127"/>
              </a:rPr>
              <a:t> Zhang, Yucheng Dong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elvetica" panose="020B0604020202030204" pitchFamily="34" charset="0"/>
                <a:ea typeface="나눔바른고딕" panose="020B0603020101020101" pitchFamily="50" charset="-127"/>
              </a:rPr>
              <a:t>Urban link travel speed dataset from a megacity road network</a:t>
            </a:r>
            <a:r>
              <a:rPr lang="en-US" altLang="ko-KR" dirty="0">
                <a:latin typeface="Helvetica" panose="020B0604020202030204" pitchFamily="34" charset="0"/>
                <a:ea typeface="HyhwpEQ" panose="02030600000101010101" pitchFamily="18" charset="-127"/>
              </a:rPr>
              <a:t>. Scientific Data 6(61) (2019)</a:t>
            </a:r>
          </a:p>
          <a:p>
            <a:endParaRPr lang="en-US" altLang="ko-KR" dirty="0">
              <a:latin typeface="Helvetica" panose="020B0604020202030204" pitchFamily="34" charset="0"/>
              <a:ea typeface="HyhwpEQ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elvetica" panose="020B0604020202030204" pitchFamily="34" charset="0"/>
                <a:ea typeface="HyhwpEQ" panose="02030600000101010101" pitchFamily="18" charset="-127"/>
              </a:rPr>
              <a:t>[2] </a:t>
            </a:r>
            <a:r>
              <a:rPr lang="en-US" altLang="ko-KR" dirty="0" err="1">
                <a:latin typeface="Helvetica" panose="020B0604020202030204" pitchFamily="34" charset="0"/>
                <a:ea typeface="HyhwpEQ" panose="02030600000101010101" pitchFamily="18" charset="-127"/>
              </a:rPr>
              <a:t>Guanwen</a:t>
            </a:r>
            <a:r>
              <a:rPr lang="en-US" altLang="ko-KR" dirty="0">
                <a:latin typeface="Helvetica" panose="020B0604020202030204" pitchFamily="34" charset="0"/>
                <a:ea typeface="HyhwpEQ" panose="02030600000101010101" pitchFamily="18" charset="-127"/>
              </a:rPr>
              <a:t> Zeng, Daqing Li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elvetica" panose="020B0604020202030204" pitchFamily="34" charset="0"/>
                <a:ea typeface="HyhwpEQ" panose="02030600000101010101" pitchFamily="18" charset="-127"/>
              </a:rPr>
              <a:t>Switch between critical percolation modes in city traffic dynamics. PNAS 116(1): 23-28 (2019)</a:t>
            </a:r>
            <a:endParaRPr lang="ko-KR" altLang="en-US" dirty="0">
              <a:latin typeface="Helvetica" panose="020B0604020202030204" pitchFamily="34" charset="0"/>
              <a:ea typeface="HyhwpEQ" panose="02030600000101010101" pitchFamily="18" charset="-127"/>
            </a:endParaRPr>
          </a:p>
          <a:p>
            <a:endParaRPr lang="ko-KR" altLang="en-US" sz="2000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20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363925" y="1369433"/>
            <a:ext cx="34467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Helvetica" panose="020B0604020202030204" pitchFamily="34" charset="0"/>
                <a:ea typeface="Malgun Gothic Semilight" panose="020B0503020000020004" pitchFamily="34" charset="-127"/>
              </a:rPr>
              <a:t>Complexity Science Group</a:t>
            </a:r>
          </a:p>
          <a:p>
            <a:pPr algn="ctr"/>
            <a:r>
              <a:rPr lang="en-US" altLang="ko-KR" dirty="0">
                <a:latin typeface="Helvetica" panose="020B0604020202030204" pitchFamily="34" charset="0"/>
                <a:ea typeface="Malgun Gothic Semilight" panose="020B0503020000020004" pitchFamily="34" charset="-127"/>
              </a:rPr>
              <a:t>Department of applied physics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5681728"/>
            <a:ext cx="12192000" cy="1132115"/>
          </a:xfrm>
          <a:prstGeom prst="rect">
            <a:avLst/>
          </a:prstGeom>
          <a:solidFill>
            <a:srgbClr val="BCD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30204" pitchFamily="34" charset="0"/>
              <a:ea typeface="Malgun Gothic Semilight" panose="020B0503020000020004" pitchFamily="34" charset="-127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" y="6804236"/>
            <a:ext cx="12188952" cy="0"/>
          </a:xfrm>
          <a:prstGeom prst="line">
            <a:avLst/>
          </a:prstGeom>
          <a:ln w="76200" cmpd="thinThick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48" y="5681729"/>
            <a:ext cx="12188952" cy="0"/>
          </a:xfrm>
          <a:prstGeom prst="line">
            <a:avLst/>
          </a:prstGeom>
          <a:ln w="76200" cmpd="thickThin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030" y="5652701"/>
            <a:ext cx="0" cy="1151535"/>
          </a:xfrm>
          <a:prstGeom prst="line">
            <a:avLst/>
          </a:prstGeom>
          <a:ln w="76200" cmpd="thinThick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155715" y="5652701"/>
            <a:ext cx="0" cy="1151535"/>
          </a:xfrm>
          <a:prstGeom prst="line">
            <a:avLst/>
          </a:prstGeom>
          <a:ln w="76200" cmpd="thickThin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778" y="37416"/>
            <a:ext cx="12192000" cy="1132115"/>
          </a:xfrm>
          <a:prstGeom prst="rect">
            <a:avLst/>
          </a:prstGeom>
          <a:solidFill>
            <a:srgbClr val="BCD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30204" pitchFamily="34" charset="0"/>
              <a:ea typeface="Malgun Gothic Semilight" panose="020B0503020000020004" pitchFamily="34" charset="-127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26" y="1159924"/>
            <a:ext cx="12188952" cy="0"/>
          </a:xfrm>
          <a:prstGeom prst="line">
            <a:avLst/>
          </a:prstGeom>
          <a:ln w="76200" cmpd="thinThick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26" y="37417"/>
            <a:ext cx="12188952" cy="0"/>
          </a:xfrm>
          <a:prstGeom prst="line">
            <a:avLst/>
          </a:prstGeom>
          <a:ln w="76200" cmpd="thickThin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808" y="8389"/>
            <a:ext cx="0" cy="1151535"/>
          </a:xfrm>
          <a:prstGeom prst="line">
            <a:avLst/>
          </a:prstGeom>
          <a:ln w="76200" cmpd="thinThick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172493" y="8389"/>
            <a:ext cx="0" cy="1151535"/>
          </a:xfrm>
          <a:prstGeom prst="line">
            <a:avLst/>
          </a:prstGeom>
          <a:ln w="76200" cmpd="thickThin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873678" y="5909231"/>
            <a:ext cx="242726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  <a:latin typeface="Helvetica" panose="020B0604020202030204" pitchFamily="34" charset="0"/>
                <a:ea typeface="Malgun Gothic Semilight" panose="020B0503020000020004" pitchFamily="34" charset="-127"/>
              </a:rPr>
              <a:t>Woo-Seok Song</a:t>
            </a:r>
          </a:p>
          <a:p>
            <a:pPr algn="ctr"/>
            <a:r>
              <a:rPr lang="en-US" altLang="ko-KR" sz="1400" dirty="0">
                <a:solidFill>
                  <a:srgbClr val="002060"/>
                </a:solidFill>
                <a:latin typeface="Helvetica" panose="020B0604020202030204" pitchFamily="34" charset="0"/>
                <a:ea typeface="Malgun Gothic Semilight" panose="020B0503020000020004" pitchFamily="34" charset="-127"/>
              </a:rPr>
              <a:t>t01094715372@gmail.com</a:t>
            </a:r>
            <a:endParaRPr lang="ko-KR" altLang="en-US" sz="1400" dirty="0">
              <a:solidFill>
                <a:srgbClr val="002060"/>
              </a:solidFill>
              <a:latin typeface="Helvetica" panose="020B0604020202030204" pitchFamily="34" charset="0"/>
              <a:ea typeface="Malgun Gothic Semilight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7243" y="267116"/>
            <a:ext cx="3320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  <a:latin typeface="Helvetica" panose="020B0604020202030204" pitchFamily="34" charset="0"/>
                <a:ea typeface="Malgun Gothic Semilight" panose="020B0503020000020004" pitchFamily="34" charset="-127"/>
              </a:rPr>
              <a:t>2020 Capstone Design</a:t>
            </a:r>
          </a:p>
          <a:p>
            <a:pPr algn="ctr"/>
            <a:r>
              <a:rPr lang="en-US" altLang="ko-KR" sz="1200" dirty="0">
                <a:solidFill>
                  <a:srgbClr val="002060"/>
                </a:solidFill>
                <a:latin typeface="Helvetica" panose="020B0604020202030204" pitchFamily="34" charset="0"/>
                <a:ea typeface="Malgun Gothic Semilight" panose="020B0503020000020004" pitchFamily="34" charset="-127"/>
              </a:rPr>
              <a:t>Nov. 11, 2020</a:t>
            </a:r>
            <a:endParaRPr lang="ko-KR" altLang="en-US" sz="1200" dirty="0">
              <a:solidFill>
                <a:srgbClr val="002060"/>
              </a:solidFill>
              <a:latin typeface="Helvetica" panose="020B0604020202030204" pitchFamily="34" charset="0"/>
              <a:ea typeface="Malgun Gothic Semilight" panose="020B0503020000020004" pitchFamily="34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8AB3C61A-0F72-4C5D-A9D3-E32DF9D90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092" y="2154110"/>
            <a:ext cx="4518081" cy="3209696"/>
          </a:xfrm>
          <a:prstGeom prst="rect">
            <a:avLst/>
          </a:prstGeom>
          <a:noFill/>
          <a:ln>
            <a:noFill/>
          </a:ln>
          <a:effectLst>
            <a:glow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FB10EF-E9C5-469E-9BB6-27EB0B529098}"/>
              </a:ext>
            </a:extLst>
          </p:cNvPr>
          <p:cNvSpPr txBox="1"/>
          <p:nvPr/>
        </p:nvSpPr>
        <p:spPr>
          <a:xfrm>
            <a:off x="1774731" y="1440005"/>
            <a:ext cx="451277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002060"/>
                </a:solidFill>
                <a:latin typeface="Helvetica" panose="020B0604020202030204" pitchFamily="34" charset="0"/>
              </a:rPr>
              <a:t>Thanks!</a:t>
            </a:r>
          </a:p>
          <a:p>
            <a:r>
              <a:rPr lang="en-US" altLang="ko-KR" sz="1600" dirty="0">
                <a:solidFill>
                  <a:srgbClr val="002060"/>
                </a:solidFill>
                <a:latin typeface="Helvetica" panose="020B0604020202030204" pitchFamily="34" charset="0"/>
              </a:rPr>
              <a:t>please contact me! :D</a:t>
            </a:r>
            <a:endParaRPr lang="ko-KR" altLang="en-US" sz="500" dirty="0">
              <a:solidFill>
                <a:srgbClr val="002060"/>
              </a:solidFill>
              <a:latin typeface="Helvetica" panose="020B0604020202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6B21D-F2A6-4C08-9708-27AF32FDD9D7}"/>
              </a:ext>
            </a:extLst>
          </p:cNvPr>
          <p:cNvSpPr txBox="1"/>
          <p:nvPr/>
        </p:nvSpPr>
        <p:spPr>
          <a:xfrm>
            <a:off x="358203" y="3485476"/>
            <a:ext cx="715131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Helvetica" panose="020B0604020202030204" pitchFamily="34" charset="0"/>
              </a:rPr>
              <a:t>Woo-Seok</a:t>
            </a:r>
            <a:r>
              <a:rPr lang="ko-KR" altLang="en-US" dirty="0">
                <a:solidFill>
                  <a:srgbClr val="0070C0"/>
                </a:solidFill>
                <a:latin typeface="Helvetica" panose="020B0604020202030204" pitchFamily="34" charset="0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Helvetica" panose="020B0604020202030204" pitchFamily="34" charset="0"/>
              </a:rPr>
              <a:t>Song</a:t>
            </a:r>
            <a:r>
              <a:rPr lang="en-US" altLang="ko-KR" baseline="30000" dirty="0">
                <a:solidFill>
                  <a:srgbClr val="0070C0"/>
                </a:solidFill>
                <a:latin typeface="Helvetica" panose="020B0604020202030204" pitchFamily="34" charset="0"/>
              </a:rPr>
              <a:t>1</a:t>
            </a:r>
            <a:r>
              <a:rPr lang="en-US" altLang="ko-KR" dirty="0">
                <a:solidFill>
                  <a:srgbClr val="0070C0"/>
                </a:solidFill>
                <a:latin typeface="Helvetica" panose="020B0604020202030204" pitchFamily="34" charset="0"/>
              </a:rPr>
              <a:t>**, Yong-Sung Kwon </a:t>
            </a:r>
            <a:r>
              <a:rPr lang="en-US" altLang="ko-KR" baseline="30000" dirty="0">
                <a:solidFill>
                  <a:srgbClr val="0070C0"/>
                </a:solidFill>
                <a:latin typeface="Helvetica" panose="020B0604020202030204" pitchFamily="34" charset="0"/>
              </a:rPr>
              <a:t>1</a:t>
            </a:r>
            <a:r>
              <a:rPr lang="en-US" altLang="ko-KR" dirty="0">
                <a:solidFill>
                  <a:srgbClr val="0070C0"/>
                </a:solidFill>
                <a:latin typeface="Helvetica" panose="020B0604020202030204" pitchFamily="34" charset="0"/>
              </a:rPr>
              <a:t>*, Seung-Woo Son</a:t>
            </a:r>
            <a:r>
              <a:rPr lang="en-US" altLang="ko-KR" baseline="30000" dirty="0">
                <a:solidFill>
                  <a:srgbClr val="0070C0"/>
                </a:solidFill>
                <a:latin typeface="Helvetica" panose="020B0604020202030204" pitchFamily="34" charset="0"/>
              </a:rPr>
              <a:t>1†</a:t>
            </a:r>
          </a:p>
          <a:p>
            <a:endParaRPr lang="en-US" altLang="ko-KR" sz="1400" dirty="0">
              <a:solidFill>
                <a:srgbClr val="0070C0"/>
              </a:solidFill>
              <a:latin typeface="Helvetica" panose="020B0604020202030204" pitchFamily="34" charset="0"/>
            </a:endParaRPr>
          </a:p>
          <a:p>
            <a:r>
              <a:rPr lang="en-US" altLang="ko-KR" sz="1400" baseline="30000" dirty="0">
                <a:solidFill>
                  <a:srgbClr val="0070C0"/>
                </a:solidFill>
                <a:latin typeface="Helvetica" panose="020B0604020202030204" pitchFamily="34" charset="0"/>
              </a:rPr>
              <a:t>1</a:t>
            </a:r>
            <a:r>
              <a:rPr lang="en-US" altLang="ko-KR" sz="1400" dirty="0">
                <a:solidFill>
                  <a:srgbClr val="0070C0"/>
                </a:solidFill>
                <a:latin typeface="Helvetica" panose="020B0604020202030204" pitchFamily="34" charset="0"/>
              </a:rPr>
              <a:t>Complexity Science Group, Department of Applied Physics, </a:t>
            </a:r>
            <a:r>
              <a:rPr lang="en-US" altLang="ko-KR" sz="1400" dirty="0" err="1">
                <a:solidFill>
                  <a:srgbClr val="0070C0"/>
                </a:solidFill>
                <a:latin typeface="Helvetica" panose="020B0604020202030204" pitchFamily="34" charset="0"/>
              </a:rPr>
              <a:t>Hanyang</a:t>
            </a:r>
            <a:r>
              <a:rPr lang="en-US" altLang="ko-KR" sz="1400" dirty="0">
                <a:solidFill>
                  <a:srgbClr val="0070C0"/>
                </a:solidFill>
                <a:latin typeface="Helvetica" panose="020B0604020202030204" pitchFamily="34" charset="0"/>
              </a:rPr>
              <a:t> University, Korea</a:t>
            </a:r>
          </a:p>
          <a:p>
            <a:endParaRPr lang="en-US" altLang="ko-KR" sz="1400" dirty="0">
              <a:solidFill>
                <a:srgbClr val="0070C0"/>
              </a:solidFill>
              <a:latin typeface="Helvetica" panose="020B0604020202030204" pitchFamily="34" charset="0"/>
            </a:endParaRPr>
          </a:p>
          <a:p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Helvetica" panose="020B0604020202030204" pitchFamily="34" charset="0"/>
              </a:rPr>
              <a:t>** : t01094715372@gmail.com</a:t>
            </a:r>
          </a:p>
          <a:p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Helvetica" panose="020B0604020202030204" pitchFamily="34" charset="0"/>
              </a:rPr>
              <a:t>*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Helvetica" panose="020B0604020202030204" pitchFamily="34" charset="0"/>
              </a:rPr>
              <a:t> 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Helvetica" panose="020B0604020202030204" pitchFamily="34" charset="0"/>
              </a:rPr>
              <a:t> : kwyosu27@gmail.com</a:t>
            </a:r>
          </a:p>
          <a:p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Helvetica" panose="020B0604020202030204" pitchFamily="34" charset="0"/>
              </a:rPr>
              <a:t>†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Helvetica" panose="020B0604020202030204" pitchFamily="34" charset="0"/>
              </a:rPr>
              <a:t> </a:t>
            </a:r>
            <a:r>
              <a:rPr lang="en-US" altLang="ko-KR" sz="1100" dirty="0">
                <a:solidFill>
                  <a:schemeClr val="tx2">
                    <a:lumMod val="50000"/>
                  </a:schemeClr>
                </a:solidFill>
                <a:latin typeface="Helvetica" panose="020B0604020202030204" pitchFamily="34" charset="0"/>
              </a:rPr>
              <a:t>  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Helvetica" panose="020B0604020202030204" pitchFamily="34" charset="0"/>
              </a:rPr>
              <a:t>: sonswoo@hanyang.ac.kr</a:t>
            </a:r>
          </a:p>
        </p:txBody>
      </p:sp>
    </p:spTree>
    <p:extLst>
      <p:ext uri="{BB962C8B-B14F-4D97-AF65-F5344CB8AC3E}">
        <p14:creationId xmlns:p14="http://schemas.microsoft.com/office/powerpoint/2010/main" val="21395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81829F0-8B1E-4792-9BBF-108BAADBD799}"/>
              </a:ext>
            </a:extLst>
          </p:cNvPr>
          <p:cNvGrpSpPr/>
          <p:nvPr/>
        </p:nvGrpSpPr>
        <p:grpSpPr>
          <a:xfrm>
            <a:off x="0" y="-1"/>
            <a:ext cx="12192000" cy="824743"/>
            <a:chOff x="0" y="0"/>
            <a:chExt cx="12192000" cy="624114"/>
          </a:xfrm>
        </p:grpSpPr>
        <p:sp>
          <p:nvSpPr>
            <p:cNvPr id="6" name="Rectangle 5"/>
            <p:cNvSpPr/>
            <p:nvPr/>
          </p:nvSpPr>
          <p:spPr>
            <a:xfrm>
              <a:off x="0" y="29028"/>
              <a:ext cx="12192000" cy="595086"/>
            </a:xfrm>
            <a:prstGeom prst="rect">
              <a:avLst/>
            </a:prstGeom>
            <a:solidFill>
              <a:srgbClr val="BCD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048" y="621764"/>
              <a:ext cx="12188952" cy="0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48" y="29028"/>
              <a:ext cx="12188952" cy="0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030" y="0"/>
              <a:ext cx="0" cy="621764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155715" y="0"/>
              <a:ext cx="0" cy="621764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1797" y="127426"/>
              <a:ext cx="6226384" cy="395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en-US" altLang="ko-KR" sz="2800" b="1" dirty="0">
                  <a:solidFill>
                    <a:srgbClr val="002060"/>
                  </a:solidFill>
                  <a:latin typeface="Helvetica" panose="020B0604020202030204" pitchFamily="34" charset="0"/>
                  <a:ea typeface="Malgun Gothic Semilight" panose="020B0503020000020004" pitchFamily="34" charset="-127"/>
                </a:rPr>
                <a:t>Road Network     </a:t>
              </a:r>
              <a:r>
                <a:rPr lang="en-US" altLang="ko-KR" sz="1600" dirty="0">
                  <a:solidFill>
                    <a:srgbClr val="002060"/>
                  </a:solidFill>
                  <a:latin typeface="Helvetica" panose="020B0604020202030204" pitchFamily="34" charset="0"/>
                  <a:ea typeface="Malgun Gothic Semilight" panose="020B0503020000020004" pitchFamily="34" charset="-127"/>
                </a:rPr>
                <a:t>Road of </a:t>
              </a:r>
              <a:r>
                <a:rPr lang="en-US" altLang="ko-KR" sz="1600" dirty="0" err="1">
                  <a:solidFill>
                    <a:srgbClr val="002060"/>
                  </a:solidFill>
                  <a:latin typeface="Helvetica" panose="020B0604020202030204" pitchFamily="34" charset="0"/>
                  <a:ea typeface="Malgun Gothic Semilight" panose="020B0503020000020004" pitchFamily="34" charset="-127"/>
                </a:rPr>
                <a:t>Hanyang</a:t>
              </a:r>
              <a:r>
                <a:rPr lang="en-US" altLang="ko-KR" sz="1600" dirty="0">
                  <a:solidFill>
                    <a:srgbClr val="002060"/>
                  </a:solidFill>
                  <a:latin typeface="Helvetica" panose="020B0604020202030204" pitchFamily="34" charset="0"/>
                  <a:ea typeface="Malgun Gothic Semilight" panose="020B0503020000020004" pitchFamily="34" charset="-127"/>
                </a:rPr>
                <a:t> university</a:t>
              </a:r>
              <a:endParaRPr lang="ko-KR" altLang="en-US" sz="900" dirty="0">
                <a:solidFill>
                  <a:srgbClr val="002060"/>
                </a:solidFill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32AEB59-9246-463E-8214-66E121592E71}"/>
              </a:ext>
            </a:extLst>
          </p:cNvPr>
          <p:cNvGrpSpPr/>
          <p:nvPr/>
        </p:nvGrpSpPr>
        <p:grpSpPr>
          <a:xfrm>
            <a:off x="899123" y="1474886"/>
            <a:ext cx="7395498" cy="4840955"/>
            <a:chOff x="1133914" y="1880180"/>
            <a:chExt cx="6022731" cy="4070839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D09AF34-4E46-43C2-9C74-ECE7E4FE4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885" t="61905" r="29205" b="6884"/>
            <a:stretch/>
          </p:blipFill>
          <p:spPr>
            <a:xfrm>
              <a:off x="1133914" y="1880180"/>
              <a:ext cx="5892325" cy="4070839"/>
            </a:xfrm>
            <a:prstGeom prst="rect">
              <a:avLst/>
            </a:prstGeom>
          </p:spPr>
        </p:pic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31F8ACE-D5CF-40BE-8F56-2F7ADE08DB6F}"/>
                </a:ext>
              </a:extLst>
            </p:cNvPr>
            <p:cNvCxnSpPr>
              <a:cxnSpLocks/>
              <a:stCxn id="39" idx="2"/>
              <a:endCxn id="47" idx="6"/>
            </p:cNvCxnSpPr>
            <p:nvPr/>
          </p:nvCxnSpPr>
          <p:spPr>
            <a:xfrm flipV="1">
              <a:off x="2863661" y="4834635"/>
              <a:ext cx="1471695" cy="847975"/>
            </a:xfrm>
            <a:prstGeom prst="line">
              <a:avLst/>
            </a:prstGeom>
            <a:ln w="47625">
              <a:solidFill>
                <a:schemeClr val="accent2">
                  <a:lumMod val="75000"/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0D27F7B-903C-4F8E-8B2A-B06DA620E5A4}"/>
                </a:ext>
              </a:extLst>
            </p:cNvPr>
            <p:cNvCxnSpPr>
              <a:cxnSpLocks/>
              <a:stCxn id="47" idx="2"/>
              <a:endCxn id="38" idx="6"/>
            </p:cNvCxnSpPr>
            <p:nvPr/>
          </p:nvCxnSpPr>
          <p:spPr>
            <a:xfrm flipV="1">
              <a:off x="4589151" y="4390032"/>
              <a:ext cx="572856" cy="308947"/>
            </a:xfrm>
            <a:prstGeom prst="line">
              <a:avLst/>
            </a:prstGeom>
            <a:ln w="47625">
              <a:solidFill>
                <a:schemeClr val="accent2">
                  <a:lumMod val="75000"/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46594C7-B266-4313-8F5E-BA4FCBAE31A6}"/>
                </a:ext>
              </a:extLst>
            </p:cNvPr>
            <p:cNvCxnSpPr>
              <a:cxnSpLocks/>
              <a:stCxn id="38" idx="2"/>
              <a:endCxn id="45" idx="6"/>
            </p:cNvCxnSpPr>
            <p:nvPr/>
          </p:nvCxnSpPr>
          <p:spPr>
            <a:xfrm flipV="1">
              <a:off x="5415802" y="4039619"/>
              <a:ext cx="383025" cy="214758"/>
            </a:xfrm>
            <a:prstGeom prst="line">
              <a:avLst/>
            </a:prstGeom>
            <a:ln w="47625">
              <a:solidFill>
                <a:schemeClr val="accent2">
                  <a:lumMod val="75000"/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A3CCCF3-61BA-4975-941D-8F1105BD27BC}"/>
                </a:ext>
              </a:extLst>
            </p:cNvPr>
            <p:cNvCxnSpPr>
              <a:cxnSpLocks/>
              <a:stCxn id="45" idx="2"/>
              <a:endCxn id="41" idx="6"/>
            </p:cNvCxnSpPr>
            <p:nvPr/>
          </p:nvCxnSpPr>
          <p:spPr>
            <a:xfrm flipV="1">
              <a:off x="6052622" y="3429954"/>
              <a:ext cx="832288" cy="474010"/>
            </a:xfrm>
            <a:prstGeom prst="line">
              <a:avLst/>
            </a:prstGeom>
            <a:ln w="47625">
              <a:solidFill>
                <a:schemeClr val="accent2">
                  <a:lumMod val="75000"/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57B6E3C-60C0-4E31-A9AA-5C322795246D}"/>
                </a:ext>
              </a:extLst>
            </p:cNvPr>
            <p:cNvCxnSpPr>
              <a:cxnSpLocks/>
            </p:cNvCxnSpPr>
            <p:nvPr/>
          </p:nvCxnSpPr>
          <p:spPr>
            <a:xfrm>
              <a:off x="6661546" y="2532753"/>
              <a:ext cx="328923" cy="757560"/>
            </a:xfrm>
            <a:prstGeom prst="line">
              <a:avLst/>
            </a:prstGeom>
            <a:ln w="47625">
              <a:solidFill>
                <a:schemeClr val="accent2">
                  <a:lumMod val="75000"/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1484BFA-FC3B-4FD6-ABB4-59687D2D54D7}"/>
                </a:ext>
              </a:extLst>
            </p:cNvPr>
            <p:cNvCxnSpPr>
              <a:cxnSpLocks/>
            </p:cNvCxnSpPr>
            <p:nvPr/>
          </p:nvCxnSpPr>
          <p:spPr>
            <a:xfrm>
              <a:off x="2791092" y="2366461"/>
              <a:ext cx="1371257" cy="558591"/>
            </a:xfrm>
            <a:prstGeom prst="line">
              <a:avLst/>
            </a:prstGeom>
            <a:ln w="47625">
              <a:solidFill>
                <a:schemeClr val="accent2">
                  <a:lumMod val="75000"/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F13B5B02-9FAF-46B2-A6C6-F1F07D05B844}"/>
                </a:ext>
              </a:extLst>
            </p:cNvPr>
            <p:cNvSpPr/>
            <p:nvPr/>
          </p:nvSpPr>
          <p:spPr>
            <a:xfrm>
              <a:off x="1776126" y="2475407"/>
              <a:ext cx="1008061" cy="1114123"/>
            </a:xfrm>
            <a:custGeom>
              <a:avLst/>
              <a:gdLst>
                <a:gd name="connsiteX0" fmla="*/ 581025 w 582155"/>
                <a:gd name="connsiteY0" fmla="*/ 0 h 585788"/>
                <a:gd name="connsiteX1" fmla="*/ 490537 w 582155"/>
                <a:gd name="connsiteY1" fmla="*/ 304800 h 585788"/>
                <a:gd name="connsiteX2" fmla="*/ 0 w 582155"/>
                <a:gd name="connsiteY2" fmla="*/ 585788 h 58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2155" h="585788">
                  <a:moveTo>
                    <a:pt x="581025" y="0"/>
                  </a:moveTo>
                  <a:cubicBezTo>
                    <a:pt x="584199" y="103584"/>
                    <a:pt x="587374" y="207169"/>
                    <a:pt x="490537" y="304800"/>
                  </a:cubicBezTo>
                  <a:cubicBezTo>
                    <a:pt x="393700" y="402431"/>
                    <a:pt x="77787" y="546101"/>
                    <a:pt x="0" y="585788"/>
                  </a:cubicBezTo>
                </a:path>
              </a:pathLst>
            </a:custGeom>
            <a:noFill/>
            <a:ln w="47625">
              <a:solidFill>
                <a:schemeClr val="accent2">
                  <a:lumMod val="75000"/>
                  <a:alpha val="9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954DD2F-6461-4C47-9E13-C56A6E2B60C1}"/>
                </a:ext>
              </a:extLst>
            </p:cNvPr>
            <p:cNvCxnSpPr>
              <a:cxnSpLocks/>
              <a:stCxn id="34" idx="5"/>
              <a:endCxn id="39" idx="4"/>
            </p:cNvCxnSpPr>
            <p:nvPr/>
          </p:nvCxnSpPr>
          <p:spPr>
            <a:xfrm>
              <a:off x="1819174" y="3727457"/>
              <a:ext cx="848882" cy="1901662"/>
            </a:xfrm>
            <a:prstGeom prst="line">
              <a:avLst/>
            </a:prstGeom>
            <a:ln w="47625">
              <a:solidFill>
                <a:schemeClr val="accent2">
                  <a:lumMod val="75000"/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2D8C453D-B4F9-4FB7-9E1B-6711B5CE1064}"/>
                </a:ext>
              </a:extLst>
            </p:cNvPr>
            <p:cNvSpPr/>
            <p:nvPr/>
          </p:nvSpPr>
          <p:spPr>
            <a:xfrm>
              <a:off x="4266646" y="2480270"/>
              <a:ext cx="2309082" cy="733983"/>
            </a:xfrm>
            <a:custGeom>
              <a:avLst/>
              <a:gdLst>
                <a:gd name="connsiteX0" fmla="*/ 0 w 1300162"/>
                <a:gd name="connsiteY0" fmla="*/ 209550 h 369424"/>
                <a:gd name="connsiteX1" fmla="*/ 542925 w 1300162"/>
                <a:gd name="connsiteY1" fmla="*/ 361950 h 369424"/>
                <a:gd name="connsiteX2" fmla="*/ 1300162 w 1300162"/>
                <a:gd name="connsiteY2" fmla="*/ 0 h 36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0162" h="369424">
                  <a:moveTo>
                    <a:pt x="0" y="209550"/>
                  </a:moveTo>
                  <a:cubicBezTo>
                    <a:pt x="163115" y="303212"/>
                    <a:pt x="326231" y="396875"/>
                    <a:pt x="542925" y="361950"/>
                  </a:cubicBezTo>
                  <a:cubicBezTo>
                    <a:pt x="759619" y="327025"/>
                    <a:pt x="1035050" y="49212"/>
                    <a:pt x="1300162" y="0"/>
                  </a:cubicBezTo>
                </a:path>
              </a:pathLst>
            </a:custGeom>
            <a:noFill/>
            <a:ln w="47625">
              <a:solidFill>
                <a:schemeClr val="accent2">
                  <a:lumMod val="75000"/>
                  <a:alpha val="9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8ABD77A-65F5-40E6-ACCB-759BD0F094CD}"/>
                </a:ext>
              </a:extLst>
            </p:cNvPr>
            <p:cNvSpPr/>
            <p:nvPr/>
          </p:nvSpPr>
          <p:spPr>
            <a:xfrm>
              <a:off x="4016366" y="2732033"/>
              <a:ext cx="289673" cy="27693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15EE94E-E467-4EB0-A14D-170F18C25817}"/>
                </a:ext>
              </a:extLst>
            </p:cNvPr>
            <p:cNvSpPr/>
            <p:nvPr/>
          </p:nvSpPr>
          <p:spPr>
            <a:xfrm>
              <a:off x="1571921" y="3491077"/>
              <a:ext cx="289673" cy="27693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8D899C2-8929-492E-A235-E4CD40E07407}"/>
                </a:ext>
              </a:extLst>
            </p:cNvPr>
            <p:cNvSpPr/>
            <p:nvPr/>
          </p:nvSpPr>
          <p:spPr>
            <a:xfrm>
              <a:off x="6501876" y="2316080"/>
              <a:ext cx="289673" cy="27693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19A78DF-2729-4CA9-B566-B834AC5469D2}"/>
                </a:ext>
              </a:extLst>
            </p:cNvPr>
            <p:cNvSpPr/>
            <p:nvPr/>
          </p:nvSpPr>
          <p:spPr>
            <a:xfrm>
              <a:off x="2681295" y="2271357"/>
              <a:ext cx="289673" cy="27693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5EFE0C4-7364-4DDE-8C5F-5C8E823069AC}"/>
                </a:ext>
              </a:extLst>
            </p:cNvPr>
            <p:cNvSpPr/>
            <p:nvPr/>
          </p:nvSpPr>
          <p:spPr>
            <a:xfrm>
              <a:off x="3348684" y="2499327"/>
              <a:ext cx="289673" cy="27693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E6240AB-758F-4AED-8B9A-793B644418F5}"/>
                </a:ext>
              </a:extLst>
            </p:cNvPr>
            <p:cNvSpPr/>
            <p:nvPr/>
          </p:nvSpPr>
          <p:spPr>
            <a:xfrm rot="9070839">
              <a:off x="5144067" y="4183736"/>
              <a:ext cx="289675" cy="27693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FB84DAC-6E1C-43AB-8660-B297D9FBC4A1}"/>
                </a:ext>
              </a:extLst>
            </p:cNvPr>
            <p:cNvSpPr/>
            <p:nvPr/>
          </p:nvSpPr>
          <p:spPr>
            <a:xfrm rot="9070839">
              <a:off x="2591926" y="5611969"/>
              <a:ext cx="289675" cy="27693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1A35107-7346-407D-BCBC-4A9DACB4D005}"/>
                </a:ext>
              </a:extLst>
            </p:cNvPr>
            <p:cNvSpPr/>
            <p:nvPr/>
          </p:nvSpPr>
          <p:spPr>
            <a:xfrm rot="9070839">
              <a:off x="6866970" y="3223657"/>
              <a:ext cx="289675" cy="27693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95923C3A-A7D3-4E13-A7C3-DB0978DF225F}"/>
                </a:ext>
              </a:extLst>
            </p:cNvPr>
            <p:cNvSpPr/>
            <p:nvPr/>
          </p:nvSpPr>
          <p:spPr>
            <a:xfrm>
              <a:off x="3959464" y="3011220"/>
              <a:ext cx="457852" cy="1690970"/>
            </a:xfrm>
            <a:custGeom>
              <a:avLst/>
              <a:gdLst>
                <a:gd name="connsiteX0" fmla="*/ 96364 w 310676"/>
                <a:gd name="connsiteY0" fmla="*/ 0 h 1181100"/>
                <a:gd name="connsiteX1" fmla="*/ 10639 w 310676"/>
                <a:gd name="connsiteY1" fmla="*/ 495300 h 1181100"/>
                <a:gd name="connsiteX2" fmla="*/ 310676 w 310676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0676" h="1181100">
                  <a:moveTo>
                    <a:pt x="96364" y="0"/>
                  </a:moveTo>
                  <a:cubicBezTo>
                    <a:pt x="35642" y="149225"/>
                    <a:pt x="-25080" y="298450"/>
                    <a:pt x="10639" y="495300"/>
                  </a:cubicBezTo>
                  <a:cubicBezTo>
                    <a:pt x="46358" y="692150"/>
                    <a:pt x="219395" y="1113631"/>
                    <a:pt x="310676" y="1181100"/>
                  </a:cubicBezTo>
                </a:path>
              </a:pathLst>
            </a:custGeom>
            <a:noFill/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8309ADB2-94AE-4FEA-BDE1-174B28F8BE47}"/>
                </a:ext>
              </a:extLst>
            </p:cNvPr>
            <p:cNvSpPr/>
            <p:nvPr/>
          </p:nvSpPr>
          <p:spPr>
            <a:xfrm>
              <a:off x="5975452" y="4054440"/>
              <a:ext cx="681272" cy="907480"/>
            </a:xfrm>
            <a:custGeom>
              <a:avLst/>
              <a:gdLst>
                <a:gd name="connsiteX0" fmla="*/ 0 w 462278"/>
                <a:gd name="connsiteY0" fmla="*/ 0 h 633852"/>
                <a:gd name="connsiteX1" fmla="*/ 219075 w 462278"/>
                <a:gd name="connsiteY1" fmla="*/ 471487 h 633852"/>
                <a:gd name="connsiteX2" fmla="*/ 461963 w 462278"/>
                <a:gd name="connsiteY2" fmla="*/ 633412 h 63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278" h="633852">
                  <a:moveTo>
                    <a:pt x="0" y="0"/>
                  </a:moveTo>
                  <a:cubicBezTo>
                    <a:pt x="71040" y="182959"/>
                    <a:pt x="142081" y="365918"/>
                    <a:pt x="219075" y="471487"/>
                  </a:cubicBezTo>
                  <a:cubicBezTo>
                    <a:pt x="296069" y="577056"/>
                    <a:pt x="470694" y="639762"/>
                    <a:pt x="461963" y="633412"/>
                  </a:cubicBezTo>
                </a:path>
              </a:pathLst>
            </a:custGeom>
            <a:noFill/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D5A5264-4653-427E-9CD6-C2FC44ED0C77}"/>
                </a:ext>
              </a:extLst>
            </p:cNvPr>
            <p:cNvSpPr/>
            <p:nvPr/>
          </p:nvSpPr>
          <p:spPr>
            <a:xfrm>
              <a:off x="6626963" y="4844070"/>
              <a:ext cx="289673" cy="27693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E726DA3-E02A-4D1E-98C6-B6F0D28E3FA4}"/>
                </a:ext>
              </a:extLst>
            </p:cNvPr>
            <p:cNvSpPr/>
            <p:nvPr/>
          </p:nvSpPr>
          <p:spPr>
            <a:xfrm rot="9070839">
              <a:off x="5780887" y="3833322"/>
              <a:ext cx="289675" cy="27693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DA3335A-4D24-4348-957E-773FEDCBFA3D}"/>
                </a:ext>
              </a:extLst>
            </p:cNvPr>
            <p:cNvSpPr/>
            <p:nvPr/>
          </p:nvSpPr>
          <p:spPr>
            <a:xfrm rot="9070839">
              <a:off x="4317416" y="4628339"/>
              <a:ext cx="289675" cy="27693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CFA51D7-B470-4CC2-B33B-20CE9DC540AD}"/>
              </a:ext>
            </a:extLst>
          </p:cNvPr>
          <p:cNvGrpSpPr/>
          <p:nvPr/>
        </p:nvGrpSpPr>
        <p:grpSpPr>
          <a:xfrm>
            <a:off x="8952587" y="3082975"/>
            <a:ext cx="2472501" cy="1624775"/>
            <a:chOff x="9166343" y="3174848"/>
            <a:chExt cx="2278399" cy="145710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17E34A9-4AB4-4A4A-A635-B3C3C7A9D316}"/>
                </a:ext>
              </a:extLst>
            </p:cNvPr>
            <p:cNvSpPr/>
            <p:nvPr/>
          </p:nvSpPr>
          <p:spPr>
            <a:xfrm>
              <a:off x="9660899" y="3395384"/>
              <a:ext cx="335603" cy="33679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C08F30-8B0D-4C3B-8CD1-D5B50C404FBB}"/>
                </a:ext>
              </a:extLst>
            </p:cNvPr>
            <p:cNvSpPr txBox="1"/>
            <p:nvPr/>
          </p:nvSpPr>
          <p:spPr>
            <a:xfrm>
              <a:off x="10305543" y="3978569"/>
              <a:ext cx="678312" cy="410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Helvetica" panose="020B0604020202030204" pitchFamily="34" charset="0"/>
                </a:rPr>
                <a:t>: Link</a:t>
              </a:r>
              <a:endParaRPr lang="ko-KR" altLang="en-US" dirty="0">
                <a:latin typeface="Helvetica" panose="020B0604020202030204" pitchFamily="34" charset="0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98D210D-336C-4F57-8E19-9B113E94DD83}"/>
                </a:ext>
              </a:extLst>
            </p:cNvPr>
            <p:cNvCxnSpPr>
              <a:cxnSpLocks/>
            </p:cNvCxnSpPr>
            <p:nvPr/>
          </p:nvCxnSpPr>
          <p:spPr>
            <a:xfrm>
              <a:off x="9558782" y="4298231"/>
              <a:ext cx="577767" cy="0"/>
            </a:xfrm>
            <a:prstGeom prst="line">
              <a:avLst/>
            </a:prstGeom>
            <a:ln w="47625">
              <a:solidFill>
                <a:schemeClr val="accent2">
                  <a:lumMod val="75000"/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모서리가 둥근 직사각형 34">
              <a:extLst>
                <a:ext uri="{FF2B5EF4-FFF2-40B4-BE49-F238E27FC236}">
                  <a16:creationId xmlns:a16="http://schemas.microsoft.com/office/drawing/2014/main" id="{9AEBDEC0-A06A-46F9-A41B-F0C02919AAC1}"/>
                </a:ext>
              </a:extLst>
            </p:cNvPr>
            <p:cNvSpPr/>
            <p:nvPr/>
          </p:nvSpPr>
          <p:spPr>
            <a:xfrm>
              <a:off x="9166343" y="3174848"/>
              <a:ext cx="2278399" cy="1457108"/>
            </a:xfrm>
            <a:prstGeom prst="roundRect">
              <a:avLst>
                <a:gd name="adj" fmla="val 4053"/>
              </a:avLst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elvetica" panose="020B0604020202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6EEDDA-2CFA-4411-9917-9E7FC4489E8F}"/>
                </a:ext>
              </a:extLst>
            </p:cNvPr>
            <p:cNvSpPr txBox="1"/>
            <p:nvPr/>
          </p:nvSpPr>
          <p:spPr>
            <a:xfrm>
              <a:off x="10305543" y="3266400"/>
              <a:ext cx="796485" cy="410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Helvetica" panose="020B0604020202030204" pitchFamily="34" charset="0"/>
                </a:rPr>
                <a:t>: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80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81829F0-8B1E-4792-9BBF-108BAADBD799}"/>
              </a:ext>
            </a:extLst>
          </p:cNvPr>
          <p:cNvGrpSpPr/>
          <p:nvPr/>
        </p:nvGrpSpPr>
        <p:grpSpPr>
          <a:xfrm>
            <a:off x="0" y="-1"/>
            <a:ext cx="12192000" cy="824743"/>
            <a:chOff x="0" y="0"/>
            <a:chExt cx="12192000" cy="624114"/>
          </a:xfrm>
        </p:grpSpPr>
        <p:sp>
          <p:nvSpPr>
            <p:cNvPr id="6" name="Rectangle 5"/>
            <p:cNvSpPr/>
            <p:nvPr/>
          </p:nvSpPr>
          <p:spPr>
            <a:xfrm>
              <a:off x="0" y="29028"/>
              <a:ext cx="12192000" cy="595086"/>
            </a:xfrm>
            <a:prstGeom prst="rect">
              <a:avLst/>
            </a:prstGeom>
            <a:solidFill>
              <a:srgbClr val="BCD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048" y="621764"/>
              <a:ext cx="12188952" cy="0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48" y="29028"/>
              <a:ext cx="12188952" cy="0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030" y="0"/>
              <a:ext cx="0" cy="621764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155715" y="0"/>
              <a:ext cx="0" cy="621764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1797" y="127426"/>
              <a:ext cx="4001416" cy="395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en-US" altLang="ko-KR" sz="2800" b="1" dirty="0">
                  <a:solidFill>
                    <a:srgbClr val="002060"/>
                  </a:solidFill>
                  <a:latin typeface="Helvetica" panose="020B0604020202030204" pitchFamily="34" charset="0"/>
                  <a:ea typeface="Malgun Gothic Semilight" panose="020B0503020000020004" pitchFamily="34" charset="-127"/>
                </a:rPr>
                <a:t>Critical Phenomena</a:t>
              </a:r>
              <a:endParaRPr lang="ko-KR" altLang="en-US" sz="900" b="1" dirty="0">
                <a:solidFill>
                  <a:srgbClr val="002060"/>
                </a:solidFill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</p:grpSp>
      <p:pic>
        <p:nvPicPr>
          <p:cNvPr id="2" name="Picture 4" descr="얼음이 녹는 로열티 무료 사진, 그림, 이미지 그리고 스톡포토그래피. Image 39929022.">
            <a:extLst>
              <a:ext uri="{FF2B5EF4-FFF2-40B4-BE49-F238E27FC236}">
                <a16:creationId xmlns:a16="http://schemas.microsoft.com/office/drawing/2014/main" id="{64ACB5C6-4432-4E35-A162-72669FF37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4" y="1840120"/>
            <a:ext cx="5716096" cy="43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7CAE9F-4831-40EF-A13B-A5E548EBB9BB}"/>
                  </a:ext>
                </a:extLst>
              </p:cNvPr>
              <p:cNvSpPr txBox="1"/>
              <p:nvPr/>
            </p:nvSpPr>
            <p:spPr>
              <a:xfrm>
                <a:off x="6278330" y="2805451"/>
                <a:ext cx="5668219" cy="3730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Helvetica" panose="020B0604020202030204" pitchFamily="34" charset="0"/>
                  </a:rPr>
                  <a:t>Physical system shows large </a:t>
                </a:r>
                <a:r>
                  <a:rPr lang="en-US" altLang="ko-KR" sz="2000" b="1" dirty="0">
                    <a:latin typeface="Helvetica" panose="020B0604020202030204" pitchFamily="34" charset="0"/>
                  </a:rPr>
                  <a:t>fluctuations</a:t>
                </a:r>
                <a:r>
                  <a:rPr lang="en-US" altLang="ko-KR" sz="2000" dirty="0">
                    <a:latin typeface="Helvetica" panose="020B0604020202030204" pitchFamily="34" charset="0"/>
                  </a:rPr>
                  <a:t> at the boundary of the </a:t>
                </a:r>
                <a:r>
                  <a:rPr lang="en-US" altLang="ko-KR" sz="2000" b="1" dirty="0">
                    <a:latin typeface="Helvetica" panose="020B0604020202030204" pitchFamily="34" charset="0"/>
                  </a:rPr>
                  <a:t>phase transitions</a:t>
                </a:r>
                <a:r>
                  <a:rPr lang="en-US" altLang="ko-KR" sz="2000" dirty="0">
                    <a:latin typeface="Helvetica" panose="020B060402020203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latin typeface="Helvetica" panose="020B0604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b="0" i="0" dirty="0">
                    <a:solidFill>
                      <a:srgbClr val="424242"/>
                    </a:solidFill>
                    <a:effectLst/>
                    <a:latin typeface="Helvetica" panose="020B0604020202030204" pitchFamily="34" charset="0"/>
                  </a:rPr>
                  <a:t>The threshold at which the phase transition is called the </a:t>
                </a:r>
                <a:r>
                  <a:rPr lang="en-US" altLang="ko-KR" sz="2000" b="1" i="0" dirty="0">
                    <a:solidFill>
                      <a:srgbClr val="424242"/>
                    </a:solidFill>
                    <a:effectLst/>
                    <a:latin typeface="Helvetica" panose="020B0604020202030204" pitchFamily="34" charset="0"/>
                  </a:rPr>
                  <a:t>Critical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sz="2000" b="1" i="0" dirty="0">
                    <a:solidFill>
                      <a:srgbClr val="424242"/>
                    </a:solidFill>
                    <a:effectLst/>
                    <a:latin typeface="Helvetica" panose="020B0604020202030204" pitchFamily="34" charset="0"/>
                  </a:rPr>
                  <a:t>).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latin typeface="Helvetica" panose="020B0604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latin typeface="Helvetica" panose="020B0604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sz="2000" dirty="0">
                  <a:latin typeface="Helvetica" panose="020B0604020202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7CAE9F-4831-40EF-A13B-A5E548EBB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330" y="2805451"/>
                <a:ext cx="5668219" cy="3730124"/>
              </a:xfrm>
              <a:prstGeom prst="rect">
                <a:avLst/>
              </a:prstGeom>
              <a:blipFill>
                <a:blip r:embed="rId4"/>
                <a:stretch>
                  <a:fillRect l="-968" r="-13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5CB6583-9E7B-488F-B5EC-130F130CBDE1}"/>
              </a:ext>
            </a:extLst>
          </p:cNvPr>
          <p:cNvSpPr txBox="1"/>
          <p:nvPr/>
        </p:nvSpPr>
        <p:spPr>
          <a:xfrm>
            <a:off x="599051" y="1178238"/>
            <a:ext cx="29434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600" b="1" dirty="0">
                <a:latin typeface="Helvetica" panose="020B0604020202030204" pitchFamily="34" charset="0"/>
              </a:rPr>
              <a:t>Phase</a:t>
            </a:r>
            <a:r>
              <a:rPr lang="en-US" altLang="ko-KR" sz="2400" b="1" dirty="0">
                <a:latin typeface="Helvetica" panose="020B0604020202030204" pitchFamily="34" charset="0"/>
              </a:rPr>
              <a:t> transition</a:t>
            </a:r>
            <a:endParaRPr lang="ko-KR" altLang="en-US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7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81829F0-8B1E-4792-9BBF-108BAADBD799}"/>
              </a:ext>
            </a:extLst>
          </p:cNvPr>
          <p:cNvGrpSpPr/>
          <p:nvPr/>
        </p:nvGrpSpPr>
        <p:grpSpPr>
          <a:xfrm>
            <a:off x="0" y="-1"/>
            <a:ext cx="12192000" cy="824743"/>
            <a:chOff x="0" y="0"/>
            <a:chExt cx="12192000" cy="624114"/>
          </a:xfrm>
        </p:grpSpPr>
        <p:sp>
          <p:nvSpPr>
            <p:cNvPr id="6" name="Rectangle 5"/>
            <p:cNvSpPr/>
            <p:nvPr/>
          </p:nvSpPr>
          <p:spPr>
            <a:xfrm>
              <a:off x="0" y="29028"/>
              <a:ext cx="12192000" cy="595086"/>
            </a:xfrm>
            <a:prstGeom prst="rect">
              <a:avLst/>
            </a:prstGeom>
            <a:solidFill>
              <a:srgbClr val="BCD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048" y="621764"/>
              <a:ext cx="12188952" cy="0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48" y="29028"/>
              <a:ext cx="12188952" cy="0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030" y="0"/>
              <a:ext cx="0" cy="621764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155715" y="0"/>
              <a:ext cx="0" cy="621764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1797" y="127426"/>
              <a:ext cx="5634876" cy="395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en-US" altLang="ko-KR" sz="2800" b="1" dirty="0">
                  <a:solidFill>
                    <a:srgbClr val="002060"/>
                  </a:solidFill>
                  <a:latin typeface="Helvetica" panose="020B0604020202030204" pitchFamily="34" charset="0"/>
                  <a:ea typeface="Malgun Gothic Semilight" panose="020B0503020000020004" pitchFamily="34" charset="-127"/>
                </a:rPr>
                <a:t>Critical Phenomena  </a:t>
              </a:r>
              <a:r>
                <a:rPr lang="en-US" altLang="ko-KR" sz="900" dirty="0">
                  <a:solidFill>
                    <a:srgbClr val="002060"/>
                  </a:solidFill>
                  <a:latin typeface="Helvetica" panose="020B0604020202030204" pitchFamily="34" charset="0"/>
                  <a:ea typeface="Malgun Gothic Semilight" panose="020B0503020000020004" pitchFamily="34" charset="-127"/>
                </a:rPr>
                <a:t> </a:t>
              </a:r>
              <a:r>
                <a:rPr lang="en-US" altLang="ko-KR" sz="1600" dirty="0">
                  <a:solidFill>
                    <a:srgbClr val="002060"/>
                  </a:solidFill>
                  <a:latin typeface="Helvetica" panose="020B0604020202030204" pitchFamily="34" charset="0"/>
                  <a:ea typeface="Malgun Gothic Semilight" panose="020B0503020000020004" pitchFamily="34" charset="-127"/>
                </a:rPr>
                <a:t>in road network</a:t>
              </a:r>
              <a:endParaRPr lang="ko-KR" altLang="en-US" sz="900" b="1" dirty="0">
                <a:solidFill>
                  <a:srgbClr val="002060"/>
                </a:solidFill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FC08247-B9E2-4C0E-9F7E-65078415683C}"/>
              </a:ext>
            </a:extLst>
          </p:cNvPr>
          <p:cNvSpPr txBox="1"/>
          <p:nvPr/>
        </p:nvSpPr>
        <p:spPr>
          <a:xfrm>
            <a:off x="8522177" y="6508159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Helvetica" panose="020B0604020202030204" pitchFamily="34" charset="0"/>
                <a:ea typeface="HyhwpEQ" panose="02030600000101010101" pitchFamily="18" charset="-127"/>
              </a:rPr>
              <a:t>출처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Helvetica" panose="020B0604020202030204" pitchFamily="34" charset="0"/>
                <a:ea typeface="HyhwpEQ" panose="02030600000101010101" pitchFamily="18" charset="-127"/>
              </a:rPr>
              <a:t>:https://kbench.com/?q=node/144605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17" name="Picture 2" descr="걸핏하면 꽉 막히는 도로, 왜 '교통 정체'가 생길까? | 케이벤치">
            <a:extLst>
              <a:ext uri="{FF2B5EF4-FFF2-40B4-BE49-F238E27FC236}">
                <a16:creationId xmlns:a16="http://schemas.microsoft.com/office/drawing/2014/main" id="{105D4BB2-0E43-4D43-A57C-05F942935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335" y="1914305"/>
            <a:ext cx="4631648" cy="3533238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현대 Led 가로등과 밤 빈 도로 0명에 대한 스톡 사진 및 기타 이미지 - iStock">
            <a:extLst>
              <a:ext uri="{FF2B5EF4-FFF2-40B4-BE49-F238E27FC236}">
                <a16:creationId xmlns:a16="http://schemas.microsoft.com/office/drawing/2014/main" id="{9188DCC3-3967-4551-A616-8026F7850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64" y="1929939"/>
            <a:ext cx="4631648" cy="3533241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CE9C89-8EF7-4B74-974C-521250E2414E}"/>
              </a:ext>
            </a:extLst>
          </p:cNvPr>
          <p:cNvSpPr txBox="1"/>
          <p:nvPr/>
        </p:nvSpPr>
        <p:spPr>
          <a:xfrm>
            <a:off x="5136666" y="3343444"/>
            <a:ext cx="185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C0000"/>
                </a:solidFill>
                <a:latin typeface="Helvetica" panose="020B0604020202030204" pitchFamily="34" charset="0"/>
                <a:ea typeface="HyhwpEQ" panose="02030600000101010101" pitchFamily="18" charset="-127"/>
              </a:rPr>
              <a:t>Phase transition</a:t>
            </a:r>
            <a:endParaRPr lang="ko-KR" altLang="en-US" dirty="0">
              <a:solidFill>
                <a:srgbClr val="CC0000"/>
              </a:solidFill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5E0D04-5A75-4D9F-AF8F-5674C413C328}"/>
              </a:ext>
            </a:extLst>
          </p:cNvPr>
          <p:cNvSpPr txBox="1"/>
          <p:nvPr/>
        </p:nvSpPr>
        <p:spPr>
          <a:xfrm>
            <a:off x="4457030" y="6000541"/>
            <a:ext cx="32161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elvetica" panose="020B0604020202030204" pitchFamily="34" charset="0"/>
                <a:ea typeface="HyhwpEQ" panose="02030600000101010101" pitchFamily="18" charset="-127"/>
              </a:rPr>
              <a:t>Different Network structure? </a:t>
            </a:r>
            <a:endParaRPr lang="ko-KR" altLang="en-US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2586287-7037-4C66-AD4B-56ECC33A80D7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3248996" y="4977172"/>
            <a:ext cx="722027" cy="1694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7AAF496-04B4-4BC9-814F-F8C44AFED77C}"/>
              </a:ext>
            </a:extLst>
          </p:cNvPr>
          <p:cNvCxnSpPr>
            <a:cxnSpLocks/>
            <a:stCxn id="17" idx="2"/>
            <a:endCxn id="20" idx="3"/>
          </p:cNvCxnSpPr>
          <p:nvPr/>
        </p:nvCxnSpPr>
        <p:spPr>
          <a:xfrm rot="5400000">
            <a:off x="8153345" y="4967393"/>
            <a:ext cx="737664" cy="1697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CE76AC0B-8179-4DB4-B0C6-8A6FB33C5185}"/>
              </a:ext>
            </a:extLst>
          </p:cNvPr>
          <p:cNvSpPr/>
          <p:nvPr/>
        </p:nvSpPr>
        <p:spPr>
          <a:xfrm>
            <a:off x="5502328" y="3859347"/>
            <a:ext cx="1125569" cy="425137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ED5870-85DC-46DB-AD41-F56CE3FD702B}"/>
              </a:ext>
            </a:extLst>
          </p:cNvPr>
          <p:cNvSpPr txBox="1"/>
          <p:nvPr/>
        </p:nvSpPr>
        <p:spPr>
          <a:xfrm>
            <a:off x="599051" y="1178238"/>
            <a:ext cx="312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i="0" dirty="0">
                <a:effectLst/>
                <a:latin typeface="Helvetica" panose="020B0604020202030204" pitchFamily="34" charset="0"/>
              </a:rPr>
              <a:t>Traffic congestion</a:t>
            </a:r>
            <a:endParaRPr lang="ko-KR" altLang="en-US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8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81829F0-8B1E-4792-9BBF-108BAADBD799}"/>
              </a:ext>
            </a:extLst>
          </p:cNvPr>
          <p:cNvGrpSpPr/>
          <p:nvPr/>
        </p:nvGrpSpPr>
        <p:grpSpPr>
          <a:xfrm>
            <a:off x="0" y="-1"/>
            <a:ext cx="12192000" cy="824743"/>
            <a:chOff x="0" y="0"/>
            <a:chExt cx="12192000" cy="624114"/>
          </a:xfrm>
        </p:grpSpPr>
        <p:sp>
          <p:nvSpPr>
            <p:cNvPr id="6" name="Rectangle 5"/>
            <p:cNvSpPr/>
            <p:nvPr/>
          </p:nvSpPr>
          <p:spPr>
            <a:xfrm>
              <a:off x="0" y="29028"/>
              <a:ext cx="12192000" cy="595086"/>
            </a:xfrm>
            <a:prstGeom prst="rect">
              <a:avLst/>
            </a:prstGeom>
            <a:solidFill>
              <a:srgbClr val="BCD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048" y="621764"/>
              <a:ext cx="12188952" cy="0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48" y="29028"/>
              <a:ext cx="12188952" cy="0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030" y="0"/>
              <a:ext cx="0" cy="621764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155715" y="0"/>
              <a:ext cx="0" cy="621764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1797" y="127426"/>
              <a:ext cx="5727337" cy="395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en-US" altLang="ko-KR" sz="2800" b="1" dirty="0">
                  <a:solidFill>
                    <a:srgbClr val="002060"/>
                  </a:solidFill>
                  <a:latin typeface="Helvetica" panose="020B0604020202030204" pitchFamily="34" charset="0"/>
                  <a:ea typeface="Malgun Gothic Semilight" panose="020B0503020000020004" pitchFamily="34" charset="-127"/>
                </a:rPr>
                <a:t>Chengdu city’s Road Network</a:t>
              </a:r>
              <a:endParaRPr lang="ko-KR" altLang="en-US" sz="900" b="1" dirty="0">
                <a:solidFill>
                  <a:srgbClr val="002060"/>
                </a:solidFill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</p:grpSp>
      <p:sp>
        <p:nvSpPr>
          <p:cNvPr id="11" name="오른쪽 화살표 16">
            <a:extLst>
              <a:ext uri="{FF2B5EF4-FFF2-40B4-BE49-F238E27FC236}">
                <a16:creationId xmlns:a16="http://schemas.microsoft.com/office/drawing/2014/main" id="{A8FA5ACC-A4AB-477D-A7D8-F2D9A3D5299B}"/>
              </a:ext>
            </a:extLst>
          </p:cNvPr>
          <p:cNvSpPr/>
          <p:nvPr/>
        </p:nvSpPr>
        <p:spPr>
          <a:xfrm rot="10800000">
            <a:off x="5367507" y="4868570"/>
            <a:ext cx="691627" cy="38073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F05607B-7A16-4547-B8D3-5BFB00991784}"/>
              </a:ext>
            </a:extLst>
          </p:cNvPr>
          <p:cNvGrpSpPr/>
          <p:nvPr/>
        </p:nvGrpSpPr>
        <p:grpSpPr>
          <a:xfrm>
            <a:off x="508224" y="1271799"/>
            <a:ext cx="4422268" cy="4659101"/>
            <a:chOff x="7078552" y="1885026"/>
            <a:chExt cx="4143737" cy="438863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8794947-020D-4095-802A-66437746517C}"/>
                </a:ext>
              </a:extLst>
            </p:cNvPr>
            <p:cNvGrpSpPr/>
            <p:nvPr/>
          </p:nvGrpSpPr>
          <p:grpSpPr>
            <a:xfrm>
              <a:off x="7078552" y="1909208"/>
              <a:ext cx="4143737" cy="4364453"/>
              <a:chOff x="6543713" y="959685"/>
              <a:chExt cx="4466573" cy="4557596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5ACA892-2E14-4498-929D-78005AC2DF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23" t="5182" r="9167" b="10883"/>
              <a:stretch/>
            </p:blipFill>
            <p:spPr>
              <a:xfrm>
                <a:off x="6543713" y="959685"/>
                <a:ext cx="4360848" cy="4557596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ECE44F-1061-477B-A715-6882387AE092}"/>
                  </a:ext>
                </a:extLst>
              </p:cNvPr>
              <p:cNvSpPr txBox="1"/>
              <p:nvPr/>
            </p:nvSpPr>
            <p:spPr>
              <a:xfrm>
                <a:off x="9856734" y="1410575"/>
                <a:ext cx="1153552" cy="423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accent2">
                        <a:lumMod val="75000"/>
                      </a:schemeClr>
                    </a:solidFill>
                    <a:latin typeface="Helvetica" panose="020B0604020202030204" pitchFamily="34" charset="0"/>
                    <a:ea typeface="나눔바른고딕" panose="020B0603020101020101" pitchFamily="50" charset="-127"/>
                  </a:rPr>
                  <a:t>1902 nodes</a:t>
                </a:r>
              </a:p>
              <a:p>
                <a:r>
                  <a:rPr lang="en-US" altLang="ko-KR" sz="1100" dirty="0">
                    <a:solidFill>
                      <a:schemeClr val="accent2">
                        <a:lumMod val="75000"/>
                      </a:schemeClr>
                    </a:solidFill>
                    <a:latin typeface="Helvetica" panose="020B0604020202030204" pitchFamily="34" charset="0"/>
                    <a:ea typeface="나눔바른고딕" panose="020B0603020101020101" pitchFamily="50" charset="-127"/>
                  </a:rPr>
                  <a:t>5943 links</a:t>
                </a:r>
                <a:endParaRPr lang="ko-KR" altLang="en-US" sz="1100" dirty="0">
                  <a:solidFill>
                    <a:schemeClr val="accent2">
                      <a:lumMod val="75000"/>
                    </a:schemeClr>
                  </a:solidFill>
                  <a:latin typeface="Helvetica" panose="020B0604020202030204" pitchFamily="34" charset="0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2C32C81-52FA-4844-BF0A-8F2827EF8FC5}"/>
                </a:ext>
              </a:extLst>
            </p:cNvPr>
            <p:cNvSpPr/>
            <p:nvPr/>
          </p:nvSpPr>
          <p:spPr>
            <a:xfrm>
              <a:off x="7772400" y="1885026"/>
              <a:ext cx="3133725" cy="3606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</p:grpSp>
      <p:sp>
        <p:nvSpPr>
          <p:cNvPr id="20" name="아래쪽 화살표 17">
            <a:extLst>
              <a:ext uri="{FF2B5EF4-FFF2-40B4-BE49-F238E27FC236}">
                <a16:creationId xmlns:a16="http://schemas.microsoft.com/office/drawing/2014/main" id="{C7DC98D5-599F-413E-8E0F-D87DB1458ACF}"/>
              </a:ext>
            </a:extLst>
          </p:cNvPr>
          <p:cNvSpPr/>
          <p:nvPr/>
        </p:nvSpPr>
        <p:spPr>
          <a:xfrm>
            <a:off x="8757598" y="3538104"/>
            <a:ext cx="234632" cy="45263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F6EE6E-EE69-4911-AB24-64D0A03BD404}"/>
              </a:ext>
            </a:extLst>
          </p:cNvPr>
          <p:cNvGrpSpPr/>
          <p:nvPr/>
        </p:nvGrpSpPr>
        <p:grpSpPr>
          <a:xfrm>
            <a:off x="5430225" y="1687829"/>
            <a:ext cx="6268677" cy="2181664"/>
            <a:chOff x="320282" y="3063763"/>
            <a:chExt cx="6268677" cy="192692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3893588-9C35-4C30-8433-B8AA32988570}"/>
                </a:ext>
              </a:extLst>
            </p:cNvPr>
            <p:cNvGrpSpPr/>
            <p:nvPr/>
          </p:nvGrpSpPr>
          <p:grpSpPr>
            <a:xfrm>
              <a:off x="320282" y="3063763"/>
              <a:ext cx="6268677" cy="1926928"/>
              <a:chOff x="482145" y="1173768"/>
              <a:chExt cx="9300164" cy="291542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C8FDBBB-3653-44E0-97B5-30BBA05E122D}"/>
                  </a:ext>
                </a:extLst>
              </p:cNvPr>
              <p:cNvSpPr/>
              <p:nvPr/>
            </p:nvSpPr>
            <p:spPr>
              <a:xfrm>
                <a:off x="547481" y="2088168"/>
                <a:ext cx="9234828" cy="1076898"/>
              </a:xfrm>
              <a:prstGeom prst="rect">
                <a:avLst/>
              </a:prstGeom>
              <a:solidFill>
                <a:srgbClr val="B0A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elvetica" panose="020B0604020202030204" pitchFamily="34" charset="0"/>
                  <a:ea typeface="HyhwpEQ" panose="02030600000101010101" pitchFamily="18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60EB006-70E6-45AA-BC80-87B8E895E3B9}"/>
                  </a:ext>
                </a:extLst>
              </p:cNvPr>
              <p:cNvSpPr/>
              <p:nvPr/>
            </p:nvSpPr>
            <p:spPr>
              <a:xfrm rot="16200000">
                <a:off x="1090517" y="2141046"/>
                <a:ext cx="2915425" cy="980872"/>
              </a:xfrm>
              <a:prstGeom prst="rect">
                <a:avLst/>
              </a:prstGeom>
              <a:solidFill>
                <a:srgbClr val="B0A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elvetica" panose="020B0604020202030204" pitchFamily="34" charset="0"/>
                  <a:ea typeface="HyhwpEQ" panose="02030600000101010101" pitchFamily="18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9A9E4FA-FFF8-466C-8FE7-0AB738A4D36C}"/>
                  </a:ext>
                </a:extLst>
              </p:cNvPr>
              <p:cNvSpPr/>
              <p:nvPr/>
            </p:nvSpPr>
            <p:spPr>
              <a:xfrm rot="16200000">
                <a:off x="7119261" y="2141045"/>
                <a:ext cx="2915425" cy="980872"/>
              </a:xfrm>
              <a:prstGeom prst="rect">
                <a:avLst/>
              </a:prstGeom>
              <a:solidFill>
                <a:srgbClr val="B0A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elvetica" panose="020B0604020202030204" pitchFamily="34" charset="0"/>
                  <a:ea typeface="HyhwpEQ" panose="02030600000101010101" pitchFamily="18" charset="-127"/>
                </a:endParaRPr>
              </a:p>
            </p:txBody>
          </p:sp>
          <p:pic>
            <p:nvPicPr>
              <p:cNvPr id="27" name="그래픽 26" descr="갈매기형 화살표">
                <a:extLst>
                  <a:ext uri="{FF2B5EF4-FFF2-40B4-BE49-F238E27FC236}">
                    <a16:creationId xmlns:a16="http://schemas.microsoft.com/office/drawing/2014/main" id="{AAA649D4-65A9-4D03-8617-DE0A76E5F2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21521" y="2362846"/>
                <a:ext cx="527544" cy="527544"/>
              </a:xfrm>
              <a:prstGeom prst="rect">
                <a:avLst/>
              </a:prstGeom>
            </p:spPr>
          </p:pic>
          <p:pic>
            <p:nvPicPr>
              <p:cNvPr id="28" name="그래픽 27" descr="오토바이">
                <a:extLst>
                  <a:ext uri="{FF2B5EF4-FFF2-40B4-BE49-F238E27FC236}">
                    <a16:creationId xmlns:a16="http://schemas.microsoft.com/office/drawing/2014/main" id="{1D12B44B-3673-4CE0-93DF-60536A045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2145" y="2279623"/>
                <a:ext cx="697805" cy="697805"/>
              </a:xfrm>
              <a:prstGeom prst="rect">
                <a:avLst/>
              </a:prstGeom>
            </p:spPr>
          </p:pic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B79134-7C15-4481-8452-D5794666F873}"/>
                  </a:ext>
                </a:extLst>
              </p:cNvPr>
              <p:cNvGrpSpPr/>
              <p:nvPr/>
            </p:nvGrpSpPr>
            <p:grpSpPr>
              <a:xfrm>
                <a:off x="4962746" y="2008287"/>
                <a:ext cx="1199711" cy="1199711"/>
                <a:chOff x="4361471" y="3946299"/>
                <a:chExt cx="1199711" cy="1199711"/>
              </a:xfrm>
            </p:grpSpPr>
            <p:pic>
              <p:nvPicPr>
                <p:cNvPr id="128" name="그래픽 127" descr="걷기">
                  <a:extLst>
                    <a:ext uri="{FF2B5EF4-FFF2-40B4-BE49-F238E27FC236}">
                      <a16:creationId xmlns:a16="http://schemas.microsoft.com/office/drawing/2014/main" id="{A60ADEE9-2885-41CF-A74C-08BE9C34A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9317" y="4325673"/>
                  <a:ext cx="404018" cy="404018"/>
                </a:xfrm>
                <a:prstGeom prst="rect">
                  <a:avLst/>
                </a:prstGeom>
              </p:spPr>
            </p:pic>
            <p:pic>
              <p:nvPicPr>
                <p:cNvPr id="129" name="그래픽 128" descr="자동차">
                  <a:extLst>
                    <a:ext uri="{FF2B5EF4-FFF2-40B4-BE49-F238E27FC236}">
                      <a16:creationId xmlns:a16="http://schemas.microsoft.com/office/drawing/2014/main" id="{61197487-A412-4B56-A6DD-4308E2F43D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1471" y="3946299"/>
                  <a:ext cx="1199711" cy="1199711"/>
                </a:xfrm>
                <a:prstGeom prst="rect">
                  <a:avLst/>
                </a:prstGeom>
              </p:spPr>
            </p:pic>
          </p:grpSp>
          <p:pic>
            <p:nvPicPr>
              <p:cNvPr id="30" name="그래픽 29" descr="갈매기형 화살표">
                <a:extLst>
                  <a:ext uri="{FF2B5EF4-FFF2-40B4-BE49-F238E27FC236}">
                    <a16:creationId xmlns:a16="http://schemas.microsoft.com/office/drawing/2014/main" id="{13F22DBE-6295-4509-8A26-129F15A9B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5803" y="2362846"/>
                <a:ext cx="527544" cy="527544"/>
              </a:xfrm>
              <a:prstGeom prst="rect">
                <a:avLst/>
              </a:prstGeom>
            </p:spPr>
          </p:pic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0988AB9E-4671-417B-A8D8-CDE70F9BA8D1}"/>
                  </a:ext>
                </a:extLst>
              </p:cNvPr>
              <p:cNvSpPr/>
              <p:nvPr/>
            </p:nvSpPr>
            <p:spPr>
              <a:xfrm>
                <a:off x="8089813" y="2279764"/>
                <a:ext cx="980873" cy="69567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Node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 </a:t>
                </a:r>
                <a:endParaRPr lang="ko-KR" altLang="en-US" sz="1400" dirty="0">
                  <a:solidFill>
                    <a:schemeClr val="accent1">
                      <a:lumMod val="50000"/>
                    </a:schemeClr>
                  </a:solidFill>
                  <a:latin typeface="Helvetica" panose="020B0604020202030204" pitchFamily="34" charset="0"/>
                  <a:ea typeface="HyhwpEQ" panose="02030600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FEDFD2C4-38F8-469F-BC74-B2F9FC62D78F}"/>
                  </a:ext>
                </a:extLst>
              </p:cNvPr>
              <p:cNvGrpSpPr/>
              <p:nvPr/>
            </p:nvGrpSpPr>
            <p:grpSpPr>
              <a:xfrm>
                <a:off x="2082290" y="1686169"/>
                <a:ext cx="922808" cy="402000"/>
                <a:chOff x="2082290" y="1686169"/>
                <a:chExt cx="922808" cy="402000"/>
              </a:xfrm>
            </p:grpSpPr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49DA254F-30F8-4F21-ADD1-2EB024DE8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95210" y="1686169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C7E38D9A-2689-447B-9424-625DFED987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79754" y="1690255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B61EDA2B-3988-4BE0-8994-7CA78FB4E9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97098" y="1686169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64155FA8-F2A5-4BD0-B03D-CD1559CC2C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67911" y="1690255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1E8B9788-386B-42CE-8247-534A56E45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2290" y="1686169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FFD62AC1-C0D9-462E-946C-5A3B801B01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22260" y="1686169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C580DB18-74A7-4A66-9C97-3E76BB679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6804" y="1690255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7FBDDB78-5C04-47DB-A4CB-1BFB49EEF7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5098" y="1686169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B3748E39-CFD8-4099-B1D7-B892A7BA89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4961" y="1690255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80370D45-B971-4D6D-9691-E159CA129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2452" y="1690255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87A5475-5F89-43F4-83D5-13AFDD7E83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2098" y="3207998"/>
                <a:ext cx="0" cy="397914"/>
              </a:xfrm>
              <a:prstGeom prst="line">
                <a:avLst/>
              </a:prstGeom>
              <a:ln w="19050" cmpd="dbl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22806761-D153-4CB8-857D-8E43E5FA9C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6642" y="3212084"/>
                <a:ext cx="0" cy="39791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0AB6F9A-4DFA-4F74-BD58-BD0C293505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3986" y="3207998"/>
                <a:ext cx="0" cy="397914"/>
              </a:xfrm>
              <a:prstGeom prst="line">
                <a:avLst/>
              </a:prstGeom>
              <a:ln w="19050" cmpd="dbl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AD3819EB-6980-42B2-9600-D313C73054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4799" y="3212084"/>
                <a:ext cx="0" cy="39791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4DE3C3E-1FDA-4A26-B2ED-D5B2A265C5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2290" y="3202699"/>
                <a:ext cx="0" cy="39791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B1979296-4699-4DCC-A293-7DD09525FB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9148" y="3207998"/>
                <a:ext cx="0" cy="397914"/>
              </a:xfrm>
              <a:prstGeom prst="line">
                <a:avLst/>
              </a:prstGeom>
              <a:ln w="19050" cmpd="dbl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CFC9F68D-EB59-4873-98A1-A74F2E0F31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3692" y="3212084"/>
                <a:ext cx="0" cy="397914"/>
              </a:xfrm>
              <a:prstGeom prst="line">
                <a:avLst/>
              </a:prstGeom>
              <a:ln w="19050" cmpd="dbl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443DF06-8369-4A03-8B35-256B601D9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5098" y="3208051"/>
                <a:ext cx="0" cy="397914"/>
              </a:xfrm>
              <a:prstGeom prst="line">
                <a:avLst/>
              </a:prstGeom>
              <a:ln w="19050" cmpd="dbl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0CB3390B-CDE4-49B7-B2C6-82F41D7566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1849" y="3212084"/>
                <a:ext cx="0" cy="397914"/>
              </a:xfrm>
              <a:prstGeom prst="line">
                <a:avLst/>
              </a:prstGeom>
              <a:ln w="19050" cmpd="dbl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B19C2BB4-DE91-4631-9E9F-646358DDDA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9340" y="3212084"/>
                <a:ext cx="0" cy="397914"/>
              </a:xfrm>
              <a:prstGeom prst="line">
                <a:avLst/>
              </a:prstGeom>
              <a:ln w="19050" cmpd="dbl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D1118AE8-7A79-421F-9825-E8E8158BF243}"/>
                  </a:ext>
                </a:extLst>
              </p:cNvPr>
              <p:cNvGrpSpPr/>
              <p:nvPr/>
            </p:nvGrpSpPr>
            <p:grpSpPr>
              <a:xfrm>
                <a:off x="7526761" y="2136068"/>
                <a:ext cx="540000" cy="944148"/>
                <a:chOff x="6530908" y="3601670"/>
                <a:chExt cx="540000" cy="944148"/>
              </a:xfrm>
            </p:grpSpPr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70361070-B38F-47C4-8D16-52120D244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665581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EC658DD7-D20D-489F-98C1-77F3746ED4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60167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9BD5A390-3D92-4F48-A5F4-E926A19A2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72018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61C1731F-D6B4-4635-9A84-933BD89781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79217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09D77195-0EED-4645-AB81-CBBFD6C4B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860406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2C0BAA98-0A42-469A-8D89-DFDFFE807E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942311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9BC01806-7295-4D72-9CC9-A8C9437F1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150531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1C738559-EC29-4060-BA47-C1673A78AA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03634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3910C572-7162-4DD3-9D30-EE895CE04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23711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C73CE676-A5F1-48BC-A2CB-0EFA239AD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326296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89AFFCCF-3379-4FC8-8BD4-87FA51666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441043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6D3814E6-4497-471B-8077-38A2D149CE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545818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857C1249-76B6-4EBD-B0FE-7E15B42D1930}"/>
                  </a:ext>
                </a:extLst>
              </p:cNvPr>
              <p:cNvGrpSpPr/>
              <p:nvPr/>
            </p:nvGrpSpPr>
            <p:grpSpPr>
              <a:xfrm>
                <a:off x="9095985" y="2161113"/>
                <a:ext cx="540000" cy="944148"/>
                <a:chOff x="6530908" y="3601670"/>
                <a:chExt cx="540000" cy="944148"/>
              </a:xfrm>
            </p:grpSpPr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C99A4CAE-9D53-4B72-BE05-603F0FA6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665581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A6C57CD4-D03D-4D37-89D1-A70574E00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60167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17632068-C2B4-4520-B31F-67EAC8EB7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72018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A30AAD8F-385C-4BEA-B99A-D56BF4026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79217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739770A5-EF87-458B-B251-BEA78C81D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860406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E87B19B4-9FAB-4144-AF7C-BA0E8064F1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942311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6639F98A-FE2F-4A8C-A996-6B514EBD7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150531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699902AC-9FD2-4C38-BAD0-9FAC20C23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03634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00412437-D11A-4447-B464-CBA77AA90A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23711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48314BCA-D960-46E3-9DB3-FE9DFB9E63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326296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671B6ADC-B484-4029-A6BC-7B74943E8B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441043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D054649B-BD24-4BFF-8658-1FFD99D8D9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545818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2668203-ACC9-4850-85AD-3E1112E195AB}"/>
                  </a:ext>
                </a:extLst>
              </p:cNvPr>
              <p:cNvGrpSpPr/>
              <p:nvPr/>
            </p:nvGrpSpPr>
            <p:grpSpPr>
              <a:xfrm>
                <a:off x="8115569" y="3231034"/>
                <a:ext cx="922808" cy="402000"/>
                <a:chOff x="2082290" y="1686169"/>
                <a:chExt cx="922808" cy="402000"/>
              </a:xfrm>
            </p:grpSpPr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572089AC-33C1-4A33-A0B6-17AF4D747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95210" y="1686169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620F6515-C1EF-4958-B5EA-9E1A85E9C9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79754" y="1690255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0E1642A0-931B-4A42-81E0-04426DEB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97098" y="1686169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9F74E94E-252E-4723-8D8A-1085486469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67911" y="1690255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440D2FE8-311E-47E3-9E3D-55D74AFC6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2290" y="1686169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9382E7BD-D6F8-42D3-8419-7DB0923EE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22260" y="1686169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5B45F90C-8DFF-4005-A6E6-06B62CB4D1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6804" y="1690255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F8406C01-4B06-4ACA-B0CF-CE37AF7B4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5098" y="1686169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F4F4867C-43B0-40D6-B799-5C0575813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4961" y="1690255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85548012-3863-412D-A4BE-46E7F1D19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2452" y="1690255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E2BB1744-CAB5-4031-96F8-F893CAF25F82}"/>
                  </a:ext>
                </a:extLst>
              </p:cNvPr>
              <p:cNvGrpSpPr/>
              <p:nvPr/>
            </p:nvGrpSpPr>
            <p:grpSpPr>
              <a:xfrm>
                <a:off x="8108926" y="1648537"/>
                <a:ext cx="922808" cy="402000"/>
                <a:chOff x="2082290" y="1686169"/>
                <a:chExt cx="922808" cy="402000"/>
              </a:xfrm>
            </p:grpSpPr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A4E967AF-3794-4F43-B484-1DA496B95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95210" y="1686169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A91AC668-5BA8-43AA-ABCA-92EB49757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79754" y="1690255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08554F4D-C26B-4C37-B4C7-2172A1D2DE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97098" y="1686169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B8CE8634-8128-4428-B8B7-7F713EA72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67911" y="1690255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FDDD085F-A31B-49D4-B95E-0BADEE2A42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2290" y="1686169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5E38A40C-0C44-4959-9BFF-87710D1ACA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22260" y="1686169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2BD97141-9A12-49F4-9B3F-376C84C8F5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6804" y="1690255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27F6FCD6-4AE6-4968-B792-B0B552305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5098" y="1686169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439D8ADB-6447-4F6E-B922-A64E6B367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4961" y="1690255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8E8F15F9-CB23-43A9-A686-58E8F50E9A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2452" y="1690255"/>
                  <a:ext cx="0" cy="397914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3FDB09E9-6E6E-476E-83F2-F40A6E3E3DC3}"/>
                  </a:ext>
                </a:extLst>
              </p:cNvPr>
              <p:cNvSpPr/>
              <p:nvPr/>
            </p:nvSpPr>
            <p:spPr>
              <a:xfrm>
                <a:off x="2064794" y="2279623"/>
                <a:ext cx="980873" cy="718859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Node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 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 </a:t>
                </a:r>
                <a:endParaRPr lang="ko-KR" altLang="en-US" sz="1400" dirty="0">
                  <a:solidFill>
                    <a:schemeClr val="accent1">
                      <a:lumMod val="50000"/>
                    </a:schemeClr>
                  </a:solidFill>
                  <a:latin typeface="Helvetica" panose="020B0604020202030204" pitchFamily="34" charset="0"/>
                  <a:ea typeface="HyhwpEQ" panose="02030600000101010101" pitchFamily="18" charset="-127"/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56147223-50AD-4914-9B7B-B25603E2D6E1}"/>
                  </a:ext>
                </a:extLst>
              </p:cNvPr>
              <p:cNvGrpSpPr/>
              <p:nvPr/>
            </p:nvGrpSpPr>
            <p:grpSpPr>
              <a:xfrm>
                <a:off x="1476498" y="2161113"/>
                <a:ext cx="540000" cy="944148"/>
                <a:chOff x="6530908" y="3601670"/>
                <a:chExt cx="540000" cy="944148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5CE44558-757E-442D-82DD-3C2CDDFF32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665581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947574D8-63FF-4F35-9DB2-378600B71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60167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36D3545B-BF2B-4FF7-8BCC-258CAC288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72018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AE3A205E-93FF-4879-9EB8-0DB611745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79217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5EF9DB10-AF05-4544-B5A1-448FD5FB9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860406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F7AE2E57-E7B6-4ADE-90B4-DE81BD644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942311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A589A495-5592-48B3-ADBD-6DF7FDE79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150531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AF50D78C-548B-492E-8199-96B3B786C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03634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6E9DEBEB-A5C5-4699-935C-49DF583621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23711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22EA9861-B831-45F0-A733-7507FAFA6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326296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DA8FEEE8-8044-4D07-9C65-F03B323F0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441043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5264679B-63A5-4C0B-B4F5-DB62255B4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545818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84F5A588-64A6-4339-BA11-A810B1F2D207}"/>
                  </a:ext>
                </a:extLst>
              </p:cNvPr>
              <p:cNvGrpSpPr/>
              <p:nvPr/>
            </p:nvGrpSpPr>
            <p:grpSpPr>
              <a:xfrm>
                <a:off x="3089737" y="2161113"/>
                <a:ext cx="540000" cy="944148"/>
                <a:chOff x="6530908" y="3601670"/>
                <a:chExt cx="540000" cy="944148"/>
              </a:xfrm>
            </p:grpSpPr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89D6D45F-7823-49B5-BD15-80B19A605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665581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0D2EDE01-5F29-4046-9A3B-04097D483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60167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B7BC3936-3384-4BB9-BAAF-FFF5191AD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72018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CA764F21-D6F2-4B6E-9DE8-73A3D451F2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79217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A5666463-53F8-4C58-B85F-3174B6403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860406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92D9DD0C-1400-49AD-BDAA-781CB9300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3942311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AE93A92B-AE73-4899-95E2-56079DD4E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150531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2FCC818C-E930-48FA-9843-F79D359181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03634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BEB71ED8-E4DD-465D-99B1-EF7D624C4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237110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52708B36-2259-4147-AF2F-707327E0BA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326296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E51D2933-0641-44F9-8312-AF7D67B5AC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441043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0930E807-1A2E-438B-9803-F5FF96772D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30908" y="4545818"/>
                  <a:ext cx="540000" cy="0"/>
                </a:xfrm>
                <a:prstGeom prst="line">
                  <a:avLst/>
                </a:prstGeom>
                <a:ln w="19050" cmpd="dbl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말풍선: 타원형 22">
                  <a:extLst>
                    <a:ext uri="{FF2B5EF4-FFF2-40B4-BE49-F238E27FC236}">
                      <a16:creationId xmlns:a16="http://schemas.microsoft.com/office/drawing/2014/main" id="{54A98CF3-182F-48BB-81D1-357617616E73}"/>
                    </a:ext>
                  </a:extLst>
                </p:cNvPr>
                <p:cNvSpPr/>
                <p:nvPr/>
              </p:nvSpPr>
              <p:spPr>
                <a:xfrm>
                  <a:off x="3512488" y="3144967"/>
                  <a:ext cx="684669" cy="518481"/>
                </a:xfrm>
                <a:prstGeom prst="wedgeEllipseCallou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>
                    <a:latin typeface="Helvetica" panose="020B0604020202030204" pitchFamily="34" charset="0"/>
                    <a:ea typeface="HyhwpEQ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23" name="말풍선: 타원형 22">
                  <a:extLst>
                    <a:ext uri="{FF2B5EF4-FFF2-40B4-BE49-F238E27FC236}">
                      <a16:creationId xmlns:a16="http://schemas.microsoft.com/office/drawing/2014/main" id="{54A98CF3-182F-48BB-81D1-357617616E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488" y="3144967"/>
                  <a:ext cx="684669" cy="518481"/>
                </a:xfrm>
                <a:prstGeom prst="wedgeEllipseCallou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4DC79C64-58B9-4A64-9EC1-BAF932A4BD63}"/>
                  </a:ext>
                </a:extLst>
              </p:cNvPr>
              <p:cNvSpPr/>
              <p:nvPr/>
            </p:nvSpPr>
            <p:spPr>
              <a:xfrm>
                <a:off x="6497819" y="4333728"/>
                <a:ext cx="4721869" cy="159717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Relative Speed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sz="2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</m:den>
                    </m:f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Helvetica" panose="020B0604020202030204" pitchFamily="34" charset="0"/>
                    <a:ea typeface="나눔바른고딕" panose="020B0603020101020101" pitchFamily="50" charset="-127"/>
                  </a:rPr>
                  <a:t> </a:t>
                </a:r>
                <a:endParaRPr lang="ko-KR" altLang="en-US" sz="1600" dirty="0">
                  <a:solidFill>
                    <a:schemeClr val="tx1"/>
                  </a:solidFill>
                  <a:latin typeface="Helvetica" panose="020B0604020202030204" pitchFamily="34" charset="0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4DC79C64-58B9-4A64-9EC1-BAF932A4BD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819" y="4333728"/>
                <a:ext cx="4721869" cy="159717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9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81829F0-8B1E-4792-9BBF-108BAADBD799}"/>
              </a:ext>
            </a:extLst>
          </p:cNvPr>
          <p:cNvGrpSpPr/>
          <p:nvPr/>
        </p:nvGrpSpPr>
        <p:grpSpPr>
          <a:xfrm>
            <a:off x="0" y="-1"/>
            <a:ext cx="12192000" cy="824743"/>
            <a:chOff x="0" y="0"/>
            <a:chExt cx="12192000" cy="624114"/>
          </a:xfrm>
        </p:grpSpPr>
        <p:sp>
          <p:nvSpPr>
            <p:cNvPr id="6" name="Rectangle 5"/>
            <p:cNvSpPr/>
            <p:nvPr/>
          </p:nvSpPr>
          <p:spPr>
            <a:xfrm>
              <a:off x="0" y="29028"/>
              <a:ext cx="12192000" cy="595086"/>
            </a:xfrm>
            <a:prstGeom prst="rect">
              <a:avLst/>
            </a:prstGeom>
            <a:solidFill>
              <a:srgbClr val="BCD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048" y="621764"/>
              <a:ext cx="12188952" cy="0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48" y="29028"/>
              <a:ext cx="12188952" cy="0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030" y="0"/>
              <a:ext cx="0" cy="621764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155715" y="0"/>
              <a:ext cx="0" cy="621764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1797" y="127426"/>
              <a:ext cx="2702984" cy="395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en-US" altLang="ko-KR" sz="2800" b="1" dirty="0">
                  <a:solidFill>
                    <a:srgbClr val="002060"/>
                  </a:solidFill>
                  <a:latin typeface="Helvetica" panose="020B0604020202030204" pitchFamily="34" charset="0"/>
                  <a:ea typeface="Malgun Gothic Semilight" panose="020B0503020000020004" pitchFamily="34" charset="-127"/>
                </a:rPr>
                <a:t>Percolation</a:t>
              </a:r>
              <a:endParaRPr lang="ko-KR" altLang="en-US" sz="900" b="1" dirty="0">
                <a:solidFill>
                  <a:srgbClr val="002060"/>
                </a:solidFill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6F232F-EE71-46C1-96D9-D98DB0F154E9}"/>
              </a:ext>
            </a:extLst>
          </p:cNvPr>
          <p:cNvGrpSpPr/>
          <p:nvPr/>
        </p:nvGrpSpPr>
        <p:grpSpPr>
          <a:xfrm>
            <a:off x="1003873" y="2841467"/>
            <a:ext cx="3278993" cy="3157644"/>
            <a:chOff x="757763" y="2435511"/>
            <a:chExt cx="3278993" cy="293947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9B360FD-3783-4E0E-B688-43F61A100373}"/>
                </a:ext>
              </a:extLst>
            </p:cNvPr>
            <p:cNvSpPr/>
            <p:nvPr/>
          </p:nvSpPr>
          <p:spPr>
            <a:xfrm>
              <a:off x="757763" y="2437795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FE4A573-BC75-4259-986F-7F9EE1D3A695}"/>
                </a:ext>
              </a:extLst>
            </p:cNvPr>
            <p:cNvSpPr/>
            <p:nvPr/>
          </p:nvSpPr>
          <p:spPr>
            <a:xfrm>
              <a:off x="1782360" y="2440079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5651FD8-3D17-4D92-B386-1A6B604B8BFF}"/>
                </a:ext>
              </a:extLst>
            </p:cNvPr>
            <p:cNvSpPr/>
            <p:nvPr/>
          </p:nvSpPr>
          <p:spPr>
            <a:xfrm>
              <a:off x="2802451" y="2437795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5B9C13A-5E39-463F-9790-41A9417A5452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962122" y="2534186"/>
              <a:ext cx="820238" cy="228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704130A-1265-4E94-B223-CA0B4848A5DA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 flipV="1">
              <a:off x="1986719" y="2534186"/>
              <a:ext cx="815732" cy="228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EE9A793-94BF-4D7A-AB91-A560FE13C3E2}"/>
                </a:ext>
              </a:extLst>
            </p:cNvPr>
            <p:cNvSpPr/>
            <p:nvPr/>
          </p:nvSpPr>
          <p:spPr>
            <a:xfrm>
              <a:off x="757763" y="3395627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0930600-003E-4733-9F67-357481393014}"/>
                </a:ext>
              </a:extLst>
            </p:cNvPr>
            <p:cNvSpPr/>
            <p:nvPr/>
          </p:nvSpPr>
          <p:spPr>
            <a:xfrm>
              <a:off x="1782360" y="3397911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787715E-4C1E-49DF-8542-C6FBD8F8C51D}"/>
                </a:ext>
              </a:extLst>
            </p:cNvPr>
            <p:cNvSpPr/>
            <p:nvPr/>
          </p:nvSpPr>
          <p:spPr>
            <a:xfrm>
              <a:off x="2802451" y="3395627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C46EFB2-14E7-4F91-9076-7B7596DAE14B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>
              <a:off x="962122" y="3492018"/>
              <a:ext cx="820238" cy="228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6EE1783-041B-4A92-A261-9107B751C924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 flipV="1">
              <a:off x="1986719" y="3492018"/>
              <a:ext cx="815732" cy="228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C0E0065-1A80-4350-8614-DD85447CA531}"/>
                </a:ext>
              </a:extLst>
            </p:cNvPr>
            <p:cNvSpPr/>
            <p:nvPr/>
          </p:nvSpPr>
          <p:spPr>
            <a:xfrm>
              <a:off x="757763" y="4285491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3BC5DB0-B013-4900-8AB3-FBE4A4A84E0E}"/>
                </a:ext>
              </a:extLst>
            </p:cNvPr>
            <p:cNvSpPr/>
            <p:nvPr/>
          </p:nvSpPr>
          <p:spPr>
            <a:xfrm>
              <a:off x="1782360" y="4287775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9A35600-DD63-4AFA-B725-62FCEA191FCA}"/>
                </a:ext>
              </a:extLst>
            </p:cNvPr>
            <p:cNvSpPr/>
            <p:nvPr/>
          </p:nvSpPr>
          <p:spPr>
            <a:xfrm>
              <a:off x="2802451" y="4285491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2F571EF-A947-41A4-AB49-3417AF7FFD03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>
              <a:off x="962122" y="4381882"/>
              <a:ext cx="820238" cy="228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BBD884A-E7F8-4ECE-A8A6-58209D053352}"/>
                </a:ext>
              </a:extLst>
            </p:cNvPr>
            <p:cNvCxnSpPr>
              <a:cxnSpLocks/>
              <a:stCxn id="25" idx="6"/>
              <a:endCxn id="26" idx="2"/>
            </p:cNvCxnSpPr>
            <p:nvPr/>
          </p:nvCxnSpPr>
          <p:spPr>
            <a:xfrm flipV="1">
              <a:off x="1986719" y="4381882"/>
              <a:ext cx="815732" cy="228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B045C0D-DB95-481B-BD46-FA801778F48E}"/>
                </a:ext>
              </a:extLst>
            </p:cNvPr>
            <p:cNvCxnSpPr>
              <a:cxnSpLocks/>
              <a:stCxn id="14" idx="4"/>
              <a:endCxn id="19" idx="0"/>
            </p:cNvCxnSpPr>
            <p:nvPr/>
          </p:nvCxnSpPr>
          <p:spPr>
            <a:xfrm>
              <a:off x="859943" y="2630577"/>
              <a:ext cx="0" cy="7650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E54CF83-A70A-4869-8AD5-9703E72D977B}"/>
                </a:ext>
              </a:extLst>
            </p:cNvPr>
            <p:cNvCxnSpPr>
              <a:cxnSpLocks/>
              <a:stCxn id="15" idx="4"/>
              <a:endCxn id="20" idx="0"/>
            </p:cNvCxnSpPr>
            <p:nvPr/>
          </p:nvCxnSpPr>
          <p:spPr>
            <a:xfrm>
              <a:off x="1884540" y="2632861"/>
              <a:ext cx="0" cy="7650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FF234E3-CC1C-48A1-9D6B-C22A57AA6751}"/>
                </a:ext>
              </a:extLst>
            </p:cNvPr>
            <p:cNvCxnSpPr>
              <a:cxnSpLocks/>
              <a:stCxn id="19" idx="4"/>
              <a:endCxn id="24" idx="0"/>
            </p:cNvCxnSpPr>
            <p:nvPr/>
          </p:nvCxnSpPr>
          <p:spPr>
            <a:xfrm>
              <a:off x="859943" y="3588409"/>
              <a:ext cx="0" cy="69708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166312A-3845-49C1-BB3E-AC798F98B381}"/>
                </a:ext>
              </a:extLst>
            </p:cNvPr>
            <p:cNvCxnSpPr>
              <a:cxnSpLocks/>
              <a:stCxn id="21" idx="4"/>
              <a:endCxn id="26" idx="0"/>
            </p:cNvCxnSpPr>
            <p:nvPr/>
          </p:nvCxnSpPr>
          <p:spPr>
            <a:xfrm>
              <a:off x="2904631" y="3588409"/>
              <a:ext cx="0" cy="697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7AE6538-AD5B-4B8B-92E5-7349144817B4}"/>
                </a:ext>
              </a:extLst>
            </p:cNvPr>
            <p:cNvCxnSpPr>
              <a:cxnSpLocks/>
              <a:stCxn id="16" idx="4"/>
              <a:endCxn id="21" idx="0"/>
            </p:cNvCxnSpPr>
            <p:nvPr/>
          </p:nvCxnSpPr>
          <p:spPr>
            <a:xfrm>
              <a:off x="2904631" y="2630577"/>
              <a:ext cx="0" cy="7650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78DA590-C6A0-431E-914C-49148FA923E2}"/>
                </a:ext>
              </a:extLst>
            </p:cNvPr>
            <p:cNvCxnSpPr>
              <a:cxnSpLocks/>
              <a:stCxn id="20" idx="4"/>
              <a:endCxn id="25" idx="0"/>
            </p:cNvCxnSpPr>
            <p:nvPr/>
          </p:nvCxnSpPr>
          <p:spPr>
            <a:xfrm>
              <a:off x="1884540" y="3590693"/>
              <a:ext cx="0" cy="697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5AC57AD-13D1-4653-A4C9-D575082E74AE}"/>
                </a:ext>
              </a:extLst>
            </p:cNvPr>
            <p:cNvSpPr/>
            <p:nvPr/>
          </p:nvSpPr>
          <p:spPr>
            <a:xfrm>
              <a:off x="3832397" y="2435511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9078D31-557B-48CE-A795-2B6D4C40B798}"/>
                </a:ext>
              </a:extLst>
            </p:cNvPr>
            <p:cNvCxnSpPr>
              <a:cxnSpLocks/>
              <a:stCxn id="16" idx="6"/>
              <a:endCxn id="35" idx="2"/>
            </p:cNvCxnSpPr>
            <p:nvPr/>
          </p:nvCxnSpPr>
          <p:spPr>
            <a:xfrm flipV="1">
              <a:off x="3006810" y="2531902"/>
              <a:ext cx="825587" cy="228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B1477BF-7782-4EB3-BB79-318903865C39}"/>
                </a:ext>
              </a:extLst>
            </p:cNvPr>
            <p:cNvSpPr/>
            <p:nvPr/>
          </p:nvSpPr>
          <p:spPr>
            <a:xfrm>
              <a:off x="3832397" y="3393343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0944BC7-38E5-472F-8D59-814F42A33E8A}"/>
                </a:ext>
              </a:extLst>
            </p:cNvPr>
            <p:cNvCxnSpPr>
              <a:cxnSpLocks/>
              <a:stCxn id="21" idx="6"/>
              <a:endCxn id="37" idx="2"/>
            </p:cNvCxnSpPr>
            <p:nvPr/>
          </p:nvCxnSpPr>
          <p:spPr>
            <a:xfrm flipV="1">
              <a:off x="3006810" y="3489734"/>
              <a:ext cx="825587" cy="228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6B64EDA-F520-4A84-97ED-736FBF8FA435}"/>
                </a:ext>
              </a:extLst>
            </p:cNvPr>
            <p:cNvSpPr/>
            <p:nvPr/>
          </p:nvSpPr>
          <p:spPr>
            <a:xfrm>
              <a:off x="3832397" y="4283207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47343BB-7C38-4B60-8BAB-6AC6E18F5B34}"/>
                </a:ext>
              </a:extLst>
            </p:cNvPr>
            <p:cNvCxnSpPr>
              <a:cxnSpLocks/>
              <a:stCxn id="26" idx="6"/>
              <a:endCxn id="39" idx="2"/>
            </p:cNvCxnSpPr>
            <p:nvPr/>
          </p:nvCxnSpPr>
          <p:spPr>
            <a:xfrm flipV="1">
              <a:off x="3006810" y="4379598"/>
              <a:ext cx="825587" cy="228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C85616F-F517-4EBE-B602-B25E2428A665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3934577" y="3586125"/>
              <a:ext cx="0" cy="69708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60E0369-E51D-4D4E-9DC0-0F55852E616D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>
              <a:off x="3934577" y="2628293"/>
              <a:ext cx="0" cy="7650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EAC7E48-62C0-4760-B711-974558785B27}"/>
                </a:ext>
              </a:extLst>
            </p:cNvPr>
            <p:cNvSpPr/>
            <p:nvPr/>
          </p:nvSpPr>
          <p:spPr>
            <a:xfrm>
              <a:off x="757763" y="5179923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CDBBC1E5-84A0-4CC1-8E92-7EB1840F029B}"/>
                </a:ext>
              </a:extLst>
            </p:cNvPr>
            <p:cNvSpPr/>
            <p:nvPr/>
          </p:nvSpPr>
          <p:spPr>
            <a:xfrm>
              <a:off x="1782360" y="5182207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F368AAD-FB71-4B3C-BD8D-9899E30B3F59}"/>
                </a:ext>
              </a:extLst>
            </p:cNvPr>
            <p:cNvSpPr/>
            <p:nvPr/>
          </p:nvSpPr>
          <p:spPr>
            <a:xfrm>
              <a:off x="2802451" y="5179923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596F04E-73EE-45B6-8B65-C614BDEF4CD0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>
              <a:off x="962122" y="5276314"/>
              <a:ext cx="820238" cy="228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D433D2A-E39D-452E-8044-D87D6FB8572D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 flipV="1">
              <a:off x="1986719" y="5276314"/>
              <a:ext cx="815732" cy="228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5A640AE-7B32-4697-922D-FDB0B34535EA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859943" y="4482841"/>
              <a:ext cx="0" cy="69708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8A559B4-5F2B-4C4B-AA77-DC31EE55BEAF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2904631" y="4482841"/>
              <a:ext cx="0" cy="697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7A731B3-33D4-462E-B1F2-CFBD13A04175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1884540" y="4485125"/>
              <a:ext cx="0" cy="697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FE81FBA-5C59-42E9-8835-EB1AF0B82738}"/>
                </a:ext>
              </a:extLst>
            </p:cNvPr>
            <p:cNvSpPr/>
            <p:nvPr/>
          </p:nvSpPr>
          <p:spPr>
            <a:xfrm>
              <a:off x="3832397" y="5177639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535B9B3-B352-4AAE-B162-F2EB56F99276}"/>
                </a:ext>
              </a:extLst>
            </p:cNvPr>
            <p:cNvCxnSpPr>
              <a:cxnSpLocks/>
              <a:stCxn id="45" idx="6"/>
              <a:endCxn id="51" idx="2"/>
            </p:cNvCxnSpPr>
            <p:nvPr/>
          </p:nvCxnSpPr>
          <p:spPr>
            <a:xfrm flipV="1">
              <a:off x="3006810" y="5274030"/>
              <a:ext cx="825587" cy="228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1C2880C-359D-4F7C-903B-FEECB8961D8B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>
              <a:off x="3934577" y="4480557"/>
              <a:ext cx="0" cy="69708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오른쪽 화살표 16">
            <a:extLst>
              <a:ext uri="{FF2B5EF4-FFF2-40B4-BE49-F238E27FC236}">
                <a16:creationId xmlns:a16="http://schemas.microsoft.com/office/drawing/2014/main" id="{F220719E-4CD3-41F1-A1BE-09DBE5F82B0E}"/>
              </a:ext>
            </a:extLst>
          </p:cNvPr>
          <p:cNvSpPr/>
          <p:nvPr/>
        </p:nvSpPr>
        <p:spPr>
          <a:xfrm>
            <a:off x="5340127" y="3876791"/>
            <a:ext cx="1511747" cy="56165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CFDF4F-8650-4013-A216-8C457401882D}"/>
                  </a:ext>
                </a:extLst>
              </p:cNvPr>
              <p:cNvSpPr txBox="1"/>
              <p:nvPr/>
            </p:nvSpPr>
            <p:spPr>
              <a:xfrm>
                <a:off x="742793" y="1738459"/>
                <a:ext cx="8274573" cy="873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Remove links with relative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less than variable </a:t>
                </a:r>
                <a:r>
                  <a:rPr lang="en-US" altLang="ko-KR" b="1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threshold </a:t>
                </a:r>
                <a:r>
                  <a:rPr lang="en-US" altLang="ko-KR" b="1" i="1" dirty="0">
                    <a:solidFill>
                      <a:schemeClr val="accent2">
                        <a:lumMod val="75000"/>
                      </a:schemeClr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q.</a:t>
                </a:r>
                <a:r>
                  <a:rPr lang="en-US" altLang="ko-KR" i="1" dirty="0">
                    <a:solidFill>
                      <a:schemeClr val="accent2">
                        <a:lumMod val="75000"/>
                      </a:schemeClr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ko-KR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elvetica" panose="020B0604020202030204" pitchFamily="34" charset="0"/>
                        <a:ea typeface="HyhwpEQ" panose="02030600000101010101" pitchFamily="18" charset="-127"/>
                      </a:rPr>
                      <m:t>q</m:t>
                    </m:r>
                    <m:r>
                      <a:rPr lang="en-US" altLang="ko-KR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ko-KR" dirty="0">
                    <a:solidFill>
                      <a:schemeClr val="accent2">
                        <a:lumMod val="75000"/>
                      </a:schemeClr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q</a:t>
                </a:r>
                <a:r>
                  <a:rPr lang="en-US" altLang="ko-KR" dirty="0">
                    <a:latin typeface="Helvetica" panose="020B0604020202030204" pitchFamily="34" charset="0"/>
                    <a:ea typeface="HyhwpEQ" panose="02030600000101010101" pitchFamily="18" charset="-127"/>
                  </a:rPr>
                  <a:t> is an index to judge traffic conditions.</a:t>
                </a:r>
                <a:endParaRPr lang="ko-KR" altLang="en-US" dirty="0">
                  <a:latin typeface="Helvetica" panose="020B0604020202030204" pitchFamily="34" charset="0"/>
                  <a:ea typeface="HyhwpEQ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CFDF4F-8650-4013-A216-8C4574018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93" y="1738459"/>
                <a:ext cx="8274573" cy="873381"/>
              </a:xfrm>
              <a:prstGeom prst="rect">
                <a:avLst/>
              </a:prstGeom>
              <a:blipFill>
                <a:blip r:embed="rId3"/>
                <a:stretch>
                  <a:fillRect l="-663" b="-10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AA16F4B-5B15-4279-BC17-D9859D202382}"/>
              </a:ext>
            </a:extLst>
          </p:cNvPr>
          <p:cNvCxnSpPr>
            <a:cxnSpLocks/>
            <a:stCxn id="69" idx="4"/>
            <a:endCxn id="81" idx="0"/>
          </p:cNvCxnSpPr>
          <p:nvPr/>
        </p:nvCxnSpPr>
        <p:spPr>
          <a:xfrm>
            <a:off x="7630363" y="5039015"/>
            <a:ext cx="0" cy="754816"/>
          </a:xfrm>
          <a:prstGeom prst="line">
            <a:avLst/>
          </a:prstGeom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EAAA91A-87B8-4130-97AC-D78F219DA973}"/>
              </a:ext>
            </a:extLst>
          </p:cNvPr>
          <p:cNvGrpSpPr/>
          <p:nvPr/>
        </p:nvGrpSpPr>
        <p:grpSpPr>
          <a:xfrm>
            <a:off x="7527915" y="2841467"/>
            <a:ext cx="3287606" cy="3162211"/>
            <a:chOff x="5810099" y="2435511"/>
            <a:chExt cx="3278993" cy="2939478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8F05D50-C98C-4816-A8F6-F836C0F8B208}"/>
                </a:ext>
              </a:extLst>
            </p:cNvPr>
            <p:cNvSpPr/>
            <p:nvPr/>
          </p:nvSpPr>
          <p:spPr>
            <a:xfrm>
              <a:off x="5810099" y="2437795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BD9B651-37A8-4F70-B3CD-514B6EB1B7E5}"/>
                </a:ext>
              </a:extLst>
            </p:cNvPr>
            <p:cNvSpPr/>
            <p:nvPr/>
          </p:nvSpPr>
          <p:spPr>
            <a:xfrm>
              <a:off x="6834696" y="2440079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33283A0-B171-483E-BE70-7A626E301CF0}"/>
                </a:ext>
              </a:extLst>
            </p:cNvPr>
            <p:cNvSpPr/>
            <p:nvPr/>
          </p:nvSpPr>
          <p:spPr>
            <a:xfrm>
              <a:off x="7854787" y="2437795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E00FA2F-5346-423B-B83C-F84FA935467C}"/>
                </a:ext>
              </a:extLst>
            </p:cNvPr>
            <p:cNvCxnSpPr>
              <a:stCxn id="61" idx="6"/>
              <a:endCxn id="62" idx="2"/>
            </p:cNvCxnSpPr>
            <p:nvPr/>
          </p:nvCxnSpPr>
          <p:spPr>
            <a:xfrm>
              <a:off x="6014458" y="2534186"/>
              <a:ext cx="820238" cy="2284"/>
            </a:xfrm>
            <a:prstGeom prst="line">
              <a:avLst/>
            </a:prstGeom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A7ED321-1005-43B3-AD3E-6C022B4A4635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 flipV="1">
              <a:off x="7039055" y="2534186"/>
              <a:ext cx="815732" cy="2284"/>
            </a:xfrm>
            <a:prstGeom prst="line">
              <a:avLst/>
            </a:prstGeom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AF659BA-D07C-46A2-9540-665EB743C22F}"/>
                </a:ext>
              </a:extLst>
            </p:cNvPr>
            <p:cNvSpPr/>
            <p:nvPr/>
          </p:nvSpPr>
          <p:spPr>
            <a:xfrm>
              <a:off x="5810099" y="3395627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BA896FA-1FBE-4645-B023-481993CF4948}"/>
                </a:ext>
              </a:extLst>
            </p:cNvPr>
            <p:cNvSpPr/>
            <p:nvPr/>
          </p:nvSpPr>
          <p:spPr>
            <a:xfrm>
              <a:off x="6834696" y="3397911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0F80C48-7565-43B4-95B1-90AD63C3AAD2}"/>
                </a:ext>
              </a:extLst>
            </p:cNvPr>
            <p:cNvSpPr/>
            <p:nvPr/>
          </p:nvSpPr>
          <p:spPr>
            <a:xfrm>
              <a:off x="7854787" y="3395627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47E06-EBDC-4A36-B9A8-2ACD03073927}"/>
                </a:ext>
              </a:extLst>
            </p:cNvPr>
            <p:cNvSpPr/>
            <p:nvPr/>
          </p:nvSpPr>
          <p:spPr>
            <a:xfrm>
              <a:off x="5810099" y="4285491"/>
              <a:ext cx="204359" cy="192782"/>
            </a:xfrm>
            <a:prstGeom prst="ellipse">
              <a:avLst/>
            </a:prstGeom>
            <a:solidFill>
              <a:srgbClr val="B5B1A8"/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24EF3D5-EF5A-4A7B-A262-C8C08582F50C}"/>
                </a:ext>
              </a:extLst>
            </p:cNvPr>
            <p:cNvSpPr/>
            <p:nvPr/>
          </p:nvSpPr>
          <p:spPr>
            <a:xfrm>
              <a:off x="6834696" y="4287775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2D8FF07-A0DA-4801-B709-7BDBCA5DA56E}"/>
                </a:ext>
              </a:extLst>
            </p:cNvPr>
            <p:cNvSpPr/>
            <p:nvPr/>
          </p:nvSpPr>
          <p:spPr>
            <a:xfrm>
              <a:off x="7854787" y="4285491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74C4E138-5039-47D4-92C4-8FD651EFC506}"/>
                </a:ext>
              </a:extLst>
            </p:cNvPr>
            <p:cNvCxnSpPr>
              <a:cxnSpLocks/>
              <a:stCxn id="70" idx="6"/>
              <a:endCxn id="71" idx="2"/>
            </p:cNvCxnSpPr>
            <p:nvPr/>
          </p:nvCxnSpPr>
          <p:spPr>
            <a:xfrm flipV="1">
              <a:off x="7039055" y="4381882"/>
              <a:ext cx="815732" cy="228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98A148C-9577-46B6-9F42-2A1AFD7932A1}"/>
                </a:ext>
              </a:extLst>
            </p:cNvPr>
            <p:cNvCxnSpPr>
              <a:cxnSpLocks/>
              <a:stCxn id="62" idx="4"/>
              <a:endCxn id="67" idx="0"/>
            </p:cNvCxnSpPr>
            <p:nvPr/>
          </p:nvCxnSpPr>
          <p:spPr>
            <a:xfrm>
              <a:off x="6936876" y="2632861"/>
              <a:ext cx="0" cy="765050"/>
            </a:xfrm>
            <a:prstGeom prst="line">
              <a:avLst/>
            </a:prstGeom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CB6575F-1D9E-4796-89D7-85F324166FCF}"/>
                </a:ext>
              </a:extLst>
            </p:cNvPr>
            <p:cNvCxnSpPr>
              <a:cxnSpLocks/>
              <a:stCxn id="66" idx="4"/>
              <a:endCxn id="69" idx="0"/>
            </p:cNvCxnSpPr>
            <p:nvPr/>
          </p:nvCxnSpPr>
          <p:spPr>
            <a:xfrm>
              <a:off x="5912279" y="3588409"/>
              <a:ext cx="0" cy="697082"/>
            </a:xfrm>
            <a:prstGeom prst="line">
              <a:avLst/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E09588C2-757B-4417-967F-9C7AF64A7CF5}"/>
                </a:ext>
              </a:extLst>
            </p:cNvPr>
            <p:cNvCxnSpPr>
              <a:cxnSpLocks/>
              <a:stCxn id="68" idx="4"/>
              <a:endCxn id="71" idx="0"/>
            </p:cNvCxnSpPr>
            <p:nvPr/>
          </p:nvCxnSpPr>
          <p:spPr>
            <a:xfrm>
              <a:off x="7956967" y="3588409"/>
              <a:ext cx="0" cy="69708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1FCD45D-1B5B-4683-BFD4-E6C279631429}"/>
                </a:ext>
              </a:extLst>
            </p:cNvPr>
            <p:cNvSpPr/>
            <p:nvPr/>
          </p:nvSpPr>
          <p:spPr>
            <a:xfrm>
              <a:off x="8884733" y="2435511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9822553-368C-41C3-8B51-5FA210C3D78B}"/>
                </a:ext>
              </a:extLst>
            </p:cNvPr>
            <p:cNvSpPr/>
            <p:nvPr/>
          </p:nvSpPr>
          <p:spPr>
            <a:xfrm>
              <a:off x="8884733" y="3393343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A58BF9EC-004B-4C04-BF4A-C25D24DC8375}"/>
                </a:ext>
              </a:extLst>
            </p:cNvPr>
            <p:cNvCxnSpPr>
              <a:cxnSpLocks/>
              <a:stCxn id="68" idx="6"/>
              <a:endCxn id="77" idx="2"/>
            </p:cNvCxnSpPr>
            <p:nvPr/>
          </p:nvCxnSpPr>
          <p:spPr>
            <a:xfrm flipV="1">
              <a:off x="8059146" y="3489734"/>
              <a:ext cx="825587" cy="228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0DB9915-9364-490F-ADD2-B55CF665FB9C}"/>
                </a:ext>
              </a:extLst>
            </p:cNvPr>
            <p:cNvSpPr/>
            <p:nvPr/>
          </p:nvSpPr>
          <p:spPr>
            <a:xfrm>
              <a:off x="8884733" y="4283207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726B04B-8C00-45D5-AF19-EEDFBC402D63}"/>
                </a:ext>
              </a:extLst>
            </p:cNvPr>
            <p:cNvCxnSpPr>
              <a:cxnSpLocks/>
              <a:stCxn id="77" idx="4"/>
              <a:endCxn id="79" idx="0"/>
            </p:cNvCxnSpPr>
            <p:nvPr/>
          </p:nvCxnSpPr>
          <p:spPr>
            <a:xfrm>
              <a:off x="8986913" y="3586125"/>
              <a:ext cx="0" cy="69708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82CDFC3-CC8E-46B6-8357-11DDBA9FB1EB}"/>
                </a:ext>
              </a:extLst>
            </p:cNvPr>
            <p:cNvSpPr/>
            <p:nvPr/>
          </p:nvSpPr>
          <p:spPr>
            <a:xfrm>
              <a:off x="5810099" y="5179923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D270960B-04AA-4594-9590-C7ECC67E1D3E}"/>
                </a:ext>
              </a:extLst>
            </p:cNvPr>
            <p:cNvSpPr/>
            <p:nvPr/>
          </p:nvSpPr>
          <p:spPr>
            <a:xfrm>
              <a:off x="6834696" y="5182207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C334619D-505B-4516-8CBB-C2A53EB343E6}"/>
                </a:ext>
              </a:extLst>
            </p:cNvPr>
            <p:cNvSpPr/>
            <p:nvPr/>
          </p:nvSpPr>
          <p:spPr>
            <a:xfrm>
              <a:off x="7854787" y="5179923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EB2E2194-5043-4887-B741-DB65D9F8B393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7956967" y="4482841"/>
              <a:ext cx="0" cy="69708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4D55F04-463F-43E7-B9B2-EFDB2968A28B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6936876" y="4485125"/>
              <a:ext cx="0" cy="69708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FCD3A7C-B12A-4988-A7E0-A3A75A69BCEF}"/>
                </a:ext>
              </a:extLst>
            </p:cNvPr>
            <p:cNvSpPr/>
            <p:nvPr/>
          </p:nvSpPr>
          <p:spPr>
            <a:xfrm>
              <a:off x="8884733" y="5177639"/>
              <a:ext cx="204359" cy="1927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B97F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6D19915C-89B9-4C7F-B8A7-57200EE91AA2}"/>
                </a:ext>
              </a:extLst>
            </p:cNvPr>
            <p:cNvCxnSpPr>
              <a:cxnSpLocks/>
              <a:stCxn id="83" idx="6"/>
              <a:endCxn id="86" idx="2"/>
            </p:cNvCxnSpPr>
            <p:nvPr/>
          </p:nvCxnSpPr>
          <p:spPr>
            <a:xfrm flipV="1">
              <a:off x="8059146" y="5274030"/>
              <a:ext cx="825587" cy="228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67BB507-5940-4BFC-AA34-AAC244C6F09E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8986913" y="4480557"/>
              <a:ext cx="0" cy="69708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38A816CC-9577-4C58-BBE6-E82CF027182F}"/>
              </a:ext>
            </a:extLst>
          </p:cNvPr>
          <p:cNvSpPr/>
          <p:nvPr/>
        </p:nvSpPr>
        <p:spPr>
          <a:xfrm>
            <a:off x="8265002" y="3670072"/>
            <a:ext cx="3344334" cy="2949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042B772-5FAD-433D-B12A-058611DB8A41}"/>
              </a:ext>
            </a:extLst>
          </p:cNvPr>
          <p:cNvSpPr txBox="1"/>
          <p:nvPr/>
        </p:nvSpPr>
        <p:spPr>
          <a:xfrm>
            <a:off x="8097563" y="1059058"/>
            <a:ext cx="3794629" cy="338554"/>
          </a:xfrm>
          <a:prstGeom prst="rect">
            <a:avLst/>
          </a:prstGeom>
          <a:noFill/>
          <a:ln>
            <a:solidFill>
              <a:schemeClr val="accent1">
                <a:alpha val="79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Helvetica" panose="020B0604020202030204" pitchFamily="34" charset="0"/>
                <a:ea typeface="HyhwpEQ" panose="02030600000101010101" pitchFamily="18" charset="-127"/>
              </a:rPr>
              <a:t>Giant Connected Cluster size</a:t>
            </a:r>
            <a:r>
              <a:rPr lang="en-US" altLang="ko-KR" sz="1600" dirty="0">
                <a:latin typeface="Helvetica" panose="020B0604020202030204" pitchFamily="34" charset="0"/>
                <a:ea typeface="HyhwpEQ" panose="02030600000101010101" pitchFamily="18" charset="-127"/>
              </a:rPr>
              <a:t>(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30204" pitchFamily="34" charset="0"/>
                <a:ea typeface="HyhwpEQ" panose="02030600000101010101" pitchFamily="18" charset="-127"/>
              </a:rPr>
              <a:t>GCC</a:t>
            </a:r>
            <a:r>
              <a:rPr lang="en-US" altLang="ko-KR" sz="1600" dirty="0">
                <a:latin typeface="Helvetica" panose="020B0604020202030204" pitchFamily="34" charset="0"/>
                <a:ea typeface="HyhwpEQ" panose="02030600000101010101" pitchFamily="18" charset="-127"/>
              </a:rPr>
              <a:t>) = 9</a:t>
            </a:r>
            <a:endParaRPr lang="ko-KR" altLang="en-US" sz="1600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E0B60D0-F594-424B-A2D5-271658267E22}"/>
              </a:ext>
            </a:extLst>
          </p:cNvPr>
          <p:cNvCxnSpPr>
            <a:cxnSpLocks/>
            <a:stCxn id="92" idx="0"/>
            <a:endCxn id="93" idx="2"/>
          </p:cNvCxnSpPr>
          <p:nvPr/>
        </p:nvCxnSpPr>
        <p:spPr>
          <a:xfrm flipV="1">
            <a:off x="9937169" y="1397612"/>
            <a:ext cx="57709" cy="2272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39663B-8923-45E2-A261-6251463F7E25}"/>
                  </a:ext>
                </a:extLst>
              </p:cNvPr>
              <p:cNvSpPr txBox="1"/>
              <p:nvPr/>
            </p:nvSpPr>
            <p:spPr>
              <a:xfrm>
                <a:off x="5095608" y="4591684"/>
                <a:ext cx="218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  <a:latin typeface="Helvetica" panose="020B0604020202030204" pitchFamily="34" charset="0"/>
                    <a:ea typeface="HyhwpEQ" panose="02030600000101010101" pitchFamily="18" charset="-127"/>
                  </a:rPr>
                  <a:t>, Removed!</a:t>
                </a:r>
                <a:endParaRPr lang="ko-KR" altLang="en-US" dirty="0">
                  <a:solidFill>
                    <a:schemeClr val="accent1">
                      <a:lumMod val="50000"/>
                    </a:schemeClr>
                  </a:solidFill>
                  <a:latin typeface="Helvetica" panose="020B0604020202030204" pitchFamily="34" charset="0"/>
                  <a:ea typeface="HyhwpEQ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39663B-8923-45E2-A261-6251463F7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608" y="4591684"/>
                <a:ext cx="2186945" cy="369332"/>
              </a:xfrm>
              <a:prstGeom prst="rect">
                <a:avLst/>
              </a:prstGeom>
              <a:blipFill>
                <a:blip r:embed="rId4"/>
                <a:stretch>
                  <a:fillRect l="-2507" t="-8197" r="-167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822CB45-A960-46DA-9B0D-FBDED540CCD5}"/>
              </a:ext>
            </a:extLst>
          </p:cNvPr>
          <p:cNvSpPr txBox="1"/>
          <p:nvPr/>
        </p:nvSpPr>
        <p:spPr>
          <a:xfrm>
            <a:off x="599051" y="1178238"/>
            <a:ext cx="300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Helvetica" panose="020B0604020202030204" pitchFamily="34" charset="0"/>
              </a:rPr>
              <a:t>Bond percolation</a:t>
            </a:r>
            <a:endParaRPr lang="ko-KR" altLang="en-US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8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81829F0-8B1E-4792-9BBF-108BAADBD799}"/>
              </a:ext>
            </a:extLst>
          </p:cNvPr>
          <p:cNvGrpSpPr/>
          <p:nvPr/>
        </p:nvGrpSpPr>
        <p:grpSpPr>
          <a:xfrm>
            <a:off x="0" y="-1"/>
            <a:ext cx="12192000" cy="824743"/>
            <a:chOff x="0" y="0"/>
            <a:chExt cx="12192000" cy="624114"/>
          </a:xfrm>
        </p:grpSpPr>
        <p:sp>
          <p:nvSpPr>
            <p:cNvPr id="6" name="Rectangle 5"/>
            <p:cNvSpPr/>
            <p:nvPr/>
          </p:nvSpPr>
          <p:spPr>
            <a:xfrm>
              <a:off x="0" y="29028"/>
              <a:ext cx="12192000" cy="595086"/>
            </a:xfrm>
            <a:prstGeom prst="rect">
              <a:avLst/>
            </a:prstGeom>
            <a:solidFill>
              <a:srgbClr val="BCD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048" y="621764"/>
              <a:ext cx="12188952" cy="0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48" y="29028"/>
              <a:ext cx="12188952" cy="0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030" y="0"/>
              <a:ext cx="0" cy="621764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155715" y="0"/>
              <a:ext cx="0" cy="621764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1797" y="127426"/>
              <a:ext cx="3890296" cy="395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en-US" altLang="ko-KR" sz="2800" b="1" dirty="0">
                  <a:solidFill>
                    <a:srgbClr val="002060"/>
                  </a:solidFill>
                  <a:latin typeface="Helvetica" panose="020B0604020202030204" pitchFamily="34" charset="0"/>
                  <a:ea typeface="Malgun Gothic Semilight" panose="020B0503020000020004" pitchFamily="34" charset="-127"/>
                </a:rPr>
                <a:t>Network’s collapse</a:t>
              </a:r>
              <a:endParaRPr lang="ko-KR" altLang="en-US" sz="900" b="1" dirty="0">
                <a:solidFill>
                  <a:srgbClr val="002060"/>
                </a:solidFill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917D405-CED8-434E-8579-95B8BB89B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54" r="6929"/>
          <a:stretch/>
        </p:blipFill>
        <p:spPr>
          <a:xfrm>
            <a:off x="3169418" y="3187662"/>
            <a:ext cx="3025685" cy="37015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FE1C8B-AF2C-4E5B-A176-5442F71E1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r="7543"/>
          <a:stretch/>
        </p:blipFill>
        <p:spPr>
          <a:xfrm>
            <a:off x="214325" y="3185051"/>
            <a:ext cx="3058359" cy="36915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B9A9295-B6CD-46EA-ACB3-1E833F96C7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44" r="6260" b="8234"/>
          <a:stretch/>
        </p:blipFill>
        <p:spPr>
          <a:xfrm>
            <a:off x="6016405" y="3193570"/>
            <a:ext cx="3096181" cy="33970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88D1FD0-AE77-4AA8-8134-1F591D3781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468" r="8079"/>
          <a:stretch/>
        </p:blipFill>
        <p:spPr>
          <a:xfrm>
            <a:off x="8921543" y="3196437"/>
            <a:ext cx="3056132" cy="37096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AEEC75-4629-4CCE-AF49-D38DFCF38C55}"/>
              </a:ext>
            </a:extLst>
          </p:cNvPr>
          <p:cNvSpPr/>
          <p:nvPr/>
        </p:nvSpPr>
        <p:spPr>
          <a:xfrm>
            <a:off x="238427" y="2956048"/>
            <a:ext cx="11555956" cy="663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C44A4A-7ED7-4084-920A-0EA26864EF7D}"/>
                  </a:ext>
                </a:extLst>
              </p:cNvPr>
              <p:cNvSpPr txBox="1"/>
              <p:nvPr/>
            </p:nvSpPr>
            <p:spPr>
              <a:xfrm>
                <a:off x="1192034" y="3116712"/>
                <a:ext cx="1074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30204" pitchFamily="34" charset="0"/>
                    <a:ea typeface="나눔바른고딕" panose="020B0603020101020101" pitchFamily="50" charset="-127"/>
                  </a:rPr>
                  <a:t>= 0.0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  <a:latin typeface="Helvetica" panose="020B0604020202030204" pitchFamily="34" charset="0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C44A4A-7ED7-4084-920A-0EA26864E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034" y="3116712"/>
                <a:ext cx="1074915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52A4D135-C824-42D5-BD8C-E12D8CF49B3E}"/>
              </a:ext>
            </a:extLst>
          </p:cNvPr>
          <p:cNvSpPr/>
          <p:nvPr/>
        </p:nvSpPr>
        <p:spPr>
          <a:xfrm>
            <a:off x="6979653" y="2998712"/>
            <a:ext cx="1074916" cy="51421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2C848F12-7D09-44B4-BEC7-CA786876C603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rot="5400000" flipH="1" flipV="1">
            <a:off x="7094949" y="2096788"/>
            <a:ext cx="1324086" cy="4797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916171-C422-44C2-911C-86069B8E6BD7}"/>
              </a:ext>
            </a:extLst>
          </p:cNvPr>
          <p:cNvSpPr txBox="1"/>
          <p:nvPr/>
        </p:nvSpPr>
        <p:spPr>
          <a:xfrm>
            <a:off x="7499235" y="966740"/>
            <a:ext cx="995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Helvetica" panose="020B0604020202030204" pitchFamily="34" charset="0"/>
                <a:ea typeface="HyhwpEQ" panose="02030600000101010101" pitchFamily="18" charset="-127"/>
              </a:rPr>
              <a:t>Critical point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3568C6F-EB24-4BF8-8F4D-89EEF7C0F1C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0" r="7120" b="4626"/>
          <a:stretch/>
        </p:blipFill>
        <p:spPr>
          <a:xfrm>
            <a:off x="8803369" y="951667"/>
            <a:ext cx="2975470" cy="2642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30500A-8414-498B-A342-1BD487F4A9F4}"/>
                  </a:ext>
                </a:extLst>
              </p:cNvPr>
              <p:cNvSpPr txBox="1"/>
              <p:nvPr/>
            </p:nvSpPr>
            <p:spPr>
              <a:xfrm>
                <a:off x="9913913" y="3106899"/>
                <a:ext cx="1074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30204" pitchFamily="34" charset="0"/>
                    <a:ea typeface="나눔바른고딕" panose="020B0603020101020101" pitchFamily="50" charset="-127"/>
                  </a:rPr>
                  <a:t>= 0.9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  <a:latin typeface="Helvetica" panose="020B0604020202030204" pitchFamily="34" charset="0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30500A-8414-498B-A342-1BD487F4A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913" y="3106899"/>
                <a:ext cx="1074915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7B0837-A65F-4F16-8B69-EFFD295BFA5D}"/>
                  </a:ext>
                </a:extLst>
              </p:cNvPr>
              <p:cNvSpPr txBox="1"/>
              <p:nvPr/>
            </p:nvSpPr>
            <p:spPr>
              <a:xfrm>
                <a:off x="6961778" y="3103826"/>
                <a:ext cx="1074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30204" pitchFamily="34" charset="0"/>
                    <a:ea typeface="나눔바른고딕" panose="020B0603020101020101" pitchFamily="50" charset="-127"/>
                  </a:rPr>
                  <a:t>= 0.7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  <a:latin typeface="Helvetica" panose="020B0604020202030204" pitchFamily="34" charset="0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7B0837-A65F-4F16-8B69-EFFD295BF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778" y="3103826"/>
                <a:ext cx="1074915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4826B5-5C3D-42C4-B894-FAF8C11D6DA6}"/>
                  </a:ext>
                </a:extLst>
              </p:cNvPr>
              <p:cNvSpPr txBox="1"/>
              <p:nvPr/>
            </p:nvSpPr>
            <p:spPr>
              <a:xfrm>
                <a:off x="4160534" y="3116712"/>
                <a:ext cx="1074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30204" pitchFamily="34" charset="0"/>
                    <a:ea typeface="나눔바른고딕" panose="020B0603020101020101" pitchFamily="50" charset="-127"/>
                  </a:rPr>
                  <a:t>= 0.6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  <a:latin typeface="Helvetica" panose="020B0604020202030204" pitchFamily="34" charset="0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94826B5-5C3D-42C4-B894-FAF8C11D6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534" y="3116712"/>
                <a:ext cx="1074915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107F10-A0C3-4B0B-A3CD-9F86F6648DAE}"/>
                  </a:ext>
                </a:extLst>
              </p:cNvPr>
              <p:cNvSpPr txBox="1"/>
              <p:nvPr/>
            </p:nvSpPr>
            <p:spPr>
              <a:xfrm>
                <a:off x="599051" y="1178238"/>
                <a:ext cx="44758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2400" b="1" dirty="0">
                    <a:latin typeface="Helvetica" panose="020B0604020202030204" pitchFamily="34" charset="0"/>
                  </a:rPr>
                  <a:t>Percolation transition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Helvetica" panose="020B0604020202030204" pitchFamily="34" charset="0"/>
                  </a:rPr>
                  <a:t> </a:t>
                </a:r>
                <a:endParaRPr lang="ko-KR" altLang="en-US" sz="2400" b="1" dirty="0">
                  <a:latin typeface="Helvetica" panose="020B0604020202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107F10-A0C3-4B0B-A3CD-9F86F6648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1" y="1178238"/>
                <a:ext cx="4475841" cy="461665"/>
              </a:xfrm>
              <a:prstGeom prst="rect">
                <a:avLst/>
              </a:prstGeom>
              <a:blipFill>
                <a:blip r:embed="rId12"/>
                <a:stretch>
                  <a:fillRect l="-1771" t="-92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997E921-8C48-4602-A925-A0CFB6FC88E0}"/>
              </a:ext>
            </a:extLst>
          </p:cNvPr>
          <p:cNvSpPr txBox="1"/>
          <p:nvPr/>
        </p:nvSpPr>
        <p:spPr>
          <a:xfrm>
            <a:off x="781089" y="1817842"/>
            <a:ext cx="6247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elvetica" panose="020B0604020202030204" pitchFamily="34" charset="0"/>
                <a:ea typeface="HyhwpEQ" panose="02030600000101010101" pitchFamily="18" charset="-127"/>
              </a:rPr>
              <a:t>Networks </a:t>
            </a:r>
            <a:r>
              <a:rPr lang="en-US" altLang="ko-KR" sz="1600" dirty="0">
                <a:latin typeface="Helvetica" panose="020B0604020202030204" pitchFamily="34" charset="0"/>
                <a:ea typeface="나눔바른고딕" panose="020B0603020101020101" pitchFamily="50" charset="-127"/>
              </a:rPr>
              <a:t>at</a:t>
            </a:r>
            <a:r>
              <a:rPr lang="ko-KR" altLang="en-US" sz="1600" dirty="0">
                <a:latin typeface="Helvetica" panose="020B0604020202030204" pitchFamily="34" charset="0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Helvetica" panose="020B0604020202030204" pitchFamily="34" charset="0"/>
                <a:ea typeface="나눔바른고딕" panose="020B0603020101020101" pitchFamily="50" charset="-127"/>
              </a:rPr>
              <a:t>09:30~09:34</a:t>
            </a:r>
            <a:r>
              <a:rPr lang="ko-KR" altLang="en-US" sz="1600" dirty="0">
                <a:latin typeface="Helvetica" panose="020B0604020202030204" pitchFamily="34" charset="0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Helvetica" panose="020B0604020202030204" pitchFamily="34" charset="0"/>
                <a:ea typeface="나눔바른고딕" panose="020B0603020101020101" pitchFamily="50" charset="-127"/>
              </a:rPr>
              <a:t>on June 8, 2015 </a:t>
            </a:r>
            <a:r>
              <a:rPr lang="en-US" altLang="ko-KR" sz="1600" dirty="0">
                <a:latin typeface="Helvetica" panose="020B0604020202030204" pitchFamily="34" charset="0"/>
                <a:ea typeface="HyhwpEQ" panose="02030600000101010101" pitchFamily="18" charset="-127"/>
              </a:rPr>
              <a:t>depending on value of q</a:t>
            </a:r>
            <a:endParaRPr lang="ko-KR" altLang="en-US" sz="1600" dirty="0">
              <a:latin typeface="Helvetica" panose="020B0604020202030204" pitchFamily="34" charset="0"/>
              <a:ea typeface="HyhwpEQ" panose="02030600000101010101" pitchFamily="18" charset="-127"/>
            </a:endParaRPr>
          </a:p>
          <a:p>
            <a:endParaRPr lang="ko-KR" altLang="en-US" sz="16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8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81829F0-8B1E-4792-9BBF-108BAADBD799}"/>
              </a:ext>
            </a:extLst>
          </p:cNvPr>
          <p:cNvGrpSpPr/>
          <p:nvPr/>
        </p:nvGrpSpPr>
        <p:grpSpPr>
          <a:xfrm>
            <a:off x="0" y="-1"/>
            <a:ext cx="12192000" cy="824743"/>
            <a:chOff x="0" y="0"/>
            <a:chExt cx="12192000" cy="624114"/>
          </a:xfrm>
        </p:grpSpPr>
        <p:sp>
          <p:nvSpPr>
            <p:cNvPr id="6" name="Rectangle 5"/>
            <p:cNvSpPr/>
            <p:nvPr/>
          </p:nvSpPr>
          <p:spPr>
            <a:xfrm>
              <a:off x="0" y="29028"/>
              <a:ext cx="12192000" cy="595086"/>
            </a:xfrm>
            <a:prstGeom prst="rect">
              <a:avLst/>
            </a:prstGeom>
            <a:solidFill>
              <a:srgbClr val="BCD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048" y="621764"/>
              <a:ext cx="12188952" cy="0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48" y="29028"/>
              <a:ext cx="12188952" cy="0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030" y="0"/>
              <a:ext cx="0" cy="621764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155715" y="0"/>
              <a:ext cx="0" cy="621764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31797" y="127426"/>
                  <a:ext cx="6252161" cy="3959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457200" indent="-457200">
                    <a:buFont typeface="Wingdings" panose="05000000000000000000" pitchFamily="2" charset="2"/>
                    <a:buChar char="v"/>
                  </a:pPr>
                  <a:r>
                    <a:rPr lang="en-US" altLang="ko-KR" sz="2800" b="1" dirty="0">
                      <a:solidFill>
                        <a:srgbClr val="002060"/>
                      </a:solidFill>
                      <a:latin typeface="Helvetica" panose="020B0604020202030204" pitchFamily="34" charset="0"/>
                      <a:ea typeface="Malgun Gothic Semilight" panose="020B0503020000020004" pitchFamily="34" charset="-127"/>
                    </a:rPr>
                    <a:t>Critical Point(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altLang="ko-KR" sz="2800" b="1" dirty="0">
                      <a:solidFill>
                        <a:srgbClr val="002060"/>
                      </a:solidFill>
                      <a:latin typeface="Helvetica" panose="020B0604020202030204" pitchFamily="34" charset="0"/>
                      <a:ea typeface="Malgun Gothic Semilight" panose="020B0503020000020004" pitchFamily="34" charset="-127"/>
                    </a:rPr>
                    <a:t>)   </a:t>
                  </a:r>
                  <a:r>
                    <a:rPr lang="en-US" altLang="ko-KR" sz="1600" dirty="0">
                      <a:solidFill>
                        <a:srgbClr val="002060"/>
                      </a:solidFill>
                      <a:latin typeface="Helvetica" panose="020B0604020202030204" pitchFamily="34" charset="0"/>
                      <a:ea typeface="Malgun Gothic Semilight" panose="020B0503020000020004" pitchFamily="34" charset="-127"/>
                    </a:rPr>
                    <a:t>Rush-hour &amp; Non rush-hour</a:t>
                  </a:r>
                  <a:endParaRPr lang="ko-KR" altLang="en-US" sz="900" dirty="0">
                    <a:solidFill>
                      <a:srgbClr val="002060"/>
                    </a:solidFill>
                    <a:latin typeface="Helvetica" panose="020B0604020202030204" pitchFamily="34" charset="0"/>
                    <a:ea typeface="Malgun Gothic Semilight" panose="020B0503020000020004" pitchFamily="34" charset="-127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97" y="127426"/>
                  <a:ext cx="6252161" cy="395940"/>
                </a:xfrm>
                <a:prstGeom prst="rect">
                  <a:avLst/>
                </a:prstGeom>
                <a:blipFill>
                  <a:blip r:embed="rId3"/>
                  <a:stretch>
                    <a:fillRect l="-1657" t="-12941" b="-329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DF07D9-AA7F-434C-9C33-64BA5E8798EB}"/>
              </a:ext>
            </a:extLst>
          </p:cNvPr>
          <p:cNvSpPr txBox="1"/>
          <p:nvPr/>
        </p:nvSpPr>
        <p:spPr>
          <a:xfrm rot="16200000">
            <a:off x="1067990" y="3821799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elvetica" panose="020B0604020202030204" pitchFamily="34" charset="0"/>
                <a:ea typeface="HyhwpEQ" panose="02030600000101010101" pitchFamily="18" charset="-127"/>
              </a:rPr>
              <a:t>Cluster size</a:t>
            </a:r>
            <a:endParaRPr lang="ko-KR" altLang="en-US" sz="1400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35620E-B2AD-401C-99C1-1897E9AAABC4}"/>
              </a:ext>
            </a:extLst>
          </p:cNvPr>
          <p:cNvSpPr txBox="1"/>
          <p:nvPr/>
        </p:nvSpPr>
        <p:spPr>
          <a:xfrm>
            <a:off x="599051" y="1159188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Helvetica" panose="020B0604020202030204" pitchFamily="34" charset="0"/>
                <a:ea typeface="HyhwpEQ" panose="02030600000101010101" pitchFamily="18" charset="-127"/>
              </a:rPr>
              <a:t>Example of </a:t>
            </a:r>
            <a:r>
              <a:rPr lang="en-US" altLang="ko-KR" sz="2400" b="1" dirty="0">
                <a:latin typeface="Helvetica" panose="020B0604020202030204" pitchFamily="34" charset="0"/>
                <a:ea typeface="HyhwpEQ" panose="02030600000101010101" pitchFamily="18" charset="-127"/>
              </a:rPr>
              <a:t>workday</a:t>
            </a:r>
            <a:endParaRPr lang="ko-KR" altLang="en-US" sz="2400" b="1" dirty="0">
              <a:latin typeface="Helvetica" panose="020B0604020202030204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9C2BFC4-EEB6-4818-8431-E58539EFCBDA}"/>
              </a:ext>
            </a:extLst>
          </p:cNvPr>
          <p:cNvGrpSpPr/>
          <p:nvPr/>
        </p:nvGrpSpPr>
        <p:grpSpPr>
          <a:xfrm>
            <a:off x="1846920" y="1782778"/>
            <a:ext cx="4309961" cy="4385819"/>
            <a:chOff x="2932027" y="1986830"/>
            <a:chExt cx="3168900" cy="34159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D926D5B-05B9-46D1-A8F0-6DFEEB962FC9}"/>
                    </a:ext>
                  </a:extLst>
                </p:cNvPr>
                <p:cNvSpPr txBox="1"/>
                <p:nvPr/>
              </p:nvSpPr>
              <p:spPr>
                <a:xfrm>
                  <a:off x="3355359" y="4377227"/>
                  <a:ext cx="1563563" cy="287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ko-KR" altLang="en-US" dirty="0">
                      <a:solidFill>
                        <a:schemeClr val="accent2">
                          <a:lumMod val="75000"/>
                        </a:schemeClr>
                      </a:solidFill>
                      <a:latin typeface="Helvetica" panose="020B0604020202030204" pitchFamily="34" charset="0"/>
                      <a:ea typeface="나눔바른고딕" panose="020B0603020101020101" pitchFamily="50" charset="-127"/>
                    </a:rPr>
                    <a:t> </a:t>
                  </a:r>
                  <a:r>
                    <a:rPr lang="en-US" altLang="ko-KR" dirty="0">
                      <a:solidFill>
                        <a:schemeClr val="accent2">
                          <a:lumMod val="75000"/>
                        </a:schemeClr>
                      </a:solidFill>
                      <a:latin typeface="Helvetica" panose="020B0604020202030204" pitchFamily="34" charset="0"/>
                      <a:ea typeface="나눔바른고딕" panose="020B0603020101020101" pitchFamily="50" charset="-127"/>
                    </a:rPr>
                    <a:t>= 0.63</a:t>
                  </a:r>
                  <a:endParaRPr lang="ko-KR" altLang="en-US" dirty="0">
                    <a:solidFill>
                      <a:schemeClr val="accent2">
                        <a:lumMod val="75000"/>
                      </a:schemeClr>
                    </a:solidFill>
                    <a:latin typeface="Helvetica" panose="020B0604020202030204" pitchFamily="34" charset="0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D926D5B-05B9-46D1-A8F0-6DFEEB962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359" y="4377227"/>
                  <a:ext cx="1563563" cy="287660"/>
                </a:xfrm>
                <a:prstGeom prst="rect">
                  <a:avLst/>
                </a:prstGeom>
                <a:blipFill>
                  <a:blip r:embed="rId4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B2AC540-64C2-4004-9E34-9406E2EDA4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2"/>
            <a:stretch/>
          </p:blipFill>
          <p:spPr>
            <a:xfrm>
              <a:off x="2932027" y="1986830"/>
              <a:ext cx="3168900" cy="3415958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919860-5A5E-4EF8-9994-F7BD975A675F}"/>
              </a:ext>
            </a:extLst>
          </p:cNvPr>
          <p:cNvGrpSpPr/>
          <p:nvPr/>
        </p:nvGrpSpPr>
        <p:grpSpPr>
          <a:xfrm>
            <a:off x="6132382" y="1782778"/>
            <a:ext cx="4309962" cy="4385819"/>
            <a:chOff x="7402037" y="1929122"/>
            <a:chExt cx="3168901" cy="341595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76EC6A8-A3E8-4664-9449-F4A99A584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2"/>
            <a:stretch/>
          </p:blipFill>
          <p:spPr>
            <a:xfrm>
              <a:off x="7402037" y="1929122"/>
              <a:ext cx="3168901" cy="341595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A7F003-60CA-4BBF-9827-AC5DE312972E}"/>
                    </a:ext>
                  </a:extLst>
                </p:cNvPr>
                <p:cNvSpPr txBox="1"/>
                <p:nvPr/>
              </p:nvSpPr>
              <p:spPr>
                <a:xfrm>
                  <a:off x="7670078" y="4195859"/>
                  <a:ext cx="1563563" cy="287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ko-KR" altLang="en-US" dirty="0">
                      <a:latin typeface="Helvetica" panose="020B0604020202030204" pitchFamily="34" charset="0"/>
                      <a:ea typeface="나눔바른고딕" panose="020B0603020101020101" pitchFamily="50" charset="-127"/>
                    </a:rPr>
                    <a:t> </a:t>
                  </a:r>
                  <a:r>
                    <a:rPr lang="en-US" altLang="ko-KR" dirty="0">
                      <a:latin typeface="Helvetica" panose="020B0604020202030204" pitchFamily="34" charset="0"/>
                      <a:ea typeface="나눔바른고딕" panose="020B0603020101020101" pitchFamily="50" charset="-127"/>
                    </a:rPr>
                    <a:t>= 0.77</a:t>
                  </a:r>
                  <a:endParaRPr lang="ko-KR" altLang="en-US" dirty="0">
                    <a:latin typeface="Helvetica" panose="020B0604020202030204" pitchFamily="34" charset="0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A7F003-60CA-4BBF-9827-AC5DE3129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078" y="4195859"/>
                  <a:ext cx="1563563" cy="287660"/>
                </a:xfrm>
                <a:prstGeom prst="rect">
                  <a:avLst/>
                </a:prstGeom>
                <a:blipFill>
                  <a:blip r:embed="rId7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12FCD1C-DB08-4D46-9842-7824C96803B6}"/>
              </a:ext>
            </a:extLst>
          </p:cNvPr>
          <p:cNvGrpSpPr/>
          <p:nvPr/>
        </p:nvGrpSpPr>
        <p:grpSpPr>
          <a:xfrm>
            <a:off x="3096248" y="6071925"/>
            <a:ext cx="6118869" cy="369332"/>
            <a:chOff x="3096248" y="6071925"/>
            <a:chExt cx="611886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2196AF-32CF-49B0-9EE5-3C032A4CAD3D}"/>
                </a:ext>
              </a:extLst>
            </p:cNvPr>
            <p:cNvSpPr txBox="1"/>
            <p:nvPr/>
          </p:nvSpPr>
          <p:spPr>
            <a:xfrm>
              <a:off x="3096248" y="6071925"/>
              <a:ext cx="16081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Helvetica" panose="020B0604020202030204" pitchFamily="34" charset="0"/>
                  <a:ea typeface="HyhwpEQ" panose="02030600000101010101" pitchFamily="18" charset="-127"/>
                </a:rPr>
                <a:t>(a) Rush-hour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F643B5-E052-4BC2-A00F-21C5E5855C05}"/>
                </a:ext>
              </a:extLst>
            </p:cNvPr>
            <p:cNvSpPr txBox="1"/>
            <p:nvPr/>
          </p:nvSpPr>
          <p:spPr>
            <a:xfrm>
              <a:off x="7145320" y="6071925"/>
              <a:ext cx="20697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Helvetica" panose="020B0604020202030204" pitchFamily="34" charset="0"/>
                  <a:ea typeface="HyhwpEQ" panose="02030600000101010101" pitchFamily="18" charset="-127"/>
                </a:rPr>
                <a:t>(b) Non rush-hour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41E31F7-5279-4F16-8299-73947309BC39}"/>
              </a:ext>
            </a:extLst>
          </p:cNvPr>
          <p:cNvSpPr txBox="1"/>
          <p:nvPr/>
        </p:nvSpPr>
        <p:spPr>
          <a:xfrm rot="5400000">
            <a:off x="9727520" y="3821799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elvetica" panose="020B0604020202030204" pitchFamily="34" charset="0"/>
                <a:ea typeface="HyhwpEQ" panose="02030600000101010101" pitchFamily="18" charset="-127"/>
              </a:rPr>
              <a:t>Cluster size</a:t>
            </a:r>
            <a:endParaRPr lang="ko-KR" altLang="en-US" sz="1400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87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0F247B8-28FF-4548-838D-DAE62171F1C6}"/>
              </a:ext>
            </a:extLst>
          </p:cNvPr>
          <p:cNvSpPr/>
          <p:nvPr/>
        </p:nvSpPr>
        <p:spPr>
          <a:xfrm>
            <a:off x="7866213" y="2220875"/>
            <a:ext cx="3944189" cy="114906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Helvetica" panose="020B0604020202030204" pitchFamily="34" charset="0"/>
                <a:ea typeface="HyhwpEQ" panose="02030600000101010101" pitchFamily="18" charset="-127"/>
              </a:rPr>
              <a:t>How does the network behave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Helvetica" panose="020B0604020202030204" pitchFamily="34" charset="0"/>
                <a:ea typeface="HyhwpEQ" panose="02030600000101010101" pitchFamily="18" charset="-127"/>
              </a:rPr>
              <a:t>differently in the rush hour?</a:t>
            </a:r>
            <a:endParaRPr lang="ko-KR" altLang="en-US" dirty="0">
              <a:solidFill>
                <a:schemeClr val="bg1"/>
              </a:solidFill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C42118-5FD9-4556-A1CC-00B7DDF2C385}"/>
                  </a:ext>
                </a:extLst>
              </p:cNvPr>
              <p:cNvSpPr txBox="1"/>
              <p:nvPr/>
            </p:nvSpPr>
            <p:spPr>
              <a:xfrm rot="16200000">
                <a:off x="-53477" y="3634707"/>
                <a:ext cx="9709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Helvetica" panose="020B0604020202030204" pitchFamily="34" charset="0"/>
                  <a:ea typeface="HyhwpEQ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C42118-5FD9-4556-A1CC-00B7DDF2C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477" y="3634707"/>
                <a:ext cx="970955" cy="369332"/>
              </a:xfrm>
              <a:prstGeom prst="rect">
                <a:avLst/>
              </a:prstGeom>
              <a:blipFill>
                <a:blip r:embed="rId3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DCEFA97F-CA54-441B-9E06-B44329CECA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690" r="9605" b="552"/>
          <a:stretch/>
        </p:blipFill>
        <p:spPr>
          <a:xfrm>
            <a:off x="885046" y="980401"/>
            <a:ext cx="6601947" cy="542130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6B85F60-8C4F-4698-A8B5-056A20CB78BE}"/>
              </a:ext>
            </a:extLst>
          </p:cNvPr>
          <p:cNvSpPr/>
          <p:nvPr/>
        </p:nvSpPr>
        <p:spPr>
          <a:xfrm>
            <a:off x="1569829" y="4568784"/>
            <a:ext cx="687596" cy="80331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B9F4563-EEFC-469C-8A37-0159C85A49FA}"/>
              </a:ext>
            </a:extLst>
          </p:cNvPr>
          <p:cNvSpPr/>
          <p:nvPr/>
        </p:nvSpPr>
        <p:spPr>
          <a:xfrm>
            <a:off x="5113129" y="4825959"/>
            <a:ext cx="687596" cy="80331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8B22074-CC4B-421E-B185-4654C4BA203F}"/>
              </a:ext>
            </a:extLst>
          </p:cNvPr>
          <p:cNvGrpSpPr/>
          <p:nvPr/>
        </p:nvGrpSpPr>
        <p:grpSpPr>
          <a:xfrm>
            <a:off x="8062639" y="2471422"/>
            <a:ext cx="3640792" cy="923330"/>
            <a:chOff x="7555254" y="3935519"/>
            <a:chExt cx="3640792" cy="92333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1A2682F-844A-4632-923D-0E1071ADF9D7}"/>
                </a:ext>
              </a:extLst>
            </p:cNvPr>
            <p:cNvSpPr/>
            <p:nvPr/>
          </p:nvSpPr>
          <p:spPr>
            <a:xfrm>
              <a:off x="7555254" y="3997892"/>
              <a:ext cx="524065" cy="5232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BF6BF0-A6E2-4650-8283-74638B820FC8}"/>
                </a:ext>
              </a:extLst>
            </p:cNvPr>
            <p:cNvSpPr txBox="1"/>
            <p:nvPr/>
          </p:nvSpPr>
          <p:spPr>
            <a:xfrm>
              <a:off x="8145211" y="3935519"/>
              <a:ext cx="30508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Helvetica" panose="020B0604020202030204" pitchFamily="34" charset="0"/>
                  <a:ea typeface="HyhwpEQ" panose="02030600000101010101" pitchFamily="18" charset="-127"/>
                </a:rPr>
                <a:t>Rush hours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Helvetica" panose="020B0604020202030204" pitchFamily="34" charset="0"/>
                  <a:ea typeface="HyhwpEQ" panose="02030600000101010101" pitchFamily="18" charset="-127"/>
                </a:rPr>
                <a:t>8:00~10:00, 17:00~19:00</a:t>
              </a:r>
            </a:p>
            <a:p>
              <a:r>
                <a:rPr lang="en-US" altLang="ko-KR" dirty="0">
                  <a:latin typeface="Helvetica" panose="020B0604020202030204" pitchFamily="34" charset="0"/>
                  <a:ea typeface="HyhwpEQ" panose="02030600000101010101" pitchFamily="18" charset="-127"/>
                </a:rPr>
                <a:t> </a:t>
              </a:r>
              <a:endParaRPr lang="ko-KR" altLang="en-US" dirty="0">
                <a:latin typeface="Helvetica" panose="020B0604020202030204" pitchFamily="34" charset="0"/>
                <a:ea typeface="HyhwpEQ" panose="02030600000101010101" pitchFamily="18" charset="-127"/>
              </a:endParaRPr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C7B2FD1-B6EC-42F3-82F6-AC8B29DF0D9B}"/>
              </a:ext>
            </a:extLst>
          </p:cNvPr>
          <p:cNvSpPr/>
          <p:nvPr/>
        </p:nvSpPr>
        <p:spPr>
          <a:xfrm>
            <a:off x="7866213" y="4191538"/>
            <a:ext cx="3944189" cy="114906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rPr>
              <a:t>How does the network behave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rPr>
              <a:t>differently in the </a:t>
            </a:r>
            <a:r>
              <a:rPr lang="en-US" altLang="ko-KR" b="1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rPr>
              <a:t>rush hour</a:t>
            </a:r>
            <a:r>
              <a:rPr lang="en-US" altLang="ko-KR" dirty="0">
                <a:solidFill>
                  <a:schemeClr val="tx1"/>
                </a:solidFill>
                <a:latin typeface="Helvetica" panose="020B0604020202030204" pitchFamily="34" charset="0"/>
                <a:ea typeface="HyhwpEQ" panose="02030600000101010101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Helvetica" panose="020B0604020202030204" pitchFamily="34" charset="0"/>
              <a:ea typeface="HyhwpEQ" panose="02030600000101010101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F05A0AA-4359-45A9-B9BF-5CB124EA94E9}"/>
              </a:ext>
            </a:extLst>
          </p:cNvPr>
          <p:cNvGrpSpPr/>
          <p:nvPr/>
        </p:nvGrpSpPr>
        <p:grpSpPr>
          <a:xfrm>
            <a:off x="0" y="-1"/>
            <a:ext cx="12192000" cy="824743"/>
            <a:chOff x="0" y="0"/>
            <a:chExt cx="12192000" cy="624114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0E96415A-34FB-4715-B9F8-41B8C8BD99EC}"/>
                </a:ext>
              </a:extLst>
            </p:cNvPr>
            <p:cNvSpPr/>
            <p:nvPr/>
          </p:nvSpPr>
          <p:spPr>
            <a:xfrm>
              <a:off x="0" y="29028"/>
              <a:ext cx="12192000" cy="595086"/>
            </a:xfrm>
            <a:prstGeom prst="rect">
              <a:avLst/>
            </a:prstGeom>
            <a:solidFill>
              <a:srgbClr val="BCD4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elvetica" panose="020B0604020202030204" pitchFamily="34" charset="0"/>
                <a:ea typeface="Malgun Gothic Semilight" panose="020B0503020000020004" pitchFamily="34" charset="-127"/>
              </a:endParaRPr>
            </a:p>
          </p:txBody>
        </p:sp>
        <p:cxnSp>
          <p:nvCxnSpPr>
            <p:cNvPr id="36" name="Straight Connector 6">
              <a:extLst>
                <a:ext uri="{FF2B5EF4-FFF2-40B4-BE49-F238E27FC236}">
                  <a16:creationId xmlns:a16="http://schemas.microsoft.com/office/drawing/2014/main" id="{9E190857-19E9-492F-8B41-E03B5B81F6CA}"/>
                </a:ext>
              </a:extLst>
            </p:cNvPr>
            <p:cNvCxnSpPr/>
            <p:nvPr/>
          </p:nvCxnSpPr>
          <p:spPr>
            <a:xfrm>
              <a:off x="3048" y="621764"/>
              <a:ext cx="12188952" cy="0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7">
              <a:extLst>
                <a:ext uri="{FF2B5EF4-FFF2-40B4-BE49-F238E27FC236}">
                  <a16:creationId xmlns:a16="http://schemas.microsoft.com/office/drawing/2014/main" id="{145827C5-EA94-4A70-9A4C-EDF47A59DDBA}"/>
                </a:ext>
              </a:extLst>
            </p:cNvPr>
            <p:cNvCxnSpPr/>
            <p:nvPr/>
          </p:nvCxnSpPr>
          <p:spPr>
            <a:xfrm>
              <a:off x="3048" y="29028"/>
              <a:ext cx="12188952" cy="0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8">
              <a:extLst>
                <a:ext uri="{FF2B5EF4-FFF2-40B4-BE49-F238E27FC236}">
                  <a16:creationId xmlns:a16="http://schemas.microsoft.com/office/drawing/2014/main" id="{22C3572C-2F68-4B2D-9DAA-2ADDD3D7A3D5}"/>
                </a:ext>
              </a:extLst>
            </p:cNvPr>
            <p:cNvCxnSpPr/>
            <p:nvPr/>
          </p:nvCxnSpPr>
          <p:spPr>
            <a:xfrm>
              <a:off x="29030" y="0"/>
              <a:ext cx="0" cy="621764"/>
            </a:xfrm>
            <a:prstGeom prst="line">
              <a:avLst/>
            </a:prstGeom>
            <a:ln w="76200" cmpd="thinThick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">
              <a:extLst>
                <a:ext uri="{FF2B5EF4-FFF2-40B4-BE49-F238E27FC236}">
                  <a16:creationId xmlns:a16="http://schemas.microsoft.com/office/drawing/2014/main" id="{2C10D2C8-C30D-4853-B14D-5540C72D3B73}"/>
                </a:ext>
              </a:extLst>
            </p:cNvPr>
            <p:cNvCxnSpPr/>
            <p:nvPr/>
          </p:nvCxnSpPr>
          <p:spPr>
            <a:xfrm>
              <a:off x="12155715" y="0"/>
              <a:ext cx="0" cy="621764"/>
            </a:xfrm>
            <a:prstGeom prst="line">
              <a:avLst/>
            </a:prstGeom>
            <a:ln w="76200" cmpd="thickThin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98A6BCC-8102-4512-989F-E9DAA2DECE85}"/>
                    </a:ext>
                  </a:extLst>
                </p:cNvPr>
                <p:cNvSpPr txBox="1"/>
                <p:nvPr/>
              </p:nvSpPr>
              <p:spPr>
                <a:xfrm>
                  <a:off x="331797" y="127426"/>
                  <a:ext cx="4150623" cy="3959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457200" indent="-457200">
                    <a:buFont typeface="Wingdings" panose="05000000000000000000" pitchFamily="2" charset="2"/>
                    <a:buChar char="v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altLang="ko-KR" sz="2800" dirty="0">
                      <a:latin typeface="Helvetica" panose="020B0604020202030204" pitchFamily="34" charset="0"/>
                      <a:ea typeface="나눔바른고딕" panose="020B0603020101020101" pitchFamily="50" charset="-127"/>
                    </a:rPr>
                    <a:t> depending on time</a:t>
                  </a:r>
                  <a:endParaRPr lang="ko-KR" altLang="en-US" sz="900" b="1" dirty="0">
                    <a:solidFill>
                      <a:srgbClr val="002060"/>
                    </a:solidFill>
                    <a:latin typeface="Helvetica" panose="020B0604020202030204" pitchFamily="34" charset="0"/>
                    <a:ea typeface="Malgun Gothic Semilight" panose="020B0503020000020004" pitchFamily="34" charset="-127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98A6BCC-8102-4512-989F-E9DAA2DEC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97" y="127426"/>
                  <a:ext cx="4150623" cy="395940"/>
                </a:xfrm>
                <a:prstGeom prst="rect">
                  <a:avLst/>
                </a:prstGeom>
                <a:blipFill>
                  <a:blip r:embed="rId5"/>
                  <a:stretch>
                    <a:fillRect t="-12941" b="-329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0881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1817</Words>
  <Application>Microsoft Office PowerPoint</Application>
  <PresentationFormat>와이드스크린</PresentationFormat>
  <Paragraphs>213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Apple SD Gothic Neo</vt:lpstr>
      <vt:lpstr>HyhwpEQ</vt:lpstr>
      <vt:lpstr>나눔바른고딕</vt:lpstr>
      <vt:lpstr>맑은 고딕</vt:lpstr>
      <vt:lpstr>맑은고딕</vt:lpstr>
      <vt:lpstr>아리따-돋움(TTF)-SemiBold</vt:lpstr>
      <vt:lpstr>함초롬바탕</vt:lpstr>
      <vt:lpstr>Arial</vt:lpstr>
      <vt:lpstr>Cambria Math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wooseok</dc:creator>
  <cp:lastModifiedBy>song wooseok</cp:lastModifiedBy>
  <cp:revision>59</cp:revision>
  <dcterms:created xsi:type="dcterms:W3CDTF">2020-11-09T19:40:16Z</dcterms:created>
  <dcterms:modified xsi:type="dcterms:W3CDTF">2020-12-30T03:49:12Z</dcterms:modified>
</cp:coreProperties>
</file>