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12" r:id="rId4"/>
    <p:sldId id="305" r:id="rId5"/>
    <p:sldId id="368" r:id="rId6"/>
    <p:sldId id="367" r:id="rId7"/>
    <p:sldId id="313" r:id="rId8"/>
    <p:sldId id="316" r:id="rId9"/>
    <p:sldId id="319" r:id="rId10"/>
    <p:sldId id="335" r:id="rId11"/>
    <p:sldId id="320" r:id="rId12"/>
    <p:sldId id="369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31" r:id="rId21"/>
    <p:sldId id="333" r:id="rId22"/>
    <p:sldId id="332" r:id="rId23"/>
    <p:sldId id="334" r:id="rId24"/>
    <p:sldId id="336" r:id="rId25"/>
    <p:sldId id="337" r:id="rId26"/>
    <p:sldId id="338" r:id="rId27"/>
    <p:sldId id="339" r:id="rId28"/>
    <p:sldId id="340" r:id="rId29"/>
    <p:sldId id="342" r:id="rId30"/>
    <p:sldId id="341" r:id="rId31"/>
    <p:sldId id="321" r:id="rId32"/>
    <p:sldId id="355" r:id="rId33"/>
    <p:sldId id="322" r:id="rId34"/>
    <p:sldId id="314" r:id="rId35"/>
    <p:sldId id="324" r:id="rId36"/>
    <p:sldId id="370" r:id="rId37"/>
    <p:sldId id="359" r:id="rId38"/>
    <p:sldId id="323" r:id="rId39"/>
    <p:sldId id="357" r:id="rId40"/>
    <p:sldId id="361" r:id="rId41"/>
    <p:sldId id="362" r:id="rId42"/>
    <p:sldId id="364" r:id="rId43"/>
    <p:sldId id="365" r:id="rId44"/>
    <p:sldId id="366" r:id="rId45"/>
    <p:sldId id="356" r:id="rId46"/>
    <p:sldId id="317" r:id="rId47"/>
    <p:sldId id="315" r:id="rId48"/>
    <p:sldId id="371" r:id="rId49"/>
    <p:sldId id="318" r:id="rId50"/>
    <p:sldId id="270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F78"/>
    <a:srgbClr val="FBFBFB"/>
    <a:srgbClr val="FF6969"/>
    <a:srgbClr val="E07A3C"/>
    <a:srgbClr val="E6B2DF"/>
    <a:srgbClr val="FFFFFF"/>
    <a:srgbClr val="E7B895"/>
    <a:srgbClr val="E89C6B"/>
    <a:srgbClr val="5F5E5B"/>
    <a:srgbClr val="534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1" autoAdjust="0"/>
    <p:restoredTop sz="81152" autoAdjust="0"/>
  </p:normalViewPr>
  <p:slideViewPr>
    <p:cSldViewPr snapToGrid="0" showGuides="1">
      <p:cViewPr varScale="1">
        <p:scale>
          <a:sx n="63" d="100"/>
          <a:sy n="63" d="100"/>
        </p:scale>
        <p:origin x="1517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4D0E4-A594-4F8E-9B40-0FCEFA85E10C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8A07-7E12-4D04-8FAD-CA2A86D3A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4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67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6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7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16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한 </a:t>
            </a: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Topic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은 여러 개의 </a:t>
            </a: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Partition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으로 나뉠 수 있음</a:t>
            </a: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메시지를 저장하는 버퍼와 같은 역할</a:t>
            </a: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2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라운드 로빈 스케줄링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(Round Robin Scheduling, RR)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은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시분할 시스템을 위해 설계된 선점형 스케줄링의 하나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로서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프로세스들 사이에 우선순위를 두지 않고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순서대로 시간단위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(Time Quantum)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로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CPU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를 할당하는 방식의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CPU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스케줄링 알고리즘이다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0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86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73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4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08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7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40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33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6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9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뒤에 우리가 만든 </a:t>
            </a:r>
            <a:r>
              <a:rPr lang="en-US" altLang="ko-KR" dirty="0"/>
              <a:t>producer, consumer python </a:t>
            </a:r>
            <a:r>
              <a:rPr lang="ko-KR" altLang="en-US" dirty="0"/>
              <a:t>파일 코드를 </a:t>
            </a:r>
            <a:r>
              <a:rPr lang="ko-KR" altLang="en-US" dirty="0" err="1"/>
              <a:t>설명해야할까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41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2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43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2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51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0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0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40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97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8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77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06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162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95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80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82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71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8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1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8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2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8A07-7E12-4D04-8FAD-CA2A86D3A1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6:5601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011" y="2583226"/>
            <a:ext cx="1035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I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C-PBL+ Project. Streaming Data Processing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953555" y="3183369"/>
            <a:ext cx="1035971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727B2F-A58A-47CA-B248-9CB2A193BC78}"/>
              </a:ext>
            </a:extLst>
          </p:cNvPr>
          <p:cNvSpPr txBox="1"/>
          <p:nvPr/>
        </p:nvSpPr>
        <p:spPr>
          <a:xfrm>
            <a:off x="11192824" y="5734008"/>
            <a:ext cx="838755" cy="9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600" b="1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송우석</a:t>
            </a:r>
            <a:endParaRPr lang="en-US" altLang="ko-KR" sz="1600" b="1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  <a:p>
            <a:pPr algn="r">
              <a:lnSpc>
                <a:spcPct val="120000"/>
              </a:lnSpc>
            </a:pPr>
            <a:r>
              <a:rPr lang="ko-KR" altLang="en-US" sz="1600" b="1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심유라</a:t>
            </a:r>
            <a:endParaRPr lang="en-US" altLang="ko-KR" sz="1600" b="1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  <a:p>
            <a:pPr algn="r">
              <a:lnSpc>
                <a:spcPct val="120000"/>
              </a:lnSpc>
            </a:pPr>
            <a:r>
              <a:rPr lang="ko-KR" altLang="en-US" sz="1600" b="1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주민건</a:t>
            </a:r>
            <a:endParaRPr lang="en-US" altLang="ko-KR" sz="1600" b="1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97B9D1-2792-39C6-9F2B-3E3A122BF225}"/>
              </a:ext>
            </a:extLst>
          </p:cNvPr>
          <p:cNvCxnSpPr>
            <a:cxnSpLocks/>
          </p:cNvCxnSpPr>
          <p:nvPr/>
        </p:nvCxnSpPr>
        <p:spPr>
          <a:xfrm>
            <a:off x="973011" y="2479737"/>
            <a:ext cx="1035971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6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DB1B4-50E8-8F79-FC4F-159A71107D55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 스트리밍 데이터를 처리하기 위해 만들어진 오픈 소스 분산형 게시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구독 메시지 플랫폼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1821218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Topic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5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Message: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실시간으로 흘러 들어오는 데이터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5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Message: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실시간으로 흘러 들어오는 데이터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C5AE0A8-1558-DC5E-D089-F0AD2CF62762}"/>
              </a:ext>
            </a:extLst>
          </p:cNvPr>
          <p:cNvSpPr/>
          <p:nvPr/>
        </p:nvSpPr>
        <p:spPr>
          <a:xfrm>
            <a:off x="6737841" y="2408664"/>
            <a:ext cx="499301" cy="38161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815B2-9234-AC34-8F97-B6AE50D38815}"/>
              </a:ext>
            </a:extLst>
          </p:cNvPr>
          <p:cNvSpPr txBox="1"/>
          <p:nvPr/>
        </p:nvSpPr>
        <p:spPr>
          <a:xfrm>
            <a:off x="7335186" y="2350913"/>
            <a:ext cx="226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Snowflake id</a:t>
            </a:r>
          </a:p>
        </p:txBody>
      </p:sp>
    </p:spTree>
    <p:extLst>
      <p:ext uri="{BB962C8B-B14F-4D97-AF65-F5344CB8AC3E}">
        <p14:creationId xmlns:p14="http://schemas.microsoft.com/office/powerpoint/2010/main" val="137331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13F50B0-DDBD-4B2D-1CC7-793538D991C1}"/>
              </a:ext>
            </a:extLst>
          </p:cNvPr>
          <p:cNvGrpSpPr/>
          <p:nvPr/>
        </p:nvGrpSpPr>
        <p:grpSpPr>
          <a:xfrm>
            <a:off x="3163277" y="3708429"/>
            <a:ext cx="8796496" cy="2876669"/>
            <a:chOff x="690848" y="2652586"/>
            <a:chExt cx="10810304" cy="41658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CD98AE-4A33-6700-B70E-175698E228F1}"/>
                </a:ext>
              </a:extLst>
            </p:cNvPr>
            <p:cNvSpPr/>
            <p:nvPr/>
          </p:nvSpPr>
          <p:spPr>
            <a:xfrm>
              <a:off x="69084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DBE8381-1458-F6BF-7D3D-F39F0BC5F4CD}"/>
                </a:ext>
              </a:extLst>
            </p:cNvPr>
            <p:cNvSpPr/>
            <p:nvPr/>
          </p:nvSpPr>
          <p:spPr>
            <a:xfrm>
              <a:off x="941567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20D74B-D182-19E9-FEE5-FA0549B07AED}"/>
                </a:ext>
              </a:extLst>
            </p:cNvPr>
            <p:cNvSpPr/>
            <p:nvPr/>
          </p:nvSpPr>
          <p:spPr>
            <a:xfrm>
              <a:off x="4147546" y="3520809"/>
              <a:ext cx="3896750" cy="280736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1E5FE5E-2917-2691-6189-1BD4432B7E77}"/>
                </a:ext>
              </a:extLst>
            </p:cNvPr>
            <p:cNvSpPr/>
            <p:nvPr/>
          </p:nvSpPr>
          <p:spPr>
            <a:xfrm>
              <a:off x="4374874" y="2652586"/>
              <a:ext cx="3389069" cy="604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zookeeper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EA3953-E4FC-9731-B234-41E855C4C0EA}"/>
                </a:ext>
              </a:extLst>
            </p:cNvPr>
            <p:cNvSpPr/>
            <p:nvPr/>
          </p:nvSpPr>
          <p:spPr>
            <a:xfrm>
              <a:off x="896150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89437F3-EC81-84FF-C26C-EEC673D2E3C3}"/>
                </a:ext>
              </a:extLst>
            </p:cNvPr>
            <p:cNvSpPr/>
            <p:nvPr/>
          </p:nvSpPr>
          <p:spPr>
            <a:xfrm>
              <a:off x="885307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8F7AC9-0E01-365E-6537-9E573D0AFB30}"/>
                </a:ext>
              </a:extLst>
            </p:cNvPr>
            <p:cNvSpPr/>
            <p:nvPr/>
          </p:nvSpPr>
          <p:spPr>
            <a:xfrm>
              <a:off x="896149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66415F-5AA2-B4FD-539E-618EACA21952}"/>
                </a:ext>
              </a:extLst>
            </p:cNvPr>
            <p:cNvSpPr/>
            <p:nvPr/>
          </p:nvSpPr>
          <p:spPr>
            <a:xfrm>
              <a:off x="4573534" y="3675553"/>
              <a:ext cx="3044616" cy="24978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2BFCD08-964D-38CE-2D60-9755898185A3}"/>
                </a:ext>
              </a:extLst>
            </p:cNvPr>
            <p:cNvSpPr/>
            <p:nvPr/>
          </p:nvSpPr>
          <p:spPr>
            <a:xfrm>
              <a:off x="9631824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0BD1EC4-44D1-27D7-C698-B054E9CCDD9D}"/>
                </a:ext>
              </a:extLst>
            </p:cNvPr>
            <p:cNvSpPr/>
            <p:nvPr/>
          </p:nvSpPr>
          <p:spPr>
            <a:xfrm>
              <a:off x="9620981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1244A7-50B0-E3D1-3DD2-68A002A0FC91}"/>
                </a:ext>
              </a:extLst>
            </p:cNvPr>
            <p:cNvSpPr/>
            <p:nvPr/>
          </p:nvSpPr>
          <p:spPr>
            <a:xfrm>
              <a:off x="9631823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8404A1-991F-22C5-8E74-2B75DE2A5BA3}"/>
                </a:ext>
              </a:extLst>
            </p:cNvPr>
            <p:cNvSpPr/>
            <p:nvPr/>
          </p:nvSpPr>
          <p:spPr>
            <a:xfrm>
              <a:off x="4748707" y="4188661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E0583DB-3B12-99BD-66F2-1A4CF60198BB}"/>
                </a:ext>
              </a:extLst>
            </p:cNvPr>
            <p:cNvSpPr/>
            <p:nvPr/>
          </p:nvSpPr>
          <p:spPr>
            <a:xfrm>
              <a:off x="4770993" y="4792195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326B-32E1-A053-7CBE-387E1A51DC69}"/>
                </a:ext>
              </a:extLst>
            </p:cNvPr>
            <p:cNvSpPr txBox="1"/>
            <p:nvPr/>
          </p:nvSpPr>
          <p:spPr>
            <a:xfrm>
              <a:off x="1144747" y="6328176"/>
              <a:ext cx="1415428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Producer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07B7F-5B1D-3AB2-D11C-E10BB50EB27F}"/>
                </a:ext>
              </a:extLst>
            </p:cNvPr>
            <p:cNvSpPr txBox="1"/>
            <p:nvPr/>
          </p:nvSpPr>
          <p:spPr>
            <a:xfrm>
              <a:off x="5584333" y="6328176"/>
              <a:ext cx="1177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</a:t>
              </a:r>
              <a:endParaRPr lang="ko-KR" alt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75203-09B7-D8EB-5C83-77F9E22CCDF8}"/>
                </a:ext>
              </a:extLst>
            </p:cNvPr>
            <p:cNvSpPr txBox="1"/>
            <p:nvPr/>
          </p:nvSpPr>
          <p:spPr>
            <a:xfrm>
              <a:off x="9756362" y="6328176"/>
              <a:ext cx="14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Consumer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C1532A-B353-A95E-C73B-A41D0823D21F}"/>
                </a:ext>
              </a:extLst>
            </p:cNvPr>
            <p:cNvSpPr txBox="1"/>
            <p:nvPr/>
          </p:nvSpPr>
          <p:spPr>
            <a:xfrm>
              <a:off x="5470653" y="3723774"/>
              <a:ext cx="1177670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Broker1</a:t>
              </a:r>
              <a:endParaRPr lang="ko-KR" altLang="en-US" sz="1600" b="1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A34776-A82E-B763-6122-626CD2AAEB8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2571019" y="4046036"/>
              <a:ext cx="2177688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2E8578-BB56-DDDA-43F2-E3DF089BC13E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2571019" y="4046036"/>
              <a:ext cx="2199974" cy="95522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03CFB28-6D28-96BC-6D14-39B4F9F213E6}"/>
                </a:ext>
              </a:extLst>
            </p:cNvPr>
            <p:cNvSpPr/>
            <p:nvPr/>
          </p:nvSpPr>
          <p:spPr>
            <a:xfrm>
              <a:off x="4770993" y="5394160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016F10B-05B3-3191-A425-CBD4D87CB136}"/>
                </a:ext>
              </a:extLst>
            </p:cNvPr>
            <p:cNvCxnSpPr>
              <a:cxnSpLocks/>
              <a:stCxn id="9" idx="3"/>
              <a:endCxn id="31" idx="1"/>
            </p:cNvCxnSpPr>
            <p:nvPr/>
          </p:nvCxnSpPr>
          <p:spPr>
            <a:xfrm>
              <a:off x="2571019" y="4046036"/>
              <a:ext cx="2199974" cy="15571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E2395C-FC43-8D0A-63D2-29E242A9251B}"/>
                </a:ext>
              </a:extLst>
            </p:cNvPr>
            <p:cNvSpPr/>
            <p:nvPr/>
          </p:nvSpPr>
          <p:spPr>
            <a:xfrm>
              <a:off x="9549029" y="3581400"/>
              <a:ext cx="1840460" cy="2667365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A7741F2-6E55-C64C-EC99-0F0F937F8F0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7398404" y="4046036"/>
              <a:ext cx="2233420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C33C99-46BA-A3AB-C2D1-DBE4FB5F2960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7420690" y="5001265"/>
              <a:ext cx="2211133" cy="80168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818011B-6AB1-4AE1-489C-A7644D56E07E}"/>
                </a:ext>
              </a:extLst>
            </p:cNvPr>
            <p:cNvCxnSpPr>
              <a:cxnSpLocks/>
              <a:stCxn id="31" idx="3"/>
              <a:endCxn id="14" idx="1"/>
            </p:cNvCxnSpPr>
            <p:nvPr/>
          </p:nvCxnSpPr>
          <p:spPr>
            <a:xfrm flipV="1">
              <a:off x="7420690" y="4924493"/>
              <a:ext cx="2200291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D16592-6745-C9C7-F448-691114571EF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2560176" y="4924493"/>
              <a:ext cx="2210817" cy="7677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B20FDA8-56B1-4871-2CDD-FA861937C7B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 flipV="1">
              <a:off x="2571018" y="4397731"/>
              <a:ext cx="2177689" cy="140521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0790F0B-FC12-D1D7-6CE6-4921C0449EF2}"/>
                </a:ext>
              </a:extLst>
            </p:cNvPr>
            <p:cNvCxnSpPr>
              <a:cxnSpLocks/>
              <a:stCxn id="10" idx="3"/>
              <a:endCxn id="31" idx="1"/>
            </p:cNvCxnSpPr>
            <p:nvPr/>
          </p:nvCxnSpPr>
          <p:spPr>
            <a:xfrm>
              <a:off x="2560176" y="4924493"/>
              <a:ext cx="2210817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CE343A-3BC8-C115-5CC4-303A9D3DF6A4}"/>
              </a:ext>
            </a:extLst>
          </p:cNvPr>
          <p:cNvSpPr/>
          <p:nvPr/>
        </p:nvSpPr>
        <p:spPr>
          <a:xfrm>
            <a:off x="5018490" y="3429000"/>
            <a:ext cx="699145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id="{65040D61-FD9E-4E44-B313-F9BFB910F0C3}"/>
              </a:ext>
            </a:extLst>
          </p:cNvPr>
          <p:cNvSpPr/>
          <p:nvPr/>
        </p:nvSpPr>
        <p:spPr>
          <a:xfrm>
            <a:off x="138557" y="5615315"/>
            <a:ext cx="2810463" cy="631229"/>
          </a:xfrm>
          <a:prstGeom prst="wedgeRoundRectCallout">
            <a:avLst>
              <a:gd name="adj1" fmla="val 71188"/>
              <a:gd name="adj2" fmla="val 749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데이터를 카프카로 전송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3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13F50B0-DDBD-4B2D-1CC7-793538D991C1}"/>
              </a:ext>
            </a:extLst>
          </p:cNvPr>
          <p:cNvGrpSpPr/>
          <p:nvPr/>
        </p:nvGrpSpPr>
        <p:grpSpPr>
          <a:xfrm>
            <a:off x="3163277" y="3708429"/>
            <a:ext cx="8796496" cy="2876669"/>
            <a:chOff x="690848" y="2652586"/>
            <a:chExt cx="10810304" cy="41658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CD98AE-4A33-6700-B70E-175698E228F1}"/>
                </a:ext>
              </a:extLst>
            </p:cNvPr>
            <p:cNvSpPr/>
            <p:nvPr/>
          </p:nvSpPr>
          <p:spPr>
            <a:xfrm>
              <a:off x="69084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DBE8381-1458-F6BF-7D3D-F39F0BC5F4CD}"/>
                </a:ext>
              </a:extLst>
            </p:cNvPr>
            <p:cNvSpPr/>
            <p:nvPr/>
          </p:nvSpPr>
          <p:spPr>
            <a:xfrm>
              <a:off x="941567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20D74B-D182-19E9-FEE5-FA0549B07AED}"/>
                </a:ext>
              </a:extLst>
            </p:cNvPr>
            <p:cNvSpPr/>
            <p:nvPr/>
          </p:nvSpPr>
          <p:spPr>
            <a:xfrm>
              <a:off x="4147546" y="3520809"/>
              <a:ext cx="3896750" cy="280736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1E5FE5E-2917-2691-6189-1BD4432B7E77}"/>
                </a:ext>
              </a:extLst>
            </p:cNvPr>
            <p:cNvSpPr/>
            <p:nvPr/>
          </p:nvSpPr>
          <p:spPr>
            <a:xfrm>
              <a:off x="4374874" y="2652586"/>
              <a:ext cx="3389069" cy="604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zookeeper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EA3953-E4FC-9731-B234-41E855C4C0EA}"/>
                </a:ext>
              </a:extLst>
            </p:cNvPr>
            <p:cNvSpPr/>
            <p:nvPr/>
          </p:nvSpPr>
          <p:spPr>
            <a:xfrm>
              <a:off x="896150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89437F3-EC81-84FF-C26C-EEC673D2E3C3}"/>
                </a:ext>
              </a:extLst>
            </p:cNvPr>
            <p:cNvSpPr/>
            <p:nvPr/>
          </p:nvSpPr>
          <p:spPr>
            <a:xfrm>
              <a:off x="885307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8F7AC9-0E01-365E-6537-9E573D0AFB30}"/>
                </a:ext>
              </a:extLst>
            </p:cNvPr>
            <p:cNvSpPr/>
            <p:nvPr/>
          </p:nvSpPr>
          <p:spPr>
            <a:xfrm>
              <a:off x="896149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66415F-5AA2-B4FD-539E-618EACA21952}"/>
                </a:ext>
              </a:extLst>
            </p:cNvPr>
            <p:cNvSpPr/>
            <p:nvPr/>
          </p:nvSpPr>
          <p:spPr>
            <a:xfrm>
              <a:off x="4573534" y="3675553"/>
              <a:ext cx="3044616" cy="24978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2BFCD08-964D-38CE-2D60-9755898185A3}"/>
                </a:ext>
              </a:extLst>
            </p:cNvPr>
            <p:cNvSpPr/>
            <p:nvPr/>
          </p:nvSpPr>
          <p:spPr>
            <a:xfrm>
              <a:off x="9631824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0BD1EC4-44D1-27D7-C698-B054E9CCDD9D}"/>
                </a:ext>
              </a:extLst>
            </p:cNvPr>
            <p:cNvSpPr/>
            <p:nvPr/>
          </p:nvSpPr>
          <p:spPr>
            <a:xfrm>
              <a:off x="9620981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1244A7-50B0-E3D1-3DD2-68A002A0FC91}"/>
                </a:ext>
              </a:extLst>
            </p:cNvPr>
            <p:cNvSpPr/>
            <p:nvPr/>
          </p:nvSpPr>
          <p:spPr>
            <a:xfrm>
              <a:off x="9631823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8404A1-991F-22C5-8E74-2B75DE2A5BA3}"/>
                </a:ext>
              </a:extLst>
            </p:cNvPr>
            <p:cNvSpPr/>
            <p:nvPr/>
          </p:nvSpPr>
          <p:spPr>
            <a:xfrm>
              <a:off x="4748707" y="4188661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E0583DB-3B12-99BD-66F2-1A4CF60198BB}"/>
                </a:ext>
              </a:extLst>
            </p:cNvPr>
            <p:cNvSpPr/>
            <p:nvPr/>
          </p:nvSpPr>
          <p:spPr>
            <a:xfrm>
              <a:off x="4770993" y="4792195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326B-32E1-A053-7CBE-387E1A51DC69}"/>
                </a:ext>
              </a:extLst>
            </p:cNvPr>
            <p:cNvSpPr txBox="1"/>
            <p:nvPr/>
          </p:nvSpPr>
          <p:spPr>
            <a:xfrm>
              <a:off x="1144747" y="6328176"/>
              <a:ext cx="1415428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Producer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07B7F-5B1D-3AB2-D11C-E10BB50EB27F}"/>
                </a:ext>
              </a:extLst>
            </p:cNvPr>
            <p:cNvSpPr txBox="1"/>
            <p:nvPr/>
          </p:nvSpPr>
          <p:spPr>
            <a:xfrm>
              <a:off x="5584333" y="6328176"/>
              <a:ext cx="1177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</a:t>
              </a:r>
              <a:endParaRPr lang="ko-KR" alt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75203-09B7-D8EB-5C83-77F9E22CCDF8}"/>
                </a:ext>
              </a:extLst>
            </p:cNvPr>
            <p:cNvSpPr txBox="1"/>
            <p:nvPr/>
          </p:nvSpPr>
          <p:spPr>
            <a:xfrm>
              <a:off x="9756362" y="6328176"/>
              <a:ext cx="14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Consumer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C1532A-B353-A95E-C73B-A41D0823D21F}"/>
                </a:ext>
              </a:extLst>
            </p:cNvPr>
            <p:cNvSpPr txBox="1"/>
            <p:nvPr/>
          </p:nvSpPr>
          <p:spPr>
            <a:xfrm>
              <a:off x="5470653" y="3723774"/>
              <a:ext cx="1177670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Broker1</a:t>
              </a:r>
              <a:endParaRPr lang="ko-KR" altLang="en-US" sz="1600" b="1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A34776-A82E-B763-6122-626CD2AAEB8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2571019" y="4046036"/>
              <a:ext cx="2177688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2E8578-BB56-DDDA-43F2-E3DF089BC13E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2571019" y="4046036"/>
              <a:ext cx="2199974" cy="95522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03CFB28-6D28-96BC-6D14-39B4F9F213E6}"/>
                </a:ext>
              </a:extLst>
            </p:cNvPr>
            <p:cNvSpPr/>
            <p:nvPr/>
          </p:nvSpPr>
          <p:spPr>
            <a:xfrm>
              <a:off x="4770993" y="5394160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016F10B-05B3-3191-A425-CBD4D87CB136}"/>
                </a:ext>
              </a:extLst>
            </p:cNvPr>
            <p:cNvCxnSpPr>
              <a:cxnSpLocks/>
              <a:stCxn id="9" idx="3"/>
              <a:endCxn id="31" idx="1"/>
            </p:cNvCxnSpPr>
            <p:nvPr/>
          </p:nvCxnSpPr>
          <p:spPr>
            <a:xfrm>
              <a:off x="2571019" y="4046036"/>
              <a:ext cx="2199974" cy="15571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E2395C-FC43-8D0A-63D2-29E242A9251B}"/>
                </a:ext>
              </a:extLst>
            </p:cNvPr>
            <p:cNvSpPr/>
            <p:nvPr/>
          </p:nvSpPr>
          <p:spPr>
            <a:xfrm>
              <a:off x="9549029" y="3581400"/>
              <a:ext cx="1840460" cy="2667365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A7741F2-6E55-C64C-EC99-0F0F937F8F0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7398404" y="4046036"/>
              <a:ext cx="2233420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C33C99-46BA-A3AB-C2D1-DBE4FB5F2960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7420690" y="5001265"/>
              <a:ext cx="2211133" cy="80168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818011B-6AB1-4AE1-489C-A7644D56E07E}"/>
                </a:ext>
              </a:extLst>
            </p:cNvPr>
            <p:cNvCxnSpPr>
              <a:cxnSpLocks/>
              <a:stCxn id="31" idx="3"/>
              <a:endCxn id="14" idx="1"/>
            </p:cNvCxnSpPr>
            <p:nvPr/>
          </p:nvCxnSpPr>
          <p:spPr>
            <a:xfrm flipV="1">
              <a:off x="7420690" y="4924493"/>
              <a:ext cx="2200291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D16592-6745-C9C7-F448-691114571EF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2560176" y="4924493"/>
              <a:ext cx="2210817" cy="7677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B20FDA8-56B1-4871-2CDD-FA861937C7B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 flipV="1">
              <a:off x="2571018" y="4397731"/>
              <a:ext cx="2177689" cy="140521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0790F0B-FC12-D1D7-6CE6-4921C0449EF2}"/>
                </a:ext>
              </a:extLst>
            </p:cNvPr>
            <p:cNvCxnSpPr>
              <a:cxnSpLocks/>
              <a:stCxn id="10" idx="3"/>
              <a:endCxn id="31" idx="1"/>
            </p:cNvCxnSpPr>
            <p:nvPr/>
          </p:nvCxnSpPr>
          <p:spPr>
            <a:xfrm>
              <a:off x="2560176" y="4924493"/>
              <a:ext cx="2210817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CE343A-3BC8-C115-5CC4-303A9D3DF6A4}"/>
              </a:ext>
            </a:extLst>
          </p:cNvPr>
          <p:cNvSpPr/>
          <p:nvPr/>
        </p:nvSpPr>
        <p:spPr>
          <a:xfrm>
            <a:off x="3100562" y="3443379"/>
            <a:ext cx="699145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3500C2AE-A6F7-D4AA-7513-FBAC694C87F1}"/>
              </a:ext>
            </a:extLst>
          </p:cNvPr>
          <p:cNvSpPr/>
          <p:nvPr/>
        </p:nvSpPr>
        <p:spPr>
          <a:xfrm>
            <a:off x="7209207" y="5585728"/>
            <a:ext cx="2696859" cy="631229"/>
          </a:xfrm>
          <a:prstGeom prst="wedgeRoundRectCallout">
            <a:avLst>
              <a:gd name="adj1" fmla="val 71188"/>
              <a:gd name="adj2" fmla="val 749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카프카로 들어온 데이터 수신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1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13F50B0-DDBD-4B2D-1CC7-793538D991C1}"/>
              </a:ext>
            </a:extLst>
          </p:cNvPr>
          <p:cNvGrpSpPr/>
          <p:nvPr/>
        </p:nvGrpSpPr>
        <p:grpSpPr>
          <a:xfrm>
            <a:off x="3163277" y="3708429"/>
            <a:ext cx="8796496" cy="2876669"/>
            <a:chOff x="690848" y="2652586"/>
            <a:chExt cx="10810304" cy="41658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CD98AE-4A33-6700-B70E-175698E228F1}"/>
                </a:ext>
              </a:extLst>
            </p:cNvPr>
            <p:cNvSpPr/>
            <p:nvPr/>
          </p:nvSpPr>
          <p:spPr>
            <a:xfrm>
              <a:off x="69084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DBE8381-1458-F6BF-7D3D-F39F0BC5F4CD}"/>
                </a:ext>
              </a:extLst>
            </p:cNvPr>
            <p:cNvSpPr/>
            <p:nvPr/>
          </p:nvSpPr>
          <p:spPr>
            <a:xfrm>
              <a:off x="941567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20D74B-D182-19E9-FEE5-FA0549B07AED}"/>
                </a:ext>
              </a:extLst>
            </p:cNvPr>
            <p:cNvSpPr/>
            <p:nvPr/>
          </p:nvSpPr>
          <p:spPr>
            <a:xfrm>
              <a:off x="4147546" y="3520809"/>
              <a:ext cx="3896750" cy="280736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1E5FE5E-2917-2691-6189-1BD4432B7E77}"/>
                </a:ext>
              </a:extLst>
            </p:cNvPr>
            <p:cNvSpPr/>
            <p:nvPr/>
          </p:nvSpPr>
          <p:spPr>
            <a:xfrm>
              <a:off x="4374874" y="2652586"/>
              <a:ext cx="3389069" cy="604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zookeeper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EA3953-E4FC-9731-B234-41E855C4C0EA}"/>
                </a:ext>
              </a:extLst>
            </p:cNvPr>
            <p:cNvSpPr/>
            <p:nvPr/>
          </p:nvSpPr>
          <p:spPr>
            <a:xfrm>
              <a:off x="896150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89437F3-EC81-84FF-C26C-EEC673D2E3C3}"/>
                </a:ext>
              </a:extLst>
            </p:cNvPr>
            <p:cNvSpPr/>
            <p:nvPr/>
          </p:nvSpPr>
          <p:spPr>
            <a:xfrm>
              <a:off x="885307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8F7AC9-0E01-365E-6537-9E573D0AFB30}"/>
                </a:ext>
              </a:extLst>
            </p:cNvPr>
            <p:cNvSpPr/>
            <p:nvPr/>
          </p:nvSpPr>
          <p:spPr>
            <a:xfrm>
              <a:off x="896149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66415F-5AA2-B4FD-539E-618EACA21952}"/>
                </a:ext>
              </a:extLst>
            </p:cNvPr>
            <p:cNvSpPr/>
            <p:nvPr/>
          </p:nvSpPr>
          <p:spPr>
            <a:xfrm>
              <a:off x="4573534" y="3675553"/>
              <a:ext cx="3044616" cy="24978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2BFCD08-964D-38CE-2D60-9755898185A3}"/>
                </a:ext>
              </a:extLst>
            </p:cNvPr>
            <p:cNvSpPr/>
            <p:nvPr/>
          </p:nvSpPr>
          <p:spPr>
            <a:xfrm>
              <a:off x="9631824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0BD1EC4-44D1-27D7-C698-B054E9CCDD9D}"/>
                </a:ext>
              </a:extLst>
            </p:cNvPr>
            <p:cNvSpPr/>
            <p:nvPr/>
          </p:nvSpPr>
          <p:spPr>
            <a:xfrm>
              <a:off x="9620981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1244A7-50B0-E3D1-3DD2-68A002A0FC91}"/>
                </a:ext>
              </a:extLst>
            </p:cNvPr>
            <p:cNvSpPr/>
            <p:nvPr/>
          </p:nvSpPr>
          <p:spPr>
            <a:xfrm>
              <a:off x="9631823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8404A1-991F-22C5-8E74-2B75DE2A5BA3}"/>
                </a:ext>
              </a:extLst>
            </p:cNvPr>
            <p:cNvSpPr/>
            <p:nvPr/>
          </p:nvSpPr>
          <p:spPr>
            <a:xfrm>
              <a:off x="4748707" y="4188661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E0583DB-3B12-99BD-66F2-1A4CF60198BB}"/>
                </a:ext>
              </a:extLst>
            </p:cNvPr>
            <p:cNvSpPr/>
            <p:nvPr/>
          </p:nvSpPr>
          <p:spPr>
            <a:xfrm>
              <a:off x="4770993" y="4792195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326B-32E1-A053-7CBE-387E1A51DC69}"/>
                </a:ext>
              </a:extLst>
            </p:cNvPr>
            <p:cNvSpPr txBox="1"/>
            <p:nvPr/>
          </p:nvSpPr>
          <p:spPr>
            <a:xfrm>
              <a:off x="1144747" y="6328176"/>
              <a:ext cx="1415428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Producer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07B7F-5B1D-3AB2-D11C-E10BB50EB27F}"/>
                </a:ext>
              </a:extLst>
            </p:cNvPr>
            <p:cNvSpPr txBox="1"/>
            <p:nvPr/>
          </p:nvSpPr>
          <p:spPr>
            <a:xfrm>
              <a:off x="5584333" y="6328176"/>
              <a:ext cx="1177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</a:t>
              </a:r>
              <a:endParaRPr lang="ko-KR" alt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75203-09B7-D8EB-5C83-77F9E22CCDF8}"/>
                </a:ext>
              </a:extLst>
            </p:cNvPr>
            <p:cNvSpPr txBox="1"/>
            <p:nvPr/>
          </p:nvSpPr>
          <p:spPr>
            <a:xfrm>
              <a:off x="9756362" y="6328176"/>
              <a:ext cx="14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Consumer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C1532A-B353-A95E-C73B-A41D0823D21F}"/>
                </a:ext>
              </a:extLst>
            </p:cNvPr>
            <p:cNvSpPr txBox="1"/>
            <p:nvPr/>
          </p:nvSpPr>
          <p:spPr>
            <a:xfrm>
              <a:off x="5470653" y="3723774"/>
              <a:ext cx="1177670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Broker1</a:t>
              </a:r>
              <a:endParaRPr lang="ko-KR" altLang="en-US" sz="1600" b="1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A34776-A82E-B763-6122-626CD2AAEB8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2571019" y="4046036"/>
              <a:ext cx="2177688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2E8578-BB56-DDDA-43F2-E3DF089BC13E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2571019" y="4046036"/>
              <a:ext cx="2199974" cy="95522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03CFB28-6D28-96BC-6D14-39B4F9F213E6}"/>
                </a:ext>
              </a:extLst>
            </p:cNvPr>
            <p:cNvSpPr/>
            <p:nvPr/>
          </p:nvSpPr>
          <p:spPr>
            <a:xfrm>
              <a:off x="4770993" y="5394160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016F10B-05B3-3191-A425-CBD4D87CB136}"/>
                </a:ext>
              </a:extLst>
            </p:cNvPr>
            <p:cNvCxnSpPr>
              <a:cxnSpLocks/>
              <a:stCxn id="9" idx="3"/>
              <a:endCxn id="31" idx="1"/>
            </p:cNvCxnSpPr>
            <p:nvPr/>
          </p:nvCxnSpPr>
          <p:spPr>
            <a:xfrm>
              <a:off x="2571019" y="4046036"/>
              <a:ext cx="2199974" cy="15571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E2395C-FC43-8D0A-63D2-29E242A9251B}"/>
                </a:ext>
              </a:extLst>
            </p:cNvPr>
            <p:cNvSpPr/>
            <p:nvPr/>
          </p:nvSpPr>
          <p:spPr>
            <a:xfrm>
              <a:off x="9549029" y="3581400"/>
              <a:ext cx="1840460" cy="2667365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A7741F2-6E55-C64C-EC99-0F0F937F8F0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7398404" y="4046036"/>
              <a:ext cx="2233420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C33C99-46BA-A3AB-C2D1-DBE4FB5F2960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7420690" y="5001265"/>
              <a:ext cx="2211133" cy="80168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818011B-6AB1-4AE1-489C-A7644D56E07E}"/>
                </a:ext>
              </a:extLst>
            </p:cNvPr>
            <p:cNvCxnSpPr>
              <a:cxnSpLocks/>
              <a:stCxn id="31" idx="3"/>
              <a:endCxn id="14" idx="1"/>
            </p:cNvCxnSpPr>
            <p:nvPr/>
          </p:nvCxnSpPr>
          <p:spPr>
            <a:xfrm flipV="1">
              <a:off x="7420690" y="4924493"/>
              <a:ext cx="2200291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D16592-6745-C9C7-F448-691114571EF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2560176" y="4924493"/>
              <a:ext cx="2210817" cy="7677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B20FDA8-56B1-4871-2CDD-FA861937C7B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 flipV="1">
              <a:off x="2571018" y="4397731"/>
              <a:ext cx="2177689" cy="140521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0790F0B-FC12-D1D7-6CE6-4921C0449EF2}"/>
                </a:ext>
              </a:extLst>
            </p:cNvPr>
            <p:cNvCxnSpPr>
              <a:cxnSpLocks/>
              <a:stCxn id="10" idx="3"/>
              <a:endCxn id="31" idx="1"/>
            </p:cNvCxnSpPr>
            <p:nvPr/>
          </p:nvCxnSpPr>
          <p:spPr>
            <a:xfrm>
              <a:off x="2560176" y="4924493"/>
              <a:ext cx="2210817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CE343A-3BC8-C115-5CC4-303A9D3DF6A4}"/>
              </a:ext>
            </a:extLst>
          </p:cNvPr>
          <p:cNvSpPr/>
          <p:nvPr/>
        </p:nvSpPr>
        <p:spPr>
          <a:xfrm>
            <a:off x="3100562" y="3443379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3500C2AE-A6F7-D4AA-7513-FBAC694C87F1}"/>
              </a:ext>
            </a:extLst>
          </p:cNvPr>
          <p:cNvSpPr/>
          <p:nvPr/>
        </p:nvSpPr>
        <p:spPr>
          <a:xfrm>
            <a:off x="4224394" y="5659113"/>
            <a:ext cx="1598075" cy="631229"/>
          </a:xfrm>
          <a:prstGeom prst="wedgeRoundRectCallout">
            <a:avLst>
              <a:gd name="adj1" fmla="val 132475"/>
              <a:gd name="adj2" fmla="val 703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카프카 서버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37B275-C535-B9BD-A447-4341EF0043DC}"/>
              </a:ext>
            </a:extLst>
          </p:cNvPr>
          <p:cNvSpPr/>
          <p:nvPr/>
        </p:nvSpPr>
        <p:spPr>
          <a:xfrm>
            <a:off x="9289422" y="3479832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EF6424-79C9-2384-B596-5586FE4F3BD9}"/>
              </a:ext>
            </a:extLst>
          </p:cNvPr>
          <p:cNvSpPr/>
          <p:nvPr/>
        </p:nvSpPr>
        <p:spPr>
          <a:xfrm>
            <a:off x="5815113" y="3120151"/>
            <a:ext cx="3433401" cy="1075293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5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13F50B0-DDBD-4B2D-1CC7-793538D991C1}"/>
              </a:ext>
            </a:extLst>
          </p:cNvPr>
          <p:cNvGrpSpPr/>
          <p:nvPr/>
        </p:nvGrpSpPr>
        <p:grpSpPr>
          <a:xfrm>
            <a:off x="3163277" y="3708429"/>
            <a:ext cx="8796496" cy="2876669"/>
            <a:chOff x="690848" y="2652586"/>
            <a:chExt cx="10810304" cy="41658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CD98AE-4A33-6700-B70E-175698E228F1}"/>
                </a:ext>
              </a:extLst>
            </p:cNvPr>
            <p:cNvSpPr/>
            <p:nvPr/>
          </p:nvSpPr>
          <p:spPr>
            <a:xfrm>
              <a:off x="69084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DBE8381-1458-F6BF-7D3D-F39F0BC5F4CD}"/>
                </a:ext>
              </a:extLst>
            </p:cNvPr>
            <p:cNvSpPr/>
            <p:nvPr/>
          </p:nvSpPr>
          <p:spPr>
            <a:xfrm>
              <a:off x="941567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20D74B-D182-19E9-FEE5-FA0549B07AED}"/>
                </a:ext>
              </a:extLst>
            </p:cNvPr>
            <p:cNvSpPr/>
            <p:nvPr/>
          </p:nvSpPr>
          <p:spPr>
            <a:xfrm>
              <a:off x="4147546" y="3520809"/>
              <a:ext cx="3896750" cy="280736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1E5FE5E-2917-2691-6189-1BD4432B7E77}"/>
                </a:ext>
              </a:extLst>
            </p:cNvPr>
            <p:cNvSpPr/>
            <p:nvPr/>
          </p:nvSpPr>
          <p:spPr>
            <a:xfrm>
              <a:off x="4374874" y="2652586"/>
              <a:ext cx="3389069" cy="604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zookeeper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EA3953-E4FC-9731-B234-41E855C4C0EA}"/>
                </a:ext>
              </a:extLst>
            </p:cNvPr>
            <p:cNvSpPr/>
            <p:nvPr/>
          </p:nvSpPr>
          <p:spPr>
            <a:xfrm>
              <a:off x="896150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89437F3-EC81-84FF-C26C-EEC673D2E3C3}"/>
                </a:ext>
              </a:extLst>
            </p:cNvPr>
            <p:cNvSpPr/>
            <p:nvPr/>
          </p:nvSpPr>
          <p:spPr>
            <a:xfrm>
              <a:off x="885307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8F7AC9-0E01-365E-6537-9E573D0AFB30}"/>
                </a:ext>
              </a:extLst>
            </p:cNvPr>
            <p:cNvSpPr/>
            <p:nvPr/>
          </p:nvSpPr>
          <p:spPr>
            <a:xfrm>
              <a:off x="896149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66415F-5AA2-B4FD-539E-618EACA21952}"/>
                </a:ext>
              </a:extLst>
            </p:cNvPr>
            <p:cNvSpPr/>
            <p:nvPr/>
          </p:nvSpPr>
          <p:spPr>
            <a:xfrm>
              <a:off x="4573534" y="3675553"/>
              <a:ext cx="3044616" cy="24978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2BFCD08-964D-38CE-2D60-9755898185A3}"/>
                </a:ext>
              </a:extLst>
            </p:cNvPr>
            <p:cNvSpPr/>
            <p:nvPr/>
          </p:nvSpPr>
          <p:spPr>
            <a:xfrm>
              <a:off x="9631824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0BD1EC4-44D1-27D7-C698-B054E9CCDD9D}"/>
                </a:ext>
              </a:extLst>
            </p:cNvPr>
            <p:cNvSpPr/>
            <p:nvPr/>
          </p:nvSpPr>
          <p:spPr>
            <a:xfrm>
              <a:off x="9620981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1244A7-50B0-E3D1-3DD2-68A002A0FC91}"/>
                </a:ext>
              </a:extLst>
            </p:cNvPr>
            <p:cNvSpPr/>
            <p:nvPr/>
          </p:nvSpPr>
          <p:spPr>
            <a:xfrm>
              <a:off x="9631823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8404A1-991F-22C5-8E74-2B75DE2A5BA3}"/>
                </a:ext>
              </a:extLst>
            </p:cNvPr>
            <p:cNvSpPr/>
            <p:nvPr/>
          </p:nvSpPr>
          <p:spPr>
            <a:xfrm>
              <a:off x="4748707" y="4188661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E0583DB-3B12-99BD-66F2-1A4CF60198BB}"/>
                </a:ext>
              </a:extLst>
            </p:cNvPr>
            <p:cNvSpPr/>
            <p:nvPr/>
          </p:nvSpPr>
          <p:spPr>
            <a:xfrm>
              <a:off x="4770993" y="4792195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326B-32E1-A053-7CBE-387E1A51DC69}"/>
                </a:ext>
              </a:extLst>
            </p:cNvPr>
            <p:cNvSpPr txBox="1"/>
            <p:nvPr/>
          </p:nvSpPr>
          <p:spPr>
            <a:xfrm>
              <a:off x="1144747" y="6328176"/>
              <a:ext cx="1415428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Producer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07B7F-5B1D-3AB2-D11C-E10BB50EB27F}"/>
                </a:ext>
              </a:extLst>
            </p:cNvPr>
            <p:cNvSpPr txBox="1"/>
            <p:nvPr/>
          </p:nvSpPr>
          <p:spPr>
            <a:xfrm>
              <a:off x="5584333" y="6328176"/>
              <a:ext cx="1177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</a:t>
              </a:r>
              <a:endParaRPr lang="ko-KR" alt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75203-09B7-D8EB-5C83-77F9E22CCDF8}"/>
                </a:ext>
              </a:extLst>
            </p:cNvPr>
            <p:cNvSpPr txBox="1"/>
            <p:nvPr/>
          </p:nvSpPr>
          <p:spPr>
            <a:xfrm>
              <a:off x="9756362" y="6328176"/>
              <a:ext cx="14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Consumer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C1532A-B353-A95E-C73B-A41D0823D21F}"/>
                </a:ext>
              </a:extLst>
            </p:cNvPr>
            <p:cNvSpPr txBox="1"/>
            <p:nvPr/>
          </p:nvSpPr>
          <p:spPr>
            <a:xfrm>
              <a:off x="5470653" y="3723774"/>
              <a:ext cx="1177670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Broker1</a:t>
              </a:r>
              <a:endParaRPr lang="ko-KR" altLang="en-US" sz="1600" b="1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A34776-A82E-B763-6122-626CD2AAEB8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2571019" y="4046036"/>
              <a:ext cx="2177688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2E8578-BB56-DDDA-43F2-E3DF089BC13E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2571019" y="4046036"/>
              <a:ext cx="2199974" cy="95522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03CFB28-6D28-96BC-6D14-39B4F9F213E6}"/>
                </a:ext>
              </a:extLst>
            </p:cNvPr>
            <p:cNvSpPr/>
            <p:nvPr/>
          </p:nvSpPr>
          <p:spPr>
            <a:xfrm>
              <a:off x="4770993" y="5394160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016F10B-05B3-3191-A425-CBD4D87CB136}"/>
                </a:ext>
              </a:extLst>
            </p:cNvPr>
            <p:cNvCxnSpPr>
              <a:cxnSpLocks/>
              <a:stCxn id="9" idx="3"/>
              <a:endCxn id="31" idx="1"/>
            </p:cNvCxnSpPr>
            <p:nvPr/>
          </p:nvCxnSpPr>
          <p:spPr>
            <a:xfrm>
              <a:off x="2571019" y="4046036"/>
              <a:ext cx="2199974" cy="15571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E2395C-FC43-8D0A-63D2-29E242A9251B}"/>
                </a:ext>
              </a:extLst>
            </p:cNvPr>
            <p:cNvSpPr/>
            <p:nvPr/>
          </p:nvSpPr>
          <p:spPr>
            <a:xfrm>
              <a:off x="9549029" y="3581400"/>
              <a:ext cx="1840460" cy="2667365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A7741F2-6E55-C64C-EC99-0F0F937F8F0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7398404" y="4046036"/>
              <a:ext cx="2233420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C33C99-46BA-A3AB-C2D1-DBE4FB5F2960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7420690" y="5001265"/>
              <a:ext cx="2211133" cy="80168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818011B-6AB1-4AE1-489C-A7644D56E07E}"/>
                </a:ext>
              </a:extLst>
            </p:cNvPr>
            <p:cNvCxnSpPr>
              <a:cxnSpLocks/>
              <a:stCxn id="31" idx="3"/>
              <a:endCxn id="14" idx="1"/>
            </p:cNvCxnSpPr>
            <p:nvPr/>
          </p:nvCxnSpPr>
          <p:spPr>
            <a:xfrm flipV="1">
              <a:off x="7420690" y="4924493"/>
              <a:ext cx="2200291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D16592-6745-C9C7-F448-691114571EF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2560176" y="4924493"/>
              <a:ext cx="2210817" cy="7677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B20FDA8-56B1-4871-2CDD-FA861937C7B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 flipV="1">
              <a:off x="2571018" y="4397731"/>
              <a:ext cx="2177689" cy="140521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0790F0B-FC12-D1D7-6CE6-4921C0449EF2}"/>
                </a:ext>
              </a:extLst>
            </p:cNvPr>
            <p:cNvCxnSpPr>
              <a:cxnSpLocks/>
              <a:stCxn id="10" idx="3"/>
              <a:endCxn id="31" idx="1"/>
            </p:cNvCxnSpPr>
            <p:nvPr/>
          </p:nvCxnSpPr>
          <p:spPr>
            <a:xfrm>
              <a:off x="2560176" y="4924493"/>
              <a:ext cx="2210817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CE343A-3BC8-C115-5CC4-303A9D3DF6A4}"/>
              </a:ext>
            </a:extLst>
          </p:cNvPr>
          <p:cNvSpPr/>
          <p:nvPr/>
        </p:nvSpPr>
        <p:spPr>
          <a:xfrm>
            <a:off x="3100562" y="3443379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3500C2AE-A6F7-D4AA-7513-FBAC694C87F1}"/>
              </a:ext>
            </a:extLst>
          </p:cNvPr>
          <p:cNvSpPr/>
          <p:nvPr/>
        </p:nvSpPr>
        <p:spPr>
          <a:xfrm>
            <a:off x="3974119" y="1984388"/>
            <a:ext cx="3265235" cy="1226695"/>
          </a:xfrm>
          <a:prstGeom prst="wedgeRoundRectCallout">
            <a:avLst>
              <a:gd name="adj1" fmla="val 40017"/>
              <a:gd name="adj2" fmla="val 104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분산된 브로커 서버를 관리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반드시 </a:t>
            </a:r>
            <a:r>
              <a:rPr lang="ko-KR" altLang="en-US" sz="18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주키퍼가</a:t>
            </a: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실행되어야 카프카 사용 가능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37B275-C535-B9BD-A447-4341EF0043DC}"/>
              </a:ext>
            </a:extLst>
          </p:cNvPr>
          <p:cNvSpPr/>
          <p:nvPr/>
        </p:nvSpPr>
        <p:spPr>
          <a:xfrm>
            <a:off x="9289422" y="3479832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EF6424-79C9-2384-B596-5586FE4F3BD9}"/>
              </a:ext>
            </a:extLst>
          </p:cNvPr>
          <p:cNvSpPr/>
          <p:nvPr/>
        </p:nvSpPr>
        <p:spPr>
          <a:xfrm>
            <a:off x="5823922" y="4184256"/>
            <a:ext cx="3524263" cy="255756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4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13F50B0-DDBD-4B2D-1CC7-793538D991C1}"/>
              </a:ext>
            </a:extLst>
          </p:cNvPr>
          <p:cNvGrpSpPr/>
          <p:nvPr/>
        </p:nvGrpSpPr>
        <p:grpSpPr>
          <a:xfrm>
            <a:off x="3163277" y="3708429"/>
            <a:ext cx="8796496" cy="2876669"/>
            <a:chOff x="690848" y="2652586"/>
            <a:chExt cx="10810304" cy="41658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CD98AE-4A33-6700-B70E-175698E228F1}"/>
                </a:ext>
              </a:extLst>
            </p:cNvPr>
            <p:cNvSpPr/>
            <p:nvPr/>
          </p:nvSpPr>
          <p:spPr>
            <a:xfrm>
              <a:off x="69084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DBE8381-1458-F6BF-7D3D-F39F0BC5F4CD}"/>
                </a:ext>
              </a:extLst>
            </p:cNvPr>
            <p:cNvSpPr/>
            <p:nvPr/>
          </p:nvSpPr>
          <p:spPr>
            <a:xfrm>
              <a:off x="941567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20D74B-D182-19E9-FEE5-FA0549B07AED}"/>
                </a:ext>
              </a:extLst>
            </p:cNvPr>
            <p:cNvSpPr/>
            <p:nvPr/>
          </p:nvSpPr>
          <p:spPr>
            <a:xfrm>
              <a:off x="4147546" y="3520809"/>
              <a:ext cx="3896750" cy="280736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1E5FE5E-2917-2691-6189-1BD4432B7E77}"/>
                </a:ext>
              </a:extLst>
            </p:cNvPr>
            <p:cNvSpPr/>
            <p:nvPr/>
          </p:nvSpPr>
          <p:spPr>
            <a:xfrm>
              <a:off x="4374874" y="2652586"/>
              <a:ext cx="3389069" cy="604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zookeeper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EA3953-E4FC-9731-B234-41E855C4C0EA}"/>
                </a:ext>
              </a:extLst>
            </p:cNvPr>
            <p:cNvSpPr/>
            <p:nvPr/>
          </p:nvSpPr>
          <p:spPr>
            <a:xfrm>
              <a:off x="896150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89437F3-EC81-84FF-C26C-EEC673D2E3C3}"/>
                </a:ext>
              </a:extLst>
            </p:cNvPr>
            <p:cNvSpPr/>
            <p:nvPr/>
          </p:nvSpPr>
          <p:spPr>
            <a:xfrm>
              <a:off x="885307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8F7AC9-0E01-365E-6537-9E573D0AFB30}"/>
                </a:ext>
              </a:extLst>
            </p:cNvPr>
            <p:cNvSpPr/>
            <p:nvPr/>
          </p:nvSpPr>
          <p:spPr>
            <a:xfrm>
              <a:off x="896149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66415F-5AA2-B4FD-539E-618EACA21952}"/>
                </a:ext>
              </a:extLst>
            </p:cNvPr>
            <p:cNvSpPr/>
            <p:nvPr/>
          </p:nvSpPr>
          <p:spPr>
            <a:xfrm>
              <a:off x="4573534" y="3675553"/>
              <a:ext cx="3044616" cy="24978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2BFCD08-964D-38CE-2D60-9755898185A3}"/>
                </a:ext>
              </a:extLst>
            </p:cNvPr>
            <p:cNvSpPr/>
            <p:nvPr/>
          </p:nvSpPr>
          <p:spPr>
            <a:xfrm>
              <a:off x="9631824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0BD1EC4-44D1-27D7-C698-B054E9CCDD9D}"/>
                </a:ext>
              </a:extLst>
            </p:cNvPr>
            <p:cNvSpPr/>
            <p:nvPr/>
          </p:nvSpPr>
          <p:spPr>
            <a:xfrm>
              <a:off x="9620981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1244A7-50B0-E3D1-3DD2-68A002A0FC91}"/>
                </a:ext>
              </a:extLst>
            </p:cNvPr>
            <p:cNvSpPr/>
            <p:nvPr/>
          </p:nvSpPr>
          <p:spPr>
            <a:xfrm>
              <a:off x="9631823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8404A1-991F-22C5-8E74-2B75DE2A5BA3}"/>
                </a:ext>
              </a:extLst>
            </p:cNvPr>
            <p:cNvSpPr/>
            <p:nvPr/>
          </p:nvSpPr>
          <p:spPr>
            <a:xfrm>
              <a:off x="4748707" y="4188661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E0583DB-3B12-99BD-66F2-1A4CF60198BB}"/>
                </a:ext>
              </a:extLst>
            </p:cNvPr>
            <p:cNvSpPr/>
            <p:nvPr/>
          </p:nvSpPr>
          <p:spPr>
            <a:xfrm>
              <a:off x="4770993" y="4792195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326B-32E1-A053-7CBE-387E1A51DC69}"/>
                </a:ext>
              </a:extLst>
            </p:cNvPr>
            <p:cNvSpPr txBox="1"/>
            <p:nvPr/>
          </p:nvSpPr>
          <p:spPr>
            <a:xfrm>
              <a:off x="1144747" y="6328176"/>
              <a:ext cx="1415428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Producer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07B7F-5B1D-3AB2-D11C-E10BB50EB27F}"/>
                </a:ext>
              </a:extLst>
            </p:cNvPr>
            <p:cNvSpPr txBox="1"/>
            <p:nvPr/>
          </p:nvSpPr>
          <p:spPr>
            <a:xfrm>
              <a:off x="5584333" y="6328176"/>
              <a:ext cx="1177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</a:t>
              </a:r>
              <a:endParaRPr lang="ko-KR" alt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75203-09B7-D8EB-5C83-77F9E22CCDF8}"/>
                </a:ext>
              </a:extLst>
            </p:cNvPr>
            <p:cNvSpPr txBox="1"/>
            <p:nvPr/>
          </p:nvSpPr>
          <p:spPr>
            <a:xfrm>
              <a:off x="9756362" y="6328176"/>
              <a:ext cx="14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Consumer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C1532A-B353-A95E-C73B-A41D0823D21F}"/>
                </a:ext>
              </a:extLst>
            </p:cNvPr>
            <p:cNvSpPr txBox="1"/>
            <p:nvPr/>
          </p:nvSpPr>
          <p:spPr>
            <a:xfrm>
              <a:off x="5470653" y="3723774"/>
              <a:ext cx="1177670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Broker1</a:t>
              </a:r>
              <a:endParaRPr lang="ko-KR" altLang="en-US" sz="1600" b="1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A34776-A82E-B763-6122-626CD2AAEB8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2571019" y="4046036"/>
              <a:ext cx="2177688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2E8578-BB56-DDDA-43F2-E3DF089BC13E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2571019" y="4046036"/>
              <a:ext cx="2199974" cy="95522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03CFB28-6D28-96BC-6D14-39B4F9F213E6}"/>
                </a:ext>
              </a:extLst>
            </p:cNvPr>
            <p:cNvSpPr/>
            <p:nvPr/>
          </p:nvSpPr>
          <p:spPr>
            <a:xfrm>
              <a:off x="4770993" y="5394160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016F10B-05B3-3191-A425-CBD4D87CB136}"/>
                </a:ext>
              </a:extLst>
            </p:cNvPr>
            <p:cNvCxnSpPr>
              <a:cxnSpLocks/>
              <a:stCxn id="9" idx="3"/>
              <a:endCxn id="31" idx="1"/>
            </p:cNvCxnSpPr>
            <p:nvPr/>
          </p:nvCxnSpPr>
          <p:spPr>
            <a:xfrm>
              <a:off x="2571019" y="4046036"/>
              <a:ext cx="2199974" cy="15571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E2395C-FC43-8D0A-63D2-29E242A9251B}"/>
                </a:ext>
              </a:extLst>
            </p:cNvPr>
            <p:cNvSpPr/>
            <p:nvPr/>
          </p:nvSpPr>
          <p:spPr>
            <a:xfrm>
              <a:off x="9549029" y="3581400"/>
              <a:ext cx="1840460" cy="2667365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A7741F2-6E55-C64C-EC99-0F0F937F8F0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7398404" y="4046036"/>
              <a:ext cx="2233420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C33C99-46BA-A3AB-C2D1-DBE4FB5F2960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7420690" y="5001265"/>
              <a:ext cx="2211133" cy="80168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818011B-6AB1-4AE1-489C-A7644D56E07E}"/>
                </a:ext>
              </a:extLst>
            </p:cNvPr>
            <p:cNvCxnSpPr>
              <a:cxnSpLocks/>
              <a:stCxn id="31" idx="3"/>
              <a:endCxn id="14" idx="1"/>
            </p:cNvCxnSpPr>
            <p:nvPr/>
          </p:nvCxnSpPr>
          <p:spPr>
            <a:xfrm flipV="1">
              <a:off x="7420690" y="4924493"/>
              <a:ext cx="2200291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D16592-6745-C9C7-F448-691114571EF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2560176" y="4924493"/>
              <a:ext cx="2210817" cy="7677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B20FDA8-56B1-4871-2CDD-FA861937C7B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 flipV="1">
              <a:off x="2571018" y="4397731"/>
              <a:ext cx="2177689" cy="140521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0790F0B-FC12-D1D7-6CE6-4921C0449EF2}"/>
                </a:ext>
              </a:extLst>
            </p:cNvPr>
            <p:cNvCxnSpPr>
              <a:cxnSpLocks/>
              <a:stCxn id="10" idx="3"/>
              <a:endCxn id="31" idx="1"/>
            </p:cNvCxnSpPr>
            <p:nvPr/>
          </p:nvCxnSpPr>
          <p:spPr>
            <a:xfrm>
              <a:off x="2560176" y="4924493"/>
              <a:ext cx="2210817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CE343A-3BC8-C115-5CC4-303A9D3DF6A4}"/>
              </a:ext>
            </a:extLst>
          </p:cNvPr>
          <p:cNvSpPr/>
          <p:nvPr/>
        </p:nvSpPr>
        <p:spPr>
          <a:xfrm>
            <a:off x="3100562" y="3443379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3500C2AE-A6F7-D4AA-7513-FBAC694C87F1}"/>
              </a:ext>
            </a:extLst>
          </p:cNvPr>
          <p:cNvSpPr/>
          <p:nvPr/>
        </p:nvSpPr>
        <p:spPr>
          <a:xfrm>
            <a:off x="1889818" y="5249709"/>
            <a:ext cx="3932651" cy="1040633"/>
          </a:xfrm>
          <a:prstGeom prst="wedgeRoundRectCallout">
            <a:avLst>
              <a:gd name="adj1" fmla="val 68267"/>
              <a:gd name="adj2" fmla="val -791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카프카에 저장되는 메시지는 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Topic</a:t>
            </a: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을 사용하여 분류 됨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채널과 같은 역할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37B275-C535-B9BD-A447-4341EF0043DC}"/>
              </a:ext>
            </a:extLst>
          </p:cNvPr>
          <p:cNvSpPr/>
          <p:nvPr/>
        </p:nvSpPr>
        <p:spPr>
          <a:xfrm>
            <a:off x="9289422" y="3479832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EF6424-79C9-2384-B596-5586FE4F3BD9}"/>
              </a:ext>
            </a:extLst>
          </p:cNvPr>
          <p:cNvSpPr/>
          <p:nvPr/>
        </p:nvSpPr>
        <p:spPr>
          <a:xfrm>
            <a:off x="5815113" y="3120151"/>
            <a:ext cx="3433401" cy="1075293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5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90848" y="1846248"/>
            <a:ext cx="1094974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구성 요소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Zookeeper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EF317-3EE3-99DB-B0A1-65666501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13F50B0-DDBD-4B2D-1CC7-793538D991C1}"/>
              </a:ext>
            </a:extLst>
          </p:cNvPr>
          <p:cNvGrpSpPr/>
          <p:nvPr/>
        </p:nvGrpSpPr>
        <p:grpSpPr>
          <a:xfrm>
            <a:off x="3163277" y="3708429"/>
            <a:ext cx="8796496" cy="2876669"/>
            <a:chOff x="690848" y="2652586"/>
            <a:chExt cx="10810304" cy="41658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8CD98AE-4A33-6700-B70E-175698E228F1}"/>
                </a:ext>
              </a:extLst>
            </p:cNvPr>
            <p:cNvSpPr/>
            <p:nvPr/>
          </p:nvSpPr>
          <p:spPr>
            <a:xfrm>
              <a:off x="69084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DBE8381-1458-F6BF-7D3D-F39F0BC5F4CD}"/>
                </a:ext>
              </a:extLst>
            </p:cNvPr>
            <p:cNvSpPr/>
            <p:nvPr/>
          </p:nvSpPr>
          <p:spPr>
            <a:xfrm>
              <a:off x="941567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B20D74B-D182-19E9-FEE5-FA0549B07AED}"/>
                </a:ext>
              </a:extLst>
            </p:cNvPr>
            <p:cNvSpPr/>
            <p:nvPr/>
          </p:nvSpPr>
          <p:spPr>
            <a:xfrm>
              <a:off x="4147546" y="3520809"/>
              <a:ext cx="3896750" cy="280736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1E5FE5E-2917-2691-6189-1BD4432B7E77}"/>
                </a:ext>
              </a:extLst>
            </p:cNvPr>
            <p:cNvSpPr/>
            <p:nvPr/>
          </p:nvSpPr>
          <p:spPr>
            <a:xfrm>
              <a:off x="4374874" y="2652586"/>
              <a:ext cx="3389069" cy="604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zookeeper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EA3953-E4FC-9731-B234-41E855C4C0EA}"/>
                </a:ext>
              </a:extLst>
            </p:cNvPr>
            <p:cNvSpPr/>
            <p:nvPr/>
          </p:nvSpPr>
          <p:spPr>
            <a:xfrm>
              <a:off x="896150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89437F3-EC81-84FF-C26C-EEC673D2E3C3}"/>
                </a:ext>
              </a:extLst>
            </p:cNvPr>
            <p:cNvSpPr/>
            <p:nvPr/>
          </p:nvSpPr>
          <p:spPr>
            <a:xfrm>
              <a:off x="885307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8F7AC9-0E01-365E-6537-9E573D0AFB30}"/>
                </a:ext>
              </a:extLst>
            </p:cNvPr>
            <p:cNvSpPr/>
            <p:nvPr/>
          </p:nvSpPr>
          <p:spPr>
            <a:xfrm>
              <a:off x="896149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66415F-5AA2-B4FD-539E-618EACA21952}"/>
                </a:ext>
              </a:extLst>
            </p:cNvPr>
            <p:cNvSpPr/>
            <p:nvPr/>
          </p:nvSpPr>
          <p:spPr>
            <a:xfrm>
              <a:off x="4573534" y="3675553"/>
              <a:ext cx="3044616" cy="24978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2BFCD08-964D-38CE-2D60-9755898185A3}"/>
                </a:ext>
              </a:extLst>
            </p:cNvPr>
            <p:cNvSpPr/>
            <p:nvPr/>
          </p:nvSpPr>
          <p:spPr>
            <a:xfrm>
              <a:off x="9631824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0BD1EC4-44D1-27D7-C698-B054E9CCDD9D}"/>
                </a:ext>
              </a:extLst>
            </p:cNvPr>
            <p:cNvSpPr/>
            <p:nvPr/>
          </p:nvSpPr>
          <p:spPr>
            <a:xfrm>
              <a:off x="9620981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1244A7-50B0-E3D1-3DD2-68A002A0FC91}"/>
                </a:ext>
              </a:extLst>
            </p:cNvPr>
            <p:cNvSpPr/>
            <p:nvPr/>
          </p:nvSpPr>
          <p:spPr>
            <a:xfrm>
              <a:off x="9631823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8404A1-991F-22C5-8E74-2B75DE2A5BA3}"/>
                </a:ext>
              </a:extLst>
            </p:cNvPr>
            <p:cNvSpPr/>
            <p:nvPr/>
          </p:nvSpPr>
          <p:spPr>
            <a:xfrm>
              <a:off x="4748707" y="4188661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E0583DB-3B12-99BD-66F2-1A4CF60198BB}"/>
                </a:ext>
              </a:extLst>
            </p:cNvPr>
            <p:cNvSpPr/>
            <p:nvPr/>
          </p:nvSpPr>
          <p:spPr>
            <a:xfrm>
              <a:off x="4770993" y="4792195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7F326B-32E1-A053-7CBE-387E1A51DC69}"/>
                </a:ext>
              </a:extLst>
            </p:cNvPr>
            <p:cNvSpPr txBox="1"/>
            <p:nvPr/>
          </p:nvSpPr>
          <p:spPr>
            <a:xfrm>
              <a:off x="1144747" y="6328176"/>
              <a:ext cx="1415428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Producer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07B7F-5B1D-3AB2-D11C-E10BB50EB27F}"/>
                </a:ext>
              </a:extLst>
            </p:cNvPr>
            <p:cNvSpPr txBox="1"/>
            <p:nvPr/>
          </p:nvSpPr>
          <p:spPr>
            <a:xfrm>
              <a:off x="5584333" y="6328176"/>
              <a:ext cx="1177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</a:t>
              </a:r>
              <a:endParaRPr lang="ko-KR" alt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75203-09B7-D8EB-5C83-77F9E22CCDF8}"/>
                </a:ext>
              </a:extLst>
            </p:cNvPr>
            <p:cNvSpPr txBox="1"/>
            <p:nvPr/>
          </p:nvSpPr>
          <p:spPr>
            <a:xfrm>
              <a:off x="9756362" y="6328176"/>
              <a:ext cx="14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Consumer</a:t>
              </a:r>
              <a:endParaRPr lang="ko-KR" altLang="en-US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C1532A-B353-A95E-C73B-A41D0823D21F}"/>
                </a:ext>
              </a:extLst>
            </p:cNvPr>
            <p:cNvSpPr txBox="1"/>
            <p:nvPr/>
          </p:nvSpPr>
          <p:spPr>
            <a:xfrm>
              <a:off x="5470653" y="3723774"/>
              <a:ext cx="1177670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Broker1</a:t>
              </a:r>
              <a:endParaRPr lang="ko-KR" altLang="en-US" sz="1600" b="1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EA34776-A82E-B763-6122-626CD2AAEB8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2571019" y="4046036"/>
              <a:ext cx="2177688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2E8578-BB56-DDDA-43F2-E3DF089BC13E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2571019" y="4046036"/>
              <a:ext cx="2199974" cy="95522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03CFB28-6D28-96BC-6D14-39B4F9F213E6}"/>
                </a:ext>
              </a:extLst>
            </p:cNvPr>
            <p:cNvSpPr/>
            <p:nvPr/>
          </p:nvSpPr>
          <p:spPr>
            <a:xfrm>
              <a:off x="4770993" y="5394160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016F10B-05B3-3191-A425-CBD4D87CB136}"/>
                </a:ext>
              </a:extLst>
            </p:cNvPr>
            <p:cNvCxnSpPr>
              <a:cxnSpLocks/>
              <a:stCxn id="9" idx="3"/>
              <a:endCxn id="31" idx="1"/>
            </p:cNvCxnSpPr>
            <p:nvPr/>
          </p:nvCxnSpPr>
          <p:spPr>
            <a:xfrm>
              <a:off x="2571019" y="4046036"/>
              <a:ext cx="2199974" cy="15571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E2395C-FC43-8D0A-63D2-29E242A9251B}"/>
                </a:ext>
              </a:extLst>
            </p:cNvPr>
            <p:cNvSpPr/>
            <p:nvPr/>
          </p:nvSpPr>
          <p:spPr>
            <a:xfrm>
              <a:off x="9549029" y="3581400"/>
              <a:ext cx="1840460" cy="2667365"/>
            </a:xfrm>
            <a:prstGeom prst="round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A7741F2-6E55-C64C-EC99-0F0F937F8F0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7398404" y="4046036"/>
              <a:ext cx="2233420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DC33C99-46BA-A3AB-C2D1-DBE4FB5F2960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7420690" y="5001265"/>
              <a:ext cx="2211133" cy="80168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818011B-6AB1-4AE1-489C-A7644D56E07E}"/>
                </a:ext>
              </a:extLst>
            </p:cNvPr>
            <p:cNvCxnSpPr>
              <a:cxnSpLocks/>
              <a:stCxn id="31" idx="3"/>
              <a:endCxn id="14" idx="1"/>
            </p:cNvCxnSpPr>
            <p:nvPr/>
          </p:nvCxnSpPr>
          <p:spPr>
            <a:xfrm flipV="1">
              <a:off x="7420690" y="4924493"/>
              <a:ext cx="2200291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D16592-6745-C9C7-F448-691114571EF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2560176" y="4924493"/>
              <a:ext cx="2210817" cy="7677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B20FDA8-56B1-4871-2CDD-FA861937C7B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 flipV="1">
              <a:off x="2571018" y="4397731"/>
              <a:ext cx="2177689" cy="140521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0790F0B-FC12-D1D7-6CE6-4921C0449EF2}"/>
                </a:ext>
              </a:extLst>
            </p:cNvPr>
            <p:cNvCxnSpPr>
              <a:cxnSpLocks/>
              <a:stCxn id="10" idx="3"/>
              <a:endCxn id="31" idx="1"/>
            </p:cNvCxnSpPr>
            <p:nvPr/>
          </p:nvCxnSpPr>
          <p:spPr>
            <a:xfrm>
              <a:off x="2560176" y="4924493"/>
              <a:ext cx="2210817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CE343A-3BC8-C115-5CC4-303A9D3DF6A4}"/>
              </a:ext>
            </a:extLst>
          </p:cNvPr>
          <p:cNvSpPr/>
          <p:nvPr/>
        </p:nvSpPr>
        <p:spPr>
          <a:xfrm>
            <a:off x="3100562" y="3443379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37B275-C535-B9BD-A447-4341EF0043DC}"/>
              </a:ext>
            </a:extLst>
          </p:cNvPr>
          <p:cNvSpPr/>
          <p:nvPr/>
        </p:nvSpPr>
        <p:spPr>
          <a:xfrm>
            <a:off x="9289422" y="3479832"/>
            <a:ext cx="2723360" cy="3156091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EF6424-79C9-2384-B596-5586FE4F3BD9}"/>
              </a:ext>
            </a:extLst>
          </p:cNvPr>
          <p:cNvSpPr/>
          <p:nvPr/>
        </p:nvSpPr>
        <p:spPr>
          <a:xfrm>
            <a:off x="5815113" y="3120151"/>
            <a:ext cx="3433401" cy="1075293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4927628-926E-6450-3E8C-C6C5F679D465}"/>
              </a:ext>
            </a:extLst>
          </p:cNvPr>
          <p:cNvSpPr/>
          <p:nvPr/>
        </p:nvSpPr>
        <p:spPr>
          <a:xfrm>
            <a:off x="1889818" y="5249709"/>
            <a:ext cx="3932651" cy="1040633"/>
          </a:xfrm>
          <a:prstGeom prst="wedgeRoundRectCallout">
            <a:avLst>
              <a:gd name="adj1" fmla="val 91149"/>
              <a:gd name="adj2" fmla="val -72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한 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Topic</a:t>
            </a: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은 여러 개의 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Partition</a:t>
            </a: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으로 나뉠 수 있음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메시지를 저장하는 버퍼와 같은 역할</a:t>
            </a:r>
            <a:r>
              <a:rPr lang="en-US" altLang="ko-KR" sz="18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9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99C7BB-5ED7-46F6-9EF0-1266743E689F}"/>
              </a:ext>
            </a:extLst>
          </p:cNvPr>
          <p:cNvGrpSpPr/>
          <p:nvPr/>
        </p:nvGrpSpPr>
        <p:grpSpPr>
          <a:xfrm>
            <a:off x="5191391" y="932156"/>
            <a:ext cx="1765025" cy="631325"/>
            <a:chOff x="4552247" y="628840"/>
            <a:chExt cx="3087506" cy="75807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EC6A193-5FAF-4FAF-A9BA-89F24944DAA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9C3AD16-A977-413B-8CA9-39308699091C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278728" y="2447540"/>
            <a:ext cx="363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Introduction</a:t>
            </a:r>
            <a:endParaRPr lang="ko-KR" altLang="en-US" sz="24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758702" y="1947986"/>
            <a:ext cx="588907" cy="3799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661818" y="1953304"/>
            <a:ext cx="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0786A-6EE8-4509-9875-A93084F2D1C7}"/>
              </a:ext>
            </a:extLst>
          </p:cNvPr>
          <p:cNvSpPr txBox="1"/>
          <p:nvPr/>
        </p:nvSpPr>
        <p:spPr>
          <a:xfrm>
            <a:off x="5147216" y="987420"/>
            <a:ext cx="190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NDEX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1CC6A2-9071-4F06-9319-705B5E06790A}"/>
              </a:ext>
            </a:extLst>
          </p:cNvPr>
          <p:cNvSpPr txBox="1"/>
          <p:nvPr/>
        </p:nvSpPr>
        <p:spPr>
          <a:xfrm>
            <a:off x="4278728" y="3528344"/>
            <a:ext cx="363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Data &amp; Method</a:t>
            </a:r>
            <a:endParaRPr lang="ko-KR" altLang="en-US" sz="24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F68C18-20AF-459C-B3FA-D42E641B0A16}"/>
              </a:ext>
            </a:extLst>
          </p:cNvPr>
          <p:cNvSpPr/>
          <p:nvPr/>
        </p:nvSpPr>
        <p:spPr>
          <a:xfrm>
            <a:off x="5758702" y="3028790"/>
            <a:ext cx="588907" cy="3799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FD70CE-6867-4C1D-B79B-8618D7FE8664}"/>
              </a:ext>
            </a:extLst>
          </p:cNvPr>
          <p:cNvSpPr txBox="1"/>
          <p:nvPr/>
        </p:nvSpPr>
        <p:spPr>
          <a:xfrm>
            <a:off x="5661818" y="3034108"/>
            <a:ext cx="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62E6A8-B782-4842-9521-4A3328E4DF27}"/>
              </a:ext>
            </a:extLst>
          </p:cNvPr>
          <p:cNvSpPr txBox="1"/>
          <p:nvPr/>
        </p:nvSpPr>
        <p:spPr>
          <a:xfrm>
            <a:off x="4278728" y="4609148"/>
            <a:ext cx="363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시스템 설명 </a:t>
            </a:r>
            <a:r>
              <a:rPr lang="en-US" altLang="ko-KR" sz="24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&amp; Demo</a:t>
            </a:r>
            <a:endParaRPr lang="ko-KR" altLang="en-US" sz="24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331EF2-0F92-4341-8093-FD7E3319F8CE}"/>
              </a:ext>
            </a:extLst>
          </p:cNvPr>
          <p:cNvSpPr/>
          <p:nvPr/>
        </p:nvSpPr>
        <p:spPr>
          <a:xfrm>
            <a:off x="5758702" y="4109594"/>
            <a:ext cx="588907" cy="3799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03510-3E6E-4548-9D7E-A292AA2E9B46}"/>
              </a:ext>
            </a:extLst>
          </p:cNvPr>
          <p:cNvSpPr txBox="1"/>
          <p:nvPr/>
        </p:nvSpPr>
        <p:spPr>
          <a:xfrm>
            <a:off x="5661818" y="4114912"/>
            <a:ext cx="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9241B3-45BE-4FCB-BEBD-E3F84E007A46}"/>
              </a:ext>
            </a:extLst>
          </p:cNvPr>
          <p:cNvSpPr txBox="1"/>
          <p:nvPr/>
        </p:nvSpPr>
        <p:spPr>
          <a:xfrm>
            <a:off x="4278728" y="5689952"/>
            <a:ext cx="363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Conclusion</a:t>
            </a:r>
            <a:endParaRPr lang="ko-KR" altLang="en-US" sz="24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A8DA05-3AE2-4C22-9A8B-B670F2592B22}"/>
              </a:ext>
            </a:extLst>
          </p:cNvPr>
          <p:cNvSpPr/>
          <p:nvPr/>
        </p:nvSpPr>
        <p:spPr>
          <a:xfrm>
            <a:off x="5758702" y="5190398"/>
            <a:ext cx="588907" cy="3799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BE6B4-2D1D-425D-B4E0-2B6AEC5BFDA9}"/>
              </a:ext>
            </a:extLst>
          </p:cNvPr>
          <p:cNvSpPr txBox="1"/>
          <p:nvPr/>
        </p:nvSpPr>
        <p:spPr>
          <a:xfrm>
            <a:off x="5661818" y="5195716"/>
            <a:ext cx="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0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 스트리밍 데이터를 처리하기 위해 만들어진 오픈 소스 분산형 게시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구독 메시지 플랫폼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7038E9-7486-F9B7-3B3A-2B25ECA477F7}"/>
              </a:ext>
            </a:extLst>
          </p:cNvPr>
          <p:cNvSpPr/>
          <p:nvPr/>
        </p:nvSpPr>
        <p:spPr>
          <a:xfrm>
            <a:off x="69084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036AE8-05A2-342F-F70B-3A58F91DB46D}"/>
              </a:ext>
            </a:extLst>
          </p:cNvPr>
          <p:cNvSpPr/>
          <p:nvPr/>
        </p:nvSpPr>
        <p:spPr>
          <a:xfrm>
            <a:off x="941567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D08DEE-7654-ABB6-4116-93009C02A1DD}"/>
              </a:ext>
            </a:extLst>
          </p:cNvPr>
          <p:cNvSpPr/>
          <p:nvPr/>
        </p:nvSpPr>
        <p:spPr>
          <a:xfrm>
            <a:off x="4147546" y="3520809"/>
            <a:ext cx="3896750" cy="28073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E929D4-9712-68CD-02DA-4A81EA719E21}"/>
              </a:ext>
            </a:extLst>
          </p:cNvPr>
          <p:cNvSpPr/>
          <p:nvPr/>
        </p:nvSpPr>
        <p:spPr>
          <a:xfrm>
            <a:off x="4374874" y="2652586"/>
            <a:ext cx="3389069" cy="6049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zookeeper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8CCD216-FAD1-1869-BBA1-87CB8063B38D}"/>
              </a:ext>
            </a:extLst>
          </p:cNvPr>
          <p:cNvSpPr/>
          <p:nvPr/>
        </p:nvSpPr>
        <p:spPr>
          <a:xfrm>
            <a:off x="896150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6677A-4E9F-CD3E-2B07-9712235F7CCF}"/>
              </a:ext>
            </a:extLst>
          </p:cNvPr>
          <p:cNvSpPr/>
          <p:nvPr/>
        </p:nvSpPr>
        <p:spPr>
          <a:xfrm>
            <a:off x="885307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EAB7-94BD-7EAD-34E5-EA67A4A2B202}"/>
              </a:ext>
            </a:extLst>
          </p:cNvPr>
          <p:cNvSpPr/>
          <p:nvPr/>
        </p:nvSpPr>
        <p:spPr>
          <a:xfrm>
            <a:off x="896149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688E4B-7F26-69B2-F840-1D86456DC0E0}"/>
              </a:ext>
            </a:extLst>
          </p:cNvPr>
          <p:cNvSpPr/>
          <p:nvPr/>
        </p:nvSpPr>
        <p:spPr>
          <a:xfrm>
            <a:off x="4573534" y="3675553"/>
            <a:ext cx="3044616" cy="24978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62E83C-B3C0-60AE-ECDA-B09032958083}"/>
              </a:ext>
            </a:extLst>
          </p:cNvPr>
          <p:cNvSpPr/>
          <p:nvPr/>
        </p:nvSpPr>
        <p:spPr>
          <a:xfrm>
            <a:off x="9631824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6EB1F0-2744-73C3-A4E4-515FA1A3A026}"/>
              </a:ext>
            </a:extLst>
          </p:cNvPr>
          <p:cNvSpPr/>
          <p:nvPr/>
        </p:nvSpPr>
        <p:spPr>
          <a:xfrm>
            <a:off x="9620981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EB46EA-6B7F-D648-5410-46A2D9AC26FC}"/>
              </a:ext>
            </a:extLst>
          </p:cNvPr>
          <p:cNvSpPr/>
          <p:nvPr/>
        </p:nvSpPr>
        <p:spPr>
          <a:xfrm>
            <a:off x="9631823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DF0FACA-729F-E65F-3DE8-80CF527B136C}"/>
              </a:ext>
            </a:extLst>
          </p:cNvPr>
          <p:cNvSpPr/>
          <p:nvPr/>
        </p:nvSpPr>
        <p:spPr>
          <a:xfrm>
            <a:off x="4748707" y="4188661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8D804A6-F0DE-2449-4B3A-CF5AE68510CB}"/>
              </a:ext>
            </a:extLst>
          </p:cNvPr>
          <p:cNvSpPr/>
          <p:nvPr/>
        </p:nvSpPr>
        <p:spPr>
          <a:xfrm>
            <a:off x="4770993" y="4792195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FD1E3-C136-70D7-380C-1DC93B409C53}"/>
              </a:ext>
            </a:extLst>
          </p:cNvPr>
          <p:cNvSpPr txBox="1"/>
          <p:nvPr/>
        </p:nvSpPr>
        <p:spPr>
          <a:xfrm>
            <a:off x="1144747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Producer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3AEB24-4816-A0FB-F287-CE71F2AD02C2}"/>
              </a:ext>
            </a:extLst>
          </p:cNvPr>
          <p:cNvSpPr txBox="1"/>
          <p:nvPr/>
        </p:nvSpPr>
        <p:spPr>
          <a:xfrm>
            <a:off x="5584333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93B3C5-09D2-1CCE-36EA-939306593523}"/>
              </a:ext>
            </a:extLst>
          </p:cNvPr>
          <p:cNvSpPr txBox="1"/>
          <p:nvPr/>
        </p:nvSpPr>
        <p:spPr>
          <a:xfrm>
            <a:off x="9756362" y="6328176"/>
            <a:ext cx="14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Consumer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8FEF6-FAD9-D158-BC6C-04C7CC6F0B8C}"/>
              </a:ext>
            </a:extLst>
          </p:cNvPr>
          <p:cNvSpPr txBox="1"/>
          <p:nvPr/>
        </p:nvSpPr>
        <p:spPr>
          <a:xfrm>
            <a:off x="5470652" y="3723774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Broker1</a:t>
            </a:r>
            <a:endParaRPr lang="ko-KR" altLang="en-US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0DA05-4712-75C7-1D26-2ECF2950F06D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571019" y="4046036"/>
            <a:ext cx="2177688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49E280-B1BF-88D8-6673-F659B6185D8D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2571019" y="4046036"/>
            <a:ext cx="2199974" cy="95522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AE138EC-F233-BCAC-42EE-95F015E88DBC}"/>
              </a:ext>
            </a:extLst>
          </p:cNvPr>
          <p:cNvSpPr/>
          <p:nvPr/>
        </p:nvSpPr>
        <p:spPr>
          <a:xfrm>
            <a:off x="4770993" y="5394160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4AE386-34A4-759B-D247-CAACD17C2386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2571019" y="4046036"/>
            <a:ext cx="2199974" cy="155719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27F42-ED58-4426-534D-EEF3A8D30C94}"/>
              </a:ext>
            </a:extLst>
          </p:cNvPr>
          <p:cNvSpPr/>
          <p:nvPr/>
        </p:nvSpPr>
        <p:spPr>
          <a:xfrm>
            <a:off x="9549029" y="3581400"/>
            <a:ext cx="1840460" cy="26673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AD612B-2832-A60F-8D41-B0AD77B83BC5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7398404" y="4046036"/>
            <a:ext cx="2233420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0FF20F-7454-CCEE-FC2C-F88CF2118B68}"/>
              </a:ext>
            </a:extLst>
          </p:cNvPr>
          <p:cNvSpPr txBox="1"/>
          <p:nvPr/>
        </p:nvSpPr>
        <p:spPr>
          <a:xfrm>
            <a:off x="10202321" y="2912039"/>
            <a:ext cx="1794854" cy="307777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Consumer Group 1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DDA5ED-774F-C0FE-E90D-C6093FDAA2F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1099748" y="3219816"/>
            <a:ext cx="0" cy="36158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DEC562E4-27E5-6BF8-EE2D-5FC8A60621FE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7420690" y="5001265"/>
            <a:ext cx="2211133" cy="8016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45E63C46-CEB0-3B83-6A16-665EB390F739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 flipV="1">
            <a:off x="7420690" y="4924493"/>
            <a:ext cx="2200291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46152558-35CA-03A8-2F5E-D0D85DA3580A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2560176" y="4924493"/>
            <a:ext cx="2210817" cy="767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D0DDDA8F-5585-996A-2454-B0BFE4F32E3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571018" y="4397731"/>
            <a:ext cx="2177689" cy="14052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FC33A773-1ABD-7179-A037-C528289310C1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2560176" y="4924493"/>
            <a:ext cx="2210817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73E4B63-A54A-5F18-10C3-D95EB37A143D}"/>
              </a:ext>
            </a:extLst>
          </p:cNvPr>
          <p:cNvSpPr/>
          <p:nvPr/>
        </p:nvSpPr>
        <p:spPr>
          <a:xfrm>
            <a:off x="2377191" y="2548342"/>
            <a:ext cx="2961229" cy="1090950"/>
          </a:xfrm>
          <a:prstGeom prst="wedgeRoundRectCallout">
            <a:avLst>
              <a:gd name="adj1" fmla="val -3620"/>
              <a:gd name="adj2" fmla="val 98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ysClr val="windowText" lastClr="000000"/>
                </a:solidFill>
              </a:rPr>
              <a:t>Producer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는 메시지를 보낼 때 메시지의 </a:t>
            </a:r>
            <a:r>
              <a:rPr lang="ko-KR" altLang="en-US" sz="1600" b="1" dirty="0" err="1">
                <a:solidFill>
                  <a:sysClr val="windowText" lastClr="000000"/>
                </a:solidFill>
              </a:rPr>
              <a:t>키값이나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 err="1">
                <a:solidFill>
                  <a:sysClr val="windowText" lastClr="000000"/>
                </a:solidFill>
              </a:rPr>
              <a:t>라운드로빈을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 사용하여 특정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Partition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으로 메시지 전송</a:t>
            </a:r>
          </a:p>
        </p:txBody>
      </p:sp>
    </p:spTree>
    <p:extLst>
      <p:ext uri="{BB962C8B-B14F-4D97-AF65-F5344CB8AC3E}">
        <p14:creationId xmlns:p14="http://schemas.microsoft.com/office/powerpoint/2010/main" val="31261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 스트리밍 데이터를 처리하기 위해 만들어진 오픈 소스 분산형 게시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구독 메시지 플랫폼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7038E9-7486-F9B7-3B3A-2B25ECA477F7}"/>
              </a:ext>
            </a:extLst>
          </p:cNvPr>
          <p:cNvSpPr/>
          <p:nvPr/>
        </p:nvSpPr>
        <p:spPr>
          <a:xfrm>
            <a:off x="69084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036AE8-05A2-342F-F70B-3A58F91DB46D}"/>
              </a:ext>
            </a:extLst>
          </p:cNvPr>
          <p:cNvSpPr/>
          <p:nvPr/>
        </p:nvSpPr>
        <p:spPr>
          <a:xfrm>
            <a:off x="941567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D08DEE-7654-ABB6-4116-93009C02A1DD}"/>
              </a:ext>
            </a:extLst>
          </p:cNvPr>
          <p:cNvSpPr/>
          <p:nvPr/>
        </p:nvSpPr>
        <p:spPr>
          <a:xfrm>
            <a:off x="4147546" y="3520809"/>
            <a:ext cx="3896750" cy="28073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E929D4-9712-68CD-02DA-4A81EA719E21}"/>
              </a:ext>
            </a:extLst>
          </p:cNvPr>
          <p:cNvSpPr/>
          <p:nvPr/>
        </p:nvSpPr>
        <p:spPr>
          <a:xfrm>
            <a:off x="4374874" y="2652586"/>
            <a:ext cx="3389069" cy="6049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zookeeper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8CCD216-FAD1-1869-BBA1-87CB8063B38D}"/>
              </a:ext>
            </a:extLst>
          </p:cNvPr>
          <p:cNvSpPr/>
          <p:nvPr/>
        </p:nvSpPr>
        <p:spPr>
          <a:xfrm>
            <a:off x="896150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6677A-4E9F-CD3E-2B07-9712235F7CCF}"/>
              </a:ext>
            </a:extLst>
          </p:cNvPr>
          <p:cNvSpPr/>
          <p:nvPr/>
        </p:nvSpPr>
        <p:spPr>
          <a:xfrm>
            <a:off x="885307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EAB7-94BD-7EAD-34E5-EA67A4A2B202}"/>
              </a:ext>
            </a:extLst>
          </p:cNvPr>
          <p:cNvSpPr/>
          <p:nvPr/>
        </p:nvSpPr>
        <p:spPr>
          <a:xfrm>
            <a:off x="896149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688E4B-7F26-69B2-F840-1D86456DC0E0}"/>
              </a:ext>
            </a:extLst>
          </p:cNvPr>
          <p:cNvSpPr/>
          <p:nvPr/>
        </p:nvSpPr>
        <p:spPr>
          <a:xfrm>
            <a:off x="4573534" y="3675553"/>
            <a:ext cx="3044616" cy="24978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62E83C-B3C0-60AE-ECDA-B09032958083}"/>
              </a:ext>
            </a:extLst>
          </p:cNvPr>
          <p:cNvSpPr/>
          <p:nvPr/>
        </p:nvSpPr>
        <p:spPr>
          <a:xfrm>
            <a:off x="9631824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6EB1F0-2744-73C3-A4E4-515FA1A3A026}"/>
              </a:ext>
            </a:extLst>
          </p:cNvPr>
          <p:cNvSpPr/>
          <p:nvPr/>
        </p:nvSpPr>
        <p:spPr>
          <a:xfrm>
            <a:off x="9620981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EB46EA-6B7F-D648-5410-46A2D9AC26FC}"/>
              </a:ext>
            </a:extLst>
          </p:cNvPr>
          <p:cNvSpPr/>
          <p:nvPr/>
        </p:nvSpPr>
        <p:spPr>
          <a:xfrm>
            <a:off x="9631823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DF0FACA-729F-E65F-3DE8-80CF527B136C}"/>
              </a:ext>
            </a:extLst>
          </p:cNvPr>
          <p:cNvSpPr/>
          <p:nvPr/>
        </p:nvSpPr>
        <p:spPr>
          <a:xfrm>
            <a:off x="4748707" y="4188661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8D804A6-F0DE-2449-4B3A-CF5AE68510CB}"/>
              </a:ext>
            </a:extLst>
          </p:cNvPr>
          <p:cNvSpPr/>
          <p:nvPr/>
        </p:nvSpPr>
        <p:spPr>
          <a:xfrm>
            <a:off x="4770993" y="4792195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FD1E3-C136-70D7-380C-1DC93B409C53}"/>
              </a:ext>
            </a:extLst>
          </p:cNvPr>
          <p:cNvSpPr txBox="1"/>
          <p:nvPr/>
        </p:nvSpPr>
        <p:spPr>
          <a:xfrm>
            <a:off x="1144747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Producer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3AEB24-4816-A0FB-F287-CE71F2AD02C2}"/>
              </a:ext>
            </a:extLst>
          </p:cNvPr>
          <p:cNvSpPr txBox="1"/>
          <p:nvPr/>
        </p:nvSpPr>
        <p:spPr>
          <a:xfrm>
            <a:off x="5584333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93B3C5-09D2-1CCE-36EA-939306593523}"/>
              </a:ext>
            </a:extLst>
          </p:cNvPr>
          <p:cNvSpPr txBox="1"/>
          <p:nvPr/>
        </p:nvSpPr>
        <p:spPr>
          <a:xfrm>
            <a:off x="9756362" y="6328176"/>
            <a:ext cx="14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Consumer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8FEF6-FAD9-D158-BC6C-04C7CC6F0B8C}"/>
              </a:ext>
            </a:extLst>
          </p:cNvPr>
          <p:cNvSpPr txBox="1"/>
          <p:nvPr/>
        </p:nvSpPr>
        <p:spPr>
          <a:xfrm>
            <a:off x="5470652" y="3723774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Broker1</a:t>
            </a:r>
            <a:endParaRPr lang="ko-KR" altLang="en-US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0DA05-4712-75C7-1D26-2ECF2950F06D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571019" y="4046036"/>
            <a:ext cx="2177688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49E280-B1BF-88D8-6673-F659B6185D8D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2571019" y="4046036"/>
            <a:ext cx="2199974" cy="95522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AE138EC-F233-BCAC-42EE-95F015E88DBC}"/>
              </a:ext>
            </a:extLst>
          </p:cNvPr>
          <p:cNvSpPr/>
          <p:nvPr/>
        </p:nvSpPr>
        <p:spPr>
          <a:xfrm>
            <a:off x="4770993" y="5394160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4AE386-34A4-759B-D247-CAACD17C2386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2571019" y="4046036"/>
            <a:ext cx="2199974" cy="155719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27F42-ED58-4426-534D-EEF3A8D30C94}"/>
              </a:ext>
            </a:extLst>
          </p:cNvPr>
          <p:cNvSpPr/>
          <p:nvPr/>
        </p:nvSpPr>
        <p:spPr>
          <a:xfrm>
            <a:off x="9549029" y="3581400"/>
            <a:ext cx="1840460" cy="26673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AD612B-2832-A60F-8D41-B0AD77B83BC5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7398404" y="4046036"/>
            <a:ext cx="2233420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0FF20F-7454-CCEE-FC2C-F88CF2118B68}"/>
              </a:ext>
            </a:extLst>
          </p:cNvPr>
          <p:cNvSpPr txBox="1"/>
          <p:nvPr/>
        </p:nvSpPr>
        <p:spPr>
          <a:xfrm>
            <a:off x="10202321" y="2912039"/>
            <a:ext cx="1794854" cy="307777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Consumer Group 1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DDA5ED-774F-C0FE-E90D-C6093FDAA2F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1099748" y="3219816"/>
            <a:ext cx="0" cy="36158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DEC562E4-27E5-6BF8-EE2D-5FC8A60621FE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7420690" y="5001265"/>
            <a:ext cx="2211133" cy="8016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45E63C46-CEB0-3B83-6A16-665EB390F739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 flipV="1">
            <a:off x="7420690" y="4924493"/>
            <a:ext cx="2200291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46152558-35CA-03A8-2F5E-D0D85DA3580A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2560176" y="4924493"/>
            <a:ext cx="2210817" cy="767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D0DDDA8F-5585-996A-2454-B0BFE4F32E3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571018" y="4397731"/>
            <a:ext cx="2177689" cy="14052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FC33A773-1ABD-7179-A037-C528289310C1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2560176" y="4924493"/>
            <a:ext cx="2210817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73E4B63-A54A-5F18-10C3-D95EB37A143D}"/>
              </a:ext>
            </a:extLst>
          </p:cNvPr>
          <p:cNvSpPr/>
          <p:nvPr/>
        </p:nvSpPr>
        <p:spPr>
          <a:xfrm>
            <a:off x="2704371" y="3115775"/>
            <a:ext cx="2476540" cy="863816"/>
          </a:xfrm>
          <a:prstGeom prst="wedgeRoundRectCallout">
            <a:avLst>
              <a:gd name="adj1" fmla="val -35479"/>
              <a:gd name="adj2" fmla="val 650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같은 키를 갖는 메시지는 같은 </a:t>
            </a:r>
            <a:r>
              <a:rPr lang="en-US" altLang="ko-KR" sz="1600" b="1" dirty="0">
                <a:solidFill>
                  <a:schemeClr val="tx1"/>
                </a:solidFill>
              </a:rPr>
              <a:t>Partition</a:t>
            </a:r>
            <a:r>
              <a:rPr lang="ko-KR" altLang="en-US" sz="1600" b="1" dirty="0">
                <a:solidFill>
                  <a:schemeClr val="tx1"/>
                </a:solidFill>
              </a:rPr>
              <a:t>에 저장하여 순서 유지 가능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8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 스트리밍 데이터를 처리하기 위해 만들어진 오픈 소스 분산형 게시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구독 메시지 플랫폼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7038E9-7486-F9B7-3B3A-2B25ECA477F7}"/>
              </a:ext>
            </a:extLst>
          </p:cNvPr>
          <p:cNvSpPr/>
          <p:nvPr/>
        </p:nvSpPr>
        <p:spPr>
          <a:xfrm>
            <a:off x="69084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036AE8-05A2-342F-F70B-3A58F91DB46D}"/>
              </a:ext>
            </a:extLst>
          </p:cNvPr>
          <p:cNvSpPr/>
          <p:nvPr/>
        </p:nvSpPr>
        <p:spPr>
          <a:xfrm>
            <a:off x="941567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D08DEE-7654-ABB6-4116-93009C02A1DD}"/>
              </a:ext>
            </a:extLst>
          </p:cNvPr>
          <p:cNvSpPr/>
          <p:nvPr/>
        </p:nvSpPr>
        <p:spPr>
          <a:xfrm>
            <a:off x="4147546" y="3520809"/>
            <a:ext cx="3896750" cy="28073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E929D4-9712-68CD-02DA-4A81EA719E21}"/>
              </a:ext>
            </a:extLst>
          </p:cNvPr>
          <p:cNvSpPr/>
          <p:nvPr/>
        </p:nvSpPr>
        <p:spPr>
          <a:xfrm>
            <a:off x="4374874" y="2652586"/>
            <a:ext cx="3389069" cy="6049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zookeeper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8CCD216-FAD1-1869-BBA1-87CB8063B38D}"/>
              </a:ext>
            </a:extLst>
          </p:cNvPr>
          <p:cNvSpPr/>
          <p:nvPr/>
        </p:nvSpPr>
        <p:spPr>
          <a:xfrm>
            <a:off x="896150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6677A-4E9F-CD3E-2B07-9712235F7CCF}"/>
              </a:ext>
            </a:extLst>
          </p:cNvPr>
          <p:cNvSpPr/>
          <p:nvPr/>
        </p:nvSpPr>
        <p:spPr>
          <a:xfrm>
            <a:off x="885307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EAB7-94BD-7EAD-34E5-EA67A4A2B202}"/>
              </a:ext>
            </a:extLst>
          </p:cNvPr>
          <p:cNvSpPr/>
          <p:nvPr/>
        </p:nvSpPr>
        <p:spPr>
          <a:xfrm>
            <a:off x="896149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688E4B-7F26-69B2-F840-1D86456DC0E0}"/>
              </a:ext>
            </a:extLst>
          </p:cNvPr>
          <p:cNvSpPr/>
          <p:nvPr/>
        </p:nvSpPr>
        <p:spPr>
          <a:xfrm>
            <a:off x="4573534" y="3675553"/>
            <a:ext cx="3044616" cy="24978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62E83C-B3C0-60AE-ECDA-B09032958083}"/>
              </a:ext>
            </a:extLst>
          </p:cNvPr>
          <p:cNvSpPr/>
          <p:nvPr/>
        </p:nvSpPr>
        <p:spPr>
          <a:xfrm>
            <a:off x="9631824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6EB1F0-2744-73C3-A4E4-515FA1A3A026}"/>
              </a:ext>
            </a:extLst>
          </p:cNvPr>
          <p:cNvSpPr/>
          <p:nvPr/>
        </p:nvSpPr>
        <p:spPr>
          <a:xfrm>
            <a:off x="9620981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EB46EA-6B7F-D648-5410-46A2D9AC26FC}"/>
              </a:ext>
            </a:extLst>
          </p:cNvPr>
          <p:cNvSpPr/>
          <p:nvPr/>
        </p:nvSpPr>
        <p:spPr>
          <a:xfrm>
            <a:off x="9631823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DF0FACA-729F-E65F-3DE8-80CF527B136C}"/>
              </a:ext>
            </a:extLst>
          </p:cNvPr>
          <p:cNvSpPr/>
          <p:nvPr/>
        </p:nvSpPr>
        <p:spPr>
          <a:xfrm>
            <a:off x="4748707" y="4188661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8D804A6-F0DE-2449-4B3A-CF5AE68510CB}"/>
              </a:ext>
            </a:extLst>
          </p:cNvPr>
          <p:cNvSpPr/>
          <p:nvPr/>
        </p:nvSpPr>
        <p:spPr>
          <a:xfrm>
            <a:off x="4770993" y="4792195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FD1E3-C136-70D7-380C-1DC93B409C53}"/>
              </a:ext>
            </a:extLst>
          </p:cNvPr>
          <p:cNvSpPr txBox="1"/>
          <p:nvPr/>
        </p:nvSpPr>
        <p:spPr>
          <a:xfrm>
            <a:off x="1144747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Producer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3AEB24-4816-A0FB-F287-CE71F2AD02C2}"/>
              </a:ext>
            </a:extLst>
          </p:cNvPr>
          <p:cNvSpPr txBox="1"/>
          <p:nvPr/>
        </p:nvSpPr>
        <p:spPr>
          <a:xfrm>
            <a:off x="5584333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93B3C5-09D2-1CCE-36EA-939306593523}"/>
              </a:ext>
            </a:extLst>
          </p:cNvPr>
          <p:cNvSpPr txBox="1"/>
          <p:nvPr/>
        </p:nvSpPr>
        <p:spPr>
          <a:xfrm>
            <a:off x="9756362" y="6328176"/>
            <a:ext cx="14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Consumer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8FEF6-FAD9-D158-BC6C-04C7CC6F0B8C}"/>
              </a:ext>
            </a:extLst>
          </p:cNvPr>
          <p:cNvSpPr txBox="1"/>
          <p:nvPr/>
        </p:nvSpPr>
        <p:spPr>
          <a:xfrm>
            <a:off x="5470652" y="3723774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Broker1</a:t>
            </a:r>
            <a:endParaRPr lang="ko-KR" altLang="en-US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0DA05-4712-75C7-1D26-2ECF2950F06D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571019" y="4046036"/>
            <a:ext cx="2177688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49E280-B1BF-88D8-6673-F659B6185D8D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2571019" y="4046036"/>
            <a:ext cx="2199974" cy="95522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AE138EC-F233-BCAC-42EE-95F015E88DBC}"/>
              </a:ext>
            </a:extLst>
          </p:cNvPr>
          <p:cNvSpPr/>
          <p:nvPr/>
        </p:nvSpPr>
        <p:spPr>
          <a:xfrm>
            <a:off x="4770993" y="5394160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4AE386-34A4-759B-D247-CAACD17C2386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2571019" y="4046036"/>
            <a:ext cx="2199974" cy="155719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27F42-ED58-4426-534D-EEF3A8D30C94}"/>
              </a:ext>
            </a:extLst>
          </p:cNvPr>
          <p:cNvSpPr/>
          <p:nvPr/>
        </p:nvSpPr>
        <p:spPr>
          <a:xfrm>
            <a:off x="9549029" y="3581400"/>
            <a:ext cx="1840460" cy="26673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AD612B-2832-A60F-8D41-B0AD77B83BC5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7398404" y="4046036"/>
            <a:ext cx="2233420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0FF20F-7454-CCEE-FC2C-F88CF2118B68}"/>
              </a:ext>
            </a:extLst>
          </p:cNvPr>
          <p:cNvSpPr txBox="1"/>
          <p:nvPr/>
        </p:nvSpPr>
        <p:spPr>
          <a:xfrm>
            <a:off x="10202321" y="2912039"/>
            <a:ext cx="1794854" cy="307777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Consumer Group 1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DDA5ED-774F-C0FE-E90D-C6093FDAA2F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1099748" y="3219816"/>
            <a:ext cx="0" cy="36158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DEC562E4-27E5-6BF8-EE2D-5FC8A60621FE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7420690" y="5001265"/>
            <a:ext cx="2211133" cy="8016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45E63C46-CEB0-3B83-6A16-665EB390F739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 flipV="1">
            <a:off x="7420690" y="4924493"/>
            <a:ext cx="2200291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46152558-35CA-03A8-2F5E-D0D85DA3580A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2560176" y="4924493"/>
            <a:ext cx="2210817" cy="767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D0DDDA8F-5585-996A-2454-B0BFE4F32E3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571018" y="4397731"/>
            <a:ext cx="2177689" cy="14052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FC33A773-1ABD-7179-A037-C528289310C1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2560176" y="4924493"/>
            <a:ext cx="2210817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73E4B63-A54A-5F18-10C3-D95EB37A143D}"/>
              </a:ext>
            </a:extLst>
          </p:cNvPr>
          <p:cNvSpPr/>
          <p:nvPr/>
        </p:nvSpPr>
        <p:spPr>
          <a:xfrm>
            <a:off x="7618151" y="2924350"/>
            <a:ext cx="2294430" cy="1024506"/>
          </a:xfrm>
          <a:prstGeom prst="wedgeRoundRectCallout">
            <a:avLst>
              <a:gd name="adj1" fmla="val -20396"/>
              <a:gd name="adj2" fmla="val 77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같은 </a:t>
            </a:r>
            <a:r>
              <a:rPr lang="en-US" altLang="ko-KR" sz="1600" b="1" dirty="0">
                <a:solidFill>
                  <a:schemeClr val="tx1"/>
                </a:solidFill>
              </a:rPr>
              <a:t>Consumer</a:t>
            </a:r>
            <a:r>
              <a:rPr lang="ko-KR" altLang="en-US" sz="1600" b="1" dirty="0">
                <a:solidFill>
                  <a:schemeClr val="tx1"/>
                </a:solidFill>
              </a:rPr>
              <a:t> 그룹 안에 있는 </a:t>
            </a:r>
            <a:r>
              <a:rPr lang="en-US" altLang="ko-KR" sz="1600" b="1" dirty="0">
                <a:solidFill>
                  <a:schemeClr val="tx1"/>
                </a:solidFill>
              </a:rPr>
              <a:t>Consumer</a:t>
            </a:r>
            <a:r>
              <a:rPr lang="ko-KR" altLang="en-US" sz="1600" b="1" dirty="0">
                <a:solidFill>
                  <a:schemeClr val="tx1"/>
                </a:solidFill>
              </a:rPr>
              <a:t>는 같은 </a:t>
            </a:r>
            <a:r>
              <a:rPr lang="en-US" altLang="ko-KR" sz="1600" b="1" dirty="0">
                <a:solidFill>
                  <a:schemeClr val="tx1"/>
                </a:solidFill>
              </a:rPr>
              <a:t>Partition</a:t>
            </a:r>
            <a:r>
              <a:rPr lang="ko-KR" altLang="en-US" sz="1600" b="1" dirty="0">
                <a:solidFill>
                  <a:schemeClr val="tx1"/>
                </a:solidFill>
              </a:rPr>
              <a:t>에서 메시지 받을 수 없음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5D3116-A43E-038E-35EB-7176135D65C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420690" y="4416517"/>
            <a:ext cx="2128339" cy="4985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99824A1D-DC07-9F84-E040-F695D75FBCCA}"/>
              </a:ext>
            </a:extLst>
          </p:cNvPr>
          <p:cNvSpPr/>
          <p:nvPr/>
        </p:nvSpPr>
        <p:spPr>
          <a:xfrm>
            <a:off x="8285988" y="4424392"/>
            <a:ext cx="337389" cy="4985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 스트리밍 데이터를 처리하기 위해 만들어진 오픈 소스 분산형 게시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구독 메시지 플랫폼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7038E9-7486-F9B7-3B3A-2B25ECA477F7}"/>
              </a:ext>
            </a:extLst>
          </p:cNvPr>
          <p:cNvSpPr/>
          <p:nvPr/>
        </p:nvSpPr>
        <p:spPr>
          <a:xfrm>
            <a:off x="69084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036AE8-05A2-342F-F70B-3A58F91DB46D}"/>
              </a:ext>
            </a:extLst>
          </p:cNvPr>
          <p:cNvSpPr/>
          <p:nvPr/>
        </p:nvSpPr>
        <p:spPr>
          <a:xfrm>
            <a:off x="9415678" y="3520809"/>
            <a:ext cx="2085474" cy="28073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D08DEE-7654-ABB6-4116-93009C02A1DD}"/>
              </a:ext>
            </a:extLst>
          </p:cNvPr>
          <p:cNvSpPr/>
          <p:nvPr/>
        </p:nvSpPr>
        <p:spPr>
          <a:xfrm>
            <a:off x="4147546" y="3520809"/>
            <a:ext cx="3896750" cy="28073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E929D4-9712-68CD-02DA-4A81EA719E21}"/>
              </a:ext>
            </a:extLst>
          </p:cNvPr>
          <p:cNvSpPr/>
          <p:nvPr/>
        </p:nvSpPr>
        <p:spPr>
          <a:xfrm>
            <a:off x="4374874" y="2652586"/>
            <a:ext cx="3389069" cy="6049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zookeeper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8CCD216-FAD1-1869-BBA1-87CB8063B38D}"/>
              </a:ext>
            </a:extLst>
          </p:cNvPr>
          <p:cNvSpPr/>
          <p:nvPr/>
        </p:nvSpPr>
        <p:spPr>
          <a:xfrm>
            <a:off x="896150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6677A-4E9F-CD3E-2B07-9712235F7CCF}"/>
              </a:ext>
            </a:extLst>
          </p:cNvPr>
          <p:cNvSpPr/>
          <p:nvPr/>
        </p:nvSpPr>
        <p:spPr>
          <a:xfrm>
            <a:off x="885307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EAB7-94BD-7EAD-34E5-EA67A4A2B202}"/>
              </a:ext>
            </a:extLst>
          </p:cNvPr>
          <p:cNvSpPr/>
          <p:nvPr/>
        </p:nvSpPr>
        <p:spPr>
          <a:xfrm>
            <a:off x="896149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Producer3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688E4B-7F26-69B2-F840-1D86456DC0E0}"/>
              </a:ext>
            </a:extLst>
          </p:cNvPr>
          <p:cNvSpPr/>
          <p:nvPr/>
        </p:nvSpPr>
        <p:spPr>
          <a:xfrm>
            <a:off x="4573534" y="3675553"/>
            <a:ext cx="3044616" cy="24978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62E83C-B3C0-60AE-ECDA-B09032958083}"/>
              </a:ext>
            </a:extLst>
          </p:cNvPr>
          <p:cNvSpPr/>
          <p:nvPr/>
        </p:nvSpPr>
        <p:spPr>
          <a:xfrm>
            <a:off x="9631824" y="3675554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6EB1F0-2744-73C3-A4E4-515FA1A3A026}"/>
              </a:ext>
            </a:extLst>
          </p:cNvPr>
          <p:cNvSpPr/>
          <p:nvPr/>
        </p:nvSpPr>
        <p:spPr>
          <a:xfrm>
            <a:off x="9620981" y="4554011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EB46EA-6B7F-D648-5410-46A2D9AC26FC}"/>
              </a:ext>
            </a:extLst>
          </p:cNvPr>
          <p:cNvSpPr/>
          <p:nvPr/>
        </p:nvSpPr>
        <p:spPr>
          <a:xfrm>
            <a:off x="9631823" y="5432468"/>
            <a:ext cx="1674869" cy="740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Consumer3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DF0FACA-729F-E65F-3DE8-80CF527B136C}"/>
              </a:ext>
            </a:extLst>
          </p:cNvPr>
          <p:cNvSpPr/>
          <p:nvPr/>
        </p:nvSpPr>
        <p:spPr>
          <a:xfrm>
            <a:off x="4748707" y="4188661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8D804A6-F0DE-2449-4B3A-CF5AE68510CB}"/>
              </a:ext>
            </a:extLst>
          </p:cNvPr>
          <p:cNvSpPr/>
          <p:nvPr/>
        </p:nvSpPr>
        <p:spPr>
          <a:xfrm>
            <a:off x="4770993" y="4792195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FD1E3-C136-70D7-380C-1DC93B409C53}"/>
              </a:ext>
            </a:extLst>
          </p:cNvPr>
          <p:cNvSpPr txBox="1"/>
          <p:nvPr/>
        </p:nvSpPr>
        <p:spPr>
          <a:xfrm>
            <a:off x="1144747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Producer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3AEB24-4816-A0FB-F287-CE71F2AD02C2}"/>
              </a:ext>
            </a:extLst>
          </p:cNvPr>
          <p:cNvSpPr txBox="1"/>
          <p:nvPr/>
        </p:nvSpPr>
        <p:spPr>
          <a:xfrm>
            <a:off x="5584333" y="6328176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93B3C5-09D2-1CCE-36EA-939306593523}"/>
              </a:ext>
            </a:extLst>
          </p:cNvPr>
          <p:cNvSpPr txBox="1"/>
          <p:nvPr/>
        </p:nvSpPr>
        <p:spPr>
          <a:xfrm>
            <a:off x="9756362" y="6328176"/>
            <a:ext cx="14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Consumer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8FEF6-FAD9-D158-BC6C-04C7CC6F0B8C}"/>
              </a:ext>
            </a:extLst>
          </p:cNvPr>
          <p:cNvSpPr txBox="1"/>
          <p:nvPr/>
        </p:nvSpPr>
        <p:spPr>
          <a:xfrm>
            <a:off x="5470652" y="3723774"/>
            <a:ext cx="11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Broker1</a:t>
            </a:r>
            <a:endParaRPr lang="ko-KR" altLang="en-US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0DA05-4712-75C7-1D26-2ECF2950F06D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571019" y="4046036"/>
            <a:ext cx="2177688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49E280-B1BF-88D8-6673-F659B6185D8D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2571019" y="4046036"/>
            <a:ext cx="2199974" cy="95522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AE138EC-F233-BCAC-42EE-95F015E88DBC}"/>
              </a:ext>
            </a:extLst>
          </p:cNvPr>
          <p:cNvSpPr/>
          <p:nvPr/>
        </p:nvSpPr>
        <p:spPr>
          <a:xfrm>
            <a:off x="4770993" y="5394160"/>
            <a:ext cx="2649697" cy="4181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Topic1 – partition2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4AE386-34A4-759B-D247-CAACD17C2386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2571019" y="4046036"/>
            <a:ext cx="2199974" cy="155719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27F42-ED58-4426-534D-EEF3A8D30C94}"/>
              </a:ext>
            </a:extLst>
          </p:cNvPr>
          <p:cNvSpPr/>
          <p:nvPr/>
        </p:nvSpPr>
        <p:spPr>
          <a:xfrm>
            <a:off x="9549029" y="3581400"/>
            <a:ext cx="1840460" cy="26673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AD612B-2832-A60F-8D41-B0AD77B83BC5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7398404" y="4046036"/>
            <a:ext cx="2233420" cy="3516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0FF20F-7454-CCEE-FC2C-F88CF2118B68}"/>
              </a:ext>
            </a:extLst>
          </p:cNvPr>
          <p:cNvSpPr txBox="1"/>
          <p:nvPr/>
        </p:nvSpPr>
        <p:spPr>
          <a:xfrm>
            <a:off x="10202321" y="2912039"/>
            <a:ext cx="1794854" cy="307777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Consumer Group 1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DDA5ED-774F-C0FE-E90D-C6093FDAA2F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1099748" y="3219816"/>
            <a:ext cx="0" cy="36158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DEC562E4-27E5-6BF8-EE2D-5FC8A60621FE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7420690" y="5001265"/>
            <a:ext cx="2211133" cy="80168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45E63C46-CEB0-3B83-6A16-665EB390F739}"/>
              </a:ext>
            </a:extLst>
          </p:cNvPr>
          <p:cNvCxnSpPr>
            <a:cxnSpLocks/>
            <a:stCxn id="47" idx="3"/>
            <a:endCxn id="19" idx="1"/>
          </p:cNvCxnSpPr>
          <p:nvPr/>
        </p:nvCxnSpPr>
        <p:spPr>
          <a:xfrm flipV="1">
            <a:off x="7420690" y="4924493"/>
            <a:ext cx="2200291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46152558-35CA-03A8-2F5E-D0D85DA3580A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2560176" y="4924493"/>
            <a:ext cx="2210817" cy="7677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D0DDDA8F-5585-996A-2454-B0BFE4F32E3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571018" y="4397731"/>
            <a:ext cx="2177689" cy="14052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FC33A773-1ABD-7179-A037-C528289310C1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2560176" y="4924493"/>
            <a:ext cx="2210817" cy="67873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73E4B63-A54A-5F18-10C3-D95EB37A143D}"/>
              </a:ext>
            </a:extLst>
          </p:cNvPr>
          <p:cNvSpPr/>
          <p:nvPr/>
        </p:nvSpPr>
        <p:spPr>
          <a:xfrm>
            <a:off x="7751501" y="2924350"/>
            <a:ext cx="2368022" cy="1024506"/>
          </a:xfrm>
          <a:prstGeom prst="wedgeRoundRectCallout">
            <a:avLst>
              <a:gd name="adj1" fmla="val -20396"/>
              <a:gd name="adj2" fmla="val 77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보통 </a:t>
            </a:r>
            <a:r>
              <a:rPr lang="en-US" altLang="ko-KR" sz="1600" b="1" dirty="0">
                <a:solidFill>
                  <a:schemeClr val="tx1"/>
                </a:solidFill>
              </a:rPr>
              <a:t>Partition </a:t>
            </a:r>
            <a:r>
              <a:rPr lang="ko-KR" altLang="en-US" sz="1600" b="1" dirty="0">
                <a:solidFill>
                  <a:schemeClr val="tx1"/>
                </a:solidFill>
              </a:rPr>
              <a:t>수와 </a:t>
            </a:r>
            <a:r>
              <a:rPr lang="en-US" altLang="ko-KR" sz="1600" b="1" dirty="0">
                <a:solidFill>
                  <a:schemeClr val="tx1"/>
                </a:solidFill>
              </a:rPr>
              <a:t>Consumer</a:t>
            </a:r>
            <a:r>
              <a:rPr lang="ko-KR" altLang="en-US" sz="1600" b="1" dirty="0">
                <a:solidFill>
                  <a:schemeClr val="tx1"/>
                </a:solidFill>
              </a:rPr>
              <a:t>수를 동일하게 구성하는 것 추천 </a:t>
            </a:r>
            <a:r>
              <a:rPr lang="en-US" altLang="ko-KR" sz="1600" b="1" dirty="0">
                <a:solidFill>
                  <a:schemeClr val="tx1"/>
                </a:solidFill>
              </a:rPr>
              <a:t>!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5D3116-A43E-038E-35EB-7176135D65C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420690" y="4416517"/>
            <a:ext cx="2128339" cy="4985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99824A1D-DC07-9F84-E040-F695D75FBCCA}"/>
              </a:ext>
            </a:extLst>
          </p:cNvPr>
          <p:cNvSpPr/>
          <p:nvPr/>
        </p:nvSpPr>
        <p:spPr>
          <a:xfrm>
            <a:off x="8285988" y="4424392"/>
            <a:ext cx="337389" cy="4985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7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 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사용하기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1. Install Kafka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EEA571-BFF3-45C4-B89A-1FEDB31C9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" t="24660"/>
          <a:stretch/>
        </p:blipFill>
        <p:spPr>
          <a:xfrm>
            <a:off x="899886" y="2430696"/>
            <a:ext cx="9308456" cy="23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 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사용하기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2. Broker &amp; Zookeeper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실행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3DE995-0146-2C53-873C-F81718BA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93" y="2569468"/>
            <a:ext cx="10220342" cy="16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8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 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사용하기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3. Topic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생성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6C653D-9114-3142-5852-B296B9098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48" y="2533846"/>
            <a:ext cx="11340736" cy="3465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580D4B-33E6-C184-090A-C35D57B4E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35" y="4181475"/>
            <a:ext cx="334436" cy="3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 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사용하기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4. Topic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관리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D35815-58AB-FB11-2317-7C83E2D1C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7" y="2567120"/>
            <a:ext cx="9508607" cy="1775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E5BF0B-49AA-5D08-8B48-1AD2597A9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85" y="4810547"/>
            <a:ext cx="11469783" cy="14509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89ADC0-EF1E-BC51-86B5-C8D29E081394}"/>
              </a:ext>
            </a:extLst>
          </p:cNvPr>
          <p:cNvSpPr/>
          <p:nvPr/>
        </p:nvSpPr>
        <p:spPr>
          <a:xfrm>
            <a:off x="516148" y="5249817"/>
            <a:ext cx="1334954" cy="10116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28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 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사용하기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간단한 메시지 주고 받기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5CC123-BE3D-69AE-E642-839388CF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72" y="2523621"/>
            <a:ext cx="11306091" cy="15866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06FB75-DF18-B331-C437-3FAC2A7B6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46" y="4559325"/>
            <a:ext cx="11274559" cy="1660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AFB28F-36DA-CF8A-53F8-CE89E8051A89}"/>
              </a:ext>
            </a:extLst>
          </p:cNvPr>
          <p:cNvSpPr/>
          <p:nvPr/>
        </p:nvSpPr>
        <p:spPr>
          <a:xfrm>
            <a:off x="8646367" y="4566251"/>
            <a:ext cx="977135" cy="3179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90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 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사용하기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간단한 메시지 주고 받기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5CC123-BE3D-69AE-E642-839388CF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72" y="2523621"/>
            <a:ext cx="11306091" cy="158661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85174F-EC1C-1BE0-F726-915A336ED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98" y="4566251"/>
            <a:ext cx="11239544" cy="19395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BD17066-B1B3-3384-87DF-CD3F1BA79625}"/>
              </a:ext>
            </a:extLst>
          </p:cNvPr>
          <p:cNvSpPr/>
          <p:nvPr/>
        </p:nvSpPr>
        <p:spPr>
          <a:xfrm>
            <a:off x="8646367" y="4566251"/>
            <a:ext cx="977135" cy="3179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5F2B9-726C-241C-51BA-A6CE75B1CBFA}"/>
              </a:ext>
            </a:extLst>
          </p:cNvPr>
          <p:cNvSpPr/>
          <p:nvPr/>
        </p:nvSpPr>
        <p:spPr>
          <a:xfrm>
            <a:off x="647398" y="5030182"/>
            <a:ext cx="891470" cy="10116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577368" y="2986388"/>
            <a:ext cx="3037263" cy="700390"/>
            <a:chOff x="4515734" y="2598573"/>
            <a:chExt cx="3087506" cy="758070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695838" y="3110615"/>
            <a:ext cx="280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ntroduction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109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 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사용하기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간단한 메시지 주고 받기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49F00-35BB-FE06-4AEE-45FD87313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0202321" y="609235"/>
            <a:ext cx="1438275" cy="6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5CC123-BE3D-69AE-E642-839388CF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72" y="2523621"/>
            <a:ext cx="11306091" cy="15866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E9F9F8-6530-37DC-C904-13D99A8B6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38" y="4602553"/>
            <a:ext cx="11624299" cy="14360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A765DF-0C64-544E-03F7-6000125FCA1C}"/>
              </a:ext>
            </a:extLst>
          </p:cNvPr>
          <p:cNvSpPr/>
          <p:nvPr/>
        </p:nvSpPr>
        <p:spPr>
          <a:xfrm>
            <a:off x="392138" y="5041823"/>
            <a:ext cx="900057" cy="7568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D559C5-C4C1-9E88-2039-DE81A43DE285}"/>
              </a:ext>
            </a:extLst>
          </p:cNvPr>
          <p:cNvSpPr/>
          <p:nvPr/>
        </p:nvSpPr>
        <p:spPr>
          <a:xfrm>
            <a:off x="8646367" y="4602553"/>
            <a:ext cx="1032892" cy="2593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0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E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lasticsearch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실시간 아파치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루씬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기반의 오픈소스 분산 검색 엔진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저장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기반으로 분석 작업 가능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로그 데이터를 수집하여 통계분석에 활용 가능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Kibana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연결하여 실시간으로 로그를 분석하고 시각화 가능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9837CD-C42F-0754-2F7A-0740BE9E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64" y="5118594"/>
            <a:ext cx="252447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E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lasticsearch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실시간 아파치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루씬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 기반의 오픈소스 분산 검색 엔진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데이터를 저장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검색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데이터 기반으로 분석 작업 가능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로그 데이터를 수집하여 통계분석에 활용 가능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Kibana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를 연결하여 간으로 로그를 분석하고 시각화 가능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https://www.elastic.co/guide/en/elasticsearch/reference/current/targz.html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9837CD-C42F-0754-2F7A-0740BE9E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64" y="5118594"/>
            <a:ext cx="252447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ibana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Elasticsearch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의 결과를 시각화해주는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Tool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시각화를 담당하는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HTML + </a:t>
            </a:r>
            <a:r>
              <a:rPr lang="en-US" altLang="ko-KR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엔진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791BA-DFEC-BA7F-07DE-1FAEEE66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333" y="4940673"/>
            <a:ext cx="1398608" cy="1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95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577368" y="2986388"/>
            <a:ext cx="3037263" cy="700390"/>
            <a:chOff x="4515734" y="2598573"/>
            <a:chExt cx="3087506" cy="758070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527394" y="3110615"/>
            <a:ext cx="312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시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스템 설명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&amp; Demo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503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상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황 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Setting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8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22865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covid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관련 트윗의 작성 시간과 처리한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machine id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약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9000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만개의 데이터가 실시간으로 들어옴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08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상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황 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Setting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8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273256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2021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월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covid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관련 트윗의 작성 시간과 처리한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machine id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에 대한 약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9000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만개의 데이터가 실시간으로 들어옴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세개의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producer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서버에 임의로 나눠져서 들어오는 상황 가정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모든 데이터를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셔플한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후 세 개의 데이터셋으로 나누고 시간 순서로 정렬한 뒤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실제 상황처럼 각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에 흘림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76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156316"/>
            <a:ext cx="10153615" cy="3335472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486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156316"/>
            <a:ext cx="10153615" cy="3335472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3BBB84-9C6F-35F1-7E25-2A0E96A8C0AF}"/>
              </a:ext>
            </a:extLst>
          </p:cNvPr>
          <p:cNvSpPr/>
          <p:nvPr/>
        </p:nvSpPr>
        <p:spPr>
          <a:xfrm>
            <a:off x="5268984" y="1897295"/>
            <a:ext cx="5850372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4752905-35E4-CDFE-92C6-ED60F1A179E8}"/>
              </a:ext>
            </a:extLst>
          </p:cNvPr>
          <p:cNvSpPr/>
          <p:nvPr/>
        </p:nvSpPr>
        <p:spPr>
          <a:xfrm>
            <a:off x="5457504" y="4471779"/>
            <a:ext cx="4195676" cy="916687"/>
          </a:xfrm>
          <a:prstGeom prst="wedgeRoundRectCallout">
            <a:avLst>
              <a:gd name="adj1" fmla="val -112490"/>
              <a:gd name="adj2" fmla="val -135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Producer</a:t>
            </a:r>
            <a:r>
              <a:rPr lang="ko-KR" altLang="en-US" sz="1600" b="1" dirty="0">
                <a:solidFill>
                  <a:schemeClr val="tx1"/>
                </a:solidFill>
              </a:rPr>
              <a:t>는 처리되지 않은 </a:t>
            </a:r>
            <a:r>
              <a:rPr lang="en-US" altLang="ko-KR" sz="1600" b="1" dirty="0">
                <a:solidFill>
                  <a:schemeClr val="tx1"/>
                </a:solidFill>
              </a:rPr>
              <a:t>snowflake id</a:t>
            </a:r>
            <a:r>
              <a:rPr lang="ko-KR" altLang="en-US" sz="1600" b="1" dirty="0">
                <a:solidFill>
                  <a:schemeClr val="tx1"/>
                </a:solidFill>
              </a:rPr>
              <a:t>를 카프카 서버에 전송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ex. 1454961019550265345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7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156316"/>
            <a:ext cx="10153615" cy="3335472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C6A25-B5F2-D186-CCF8-FC8E27C6C0FA}"/>
              </a:ext>
            </a:extLst>
          </p:cNvPr>
          <p:cNvSpPr/>
          <p:nvPr/>
        </p:nvSpPr>
        <p:spPr>
          <a:xfrm>
            <a:off x="488410" y="1861067"/>
            <a:ext cx="2934497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13EFC1-58B8-1B85-3414-1B4E0377ED99}"/>
              </a:ext>
            </a:extLst>
          </p:cNvPr>
          <p:cNvSpPr/>
          <p:nvPr/>
        </p:nvSpPr>
        <p:spPr>
          <a:xfrm>
            <a:off x="8486274" y="1897295"/>
            <a:ext cx="2633081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4752905-35E4-CDFE-92C6-ED60F1A179E8}"/>
              </a:ext>
            </a:extLst>
          </p:cNvPr>
          <p:cNvSpPr/>
          <p:nvPr/>
        </p:nvSpPr>
        <p:spPr>
          <a:xfrm>
            <a:off x="5457504" y="5414190"/>
            <a:ext cx="4195676" cy="994285"/>
          </a:xfrm>
          <a:prstGeom prst="wedgeRoundRectCallout">
            <a:avLst>
              <a:gd name="adj1" fmla="val -61637"/>
              <a:gd name="adj2" fmla="val -196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Consumer</a:t>
            </a:r>
            <a:r>
              <a:rPr lang="ko-KR" altLang="en-US" sz="1600" b="1" dirty="0">
                <a:solidFill>
                  <a:schemeClr val="tx1"/>
                </a:solidFill>
              </a:rPr>
              <a:t>는 카프카 서버에서 읽어 온 </a:t>
            </a:r>
            <a:r>
              <a:rPr lang="en-US" altLang="ko-KR" sz="1600" b="1" dirty="0">
                <a:solidFill>
                  <a:schemeClr val="tx1"/>
                </a:solidFill>
              </a:rPr>
              <a:t>snowflake id</a:t>
            </a:r>
            <a:r>
              <a:rPr lang="ko-KR" altLang="en-US" sz="1600" b="1" dirty="0">
                <a:solidFill>
                  <a:schemeClr val="tx1"/>
                </a:solidFill>
              </a:rPr>
              <a:t>로부터 </a:t>
            </a:r>
            <a:r>
              <a:rPr lang="en-US" altLang="ko-KR" sz="1600" b="1" dirty="0" err="1">
                <a:solidFill>
                  <a:schemeClr val="tx1"/>
                </a:solidFill>
              </a:rPr>
              <a:t>machine_id</a:t>
            </a:r>
            <a:r>
              <a:rPr lang="ko-KR" altLang="en-US" sz="1600" b="1" dirty="0">
                <a:solidFill>
                  <a:schemeClr val="tx1"/>
                </a:solidFill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</a:rPr>
              <a:t>datetime </a:t>
            </a:r>
            <a:r>
              <a:rPr lang="ko-KR" altLang="en-US" sz="1600" b="1" dirty="0">
                <a:solidFill>
                  <a:schemeClr val="tx1"/>
                </a:solidFill>
              </a:rPr>
              <a:t>계산 후 </a:t>
            </a:r>
            <a:r>
              <a:rPr lang="en-US" altLang="ko-KR" sz="1600" b="1" dirty="0" err="1">
                <a:solidFill>
                  <a:schemeClr val="tx1"/>
                </a:solidFill>
              </a:rPr>
              <a:t>elasticsearch</a:t>
            </a:r>
            <a:r>
              <a:rPr lang="ko-KR" altLang="en-US" sz="1600" b="1" dirty="0">
                <a:solidFill>
                  <a:schemeClr val="tx1"/>
                </a:solidFill>
              </a:rPr>
              <a:t>로 전송</a:t>
            </a:r>
          </a:p>
        </p:txBody>
      </p:sp>
    </p:spTree>
    <p:extLst>
      <p:ext uri="{BB962C8B-B14F-4D97-AF65-F5344CB8AC3E}">
        <p14:creationId xmlns:p14="http://schemas.microsoft.com/office/powerpoint/2010/main" val="344686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문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제 상황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711557" y="649326"/>
            <a:ext cx="2768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실시간으로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twitter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에 글이 작성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작성된 시간과 이를 처리하는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machine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id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정보가 포함된 일련의 숫자가 들어옴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8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156316"/>
            <a:ext cx="10153615" cy="3335472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C6A25-B5F2-D186-CCF8-FC8E27C6C0FA}"/>
              </a:ext>
            </a:extLst>
          </p:cNvPr>
          <p:cNvSpPr/>
          <p:nvPr/>
        </p:nvSpPr>
        <p:spPr>
          <a:xfrm>
            <a:off x="488410" y="1861067"/>
            <a:ext cx="2934497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13EFC1-58B8-1B85-3414-1B4E0377ED99}"/>
              </a:ext>
            </a:extLst>
          </p:cNvPr>
          <p:cNvSpPr/>
          <p:nvPr/>
        </p:nvSpPr>
        <p:spPr>
          <a:xfrm>
            <a:off x="8486274" y="1897295"/>
            <a:ext cx="2633081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4752905-35E4-CDFE-92C6-ED60F1A179E8}"/>
              </a:ext>
            </a:extLst>
          </p:cNvPr>
          <p:cNvSpPr/>
          <p:nvPr/>
        </p:nvSpPr>
        <p:spPr>
          <a:xfrm>
            <a:off x="5457503" y="5414190"/>
            <a:ext cx="5050075" cy="1238999"/>
          </a:xfrm>
          <a:prstGeom prst="wedgeRoundRectCallout">
            <a:avLst>
              <a:gd name="adj1" fmla="val -56484"/>
              <a:gd name="adj2" fmla="val -1778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Snowflake id: 1454961019550265345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64 </a:t>
            </a:r>
            <a:r>
              <a:rPr lang="ko-KR" altLang="en-US" sz="1600" b="1" dirty="0">
                <a:solidFill>
                  <a:schemeClr val="tx1"/>
                </a:solidFill>
              </a:rPr>
              <a:t>비트로 변환 했을 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</a:t>
            </a:r>
            <a:r>
              <a:rPr lang="ko-KR" altLang="en-US" sz="1600" b="1" dirty="0">
                <a:solidFill>
                  <a:schemeClr val="tx1"/>
                </a:solidFill>
              </a:rPr>
              <a:t>처음 </a:t>
            </a:r>
            <a:r>
              <a:rPr lang="en-US" altLang="ko-KR" sz="1600" b="1" dirty="0">
                <a:solidFill>
                  <a:schemeClr val="tx1"/>
                </a:solidFill>
              </a:rPr>
              <a:t>41</a:t>
            </a:r>
            <a:r>
              <a:rPr lang="ko-KR" altLang="en-US" sz="1600" b="1" dirty="0">
                <a:solidFill>
                  <a:schemeClr val="tx1"/>
                </a:solidFill>
              </a:rPr>
              <a:t>비트 → </a:t>
            </a:r>
            <a:r>
              <a:rPr lang="en-US" altLang="ko-KR" sz="1600" b="1" dirty="0">
                <a:solidFill>
                  <a:schemeClr val="tx1"/>
                </a:solidFill>
              </a:rPr>
              <a:t>datetime </a:t>
            </a:r>
            <a:r>
              <a:rPr lang="ko-KR" altLang="en-US" sz="1600" b="1" dirty="0">
                <a:solidFill>
                  <a:schemeClr val="tx1"/>
                </a:solidFill>
              </a:rPr>
              <a:t>정보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  그 뒤 </a:t>
            </a:r>
            <a:r>
              <a:rPr lang="en-US" altLang="ko-KR" sz="1600" b="1" dirty="0">
                <a:solidFill>
                  <a:schemeClr val="tx1"/>
                </a:solidFill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</a:rPr>
              <a:t>비트 →</a:t>
            </a:r>
            <a:r>
              <a:rPr lang="en-US" altLang="ko-KR" sz="1600" b="1" dirty="0">
                <a:solidFill>
                  <a:schemeClr val="tx1"/>
                </a:solidFill>
              </a:rPr>
              <a:t> machine id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16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4752905-35E4-CDFE-92C6-ED60F1A179E8}"/>
              </a:ext>
            </a:extLst>
          </p:cNvPr>
          <p:cNvSpPr/>
          <p:nvPr/>
        </p:nvSpPr>
        <p:spPr>
          <a:xfrm>
            <a:off x="5457503" y="5414190"/>
            <a:ext cx="5050075" cy="916687"/>
          </a:xfrm>
          <a:prstGeom prst="wedgeRoundRectCallout">
            <a:avLst>
              <a:gd name="adj1" fmla="val -59343"/>
              <a:gd name="adj2" fmla="val -2283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Snowflake id: 1454961019550265345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64 </a:t>
            </a:r>
            <a:r>
              <a:rPr lang="ko-KR" altLang="en-US" sz="1600" b="1" dirty="0">
                <a:solidFill>
                  <a:schemeClr val="tx1"/>
                </a:solidFill>
              </a:rPr>
              <a:t>비트로 변환 →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처음 </a:t>
            </a:r>
            <a:r>
              <a:rPr lang="en-US" altLang="ko-KR" sz="1600" b="1" dirty="0">
                <a:solidFill>
                  <a:schemeClr val="tx1"/>
                </a:solidFill>
              </a:rPr>
              <a:t>41</a:t>
            </a:r>
            <a:r>
              <a:rPr lang="ko-KR" altLang="en-US" sz="1600" b="1" dirty="0">
                <a:solidFill>
                  <a:schemeClr val="tx1"/>
                </a:solidFill>
              </a:rPr>
              <a:t>비트는 </a:t>
            </a:r>
            <a:r>
              <a:rPr lang="en-US" altLang="ko-KR" sz="1600" b="1" dirty="0">
                <a:solidFill>
                  <a:schemeClr val="tx1"/>
                </a:solidFill>
              </a:rPr>
              <a:t>datetime </a:t>
            </a:r>
            <a:r>
              <a:rPr lang="ko-KR" altLang="en-US" sz="1600" b="1" dirty="0">
                <a:solidFill>
                  <a:schemeClr val="tx1"/>
                </a:solidFill>
              </a:rPr>
              <a:t>정보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그 뒤 </a:t>
            </a:r>
            <a:r>
              <a:rPr lang="en-US" altLang="ko-KR" sz="1600" b="1" dirty="0">
                <a:solidFill>
                  <a:schemeClr val="tx1"/>
                </a:solidFill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</a:rPr>
              <a:t>비트 →</a:t>
            </a:r>
            <a:r>
              <a:rPr lang="en-US" altLang="ko-KR" sz="1600" b="1" dirty="0">
                <a:solidFill>
                  <a:schemeClr val="tx1"/>
                </a:solidFill>
              </a:rPr>
              <a:t> machine id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002941"/>
            <a:ext cx="10153615" cy="3488847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C6A25-B5F2-D186-CCF8-FC8E27C6C0FA}"/>
              </a:ext>
            </a:extLst>
          </p:cNvPr>
          <p:cNvSpPr/>
          <p:nvPr/>
        </p:nvSpPr>
        <p:spPr>
          <a:xfrm>
            <a:off x="488410" y="1861067"/>
            <a:ext cx="2934497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13EFC1-58B8-1B85-3414-1B4E0377ED99}"/>
              </a:ext>
            </a:extLst>
          </p:cNvPr>
          <p:cNvSpPr/>
          <p:nvPr/>
        </p:nvSpPr>
        <p:spPr>
          <a:xfrm>
            <a:off x="3374856" y="1897295"/>
            <a:ext cx="7744499" cy="4551630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CDA8B1-C2A1-043B-FE63-01AD81BF3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69" y="2447582"/>
            <a:ext cx="5768061" cy="14694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778729-96EF-E03F-150B-D73F5EECD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823" y="4006576"/>
            <a:ext cx="7376185" cy="1048055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34CCD06-F696-144C-86B2-5B5247263485}"/>
              </a:ext>
            </a:extLst>
          </p:cNvPr>
          <p:cNvSpPr/>
          <p:nvPr/>
        </p:nvSpPr>
        <p:spPr>
          <a:xfrm>
            <a:off x="1347538" y="4031527"/>
            <a:ext cx="996787" cy="5197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45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4752905-35E4-CDFE-92C6-ED60F1A179E8}"/>
              </a:ext>
            </a:extLst>
          </p:cNvPr>
          <p:cNvSpPr/>
          <p:nvPr/>
        </p:nvSpPr>
        <p:spPr>
          <a:xfrm>
            <a:off x="5457503" y="5414190"/>
            <a:ext cx="5050075" cy="916687"/>
          </a:xfrm>
          <a:prstGeom prst="wedgeRoundRectCallout">
            <a:avLst>
              <a:gd name="adj1" fmla="val -59343"/>
              <a:gd name="adj2" fmla="val -2283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Snowflake id: 1454961019550265345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64 </a:t>
            </a:r>
            <a:r>
              <a:rPr lang="ko-KR" altLang="en-US" sz="1600" b="1" dirty="0">
                <a:solidFill>
                  <a:schemeClr val="tx1"/>
                </a:solidFill>
              </a:rPr>
              <a:t>비트로 변환 →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처음 </a:t>
            </a:r>
            <a:r>
              <a:rPr lang="en-US" altLang="ko-KR" sz="1600" b="1" dirty="0">
                <a:solidFill>
                  <a:schemeClr val="tx1"/>
                </a:solidFill>
              </a:rPr>
              <a:t>41</a:t>
            </a:r>
            <a:r>
              <a:rPr lang="ko-KR" altLang="en-US" sz="1600" b="1" dirty="0">
                <a:solidFill>
                  <a:schemeClr val="tx1"/>
                </a:solidFill>
              </a:rPr>
              <a:t>비트는 </a:t>
            </a:r>
            <a:r>
              <a:rPr lang="en-US" altLang="ko-KR" sz="1600" b="1" dirty="0">
                <a:solidFill>
                  <a:schemeClr val="tx1"/>
                </a:solidFill>
              </a:rPr>
              <a:t>datetime </a:t>
            </a:r>
            <a:r>
              <a:rPr lang="ko-KR" altLang="en-US" sz="1600" b="1" dirty="0">
                <a:solidFill>
                  <a:schemeClr val="tx1"/>
                </a:solidFill>
              </a:rPr>
              <a:t>정보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그 뒤 </a:t>
            </a:r>
            <a:r>
              <a:rPr lang="en-US" altLang="ko-KR" sz="1600" b="1" dirty="0">
                <a:solidFill>
                  <a:schemeClr val="tx1"/>
                </a:solidFill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</a:rPr>
              <a:t>비트 →</a:t>
            </a:r>
            <a:r>
              <a:rPr lang="en-US" altLang="ko-KR" sz="1600" b="1" dirty="0">
                <a:solidFill>
                  <a:schemeClr val="tx1"/>
                </a:solidFill>
              </a:rPr>
              <a:t> machine id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002941"/>
            <a:ext cx="10153615" cy="3488847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C6A25-B5F2-D186-CCF8-FC8E27C6C0FA}"/>
              </a:ext>
            </a:extLst>
          </p:cNvPr>
          <p:cNvSpPr/>
          <p:nvPr/>
        </p:nvSpPr>
        <p:spPr>
          <a:xfrm>
            <a:off x="488410" y="1861067"/>
            <a:ext cx="2934497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13EFC1-58B8-1B85-3414-1B4E0377ED99}"/>
              </a:ext>
            </a:extLst>
          </p:cNvPr>
          <p:cNvSpPr/>
          <p:nvPr/>
        </p:nvSpPr>
        <p:spPr>
          <a:xfrm>
            <a:off x="3374856" y="1897295"/>
            <a:ext cx="7744499" cy="4551630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6B9A313-C149-8E8A-B233-41F9D9C26E11}"/>
              </a:ext>
            </a:extLst>
          </p:cNvPr>
          <p:cNvSpPr/>
          <p:nvPr/>
        </p:nvSpPr>
        <p:spPr>
          <a:xfrm>
            <a:off x="1913307" y="4224531"/>
            <a:ext cx="996787" cy="5197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89B483-78D7-A590-79BE-8B500697C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77" y="2222927"/>
            <a:ext cx="4321833" cy="15907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E207CB-E6C2-E5B3-4A91-C494DD685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254" y="3837902"/>
            <a:ext cx="5103431" cy="10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49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156316"/>
            <a:ext cx="10153615" cy="3335472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C6A25-B5F2-D186-CCF8-FC8E27C6C0FA}"/>
              </a:ext>
            </a:extLst>
          </p:cNvPr>
          <p:cNvSpPr/>
          <p:nvPr/>
        </p:nvSpPr>
        <p:spPr>
          <a:xfrm>
            <a:off x="488410" y="1861067"/>
            <a:ext cx="2934497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13EFC1-58B8-1B85-3414-1B4E0377ED99}"/>
              </a:ext>
            </a:extLst>
          </p:cNvPr>
          <p:cNvSpPr/>
          <p:nvPr/>
        </p:nvSpPr>
        <p:spPr>
          <a:xfrm>
            <a:off x="8486274" y="1897295"/>
            <a:ext cx="2633081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4752905-35E4-CDFE-92C6-ED60F1A179E8}"/>
              </a:ext>
            </a:extLst>
          </p:cNvPr>
          <p:cNvSpPr/>
          <p:nvPr/>
        </p:nvSpPr>
        <p:spPr>
          <a:xfrm>
            <a:off x="5457504" y="5414190"/>
            <a:ext cx="4195676" cy="994285"/>
          </a:xfrm>
          <a:prstGeom prst="wedgeRoundRectCallout">
            <a:avLst>
              <a:gd name="adj1" fmla="val -61637"/>
              <a:gd name="adj2" fmla="val -204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Consumer</a:t>
            </a:r>
            <a:r>
              <a:rPr lang="ko-KR" altLang="en-US" sz="1600" b="1" dirty="0">
                <a:solidFill>
                  <a:schemeClr val="tx1"/>
                </a:solidFill>
              </a:rPr>
              <a:t>는 카프카 서버에서 읽어 온 </a:t>
            </a:r>
            <a:r>
              <a:rPr lang="en-US" altLang="ko-KR" sz="1600" b="1" dirty="0">
                <a:solidFill>
                  <a:schemeClr val="tx1"/>
                </a:solidFill>
              </a:rPr>
              <a:t>snowflake id</a:t>
            </a:r>
            <a:r>
              <a:rPr lang="ko-KR" altLang="en-US" sz="1600" b="1" dirty="0">
                <a:solidFill>
                  <a:schemeClr val="tx1"/>
                </a:solidFill>
              </a:rPr>
              <a:t>로부터 </a:t>
            </a:r>
            <a:r>
              <a:rPr lang="en-US" altLang="ko-KR" sz="1600" b="1" dirty="0" err="1">
                <a:solidFill>
                  <a:schemeClr val="tx1"/>
                </a:solidFill>
              </a:rPr>
              <a:t>machine_id</a:t>
            </a:r>
            <a:r>
              <a:rPr lang="ko-KR" altLang="en-US" sz="1600" b="1" dirty="0">
                <a:solidFill>
                  <a:schemeClr val="tx1"/>
                </a:solidFill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</a:rPr>
              <a:t>datetime </a:t>
            </a:r>
            <a:r>
              <a:rPr lang="ko-KR" altLang="en-US" sz="1600" b="1" dirty="0">
                <a:solidFill>
                  <a:schemeClr val="tx1"/>
                </a:solidFill>
              </a:rPr>
              <a:t>계산 후 </a:t>
            </a:r>
            <a:r>
              <a:rPr lang="en-US" altLang="ko-KR" sz="1600" b="1" dirty="0" err="1">
                <a:solidFill>
                  <a:schemeClr val="tx1"/>
                </a:solidFill>
              </a:rPr>
              <a:t>elasticsearch</a:t>
            </a:r>
            <a:r>
              <a:rPr lang="ko-KR" altLang="en-US" sz="1600" b="1" dirty="0">
                <a:solidFill>
                  <a:schemeClr val="tx1"/>
                </a:solidFill>
              </a:rPr>
              <a:t>로 전송</a:t>
            </a:r>
          </a:p>
        </p:txBody>
      </p:sp>
    </p:spTree>
    <p:extLst>
      <p:ext uri="{BB962C8B-B14F-4D97-AF65-F5344CB8AC3E}">
        <p14:creationId xmlns:p14="http://schemas.microsoft.com/office/powerpoint/2010/main" val="2569878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스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트리밍 데이터 처리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17820D-BE17-45EE-ADC1-258B3CF0D9D6}"/>
              </a:ext>
            </a:extLst>
          </p:cNvPr>
          <p:cNvGrpSpPr/>
          <p:nvPr/>
        </p:nvGrpSpPr>
        <p:grpSpPr>
          <a:xfrm>
            <a:off x="690847" y="2156316"/>
            <a:ext cx="10153615" cy="3335472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81EAC1-A52B-2FFF-02F2-35CCC91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159A536-1182-09B1-1A24-D7B608A1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CC32A-4DDD-44BA-72D7-406A905C5FC8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E5A44A-1257-5ED5-164F-974176CB1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6CC207-2B37-6183-7DDF-639A9BBEB4E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C6A25-B5F2-D186-CCF8-FC8E27C6C0FA}"/>
              </a:ext>
            </a:extLst>
          </p:cNvPr>
          <p:cNvSpPr/>
          <p:nvPr/>
        </p:nvSpPr>
        <p:spPr>
          <a:xfrm>
            <a:off x="488410" y="1861067"/>
            <a:ext cx="5415085" cy="3839207"/>
          </a:xfrm>
          <a:prstGeom prst="rect">
            <a:avLst/>
          </a:prstGeom>
          <a:solidFill>
            <a:srgbClr val="FBFBFB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4752905-35E4-CDFE-92C6-ED60F1A179E8}"/>
              </a:ext>
            </a:extLst>
          </p:cNvPr>
          <p:cNvSpPr/>
          <p:nvPr/>
        </p:nvSpPr>
        <p:spPr>
          <a:xfrm>
            <a:off x="4677041" y="5317851"/>
            <a:ext cx="3969326" cy="890824"/>
          </a:xfrm>
          <a:prstGeom prst="wedgeRoundRectCallout">
            <a:avLst>
              <a:gd name="adj1" fmla="val 65521"/>
              <a:gd name="adj2" fmla="val -2088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Elasticsearch</a:t>
            </a:r>
            <a:r>
              <a:rPr lang="ko-KR" altLang="en-US" sz="1600" b="1" dirty="0">
                <a:solidFill>
                  <a:schemeClr val="tx1"/>
                </a:solidFill>
              </a:rPr>
              <a:t>에 저장된 </a:t>
            </a:r>
            <a:r>
              <a:rPr lang="en-US" altLang="ko-KR" sz="1600" b="1" dirty="0">
                <a:solidFill>
                  <a:schemeClr val="tx1"/>
                </a:solidFill>
              </a:rPr>
              <a:t>datetime</a:t>
            </a:r>
            <a:r>
              <a:rPr lang="ko-KR" altLang="en-US" sz="1600" b="1" dirty="0">
                <a:solidFill>
                  <a:schemeClr val="tx1"/>
                </a:solidFill>
              </a:rPr>
              <a:t>과 </a:t>
            </a:r>
            <a:r>
              <a:rPr lang="en-US" altLang="ko-KR" sz="1600" b="1" dirty="0" err="1">
                <a:solidFill>
                  <a:schemeClr val="tx1"/>
                </a:solidFill>
              </a:rPr>
              <a:t>machine_id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정보를 분석하여 시각화</a:t>
            </a:r>
          </a:p>
        </p:txBody>
      </p:sp>
    </p:spTree>
    <p:extLst>
      <p:ext uri="{BB962C8B-B14F-4D97-AF65-F5344CB8AC3E}">
        <p14:creationId xmlns:p14="http://schemas.microsoft.com/office/powerpoint/2010/main" val="276045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afka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Setting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Producer: 3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Consumer: 3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Broker: 1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Topic: 1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Partition: 3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B5F3BE-B36E-65DE-188C-EDE1A763427B}"/>
              </a:ext>
            </a:extLst>
          </p:cNvPr>
          <p:cNvGrpSpPr/>
          <p:nvPr/>
        </p:nvGrpSpPr>
        <p:grpSpPr>
          <a:xfrm>
            <a:off x="3364992" y="4096312"/>
            <a:ext cx="8726326" cy="2801044"/>
            <a:chOff x="690848" y="2652586"/>
            <a:chExt cx="10810304" cy="418092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1CEF968-8C93-12ED-D37A-E16214B68E2C}"/>
                </a:ext>
              </a:extLst>
            </p:cNvPr>
            <p:cNvSpPr/>
            <p:nvPr/>
          </p:nvSpPr>
          <p:spPr>
            <a:xfrm>
              <a:off x="69084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31434C0-0924-47C7-B86F-8C6526D6FE97}"/>
                </a:ext>
              </a:extLst>
            </p:cNvPr>
            <p:cNvSpPr/>
            <p:nvPr/>
          </p:nvSpPr>
          <p:spPr>
            <a:xfrm>
              <a:off x="9415678" y="3520809"/>
              <a:ext cx="2085474" cy="28073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9811ABD-4EB7-8069-680F-22506C9A1AD8}"/>
                </a:ext>
              </a:extLst>
            </p:cNvPr>
            <p:cNvSpPr/>
            <p:nvPr/>
          </p:nvSpPr>
          <p:spPr>
            <a:xfrm>
              <a:off x="4147546" y="3520809"/>
              <a:ext cx="3896750" cy="280736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5F86FE2-5C29-7F5B-7777-EFCECDDAB7E0}"/>
                </a:ext>
              </a:extLst>
            </p:cNvPr>
            <p:cNvSpPr/>
            <p:nvPr/>
          </p:nvSpPr>
          <p:spPr>
            <a:xfrm>
              <a:off x="4374874" y="2652586"/>
              <a:ext cx="3389069" cy="604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zookeeper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D0DA5A3-A519-185D-78EB-93AA9C3C9012}"/>
                </a:ext>
              </a:extLst>
            </p:cNvPr>
            <p:cNvSpPr/>
            <p:nvPr/>
          </p:nvSpPr>
          <p:spPr>
            <a:xfrm>
              <a:off x="896150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AE753AB-4FC1-D6CF-4CA4-B9427B15EE29}"/>
                </a:ext>
              </a:extLst>
            </p:cNvPr>
            <p:cNvSpPr/>
            <p:nvPr/>
          </p:nvSpPr>
          <p:spPr>
            <a:xfrm>
              <a:off x="885307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54C9BFF-B105-978A-EC6D-4CB8F8C996E7}"/>
                </a:ext>
              </a:extLst>
            </p:cNvPr>
            <p:cNvSpPr/>
            <p:nvPr/>
          </p:nvSpPr>
          <p:spPr>
            <a:xfrm>
              <a:off x="896149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Producer3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5443020-1C0C-40E7-F00E-00228D0FA9AC}"/>
                </a:ext>
              </a:extLst>
            </p:cNvPr>
            <p:cNvSpPr/>
            <p:nvPr/>
          </p:nvSpPr>
          <p:spPr>
            <a:xfrm>
              <a:off x="4573534" y="3675553"/>
              <a:ext cx="3044616" cy="24978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A69157E-2882-7A36-A5AB-80578C1C2AC1}"/>
                </a:ext>
              </a:extLst>
            </p:cNvPr>
            <p:cNvSpPr/>
            <p:nvPr/>
          </p:nvSpPr>
          <p:spPr>
            <a:xfrm>
              <a:off x="9631824" y="3675554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CDB3CA2-5FE7-36DD-7FBA-FAD49E48A0BC}"/>
                </a:ext>
              </a:extLst>
            </p:cNvPr>
            <p:cNvSpPr/>
            <p:nvPr/>
          </p:nvSpPr>
          <p:spPr>
            <a:xfrm>
              <a:off x="9620981" y="4554011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B926066-DE27-A5A5-D020-6A78B8CD5037}"/>
                </a:ext>
              </a:extLst>
            </p:cNvPr>
            <p:cNvSpPr/>
            <p:nvPr/>
          </p:nvSpPr>
          <p:spPr>
            <a:xfrm>
              <a:off x="9631823" y="5432468"/>
              <a:ext cx="1674869" cy="7409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Consumer3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117BF09-794C-652B-8F7C-FF74059928E5}"/>
                </a:ext>
              </a:extLst>
            </p:cNvPr>
            <p:cNvSpPr/>
            <p:nvPr/>
          </p:nvSpPr>
          <p:spPr>
            <a:xfrm>
              <a:off x="4748707" y="4188661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EE3AEAA-73F6-D483-8591-6B58BD2EF5C2}"/>
                </a:ext>
              </a:extLst>
            </p:cNvPr>
            <p:cNvSpPr/>
            <p:nvPr/>
          </p:nvSpPr>
          <p:spPr>
            <a:xfrm>
              <a:off x="4770993" y="4792195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11354-49EB-6303-3061-346EFDAF090F}"/>
                </a:ext>
              </a:extLst>
            </p:cNvPr>
            <p:cNvSpPr txBox="1"/>
            <p:nvPr/>
          </p:nvSpPr>
          <p:spPr>
            <a:xfrm>
              <a:off x="1144747" y="6328176"/>
              <a:ext cx="1415428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Producer</a:t>
              </a:r>
              <a:endParaRPr lang="ko-KR" altLang="en-US" sz="1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C1CE4A-261C-11A0-C296-3F942E0B751C}"/>
                </a:ext>
              </a:extLst>
            </p:cNvPr>
            <p:cNvSpPr txBox="1"/>
            <p:nvPr/>
          </p:nvSpPr>
          <p:spPr>
            <a:xfrm>
              <a:off x="5584333" y="6328176"/>
              <a:ext cx="1177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</a:t>
              </a:r>
              <a:endParaRPr lang="ko-KR" altLang="en-US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B38A50-CDEC-F713-E6A2-12F7B2D54C92}"/>
                </a:ext>
              </a:extLst>
            </p:cNvPr>
            <p:cNvSpPr txBox="1"/>
            <p:nvPr/>
          </p:nvSpPr>
          <p:spPr>
            <a:xfrm>
              <a:off x="9756360" y="6328176"/>
              <a:ext cx="1539489" cy="50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Consumer</a:t>
              </a:r>
              <a:endParaRPr lang="ko-KR" altLang="en-US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A4CDFA-99DF-B527-BCAD-871A4FE64275}"/>
                </a:ext>
              </a:extLst>
            </p:cNvPr>
            <p:cNvSpPr txBox="1"/>
            <p:nvPr/>
          </p:nvSpPr>
          <p:spPr>
            <a:xfrm>
              <a:off x="5470653" y="3723774"/>
              <a:ext cx="1177670" cy="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Broker1</a:t>
              </a:r>
              <a:endParaRPr lang="ko-KR" altLang="en-US" sz="1600" b="1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B2856E9-6B4F-3AC0-CA51-E1462B675A28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2571019" y="4046036"/>
              <a:ext cx="2177688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448E3E2-F132-BD6D-288E-AF61FA29EB7C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571019" y="4046036"/>
              <a:ext cx="2199974" cy="95522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267F281-AEE8-A9B0-78DE-E68C36C7D221}"/>
                </a:ext>
              </a:extLst>
            </p:cNvPr>
            <p:cNvSpPr/>
            <p:nvPr/>
          </p:nvSpPr>
          <p:spPr>
            <a:xfrm>
              <a:off x="4770993" y="5394160"/>
              <a:ext cx="2649697" cy="4181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Topic1 – partition2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FA8F550-D863-DA87-0B67-35D027D4FA63}"/>
                </a:ext>
              </a:extLst>
            </p:cNvPr>
            <p:cNvCxnSpPr>
              <a:cxnSpLocks/>
              <a:stCxn id="8" idx="3"/>
              <a:endCxn id="30" idx="1"/>
            </p:cNvCxnSpPr>
            <p:nvPr/>
          </p:nvCxnSpPr>
          <p:spPr>
            <a:xfrm>
              <a:off x="2571019" y="4046036"/>
              <a:ext cx="2199974" cy="15571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C26391F-9396-1060-3B14-34C21AD31F8F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 flipV="1">
              <a:off x="7398404" y="4046036"/>
              <a:ext cx="2233420" cy="35169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980090-96EF-2096-2914-C61996E8065F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7420690" y="5001265"/>
              <a:ext cx="2211133" cy="80168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53B8D1E-91D5-E660-7574-EA4BF9D71AD4}"/>
                </a:ext>
              </a:extLst>
            </p:cNvPr>
            <p:cNvCxnSpPr>
              <a:cxnSpLocks/>
              <a:stCxn id="30" idx="3"/>
              <a:endCxn id="13" idx="1"/>
            </p:cNvCxnSpPr>
            <p:nvPr/>
          </p:nvCxnSpPr>
          <p:spPr>
            <a:xfrm flipV="1">
              <a:off x="7420690" y="4924493"/>
              <a:ext cx="2200291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0742654-2CAA-E4BA-39A5-BC0E085063B7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2560176" y="4924493"/>
              <a:ext cx="2210817" cy="7677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C257808-DC6C-A321-EC03-59A508D019B1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2571018" y="4397731"/>
              <a:ext cx="2177689" cy="1405219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CF4572E-EBA9-5D81-1724-65A5C764BBF2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>
              <a:off x="2560176" y="4924493"/>
              <a:ext cx="2210817" cy="6787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287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emo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002165" y="649326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시스템 설명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 Demo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http://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hlinkClick r:id="rId3"/>
              </a:rPr>
              <a:t>192.168.0.16:5601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61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577368" y="2986388"/>
            <a:ext cx="3037263" cy="700390"/>
            <a:chOff x="4515734" y="2598573"/>
            <a:chExt cx="3087506" cy="758070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695838" y="3110615"/>
            <a:ext cx="280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C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onclusion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542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요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879008" y="649326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Conclusion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179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목표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실시간으로 들어오는 데이터의 정보를 요약하고 직관적인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dash board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를 보여줄 수 있는 시스템 구축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60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요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879008" y="649326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Conclusion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36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목표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실시간으로 들어오는 데이터의 정보를 요약하고 직관적인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dash board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를 보여줄 수 있는 시스템 구축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Kafka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를 사용하여 실시간으로 받아온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snowflake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id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로부터 </a:t>
            </a:r>
            <a:r>
              <a:rPr lang="en-US" altLang="ko-KR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machine_id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정보와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datetime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을 계산하고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elasticsearch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kibana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를 사용하여 데이터를 요약하고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시각화해주는 시스템 구축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705620-E3D1-1C13-9207-55F3667F1017}"/>
              </a:ext>
            </a:extLst>
          </p:cNvPr>
          <p:cNvGrpSpPr/>
          <p:nvPr/>
        </p:nvGrpSpPr>
        <p:grpSpPr>
          <a:xfrm>
            <a:off x="647398" y="3757962"/>
            <a:ext cx="9367552" cy="2979684"/>
            <a:chOff x="647398" y="3006276"/>
            <a:chExt cx="8326012" cy="268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6C18BF-64B9-619F-5816-446825AB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98" y="3006276"/>
              <a:ext cx="8326012" cy="2686425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3110270F-5665-9070-52F1-158CF71D3F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2848298" y="3279727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DB456E-E192-BA33-5DEC-A7AD05CC6CC2}"/>
                </a:ext>
              </a:extLst>
            </p:cNvPr>
            <p:cNvSpPr txBox="1"/>
            <p:nvPr/>
          </p:nvSpPr>
          <p:spPr>
            <a:xfrm>
              <a:off x="2887700" y="3985579"/>
              <a:ext cx="1668379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consumer</a:t>
              </a:r>
              <a:endParaRPr lang="ko-KR" altLang="en-US" sz="2800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57779FA-4340-56B9-1FAE-9CDAB7DABA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10" b="26321"/>
            <a:stretch/>
          </p:blipFill>
          <p:spPr bwMode="auto">
            <a:xfrm>
              <a:off x="729092" y="3292214"/>
              <a:ext cx="1513792" cy="70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EAD8BD-4133-7B2C-AE43-2FF8E2206E4C}"/>
                </a:ext>
              </a:extLst>
            </p:cNvPr>
            <p:cNvSpPr txBox="1"/>
            <p:nvPr/>
          </p:nvSpPr>
          <p:spPr>
            <a:xfrm>
              <a:off x="954506" y="3985579"/>
              <a:ext cx="1668378" cy="40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 producer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6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문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제 상황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711557" y="649326"/>
            <a:ext cx="2768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실시간으로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에 글이 작성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-&gt;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작성된 시간과 이를 처리하는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machine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id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정보가 포함된 일련의 숫자가 들어옴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실시간으로 들어오는 스트리밍 데이터를 받아서 데이터에 포함된 유의미한 정보를 실시간으로 분석하는 시스템을 구축하고자 함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ex. datetime, machine id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정보를 활용하여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요일별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시간대별 글 작성 수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또는 처리량이 많은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machine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찾기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80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577368" y="3035029"/>
            <a:ext cx="3037263" cy="787941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695838" y="3198167"/>
            <a:ext cx="280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문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제 상황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711557" y="649326"/>
            <a:ext cx="2768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실시간으로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에 글이 작성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-&gt;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작성된 시간과 이를 처리하는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machine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id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정보가 포함된 일련의 숫자가 들어옴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실시간으로 들어오는 스트리밍 데이터를 받아서 데이터에 포함된 유의미한 정보를 실시간으로 분석하는 시스템을 구축하고자 함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ex. datetime, machine id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정보를 활용하여 </a:t>
            </a:r>
            <a:r>
              <a:rPr lang="ko-KR" altLang="en-US" sz="2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요일별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시간대별 글 작성 수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또는 처리량이 많은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machine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찾기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3DBA4C9-4EF5-26B3-FC5D-69A6E6D1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 b="26321"/>
          <a:stretch/>
        </p:blipFill>
        <p:spPr bwMode="auto">
          <a:xfrm>
            <a:off x="1385846" y="4780547"/>
            <a:ext cx="2252695" cy="10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6B78EB-D557-C027-DADC-84D71334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03" y="4551526"/>
            <a:ext cx="2524477" cy="13051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CD5F4F-05A8-CCB7-D779-DA1EB80E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141" y="4553435"/>
            <a:ext cx="1337991" cy="1370103"/>
          </a:xfrm>
          <a:prstGeom prst="rect">
            <a:avLst/>
          </a:prstGeom>
        </p:spPr>
      </p:pic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24CD20E8-D8EB-2D7F-0F49-66FAA2AF7F5C}"/>
              </a:ext>
            </a:extLst>
          </p:cNvPr>
          <p:cNvSpPr/>
          <p:nvPr/>
        </p:nvSpPr>
        <p:spPr>
          <a:xfrm>
            <a:off x="3760596" y="4874845"/>
            <a:ext cx="944612" cy="887490"/>
          </a:xfrm>
          <a:prstGeom prst="mathPlus">
            <a:avLst/>
          </a:prstGeom>
          <a:solidFill>
            <a:srgbClr val="E59F78"/>
          </a:solidFill>
          <a:ln>
            <a:solidFill>
              <a:srgbClr val="E59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A428D778-2819-590C-6205-5D7AD5CCDCC2}"/>
              </a:ext>
            </a:extLst>
          </p:cNvPr>
          <p:cNvSpPr/>
          <p:nvPr/>
        </p:nvSpPr>
        <p:spPr>
          <a:xfrm>
            <a:off x="7480135" y="4826427"/>
            <a:ext cx="944612" cy="887490"/>
          </a:xfrm>
          <a:prstGeom prst="mathPlus">
            <a:avLst/>
          </a:prstGeom>
          <a:solidFill>
            <a:srgbClr val="E59F78"/>
          </a:solidFill>
          <a:ln>
            <a:solidFill>
              <a:srgbClr val="E59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577368" y="2986388"/>
            <a:ext cx="3037263" cy="700390"/>
            <a:chOff x="4515734" y="2598573"/>
            <a:chExt cx="3087506" cy="758070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577367" y="3110615"/>
            <a:ext cx="303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ata &amp; Method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31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79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ata</a:t>
            </a:r>
            <a:endParaRPr lang="ko-KR" altLang="en-US" sz="24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2021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년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 11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월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covid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관련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twitter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게시글의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snowflake 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데이터 크기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99403365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19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자리 일련번호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(ex. 1454961019550265345)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알아낼 수 있는 정보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Machine id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datetime</a:t>
            </a: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>
            <a:cxnSpLocks/>
          </p:cNvCxnSpPr>
          <p:nvPr/>
        </p:nvCxnSpPr>
        <p:spPr>
          <a:xfrm>
            <a:off x="507185" y="132199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690848" y="1366209"/>
            <a:ext cx="903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nowflake id</a:t>
            </a:r>
            <a:r>
              <a:rPr lang="ko-KR" altLang="en-US" sz="2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를 실시간으로 처리하기 위해 사용한 기술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E40FA-4AE9-4CCA-A1BE-53C145372591}"/>
              </a:ext>
            </a:extLst>
          </p:cNvPr>
          <p:cNvSpPr txBox="1"/>
          <p:nvPr/>
        </p:nvSpPr>
        <p:spPr>
          <a:xfrm>
            <a:off x="4401314" y="64932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lang="ko-KR" altLang="en-US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8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</a:t>
            </a:r>
            <a:endParaRPr lang="ko-KR" altLang="en-US" sz="28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14C61B46-86D5-4A4E-88A9-3F0EEB0D9E24}"/>
              </a:ext>
            </a:extLst>
          </p:cNvPr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BC-4967-489C-B08A-A5D4A0CF023F}"/>
              </a:ext>
            </a:extLst>
          </p:cNvPr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4F89D2-8C0B-4DB5-8CAC-E8A220C310E9}"/>
                </a:ext>
              </a:extLst>
            </p:cNvPr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0812EE-AAA3-4192-BB06-D564FCB6BC3D}"/>
                </a:ext>
              </a:extLst>
            </p:cNvPr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9B3D99-613F-4599-8F27-A530AA81A675}"/>
              </a:ext>
            </a:extLst>
          </p:cNvPr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A89DF92-BB8B-4084-B510-D0EA61FFD7E9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291463A-7EB4-4C80-BF57-1A6E9B75193C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6FE656-F118-4133-A490-C9A91D9ADC58}"/>
              </a:ext>
            </a:extLst>
          </p:cNvPr>
          <p:cNvCxnSpPr>
            <a:cxnSpLocks/>
          </p:cNvCxnSpPr>
          <p:nvPr/>
        </p:nvCxnSpPr>
        <p:spPr>
          <a:xfrm>
            <a:off x="516148" y="1761262"/>
            <a:ext cx="1112444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85FE7-3B45-4339-930B-B4C4172FABF8}"/>
              </a:ext>
            </a:extLst>
          </p:cNvPr>
          <p:cNvSpPr txBox="1"/>
          <p:nvPr/>
        </p:nvSpPr>
        <p:spPr>
          <a:xfrm>
            <a:off x="647398" y="1899104"/>
            <a:ext cx="110515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Kafka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Elasticsearch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Kibana</a:t>
            </a: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7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1452</Words>
  <Application>Microsoft Office PowerPoint</Application>
  <PresentationFormat>와이드스크린</PresentationFormat>
  <Paragraphs>473</Paragraphs>
  <Slides>50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Apple SD Gothic Neo</vt:lpstr>
      <vt:lpstr>Kozuka Gothic Pr6N H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심유라</cp:lastModifiedBy>
  <cp:revision>414</cp:revision>
  <dcterms:created xsi:type="dcterms:W3CDTF">2018-08-04T05:21:57Z</dcterms:created>
  <dcterms:modified xsi:type="dcterms:W3CDTF">2022-12-06T02:16:41Z</dcterms:modified>
</cp:coreProperties>
</file>