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DFE937-510C-4ED6-8A9C-734108DC04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0DF7AC-7367-4F4D-AF4E-D13F72CABC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8EE6D2-926C-4A45-AA14-D2E44C45B2F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5416DA-8C3A-4D10-92BF-D64EC3526B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1A030A-9EBE-42AF-A4AC-85927FA7E6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4D183E-1D83-478E-9825-B64239DC8E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C249D8-651B-484D-B610-273D16EA3E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10EE03-7D34-497F-9C70-D4EE8B2DAE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EF47A5-9F3C-4431-8A50-74D8CD6497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DF33BC-7390-4394-9738-1156A21B63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739D38-0FC0-4210-A804-A08287C770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3D1167-38E9-4A98-8417-7E94A1BFAE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4729E3-A4D3-4E86-999F-E3E139429D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"/>
          <p:cNvPicPr/>
          <p:nvPr/>
        </p:nvPicPr>
        <p:blipFill>
          <a:blip r:embed="rId1"/>
          <a:stretch/>
        </p:blipFill>
        <p:spPr>
          <a:xfrm>
            <a:off x="0" y="1028880"/>
            <a:ext cx="18287640" cy="11607480"/>
          </a:xfrm>
          <a:prstGeom prst="rect">
            <a:avLst/>
          </a:prstGeom>
          <a:ln w="0">
            <a:noFill/>
          </a:ln>
          <a:effectLst>
            <a:outerShdw blurRad="1342800" dir="16026524" dist="178427">
              <a:srgbClr val="000000">
                <a:alpha val="19000"/>
              </a:srgbClr>
            </a:outerShdw>
          </a:effectLst>
        </p:spPr>
      </p:pic>
      <p:pic>
        <p:nvPicPr>
          <p:cNvPr id="42" name="Picture 3" descr=""/>
          <p:cNvPicPr/>
          <p:nvPr/>
        </p:nvPicPr>
        <p:blipFill>
          <a:blip r:embed="rId2"/>
          <a:stretch/>
        </p:blipFill>
        <p:spPr>
          <a:xfrm rot="5400000">
            <a:off x="11010960" y="8407440"/>
            <a:ext cx="1358640" cy="25200"/>
          </a:xfrm>
          <a:prstGeom prst="rect">
            <a:avLst/>
          </a:prstGeom>
          <a:ln w="0">
            <a:noFill/>
          </a:ln>
        </p:spPr>
      </p:pic>
      <p:pic>
        <p:nvPicPr>
          <p:cNvPr id="43" name="Picture 4" descr=""/>
          <p:cNvPicPr/>
          <p:nvPr/>
        </p:nvPicPr>
        <p:blipFill>
          <a:blip r:embed="rId3"/>
          <a:stretch/>
        </p:blipFill>
        <p:spPr>
          <a:xfrm rot="5400000">
            <a:off x="6109200" y="4991040"/>
            <a:ext cx="698040" cy="3780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5" descr=""/>
          <p:cNvPicPr/>
          <p:nvPr/>
        </p:nvPicPr>
        <p:blipFill>
          <a:blip r:embed="rId4"/>
          <a:stretch/>
        </p:blipFill>
        <p:spPr>
          <a:xfrm rot="5400000">
            <a:off x="1181520" y="3987720"/>
            <a:ext cx="698040" cy="101160"/>
          </a:xfrm>
          <a:prstGeom prst="rect">
            <a:avLst/>
          </a:prstGeom>
          <a:ln w="0">
            <a:noFill/>
          </a:ln>
        </p:spPr>
      </p:pic>
      <p:sp>
        <p:nvSpPr>
          <p:cNvPr id="45" name="TextBox 6"/>
          <p:cNvSpPr/>
          <p:nvPr/>
        </p:nvSpPr>
        <p:spPr>
          <a:xfrm>
            <a:off x="1828800" y="3454560"/>
            <a:ext cx="7683120" cy="19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9000"/>
              </a:lnSpc>
              <a:buNone/>
            </a:pPr>
            <a:r>
              <a:rPr b="0" lang="en-US" sz="6000" spc="-100" strike="noStrike">
                <a:solidFill>
                  <a:srgbClr val="424835"/>
                </a:solidFill>
                <a:latin typeface="Noto Sans CJK KR Bold"/>
              </a:rPr>
              <a:t>C++&amp;Qt </a:t>
            </a:r>
            <a:endParaRPr b="0" lang="en-US" sz="60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r>
              <a:rPr b="0" lang="ko-KR" sz="60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프로젝트</a:t>
            </a:r>
            <a:r>
              <a:rPr b="0" lang="en-US" sz="60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60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발표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46" name="TextBox 7"/>
          <p:cNvSpPr/>
          <p:nvPr/>
        </p:nvSpPr>
        <p:spPr>
          <a:xfrm>
            <a:off x="11963520" y="7416720"/>
            <a:ext cx="4317480" cy="158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9000"/>
              </a:lnSpc>
              <a:buNone/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r>
              <a:rPr b="1" lang="en-US" sz="2500" spc="-1" strike="noStrike">
                <a:solidFill>
                  <a:srgbClr val="424835"/>
                </a:solidFill>
                <a:latin typeface="Noto Sans CJK KR Light"/>
              </a:rPr>
              <a:t>2025406076/</a:t>
            </a:r>
            <a:r>
              <a:rPr b="1" lang="ko-KR" sz="2500" spc="-1" strike="noStrike">
                <a:solidFill>
                  <a:srgbClr val="424835"/>
                </a:solidFill>
                <a:latin typeface="Calibri"/>
                <a:ea typeface="Noto Sans CJK KR Light"/>
              </a:rPr>
              <a:t>로봇학부</a:t>
            </a:r>
            <a:r>
              <a:rPr b="1" lang="en-US" sz="2500" spc="-1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/</a:t>
            </a:r>
            <a:r>
              <a:rPr b="1" lang="ko-KR" sz="2500" spc="-1" strike="noStrike">
                <a:solidFill>
                  <a:srgbClr val="424835"/>
                </a:solidFill>
                <a:latin typeface="Calibri"/>
                <a:ea typeface="Noto Sans CJK KR Light"/>
              </a:rPr>
              <a:t>김도현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r>
              <a:rPr b="1" lang="en-US" sz="2500" spc="-1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2025407012/</a:t>
            </a:r>
            <a:r>
              <a:rPr b="1" lang="ko-KR" sz="2500" spc="-1" strike="noStrike">
                <a:solidFill>
                  <a:srgbClr val="424835"/>
                </a:solidFill>
                <a:latin typeface="Calibri"/>
                <a:ea typeface="Noto Sans CJK KR Light"/>
              </a:rPr>
              <a:t>로봇학부</a:t>
            </a:r>
            <a:r>
              <a:rPr b="1" lang="en-US" sz="2500" spc="-1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/</a:t>
            </a:r>
            <a:r>
              <a:rPr b="1" lang="ko-KR" sz="2500" spc="-1" strike="noStrike">
                <a:solidFill>
                  <a:srgbClr val="424835"/>
                </a:solidFill>
                <a:latin typeface="Calibri"/>
                <a:ea typeface="Noto Sans CJK KR Light"/>
              </a:rPr>
              <a:t>송연우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47" name="TextBox 8"/>
          <p:cNvSpPr/>
          <p:nvPr/>
        </p:nvSpPr>
        <p:spPr>
          <a:xfrm>
            <a:off x="6845400" y="4572000"/>
            <a:ext cx="306036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9000"/>
              </a:lnSpc>
              <a:buNone/>
            </a:pPr>
            <a:r>
              <a:rPr b="1" lang="en-US" sz="4300" spc="-100" strike="noStrike">
                <a:solidFill>
                  <a:srgbClr val="424835"/>
                </a:solidFill>
                <a:latin typeface="Noto Sans CJK KR Light"/>
              </a:rPr>
              <a:t>MafiaMok</a:t>
            </a:r>
            <a:endParaRPr b="0" lang="en-US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0" y="2120760"/>
            <a:ext cx="18287640" cy="7022880"/>
          </a:xfrm>
          <a:prstGeom prst="rect">
            <a:avLst/>
          </a:prstGeom>
          <a:ln w="0">
            <a:noFill/>
          </a:ln>
          <a:effectLst>
            <a:outerShdw blurRad="491760" dir="0" dist="0">
              <a:srgbClr val="000000">
                <a:alpha val="19000"/>
              </a:srgbClr>
            </a:outerShdw>
          </a:effectLst>
        </p:spPr>
      </p:pic>
      <p:sp>
        <p:nvSpPr>
          <p:cNvPr id="126" name="TextBox 3"/>
          <p:cNvSpPr/>
          <p:nvPr/>
        </p:nvSpPr>
        <p:spPr>
          <a:xfrm>
            <a:off x="5207040" y="660240"/>
            <a:ext cx="60829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시연</a:t>
            </a:r>
            <a:endParaRPr b="0" lang="en-US" sz="3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"/>
          <p:cNvPicPr/>
          <p:nvPr/>
        </p:nvPicPr>
        <p:blipFill>
          <a:blip r:embed="rId1"/>
          <a:stretch/>
        </p:blipFill>
        <p:spPr>
          <a:xfrm>
            <a:off x="0" y="1028880"/>
            <a:ext cx="18287640" cy="11607480"/>
          </a:xfrm>
          <a:prstGeom prst="rect">
            <a:avLst/>
          </a:prstGeom>
          <a:ln w="0">
            <a:noFill/>
          </a:ln>
          <a:effectLst>
            <a:outerShdw blurRad="1342800" dir="16026524" dist="178427">
              <a:srgbClr val="000000">
                <a:alpha val="19000"/>
              </a:srgbClr>
            </a:outerShdw>
          </a:effectLst>
        </p:spPr>
      </p:pic>
      <p:pic>
        <p:nvPicPr>
          <p:cNvPr id="49" name="Picture 3" descr=""/>
          <p:cNvPicPr/>
          <p:nvPr/>
        </p:nvPicPr>
        <p:blipFill>
          <a:blip r:embed="rId2">
            <a:alphaModFix amt="50000"/>
          </a:blip>
          <a:stretch/>
        </p:blipFill>
        <p:spPr>
          <a:xfrm rot="5400000">
            <a:off x="9791640" y="5968800"/>
            <a:ext cx="4825800" cy="2520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4" descr=""/>
          <p:cNvPicPr/>
          <p:nvPr/>
        </p:nvPicPr>
        <p:blipFill>
          <a:blip r:embed="rId3">
            <a:alphaModFix amt="50000"/>
          </a:blip>
          <a:stretch/>
        </p:blipFill>
        <p:spPr>
          <a:xfrm rot="5400000">
            <a:off x="3670200" y="5981400"/>
            <a:ext cx="4825800" cy="25200"/>
          </a:xfrm>
          <a:prstGeom prst="rect">
            <a:avLst/>
          </a:prstGeom>
          <a:ln w="0">
            <a:noFill/>
          </a:ln>
        </p:spPr>
      </p:pic>
      <p:sp>
        <p:nvSpPr>
          <p:cNvPr id="51" name="TextBox 5"/>
          <p:cNvSpPr/>
          <p:nvPr/>
        </p:nvSpPr>
        <p:spPr>
          <a:xfrm>
            <a:off x="6121440" y="4356000"/>
            <a:ext cx="605772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</a:rPr>
              <a:t>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9000"/>
              </a:lnSpc>
              <a:buNone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작동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방식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&amp;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2" name="TextBox 6"/>
          <p:cNvSpPr/>
          <p:nvPr/>
        </p:nvSpPr>
        <p:spPr>
          <a:xfrm>
            <a:off x="50760" y="4356000"/>
            <a:ext cx="605772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</a:rPr>
              <a:t>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9000"/>
              </a:lnSpc>
              <a:buNone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주제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선정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" name="TextBox 7"/>
          <p:cNvSpPr/>
          <p:nvPr/>
        </p:nvSpPr>
        <p:spPr>
          <a:xfrm>
            <a:off x="6095880" y="1866960"/>
            <a:ext cx="60829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목</a:t>
            </a:r>
            <a:r>
              <a:rPr b="0" lang="en-US" sz="38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차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54" name="TextBox 8"/>
          <p:cNvSpPr/>
          <p:nvPr/>
        </p:nvSpPr>
        <p:spPr>
          <a:xfrm>
            <a:off x="12268080" y="4419720"/>
            <a:ext cx="605772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</a:rPr>
              <a:t>3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9000"/>
              </a:lnSpc>
              <a:buNone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알고리즘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5" name="TextBox 9"/>
          <p:cNvSpPr/>
          <p:nvPr/>
        </p:nvSpPr>
        <p:spPr>
          <a:xfrm>
            <a:off x="63360" y="5854680"/>
            <a:ext cx="6057720" cy="15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</a:rPr>
              <a:t>4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9000"/>
              </a:lnSpc>
              <a:buNone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사용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문법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9000"/>
              </a:lnSpc>
              <a:buNone/>
            </a:pPr>
            <a:br>
              <a:rPr sz="2400"/>
            </a:br>
            <a:endParaRPr b="0" lang="en-US" sz="2400" spc="-1" strike="noStrike">
              <a:latin typeface="Arial"/>
            </a:endParaRPr>
          </a:p>
        </p:txBody>
      </p:sp>
      <p:sp>
        <p:nvSpPr>
          <p:cNvPr id="56" name="TextBox 10"/>
          <p:cNvSpPr/>
          <p:nvPr/>
        </p:nvSpPr>
        <p:spPr>
          <a:xfrm>
            <a:off x="6121440" y="5931000"/>
            <a:ext cx="605772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</a:rPr>
              <a:t>5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9000"/>
              </a:lnSpc>
              <a:buNone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시연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 descr=""/>
          <p:cNvPicPr/>
          <p:nvPr/>
        </p:nvPicPr>
        <p:blipFill>
          <a:blip r:embed="rId1"/>
          <a:stretch/>
        </p:blipFill>
        <p:spPr>
          <a:xfrm>
            <a:off x="0" y="1689120"/>
            <a:ext cx="18287640" cy="7022880"/>
          </a:xfrm>
          <a:prstGeom prst="rect">
            <a:avLst/>
          </a:prstGeom>
          <a:ln w="0">
            <a:noFill/>
          </a:ln>
          <a:effectLst>
            <a:outerShdw blurRad="491760" dir="0" dist="0">
              <a:srgbClr val="000000">
                <a:alpha val="19000"/>
              </a:srgbClr>
            </a:outerShdw>
          </a:effectLst>
        </p:spPr>
      </p:pic>
      <p:pic>
        <p:nvPicPr>
          <p:cNvPr id="58" name="Picture 3" descr=""/>
          <p:cNvPicPr/>
          <p:nvPr/>
        </p:nvPicPr>
        <p:blipFill>
          <a:blip r:embed="rId2">
            <a:alphaModFix amt="50000"/>
          </a:blip>
          <a:stretch/>
        </p:blipFill>
        <p:spPr>
          <a:xfrm rot="5400000">
            <a:off x="5626080" y="5194440"/>
            <a:ext cx="7022880" cy="25200"/>
          </a:xfrm>
          <a:prstGeom prst="rect">
            <a:avLst/>
          </a:prstGeom>
          <a:ln w="0">
            <a:noFill/>
          </a:ln>
        </p:spPr>
      </p:pic>
      <p:sp>
        <p:nvSpPr>
          <p:cNvPr id="59" name="TextBox 4"/>
          <p:cNvSpPr/>
          <p:nvPr/>
        </p:nvSpPr>
        <p:spPr>
          <a:xfrm>
            <a:off x="10426680" y="5067360"/>
            <a:ext cx="7924320" cy="10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3080">
              <a:lnSpc>
                <a:spcPct val="166000"/>
              </a:lnSpc>
              <a:buClr>
                <a:srgbClr val="424835"/>
              </a:buClr>
              <a:buFont typeface="Arial"/>
              <a:buChar char="●"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오목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+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마피아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게임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MafiaMok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66000"/>
              </a:lnSpc>
              <a:buClr>
                <a:srgbClr val="424835"/>
              </a:buClr>
              <a:buFont typeface="Arial"/>
              <a:buChar char="●"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바둑돌에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마피아가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숨어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있는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오목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0" name="TextBox 5"/>
          <p:cNvSpPr/>
          <p:nvPr/>
        </p:nvSpPr>
        <p:spPr>
          <a:xfrm>
            <a:off x="1168560" y="5067360"/>
            <a:ext cx="7949880" cy="104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3080">
              <a:lnSpc>
                <a:spcPct val="166000"/>
              </a:lnSpc>
              <a:buClr>
                <a:srgbClr val="424835"/>
              </a:buClr>
              <a:buFont typeface="Arial"/>
              <a:buChar char="●"/>
            </a:pP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</a:rPr>
              <a:t>UDP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를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활용한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게임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중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오목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선정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(2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인용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게임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66000"/>
              </a:lnSpc>
              <a:buClr>
                <a:srgbClr val="424835"/>
              </a:buClr>
              <a:buFont typeface="Arial"/>
              <a:buChar char="●"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오목에서의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심리전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요소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강조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1" name="TextBox 6"/>
          <p:cNvSpPr/>
          <p:nvPr/>
        </p:nvSpPr>
        <p:spPr>
          <a:xfrm>
            <a:off x="7201080" y="533520"/>
            <a:ext cx="60829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3080">
              <a:lnSpc>
                <a:spcPct val="99000"/>
              </a:lnSpc>
              <a:buClr>
                <a:srgbClr val="424835"/>
              </a:buClr>
              <a:buFont typeface="StarSymbol"/>
              <a:buAutoNum type="arabicPeriod"/>
            </a:pP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프로젝트</a:t>
            </a:r>
            <a:r>
              <a:rPr b="0" lang="en-US" sz="38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설명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62" name="TextBox 7"/>
          <p:cNvSpPr/>
          <p:nvPr/>
        </p:nvSpPr>
        <p:spPr>
          <a:xfrm>
            <a:off x="1168560" y="3568680"/>
            <a:ext cx="794988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9000"/>
              </a:lnSpc>
              <a:buNone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배경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" name="TextBox 8"/>
          <p:cNvSpPr/>
          <p:nvPr/>
        </p:nvSpPr>
        <p:spPr>
          <a:xfrm>
            <a:off x="10375920" y="3568680"/>
            <a:ext cx="7924320" cy="41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9000"/>
              </a:lnSpc>
              <a:buNone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주제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2" descr=""/>
          <p:cNvPicPr/>
          <p:nvPr/>
        </p:nvPicPr>
        <p:blipFill>
          <a:blip r:embed="rId1"/>
          <a:stretch/>
        </p:blipFill>
        <p:spPr>
          <a:xfrm>
            <a:off x="2057400" y="2806560"/>
            <a:ext cx="4990680" cy="499068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3" descr=""/>
          <p:cNvPicPr/>
          <p:nvPr/>
        </p:nvPicPr>
        <p:blipFill>
          <a:blip r:embed="rId2"/>
          <a:stretch/>
        </p:blipFill>
        <p:spPr>
          <a:xfrm>
            <a:off x="3517920" y="2260440"/>
            <a:ext cx="2057040" cy="114264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4" descr=""/>
          <p:cNvPicPr/>
          <p:nvPr/>
        </p:nvPicPr>
        <p:blipFill>
          <a:blip r:embed="rId3"/>
          <a:stretch/>
        </p:blipFill>
        <p:spPr>
          <a:xfrm>
            <a:off x="3517920" y="7099200"/>
            <a:ext cx="2057040" cy="114264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5" descr=""/>
          <p:cNvPicPr/>
          <p:nvPr/>
        </p:nvPicPr>
        <p:blipFill>
          <a:blip r:embed="rId4"/>
          <a:stretch/>
        </p:blipFill>
        <p:spPr>
          <a:xfrm>
            <a:off x="0" y="1676520"/>
            <a:ext cx="18313200" cy="1224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6" descr=""/>
          <p:cNvPicPr/>
          <p:nvPr/>
        </p:nvPicPr>
        <p:blipFill>
          <a:blip r:embed="rId5"/>
          <a:stretch/>
        </p:blipFill>
        <p:spPr>
          <a:xfrm>
            <a:off x="0" y="8712360"/>
            <a:ext cx="18313200" cy="1224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7" descr=""/>
          <p:cNvPicPr/>
          <p:nvPr/>
        </p:nvPicPr>
        <p:blipFill>
          <a:blip r:embed="rId6">
            <a:alphaModFix amt="50000"/>
          </a:blip>
          <a:stretch/>
        </p:blipFill>
        <p:spPr>
          <a:xfrm rot="5400000">
            <a:off x="5676840" y="5206680"/>
            <a:ext cx="6972120" cy="25200"/>
          </a:xfrm>
          <a:prstGeom prst="rect">
            <a:avLst/>
          </a:prstGeom>
          <a:ln w="0">
            <a:noFill/>
          </a:ln>
        </p:spPr>
      </p:pic>
      <p:sp>
        <p:nvSpPr>
          <p:cNvPr id="70" name="TextBox 8"/>
          <p:cNvSpPr/>
          <p:nvPr/>
        </p:nvSpPr>
        <p:spPr>
          <a:xfrm>
            <a:off x="3048120" y="4965840"/>
            <a:ext cx="30859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15000"/>
              </a:lnSpc>
              <a:buNone/>
            </a:pPr>
            <a:r>
              <a:rPr b="0" lang="en-US" sz="3800" spc="-202" strike="noStrike">
                <a:solidFill>
                  <a:srgbClr val="424835"/>
                </a:solidFill>
                <a:latin typeface="Noto Sans CJK KR Bold"/>
              </a:rPr>
              <a:t>MafiaMok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71" name="TextBox 9"/>
          <p:cNvSpPr/>
          <p:nvPr/>
        </p:nvSpPr>
        <p:spPr>
          <a:xfrm>
            <a:off x="6095880" y="622440"/>
            <a:ext cx="60829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en-US" sz="3800" spc="-100" strike="noStrike">
                <a:solidFill>
                  <a:srgbClr val="424835"/>
                </a:solidFill>
                <a:latin typeface="Noto Sans CJK KR Bold"/>
              </a:rPr>
              <a:t>2. </a:t>
            </a: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작동</a:t>
            </a:r>
            <a:r>
              <a:rPr b="0" lang="en-US" sz="38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모형</a:t>
            </a:r>
            <a:r>
              <a:rPr b="0" lang="en-US" sz="38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&amp;</a:t>
            </a: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룰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72" name="TextBox 10"/>
          <p:cNvSpPr/>
          <p:nvPr/>
        </p:nvSpPr>
        <p:spPr>
          <a:xfrm>
            <a:off x="3492360" y="2603520"/>
            <a:ext cx="210780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8000"/>
              </a:lnSpc>
              <a:buNone/>
            </a:pPr>
            <a:r>
              <a:rPr b="0" lang="ko-KR" sz="20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사용자</a:t>
            </a:r>
            <a:r>
              <a:rPr b="0" lang="en-US" sz="20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0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1 </a:t>
            </a:r>
            <a:r>
              <a:rPr b="0" lang="ko-KR" sz="20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행동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" name="TextBox 11"/>
          <p:cNvSpPr/>
          <p:nvPr/>
        </p:nvSpPr>
        <p:spPr>
          <a:xfrm>
            <a:off x="3492360" y="7442280"/>
            <a:ext cx="210780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8000"/>
              </a:lnSpc>
              <a:buNone/>
            </a:pPr>
            <a:r>
              <a:rPr b="0" lang="ko-KR" sz="20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사용자</a:t>
            </a:r>
            <a:r>
              <a:rPr b="0" lang="en-US" sz="20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0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2 </a:t>
            </a:r>
            <a:r>
              <a:rPr b="0" lang="ko-KR" sz="20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행동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4" name="TextBox 12"/>
          <p:cNvSpPr/>
          <p:nvPr/>
        </p:nvSpPr>
        <p:spPr>
          <a:xfrm>
            <a:off x="9448920" y="2527200"/>
            <a:ext cx="7657920" cy="52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3080">
              <a:lnSpc>
                <a:spcPct val="166000"/>
              </a:lnSpc>
              <a:buClr>
                <a:srgbClr val="424835"/>
              </a:buClr>
              <a:buFont typeface="Arial"/>
              <a:buChar char="●"/>
            </a:pPr>
            <a:r>
              <a:rPr b="1" lang="ko-KR" sz="27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사용자</a:t>
            </a:r>
            <a:r>
              <a:rPr b="1" lang="en-US" sz="27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7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행동</a:t>
            </a:r>
            <a:endParaRPr b="0" lang="en-US" sz="2700" spc="-1" strike="noStrike">
              <a:latin typeface="Arial"/>
            </a:endParaRPr>
          </a:p>
          <a:p>
            <a:pPr marL="343080" indent="-343080">
              <a:lnSpc>
                <a:spcPct val="166000"/>
              </a:lnSpc>
              <a:buClr>
                <a:srgbClr val="424835"/>
              </a:buClr>
              <a:buFont typeface="Arial"/>
              <a:buAutoNum type="arabicPeriod"/>
            </a:pPr>
            <a:r>
              <a:rPr b="1" lang="ko-KR" sz="27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</a:t>
            </a:r>
            <a:r>
              <a:rPr b="1" lang="en-US" sz="27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7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놓기</a:t>
            </a:r>
            <a:endParaRPr b="0" lang="en-US" sz="2700" spc="-1" strike="noStrike">
              <a:latin typeface="Arial"/>
            </a:endParaRPr>
          </a:p>
          <a:p>
            <a:pPr marL="343080" indent="-343080">
              <a:lnSpc>
                <a:spcPct val="166000"/>
              </a:lnSpc>
              <a:buClr>
                <a:srgbClr val="424835"/>
              </a:buClr>
              <a:buFont typeface="Arial"/>
              <a:buAutoNum type="arabicPeriod"/>
            </a:pPr>
            <a:r>
              <a:rPr b="1" lang="ko-KR" sz="27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</a:t>
            </a:r>
            <a:r>
              <a:rPr b="1" lang="en-US" sz="27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7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파괴</a:t>
            </a:r>
            <a:endParaRPr b="0" lang="en-US" sz="2700" spc="-1" strike="noStrike">
              <a:latin typeface="Arial"/>
            </a:endParaRPr>
          </a:p>
          <a:p>
            <a:pPr marL="343080" indent="-343080">
              <a:lnSpc>
                <a:spcPct val="166000"/>
              </a:lnSpc>
              <a:buClr>
                <a:srgbClr val="424835"/>
              </a:buClr>
              <a:buFont typeface="Arial"/>
              <a:buAutoNum type="arabicPeriod"/>
            </a:pPr>
            <a:r>
              <a:rPr b="1" lang="ko-KR" sz="27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</a:t>
            </a:r>
            <a:r>
              <a:rPr b="1" lang="en-US" sz="27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7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회유</a:t>
            </a:r>
            <a:endParaRPr b="0" lang="en-US" sz="2700" spc="-1" strike="noStrike">
              <a:latin typeface="Arial"/>
            </a:endParaRPr>
          </a:p>
          <a:p>
            <a:pPr>
              <a:lnSpc>
                <a:spcPct val="166000"/>
              </a:lnSpc>
              <a:buNone/>
            </a:pPr>
            <a:endParaRPr b="0" lang="en-US" sz="2700" spc="-1" strike="noStrike">
              <a:latin typeface="Arial"/>
            </a:endParaRPr>
          </a:p>
          <a:p>
            <a:pPr>
              <a:lnSpc>
                <a:spcPct val="166000"/>
              </a:lnSpc>
              <a:buNone/>
            </a:pPr>
            <a:endParaRPr b="0" lang="en-US" sz="2700" spc="-1" strike="noStrike">
              <a:latin typeface="Arial"/>
            </a:endParaRPr>
          </a:p>
          <a:p>
            <a:pPr marL="343080" indent="-343080">
              <a:lnSpc>
                <a:spcPct val="166000"/>
              </a:lnSpc>
              <a:buClr>
                <a:srgbClr val="424835"/>
              </a:buClr>
              <a:buFont typeface="Arial"/>
              <a:buChar char="●"/>
            </a:pPr>
            <a:r>
              <a:rPr b="1" lang="ko-KR" sz="2700" spc="-1" strike="noStrike">
                <a:solidFill>
                  <a:srgbClr val="424835"/>
                </a:solidFill>
                <a:latin typeface="Calibri"/>
                <a:ea typeface="Noto Sans CJK KR Light"/>
              </a:rPr>
              <a:t>마피아돌</a:t>
            </a:r>
            <a:endParaRPr b="0" lang="en-US" sz="2700" spc="-1" strike="noStrike">
              <a:latin typeface="Arial"/>
            </a:endParaRPr>
          </a:p>
          <a:p>
            <a:pPr marL="343080" indent="-343080">
              <a:lnSpc>
                <a:spcPct val="166000"/>
              </a:lnSpc>
              <a:buClr>
                <a:srgbClr val="424835"/>
              </a:buClr>
              <a:buFont typeface="Arial"/>
              <a:buAutoNum type="arabicPeriod"/>
            </a:pPr>
            <a:r>
              <a:rPr b="1" lang="ko-KR" sz="2700" spc="-1" strike="noStrike">
                <a:solidFill>
                  <a:srgbClr val="424835"/>
                </a:solidFill>
                <a:latin typeface="Calibri"/>
                <a:ea typeface="Noto Sans CJK KR Light"/>
              </a:rPr>
              <a:t>보이는</a:t>
            </a:r>
            <a:r>
              <a:rPr b="1" lang="en-US" sz="2700" spc="-1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700" spc="-1" strike="noStrike">
                <a:solidFill>
                  <a:srgbClr val="424835"/>
                </a:solidFill>
                <a:latin typeface="Calibri"/>
                <a:ea typeface="Noto Sans CJK KR Light"/>
              </a:rPr>
              <a:t>색상과</a:t>
            </a:r>
            <a:r>
              <a:rPr b="1" lang="en-US" sz="2700" spc="-1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700" spc="-1" strike="noStrike">
                <a:solidFill>
                  <a:srgbClr val="424835"/>
                </a:solidFill>
                <a:latin typeface="Calibri"/>
                <a:ea typeface="Noto Sans CJK KR Light"/>
              </a:rPr>
              <a:t>반대</a:t>
            </a:r>
            <a:r>
              <a:rPr b="1" lang="en-US" sz="2700" spc="-1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(</a:t>
            </a:r>
            <a:r>
              <a:rPr b="1" lang="ko-KR" sz="2700" spc="-1" strike="noStrike">
                <a:solidFill>
                  <a:srgbClr val="424835"/>
                </a:solidFill>
                <a:latin typeface="Calibri"/>
                <a:ea typeface="Noto Sans CJK KR Light"/>
              </a:rPr>
              <a:t>위장한</a:t>
            </a:r>
            <a:r>
              <a:rPr b="1" lang="en-US" sz="2700" spc="-1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700" spc="-1" strike="noStrike">
                <a:solidFill>
                  <a:srgbClr val="424835"/>
                </a:solidFill>
                <a:latin typeface="Calibri"/>
                <a:ea typeface="Noto Sans CJK KR Light"/>
              </a:rPr>
              <a:t>상대방</a:t>
            </a:r>
            <a:r>
              <a:rPr b="1" lang="en-US" sz="2700" spc="-1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700" spc="-1" strike="noStrike">
                <a:solidFill>
                  <a:srgbClr val="424835"/>
                </a:solidFill>
                <a:latin typeface="Calibri"/>
                <a:ea typeface="Noto Sans CJK KR Light"/>
              </a:rPr>
              <a:t>돌</a:t>
            </a:r>
            <a:r>
              <a:rPr b="1" lang="en-US" sz="2700" spc="-1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)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2" descr=""/>
          <p:cNvPicPr/>
          <p:nvPr/>
        </p:nvPicPr>
        <p:blipFill>
          <a:blip r:embed="rId1"/>
          <a:stretch/>
        </p:blipFill>
        <p:spPr>
          <a:xfrm>
            <a:off x="0" y="1689120"/>
            <a:ext cx="18287640" cy="7022880"/>
          </a:xfrm>
          <a:prstGeom prst="rect">
            <a:avLst/>
          </a:prstGeom>
          <a:ln w="0">
            <a:noFill/>
          </a:ln>
          <a:effectLst>
            <a:outerShdw blurRad="491760" dir="0" dist="0">
              <a:srgbClr val="000000">
                <a:alpha val="19000"/>
              </a:srgbClr>
            </a:outerShdw>
          </a:effectLst>
        </p:spPr>
      </p:pic>
      <p:pic>
        <p:nvPicPr>
          <p:cNvPr id="76" name="Picture 3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406440" y="2197080"/>
            <a:ext cx="8292600" cy="76176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4" descr=""/>
          <p:cNvPicPr/>
          <p:nvPr/>
        </p:nvPicPr>
        <p:blipFill>
          <a:blip r:embed="rId3">
            <a:alphaModFix amt="20000"/>
          </a:blip>
          <a:stretch/>
        </p:blipFill>
        <p:spPr>
          <a:xfrm>
            <a:off x="406440" y="3505320"/>
            <a:ext cx="8292600" cy="761760"/>
          </a:xfrm>
          <a:prstGeom prst="rect">
            <a:avLst/>
          </a:prstGeom>
          <a:ln w="0">
            <a:noFill/>
          </a:ln>
        </p:spPr>
      </p:pic>
      <p:pic>
        <p:nvPicPr>
          <p:cNvPr id="78" name="Picture 5" descr=""/>
          <p:cNvPicPr/>
          <p:nvPr/>
        </p:nvPicPr>
        <p:blipFill>
          <a:blip r:embed="rId4">
            <a:alphaModFix amt="20000"/>
          </a:blip>
          <a:stretch/>
        </p:blipFill>
        <p:spPr>
          <a:xfrm>
            <a:off x="406440" y="6121440"/>
            <a:ext cx="8292600" cy="2082600"/>
          </a:xfrm>
          <a:prstGeom prst="rect">
            <a:avLst/>
          </a:prstGeom>
          <a:ln w="0">
            <a:noFill/>
          </a:ln>
        </p:spPr>
      </p:pic>
      <p:pic>
        <p:nvPicPr>
          <p:cNvPr id="79" name="Picture 6" descr=""/>
          <p:cNvPicPr/>
          <p:nvPr/>
        </p:nvPicPr>
        <p:blipFill>
          <a:blip r:embed="rId5">
            <a:alphaModFix amt="20000"/>
          </a:blip>
          <a:stretch/>
        </p:blipFill>
        <p:spPr>
          <a:xfrm>
            <a:off x="406440" y="4813200"/>
            <a:ext cx="8292600" cy="76176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7" descr=""/>
          <p:cNvPicPr/>
          <p:nvPr/>
        </p:nvPicPr>
        <p:blipFill>
          <a:blip r:embed="rId6">
            <a:alphaModFix amt="50000"/>
          </a:blip>
          <a:stretch/>
        </p:blipFill>
        <p:spPr>
          <a:xfrm rot="5400000">
            <a:off x="5626080" y="5194440"/>
            <a:ext cx="7022880" cy="25200"/>
          </a:xfrm>
          <a:prstGeom prst="rect">
            <a:avLst/>
          </a:prstGeom>
          <a:ln w="0">
            <a:noFill/>
          </a:ln>
        </p:spPr>
      </p:pic>
      <p:pic>
        <p:nvPicPr>
          <p:cNvPr id="81" name="Picture 8" descr=""/>
          <p:cNvPicPr/>
          <p:nvPr/>
        </p:nvPicPr>
        <p:blipFill>
          <a:blip r:embed="rId7">
            <a:alphaModFix amt="20000"/>
          </a:blip>
          <a:stretch/>
        </p:blipFill>
        <p:spPr>
          <a:xfrm>
            <a:off x="9613800" y="2197080"/>
            <a:ext cx="8292600" cy="76176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9" descr=""/>
          <p:cNvPicPr/>
          <p:nvPr/>
        </p:nvPicPr>
        <p:blipFill>
          <a:blip r:embed="rId8">
            <a:alphaModFix amt="20000"/>
          </a:blip>
          <a:stretch/>
        </p:blipFill>
        <p:spPr>
          <a:xfrm>
            <a:off x="9613800" y="3505320"/>
            <a:ext cx="8292600" cy="76176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10" descr=""/>
          <p:cNvPicPr/>
          <p:nvPr/>
        </p:nvPicPr>
        <p:blipFill>
          <a:blip r:embed="rId9">
            <a:alphaModFix amt="20000"/>
          </a:blip>
          <a:stretch/>
        </p:blipFill>
        <p:spPr>
          <a:xfrm>
            <a:off x="9613800" y="6121440"/>
            <a:ext cx="8292600" cy="2069640"/>
          </a:xfrm>
          <a:prstGeom prst="rect">
            <a:avLst/>
          </a:prstGeom>
          <a:ln w="0">
            <a:noFill/>
          </a:ln>
        </p:spPr>
      </p:pic>
      <p:sp>
        <p:nvSpPr>
          <p:cNvPr id="84" name="TextBox 11"/>
          <p:cNvSpPr/>
          <p:nvPr/>
        </p:nvSpPr>
        <p:spPr>
          <a:xfrm>
            <a:off x="812880" y="2374920"/>
            <a:ext cx="75560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사용자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행동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5" name="TextBox 12"/>
          <p:cNvSpPr/>
          <p:nvPr/>
        </p:nvSpPr>
        <p:spPr>
          <a:xfrm>
            <a:off x="6095880" y="622440"/>
            <a:ext cx="60829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en-US" sz="3800" spc="-100" strike="noStrike">
                <a:solidFill>
                  <a:srgbClr val="424835"/>
                </a:solidFill>
                <a:latin typeface="Noto Sans CJK KR Bold"/>
              </a:rPr>
              <a:t>2-1.</a:t>
            </a: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작동</a:t>
            </a:r>
            <a:r>
              <a:rPr b="0" lang="en-US" sz="38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방식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86" name="TextBox 13"/>
          <p:cNvSpPr/>
          <p:nvPr/>
        </p:nvSpPr>
        <p:spPr>
          <a:xfrm>
            <a:off x="406440" y="3670200"/>
            <a:ext cx="773388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3080">
              <a:lnSpc>
                <a:spcPct val="113000"/>
              </a:lnSpc>
              <a:buClr>
                <a:srgbClr val="424835"/>
              </a:buClr>
              <a:buFont typeface="StarSymbol"/>
              <a:buAutoNum type="arabicPeriod"/>
            </a:pP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놓기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-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일반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오목과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동일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TextBox 14"/>
          <p:cNvSpPr/>
          <p:nvPr/>
        </p:nvSpPr>
        <p:spPr>
          <a:xfrm>
            <a:off x="406440" y="4915080"/>
            <a:ext cx="838152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</a:rPr>
              <a:t>2.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파괴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-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마피아돌로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의심되는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돌을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(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일반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5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번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파괴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시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패배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8" name="TextBox 15"/>
          <p:cNvSpPr/>
          <p:nvPr/>
        </p:nvSpPr>
        <p:spPr>
          <a:xfrm>
            <a:off x="406440" y="6286680"/>
            <a:ext cx="773388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</a:rPr>
              <a:t>3.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회유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-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상대방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돌을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마피아돌로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회유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(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회수제한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5)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TextBox 16"/>
          <p:cNvSpPr/>
          <p:nvPr/>
        </p:nvSpPr>
        <p:spPr>
          <a:xfrm>
            <a:off x="10007640" y="2374920"/>
            <a:ext cx="755604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마피아돌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특성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0" name="TextBox 17"/>
          <p:cNvSpPr/>
          <p:nvPr/>
        </p:nvSpPr>
        <p:spPr>
          <a:xfrm>
            <a:off x="9906120" y="3657600"/>
            <a:ext cx="773388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</a:rPr>
              <a:t>1.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마피아돌로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지정된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순간부터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색상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반전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1" name="TextBox 18"/>
          <p:cNvSpPr/>
          <p:nvPr/>
        </p:nvSpPr>
        <p:spPr>
          <a:xfrm>
            <a:off x="9779040" y="6705720"/>
            <a:ext cx="7937280" cy="12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</a:rPr>
              <a:t>   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</a:rPr>
              <a:t>--&gt; 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로그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메세지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기록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(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회유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메시지는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죄표를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띄우지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않음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3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3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92" name="TextBox 19"/>
          <p:cNvSpPr/>
          <p:nvPr/>
        </p:nvSpPr>
        <p:spPr>
          <a:xfrm>
            <a:off x="635040" y="7023240"/>
            <a:ext cx="773388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</a:rPr>
              <a:t>     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</a:rPr>
              <a:t>--&gt;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이때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회유는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성공률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100%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0" y="1434960"/>
            <a:ext cx="18287640" cy="8851680"/>
          </a:xfrm>
          <a:prstGeom prst="rect">
            <a:avLst/>
          </a:prstGeom>
          <a:ln w="0">
            <a:noFill/>
          </a:ln>
          <a:effectLst>
            <a:outerShdw blurRad="781200" dir="0" dist="0">
              <a:srgbClr val="000000">
                <a:alpha val="19000"/>
              </a:srgbClr>
            </a:outerShdw>
          </a:effectLst>
        </p:spPr>
      </p:pic>
      <p:pic>
        <p:nvPicPr>
          <p:cNvPr id="94" name="Picture 3" descr=""/>
          <p:cNvPicPr/>
          <p:nvPr/>
        </p:nvPicPr>
        <p:blipFill>
          <a:blip r:embed="rId2">
            <a:alphaModFix amt="50000"/>
          </a:blip>
          <a:stretch/>
        </p:blipFill>
        <p:spPr>
          <a:xfrm rot="5400000">
            <a:off x="4800600" y="5689440"/>
            <a:ext cx="6972120" cy="2520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4" descr=""/>
          <p:cNvPicPr/>
          <p:nvPr/>
        </p:nvPicPr>
        <p:blipFill>
          <a:blip r:embed="rId3"/>
          <a:stretch/>
        </p:blipFill>
        <p:spPr>
          <a:xfrm>
            <a:off x="9042480" y="2298600"/>
            <a:ext cx="3098520" cy="3339720"/>
          </a:xfrm>
          <a:prstGeom prst="rect">
            <a:avLst/>
          </a:prstGeom>
          <a:ln w="0">
            <a:noFill/>
          </a:ln>
        </p:spPr>
      </p:pic>
      <p:sp>
        <p:nvSpPr>
          <p:cNvPr id="96" name="TextBox 5"/>
          <p:cNvSpPr/>
          <p:nvPr/>
        </p:nvSpPr>
        <p:spPr>
          <a:xfrm>
            <a:off x="291960" y="863640"/>
            <a:ext cx="39492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24000"/>
              </a:lnSpc>
              <a:buNone/>
            </a:pP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</a:rPr>
              <a:t>field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7" name="TextBox 6"/>
          <p:cNvSpPr/>
          <p:nvPr/>
        </p:nvSpPr>
        <p:spPr>
          <a:xfrm>
            <a:off x="5676840" y="241200"/>
            <a:ext cx="60829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클래스</a:t>
            </a:r>
            <a:r>
              <a:rPr b="0" lang="en-US" sz="38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활용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98" name="TextBox 7"/>
          <p:cNvSpPr/>
          <p:nvPr/>
        </p:nvSpPr>
        <p:spPr>
          <a:xfrm>
            <a:off x="380880" y="1574640"/>
            <a:ext cx="6946560" cy="87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24000"/>
              </a:lnSpc>
              <a:buNone/>
            </a:pPr>
            <a:r>
              <a:rPr b="1" lang="en-US" sz="2300" spc="-100" strike="noStrike">
                <a:solidFill>
                  <a:srgbClr val="424835"/>
                </a:solidFill>
                <a:latin typeface="Noto Sans CJK KR Bold"/>
              </a:rPr>
              <a:t>board: 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</a:rPr>
              <a:t>Node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들의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포인터를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저장하는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2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차원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벡터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그래프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x, y: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마지막으로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놓인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돌의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좌표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team: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현재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팀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(1: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흑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, 2: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백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turn: true: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자신턴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false: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상대턴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1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place(x, y, value)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(x, y)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에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value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상태의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돌을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놓음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성공여부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반환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1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seduce(x, y)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(x, y)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에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있는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돌을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자신의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돌로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만듦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성공여부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반환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1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remove(x, y)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(x, y)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에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있는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돌을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제거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성공여부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반환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1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check()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오목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완성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여부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확인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99" name="TextBox 8"/>
          <p:cNvSpPr/>
          <p:nvPr/>
        </p:nvSpPr>
        <p:spPr>
          <a:xfrm>
            <a:off x="8915400" y="5981760"/>
            <a:ext cx="8813520" cy="30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24000"/>
              </a:lnSpc>
              <a:buNone/>
            </a:pP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보드의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각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격자의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상태를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저장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x, y: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좌표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상태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: 0: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빈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칸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, 1: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흑돌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, 2: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백돌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, 3: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백돌처럼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보이는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흑돌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, 4: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흑돌처럼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보이는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백돌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neighbor: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인접한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8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개의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노드를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가리키는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포인터</a:t>
            </a:r>
            <a:r>
              <a:rPr b="0" lang="en-US" sz="23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3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배열</a:t>
            </a:r>
            <a:endParaRPr b="0" lang="en-US" sz="2300" spc="-1" strike="noStrike">
              <a:latin typeface="Arial"/>
            </a:endParaRPr>
          </a:p>
          <a:p>
            <a:pPr>
              <a:lnSpc>
                <a:spcPct val="124000"/>
              </a:lnSpc>
              <a:buNone/>
            </a:pPr>
            <a:endParaRPr b="0" lang="en-US" sz="23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182160" y="1727280"/>
            <a:ext cx="394920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24000"/>
              </a:lnSpc>
              <a:buNone/>
            </a:pP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</a:rPr>
              <a:t>Node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 descr=""/>
          <p:cNvPicPr/>
          <p:nvPr/>
        </p:nvPicPr>
        <p:blipFill>
          <a:blip r:embed="rId1"/>
          <a:stretch/>
        </p:blipFill>
        <p:spPr>
          <a:xfrm>
            <a:off x="0" y="1689120"/>
            <a:ext cx="18287640" cy="7022880"/>
          </a:xfrm>
          <a:prstGeom prst="rect">
            <a:avLst/>
          </a:prstGeom>
          <a:ln w="0">
            <a:noFill/>
          </a:ln>
          <a:effectLst>
            <a:outerShdw blurRad="491760" dir="0" dist="0">
              <a:srgbClr val="000000">
                <a:alpha val="19000"/>
              </a:srgbClr>
            </a:outerShdw>
          </a:effectLst>
        </p:spPr>
      </p:pic>
      <p:pic>
        <p:nvPicPr>
          <p:cNvPr id="102" name="Picture 3" descr=""/>
          <p:cNvPicPr/>
          <p:nvPr/>
        </p:nvPicPr>
        <p:blipFill>
          <a:blip r:embed="rId2">
            <a:alphaModFix amt="20000"/>
          </a:blip>
          <a:stretch/>
        </p:blipFill>
        <p:spPr>
          <a:xfrm>
            <a:off x="8991720" y="1689120"/>
            <a:ext cx="5219280" cy="702288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4" descr=""/>
          <p:cNvPicPr/>
          <p:nvPr/>
        </p:nvPicPr>
        <p:blipFill>
          <a:blip r:embed="rId3"/>
          <a:stretch/>
        </p:blipFill>
        <p:spPr>
          <a:xfrm>
            <a:off x="4368960" y="1689120"/>
            <a:ext cx="5219280" cy="702288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5" descr=""/>
          <p:cNvPicPr/>
          <p:nvPr/>
        </p:nvPicPr>
        <p:blipFill>
          <a:blip r:embed="rId4">
            <a:alphaModFix amt="20000"/>
          </a:blip>
          <a:stretch/>
        </p:blipFill>
        <p:spPr>
          <a:xfrm>
            <a:off x="0" y="1689120"/>
            <a:ext cx="5219280" cy="7022880"/>
          </a:xfrm>
          <a:prstGeom prst="rect">
            <a:avLst/>
          </a:prstGeom>
          <a:ln w="0">
            <a:noFill/>
          </a:ln>
        </p:spPr>
      </p:pic>
      <p:sp>
        <p:nvSpPr>
          <p:cNvPr id="105" name="TextBox 6"/>
          <p:cNvSpPr/>
          <p:nvPr/>
        </p:nvSpPr>
        <p:spPr>
          <a:xfrm>
            <a:off x="5549760" y="622440"/>
            <a:ext cx="716256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오목</a:t>
            </a:r>
            <a:r>
              <a:rPr b="0" lang="en-US" sz="38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완성</a:t>
            </a:r>
            <a:r>
              <a:rPr b="0" lang="en-US" sz="38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탐색</a:t>
            </a:r>
            <a:r>
              <a:rPr b="0" lang="en-US" sz="38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알고리즘</a:t>
            </a:r>
            <a:r>
              <a:rPr b="0" lang="en-US" sz="38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:</a:t>
            </a: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선형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06" name="TextBox 7"/>
          <p:cNvSpPr/>
          <p:nvPr/>
        </p:nvSpPr>
        <p:spPr>
          <a:xfrm>
            <a:off x="1041480" y="2349360"/>
            <a:ext cx="26157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선형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탐색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" name="TextBox 8"/>
          <p:cNvSpPr/>
          <p:nvPr/>
        </p:nvSpPr>
        <p:spPr>
          <a:xfrm>
            <a:off x="304920" y="3962520"/>
            <a:ext cx="3962160" cy="16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데이터를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가진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집합의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처음부터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끝까지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원하는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데이터를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하나씩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순서대로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비교하여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찾아내는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가장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기본적인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탐색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방법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5549760" y="2489040"/>
            <a:ext cx="292068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</a:rPr>
              <a:t>1.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시작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9" name="TextBox 10"/>
          <p:cNvSpPr/>
          <p:nvPr/>
        </p:nvSpPr>
        <p:spPr>
          <a:xfrm>
            <a:off x="4838760" y="3962520"/>
            <a:ext cx="4012920" cy="85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</a:rPr>
              <a:t>1.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마지막으로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놓인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돌의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좌표를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기준으로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같은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팀의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돌을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탐색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TextBox 11"/>
          <p:cNvSpPr/>
          <p:nvPr/>
        </p:nvSpPr>
        <p:spPr>
          <a:xfrm>
            <a:off x="9702720" y="2349360"/>
            <a:ext cx="382248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</a:rPr>
              <a:t>2.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시작점에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연결된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정점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탐색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1" name="TextBox 12"/>
          <p:cNvSpPr/>
          <p:nvPr/>
        </p:nvSpPr>
        <p:spPr>
          <a:xfrm>
            <a:off x="9601200" y="3772080"/>
            <a:ext cx="3263400" cy="20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</a:rPr>
              <a:t>2.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다른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팀의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돌이나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빈칸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,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보드의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경계에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도달하면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탐색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종료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3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3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12" name="TextBox 13"/>
          <p:cNvSpPr/>
          <p:nvPr/>
        </p:nvSpPr>
        <p:spPr>
          <a:xfrm>
            <a:off x="9702720" y="2921040"/>
            <a:ext cx="355572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</a:rPr>
              <a:t>3. 2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에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연결된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정점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탐색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 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4109840" y="3759120"/>
            <a:ext cx="3263400" cy="20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</a:rPr>
              <a:t>3.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반대편으로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이동하며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경로상의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같은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팀의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돌을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탐색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3000"/>
              </a:lnSpc>
              <a:buNone/>
            </a:pP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4.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탐색한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돌의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개수가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5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개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이상이면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오목</a:t>
            </a:r>
            <a:r>
              <a:rPr b="1" lang="en-US" sz="2400" spc="-100" strike="noStrike">
                <a:solidFill>
                  <a:srgbClr val="424835"/>
                </a:solidFill>
                <a:latin typeface="Noto Sans CJK KR Light"/>
                <a:ea typeface="Noto Sans CJK KR Light"/>
              </a:rPr>
              <a:t> </a:t>
            </a:r>
            <a:r>
              <a:rPr b="1" lang="ko-KR" sz="2400" spc="-100" strike="noStrike">
                <a:solidFill>
                  <a:srgbClr val="424835"/>
                </a:solidFill>
                <a:latin typeface="Calibri"/>
                <a:ea typeface="Noto Sans CJK KR Light"/>
              </a:rPr>
              <a:t>완성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TextBox 15"/>
          <p:cNvSpPr/>
          <p:nvPr/>
        </p:nvSpPr>
        <p:spPr>
          <a:xfrm>
            <a:off x="14135040" y="2921040"/>
            <a:ext cx="355572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13000"/>
              </a:lnSpc>
              <a:buNone/>
            </a:pP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</a:rPr>
              <a:t>4.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반대편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정점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4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탐색</a:t>
            </a:r>
            <a:r>
              <a:rPr b="0" lang="en-US" sz="24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 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0" y="2120760"/>
            <a:ext cx="18287640" cy="7022880"/>
          </a:xfrm>
          <a:prstGeom prst="rect">
            <a:avLst/>
          </a:prstGeom>
          <a:ln w="0">
            <a:noFill/>
          </a:ln>
          <a:effectLst>
            <a:outerShdw blurRad="491760" dir="0" dist="0">
              <a:srgbClr val="000000">
                <a:alpha val="19000"/>
              </a:srgbClr>
            </a:outerShdw>
          </a:effectLst>
        </p:spPr>
      </p:pic>
      <p:pic>
        <p:nvPicPr>
          <p:cNvPr id="116" name="Picture 3" descr=""/>
          <p:cNvPicPr/>
          <p:nvPr/>
        </p:nvPicPr>
        <p:blipFill>
          <a:blip r:embed="rId2"/>
          <a:stretch/>
        </p:blipFill>
        <p:spPr>
          <a:xfrm>
            <a:off x="10807560" y="2768760"/>
            <a:ext cx="6171840" cy="5727240"/>
          </a:xfrm>
          <a:prstGeom prst="rect">
            <a:avLst/>
          </a:prstGeom>
          <a:ln w="0">
            <a:noFill/>
          </a:ln>
        </p:spPr>
      </p:pic>
      <p:sp>
        <p:nvSpPr>
          <p:cNvPr id="117" name="TextBox 4"/>
          <p:cNvSpPr/>
          <p:nvPr/>
        </p:nvSpPr>
        <p:spPr>
          <a:xfrm>
            <a:off x="5676840" y="609480"/>
            <a:ext cx="60829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가독성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18" name="TextBox 5"/>
          <p:cNvSpPr/>
          <p:nvPr/>
        </p:nvSpPr>
        <p:spPr>
          <a:xfrm>
            <a:off x="406440" y="3352680"/>
            <a:ext cx="9016560" cy="440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9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r>
              <a:rPr b="0" lang="en-US" sz="2200" spc="-100" strike="noStrike">
                <a:solidFill>
                  <a:srgbClr val="424835"/>
                </a:solidFill>
                <a:latin typeface="Noto Sans CJK KR Bold"/>
              </a:rPr>
              <a:t>1.  field</a:t>
            </a:r>
            <a:r>
              <a:rPr b="0" lang="ko-KR" sz="22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관련</a:t>
            </a:r>
            <a:r>
              <a:rPr b="0" lang="en-US" sz="22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코드</a:t>
            </a:r>
            <a:r>
              <a:rPr b="0" lang="en-US" sz="22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2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field.h, field.cpp</a:t>
            </a:r>
            <a:r>
              <a:rPr b="0" lang="ko-KR" sz="22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로</a:t>
            </a:r>
            <a:r>
              <a:rPr b="0" lang="en-US" sz="22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분리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r>
              <a:rPr b="0" lang="en-US" sz="22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2. udp </a:t>
            </a:r>
            <a:r>
              <a:rPr b="0" lang="ko-KR" sz="22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관련</a:t>
            </a:r>
            <a:r>
              <a:rPr b="0" lang="en-US" sz="22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코드</a:t>
            </a:r>
            <a:r>
              <a:rPr b="0" lang="en-US" sz="22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2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udp.h, udp.cpp</a:t>
            </a:r>
            <a:r>
              <a:rPr b="0" lang="ko-KR" sz="22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로</a:t>
            </a:r>
            <a:r>
              <a:rPr b="0" lang="en-US" sz="22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분리하여</a:t>
            </a:r>
            <a:r>
              <a:rPr b="0" lang="en-US" sz="2200" spc="-100" strike="noStrike">
                <a:solidFill>
                  <a:srgbClr val="424835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모듈화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99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2" descr=""/>
          <p:cNvPicPr/>
          <p:nvPr/>
        </p:nvPicPr>
        <p:blipFill>
          <a:blip r:embed="rId1"/>
          <a:stretch/>
        </p:blipFill>
        <p:spPr>
          <a:xfrm>
            <a:off x="10794960" y="2362320"/>
            <a:ext cx="6197400" cy="6476760"/>
          </a:xfrm>
          <a:prstGeom prst="rect">
            <a:avLst/>
          </a:prstGeom>
          <a:ln w="0">
            <a:noFill/>
          </a:ln>
        </p:spPr>
      </p:pic>
      <p:sp>
        <p:nvSpPr>
          <p:cNvPr id="120" name="TextBox 3"/>
          <p:cNvSpPr/>
          <p:nvPr/>
        </p:nvSpPr>
        <p:spPr>
          <a:xfrm>
            <a:off x="6095880" y="622440"/>
            <a:ext cx="60829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9000"/>
              </a:lnSpc>
              <a:buNone/>
            </a:pPr>
            <a:r>
              <a:rPr b="0" lang="ko-KR" sz="3800" spc="-100" strike="noStrike">
                <a:solidFill>
                  <a:srgbClr val="424835"/>
                </a:solidFill>
                <a:latin typeface="Calibri"/>
                <a:ea typeface="Noto Sans CJK KR Bold"/>
              </a:rPr>
              <a:t>예외처리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121" name="TextBox 4"/>
          <p:cNvSpPr/>
          <p:nvPr/>
        </p:nvSpPr>
        <p:spPr>
          <a:xfrm>
            <a:off x="355680" y="2857680"/>
            <a:ext cx="7480080" cy="58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16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 CJK KR Bold"/>
              </a:rPr>
              <a:t>1. 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입력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좌표가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보드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범위를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벗어나는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경우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false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반환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2.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돌을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놓으려는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위치에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이미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돌이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있는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경우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false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반환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3.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상대방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돌을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회유하려는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경우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false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반환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4.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돌이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없는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위치에서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remove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하려는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경우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Noto Sans CJK KR Bold"/>
                <a:ea typeface="Noto Sans CJK KR Bold"/>
              </a:rPr>
              <a:t>false </a:t>
            </a:r>
            <a:r>
              <a:rPr b="0" lang="ko-KR" sz="2200" spc="-1" strike="noStrike">
                <a:solidFill>
                  <a:srgbClr val="000000"/>
                </a:solidFill>
                <a:latin typeface="Calibri"/>
                <a:ea typeface="Noto Sans CJK KR Bold"/>
              </a:rPr>
              <a:t>반환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16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  <p:pic>
        <p:nvPicPr>
          <p:cNvPr id="122" name="Picture 5" descr=""/>
          <p:cNvPicPr/>
          <p:nvPr/>
        </p:nvPicPr>
        <p:blipFill>
          <a:blip r:embed="rId2"/>
          <a:stretch/>
        </p:blipFill>
        <p:spPr>
          <a:xfrm>
            <a:off x="7277040" y="2844720"/>
            <a:ext cx="3924000" cy="126972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6" descr=""/>
          <p:cNvPicPr/>
          <p:nvPr/>
        </p:nvPicPr>
        <p:blipFill>
          <a:blip r:embed="rId3"/>
          <a:stretch/>
        </p:blipFill>
        <p:spPr>
          <a:xfrm>
            <a:off x="7124760" y="4597560"/>
            <a:ext cx="5447880" cy="130788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7" descr=""/>
          <p:cNvPicPr/>
          <p:nvPr/>
        </p:nvPicPr>
        <p:blipFill>
          <a:blip r:embed="rId4"/>
          <a:stretch/>
        </p:blipFill>
        <p:spPr>
          <a:xfrm rot="9780000">
            <a:off x="6858000" y="7201080"/>
            <a:ext cx="5790960" cy="95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language>en-US</dc:language>
  <cp:lastModifiedBy/>
  <dcterms:modified xsi:type="dcterms:W3CDTF">2011-08-01T06:04:30Z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