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9" r:id="rId4"/>
    <p:sldId id="260" r:id="rId5"/>
    <p:sldId id="261" r:id="rId6"/>
    <p:sldId id="264" r:id="rId7"/>
    <p:sldId id="262" r:id="rId8"/>
    <p:sldId id="265" r:id="rId9"/>
    <p:sldId id="266" r:id="rId10"/>
    <p:sldId id="267" r:id="rId11"/>
    <p:sldId id="268" r:id="rId12"/>
    <p:sldId id="263"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9C05B3-DA2F-4BCC-9F85-01141D5767F4}" type="datetimeFigureOut">
              <a:rPr lang="en-IN" smtClean="0"/>
              <a:t>16-06-2020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A0D9B-191B-4BEC-BE67-5EA316E4F242}" type="slidenum">
              <a:rPr lang="en-IN" smtClean="0"/>
              <a:t>‹#›</a:t>
            </a:fld>
            <a:endParaRPr lang="en-IN"/>
          </a:p>
        </p:txBody>
      </p:sp>
    </p:spTree>
    <p:extLst>
      <p:ext uri="{BB962C8B-B14F-4D97-AF65-F5344CB8AC3E}">
        <p14:creationId xmlns:p14="http://schemas.microsoft.com/office/powerpoint/2010/main" val="2156327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9C05B3-DA2F-4BCC-9F85-01141D5767F4}" type="datetimeFigureOut">
              <a:rPr lang="en-IN" smtClean="0"/>
              <a:t>16-06-2020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A0D9B-191B-4BEC-BE67-5EA316E4F242}" type="slidenum">
              <a:rPr lang="en-IN" smtClean="0"/>
              <a:t>‹#›</a:t>
            </a:fld>
            <a:endParaRPr lang="en-IN"/>
          </a:p>
        </p:txBody>
      </p:sp>
    </p:spTree>
    <p:extLst>
      <p:ext uri="{BB962C8B-B14F-4D97-AF65-F5344CB8AC3E}">
        <p14:creationId xmlns:p14="http://schemas.microsoft.com/office/powerpoint/2010/main" val="2895843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9C05B3-DA2F-4BCC-9F85-01141D5767F4}" type="datetimeFigureOut">
              <a:rPr lang="en-IN" smtClean="0"/>
              <a:t>16-06-2020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A0D9B-191B-4BEC-BE67-5EA316E4F24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92130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9C05B3-DA2F-4BCC-9F85-01141D5767F4}" type="datetimeFigureOut">
              <a:rPr lang="en-IN" smtClean="0"/>
              <a:t>16-06-2020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A0D9B-191B-4BEC-BE67-5EA316E4F242}" type="slidenum">
              <a:rPr lang="en-IN" smtClean="0"/>
              <a:t>‹#›</a:t>
            </a:fld>
            <a:endParaRPr lang="en-IN"/>
          </a:p>
        </p:txBody>
      </p:sp>
    </p:spTree>
    <p:extLst>
      <p:ext uri="{BB962C8B-B14F-4D97-AF65-F5344CB8AC3E}">
        <p14:creationId xmlns:p14="http://schemas.microsoft.com/office/powerpoint/2010/main" val="1646143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9C05B3-DA2F-4BCC-9F85-01141D5767F4}" type="datetimeFigureOut">
              <a:rPr lang="en-IN" smtClean="0"/>
              <a:t>16-06-2020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A0D9B-191B-4BEC-BE67-5EA316E4F24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11890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9C05B3-DA2F-4BCC-9F85-01141D5767F4}" type="datetimeFigureOut">
              <a:rPr lang="en-IN" smtClean="0"/>
              <a:t>16-06-2020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A0D9B-191B-4BEC-BE67-5EA316E4F242}" type="slidenum">
              <a:rPr lang="en-IN" smtClean="0"/>
              <a:t>‹#›</a:t>
            </a:fld>
            <a:endParaRPr lang="en-IN"/>
          </a:p>
        </p:txBody>
      </p:sp>
    </p:spTree>
    <p:extLst>
      <p:ext uri="{BB962C8B-B14F-4D97-AF65-F5344CB8AC3E}">
        <p14:creationId xmlns:p14="http://schemas.microsoft.com/office/powerpoint/2010/main" val="2284335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9C05B3-DA2F-4BCC-9F85-01141D5767F4}" type="datetimeFigureOut">
              <a:rPr lang="en-IN" smtClean="0"/>
              <a:t>16-06-2020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A0D9B-191B-4BEC-BE67-5EA316E4F242}" type="slidenum">
              <a:rPr lang="en-IN" smtClean="0"/>
              <a:t>‹#›</a:t>
            </a:fld>
            <a:endParaRPr lang="en-IN"/>
          </a:p>
        </p:txBody>
      </p:sp>
    </p:spTree>
    <p:extLst>
      <p:ext uri="{BB962C8B-B14F-4D97-AF65-F5344CB8AC3E}">
        <p14:creationId xmlns:p14="http://schemas.microsoft.com/office/powerpoint/2010/main" val="26617263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9C05B3-DA2F-4BCC-9F85-01141D5767F4}" type="datetimeFigureOut">
              <a:rPr lang="en-IN" smtClean="0"/>
              <a:t>16-06-2020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A0D9B-191B-4BEC-BE67-5EA316E4F242}" type="slidenum">
              <a:rPr lang="en-IN" smtClean="0"/>
              <a:t>‹#›</a:t>
            </a:fld>
            <a:endParaRPr lang="en-IN"/>
          </a:p>
        </p:txBody>
      </p:sp>
    </p:spTree>
    <p:extLst>
      <p:ext uri="{BB962C8B-B14F-4D97-AF65-F5344CB8AC3E}">
        <p14:creationId xmlns:p14="http://schemas.microsoft.com/office/powerpoint/2010/main" val="2897899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9C05B3-DA2F-4BCC-9F85-01141D5767F4}" type="datetimeFigureOut">
              <a:rPr lang="en-IN" smtClean="0"/>
              <a:t>16-06-2020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A0D9B-191B-4BEC-BE67-5EA316E4F242}" type="slidenum">
              <a:rPr lang="en-IN" smtClean="0"/>
              <a:t>‹#›</a:t>
            </a:fld>
            <a:endParaRPr lang="en-IN"/>
          </a:p>
        </p:txBody>
      </p:sp>
    </p:spTree>
    <p:extLst>
      <p:ext uri="{BB962C8B-B14F-4D97-AF65-F5344CB8AC3E}">
        <p14:creationId xmlns:p14="http://schemas.microsoft.com/office/powerpoint/2010/main" val="1820288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9C05B3-DA2F-4BCC-9F85-01141D5767F4}" type="datetimeFigureOut">
              <a:rPr lang="en-IN" smtClean="0"/>
              <a:t>16-06-2020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A0D9B-191B-4BEC-BE67-5EA316E4F242}" type="slidenum">
              <a:rPr lang="en-IN" smtClean="0"/>
              <a:t>‹#›</a:t>
            </a:fld>
            <a:endParaRPr lang="en-IN"/>
          </a:p>
        </p:txBody>
      </p:sp>
    </p:spTree>
    <p:extLst>
      <p:ext uri="{BB962C8B-B14F-4D97-AF65-F5344CB8AC3E}">
        <p14:creationId xmlns:p14="http://schemas.microsoft.com/office/powerpoint/2010/main" val="1055821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9C05B3-DA2F-4BCC-9F85-01141D5767F4}" type="datetimeFigureOut">
              <a:rPr lang="en-IN" smtClean="0"/>
              <a:t>16-06-2020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1A0D9B-191B-4BEC-BE67-5EA316E4F242}" type="slidenum">
              <a:rPr lang="en-IN" smtClean="0"/>
              <a:t>‹#›</a:t>
            </a:fld>
            <a:endParaRPr lang="en-IN"/>
          </a:p>
        </p:txBody>
      </p:sp>
    </p:spTree>
    <p:extLst>
      <p:ext uri="{BB962C8B-B14F-4D97-AF65-F5344CB8AC3E}">
        <p14:creationId xmlns:p14="http://schemas.microsoft.com/office/powerpoint/2010/main" val="4101594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9C05B3-DA2F-4BCC-9F85-01141D5767F4}" type="datetimeFigureOut">
              <a:rPr lang="en-IN" smtClean="0"/>
              <a:t>16-06-2020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1A0D9B-191B-4BEC-BE67-5EA316E4F242}" type="slidenum">
              <a:rPr lang="en-IN" smtClean="0"/>
              <a:t>‹#›</a:t>
            </a:fld>
            <a:endParaRPr lang="en-IN"/>
          </a:p>
        </p:txBody>
      </p:sp>
    </p:spTree>
    <p:extLst>
      <p:ext uri="{BB962C8B-B14F-4D97-AF65-F5344CB8AC3E}">
        <p14:creationId xmlns:p14="http://schemas.microsoft.com/office/powerpoint/2010/main" val="1860225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9C05B3-DA2F-4BCC-9F85-01141D5767F4}" type="datetimeFigureOut">
              <a:rPr lang="en-IN" smtClean="0"/>
              <a:t>16-06-2020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1A0D9B-191B-4BEC-BE67-5EA316E4F242}" type="slidenum">
              <a:rPr lang="en-IN" smtClean="0"/>
              <a:t>‹#›</a:t>
            </a:fld>
            <a:endParaRPr lang="en-IN"/>
          </a:p>
        </p:txBody>
      </p:sp>
    </p:spTree>
    <p:extLst>
      <p:ext uri="{BB962C8B-B14F-4D97-AF65-F5344CB8AC3E}">
        <p14:creationId xmlns:p14="http://schemas.microsoft.com/office/powerpoint/2010/main" val="3246682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9C05B3-DA2F-4BCC-9F85-01141D5767F4}" type="datetimeFigureOut">
              <a:rPr lang="en-IN" smtClean="0"/>
              <a:t>16-06-2020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1A0D9B-191B-4BEC-BE67-5EA316E4F242}" type="slidenum">
              <a:rPr lang="en-IN" smtClean="0"/>
              <a:t>‹#›</a:t>
            </a:fld>
            <a:endParaRPr lang="en-IN"/>
          </a:p>
        </p:txBody>
      </p:sp>
    </p:spTree>
    <p:extLst>
      <p:ext uri="{BB962C8B-B14F-4D97-AF65-F5344CB8AC3E}">
        <p14:creationId xmlns:p14="http://schemas.microsoft.com/office/powerpoint/2010/main" val="3896783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9C05B3-DA2F-4BCC-9F85-01141D5767F4}" type="datetimeFigureOut">
              <a:rPr lang="en-IN" smtClean="0"/>
              <a:t>16-06-2020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1A0D9B-191B-4BEC-BE67-5EA316E4F242}" type="slidenum">
              <a:rPr lang="en-IN" smtClean="0"/>
              <a:t>‹#›</a:t>
            </a:fld>
            <a:endParaRPr lang="en-IN"/>
          </a:p>
        </p:txBody>
      </p:sp>
    </p:spTree>
    <p:extLst>
      <p:ext uri="{BB962C8B-B14F-4D97-AF65-F5344CB8AC3E}">
        <p14:creationId xmlns:p14="http://schemas.microsoft.com/office/powerpoint/2010/main" val="1750136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9C05B3-DA2F-4BCC-9F85-01141D5767F4}" type="datetimeFigureOut">
              <a:rPr lang="en-IN" smtClean="0"/>
              <a:t>16-06-2020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1A0D9B-191B-4BEC-BE67-5EA316E4F242}" type="slidenum">
              <a:rPr lang="en-IN" smtClean="0"/>
              <a:t>‹#›</a:t>
            </a:fld>
            <a:endParaRPr lang="en-IN"/>
          </a:p>
        </p:txBody>
      </p:sp>
    </p:spTree>
    <p:extLst>
      <p:ext uri="{BB962C8B-B14F-4D97-AF65-F5344CB8AC3E}">
        <p14:creationId xmlns:p14="http://schemas.microsoft.com/office/powerpoint/2010/main" val="1689912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9C05B3-DA2F-4BCC-9F85-01141D5767F4}" type="datetimeFigureOut">
              <a:rPr lang="en-IN" smtClean="0"/>
              <a:t>16-06-2020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11A0D9B-191B-4BEC-BE67-5EA316E4F242}" type="slidenum">
              <a:rPr lang="en-IN" smtClean="0"/>
              <a:t>‹#›</a:t>
            </a:fld>
            <a:endParaRPr lang="en-IN"/>
          </a:p>
        </p:txBody>
      </p:sp>
    </p:spTree>
    <p:extLst>
      <p:ext uri="{BB962C8B-B14F-4D97-AF65-F5344CB8AC3E}">
        <p14:creationId xmlns:p14="http://schemas.microsoft.com/office/powerpoint/2010/main" val="227650632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33343-5420-46C7-8A8E-481D6BE6BF7F}"/>
              </a:ext>
            </a:extLst>
          </p:cNvPr>
          <p:cNvSpPr>
            <a:spLocks noGrp="1"/>
          </p:cNvSpPr>
          <p:nvPr>
            <p:ph type="ctrTitle"/>
          </p:nvPr>
        </p:nvSpPr>
        <p:spPr/>
        <p:txBody>
          <a:bodyPr/>
          <a:lstStyle/>
          <a:p>
            <a:r>
              <a:rPr lang="en-IN" i="1" dirty="0">
                <a:latin typeface="Californian FB" panose="0207040306080B030204" pitchFamily="18" charset="0"/>
              </a:rPr>
              <a:t>SMARTINTERNZ</a:t>
            </a:r>
          </a:p>
        </p:txBody>
      </p:sp>
      <p:sp>
        <p:nvSpPr>
          <p:cNvPr id="3" name="Subtitle 2">
            <a:extLst>
              <a:ext uri="{FF2B5EF4-FFF2-40B4-BE49-F238E27FC236}">
                <a16:creationId xmlns:a16="http://schemas.microsoft.com/office/drawing/2014/main" id="{F854141B-501F-4753-AD73-9FB85E30019E}"/>
              </a:ext>
            </a:extLst>
          </p:cNvPr>
          <p:cNvSpPr>
            <a:spLocks noGrp="1"/>
          </p:cNvSpPr>
          <p:nvPr>
            <p:ph type="subTitle" idx="1"/>
          </p:nvPr>
        </p:nvSpPr>
        <p:spPr/>
        <p:txBody>
          <a:bodyPr>
            <a:normAutofit lnSpcReduction="10000"/>
          </a:bodyPr>
          <a:lstStyle/>
          <a:p>
            <a:r>
              <a:rPr lang="en-IN" sz="3200" i="1" dirty="0">
                <a:solidFill>
                  <a:schemeClr val="accent2"/>
                </a:solidFill>
                <a:latin typeface="Californian FB" panose="0207040306080B030204" pitchFamily="18" charset="0"/>
              </a:rPr>
              <a:t>Smart Agriculture Based On IoT</a:t>
            </a:r>
          </a:p>
          <a:p>
            <a:r>
              <a:rPr lang="en-IN" sz="2800" i="1" dirty="0">
                <a:solidFill>
                  <a:schemeClr val="accent2"/>
                </a:solidFill>
                <a:latin typeface="Californian FB" panose="0207040306080B030204" pitchFamily="18" charset="0"/>
              </a:rPr>
              <a:t>By: </a:t>
            </a:r>
            <a:r>
              <a:rPr lang="en-IN" sz="2800" i="1" dirty="0" err="1">
                <a:solidFill>
                  <a:schemeClr val="accent2"/>
                </a:solidFill>
                <a:latin typeface="Californian FB" panose="0207040306080B030204" pitchFamily="18" charset="0"/>
              </a:rPr>
              <a:t>Soni</a:t>
            </a:r>
            <a:r>
              <a:rPr lang="en-IN" sz="2800" i="1" dirty="0">
                <a:solidFill>
                  <a:schemeClr val="accent2"/>
                </a:solidFill>
                <a:latin typeface="Californian FB" panose="0207040306080B030204" pitchFamily="18" charset="0"/>
              </a:rPr>
              <a:t> </a:t>
            </a:r>
            <a:r>
              <a:rPr lang="en-IN" sz="2800" i="1" dirty="0" err="1">
                <a:solidFill>
                  <a:schemeClr val="accent2"/>
                </a:solidFill>
                <a:latin typeface="Californian FB" panose="0207040306080B030204" pitchFamily="18" charset="0"/>
              </a:rPr>
              <a:t>Salgar</a:t>
            </a:r>
            <a:r>
              <a:rPr lang="en-IN" sz="2800" i="1" dirty="0">
                <a:solidFill>
                  <a:schemeClr val="accent2"/>
                </a:solidFill>
                <a:latin typeface="Californian FB" panose="0207040306080B030204" pitchFamily="18" charset="0"/>
              </a:rPr>
              <a:t> </a:t>
            </a:r>
          </a:p>
        </p:txBody>
      </p:sp>
    </p:spTree>
    <p:extLst>
      <p:ext uri="{BB962C8B-B14F-4D97-AF65-F5344CB8AC3E}">
        <p14:creationId xmlns:p14="http://schemas.microsoft.com/office/powerpoint/2010/main" val="2601161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505AFB32-82D3-49C8-B9A6-12FE92D1F7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299" y="875457"/>
            <a:ext cx="7581530" cy="406125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3C288F4-B0A4-43BA-A8CA-665E0ACCEABB}"/>
              </a:ext>
            </a:extLst>
          </p:cNvPr>
          <p:cNvSpPr/>
          <p:nvPr/>
        </p:nvSpPr>
        <p:spPr>
          <a:xfrm>
            <a:off x="3127847" y="5321708"/>
            <a:ext cx="3065263" cy="369332"/>
          </a:xfrm>
          <a:prstGeom prst="rect">
            <a:avLst/>
          </a:prstGeom>
        </p:spPr>
        <p:txBody>
          <a:bodyPr wrap="none">
            <a:spAutoFit/>
          </a:bodyPr>
          <a:lstStyle/>
          <a:p>
            <a:r>
              <a:rPr lang="en-IN" b="1" dirty="0">
                <a:solidFill>
                  <a:schemeClr val="accent2"/>
                </a:solidFill>
                <a:latin typeface="Californian FB" panose="0207040306080B030204" pitchFamily="18" charset="0"/>
              </a:rPr>
              <a:t>Fig(3) Device Control Action</a:t>
            </a:r>
            <a:endParaRPr lang="en-IN" dirty="0">
              <a:solidFill>
                <a:schemeClr val="accent2"/>
              </a:solidFill>
              <a:latin typeface="Californian FB" panose="0207040306080B030204" pitchFamily="18" charset="0"/>
            </a:endParaRPr>
          </a:p>
        </p:txBody>
      </p:sp>
    </p:spTree>
    <p:extLst>
      <p:ext uri="{BB962C8B-B14F-4D97-AF65-F5344CB8AC3E}">
        <p14:creationId xmlns:p14="http://schemas.microsoft.com/office/powerpoint/2010/main" val="343158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3219C66B-C1CC-4607-8F33-8D82456596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987" y="0"/>
            <a:ext cx="5788240" cy="295893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3E8512C4-F455-4EA8-8862-070FE628FF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987" y="2958936"/>
            <a:ext cx="5788240" cy="295893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3438A031-4AAF-4D58-95A4-DDAF769451E2}"/>
              </a:ext>
            </a:extLst>
          </p:cNvPr>
          <p:cNvSpPr/>
          <p:nvPr/>
        </p:nvSpPr>
        <p:spPr>
          <a:xfrm>
            <a:off x="3814606" y="6067433"/>
            <a:ext cx="2358338" cy="369332"/>
          </a:xfrm>
          <a:prstGeom prst="rect">
            <a:avLst/>
          </a:prstGeom>
        </p:spPr>
        <p:txBody>
          <a:bodyPr wrap="none">
            <a:spAutoFit/>
          </a:bodyPr>
          <a:lstStyle/>
          <a:p>
            <a:r>
              <a:rPr lang="en-IN" dirty="0">
                <a:solidFill>
                  <a:schemeClr val="accent2"/>
                </a:solidFill>
                <a:latin typeface="Californian FB" panose="0207040306080B030204" pitchFamily="18" charset="0"/>
              </a:rPr>
              <a:t>Fig(4)Node-RED flow</a:t>
            </a:r>
          </a:p>
        </p:txBody>
      </p:sp>
    </p:spTree>
    <p:extLst>
      <p:ext uri="{BB962C8B-B14F-4D97-AF65-F5344CB8AC3E}">
        <p14:creationId xmlns:p14="http://schemas.microsoft.com/office/powerpoint/2010/main" val="2322133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5033C-9B89-45DB-82E2-A1CE3205E437}"/>
              </a:ext>
            </a:extLst>
          </p:cNvPr>
          <p:cNvSpPr>
            <a:spLocks noGrp="1"/>
          </p:cNvSpPr>
          <p:nvPr>
            <p:ph type="title"/>
          </p:nvPr>
        </p:nvSpPr>
        <p:spPr/>
        <p:txBody>
          <a:bodyPr>
            <a:normAutofit fontScale="90000"/>
          </a:bodyPr>
          <a:lstStyle/>
          <a:p>
            <a:r>
              <a:rPr lang="en-IN" dirty="0">
                <a:solidFill>
                  <a:schemeClr val="accent2"/>
                </a:solidFill>
                <a:latin typeface="Californian FB" panose="0207040306080B030204" pitchFamily="18" charset="0"/>
              </a:rPr>
              <a:t>Advantages &amp; Disadvantages of Smart Agriculture based on IoT</a:t>
            </a:r>
            <a:br>
              <a:rPr lang="en-IN" dirty="0">
                <a:solidFill>
                  <a:schemeClr val="accent2"/>
                </a:solidFill>
                <a:latin typeface="Californian FB" panose="0207040306080B030204" pitchFamily="18" charset="0"/>
              </a:rPr>
            </a:br>
            <a:endParaRPr lang="en-IN" dirty="0"/>
          </a:p>
        </p:txBody>
      </p:sp>
      <p:sp>
        <p:nvSpPr>
          <p:cNvPr id="3" name="Content Placeholder 2">
            <a:extLst>
              <a:ext uri="{FF2B5EF4-FFF2-40B4-BE49-F238E27FC236}">
                <a16:creationId xmlns:a16="http://schemas.microsoft.com/office/drawing/2014/main" id="{115987EE-6BEE-4FDC-8722-BD406C3516D8}"/>
              </a:ext>
            </a:extLst>
          </p:cNvPr>
          <p:cNvSpPr>
            <a:spLocks noGrp="1"/>
          </p:cNvSpPr>
          <p:nvPr>
            <p:ph idx="1"/>
          </p:nvPr>
        </p:nvSpPr>
        <p:spPr/>
        <p:txBody>
          <a:bodyPr>
            <a:normAutofit/>
          </a:bodyPr>
          <a:lstStyle/>
          <a:p>
            <a:r>
              <a:rPr lang="en-US" b="1" u="sng" dirty="0">
                <a:latin typeface="Californian FB" panose="0207040306080B030204" pitchFamily="18" charset="0"/>
              </a:rPr>
              <a:t> </a:t>
            </a:r>
            <a:r>
              <a:rPr lang="en-US" b="1" u="sng" dirty="0">
                <a:solidFill>
                  <a:schemeClr val="accent2"/>
                </a:solidFill>
                <a:latin typeface="Californian FB" panose="0207040306080B030204" pitchFamily="18" charset="0"/>
              </a:rPr>
              <a:t>Advantages  </a:t>
            </a:r>
            <a:r>
              <a:rPr lang="en-US" dirty="0">
                <a:solidFill>
                  <a:schemeClr val="accent2"/>
                </a:solidFill>
                <a:latin typeface="Californian FB" panose="0207040306080B030204" pitchFamily="18" charset="0"/>
              </a:rPr>
              <a:t>All the data like climatic conditions and changes in them, soil or crop conditions  everything can be easily monitored . Risk of crop damage can be lowered to a greater extent. </a:t>
            </a:r>
          </a:p>
          <a:p>
            <a:endParaRPr lang="en-US" dirty="0">
              <a:solidFill>
                <a:schemeClr val="accent2"/>
              </a:solidFill>
              <a:latin typeface="Californian FB" panose="0207040306080B030204" pitchFamily="18" charset="0"/>
            </a:endParaRPr>
          </a:p>
          <a:p>
            <a:r>
              <a:rPr lang="en-US" b="1" u="sng" dirty="0">
                <a:solidFill>
                  <a:schemeClr val="accent2"/>
                </a:solidFill>
                <a:latin typeface="Californian FB" panose="0207040306080B030204" pitchFamily="18" charset="0"/>
              </a:rPr>
              <a:t>Disadvantages  </a:t>
            </a:r>
            <a:r>
              <a:rPr lang="en-US" dirty="0">
                <a:solidFill>
                  <a:schemeClr val="accent2"/>
                </a:solidFill>
                <a:latin typeface="Californian FB" panose="0207040306080B030204" pitchFamily="18" charset="0"/>
              </a:rPr>
              <a:t>Smart Agriculture requires internet connectivity continuously, but rural parts can not  fulfill this requirement.  Any faults in the sensors can cause great loss in the agriculture, due to wrong records   and  the actions of automated processes.  IoT devices need much money to implement. </a:t>
            </a:r>
            <a:endParaRPr lang="en-IN" dirty="0">
              <a:solidFill>
                <a:schemeClr val="accent2"/>
              </a:solidFill>
              <a:latin typeface="Californian FB" panose="0207040306080B030204" pitchFamily="18" charset="0"/>
            </a:endParaRPr>
          </a:p>
        </p:txBody>
      </p:sp>
    </p:spTree>
    <p:extLst>
      <p:ext uri="{BB962C8B-B14F-4D97-AF65-F5344CB8AC3E}">
        <p14:creationId xmlns:p14="http://schemas.microsoft.com/office/powerpoint/2010/main" val="2141298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34D595-AB08-45B6-8059-8DEBF5D1AA64}"/>
              </a:ext>
            </a:extLst>
          </p:cNvPr>
          <p:cNvSpPr txBox="1"/>
          <p:nvPr/>
        </p:nvSpPr>
        <p:spPr>
          <a:xfrm>
            <a:off x="2467993" y="2590315"/>
            <a:ext cx="5294206" cy="1446550"/>
          </a:xfrm>
          <a:prstGeom prst="rect">
            <a:avLst/>
          </a:prstGeom>
          <a:noFill/>
        </p:spPr>
        <p:txBody>
          <a:bodyPr wrap="none" rtlCol="0">
            <a:spAutoFit/>
          </a:bodyPr>
          <a:lstStyle/>
          <a:p>
            <a:r>
              <a:rPr lang="en-US" sz="8800" dirty="0">
                <a:solidFill>
                  <a:schemeClr val="accent2"/>
                </a:solidFill>
                <a:latin typeface="Californian FB" panose="0207040306080B030204" pitchFamily="18" charset="0"/>
              </a:rPr>
              <a:t>Thank You</a:t>
            </a:r>
            <a:endParaRPr lang="en-IN" sz="8800" dirty="0">
              <a:solidFill>
                <a:schemeClr val="accent2"/>
              </a:solidFill>
              <a:latin typeface="Californian FB" panose="0207040306080B030204" pitchFamily="18" charset="0"/>
            </a:endParaRPr>
          </a:p>
        </p:txBody>
      </p:sp>
    </p:spTree>
    <p:extLst>
      <p:ext uri="{BB962C8B-B14F-4D97-AF65-F5344CB8AC3E}">
        <p14:creationId xmlns:p14="http://schemas.microsoft.com/office/powerpoint/2010/main" val="3923652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0ADF5-7178-48C0-8E57-F701171D0BDD}"/>
              </a:ext>
            </a:extLst>
          </p:cNvPr>
          <p:cNvSpPr>
            <a:spLocks noGrp="1"/>
          </p:cNvSpPr>
          <p:nvPr>
            <p:ph type="title"/>
          </p:nvPr>
        </p:nvSpPr>
        <p:spPr>
          <a:xfrm>
            <a:off x="677334" y="627356"/>
            <a:ext cx="8596668" cy="1320800"/>
          </a:xfrm>
        </p:spPr>
        <p:txBody>
          <a:bodyPr/>
          <a:lstStyle/>
          <a:p>
            <a:r>
              <a:rPr lang="en-IN" dirty="0">
                <a:latin typeface="Californian FB" panose="0207040306080B030204" pitchFamily="18" charset="0"/>
              </a:rPr>
              <a:t>Overview</a:t>
            </a:r>
          </a:p>
        </p:txBody>
      </p:sp>
      <p:sp>
        <p:nvSpPr>
          <p:cNvPr id="3" name="Content Placeholder 2">
            <a:extLst>
              <a:ext uri="{FF2B5EF4-FFF2-40B4-BE49-F238E27FC236}">
                <a16:creationId xmlns:a16="http://schemas.microsoft.com/office/drawing/2014/main" id="{E308F058-9926-4784-8020-F8DD701D02EA}"/>
              </a:ext>
            </a:extLst>
          </p:cNvPr>
          <p:cNvSpPr>
            <a:spLocks noGrp="1"/>
          </p:cNvSpPr>
          <p:nvPr>
            <p:ph idx="1"/>
          </p:nvPr>
        </p:nvSpPr>
        <p:spPr/>
        <p:txBody>
          <a:bodyPr/>
          <a:lstStyle/>
          <a:p>
            <a:r>
              <a:rPr lang="en-IN" dirty="0">
                <a:solidFill>
                  <a:schemeClr val="accent2"/>
                </a:solidFill>
                <a:latin typeface="Californian FB" panose="0207040306080B030204" pitchFamily="18" charset="0"/>
              </a:rPr>
              <a:t>What is Smart Agriculture?</a:t>
            </a:r>
          </a:p>
          <a:p>
            <a:r>
              <a:rPr lang="en-IN" dirty="0">
                <a:solidFill>
                  <a:schemeClr val="accent2"/>
                </a:solidFill>
                <a:latin typeface="Californian FB" panose="0207040306080B030204" pitchFamily="18" charset="0"/>
              </a:rPr>
              <a:t>Category: IoT Based</a:t>
            </a:r>
          </a:p>
          <a:p>
            <a:r>
              <a:rPr lang="en-IN" dirty="0">
                <a:solidFill>
                  <a:schemeClr val="accent2"/>
                </a:solidFill>
                <a:latin typeface="Californian FB" panose="0207040306080B030204" pitchFamily="18" charset="0"/>
              </a:rPr>
              <a:t>Skills Required</a:t>
            </a:r>
          </a:p>
          <a:p>
            <a:r>
              <a:rPr lang="en-IN" dirty="0">
                <a:solidFill>
                  <a:schemeClr val="accent2"/>
                </a:solidFill>
                <a:latin typeface="Californian FB" panose="0207040306080B030204" pitchFamily="18" charset="0"/>
              </a:rPr>
              <a:t>Basic Requirements </a:t>
            </a:r>
          </a:p>
          <a:p>
            <a:r>
              <a:rPr lang="en-IN" dirty="0">
                <a:solidFill>
                  <a:schemeClr val="accent2"/>
                </a:solidFill>
                <a:latin typeface="Californian FB" panose="0207040306080B030204" pitchFamily="18" charset="0"/>
              </a:rPr>
              <a:t>Project Flow</a:t>
            </a:r>
          </a:p>
          <a:p>
            <a:r>
              <a:rPr lang="en-IN" dirty="0">
                <a:solidFill>
                  <a:schemeClr val="accent2"/>
                </a:solidFill>
                <a:latin typeface="Californian FB" panose="0207040306080B030204" pitchFamily="18" charset="0"/>
              </a:rPr>
              <a:t>Software Designing</a:t>
            </a:r>
          </a:p>
          <a:p>
            <a:r>
              <a:rPr lang="en-IN" dirty="0">
                <a:solidFill>
                  <a:schemeClr val="accent2"/>
                </a:solidFill>
                <a:latin typeface="Californian FB" panose="0207040306080B030204" pitchFamily="18" charset="0"/>
              </a:rPr>
              <a:t>Advantages &amp; Disadvantages of Smart Agriculture based on IoT</a:t>
            </a:r>
          </a:p>
        </p:txBody>
      </p:sp>
    </p:spTree>
    <p:extLst>
      <p:ext uri="{BB962C8B-B14F-4D97-AF65-F5344CB8AC3E}">
        <p14:creationId xmlns:p14="http://schemas.microsoft.com/office/powerpoint/2010/main" val="3024091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72236-0831-46E6-B4A3-1DF2CE8BD320}"/>
              </a:ext>
            </a:extLst>
          </p:cNvPr>
          <p:cNvSpPr>
            <a:spLocks noGrp="1"/>
          </p:cNvSpPr>
          <p:nvPr>
            <p:ph type="title"/>
          </p:nvPr>
        </p:nvSpPr>
        <p:spPr/>
        <p:txBody>
          <a:bodyPr/>
          <a:lstStyle/>
          <a:p>
            <a:r>
              <a:rPr lang="en-IN" dirty="0">
                <a:latin typeface="Californian FB" panose="0207040306080B030204" pitchFamily="18" charset="0"/>
              </a:rPr>
              <a:t>What Is Smart Agriculture</a:t>
            </a:r>
          </a:p>
        </p:txBody>
      </p:sp>
      <p:sp>
        <p:nvSpPr>
          <p:cNvPr id="3" name="Content Placeholder 2">
            <a:extLst>
              <a:ext uri="{FF2B5EF4-FFF2-40B4-BE49-F238E27FC236}">
                <a16:creationId xmlns:a16="http://schemas.microsoft.com/office/drawing/2014/main" id="{4478981D-F130-430B-80FE-F7D133DE0B9E}"/>
              </a:ext>
            </a:extLst>
          </p:cNvPr>
          <p:cNvSpPr>
            <a:spLocks noGrp="1"/>
          </p:cNvSpPr>
          <p:nvPr>
            <p:ph idx="1"/>
          </p:nvPr>
        </p:nvSpPr>
        <p:spPr/>
        <p:txBody>
          <a:bodyPr/>
          <a:lstStyle/>
          <a:p>
            <a:r>
              <a:rPr lang="en-US" dirty="0">
                <a:solidFill>
                  <a:schemeClr val="accent2"/>
                </a:solidFill>
                <a:latin typeface="Californian FB" panose="0207040306080B030204" pitchFamily="18" charset="0"/>
              </a:rPr>
              <a:t>Smart Agriculture is a farming management concept using modern technology to increase the quantity and quality of agricultural products.</a:t>
            </a:r>
          </a:p>
          <a:p>
            <a:r>
              <a:rPr lang="en-US" dirty="0">
                <a:solidFill>
                  <a:schemeClr val="accent2"/>
                </a:solidFill>
                <a:latin typeface="Californian FB" panose="0207040306080B030204" pitchFamily="18" charset="0"/>
              </a:rPr>
              <a:t> Farmers in the 21</a:t>
            </a:r>
            <a:r>
              <a:rPr lang="en-US" baseline="30000" dirty="0">
                <a:solidFill>
                  <a:schemeClr val="accent2"/>
                </a:solidFill>
                <a:latin typeface="Californian FB" panose="0207040306080B030204" pitchFamily="18" charset="0"/>
              </a:rPr>
              <a:t>st</a:t>
            </a:r>
            <a:r>
              <a:rPr lang="en-US" dirty="0">
                <a:solidFill>
                  <a:schemeClr val="accent2"/>
                </a:solidFill>
                <a:latin typeface="Californian FB" panose="0207040306080B030204" pitchFamily="18" charset="0"/>
              </a:rPr>
              <a:t> century have access to GPS, soil scanning, data management, and Internet of Things technologies.</a:t>
            </a:r>
            <a:endParaRPr lang="en-IN" dirty="0">
              <a:solidFill>
                <a:schemeClr val="accent2"/>
              </a:solidFill>
              <a:latin typeface="Californian FB" panose="0207040306080B030204" pitchFamily="18" charset="0"/>
            </a:endParaRPr>
          </a:p>
        </p:txBody>
      </p:sp>
    </p:spTree>
    <p:extLst>
      <p:ext uri="{BB962C8B-B14F-4D97-AF65-F5344CB8AC3E}">
        <p14:creationId xmlns:p14="http://schemas.microsoft.com/office/powerpoint/2010/main" val="2038807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1236A-2E04-4D95-B123-9A89C0E5220A}"/>
              </a:ext>
            </a:extLst>
          </p:cNvPr>
          <p:cNvSpPr>
            <a:spLocks noGrp="1"/>
          </p:cNvSpPr>
          <p:nvPr>
            <p:ph type="title"/>
          </p:nvPr>
        </p:nvSpPr>
        <p:spPr/>
        <p:txBody>
          <a:bodyPr/>
          <a:lstStyle/>
          <a:p>
            <a:r>
              <a:rPr lang="en-IN" dirty="0">
                <a:latin typeface="Californian FB" panose="0207040306080B030204" pitchFamily="18" charset="0"/>
              </a:rPr>
              <a:t>Category: IoT Based</a:t>
            </a:r>
          </a:p>
        </p:txBody>
      </p:sp>
      <p:sp>
        <p:nvSpPr>
          <p:cNvPr id="3" name="Content Placeholder 2">
            <a:extLst>
              <a:ext uri="{FF2B5EF4-FFF2-40B4-BE49-F238E27FC236}">
                <a16:creationId xmlns:a16="http://schemas.microsoft.com/office/drawing/2014/main" id="{44A33228-4B6C-41C9-AD28-BAA22C5BE4D1}"/>
              </a:ext>
            </a:extLst>
          </p:cNvPr>
          <p:cNvSpPr>
            <a:spLocks noGrp="1"/>
          </p:cNvSpPr>
          <p:nvPr>
            <p:ph idx="1"/>
          </p:nvPr>
        </p:nvSpPr>
        <p:spPr/>
        <p:txBody>
          <a:bodyPr/>
          <a:lstStyle/>
          <a:p>
            <a:r>
              <a:rPr lang="en-IN" dirty="0">
                <a:solidFill>
                  <a:schemeClr val="accent2"/>
                </a:solidFill>
                <a:latin typeface="Californian FB" panose="0207040306080B030204" pitchFamily="18" charset="0"/>
              </a:rPr>
              <a:t>IoT: Internet Of Things</a:t>
            </a:r>
          </a:p>
          <a:p>
            <a:r>
              <a:rPr lang="en-US" dirty="0">
                <a:solidFill>
                  <a:schemeClr val="accent2"/>
                </a:solidFill>
                <a:latin typeface="Californian FB" panose="0207040306080B030204" pitchFamily="18" charset="0"/>
              </a:rPr>
              <a:t>In IoT-based smart agriculture, a system is built for monitoring the crop field with the help of sensors (light, humidity, temperature, soil moisture, etc.) and automating the irrigation system. </a:t>
            </a:r>
          </a:p>
          <a:p>
            <a:r>
              <a:rPr lang="en-US" dirty="0">
                <a:solidFill>
                  <a:schemeClr val="accent2"/>
                </a:solidFill>
                <a:latin typeface="Californian FB" panose="0207040306080B030204" pitchFamily="18" charset="0"/>
              </a:rPr>
              <a:t>The farmers can monitor the field conditions from anywhere.</a:t>
            </a:r>
            <a:endParaRPr lang="en-IN" dirty="0">
              <a:solidFill>
                <a:schemeClr val="accent2"/>
              </a:solidFill>
              <a:latin typeface="Californian FB" panose="0207040306080B030204" pitchFamily="18" charset="0"/>
            </a:endParaRPr>
          </a:p>
        </p:txBody>
      </p:sp>
    </p:spTree>
    <p:extLst>
      <p:ext uri="{BB962C8B-B14F-4D97-AF65-F5344CB8AC3E}">
        <p14:creationId xmlns:p14="http://schemas.microsoft.com/office/powerpoint/2010/main" val="3998278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CD60A-C2D9-4394-92BC-A8C323E12519}"/>
              </a:ext>
            </a:extLst>
          </p:cNvPr>
          <p:cNvSpPr>
            <a:spLocks noGrp="1"/>
          </p:cNvSpPr>
          <p:nvPr>
            <p:ph type="title"/>
          </p:nvPr>
        </p:nvSpPr>
        <p:spPr/>
        <p:txBody>
          <a:bodyPr/>
          <a:lstStyle/>
          <a:p>
            <a:r>
              <a:rPr lang="en-US" dirty="0"/>
              <a:t>Skills Required</a:t>
            </a:r>
            <a:endParaRPr lang="en-IN" dirty="0"/>
          </a:p>
        </p:txBody>
      </p:sp>
      <p:sp>
        <p:nvSpPr>
          <p:cNvPr id="3" name="Content Placeholder 2">
            <a:extLst>
              <a:ext uri="{FF2B5EF4-FFF2-40B4-BE49-F238E27FC236}">
                <a16:creationId xmlns:a16="http://schemas.microsoft.com/office/drawing/2014/main" id="{93C3F6EB-3223-4A78-A8B7-B155D761CD9F}"/>
              </a:ext>
            </a:extLst>
          </p:cNvPr>
          <p:cNvSpPr>
            <a:spLocks noGrp="1"/>
          </p:cNvSpPr>
          <p:nvPr>
            <p:ph idx="1"/>
          </p:nvPr>
        </p:nvSpPr>
        <p:spPr/>
        <p:txBody>
          <a:bodyPr/>
          <a:lstStyle/>
          <a:p>
            <a:r>
              <a:rPr lang="en-US" dirty="0">
                <a:solidFill>
                  <a:schemeClr val="accent2"/>
                </a:solidFill>
                <a:latin typeface="Californian FB" panose="0207040306080B030204" pitchFamily="18" charset="0"/>
              </a:rPr>
              <a:t>IOT Application Development</a:t>
            </a:r>
          </a:p>
          <a:p>
            <a:r>
              <a:rPr lang="en-US" dirty="0">
                <a:solidFill>
                  <a:schemeClr val="accent2"/>
                </a:solidFill>
                <a:latin typeface="Californian FB" panose="0207040306080B030204" pitchFamily="18" charset="0"/>
              </a:rPr>
              <a:t>IOT Cloud Platform</a:t>
            </a:r>
          </a:p>
          <a:p>
            <a:r>
              <a:rPr lang="en-US" dirty="0">
                <a:solidFill>
                  <a:schemeClr val="accent2"/>
                </a:solidFill>
                <a:latin typeface="Californian FB" panose="0207040306080B030204" pitchFamily="18" charset="0"/>
              </a:rPr>
              <a:t>Programming language- Python</a:t>
            </a:r>
            <a:endParaRPr lang="en-IN" dirty="0">
              <a:solidFill>
                <a:schemeClr val="accent2"/>
              </a:solidFill>
              <a:latin typeface="Californian FB" panose="0207040306080B030204" pitchFamily="18" charset="0"/>
            </a:endParaRPr>
          </a:p>
        </p:txBody>
      </p:sp>
    </p:spTree>
    <p:extLst>
      <p:ext uri="{BB962C8B-B14F-4D97-AF65-F5344CB8AC3E}">
        <p14:creationId xmlns:p14="http://schemas.microsoft.com/office/powerpoint/2010/main" val="301212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7FE82-0472-4EEB-B20D-2E1F3B96410B}"/>
              </a:ext>
            </a:extLst>
          </p:cNvPr>
          <p:cNvSpPr>
            <a:spLocks noGrp="1"/>
          </p:cNvSpPr>
          <p:nvPr>
            <p:ph type="title"/>
          </p:nvPr>
        </p:nvSpPr>
        <p:spPr/>
        <p:txBody>
          <a:bodyPr/>
          <a:lstStyle/>
          <a:p>
            <a:r>
              <a:rPr lang="en-US" dirty="0">
                <a:latin typeface="Californian FB" panose="0207040306080B030204" pitchFamily="18" charset="0"/>
              </a:rPr>
              <a:t>Basic Requirements </a:t>
            </a:r>
            <a:endParaRPr lang="en-IN" dirty="0">
              <a:latin typeface="Californian FB" panose="0207040306080B030204" pitchFamily="18" charset="0"/>
            </a:endParaRPr>
          </a:p>
        </p:txBody>
      </p:sp>
      <p:sp>
        <p:nvSpPr>
          <p:cNvPr id="3" name="Content Placeholder 2">
            <a:extLst>
              <a:ext uri="{FF2B5EF4-FFF2-40B4-BE49-F238E27FC236}">
                <a16:creationId xmlns:a16="http://schemas.microsoft.com/office/drawing/2014/main" id="{605CAE02-7B0B-46D4-B4D8-38F00A427139}"/>
              </a:ext>
            </a:extLst>
          </p:cNvPr>
          <p:cNvSpPr>
            <a:spLocks noGrp="1"/>
          </p:cNvSpPr>
          <p:nvPr>
            <p:ph idx="1"/>
          </p:nvPr>
        </p:nvSpPr>
        <p:spPr/>
        <p:txBody>
          <a:bodyPr>
            <a:normAutofit/>
          </a:bodyPr>
          <a:lstStyle/>
          <a:p>
            <a:r>
              <a:rPr lang="en-IN" dirty="0">
                <a:solidFill>
                  <a:schemeClr val="accent2"/>
                </a:solidFill>
                <a:latin typeface="Californian FB" panose="0207040306080B030204" pitchFamily="18" charset="0"/>
              </a:rPr>
              <a:t>IBM Cloud</a:t>
            </a:r>
          </a:p>
          <a:p>
            <a:r>
              <a:rPr lang="en-IN" dirty="0">
                <a:solidFill>
                  <a:schemeClr val="accent2"/>
                </a:solidFill>
                <a:latin typeface="Californian FB" panose="0207040306080B030204" pitchFamily="18" charset="0"/>
              </a:rPr>
              <a:t>IBM Device</a:t>
            </a:r>
          </a:p>
          <a:p>
            <a:r>
              <a:rPr lang="en-IN" dirty="0">
                <a:solidFill>
                  <a:schemeClr val="accent2"/>
                </a:solidFill>
                <a:latin typeface="Californian FB" panose="0207040306080B030204" pitchFamily="18" charset="0"/>
              </a:rPr>
              <a:t>IBM Watson IoT</a:t>
            </a:r>
          </a:p>
          <a:p>
            <a:r>
              <a:rPr lang="en-IN" dirty="0">
                <a:solidFill>
                  <a:schemeClr val="accent2"/>
                </a:solidFill>
                <a:latin typeface="Californian FB" panose="0207040306080B030204" pitchFamily="18" charset="0"/>
              </a:rPr>
              <a:t>IBM IoT Simulator</a:t>
            </a:r>
          </a:p>
          <a:p>
            <a:r>
              <a:rPr lang="en-IN" dirty="0">
                <a:solidFill>
                  <a:schemeClr val="accent2"/>
                </a:solidFill>
                <a:latin typeface="Californian FB" panose="0207040306080B030204" pitchFamily="18" charset="0"/>
              </a:rPr>
              <a:t>Node.js</a:t>
            </a:r>
          </a:p>
          <a:p>
            <a:r>
              <a:rPr lang="en-IN" dirty="0">
                <a:solidFill>
                  <a:schemeClr val="accent2"/>
                </a:solidFill>
                <a:latin typeface="Californian FB" panose="0207040306080B030204" pitchFamily="18" charset="0"/>
              </a:rPr>
              <a:t>Node-RED</a:t>
            </a:r>
          </a:p>
          <a:p>
            <a:r>
              <a:rPr lang="en-IN" dirty="0">
                <a:solidFill>
                  <a:schemeClr val="accent2"/>
                </a:solidFill>
                <a:latin typeface="Californian FB" panose="0207040306080B030204" pitchFamily="18" charset="0"/>
              </a:rPr>
              <a:t>Python 3.8</a:t>
            </a:r>
          </a:p>
          <a:p>
            <a:r>
              <a:rPr lang="en-IN" dirty="0">
                <a:solidFill>
                  <a:schemeClr val="accent2"/>
                </a:solidFill>
                <a:latin typeface="Californian FB" panose="0207040306080B030204" pitchFamily="18" charset="0"/>
              </a:rPr>
              <a:t>Open Weather API platform</a:t>
            </a:r>
          </a:p>
        </p:txBody>
      </p:sp>
    </p:spTree>
    <p:extLst>
      <p:ext uri="{BB962C8B-B14F-4D97-AF65-F5344CB8AC3E}">
        <p14:creationId xmlns:p14="http://schemas.microsoft.com/office/powerpoint/2010/main" val="517352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AFCC0-2F79-4634-9EC7-413CA6CA762B}"/>
              </a:ext>
            </a:extLst>
          </p:cNvPr>
          <p:cNvSpPr>
            <a:spLocks noGrp="1"/>
          </p:cNvSpPr>
          <p:nvPr>
            <p:ph type="title"/>
          </p:nvPr>
        </p:nvSpPr>
        <p:spPr/>
        <p:txBody>
          <a:bodyPr/>
          <a:lstStyle/>
          <a:p>
            <a:r>
              <a:rPr lang="en-US" dirty="0">
                <a:latin typeface="Californian FB" panose="0207040306080B030204" pitchFamily="18" charset="0"/>
              </a:rPr>
              <a:t>Project Flow</a:t>
            </a:r>
            <a:endParaRPr lang="en-IN" dirty="0">
              <a:latin typeface="Californian FB" panose="0207040306080B030204" pitchFamily="18" charset="0"/>
            </a:endParaRPr>
          </a:p>
        </p:txBody>
      </p:sp>
      <p:pic>
        <p:nvPicPr>
          <p:cNvPr id="13" name="Content Placeholder 12">
            <a:extLst>
              <a:ext uri="{FF2B5EF4-FFF2-40B4-BE49-F238E27FC236}">
                <a16:creationId xmlns:a16="http://schemas.microsoft.com/office/drawing/2014/main" id="{0E3B249F-EB57-4E63-898C-0779294CBF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1949" y="2160588"/>
            <a:ext cx="6308139" cy="3881437"/>
          </a:xfrm>
        </p:spPr>
      </p:pic>
    </p:spTree>
    <p:extLst>
      <p:ext uri="{BB962C8B-B14F-4D97-AF65-F5344CB8AC3E}">
        <p14:creationId xmlns:p14="http://schemas.microsoft.com/office/powerpoint/2010/main" val="4279034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B7BF-34C8-4F89-B7B6-60B0A8661AAF}"/>
              </a:ext>
            </a:extLst>
          </p:cNvPr>
          <p:cNvSpPr>
            <a:spLocks noGrp="1"/>
          </p:cNvSpPr>
          <p:nvPr>
            <p:ph type="title"/>
          </p:nvPr>
        </p:nvSpPr>
        <p:spPr/>
        <p:txBody>
          <a:bodyPr/>
          <a:lstStyle/>
          <a:p>
            <a:r>
              <a:rPr lang="en-US" dirty="0">
                <a:latin typeface="Californian FB" panose="0207040306080B030204" pitchFamily="18" charset="0"/>
              </a:rPr>
              <a:t>Software Designing</a:t>
            </a:r>
            <a:endParaRPr lang="en-IN" dirty="0">
              <a:latin typeface="Californian FB" panose="0207040306080B030204" pitchFamily="18" charset="0"/>
            </a:endParaRPr>
          </a:p>
        </p:txBody>
      </p:sp>
      <p:pic>
        <p:nvPicPr>
          <p:cNvPr id="2050" name="Picture 2">
            <a:extLst>
              <a:ext uri="{FF2B5EF4-FFF2-40B4-BE49-F238E27FC236}">
                <a16:creationId xmlns:a16="http://schemas.microsoft.com/office/drawing/2014/main" id="{A5BAA5C3-BE68-4C1F-8563-1B6E9D3867B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1088" y="1792518"/>
            <a:ext cx="6709160" cy="349413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0A72F97-BB50-49D4-83F7-6610F6272AB3}"/>
              </a:ext>
            </a:extLst>
          </p:cNvPr>
          <p:cNvSpPr/>
          <p:nvPr/>
        </p:nvSpPr>
        <p:spPr>
          <a:xfrm>
            <a:off x="3328312" y="5499716"/>
            <a:ext cx="3049233" cy="369332"/>
          </a:xfrm>
          <a:prstGeom prst="rect">
            <a:avLst/>
          </a:prstGeom>
        </p:spPr>
        <p:txBody>
          <a:bodyPr wrap="none">
            <a:spAutoFit/>
          </a:bodyPr>
          <a:lstStyle/>
          <a:p>
            <a:r>
              <a:rPr lang="en-US" b="1" dirty="0">
                <a:solidFill>
                  <a:schemeClr val="accent2"/>
                </a:solidFill>
                <a:latin typeface="Californian FB" panose="0207040306080B030204" pitchFamily="18" charset="0"/>
              </a:rPr>
              <a:t>Fig (1)Watson IoT Simulator</a:t>
            </a:r>
            <a:endParaRPr lang="en-IN" dirty="0">
              <a:solidFill>
                <a:schemeClr val="accent2"/>
              </a:solidFill>
              <a:latin typeface="Californian FB" panose="0207040306080B030204" pitchFamily="18" charset="0"/>
            </a:endParaRPr>
          </a:p>
        </p:txBody>
      </p:sp>
    </p:spTree>
    <p:extLst>
      <p:ext uri="{BB962C8B-B14F-4D97-AF65-F5344CB8AC3E}">
        <p14:creationId xmlns:p14="http://schemas.microsoft.com/office/powerpoint/2010/main" val="11431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652C124-D84B-4B74-8FD6-FAF8E0EBFA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066" y="0"/>
            <a:ext cx="6096000" cy="313134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0F1F533-93AB-4A73-868E-9110ED614CD7}"/>
              </a:ext>
            </a:extLst>
          </p:cNvPr>
          <p:cNvSpPr/>
          <p:nvPr/>
        </p:nvSpPr>
        <p:spPr>
          <a:xfrm>
            <a:off x="3252101" y="6404784"/>
            <a:ext cx="2577950" cy="369332"/>
          </a:xfrm>
          <a:prstGeom prst="rect">
            <a:avLst/>
          </a:prstGeom>
        </p:spPr>
        <p:txBody>
          <a:bodyPr wrap="none">
            <a:spAutoFit/>
          </a:bodyPr>
          <a:lstStyle/>
          <a:p>
            <a:r>
              <a:rPr lang="en-IN" b="1" dirty="0">
                <a:solidFill>
                  <a:schemeClr val="accent2"/>
                </a:solidFill>
                <a:latin typeface="Californian FB" panose="0207040306080B030204" pitchFamily="18" charset="0"/>
              </a:rPr>
              <a:t>Fig (2)Web Application</a:t>
            </a:r>
            <a:endParaRPr lang="en-IN" dirty="0">
              <a:solidFill>
                <a:schemeClr val="accent2"/>
              </a:solidFill>
              <a:latin typeface="Californian FB" panose="0207040306080B030204" pitchFamily="18" charset="0"/>
            </a:endParaRPr>
          </a:p>
        </p:txBody>
      </p:sp>
      <p:pic>
        <p:nvPicPr>
          <p:cNvPr id="3076" name="Picture 4">
            <a:extLst>
              <a:ext uri="{FF2B5EF4-FFF2-40B4-BE49-F238E27FC236}">
                <a16:creationId xmlns:a16="http://schemas.microsoft.com/office/drawing/2014/main" id="{D6C7C57B-ADBA-43B8-9B6D-814F1B9197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2066" y="3131344"/>
            <a:ext cx="6096000" cy="3169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7230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800</TotalTime>
  <Words>299</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Californian FB</vt:lpstr>
      <vt:lpstr>Trebuchet MS</vt:lpstr>
      <vt:lpstr>Wingdings 3</vt:lpstr>
      <vt:lpstr>Facet</vt:lpstr>
      <vt:lpstr>SMARTINTERNZ</vt:lpstr>
      <vt:lpstr>Overview</vt:lpstr>
      <vt:lpstr>What Is Smart Agriculture</vt:lpstr>
      <vt:lpstr>Category: IoT Based</vt:lpstr>
      <vt:lpstr>Skills Required</vt:lpstr>
      <vt:lpstr>Basic Requirements </vt:lpstr>
      <vt:lpstr>Project Flow</vt:lpstr>
      <vt:lpstr>Software Designing</vt:lpstr>
      <vt:lpstr>PowerPoint Presentation</vt:lpstr>
      <vt:lpstr>PowerPoint Presentation</vt:lpstr>
      <vt:lpstr>PowerPoint Presentation</vt:lpstr>
      <vt:lpstr>Advantages &amp; Disadvantages of Smart Agriculture based on IoT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SMARTINTERNZ</dc:title>
  <dc:creator>SONI SALGAR</dc:creator>
  <cp:lastModifiedBy>SONI SALGAR</cp:lastModifiedBy>
  <cp:revision>13</cp:revision>
  <dcterms:created xsi:type="dcterms:W3CDTF">2020-06-14T14:26:40Z</dcterms:created>
  <dcterms:modified xsi:type="dcterms:W3CDTF">2020-06-16T17:14:50Z</dcterms:modified>
</cp:coreProperties>
</file>