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8" r:id="rId5"/>
    <p:sldId id="269" r:id="rId6"/>
    <p:sldId id="261" r:id="rId7"/>
    <p:sldId id="271" r:id="rId8"/>
    <p:sldId id="262" r:id="rId9"/>
    <p:sldId id="263" r:id="rId10"/>
    <p:sldId id="264" r:id="rId11"/>
    <p:sldId id="265" r:id="rId12"/>
    <p:sldId id="266" r:id="rId13"/>
    <p:sldId id="272" r:id="rId14"/>
    <p:sldId id="267"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image" Target="../media/image4.wmf"/><Relationship Id="rId7" Type="http://schemas.openxmlformats.org/officeDocument/2006/relationships/image" Target="../media/image8.wmf"/><Relationship Id="rId2" Type="http://schemas.openxmlformats.org/officeDocument/2006/relationships/image" Target="../media/image3.wmf"/><Relationship Id="rId1" Type="http://schemas.openxmlformats.org/officeDocument/2006/relationships/image" Target="../media/image2.wmf"/><Relationship Id="rId6" Type="http://schemas.openxmlformats.org/officeDocument/2006/relationships/image" Target="../media/image7.wmf"/><Relationship Id="rId5" Type="http://schemas.openxmlformats.org/officeDocument/2006/relationships/image" Target="../media/image6.wmf"/><Relationship Id="rId10" Type="http://schemas.openxmlformats.org/officeDocument/2006/relationships/image" Target="../media/image11.wmf"/><Relationship Id="rId4" Type="http://schemas.openxmlformats.org/officeDocument/2006/relationships/image" Target="../media/image5.wmf"/><Relationship Id="rId9" Type="http://schemas.openxmlformats.org/officeDocument/2006/relationships/image" Target="../media/image10.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40FE4A9-F338-45DB-9070-24C16608A8FE}" type="datetimeFigureOut">
              <a:rPr lang="en-IN" smtClean="0"/>
              <a:t>08-07-2025</a:t>
            </a:fld>
            <a:endParaRPr lang="en-IN" dirty="0"/>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8003541-05EC-4B22-B7B9-B47CAA7E436E}"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0FE4A9-F338-45DB-9070-24C16608A8FE}" type="datetimeFigureOut">
              <a:rPr lang="en-IN" smtClean="0"/>
              <a:t>08-07-2025</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28003541-05EC-4B22-B7B9-B47CAA7E436E}"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0FE4A9-F338-45DB-9070-24C16608A8FE}" type="datetimeFigureOut">
              <a:rPr lang="en-IN" smtClean="0"/>
              <a:t>08-07-2025</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28003541-05EC-4B22-B7B9-B47CAA7E436E}"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40FE4A9-F338-45DB-9070-24C16608A8FE}" type="datetimeFigureOut">
              <a:rPr lang="en-IN" smtClean="0"/>
              <a:t>08-07-2025</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28003541-05EC-4B22-B7B9-B47CAA7E436E}" type="slidenum">
              <a:rPr lang="en-IN" smtClean="0"/>
              <a:t>‹#›</a:t>
            </a:fld>
            <a:endParaRPr lang="en-IN"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40FE4A9-F338-45DB-9070-24C16608A8FE}" type="datetimeFigureOut">
              <a:rPr lang="en-IN" smtClean="0"/>
              <a:t>08-07-2025</a:t>
            </a:fld>
            <a:endParaRPr lang="en-IN" dirty="0"/>
          </a:p>
        </p:txBody>
      </p:sp>
      <p:sp>
        <p:nvSpPr>
          <p:cNvPr id="5" name="Footer Placeholder 4"/>
          <p:cNvSpPr>
            <a:spLocks noGrp="1"/>
          </p:cNvSpPr>
          <p:nvPr>
            <p:ph type="ftr" sz="quarter" idx="11"/>
          </p:nvPr>
        </p:nvSpPr>
        <p:spPr/>
        <p:txBody>
          <a:bodyPr/>
          <a:lstStyle>
            <a:extLst/>
          </a:lstStyle>
          <a:p>
            <a:endParaRPr lang="en-IN" dirty="0"/>
          </a:p>
        </p:txBody>
      </p:sp>
      <p:sp>
        <p:nvSpPr>
          <p:cNvPr id="6" name="Slide Number Placeholder 5"/>
          <p:cNvSpPr>
            <a:spLocks noGrp="1"/>
          </p:cNvSpPr>
          <p:nvPr>
            <p:ph type="sldNum" sz="quarter" idx="12"/>
          </p:nvPr>
        </p:nvSpPr>
        <p:spPr/>
        <p:txBody>
          <a:bodyPr/>
          <a:lstStyle>
            <a:extLst/>
          </a:lstStyle>
          <a:p>
            <a:fld id="{28003541-05EC-4B22-B7B9-B47CAA7E436E}" type="slidenum">
              <a:rPr lang="en-IN" smtClean="0"/>
              <a:t>‹#›</a:t>
            </a:fld>
            <a:endParaRPr lang="en-IN"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40FE4A9-F338-45DB-9070-24C16608A8FE}" type="datetimeFigureOut">
              <a:rPr lang="en-IN" smtClean="0"/>
              <a:t>08-07-2025</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28003541-05EC-4B22-B7B9-B47CAA7E436E}" type="slidenum">
              <a:rPr lang="en-IN" smtClean="0"/>
              <a:t>‹#›</a:t>
            </a:fld>
            <a:endParaRPr lang="en-IN"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40FE4A9-F338-45DB-9070-24C16608A8FE}" type="datetimeFigureOut">
              <a:rPr lang="en-IN" smtClean="0"/>
              <a:t>08-07-2025</a:t>
            </a:fld>
            <a:endParaRPr lang="en-IN" dirty="0"/>
          </a:p>
        </p:txBody>
      </p:sp>
      <p:sp>
        <p:nvSpPr>
          <p:cNvPr id="8" name="Footer Placeholder 7"/>
          <p:cNvSpPr>
            <a:spLocks noGrp="1"/>
          </p:cNvSpPr>
          <p:nvPr>
            <p:ph type="ftr" sz="quarter" idx="11"/>
          </p:nvPr>
        </p:nvSpPr>
        <p:spPr/>
        <p:txBody>
          <a:bodyPr/>
          <a:lstStyle>
            <a:extLst/>
          </a:lstStyle>
          <a:p>
            <a:endParaRPr lang="en-IN" dirty="0"/>
          </a:p>
        </p:txBody>
      </p:sp>
      <p:sp>
        <p:nvSpPr>
          <p:cNvPr id="9" name="Slide Number Placeholder 8"/>
          <p:cNvSpPr>
            <a:spLocks noGrp="1"/>
          </p:cNvSpPr>
          <p:nvPr>
            <p:ph type="sldNum" sz="quarter" idx="12"/>
          </p:nvPr>
        </p:nvSpPr>
        <p:spPr/>
        <p:txBody>
          <a:bodyPr/>
          <a:lstStyle>
            <a:extLst/>
          </a:lstStyle>
          <a:p>
            <a:fld id="{28003541-05EC-4B22-B7B9-B47CAA7E436E}"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40FE4A9-F338-45DB-9070-24C16608A8FE}" type="datetimeFigureOut">
              <a:rPr lang="en-IN" smtClean="0"/>
              <a:t>08-07-2025</a:t>
            </a:fld>
            <a:endParaRPr lang="en-IN" dirty="0"/>
          </a:p>
        </p:txBody>
      </p:sp>
      <p:sp>
        <p:nvSpPr>
          <p:cNvPr id="4" name="Footer Placeholder 3"/>
          <p:cNvSpPr>
            <a:spLocks noGrp="1"/>
          </p:cNvSpPr>
          <p:nvPr>
            <p:ph type="ftr" sz="quarter" idx="11"/>
          </p:nvPr>
        </p:nvSpPr>
        <p:spPr/>
        <p:txBody>
          <a:bodyPr/>
          <a:lstStyle>
            <a:extLst/>
          </a:lstStyle>
          <a:p>
            <a:endParaRPr lang="en-IN" dirty="0"/>
          </a:p>
        </p:txBody>
      </p:sp>
      <p:sp>
        <p:nvSpPr>
          <p:cNvPr id="5" name="Slide Number Placeholder 4"/>
          <p:cNvSpPr>
            <a:spLocks noGrp="1"/>
          </p:cNvSpPr>
          <p:nvPr>
            <p:ph type="sldNum" sz="quarter" idx="12"/>
          </p:nvPr>
        </p:nvSpPr>
        <p:spPr/>
        <p:txBody>
          <a:bodyPr/>
          <a:lstStyle>
            <a:extLst/>
          </a:lstStyle>
          <a:p>
            <a:fld id="{28003541-05EC-4B22-B7B9-B47CAA7E436E}" type="slidenum">
              <a:rPr lang="en-IN" smtClean="0"/>
              <a:t>‹#›</a:t>
            </a:fld>
            <a:endParaRPr lang="en-IN"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40FE4A9-F338-45DB-9070-24C16608A8FE}" type="datetimeFigureOut">
              <a:rPr lang="en-IN" smtClean="0"/>
              <a:t>08-07-2025</a:t>
            </a:fld>
            <a:endParaRPr lang="en-IN" dirty="0"/>
          </a:p>
        </p:txBody>
      </p:sp>
      <p:sp>
        <p:nvSpPr>
          <p:cNvPr id="3" name="Footer Placeholder 2"/>
          <p:cNvSpPr>
            <a:spLocks noGrp="1"/>
          </p:cNvSpPr>
          <p:nvPr>
            <p:ph type="ftr" sz="quarter" idx="11"/>
          </p:nvPr>
        </p:nvSpPr>
        <p:spPr/>
        <p:txBody>
          <a:bodyPr/>
          <a:lstStyle>
            <a:extLst/>
          </a:lstStyle>
          <a:p>
            <a:endParaRPr lang="en-IN" dirty="0"/>
          </a:p>
        </p:txBody>
      </p:sp>
      <p:sp>
        <p:nvSpPr>
          <p:cNvPr id="4" name="Slide Number Placeholder 3"/>
          <p:cNvSpPr>
            <a:spLocks noGrp="1"/>
          </p:cNvSpPr>
          <p:nvPr>
            <p:ph type="sldNum" sz="quarter" idx="12"/>
          </p:nvPr>
        </p:nvSpPr>
        <p:spPr/>
        <p:txBody>
          <a:bodyPr/>
          <a:lstStyle>
            <a:extLst/>
          </a:lstStyle>
          <a:p>
            <a:fld id="{28003541-05EC-4B22-B7B9-B47CAA7E436E}"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40FE4A9-F338-45DB-9070-24C16608A8FE}" type="datetimeFigureOut">
              <a:rPr lang="en-IN" smtClean="0"/>
              <a:t>08-07-2025</a:t>
            </a:fld>
            <a:endParaRPr lang="en-IN" dirty="0"/>
          </a:p>
        </p:txBody>
      </p:sp>
      <p:sp>
        <p:nvSpPr>
          <p:cNvPr id="6" name="Footer Placeholder 5"/>
          <p:cNvSpPr>
            <a:spLocks noGrp="1"/>
          </p:cNvSpPr>
          <p:nvPr>
            <p:ph type="ftr" sz="quarter" idx="11"/>
          </p:nvPr>
        </p:nvSpPr>
        <p:spPr/>
        <p:txBody>
          <a:bodyPr/>
          <a:lstStyle>
            <a:extLst/>
          </a:lstStyle>
          <a:p>
            <a:endParaRPr lang="en-IN" dirty="0"/>
          </a:p>
        </p:txBody>
      </p:sp>
      <p:sp>
        <p:nvSpPr>
          <p:cNvPr id="7" name="Slide Number Placeholder 6"/>
          <p:cNvSpPr>
            <a:spLocks noGrp="1"/>
          </p:cNvSpPr>
          <p:nvPr>
            <p:ph type="sldNum" sz="quarter" idx="12"/>
          </p:nvPr>
        </p:nvSpPr>
        <p:spPr/>
        <p:txBody>
          <a:bodyPr/>
          <a:lstStyle>
            <a:extLst/>
          </a:lstStyle>
          <a:p>
            <a:fld id="{28003541-05EC-4B22-B7B9-B47CAA7E436E}"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40FE4A9-F338-45DB-9070-24C16608A8FE}" type="datetimeFigureOut">
              <a:rPr lang="en-IN" smtClean="0"/>
              <a:t>08-07-2025</a:t>
            </a:fld>
            <a:endParaRPr lang="en-IN"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28003541-05EC-4B22-B7B9-B47CAA7E436E}" type="slidenum">
              <a:rPr lang="en-IN" smtClean="0"/>
              <a:t>‹#›</a:t>
            </a:fld>
            <a:endParaRPr lang="en-IN"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40FE4A9-F338-45DB-9070-24C16608A8FE}" type="datetimeFigureOut">
              <a:rPr lang="en-IN" smtClean="0"/>
              <a:t>08-07-2025</a:t>
            </a:fld>
            <a:endParaRPr lang="en-IN" dirty="0"/>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28003541-05EC-4B22-B7B9-B47CAA7E436E}"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wmf"/><Relationship Id="rId13" Type="http://schemas.openxmlformats.org/officeDocument/2006/relationships/oleObject" Target="../embeddings/oleObject6.bin"/><Relationship Id="rId18" Type="http://schemas.openxmlformats.org/officeDocument/2006/relationships/image" Target="../media/image9.wmf"/><Relationship Id="rId3" Type="http://schemas.openxmlformats.org/officeDocument/2006/relationships/oleObject" Target="../embeddings/oleObject1.bin"/><Relationship Id="rId21" Type="http://schemas.openxmlformats.org/officeDocument/2006/relationships/oleObject" Target="../embeddings/oleObject10.bin"/><Relationship Id="rId7" Type="http://schemas.openxmlformats.org/officeDocument/2006/relationships/oleObject" Target="../embeddings/oleObject3.bin"/><Relationship Id="rId12" Type="http://schemas.openxmlformats.org/officeDocument/2006/relationships/image" Target="../media/image6.wmf"/><Relationship Id="rId17" Type="http://schemas.openxmlformats.org/officeDocument/2006/relationships/oleObject" Target="../embeddings/oleObject8.bin"/><Relationship Id="rId2" Type="http://schemas.openxmlformats.org/officeDocument/2006/relationships/slideLayout" Target="../slideLayouts/slideLayout2.xml"/><Relationship Id="rId16" Type="http://schemas.openxmlformats.org/officeDocument/2006/relationships/image" Target="../media/image8.wmf"/><Relationship Id="rId20" Type="http://schemas.openxmlformats.org/officeDocument/2006/relationships/image" Target="../media/image10.wmf"/><Relationship Id="rId1" Type="http://schemas.openxmlformats.org/officeDocument/2006/relationships/vmlDrawing" Target="../drawings/vmlDrawing1.vml"/><Relationship Id="rId6" Type="http://schemas.openxmlformats.org/officeDocument/2006/relationships/image" Target="../media/image3.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5.wmf"/><Relationship Id="rId19" Type="http://schemas.openxmlformats.org/officeDocument/2006/relationships/oleObject" Target="../embeddings/oleObject9.bin"/><Relationship Id="rId4" Type="http://schemas.openxmlformats.org/officeDocument/2006/relationships/image" Target="../media/image2.wmf"/><Relationship Id="rId9" Type="http://schemas.openxmlformats.org/officeDocument/2006/relationships/oleObject" Target="../embeddings/oleObject4.bin"/><Relationship Id="rId14" Type="http://schemas.openxmlformats.org/officeDocument/2006/relationships/image" Target="../media/image7.wmf"/><Relationship Id="rId22" Type="http://schemas.openxmlformats.org/officeDocument/2006/relationships/image" Target="../media/image11.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CI/CD PIPELINES </a:t>
            </a:r>
            <a:endParaRPr lang="en-IN" dirty="0"/>
          </a:p>
        </p:txBody>
      </p:sp>
      <p:sp>
        <p:nvSpPr>
          <p:cNvPr id="3" name="Subtitle 2"/>
          <p:cNvSpPr>
            <a:spLocks noGrp="1"/>
          </p:cNvSpPr>
          <p:nvPr>
            <p:ph type="subTitle" idx="1"/>
          </p:nvPr>
        </p:nvSpPr>
        <p:spPr/>
        <p:txBody>
          <a:bodyPr>
            <a:normAutofit fontScale="92500" lnSpcReduction="20000"/>
          </a:bodyPr>
          <a:lstStyle/>
          <a:p>
            <a:r>
              <a:rPr lang="en-IN" dirty="0" smtClean="0">
                <a:solidFill>
                  <a:schemeClr val="tx1"/>
                </a:solidFill>
              </a:rPr>
              <a:t>Presentator - Rajat Soni </a:t>
            </a:r>
          </a:p>
          <a:p>
            <a:r>
              <a:rPr lang="en-US" dirty="0" smtClean="0">
                <a:solidFill>
                  <a:schemeClr val="tx1"/>
                </a:solidFill>
              </a:rPr>
              <a:t>Guided By : Bikash Maharana </a:t>
            </a:r>
          </a:p>
          <a:p>
            <a:r>
              <a:rPr lang="en-US" dirty="0">
                <a:solidFill>
                  <a:schemeClr val="tx1"/>
                </a:solidFill>
              </a:rPr>
              <a:t> </a:t>
            </a:r>
            <a:r>
              <a:rPr lang="en-US" dirty="0" smtClean="0">
                <a:solidFill>
                  <a:schemeClr val="tx1"/>
                </a:solidFill>
              </a:rPr>
              <a:t>                    Mehul Kartikeyan</a:t>
            </a:r>
            <a:endParaRPr lang="en-IN" dirty="0">
              <a:solidFill>
                <a:schemeClr val="tx1"/>
              </a:solidFill>
            </a:endParaRPr>
          </a:p>
        </p:txBody>
      </p:sp>
    </p:spTree>
    <p:extLst>
      <p:ext uri="{BB962C8B-B14F-4D97-AF65-F5344CB8AC3E}">
        <p14:creationId xmlns:p14="http://schemas.microsoft.com/office/powerpoint/2010/main" val="35667280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4114800" cy="4539960"/>
          </a:xfrm>
        </p:spPr>
        <p:txBody>
          <a:bodyPr>
            <a:normAutofit/>
          </a:bodyPr>
          <a:lstStyle/>
          <a:p>
            <a:pPr marL="109728" indent="0">
              <a:buNone/>
            </a:pPr>
            <a:r>
              <a:rPr lang="en-IN" sz="1800" dirty="0">
                <a:latin typeface="Calibri" pitchFamily="34" charset="0"/>
                <a:ea typeface="Calibri" pitchFamily="34" charset="0"/>
                <a:cs typeface="Calibri" pitchFamily="34" charset="0"/>
              </a:rPr>
              <a:t>Database configuration : </a:t>
            </a:r>
            <a:endParaRPr lang="en-IN" sz="1800" dirty="0" smtClean="0">
              <a:latin typeface="Calibri" pitchFamily="34" charset="0"/>
              <a:ea typeface="Calibri" pitchFamily="34" charset="0"/>
              <a:cs typeface="Calibri" pitchFamily="34" charset="0"/>
            </a:endParaRPr>
          </a:p>
          <a:p>
            <a:pPr>
              <a:buFont typeface="Wingdings" pitchFamily="2" charset="2"/>
              <a:buChar char="q"/>
            </a:pPr>
            <a:r>
              <a:rPr lang="en-IN" sz="1800" dirty="0" smtClean="0">
                <a:latin typeface="Calibri" pitchFamily="34" charset="0"/>
                <a:ea typeface="Calibri" pitchFamily="34" charset="0"/>
                <a:cs typeface="Calibri" pitchFamily="34" charset="0"/>
              </a:rPr>
              <a:t>Host </a:t>
            </a:r>
            <a:r>
              <a:rPr lang="en-IN" sz="1800" dirty="0">
                <a:latin typeface="Calibri" pitchFamily="34" charset="0"/>
                <a:ea typeface="Calibri" pitchFamily="34" charset="0"/>
                <a:cs typeface="Calibri" pitchFamily="34" charset="0"/>
              </a:rPr>
              <a:t>- 10.36.0.134 </a:t>
            </a:r>
            <a:endParaRPr lang="en-IN" sz="1800" dirty="0" smtClean="0">
              <a:latin typeface="Calibri" pitchFamily="34" charset="0"/>
              <a:ea typeface="Calibri" pitchFamily="34" charset="0"/>
              <a:cs typeface="Calibri" pitchFamily="34" charset="0"/>
            </a:endParaRPr>
          </a:p>
          <a:p>
            <a:pPr>
              <a:buFont typeface="Wingdings" pitchFamily="2" charset="2"/>
              <a:buChar char="q"/>
            </a:pPr>
            <a:r>
              <a:rPr lang="en-IN" sz="1800" dirty="0" smtClean="0">
                <a:latin typeface="Calibri" pitchFamily="34" charset="0"/>
                <a:ea typeface="Calibri" pitchFamily="34" charset="0"/>
                <a:cs typeface="Calibri" pitchFamily="34" charset="0"/>
              </a:rPr>
              <a:t>Database </a:t>
            </a:r>
            <a:r>
              <a:rPr lang="en-IN" sz="1800" dirty="0">
                <a:latin typeface="Calibri" pitchFamily="34" charset="0"/>
                <a:ea typeface="Calibri" pitchFamily="34" charset="0"/>
                <a:cs typeface="Calibri" pitchFamily="34" charset="0"/>
              </a:rPr>
              <a:t>- Postgresql </a:t>
            </a:r>
            <a:endParaRPr lang="en-IN" sz="1800" dirty="0" smtClean="0">
              <a:latin typeface="Calibri" pitchFamily="34" charset="0"/>
              <a:ea typeface="Calibri" pitchFamily="34" charset="0"/>
              <a:cs typeface="Calibri" pitchFamily="34" charset="0"/>
            </a:endParaRPr>
          </a:p>
          <a:p>
            <a:pPr>
              <a:buFont typeface="Wingdings" pitchFamily="2" charset="2"/>
              <a:buChar char="q"/>
            </a:pPr>
            <a:r>
              <a:rPr lang="en-IN" sz="1800" dirty="0" smtClean="0">
                <a:latin typeface="Calibri" pitchFamily="34" charset="0"/>
                <a:ea typeface="Calibri" pitchFamily="34" charset="0"/>
                <a:cs typeface="Calibri" pitchFamily="34" charset="0"/>
              </a:rPr>
              <a:t>User </a:t>
            </a:r>
            <a:r>
              <a:rPr lang="en-IN" sz="1800" dirty="0">
                <a:latin typeface="Calibri" pitchFamily="34" charset="0"/>
                <a:ea typeface="Calibri" pitchFamily="34" charset="0"/>
                <a:cs typeface="Calibri" pitchFamily="34" charset="0"/>
              </a:rPr>
              <a:t>- remoteuser1 </a:t>
            </a:r>
            <a:endParaRPr lang="en-IN" sz="1800" dirty="0" smtClean="0">
              <a:latin typeface="Calibri" pitchFamily="34" charset="0"/>
              <a:ea typeface="Calibri" pitchFamily="34" charset="0"/>
              <a:cs typeface="Calibri" pitchFamily="34" charset="0"/>
            </a:endParaRPr>
          </a:p>
          <a:p>
            <a:pPr>
              <a:buFont typeface="Wingdings" pitchFamily="2" charset="2"/>
              <a:buChar char="q"/>
            </a:pPr>
            <a:r>
              <a:rPr lang="en-IN" sz="1800" dirty="0" smtClean="0">
                <a:latin typeface="Calibri" pitchFamily="34" charset="0"/>
                <a:ea typeface="Calibri" pitchFamily="34" charset="0"/>
                <a:cs typeface="Calibri" pitchFamily="34" charset="0"/>
              </a:rPr>
              <a:t>Database </a:t>
            </a:r>
            <a:r>
              <a:rPr lang="en-IN" sz="1800" dirty="0">
                <a:latin typeface="Calibri" pitchFamily="34" charset="0"/>
                <a:ea typeface="Calibri" pitchFamily="34" charset="0"/>
                <a:cs typeface="Calibri" pitchFamily="34" charset="0"/>
              </a:rPr>
              <a:t>Name - postgres </a:t>
            </a:r>
            <a:endParaRPr lang="en-IN" sz="1800" dirty="0" smtClean="0">
              <a:latin typeface="Calibri" pitchFamily="34" charset="0"/>
              <a:ea typeface="Calibri" pitchFamily="34" charset="0"/>
              <a:cs typeface="Calibri" pitchFamily="34" charset="0"/>
            </a:endParaRPr>
          </a:p>
          <a:p>
            <a:pPr>
              <a:buFont typeface="Wingdings" pitchFamily="2" charset="2"/>
              <a:buChar char="q"/>
            </a:pPr>
            <a:r>
              <a:rPr lang="en-IN" sz="1800" dirty="0" smtClean="0">
                <a:latin typeface="Calibri" pitchFamily="34" charset="0"/>
                <a:ea typeface="Calibri" pitchFamily="34" charset="0"/>
                <a:cs typeface="Calibri" pitchFamily="34" charset="0"/>
              </a:rPr>
              <a:t>Password – 12345678</a:t>
            </a:r>
          </a:p>
          <a:p>
            <a:pPr marL="109728" indent="0">
              <a:buNone/>
            </a:pPr>
            <a:endParaRPr lang="en-US" sz="1800" dirty="0">
              <a:latin typeface="Calibri" pitchFamily="34" charset="0"/>
              <a:ea typeface="Calibri" pitchFamily="34" charset="0"/>
              <a:cs typeface="Calibri" pitchFamily="34" charset="0"/>
            </a:endParaRPr>
          </a:p>
          <a:p>
            <a:pPr marL="109728" indent="0">
              <a:buNone/>
            </a:pPr>
            <a:r>
              <a:rPr lang="en-IN" sz="1800" dirty="0">
                <a:latin typeface="Calibri" pitchFamily="34" charset="0"/>
                <a:ea typeface="Calibri" pitchFamily="34" charset="0"/>
                <a:cs typeface="Calibri" pitchFamily="34" charset="0"/>
              </a:rPr>
              <a:t>Server configuration : Quality server </a:t>
            </a:r>
            <a:endParaRPr lang="en-IN" sz="1800" dirty="0" smtClean="0">
              <a:latin typeface="Calibri" pitchFamily="34" charset="0"/>
              <a:ea typeface="Calibri" pitchFamily="34" charset="0"/>
              <a:cs typeface="Calibri" pitchFamily="34" charset="0"/>
            </a:endParaRPr>
          </a:p>
          <a:p>
            <a:pPr>
              <a:buFont typeface="Wingdings" pitchFamily="2" charset="2"/>
              <a:buChar char="q"/>
            </a:pPr>
            <a:r>
              <a:rPr lang="en-IN" sz="1800" dirty="0" smtClean="0">
                <a:latin typeface="Calibri" pitchFamily="34" charset="0"/>
                <a:ea typeface="Calibri" pitchFamily="34" charset="0"/>
                <a:cs typeface="Calibri" pitchFamily="34" charset="0"/>
              </a:rPr>
              <a:t>Host </a:t>
            </a:r>
            <a:r>
              <a:rPr lang="en-IN" sz="1800" dirty="0">
                <a:latin typeface="Calibri" pitchFamily="34" charset="0"/>
                <a:ea typeface="Calibri" pitchFamily="34" charset="0"/>
                <a:cs typeface="Calibri" pitchFamily="34" charset="0"/>
              </a:rPr>
              <a:t>- 10.36.0.134 </a:t>
            </a:r>
            <a:endParaRPr lang="en-IN" sz="1800" dirty="0" smtClean="0">
              <a:latin typeface="Calibri" pitchFamily="34" charset="0"/>
              <a:ea typeface="Calibri" pitchFamily="34" charset="0"/>
              <a:cs typeface="Calibri" pitchFamily="34" charset="0"/>
            </a:endParaRPr>
          </a:p>
          <a:p>
            <a:pPr>
              <a:buFont typeface="Wingdings" pitchFamily="2" charset="2"/>
              <a:buChar char="q"/>
            </a:pPr>
            <a:r>
              <a:rPr lang="en-IN" sz="1800" dirty="0" smtClean="0">
                <a:latin typeface="Calibri" pitchFamily="34" charset="0"/>
                <a:ea typeface="Calibri" pitchFamily="34" charset="0"/>
                <a:cs typeface="Calibri" pitchFamily="34" charset="0"/>
              </a:rPr>
              <a:t>User </a:t>
            </a:r>
            <a:r>
              <a:rPr lang="en-IN" sz="1800" dirty="0">
                <a:latin typeface="Calibri" pitchFamily="34" charset="0"/>
                <a:ea typeface="Calibri" pitchFamily="34" charset="0"/>
                <a:cs typeface="Calibri" pitchFamily="34" charset="0"/>
              </a:rPr>
              <a:t>- appadmin </a:t>
            </a:r>
            <a:endParaRPr lang="en-IN" sz="1800" dirty="0" smtClean="0">
              <a:latin typeface="Calibri" pitchFamily="34" charset="0"/>
              <a:ea typeface="Calibri" pitchFamily="34" charset="0"/>
              <a:cs typeface="Calibri" pitchFamily="34" charset="0"/>
            </a:endParaRPr>
          </a:p>
          <a:p>
            <a:pPr>
              <a:buFont typeface="Wingdings" pitchFamily="2" charset="2"/>
              <a:buChar char="q"/>
            </a:pPr>
            <a:r>
              <a:rPr lang="en-IN" sz="1800" dirty="0" smtClean="0">
                <a:latin typeface="Calibri" pitchFamily="34" charset="0"/>
                <a:ea typeface="Calibri" pitchFamily="34" charset="0"/>
                <a:cs typeface="Calibri" pitchFamily="34" charset="0"/>
              </a:rPr>
              <a:t>Password </a:t>
            </a:r>
            <a:r>
              <a:rPr lang="en-IN" sz="1800" dirty="0">
                <a:latin typeface="Calibri" pitchFamily="34" charset="0"/>
                <a:ea typeface="Calibri" pitchFamily="34" charset="0"/>
                <a:cs typeface="Calibri" pitchFamily="34" charset="0"/>
              </a:rPr>
              <a:t>- redh@t </a:t>
            </a:r>
            <a:endParaRPr lang="en-IN" sz="1800" dirty="0" smtClean="0">
              <a:latin typeface="Calibri" pitchFamily="34" charset="0"/>
              <a:ea typeface="Calibri" pitchFamily="34" charset="0"/>
              <a:cs typeface="Calibri" pitchFamily="34" charset="0"/>
            </a:endParaRPr>
          </a:p>
        </p:txBody>
      </p:sp>
      <p:sp>
        <p:nvSpPr>
          <p:cNvPr id="3" name="Title 2"/>
          <p:cNvSpPr>
            <a:spLocks noGrp="1"/>
          </p:cNvSpPr>
          <p:nvPr>
            <p:ph type="title"/>
          </p:nvPr>
        </p:nvSpPr>
        <p:spPr/>
        <p:txBody>
          <a:bodyPr/>
          <a:lstStyle/>
          <a:p>
            <a:r>
              <a:rPr lang="en-IN" dirty="0"/>
              <a:t>Server Credentials</a:t>
            </a:r>
          </a:p>
        </p:txBody>
      </p:sp>
      <p:sp>
        <p:nvSpPr>
          <p:cNvPr id="4" name="TextBox 3"/>
          <p:cNvSpPr txBox="1"/>
          <p:nvPr/>
        </p:nvSpPr>
        <p:spPr>
          <a:xfrm>
            <a:off x="4716016" y="1484784"/>
            <a:ext cx="4176464" cy="369332"/>
          </a:xfrm>
          <a:prstGeom prst="rect">
            <a:avLst/>
          </a:prstGeom>
          <a:noFill/>
        </p:spPr>
        <p:txBody>
          <a:bodyPr wrap="square" rtlCol="0">
            <a:spAutoFit/>
          </a:bodyPr>
          <a:lstStyle/>
          <a:p>
            <a:endParaRPr lang="en-IN" dirty="0"/>
          </a:p>
        </p:txBody>
      </p:sp>
      <p:sp>
        <p:nvSpPr>
          <p:cNvPr id="6" name="TextBox 5"/>
          <p:cNvSpPr txBox="1"/>
          <p:nvPr/>
        </p:nvSpPr>
        <p:spPr>
          <a:xfrm>
            <a:off x="4427984" y="1507629"/>
            <a:ext cx="4464496" cy="3139321"/>
          </a:xfrm>
          <a:prstGeom prst="rect">
            <a:avLst/>
          </a:prstGeom>
          <a:noFill/>
        </p:spPr>
        <p:txBody>
          <a:bodyPr wrap="square" rtlCol="0">
            <a:spAutoFit/>
          </a:bodyPr>
          <a:lstStyle/>
          <a:p>
            <a:r>
              <a:rPr lang="en-IN" dirty="0" smtClean="0">
                <a:latin typeface="Calibri" pitchFamily="34" charset="0"/>
                <a:ea typeface="Calibri" pitchFamily="34" charset="0"/>
                <a:cs typeface="Calibri" pitchFamily="34" charset="0"/>
              </a:rPr>
              <a:t>Jenkins: </a:t>
            </a:r>
          </a:p>
          <a:p>
            <a:pPr marL="285750" indent="-285750">
              <a:buClr>
                <a:schemeClr val="accent1"/>
              </a:buClr>
              <a:buSzPct val="68000"/>
              <a:buFont typeface="Wingdings" pitchFamily="2" charset="2"/>
              <a:buChar char="q"/>
            </a:pPr>
            <a:r>
              <a:rPr lang="en-IN" dirty="0" smtClean="0">
                <a:latin typeface="Calibri" pitchFamily="34" charset="0"/>
                <a:ea typeface="Calibri" pitchFamily="34" charset="0"/>
                <a:cs typeface="Calibri" pitchFamily="34" charset="0"/>
              </a:rPr>
              <a:t>HTTP url -10.36.0.134:8080 Username - admin </a:t>
            </a:r>
          </a:p>
          <a:p>
            <a:pPr marL="285750" indent="-285750">
              <a:buClr>
                <a:schemeClr val="accent1"/>
              </a:buClr>
              <a:buSzPct val="68000"/>
              <a:buFont typeface="Wingdings" pitchFamily="2" charset="2"/>
              <a:buChar char="q"/>
            </a:pPr>
            <a:r>
              <a:rPr lang="en-IN" dirty="0" smtClean="0">
                <a:latin typeface="Calibri" pitchFamily="34" charset="0"/>
                <a:ea typeface="Calibri" pitchFamily="34" charset="0"/>
                <a:cs typeface="Calibri" pitchFamily="34" charset="0"/>
              </a:rPr>
              <a:t>Password - 12345678 </a:t>
            </a:r>
          </a:p>
          <a:p>
            <a:pPr marL="285750" indent="-285750">
              <a:buClr>
                <a:schemeClr val="accent1"/>
              </a:buClr>
              <a:buSzPct val="68000"/>
              <a:buFont typeface="Wingdings" pitchFamily="2" charset="2"/>
              <a:buChar char="q"/>
            </a:pPr>
            <a:r>
              <a:rPr lang="en-IN" dirty="0" smtClean="0">
                <a:latin typeface="Calibri" pitchFamily="34" charset="0"/>
                <a:ea typeface="Calibri" pitchFamily="34" charset="0"/>
                <a:cs typeface="Calibri" pitchFamily="34" charset="0"/>
              </a:rPr>
              <a:t>Email id - test@jindalsteel.com </a:t>
            </a:r>
          </a:p>
          <a:p>
            <a:pPr marL="285750" indent="-285750">
              <a:buClr>
                <a:schemeClr val="accent1"/>
              </a:buClr>
              <a:buSzPct val="68000"/>
              <a:buFont typeface="Wingdings" pitchFamily="2" charset="2"/>
              <a:buChar char="q"/>
            </a:pPr>
            <a:r>
              <a:rPr lang="en-IN" dirty="0" smtClean="0">
                <a:latin typeface="Calibri" pitchFamily="34" charset="0"/>
                <a:ea typeface="Calibri" pitchFamily="34" charset="0"/>
                <a:cs typeface="Calibri" pitchFamily="34" charset="0"/>
              </a:rPr>
              <a:t>Name - admin </a:t>
            </a:r>
          </a:p>
          <a:p>
            <a:endParaRPr lang="en-IN" dirty="0">
              <a:latin typeface="Calibri" pitchFamily="34" charset="0"/>
              <a:ea typeface="Calibri" pitchFamily="34" charset="0"/>
              <a:cs typeface="Calibri" pitchFamily="34" charset="0"/>
            </a:endParaRPr>
          </a:p>
          <a:p>
            <a:endParaRPr lang="en-IN" dirty="0" smtClean="0">
              <a:latin typeface="Calibri" pitchFamily="34" charset="0"/>
              <a:ea typeface="Calibri" pitchFamily="34" charset="0"/>
              <a:cs typeface="Calibri" pitchFamily="34" charset="0"/>
            </a:endParaRPr>
          </a:p>
          <a:p>
            <a:pPr marL="285750" indent="-285750">
              <a:buFont typeface="Wingdings" pitchFamily="2" charset="2"/>
              <a:buChar char="§"/>
            </a:pPr>
            <a:r>
              <a:rPr lang="en-IN" dirty="0" smtClean="0">
                <a:latin typeface="Calibri" pitchFamily="34" charset="0"/>
                <a:ea typeface="Calibri" pitchFamily="34" charset="0"/>
                <a:cs typeface="Calibri" pitchFamily="34" charset="0"/>
              </a:rPr>
              <a:t>spring service url –10.36.0.134:8090 </a:t>
            </a:r>
          </a:p>
          <a:p>
            <a:pPr marL="285750" indent="-285750">
              <a:buFont typeface="Wingdings" pitchFamily="2" charset="2"/>
              <a:buChar char="§"/>
            </a:pPr>
            <a:endParaRPr lang="en-IN" dirty="0" smtClean="0">
              <a:latin typeface="Calibri" pitchFamily="34" charset="0"/>
              <a:ea typeface="Calibri" pitchFamily="34" charset="0"/>
              <a:cs typeface="Calibri" pitchFamily="34" charset="0"/>
            </a:endParaRPr>
          </a:p>
          <a:p>
            <a:pPr marL="285750" indent="-285750">
              <a:buFont typeface="Wingdings" pitchFamily="2" charset="2"/>
              <a:buChar char="§"/>
            </a:pPr>
            <a:r>
              <a:rPr lang="en-IN" dirty="0" smtClean="0">
                <a:latin typeface="Calibri" pitchFamily="34" charset="0"/>
                <a:ea typeface="Calibri" pitchFamily="34" charset="0"/>
                <a:cs typeface="Calibri" pitchFamily="34" charset="0"/>
              </a:rPr>
              <a:t>Python service url-10.36.0.134:8000</a:t>
            </a:r>
            <a:endParaRPr lang="en-IN"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24672264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Demo Screenshot</a:t>
            </a:r>
          </a:p>
        </p:txBody>
      </p:sp>
      <p:pic>
        <p:nvPicPr>
          <p:cNvPr id="14" name="Content Placeholder 1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3832" y="1268760"/>
            <a:ext cx="8229600" cy="2376264"/>
          </a:xfr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833" y="3789040"/>
            <a:ext cx="8280920" cy="2664296"/>
          </a:xfrm>
          <a:prstGeom prst="rect">
            <a:avLst/>
          </a:prstGeom>
        </p:spPr>
      </p:pic>
    </p:spTree>
    <p:extLst>
      <p:ext uri="{BB962C8B-B14F-4D97-AF65-F5344CB8AC3E}">
        <p14:creationId xmlns:p14="http://schemas.microsoft.com/office/powerpoint/2010/main" val="9393350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1556792"/>
            <a:ext cx="8373616" cy="445611"/>
          </a:xfrm>
        </p:spPr>
      </p:pic>
      <p:sp>
        <p:nvSpPr>
          <p:cNvPr id="3" name="Title 2"/>
          <p:cNvSpPr>
            <a:spLocks noGrp="1"/>
          </p:cNvSpPr>
          <p:nvPr>
            <p:ph type="title"/>
          </p:nvPr>
        </p:nvSpPr>
        <p:spPr/>
        <p:txBody>
          <a:bodyPr/>
          <a:lstStyle/>
          <a:p>
            <a:r>
              <a:rPr lang="en-IN" dirty="0"/>
              <a:t>Demo Screenshot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5536" y="2132856"/>
            <a:ext cx="8424935" cy="45844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5536" y="2708920"/>
            <a:ext cx="8428954" cy="2088232"/>
          </a:xfrm>
          <a:prstGeom prst="rect">
            <a:avLst/>
          </a:prstGeom>
        </p:spPr>
      </p:pic>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536" y="4820876"/>
            <a:ext cx="8424935" cy="1267002"/>
          </a:xfrm>
          <a:prstGeom prst="rect">
            <a:avLst/>
          </a:prstGeom>
        </p:spPr>
      </p:pic>
    </p:spTree>
    <p:extLst>
      <p:ext uri="{BB962C8B-B14F-4D97-AF65-F5344CB8AC3E}">
        <p14:creationId xmlns:p14="http://schemas.microsoft.com/office/powerpoint/2010/main" val="368331449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3789040"/>
            <a:ext cx="7416824" cy="2314898"/>
          </a:xfrm>
        </p:spPr>
      </p:pic>
      <p:sp>
        <p:nvSpPr>
          <p:cNvPr id="3" name="Title 2"/>
          <p:cNvSpPr>
            <a:spLocks noGrp="1"/>
          </p:cNvSpPr>
          <p:nvPr>
            <p:ph type="title"/>
          </p:nvPr>
        </p:nvSpPr>
        <p:spPr/>
        <p:txBody>
          <a:bodyPr/>
          <a:lstStyle/>
          <a:p>
            <a:r>
              <a:rPr lang="en-IN" dirty="0"/>
              <a:t>Demo Screenshot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576" y="1196752"/>
            <a:ext cx="7416824" cy="2569870"/>
          </a:xfrm>
          <a:prstGeom prst="rect">
            <a:avLst/>
          </a:prstGeom>
        </p:spPr>
      </p:pic>
    </p:spTree>
    <p:extLst>
      <p:ext uri="{BB962C8B-B14F-4D97-AF65-F5344CB8AC3E}">
        <p14:creationId xmlns:p14="http://schemas.microsoft.com/office/powerpoint/2010/main" val="111038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000" dirty="0" smtClean="0">
                <a:latin typeface="Calibri" pitchFamily="34" charset="0"/>
                <a:ea typeface="Calibri" pitchFamily="34" charset="0"/>
                <a:cs typeface="Calibri" pitchFamily="34" charset="0"/>
              </a:rPr>
              <a:t>Automation</a:t>
            </a:r>
            <a:r>
              <a:rPr lang="en-IN" sz="2000" dirty="0">
                <a:latin typeface="Calibri" pitchFamily="34" charset="0"/>
                <a:ea typeface="Calibri" pitchFamily="34" charset="0"/>
                <a:cs typeface="Calibri" pitchFamily="34" charset="0"/>
              </a:rPr>
              <a:t>: No manual deployment. </a:t>
            </a:r>
            <a:endParaRPr lang="en-IN" sz="2000" dirty="0" smtClean="0">
              <a:latin typeface="Calibri" pitchFamily="34" charset="0"/>
              <a:ea typeface="Calibri" pitchFamily="34" charset="0"/>
              <a:cs typeface="Calibri" pitchFamily="34" charset="0"/>
            </a:endParaRPr>
          </a:p>
          <a:p>
            <a:r>
              <a:rPr lang="en-IN" sz="2000" dirty="0" smtClean="0">
                <a:latin typeface="Calibri" pitchFamily="34" charset="0"/>
                <a:ea typeface="Calibri" pitchFamily="34" charset="0"/>
                <a:cs typeface="Calibri" pitchFamily="34" charset="0"/>
              </a:rPr>
              <a:t>Consistency</a:t>
            </a:r>
            <a:r>
              <a:rPr lang="en-IN" sz="2000" dirty="0">
                <a:latin typeface="Calibri" pitchFamily="34" charset="0"/>
                <a:ea typeface="Calibri" pitchFamily="34" charset="0"/>
                <a:cs typeface="Calibri" pitchFamily="34" charset="0"/>
              </a:rPr>
              <a:t>: Every run uses same Docker image. </a:t>
            </a:r>
            <a:endParaRPr lang="en-IN" sz="2000" dirty="0" smtClean="0">
              <a:latin typeface="Calibri" pitchFamily="34" charset="0"/>
              <a:ea typeface="Calibri" pitchFamily="34" charset="0"/>
              <a:cs typeface="Calibri" pitchFamily="34" charset="0"/>
            </a:endParaRPr>
          </a:p>
          <a:p>
            <a:r>
              <a:rPr lang="en-IN" sz="2000" dirty="0" smtClean="0">
                <a:latin typeface="Calibri" pitchFamily="34" charset="0"/>
                <a:ea typeface="Calibri" pitchFamily="34" charset="0"/>
                <a:cs typeface="Calibri" pitchFamily="34" charset="0"/>
              </a:rPr>
              <a:t>Scalability</a:t>
            </a:r>
            <a:r>
              <a:rPr lang="en-IN" sz="2000" dirty="0">
                <a:latin typeface="Calibri" pitchFamily="34" charset="0"/>
                <a:ea typeface="Calibri" pitchFamily="34" charset="0"/>
                <a:cs typeface="Calibri" pitchFamily="34" charset="0"/>
              </a:rPr>
              <a:t>: Multiple replicas via orchestration (Docker Compose, Kubernetes). </a:t>
            </a:r>
          </a:p>
          <a:p>
            <a:pPr marL="109728" indent="0">
              <a:buNone/>
            </a:pPr>
            <a:endParaRPr lang="en-IN" sz="1800" dirty="0" smtClean="0">
              <a:latin typeface="Calibri" pitchFamily="34" charset="0"/>
              <a:ea typeface="Calibri" pitchFamily="34" charset="0"/>
              <a:cs typeface="Calibri" pitchFamily="34" charset="0"/>
            </a:endParaRPr>
          </a:p>
          <a:p>
            <a:pPr>
              <a:buFont typeface="Wingdings" pitchFamily="2" charset="2"/>
              <a:buChar char="q"/>
            </a:pPr>
            <a:r>
              <a:rPr lang="en-IN" sz="1800" dirty="0" smtClean="0">
                <a:latin typeface="Calibri" pitchFamily="34" charset="0"/>
                <a:ea typeface="Calibri" pitchFamily="34" charset="0"/>
                <a:cs typeface="Calibri" pitchFamily="34" charset="0"/>
              </a:rPr>
              <a:t>Next</a:t>
            </a:r>
            <a:r>
              <a:rPr lang="en-IN" sz="1800" dirty="0">
                <a:latin typeface="Calibri" pitchFamily="34" charset="0"/>
                <a:ea typeface="Calibri" pitchFamily="34" charset="0"/>
                <a:cs typeface="Calibri" pitchFamily="34" charset="0"/>
              </a:rPr>
              <a:t>: </a:t>
            </a:r>
            <a:endParaRPr lang="en-IN" sz="1800" dirty="0" smtClean="0">
              <a:latin typeface="Calibri" pitchFamily="34" charset="0"/>
              <a:ea typeface="Calibri" pitchFamily="34" charset="0"/>
              <a:cs typeface="Calibri" pitchFamily="34" charset="0"/>
            </a:endParaRPr>
          </a:p>
          <a:p>
            <a:r>
              <a:rPr lang="en-IN" sz="1800" dirty="0" smtClean="0">
                <a:latin typeface="Calibri" pitchFamily="34" charset="0"/>
                <a:ea typeface="Calibri" pitchFamily="34" charset="0"/>
                <a:cs typeface="Calibri" pitchFamily="34" charset="0"/>
              </a:rPr>
              <a:t>Add </a:t>
            </a:r>
            <a:r>
              <a:rPr lang="en-IN" sz="1800" dirty="0">
                <a:latin typeface="Calibri" pitchFamily="34" charset="0"/>
                <a:ea typeface="Calibri" pitchFamily="34" charset="0"/>
                <a:cs typeface="Calibri" pitchFamily="34" charset="0"/>
              </a:rPr>
              <a:t>integration tests. </a:t>
            </a:r>
            <a:endParaRPr lang="en-IN" sz="1800" dirty="0" smtClean="0">
              <a:latin typeface="Calibri" pitchFamily="34" charset="0"/>
              <a:ea typeface="Calibri" pitchFamily="34" charset="0"/>
              <a:cs typeface="Calibri" pitchFamily="34" charset="0"/>
            </a:endParaRPr>
          </a:p>
          <a:p>
            <a:r>
              <a:rPr lang="en-IN" sz="1800" dirty="0" smtClean="0">
                <a:latin typeface="Calibri" pitchFamily="34" charset="0"/>
                <a:ea typeface="Calibri" pitchFamily="34" charset="0"/>
                <a:cs typeface="Calibri" pitchFamily="34" charset="0"/>
              </a:rPr>
              <a:t>Deploy </a:t>
            </a:r>
            <a:r>
              <a:rPr lang="en-IN" sz="1800" dirty="0">
                <a:latin typeface="Calibri" pitchFamily="34" charset="0"/>
                <a:ea typeface="Calibri" pitchFamily="34" charset="0"/>
                <a:cs typeface="Calibri" pitchFamily="34" charset="0"/>
              </a:rPr>
              <a:t>to staging or Kubernetes..</a:t>
            </a:r>
          </a:p>
        </p:txBody>
      </p:sp>
      <p:sp>
        <p:nvSpPr>
          <p:cNvPr id="3" name="Title 2"/>
          <p:cNvSpPr>
            <a:spLocks noGrp="1"/>
          </p:cNvSpPr>
          <p:nvPr>
            <p:ph type="title"/>
          </p:nvPr>
        </p:nvSpPr>
        <p:spPr/>
        <p:txBody>
          <a:bodyPr/>
          <a:lstStyle/>
          <a:p>
            <a:r>
              <a:rPr lang="en-IN" dirty="0"/>
              <a:t>Benefits &amp; Next Steps </a:t>
            </a:r>
          </a:p>
        </p:txBody>
      </p:sp>
    </p:spTree>
    <p:extLst>
      <p:ext uri="{BB962C8B-B14F-4D97-AF65-F5344CB8AC3E}">
        <p14:creationId xmlns:p14="http://schemas.microsoft.com/office/powerpoint/2010/main" val="4156296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0268" y="2967335"/>
            <a:ext cx="4243470" cy="923330"/>
          </a:xfrm>
          <a:prstGeom prst="rect">
            <a:avLst/>
          </a:prstGeom>
          <a:noFill/>
        </p:spPr>
        <p:txBody>
          <a:bodyPr wrap="none" lIns="91440" tIns="45720" rIns="91440" bIns="45720">
            <a:spAutoFit/>
            <a:scene3d>
              <a:camera prst="orthographicFront"/>
              <a:lightRig rig="flat" dir="t">
                <a:rot lat="0" lon="0" rev="18900000"/>
              </a:lightRig>
            </a:scene3d>
            <a:sp3d extrusionH="31750" contourW="6350" prstMaterial="powder">
              <a:bevelT w="19050" h="19050" prst="angle"/>
              <a:contourClr>
                <a:schemeClr val="accent3">
                  <a:tint val="100000"/>
                  <a:shade val="100000"/>
                  <a:satMod val="100000"/>
                  <a:hueMod val="100000"/>
                </a:schemeClr>
              </a:contourClr>
            </a:sp3d>
          </a:bodyPr>
          <a:lstStyle/>
          <a:p>
            <a:pPr algn="ctr"/>
            <a:r>
              <a:rPr lang="en-US" sz="5400" b="1" cap="none" spc="0" dirty="0" smtClean="0">
                <a:ln/>
                <a:solidFill>
                  <a:schemeClr val="accent3"/>
                </a:solidFill>
                <a:effectLst/>
              </a:rPr>
              <a:t>THANK YOU</a:t>
            </a:r>
            <a:endParaRPr lang="en-US" sz="5400" b="1" cap="none" spc="0" dirty="0">
              <a:ln/>
              <a:solidFill>
                <a:schemeClr val="accent3"/>
              </a:solidFill>
              <a:effectLst/>
            </a:endParaRPr>
          </a:p>
        </p:txBody>
      </p:sp>
    </p:spTree>
    <p:extLst>
      <p:ext uri="{BB962C8B-B14F-4D97-AF65-F5344CB8AC3E}">
        <p14:creationId xmlns:p14="http://schemas.microsoft.com/office/powerpoint/2010/main" val="3088692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Introduction </a:t>
            </a:r>
            <a:endParaRPr lang="en-IN" dirty="0" smtClean="0"/>
          </a:p>
          <a:p>
            <a:r>
              <a:rPr lang="en-US" sz="2800" dirty="0" smtClean="0">
                <a:ea typeface="Calibri" pitchFamily="34" charset="0"/>
                <a:cs typeface="Calibri" pitchFamily="34" charset="0"/>
              </a:rPr>
              <a:t>Key features</a:t>
            </a:r>
          </a:p>
          <a:p>
            <a:r>
              <a:rPr lang="en-IN" dirty="0">
                <a:ea typeface="Calibri" pitchFamily="34" charset="0"/>
                <a:cs typeface="Calibri" pitchFamily="34" charset="0"/>
              </a:rPr>
              <a:t>Tools &amp; </a:t>
            </a:r>
            <a:r>
              <a:rPr lang="en-IN" dirty="0" smtClean="0">
                <a:ea typeface="Calibri" pitchFamily="34" charset="0"/>
                <a:cs typeface="Calibri" pitchFamily="34" charset="0"/>
              </a:rPr>
              <a:t>Technologies</a:t>
            </a:r>
          </a:p>
          <a:p>
            <a:r>
              <a:rPr lang="en-US" dirty="0"/>
              <a:t>Installation of Docker and Jenkins</a:t>
            </a:r>
            <a:endParaRPr lang="en-IN" dirty="0" smtClean="0"/>
          </a:p>
          <a:p>
            <a:r>
              <a:rPr lang="en-IN" dirty="0" smtClean="0"/>
              <a:t>Architecture </a:t>
            </a:r>
            <a:r>
              <a:rPr lang="en-IN" dirty="0"/>
              <a:t>&amp; Workflow </a:t>
            </a:r>
          </a:p>
          <a:p>
            <a:r>
              <a:rPr lang="en-IN" dirty="0" smtClean="0"/>
              <a:t>Artifect </a:t>
            </a:r>
          </a:p>
          <a:p>
            <a:r>
              <a:rPr lang="en-IN" dirty="0" smtClean="0"/>
              <a:t>Server Credential </a:t>
            </a:r>
            <a:endParaRPr lang="en-IN" dirty="0" smtClean="0"/>
          </a:p>
          <a:p>
            <a:r>
              <a:rPr lang="en-IN" dirty="0" smtClean="0"/>
              <a:t>Demo </a:t>
            </a:r>
            <a:r>
              <a:rPr lang="en-IN" dirty="0"/>
              <a:t>screenshot </a:t>
            </a:r>
          </a:p>
          <a:p>
            <a:r>
              <a:rPr lang="en-IN" dirty="0" smtClean="0"/>
              <a:t>Benefits </a:t>
            </a:r>
            <a:r>
              <a:rPr lang="en-IN" dirty="0"/>
              <a:t>&amp; Next-Steps</a:t>
            </a:r>
          </a:p>
        </p:txBody>
      </p:sp>
      <p:sp>
        <p:nvSpPr>
          <p:cNvPr id="3" name="Title 2"/>
          <p:cNvSpPr>
            <a:spLocks noGrp="1"/>
          </p:cNvSpPr>
          <p:nvPr>
            <p:ph type="title"/>
          </p:nvPr>
        </p:nvSpPr>
        <p:spPr/>
        <p:txBody>
          <a:bodyPr/>
          <a:lstStyle/>
          <a:p>
            <a:r>
              <a:rPr lang="en-IN" dirty="0"/>
              <a:t>Agenda </a:t>
            </a:r>
          </a:p>
        </p:txBody>
      </p:sp>
    </p:spTree>
    <p:extLst>
      <p:ext uri="{BB962C8B-B14F-4D97-AF65-F5344CB8AC3E}">
        <p14:creationId xmlns:p14="http://schemas.microsoft.com/office/powerpoint/2010/main" val="17985918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US" sz="1800" b="1" u="sng" dirty="0">
                <a:latin typeface="Calibri" pitchFamily="34" charset="0"/>
                <a:ea typeface="Calibri" pitchFamily="34" charset="0"/>
                <a:cs typeface="Calibri" pitchFamily="34" charset="0"/>
              </a:rPr>
              <a:t>Project </a:t>
            </a:r>
            <a:r>
              <a:rPr lang="en-US" sz="1800" b="1" u="sng" dirty="0" smtClean="0">
                <a:latin typeface="Calibri" pitchFamily="34" charset="0"/>
                <a:ea typeface="Calibri" pitchFamily="34" charset="0"/>
                <a:cs typeface="Calibri" pitchFamily="34" charset="0"/>
              </a:rPr>
              <a:t>scope:  </a:t>
            </a:r>
          </a:p>
          <a:p>
            <a:pPr marL="109728" indent="0">
              <a:buNone/>
            </a:pPr>
            <a:r>
              <a:rPr lang="en-US" sz="2000" dirty="0" smtClean="0">
                <a:latin typeface="Calibri" pitchFamily="34" charset="0"/>
                <a:ea typeface="Calibri" pitchFamily="34" charset="0"/>
                <a:cs typeface="Calibri" pitchFamily="34" charset="0"/>
              </a:rPr>
              <a:t>Design </a:t>
            </a:r>
            <a:r>
              <a:rPr lang="en-US" sz="2000" dirty="0">
                <a:latin typeface="Calibri" pitchFamily="34" charset="0"/>
                <a:ea typeface="Calibri" pitchFamily="34" charset="0"/>
                <a:cs typeface="Calibri" pitchFamily="34" charset="0"/>
              </a:rPr>
              <a:t>and implement a robust Continuous Integration and Continuous Deployment (CI/CD) pipeline using Jenkins. The pipeline will automate the build, test, and deployment processes for two microservices: one developed in Python and the other in Java using the Spring Boot framework.</a:t>
            </a:r>
          </a:p>
          <a:p>
            <a:pPr marL="109728" indent="0">
              <a:buNone/>
            </a:pPr>
            <a:r>
              <a:rPr lang="en-US" sz="2000" dirty="0">
                <a:latin typeface="Calibri" pitchFamily="34" charset="0"/>
                <a:ea typeface="Calibri" pitchFamily="34" charset="0"/>
                <a:cs typeface="Calibri" pitchFamily="34" charset="0"/>
              </a:rPr>
              <a:t>The pipeline will ensure code quality, version control integration (e.g., Git), environment consistency, and fast feedback loops. It will be capable of handling dependencies, running automated tests, and deploying to development, staging, and production environments seamlessly</a:t>
            </a:r>
            <a:r>
              <a:rPr lang="en-US" sz="2000" dirty="0" smtClean="0">
                <a:latin typeface="Calibri" pitchFamily="34" charset="0"/>
                <a:ea typeface="Calibri" pitchFamily="34" charset="0"/>
                <a:cs typeface="Calibri" pitchFamily="34" charset="0"/>
              </a:rPr>
              <a:t>.</a:t>
            </a:r>
            <a:endParaRPr lang="en-US" sz="2000" dirty="0">
              <a:latin typeface="Calibri" pitchFamily="34" charset="0"/>
              <a:ea typeface="Calibri" pitchFamily="34" charset="0"/>
              <a:cs typeface="Calibri" pitchFamily="34" charset="0"/>
            </a:endParaRPr>
          </a:p>
        </p:txBody>
      </p:sp>
      <p:sp>
        <p:nvSpPr>
          <p:cNvPr id="3" name="Title 2"/>
          <p:cNvSpPr>
            <a:spLocks noGrp="1"/>
          </p:cNvSpPr>
          <p:nvPr>
            <p:ph type="title"/>
          </p:nvPr>
        </p:nvSpPr>
        <p:spPr/>
        <p:txBody>
          <a:bodyPr/>
          <a:lstStyle/>
          <a:p>
            <a:r>
              <a:rPr lang="en-IN" dirty="0"/>
              <a:t>Introduction </a:t>
            </a:r>
          </a:p>
        </p:txBody>
      </p:sp>
    </p:spTree>
    <p:extLst>
      <p:ext uri="{BB962C8B-B14F-4D97-AF65-F5344CB8AC3E}">
        <p14:creationId xmlns:p14="http://schemas.microsoft.com/office/powerpoint/2010/main" val="30472606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556792"/>
            <a:ext cx="8229600" cy="4525963"/>
          </a:xfrm>
        </p:spPr>
        <p:txBody>
          <a:bodyPr>
            <a:normAutofit/>
          </a:bodyPr>
          <a:lstStyle/>
          <a:p>
            <a:r>
              <a:rPr lang="en-US" sz="1800" dirty="0" smtClean="0">
                <a:latin typeface="Calibri" pitchFamily="34" charset="0"/>
                <a:ea typeface="Calibri" pitchFamily="34" charset="0"/>
                <a:cs typeface="Calibri" pitchFamily="34" charset="0"/>
              </a:rPr>
              <a:t>Integration </a:t>
            </a:r>
            <a:r>
              <a:rPr lang="en-US" sz="1800" dirty="0">
                <a:latin typeface="Calibri" pitchFamily="34" charset="0"/>
                <a:ea typeface="Calibri" pitchFamily="34" charset="0"/>
                <a:cs typeface="Calibri" pitchFamily="34" charset="0"/>
              </a:rPr>
              <a:t>with Git for source control management.</a:t>
            </a:r>
          </a:p>
          <a:p>
            <a:r>
              <a:rPr lang="en-US" sz="1800" dirty="0">
                <a:latin typeface="Calibri" pitchFamily="34" charset="0"/>
                <a:ea typeface="Calibri" pitchFamily="34" charset="0"/>
                <a:cs typeface="Calibri" pitchFamily="34" charset="0"/>
              </a:rPr>
              <a:t>Automated build and test stages for both Python and Spring Boot applications.</a:t>
            </a:r>
          </a:p>
          <a:p>
            <a:r>
              <a:rPr lang="en-US" sz="1800" dirty="0">
                <a:latin typeface="Calibri" pitchFamily="34" charset="0"/>
                <a:ea typeface="Calibri" pitchFamily="34" charset="0"/>
                <a:cs typeface="Calibri" pitchFamily="34" charset="0"/>
              </a:rPr>
              <a:t>Artifact packaging and storage (e.g., using </a:t>
            </a:r>
            <a:r>
              <a:rPr lang="en-US" sz="1800" dirty="0" smtClean="0">
                <a:latin typeface="Calibri" pitchFamily="34" charset="0"/>
                <a:ea typeface="Calibri" pitchFamily="34" charset="0"/>
                <a:cs typeface="Calibri" pitchFamily="34" charset="0"/>
              </a:rPr>
              <a:t>Maven</a:t>
            </a:r>
            <a:r>
              <a:rPr lang="en-US" sz="1800" dirty="0" smtClean="0">
                <a:latin typeface="Calibri" pitchFamily="34" charset="0"/>
                <a:ea typeface="Calibri" pitchFamily="34" charset="0"/>
                <a:cs typeface="Calibri" pitchFamily="34" charset="0"/>
              </a:rPr>
              <a:t>).</a:t>
            </a:r>
            <a:endParaRPr lang="en-US" sz="1800" dirty="0">
              <a:latin typeface="Calibri" pitchFamily="34" charset="0"/>
              <a:ea typeface="Calibri" pitchFamily="34" charset="0"/>
              <a:cs typeface="Calibri" pitchFamily="34" charset="0"/>
            </a:endParaRPr>
          </a:p>
          <a:p>
            <a:r>
              <a:rPr lang="en-US" sz="1800" dirty="0">
                <a:latin typeface="Calibri" pitchFamily="34" charset="0"/>
                <a:ea typeface="Calibri" pitchFamily="34" charset="0"/>
                <a:cs typeface="Calibri" pitchFamily="34" charset="0"/>
              </a:rPr>
              <a:t>Environment-specific deployment configurations.</a:t>
            </a:r>
          </a:p>
          <a:p>
            <a:r>
              <a:rPr lang="en-US" sz="1800" dirty="0">
                <a:latin typeface="Calibri" pitchFamily="34" charset="0"/>
                <a:ea typeface="Calibri" pitchFamily="34" charset="0"/>
                <a:cs typeface="Calibri" pitchFamily="34" charset="0"/>
              </a:rPr>
              <a:t>Integration with Docker and </a:t>
            </a:r>
            <a:r>
              <a:rPr lang="en-US" sz="1800" dirty="0" smtClean="0">
                <a:latin typeface="Calibri" pitchFamily="34" charset="0"/>
                <a:ea typeface="Calibri" pitchFamily="34" charset="0"/>
                <a:cs typeface="Calibri" pitchFamily="34" charset="0"/>
              </a:rPr>
              <a:t>Kubernetes.</a:t>
            </a:r>
            <a:endParaRPr lang="en-US" sz="1800" dirty="0">
              <a:latin typeface="Calibri" pitchFamily="34" charset="0"/>
              <a:ea typeface="Calibri" pitchFamily="34" charset="0"/>
              <a:cs typeface="Calibri" pitchFamily="34" charset="0"/>
            </a:endParaRPr>
          </a:p>
          <a:p>
            <a:r>
              <a:rPr lang="en-US" sz="1800" dirty="0">
                <a:latin typeface="Calibri" pitchFamily="34" charset="0"/>
                <a:ea typeface="Calibri" pitchFamily="34" charset="0"/>
                <a:cs typeface="Calibri" pitchFamily="34" charset="0"/>
              </a:rPr>
              <a:t>Notifications and reporting (via email or Slack).</a:t>
            </a:r>
          </a:p>
          <a:p>
            <a:r>
              <a:rPr lang="en-US" sz="1800" dirty="0">
                <a:latin typeface="Calibri" pitchFamily="34" charset="0"/>
                <a:ea typeface="Calibri" pitchFamily="34" charset="0"/>
                <a:cs typeface="Calibri" pitchFamily="34" charset="0"/>
              </a:rPr>
              <a:t>Rollback mechanisms in case of failed deployments</a:t>
            </a:r>
            <a:r>
              <a:rPr lang="en-US" sz="1800" dirty="0" smtClean="0">
                <a:latin typeface="Calibri" pitchFamily="34" charset="0"/>
                <a:ea typeface="Calibri" pitchFamily="34" charset="0"/>
                <a:cs typeface="Calibri" pitchFamily="34" charset="0"/>
              </a:rPr>
              <a:t>.</a:t>
            </a:r>
          </a:p>
          <a:p>
            <a:pPr marL="109728" indent="0">
              <a:buNone/>
            </a:pPr>
            <a:endParaRPr lang="en-US" sz="1800" dirty="0" smtClean="0">
              <a:latin typeface="Calibri" pitchFamily="34" charset="0"/>
              <a:ea typeface="Calibri" pitchFamily="34" charset="0"/>
              <a:cs typeface="Calibri" pitchFamily="34" charset="0"/>
            </a:endParaRPr>
          </a:p>
          <a:p>
            <a:endParaRPr lang="en-IN" dirty="0"/>
          </a:p>
        </p:txBody>
      </p:sp>
      <p:sp>
        <p:nvSpPr>
          <p:cNvPr id="3" name="Title 2"/>
          <p:cNvSpPr>
            <a:spLocks noGrp="1"/>
          </p:cNvSpPr>
          <p:nvPr>
            <p:ph type="title"/>
          </p:nvPr>
        </p:nvSpPr>
        <p:spPr>
          <a:xfrm>
            <a:off x="467544" y="692696"/>
            <a:ext cx="8229600" cy="1143000"/>
          </a:xfrm>
        </p:spPr>
        <p:txBody>
          <a:bodyPr>
            <a:noAutofit/>
          </a:bodyPr>
          <a:lstStyle/>
          <a:p>
            <a:r>
              <a:rPr lang="en-US" dirty="0">
                <a:ea typeface="Calibri" pitchFamily="34" charset="0"/>
                <a:cs typeface="Calibri" pitchFamily="34" charset="0"/>
              </a:rPr>
              <a:t>Key </a:t>
            </a:r>
            <a:r>
              <a:rPr lang="en-US" dirty="0" smtClean="0">
                <a:ea typeface="Calibri" pitchFamily="34" charset="0"/>
                <a:cs typeface="Calibri" pitchFamily="34" charset="0"/>
              </a:rPr>
              <a:t>Features</a:t>
            </a:r>
            <a:r>
              <a:rPr lang="en-US" dirty="0">
                <a:ea typeface="Calibri" pitchFamily="34" charset="0"/>
                <a:cs typeface="Calibri" pitchFamily="34" charset="0"/>
              </a:rPr>
              <a:t/>
            </a:r>
            <a:br>
              <a:rPr lang="en-US" dirty="0">
                <a:ea typeface="Calibri" pitchFamily="34" charset="0"/>
                <a:cs typeface="Calibri" pitchFamily="34" charset="0"/>
              </a:rPr>
            </a:br>
            <a:endParaRPr lang="en-IN" dirty="0"/>
          </a:p>
        </p:txBody>
      </p:sp>
    </p:spTree>
    <p:extLst>
      <p:ext uri="{BB962C8B-B14F-4D97-AF65-F5344CB8AC3E}">
        <p14:creationId xmlns:p14="http://schemas.microsoft.com/office/powerpoint/2010/main" val="1387404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340768"/>
            <a:ext cx="8229600" cy="4525963"/>
          </a:xfrm>
        </p:spPr>
        <p:txBody>
          <a:bodyPr>
            <a:normAutofit/>
          </a:bodyPr>
          <a:lstStyle/>
          <a:p>
            <a:r>
              <a:rPr lang="en-IN" sz="1800" dirty="0" smtClean="0">
                <a:latin typeface="Calibri" pitchFamily="34" charset="0"/>
                <a:ea typeface="Calibri" pitchFamily="34" charset="0"/>
                <a:cs typeface="Calibri" pitchFamily="34" charset="0"/>
              </a:rPr>
              <a:t>Jenkins </a:t>
            </a:r>
            <a:r>
              <a:rPr lang="en-IN" sz="1800" dirty="0">
                <a:latin typeface="Calibri" pitchFamily="34" charset="0"/>
                <a:ea typeface="Calibri" pitchFamily="34" charset="0"/>
                <a:cs typeface="Calibri" pitchFamily="34" charset="0"/>
              </a:rPr>
              <a:t>(pipeline as code with Jenkinsfile)</a:t>
            </a:r>
          </a:p>
          <a:p>
            <a:r>
              <a:rPr lang="en-IN" sz="1800" dirty="0">
                <a:latin typeface="Calibri" pitchFamily="34" charset="0"/>
                <a:ea typeface="Calibri" pitchFamily="34" charset="0"/>
                <a:cs typeface="Calibri" pitchFamily="34" charset="0"/>
              </a:rPr>
              <a:t>Git (GitHub/GitLab/Bitbucket)</a:t>
            </a:r>
          </a:p>
          <a:p>
            <a:r>
              <a:rPr lang="en-IN" sz="1800" dirty="0">
                <a:latin typeface="Calibri" pitchFamily="34" charset="0"/>
                <a:ea typeface="Calibri" pitchFamily="34" charset="0"/>
                <a:cs typeface="Calibri" pitchFamily="34" charset="0"/>
              </a:rPr>
              <a:t>Python, Java Spring Boot</a:t>
            </a:r>
          </a:p>
          <a:p>
            <a:r>
              <a:rPr lang="en-IN" sz="1800" dirty="0">
                <a:latin typeface="Calibri" pitchFamily="34" charset="0"/>
                <a:ea typeface="Calibri" pitchFamily="34" charset="0"/>
                <a:cs typeface="Calibri" pitchFamily="34" charset="0"/>
              </a:rPr>
              <a:t>Docker </a:t>
            </a:r>
          </a:p>
          <a:p>
            <a:r>
              <a:rPr lang="en-IN" sz="1800" dirty="0" smtClean="0">
                <a:latin typeface="Calibri" pitchFamily="34" charset="0"/>
                <a:ea typeface="Calibri" pitchFamily="34" charset="0"/>
                <a:cs typeface="Calibri" pitchFamily="34" charset="0"/>
              </a:rPr>
              <a:t>Maven </a:t>
            </a:r>
            <a:r>
              <a:rPr lang="en-IN" sz="1800" dirty="0">
                <a:latin typeface="Calibri" pitchFamily="34" charset="0"/>
                <a:ea typeface="Calibri" pitchFamily="34" charset="0"/>
                <a:cs typeface="Calibri" pitchFamily="34" charset="0"/>
              </a:rPr>
              <a:t>(for Java), </a:t>
            </a:r>
            <a:r>
              <a:rPr lang="en-IN" sz="1800" dirty="0" smtClean="0">
                <a:latin typeface="Calibri" pitchFamily="34" charset="0"/>
                <a:ea typeface="Calibri" pitchFamily="34" charset="0"/>
                <a:cs typeface="Calibri" pitchFamily="34" charset="0"/>
              </a:rPr>
              <a:t>pip </a:t>
            </a:r>
            <a:r>
              <a:rPr lang="en-IN" sz="1800" dirty="0">
                <a:latin typeface="Calibri" pitchFamily="34" charset="0"/>
                <a:ea typeface="Calibri" pitchFamily="34" charset="0"/>
                <a:cs typeface="Calibri" pitchFamily="34" charset="0"/>
              </a:rPr>
              <a:t>(for Python)</a:t>
            </a:r>
          </a:p>
          <a:p>
            <a:r>
              <a:rPr lang="en-IN" sz="1800" dirty="0">
                <a:latin typeface="Calibri" pitchFamily="34" charset="0"/>
                <a:ea typeface="Calibri" pitchFamily="34" charset="0"/>
                <a:cs typeface="Calibri" pitchFamily="34" charset="0"/>
              </a:rPr>
              <a:t>Artifact repository (e.g., </a:t>
            </a:r>
            <a:r>
              <a:rPr lang="en-IN" sz="1800" dirty="0" smtClean="0">
                <a:latin typeface="Calibri" pitchFamily="34" charset="0"/>
                <a:ea typeface="Calibri" pitchFamily="34" charset="0"/>
                <a:cs typeface="Calibri" pitchFamily="34" charset="0"/>
              </a:rPr>
              <a:t>Maven</a:t>
            </a:r>
            <a:r>
              <a:rPr lang="en-IN" sz="1800" dirty="0" smtClean="0">
                <a:latin typeface="Calibri" pitchFamily="34" charset="0"/>
                <a:ea typeface="Calibri" pitchFamily="34" charset="0"/>
                <a:cs typeface="Calibri" pitchFamily="34" charset="0"/>
              </a:rPr>
              <a:t>)</a:t>
            </a:r>
            <a:endParaRPr lang="en-IN" sz="1800" dirty="0">
              <a:latin typeface="Calibri" pitchFamily="34" charset="0"/>
              <a:ea typeface="Calibri" pitchFamily="34" charset="0"/>
              <a:cs typeface="Calibri" pitchFamily="34" charset="0"/>
            </a:endParaRPr>
          </a:p>
          <a:p>
            <a:r>
              <a:rPr lang="en-IN" sz="1800" dirty="0">
                <a:latin typeface="Calibri" pitchFamily="34" charset="0"/>
                <a:ea typeface="Calibri" pitchFamily="34" charset="0"/>
                <a:cs typeface="Calibri" pitchFamily="34" charset="0"/>
              </a:rPr>
              <a:t>Testing frameworks (e.g., JUnit, PyTest)</a:t>
            </a:r>
          </a:p>
          <a:p>
            <a:r>
              <a:rPr lang="en-IN" sz="1800" dirty="0">
                <a:latin typeface="Calibri" pitchFamily="34" charset="0"/>
                <a:ea typeface="Calibri" pitchFamily="34" charset="0"/>
                <a:cs typeface="Calibri" pitchFamily="34" charset="0"/>
              </a:rPr>
              <a:t>Webhooks and notifications</a:t>
            </a:r>
          </a:p>
          <a:p>
            <a:endParaRPr lang="en-IN" dirty="0"/>
          </a:p>
        </p:txBody>
      </p:sp>
      <p:sp>
        <p:nvSpPr>
          <p:cNvPr id="3" name="Title 2"/>
          <p:cNvSpPr>
            <a:spLocks noGrp="1"/>
          </p:cNvSpPr>
          <p:nvPr>
            <p:ph type="title"/>
          </p:nvPr>
        </p:nvSpPr>
        <p:spPr>
          <a:xfrm>
            <a:off x="467544" y="620688"/>
            <a:ext cx="8229600" cy="1143000"/>
          </a:xfrm>
        </p:spPr>
        <p:txBody>
          <a:bodyPr>
            <a:noAutofit/>
          </a:bodyPr>
          <a:lstStyle/>
          <a:p>
            <a:r>
              <a:rPr lang="en-IN" dirty="0">
                <a:ea typeface="Calibri" pitchFamily="34" charset="0"/>
                <a:cs typeface="Calibri" pitchFamily="34" charset="0"/>
              </a:rPr>
              <a:t>Tools &amp; Technologies:</a:t>
            </a:r>
            <a:br>
              <a:rPr lang="en-IN" dirty="0">
                <a:ea typeface="Calibri" pitchFamily="34" charset="0"/>
                <a:cs typeface="Calibri" pitchFamily="34" charset="0"/>
              </a:rPr>
            </a:br>
            <a:endParaRPr lang="en-IN" dirty="0"/>
          </a:p>
        </p:txBody>
      </p:sp>
    </p:spTree>
    <p:extLst>
      <p:ext uri="{BB962C8B-B14F-4D97-AF65-F5344CB8AC3E}">
        <p14:creationId xmlns:p14="http://schemas.microsoft.com/office/powerpoint/2010/main" val="56588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098571"/>
          </a:xfrm>
        </p:spPr>
        <p:txBody>
          <a:bodyPr>
            <a:noAutofit/>
          </a:bodyPr>
          <a:lstStyle/>
          <a:p>
            <a:pPr marL="109728" indent="0">
              <a:buNone/>
            </a:pPr>
            <a:r>
              <a:rPr lang="en-US" sz="1800" b="1" dirty="0" smtClean="0">
                <a:latin typeface="Calibri" pitchFamily="34" charset="0"/>
                <a:ea typeface="Calibri" pitchFamily="34" charset="0"/>
                <a:cs typeface="Calibri" pitchFamily="34" charset="0"/>
              </a:rPr>
              <a:t>Overview of Docker:</a:t>
            </a:r>
            <a:r>
              <a:rPr lang="en-US" sz="1800" dirty="0" smtClean="0">
                <a:latin typeface="Calibri" pitchFamily="34" charset="0"/>
                <a:ea typeface="Calibri" pitchFamily="34" charset="0"/>
                <a:cs typeface="Calibri" pitchFamily="34" charset="0"/>
              </a:rPr>
              <a:t> </a:t>
            </a:r>
          </a:p>
          <a:p>
            <a:r>
              <a:rPr lang="en-US" sz="1800" dirty="0" smtClean="0">
                <a:latin typeface="Calibri" pitchFamily="34" charset="0"/>
                <a:ea typeface="Calibri" pitchFamily="34" charset="0"/>
                <a:cs typeface="Calibri" pitchFamily="34" charset="0"/>
              </a:rPr>
              <a:t>Open‑source </a:t>
            </a:r>
            <a:r>
              <a:rPr lang="en-US" sz="1800" dirty="0">
                <a:latin typeface="Calibri" pitchFamily="34" charset="0"/>
                <a:ea typeface="Calibri" pitchFamily="34" charset="0"/>
                <a:cs typeface="Calibri" pitchFamily="34" charset="0"/>
              </a:rPr>
              <a:t>container platform that enables packaging applications and all their dependencies into lightweight, portable </a:t>
            </a:r>
            <a:r>
              <a:rPr lang="en-US" sz="1800" dirty="0" smtClean="0">
                <a:latin typeface="Calibri" pitchFamily="34" charset="0"/>
                <a:ea typeface="Calibri" pitchFamily="34" charset="0"/>
                <a:cs typeface="Calibri" pitchFamily="34" charset="0"/>
              </a:rPr>
              <a:t>containers. </a:t>
            </a:r>
          </a:p>
          <a:p>
            <a:r>
              <a:rPr lang="en-US" sz="1800" dirty="0" smtClean="0">
                <a:latin typeface="Calibri" pitchFamily="34" charset="0"/>
                <a:ea typeface="Calibri" pitchFamily="34" charset="0"/>
                <a:cs typeface="Calibri" pitchFamily="34" charset="0"/>
              </a:rPr>
              <a:t>Ensures a consistent </a:t>
            </a:r>
            <a:r>
              <a:rPr lang="en-US" sz="1800" dirty="0">
                <a:latin typeface="Calibri" pitchFamily="34" charset="0"/>
                <a:ea typeface="Calibri" pitchFamily="34" charset="0"/>
                <a:cs typeface="Calibri" pitchFamily="34" charset="0"/>
              </a:rPr>
              <a:t>runtime across development, testing, and production, eliminating the “</a:t>
            </a:r>
            <a:r>
              <a:rPr lang="en-US" sz="1800" dirty="0" smtClean="0">
                <a:latin typeface="Calibri" pitchFamily="34" charset="0"/>
                <a:ea typeface="Calibri" pitchFamily="34" charset="0"/>
                <a:cs typeface="Calibri" pitchFamily="34" charset="0"/>
              </a:rPr>
              <a:t>works </a:t>
            </a:r>
            <a:r>
              <a:rPr lang="en-US" sz="1800" dirty="0">
                <a:latin typeface="Calibri" pitchFamily="34" charset="0"/>
                <a:ea typeface="Calibri" pitchFamily="34" charset="0"/>
                <a:cs typeface="Calibri" pitchFamily="34" charset="0"/>
              </a:rPr>
              <a:t>on my machine” </a:t>
            </a:r>
            <a:r>
              <a:rPr lang="en-US" sz="1800" dirty="0" smtClean="0">
                <a:latin typeface="Calibri" pitchFamily="34" charset="0"/>
                <a:ea typeface="Calibri" pitchFamily="34" charset="0"/>
                <a:cs typeface="Calibri" pitchFamily="34" charset="0"/>
              </a:rPr>
              <a:t>problem. </a:t>
            </a:r>
          </a:p>
          <a:p>
            <a:r>
              <a:rPr lang="en-US" sz="1800" dirty="0" smtClean="0">
                <a:latin typeface="Calibri" pitchFamily="34" charset="0"/>
                <a:ea typeface="Calibri" pitchFamily="34" charset="0"/>
                <a:cs typeface="Calibri" pitchFamily="34" charset="0"/>
              </a:rPr>
              <a:t>Run </a:t>
            </a:r>
            <a:r>
              <a:rPr lang="en-US" sz="1800" dirty="0">
                <a:latin typeface="Calibri" pitchFamily="34" charset="0"/>
                <a:ea typeface="Calibri" pitchFamily="34" charset="0"/>
                <a:cs typeface="Calibri" pitchFamily="34" charset="0"/>
              </a:rPr>
              <a:t>the same container on your laptop, a server, or the cloud—with no </a:t>
            </a:r>
            <a:r>
              <a:rPr lang="en-US" sz="1800" dirty="0" smtClean="0">
                <a:latin typeface="Calibri" pitchFamily="34" charset="0"/>
                <a:ea typeface="Calibri" pitchFamily="34" charset="0"/>
                <a:cs typeface="Calibri" pitchFamily="34" charset="0"/>
              </a:rPr>
              <a:t>surprises</a:t>
            </a:r>
          </a:p>
          <a:p>
            <a:pPr marL="109728" indent="0">
              <a:buNone/>
            </a:pPr>
            <a:endParaRPr lang="en-US" sz="1800" dirty="0" smtClean="0">
              <a:latin typeface="Calibri" pitchFamily="34" charset="0"/>
              <a:ea typeface="Calibri" pitchFamily="34" charset="0"/>
              <a:cs typeface="Calibri" pitchFamily="34" charset="0"/>
            </a:endParaRPr>
          </a:p>
          <a:p>
            <a:pPr marL="109728" indent="0">
              <a:buNone/>
            </a:pPr>
            <a:r>
              <a:rPr lang="en-US" sz="1800" b="1" dirty="0">
                <a:latin typeface="Calibri" pitchFamily="34" charset="0"/>
                <a:ea typeface="Calibri" pitchFamily="34" charset="0"/>
                <a:cs typeface="Calibri" pitchFamily="34" charset="0"/>
              </a:rPr>
              <a:t>Overview of Jenkins:</a:t>
            </a:r>
            <a:endParaRPr lang="en-US" sz="1800" b="1" dirty="0" smtClean="0">
              <a:latin typeface="Calibri" pitchFamily="34" charset="0"/>
              <a:ea typeface="Calibri" pitchFamily="34" charset="0"/>
              <a:cs typeface="Calibri" pitchFamily="34" charset="0"/>
            </a:endParaRPr>
          </a:p>
          <a:p>
            <a:r>
              <a:rPr lang="en-US" sz="1800" dirty="0" smtClean="0">
                <a:latin typeface="Calibri" pitchFamily="34" charset="0"/>
                <a:ea typeface="Calibri" pitchFamily="34" charset="0"/>
                <a:cs typeface="Calibri" pitchFamily="34" charset="0"/>
              </a:rPr>
              <a:t>An </a:t>
            </a:r>
            <a:r>
              <a:rPr lang="en-US" sz="1800" dirty="0">
                <a:latin typeface="Calibri" pitchFamily="34" charset="0"/>
                <a:ea typeface="Calibri" pitchFamily="34" charset="0"/>
                <a:cs typeface="Calibri" pitchFamily="34" charset="0"/>
              </a:rPr>
              <a:t>open‑source automation server for building, testing, and deploying </a:t>
            </a:r>
            <a:r>
              <a:rPr lang="en-US" sz="1800" dirty="0" smtClean="0">
                <a:latin typeface="Calibri" pitchFamily="34" charset="0"/>
                <a:ea typeface="Calibri" pitchFamily="34" charset="0"/>
                <a:cs typeface="Calibri" pitchFamily="34" charset="0"/>
              </a:rPr>
              <a:t>software supporting </a:t>
            </a:r>
            <a:r>
              <a:rPr lang="en-US" sz="1800" dirty="0">
                <a:latin typeface="Calibri" pitchFamily="34" charset="0"/>
                <a:ea typeface="Calibri" pitchFamily="34" charset="0"/>
                <a:cs typeface="Calibri" pitchFamily="34" charset="0"/>
              </a:rPr>
              <a:t>both Continuous Integration (CI) and Continuous Delivery/Deployment (CD) </a:t>
            </a:r>
            <a:r>
              <a:rPr lang="en-US" sz="1800" dirty="0" smtClean="0">
                <a:latin typeface="Calibri" pitchFamily="34" charset="0"/>
                <a:ea typeface="Calibri" pitchFamily="34" charset="0"/>
                <a:cs typeface="Calibri" pitchFamily="34" charset="0"/>
              </a:rPr>
              <a:t>.</a:t>
            </a:r>
          </a:p>
          <a:p>
            <a:r>
              <a:rPr lang="en-US" sz="1800" dirty="0" smtClean="0">
                <a:latin typeface="Calibri" pitchFamily="34" charset="0"/>
                <a:ea typeface="Calibri" pitchFamily="34" charset="0"/>
                <a:cs typeface="Calibri" pitchFamily="34" charset="0"/>
              </a:rPr>
              <a:t>Connect </a:t>
            </a:r>
            <a:r>
              <a:rPr lang="en-US" sz="1800" dirty="0">
                <a:latin typeface="Calibri" pitchFamily="34" charset="0"/>
                <a:ea typeface="Calibri" pitchFamily="34" charset="0"/>
                <a:cs typeface="Calibri" pitchFamily="34" charset="0"/>
              </a:rPr>
              <a:t>itself with different agent like Docker and the cloud </a:t>
            </a:r>
            <a:r>
              <a:rPr lang="en-US" sz="1800" dirty="0" smtClean="0">
                <a:latin typeface="Calibri" pitchFamily="34" charset="0"/>
                <a:ea typeface="Calibri" pitchFamily="34" charset="0"/>
                <a:cs typeface="Calibri" pitchFamily="34" charset="0"/>
              </a:rPr>
              <a:t>agents.</a:t>
            </a:r>
            <a:endParaRPr lang="en-IN" sz="1800" dirty="0">
              <a:latin typeface="Calibri" pitchFamily="34" charset="0"/>
              <a:ea typeface="Calibri" pitchFamily="34" charset="0"/>
              <a:cs typeface="Calibri" pitchFamily="34" charset="0"/>
            </a:endParaRPr>
          </a:p>
        </p:txBody>
      </p:sp>
    </p:spTree>
    <p:extLst>
      <p:ext uri="{BB962C8B-B14F-4D97-AF65-F5344CB8AC3E}">
        <p14:creationId xmlns:p14="http://schemas.microsoft.com/office/powerpoint/2010/main" val="5048204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109728" indent="0">
              <a:buNone/>
            </a:pPr>
            <a:r>
              <a:rPr lang="en-US" sz="1400" b="1" dirty="0" smtClean="0">
                <a:latin typeface="Calibri" pitchFamily="34" charset="0"/>
                <a:ea typeface="Calibri" pitchFamily="34" charset="0"/>
                <a:cs typeface="Calibri" pitchFamily="34" charset="0"/>
              </a:rPr>
              <a:t>Installation of Docker (Version-22.3.1) :</a:t>
            </a:r>
            <a:endParaRPr lang="en-IN" sz="1400" b="1" dirty="0">
              <a:latin typeface="Calibri" pitchFamily="34" charset="0"/>
              <a:ea typeface="Calibri" pitchFamily="34" charset="0"/>
              <a:cs typeface="Calibri" pitchFamily="34" charset="0"/>
            </a:endParaRPr>
          </a:p>
          <a:p>
            <a:r>
              <a:rPr lang="en-IN" sz="1400" dirty="0">
                <a:latin typeface="Calibri" pitchFamily="34" charset="0"/>
                <a:ea typeface="Calibri" pitchFamily="34" charset="0"/>
                <a:cs typeface="Calibri" pitchFamily="34" charset="0"/>
              </a:rPr>
              <a:t> curl -fsSL https://download.docker.com/linux/ubuntu/gpg | sudo gpg --dearmor -o /usr/share/keyrings/docker-archive-keyring.gpg </a:t>
            </a:r>
          </a:p>
          <a:p>
            <a:r>
              <a:rPr lang="en-IN" sz="1400" dirty="0">
                <a:latin typeface="Calibri" pitchFamily="34" charset="0"/>
                <a:ea typeface="Calibri" pitchFamily="34" charset="0"/>
                <a:cs typeface="Calibri" pitchFamily="34" charset="0"/>
              </a:rPr>
              <a:t>echo \ </a:t>
            </a:r>
          </a:p>
          <a:p>
            <a:r>
              <a:rPr lang="en-US" sz="1400" dirty="0">
                <a:latin typeface="Calibri" pitchFamily="34" charset="0"/>
                <a:ea typeface="Calibri" pitchFamily="34" charset="0"/>
                <a:cs typeface="Calibri" pitchFamily="34" charset="0"/>
              </a:rPr>
              <a:t>"deb [arch=$(dpkg --print-architecture) signed-by=/usr/share/keyrings/docker-archive-keyring.gpg] </a:t>
            </a:r>
            <a:r>
              <a:rPr lang="en-US" sz="1400" dirty="0" smtClean="0">
                <a:latin typeface="Calibri" pitchFamily="34" charset="0"/>
                <a:ea typeface="Calibri" pitchFamily="34" charset="0"/>
                <a:cs typeface="Calibri" pitchFamily="34" charset="0"/>
              </a:rPr>
              <a:t>\</a:t>
            </a:r>
            <a:r>
              <a:rPr lang="en-IN" sz="1400" dirty="0" smtClean="0">
                <a:latin typeface="Calibri" pitchFamily="34" charset="0"/>
                <a:ea typeface="Calibri" pitchFamily="34" charset="0"/>
                <a:cs typeface="Calibri" pitchFamily="34" charset="0"/>
              </a:rPr>
              <a:t>https</a:t>
            </a:r>
            <a:r>
              <a:rPr lang="en-IN" sz="1400" dirty="0">
                <a:latin typeface="Calibri" pitchFamily="34" charset="0"/>
                <a:ea typeface="Calibri" pitchFamily="34" charset="0"/>
                <a:cs typeface="Calibri" pitchFamily="34" charset="0"/>
              </a:rPr>
              <a:t>://download.docker.com/linux/ubuntu \ </a:t>
            </a:r>
            <a:r>
              <a:rPr lang="en-IN" sz="1400" dirty="0" smtClean="0">
                <a:latin typeface="Calibri" pitchFamily="34" charset="0"/>
                <a:ea typeface="Calibri" pitchFamily="34" charset="0"/>
                <a:cs typeface="Calibri" pitchFamily="34" charset="0"/>
              </a:rPr>
              <a:t>$(</a:t>
            </a:r>
            <a:r>
              <a:rPr lang="en-IN" sz="1400" dirty="0">
                <a:latin typeface="Calibri" pitchFamily="34" charset="0"/>
                <a:ea typeface="Calibri" pitchFamily="34" charset="0"/>
                <a:cs typeface="Calibri" pitchFamily="34" charset="0"/>
              </a:rPr>
              <a:t>lsb_release -cs) stable" | \ </a:t>
            </a:r>
          </a:p>
          <a:p>
            <a:r>
              <a:rPr lang="en-IN" sz="1400" dirty="0">
                <a:latin typeface="Calibri" pitchFamily="34" charset="0"/>
                <a:ea typeface="Calibri" pitchFamily="34" charset="0"/>
                <a:cs typeface="Calibri" pitchFamily="34" charset="0"/>
              </a:rPr>
              <a:t>sudo tee /etc/apt/sources.list.d/docker.list &gt; /dev/null </a:t>
            </a:r>
            <a:endParaRPr lang="en-IN" sz="1400" dirty="0"/>
          </a:p>
          <a:p>
            <a:r>
              <a:rPr lang="en-IN" sz="1400" dirty="0" smtClean="0"/>
              <a:t>sudo </a:t>
            </a:r>
            <a:r>
              <a:rPr lang="en-IN" sz="1400" dirty="0"/>
              <a:t>apt install </a:t>
            </a:r>
            <a:r>
              <a:rPr lang="en-IN" sz="1400" dirty="0" smtClean="0"/>
              <a:t>docker.io</a:t>
            </a:r>
            <a:endParaRPr lang="en-IN" sz="1400" dirty="0" smtClean="0">
              <a:latin typeface="Calibri" pitchFamily="34" charset="0"/>
              <a:ea typeface="Calibri" pitchFamily="34" charset="0"/>
              <a:cs typeface="Calibri" pitchFamily="34" charset="0"/>
            </a:endParaRPr>
          </a:p>
          <a:p>
            <a:pPr marL="109728" indent="0">
              <a:buNone/>
            </a:pPr>
            <a:endParaRPr lang="en-US" sz="1400" dirty="0" smtClean="0">
              <a:latin typeface="Calibri" pitchFamily="34" charset="0"/>
              <a:ea typeface="Calibri" pitchFamily="34" charset="0"/>
              <a:cs typeface="Calibri" pitchFamily="34" charset="0"/>
            </a:endParaRPr>
          </a:p>
          <a:p>
            <a:pPr marL="109728" indent="0">
              <a:buNone/>
            </a:pPr>
            <a:r>
              <a:rPr lang="en-US" sz="1400" b="1" dirty="0">
                <a:latin typeface="Calibri" pitchFamily="34" charset="0"/>
                <a:ea typeface="Calibri" pitchFamily="34" charset="0"/>
                <a:cs typeface="Calibri" pitchFamily="34" charset="0"/>
              </a:rPr>
              <a:t> </a:t>
            </a:r>
            <a:r>
              <a:rPr lang="en-US" sz="1400" b="1" dirty="0" smtClean="0">
                <a:latin typeface="Calibri" pitchFamily="34" charset="0"/>
                <a:ea typeface="Calibri" pitchFamily="34" charset="0"/>
                <a:cs typeface="Calibri" pitchFamily="34" charset="0"/>
              </a:rPr>
              <a:t>Installation of Jenkins(version-2.426.3):</a:t>
            </a:r>
          </a:p>
          <a:p>
            <a:r>
              <a:rPr lang="en-IN" sz="1400" dirty="0"/>
              <a:t>bash </a:t>
            </a:r>
          </a:p>
          <a:p>
            <a:r>
              <a:rPr lang="en-IN" sz="1400" dirty="0"/>
              <a:t>CopyEdit </a:t>
            </a:r>
          </a:p>
          <a:p>
            <a:r>
              <a:rPr lang="en-IN" sz="1400" dirty="0"/>
              <a:t>curl -fsSL https://pkg.jenkins.io/debian-stable/jenkins.io.key </a:t>
            </a:r>
            <a:r>
              <a:rPr lang="en-IN" sz="1400" dirty="0" smtClean="0"/>
              <a:t>|</a:t>
            </a:r>
          </a:p>
          <a:p>
            <a:r>
              <a:rPr lang="en-IN" sz="1400" dirty="0" smtClean="0"/>
              <a:t>sudo </a:t>
            </a:r>
            <a:r>
              <a:rPr lang="en-IN" sz="1400" dirty="0"/>
              <a:t>tee </a:t>
            </a:r>
            <a:r>
              <a:rPr lang="en-IN" sz="1400" dirty="0" smtClean="0"/>
              <a:t>/</a:t>
            </a:r>
            <a:r>
              <a:rPr lang="en-IN" sz="1400" dirty="0"/>
              <a:t>usr/share/keyrings/jenkins-keyring.asc &gt; /dev/null </a:t>
            </a:r>
          </a:p>
          <a:p>
            <a:r>
              <a:rPr lang="en-IN" sz="1400" dirty="0"/>
              <a:t>echo deb [signed-by=/usr/share/keyrings/jenkins-keyring.asc] </a:t>
            </a:r>
            <a:r>
              <a:rPr lang="en-IN" sz="1400" dirty="0" smtClean="0"/>
              <a:t>\https</a:t>
            </a:r>
            <a:r>
              <a:rPr lang="en-IN" sz="1400" dirty="0"/>
              <a:t>://pkg.jenkins.io/debian-stable binary/ | \ </a:t>
            </a:r>
            <a:r>
              <a:rPr lang="en-IN" sz="1400" dirty="0" smtClean="0"/>
              <a:t>sudo </a:t>
            </a:r>
            <a:r>
              <a:rPr lang="en-IN" sz="1400" dirty="0"/>
              <a:t>tee /etc/apt/sources.list.d/jenkins.list &gt; /dev/null </a:t>
            </a:r>
            <a:endParaRPr lang="en-IN" sz="1400" dirty="0" smtClean="0"/>
          </a:p>
          <a:p>
            <a:r>
              <a:rPr lang="es-ES" sz="1400" dirty="0"/>
              <a:t>sudo apt install jenkins -y </a:t>
            </a:r>
            <a:endParaRPr lang="en-US" sz="1400" dirty="0" smtClean="0">
              <a:latin typeface="Calibri" pitchFamily="34" charset="0"/>
              <a:ea typeface="Calibri" pitchFamily="34" charset="0"/>
              <a:cs typeface="Calibri" pitchFamily="34" charset="0"/>
            </a:endParaRPr>
          </a:p>
          <a:p>
            <a:endParaRPr lang="en-IN" sz="1400" dirty="0">
              <a:latin typeface="Calibri" pitchFamily="34" charset="0"/>
              <a:ea typeface="Calibri" pitchFamily="34" charset="0"/>
              <a:cs typeface="Calibri" pitchFamily="34" charset="0"/>
            </a:endParaRPr>
          </a:p>
        </p:txBody>
      </p:sp>
      <p:sp>
        <p:nvSpPr>
          <p:cNvPr id="3" name="Title 2"/>
          <p:cNvSpPr>
            <a:spLocks noGrp="1"/>
          </p:cNvSpPr>
          <p:nvPr>
            <p:ph type="title"/>
          </p:nvPr>
        </p:nvSpPr>
        <p:spPr/>
        <p:txBody>
          <a:bodyPr>
            <a:normAutofit fontScale="90000"/>
          </a:bodyPr>
          <a:lstStyle/>
          <a:p>
            <a:r>
              <a:rPr lang="en-US" dirty="0" smtClean="0"/>
              <a:t>Installation of Docker and Jenkins</a:t>
            </a:r>
            <a:endParaRPr lang="en-IN" dirty="0"/>
          </a:p>
        </p:txBody>
      </p:sp>
    </p:spTree>
    <p:extLst>
      <p:ext uri="{BB962C8B-B14F-4D97-AF65-F5344CB8AC3E}">
        <p14:creationId xmlns:p14="http://schemas.microsoft.com/office/powerpoint/2010/main" val="517401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buNone/>
            </a:pPr>
            <a:r>
              <a:rPr lang="en-IN" sz="1600" dirty="0" smtClean="0">
                <a:latin typeface="Calibri" pitchFamily="34" charset="0"/>
                <a:ea typeface="Calibri" pitchFamily="34" charset="0"/>
                <a:cs typeface="Calibri" pitchFamily="34" charset="0"/>
              </a:rPr>
              <a:t>Diagram : Github </a:t>
            </a:r>
            <a:r>
              <a:rPr lang="en-IN" sz="1600" dirty="0">
                <a:latin typeface="Calibri" pitchFamily="34" charset="0"/>
                <a:ea typeface="Calibri" pitchFamily="34" charset="0"/>
                <a:cs typeface="Calibri" pitchFamily="34" charset="0"/>
              </a:rPr>
              <a:t>→</a:t>
            </a:r>
            <a:r>
              <a:rPr lang="en-IN" sz="1600" dirty="0" smtClean="0">
                <a:latin typeface="Calibri" pitchFamily="34" charset="0"/>
                <a:ea typeface="Calibri" pitchFamily="34" charset="0"/>
                <a:cs typeface="Calibri" pitchFamily="34" charset="0"/>
              </a:rPr>
              <a:t> </a:t>
            </a:r>
            <a:r>
              <a:rPr lang="en-IN" sz="1600" dirty="0">
                <a:latin typeface="Calibri" pitchFamily="34" charset="0"/>
                <a:ea typeface="Calibri" pitchFamily="34" charset="0"/>
                <a:cs typeface="Calibri" pitchFamily="34" charset="0"/>
              </a:rPr>
              <a:t>Jenkins Pipeline→ Build docker image →Docker Run( Run Python script) → call the API from browser → Database data from table → JSON output </a:t>
            </a:r>
            <a:endParaRPr lang="en-IN" sz="1600" dirty="0" smtClean="0">
              <a:latin typeface="Calibri" pitchFamily="34" charset="0"/>
              <a:ea typeface="Calibri" pitchFamily="34" charset="0"/>
              <a:cs typeface="Calibri" pitchFamily="34" charset="0"/>
            </a:endParaRPr>
          </a:p>
          <a:p>
            <a:pPr marL="109728" indent="0">
              <a:buNone/>
            </a:pPr>
            <a:endParaRPr lang="en-US" sz="1600" dirty="0">
              <a:latin typeface="Calibri" pitchFamily="34" charset="0"/>
              <a:ea typeface="Calibri" pitchFamily="34" charset="0"/>
              <a:cs typeface="Calibri" pitchFamily="34" charset="0"/>
            </a:endParaRPr>
          </a:p>
          <a:p>
            <a:pPr marL="109728" indent="0">
              <a:buNone/>
            </a:pPr>
            <a:endParaRPr lang="en-IN" sz="1600" dirty="0">
              <a:latin typeface="Calibri" pitchFamily="34" charset="0"/>
              <a:ea typeface="Calibri" pitchFamily="34" charset="0"/>
              <a:cs typeface="Calibri" pitchFamily="34" charset="0"/>
            </a:endParaRPr>
          </a:p>
        </p:txBody>
      </p:sp>
      <p:sp>
        <p:nvSpPr>
          <p:cNvPr id="3" name="Title 2"/>
          <p:cNvSpPr>
            <a:spLocks noGrp="1"/>
          </p:cNvSpPr>
          <p:nvPr>
            <p:ph type="title"/>
          </p:nvPr>
        </p:nvSpPr>
        <p:spPr/>
        <p:txBody>
          <a:bodyPr/>
          <a:lstStyle/>
          <a:p>
            <a:r>
              <a:rPr lang="en-IN" dirty="0"/>
              <a:t>Architecture and Workflow </a:t>
            </a:r>
          </a:p>
        </p:txBody>
      </p:sp>
      <p:sp>
        <p:nvSpPr>
          <p:cNvPr id="14" name="TextBox 13"/>
          <p:cNvSpPr txBox="1"/>
          <p:nvPr/>
        </p:nvSpPr>
        <p:spPr>
          <a:xfrm>
            <a:off x="827113" y="2219503"/>
            <a:ext cx="216024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smtClean="0">
                <a:latin typeface="Calibri" pitchFamily="34" charset="0"/>
                <a:ea typeface="Calibri" pitchFamily="34" charset="0"/>
                <a:cs typeface="Calibri" pitchFamily="34" charset="0"/>
              </a:rPr>
              <a:t>Github</a:t>
            </a:r>
          </a:p>
          <a:p>
            <a:pPr algn="ctr"/>
            <a:r>
              <a:rPr lang="en-IN" dirty="0" smtClean="0"/>
              <a:t> </a:t>
            </a:r>
            <a:endParaRPr lang="en-IN" dirty="0"/>
          </a:p>
        </p:txBody>
      </p:sp>
      <p:sp>
        <p:nvSpPr>
          <p:cNvPr id="15" name="TextBox 14"/>
          <p:cNvSpPr txBox="1"/>
          <p:nvPr/>
        </p:nvSpPr>
        <p:spPr>
          <a:xfrm>
            <a:off x="827113" y="3245573"/>
            <a:ext cx="216024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smtClean="0">
                <a:latin typeface="Calibri" pitchFamily="34" charset="0"/>
                <a:ea typeface="Calibri" pitchFamily="34" charset="0"/>
                <a:cs typeface="Calibri" pitchFamily="34" charset="0"/>
              </a:rPr>
              <a:t>Jenkins pipeline (Docker Agent)</a:t>
            </a:r>
            <a:endParaRPr lang="en-IN" dirty="0">
              <a:latin typeface="Calibri" pitchFamily="34" charset="0"/>
              <a:ea typeface="Calibri" pitchFamily="34" charset="0"/>
              <a:cs typeface="Calibri" pitchFamily="34" charset="0"/>
            </a:endParaRPr>
          </a:p>
        </p:txBody>
      </p:sp>
      <p:sp>
        <p:nvSpPr>
          <p:cNvPr id="16" name="TextBox 15"/>
          <p:cNvSpPr txBox="1"/>
          <p:nvPr/>
        </p:nvSpPr>
        <p:spPr>
          <a:xfrm>
            <a:off x="803077" y="4370620"/>
            <a:ext cx="2328763"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Calibri" pitchFamily="34" charset="0"/>
                <a:ea typeface="Calibri" pitchFamily="34" charset="0"/>
                <a:cs typeface="Calibri" pitchFamily="34" charset="0"/>
              </a:rPr>
              <a:t>Docker Build Image (building dependency)</a:t>
            </a:r>
            <a:endParaRPr lang="en-IN" dirty="0">
              <a:latin typeface="Calibri" pitchFamily="34" charset="0"/>
              <a:ea typeface="Calibri" pitchFamily="34" charset="0"/>
              <a:cs typeface="Calibri" pitchFamily="34" charset="0"/>
            </a:endParaRPr>
          </a:p>
        </p:txBody>
      </p:sp>
      <p:sp>
        <p:nvSpPr>
          <p:cNvPr id="17" name="TextBox 16"/>
          <p:cNvSpPr txBox="1"/>
          <p:nvPr/>
        </p:nvSpPr>
        <p:spPr>
          <a:xfrm>
            <a:off x="3718730" y="3245573"/>
            <a:ext cx="200539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smtClean="0">
                <a:latin typeface="Calibri" pitchFamily="34" charset="0"/>
                <a:ea typeface="Calibri" pitchFamily="34" charset="0"/>
                <a:cs typeface="Calibri" pitchFamily="34" charset="0"/>
              </a:rPr>
              <a:t>Service in ubuntu server</a:t>
            </a:r>
            <a:endParaRPr lang="en-IN" dirty="0">
              <a:latin typeface="Calibri" pitchFamily="34" charset="0"/>
              <a:ea typeface="Calibri" pitchFamily="34" charset="0"/>
              <a:cs typeface="Calibri" pitchFamily="34" charset="0"/>
            </a:endParaRPr>
          </a:p>
        </p:txBody>
      </p:sp>
      <p:sp>
        <p:nvSpPr>
          <p:cNvPr id="18" name="TextBox 17"/>
          <p:cNvSpPr txBox="1"/>
          <p:nvPr/>
        </p:nvSpPr>
        <p:spPr>
          <a:xfrm>
            <a:off x="3718730" y="2210380"/>
            <a:ext cx="200539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Calibri" pitchFamily="34" charset="0"/>
                <a:ea typeface="Calibri" pitchFamily="34" charset="0"/>
                <a:cs typeface="Calibri" pitchFamily="34" charset="0"/>
              </a:rPr>
              <a:t>Docker Run with the bind IP </a:t>
            </a:r>
            <a:endParaRPr lang="en-IN" dirty="0">
              <a:latin typeface="Calibri" pitchFamily="34" charset="0"/>
              <a:ea typeface="Calibri" pitchFamily="34" charset="0"/>
              <a:cs typeface="Calibri" pitchFamily="34" charset="0"/>
            </a:endParaRPr>
          </a:p>
        </p:txBody>
      </p:sp>
      <p:sp>
        <p:nvSpPr>
          <p:cNvPr id="19" name="TextBox 18"/>
          <p:cNvSpPr txBox="1"/>
          <p:nvPr/>
        </p:nvSpPr>
        <p:spPr>
          <a:xfrm>
            <a:off x="3718730" y="4370619"/>
            <a:ext cx="2005398"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smtClean="0">
                <a:latin typeface="Calibri" pitchFamily="34" charset="0"/>
                <a:ea typeface="Calibri" pitchFamily="34" charset="0"/>
                <a:cs typeface="Calibri" pitchFamily="34" charset="0"/>
              </a:rPr>
              <a:t>Server IP call with the API endpoint</a:t>
            </a:r>
            <a:r>
              <a:rPr lang="en-IN" dirty="0" smtClean="0">
                <a:latin typeface="Calibri" pitchFamily="34" charset="0"/>
                <a:ea typeface="Calibri" pitchFamily="34" charset="0"/>
                <a:cs typeface="Calibri" pitchFamily="34" charset="0"/>
              </a:rPr>
              <a:t> </a:t>
            </a:r>
            <a:endParaRPr lang="en-IN" dirty="0">
              <a:latin typeface="Calibri" pitchFamily="34" charset="0"/>
              <a:ea typeface="Calibri" pitchFamily="34" charset="0"/>
              <a:cs typeface="Calibri" pitchFamily="34" charset="0"/>
            </a:endParaRPr>
          </a:p>
        </p:txBody>
      </p:sp>
      <p:sp>
        <p:nvSpPr>
          <p:cNvPr id="20" name="TextBox 19"/>
          <p:cNvSpPr txBox="1"/>
          <p:nvPr/>
        </p:nvSpPr>
        <p:spPr>
          <a:xfrm>
            <a:off x="6730428" y="4509118"/>
            <a:ext cx="172819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smtClean="0">
                <a:latin typeface="Calibri" pitchFamily="34" charset="0"/>
                <a:ea typeface="Calibri" pitchFamily="34" charset="0"/>
                <a:cs typeface="Calibri" pitchFamily="34" charset="0"/>
              </a:rPr>
              <a:t>Browser</a:t>
            </a:r>
            <a:endParaRPr lang="en-IN" dirty="0">
              <a:latin typeface="Calibri" pitchFamily="34" charset="0"/>
              <a:ea typeface="Calibri" pitchFamily="34" charset="0"/>
              <a:cs typeface="Calibri" pitchFamily="34" charset="0"/>
            </a:endParaRPr>
          </a:p>
        </p:txBody>
      </p:sp>
      <p:sp>
        <p:nvSpPr>
          <p:cNvPr id="21" name="TextBox 20"/>
          <p:cNvSpPr txBox="1"/>
          <p:nvPr/>
        </p:nvSpPr>
        <p:spPr>
          <a:xfrm>
            <a:off x="6737324" y="5495537"/>
            <a:ext cx="1728192"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dirty="0" smtClean="0">
                <a:latin typeface="Calibri" pitchFamily="34" charset="0"/>
                <a:ea typeface="Calibri" pitchFamily="34" charset="0"/>
                <a:cs typeface="Calibri" pitchFamily="34" charset="0"/>
              </a:rPr>
              <a:t>JSON Data  </a:t>
            </a:r>
            <a:endParaRPr lang="en-IN" dirty="0">
              <a:latin typeface="Calibri" pitchFamily="34" charset="0"/>
              <a:ea typeface="Calibri" pitchFamily="34" charset="0"/>
              <a:cs typeface="Calibri" pitchFamily="34" charset="0"/>
            </a:endParaRPr>
          </a:p>
        </p:txBody>
      </p:sp>
      <p:sp>
        <p:nvSpPr>
          <p:cNvPr id="23" name="Can 22"/>
          <p:cNvSpPr/>
          <p:nvPr/>
        </p:nvSpPr>
        <p:spPr>
          <a:xfrm>
            <a:off x="6737324" y="2716768"/>
            <a:ext cx="1656184" cy="1279926"/>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TextBox 23"/>
          <p:cNvSpPr txBox="1"/>
          <p:nvPr/>
        </p:nvSpPr>
        <p:spPr>
          <a:xfrm>
            <a:off x="6730428" y="3033565"/>
            <a:ext cx="2160240" cy="646331"/>
          </a:xfrm>
          <a:prstGeom prst="rect">
            <a:avLst/>
          </a:prstGeom>
          <a:noFill/>
        </p:spPr>
        <p:txBody>
          <a:bodyPr wrap="square" rtlCol="0">
            <a:spAutoFit/>
          </a:bodyPr>
          <a:lstStyle/>
          <a:p>
            <a:r>
              <a:rPr lang="en-IN" dirty="0" smtClean="0">
                <a:latin typeface="Calibri" pitchFamily="34" charset="0"/>
                <a:ea typeface="Calibri" pitchFamily="34" charset="0"/>
                <a:cs typeface="Calibri" pitchFamily="34" charset="0"/>
              </a:rPr>
              <a:t>Database (Table-Employee detail)</a:t>
            </a:r>
            <a:endParaRPr lang="en-IN" dirty="0">
              <a:latin typeface="Calibri" pitchFamily="34" charset="0"/>
              <a:ea typeface="Calibri" pitchFamily="34" charset="0"/>
              <a:cs typeface="Calibri" pitchFamily="34" charset="0"/>
            </a:endParaRPr>
          </a:p>
        </p:txBody>
      </p:sp>
      <p:cxnSp>
        <p:nvCxnSpPr>
          <p:cNvPr id="28" name="Straight Arrow Connector 27"/>
          <p:cNvCxnSpPr>
            <a:stCxn id="14" idx="2"/>
            <a:endCxn id="15" idx="0"/>
          </p:cNvCxnSpPr>
          <p:nvPr/>
        </p:nvCxnSpPr>
        <p:spPr>
          <a:xfrm>
            <a:off x="1907233" y="2865834"/>
            <a:ext cx="0" cy="3797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5" idx="2"/>
          </p:cNvCxnSpPr>
          <p:nvPr/>
        </p:nvCxnSpPr>
        <p:spPr>
          <a:xfrm>
            <a:off x="1907233" y="3891904"/>
            <a:ext cx="0" cy="478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a:stCxn id="16" idx="3"/>
            <a:endCxn id="18" idx="1"/>
          </p:cNvCxnSpPr>
          <p:nvPr/>
        </p:nvCxnSpPr>
        <p:spPr>
          <a:xfrm flipV="1">
            <a:off x="3131840" y="2533546"/>
            <a:ext cx="586890" cy="216024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8" idx="2"/>
            <a:endCxn id="17" idx="0"/>
          </p:cNvCxnSpPr>
          <p:nvPr/>
        </p:nvCxnSpPr>
        <p:spPr>
          <a:xfrm>
            <a:off x="4721429" y="2856711"/>
            <a:ext cx="0" cy="3888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7" idx="2"/>
            <a:endCxn id="19" idx="0"/>
          </p:cNvCxnSpPr>
          <p:nvPr/>
        </p:nvCxnSpPr>
        <p:spPr>
          <a:xfrm>
            <a:off x="4721429" y="3891904"/>
            <a:ext cx="0" cy="478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0" idx="1"/>
            <a:endCxn id="19" idx="3"/>
          </p:cNvCxnSpPr>
          <p:nvPr/>
        </p:nvCxnSpPr>
        <p:spPr>
          <a:xfrm flipH="1">
            <a:off x="5724128" y="4693784"/>
            <a:ext cx="10063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20" idx="2"/>
            <a:endCxn id="21" idx="0"/>
          </p:cNvCxnSpPr>
          <p:nvPr/>
        </p:nvCxnSpPr>
        <p:spPr>
          <a:xfrm>
            <a:off x="7594524" y="4878450"/>
            <a:ext cx="6896" cy="617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19" idx="0"/>
            <a:endCxn id="17" idx="2"/>
          </p:cNvCxnSpPr>
          <p:nvPr/>
        </p:nvCxnSpPr>
        <p:spPr>
          <a:xfrm flipV="1">
            <a:off x="4721429" y="3891904"/>
            <a:ext cx="0" cy="4787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7" idx="3"/>
          </p:cNvCxnSpPr>
          <p:nvPr/>
        </p:nvCxnSpPr>
        <p:spPr>
          <a:xfrm flipV="1">
            <a:off x="5724128" y="3568738"/>
            <a:ext cx="1006300"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endCxn id="17" idx="3"/>
          </p:cNvCxnSpPr>
          <p:nvPr/>
        </p:nvCxnSpPr>
        <p:spPr>
          <a:xfrm flipH="1">
            <a:off x="5724128" y="3568739"/>
            <a:ext cx="10063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5666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95536" y="1412776"/>
            <a:ext cx="4258816" cy="4525963"/>
          </a:xfrm>
        </p:spPr>
        <p:txBody>
          <a:bodyPr>
            <a:normAutofit/>
          </a:bodyPr>
          <a:lstStyle/>
          <a:p>
            <a:pPr marL="109728" indent="0">
              <a:buNone/>
            </a:pPr>
            <a:r>
              <a:rPr lang="en-US" sz="1800" dirty="0">
                <a:latin typeface="Calibri" pitchFamily="34" charset="0"/>
                <a:ea typeface="Calibri" pitchFamily="34" charset="0"/>
                <a:cs typeface="Calibri" pitchFamily="34" charset="0"/>
              </a:rPr>
              <a:t>There are two project of the </a:t>
            </a:r>
            <a:r>
              <a:rPr lang="en-US" sz="1800" dirty="0" smtClean="0">
                <a:latin typeface="Calibri" pitchFamily="34" charset="0"/>
                <a:ea typeface="Calibri" pitchFamily="34" charset="0"/>
                <a:cs typeface="Calibri" pitchFamily="34" charset="0"/>
              </a:rPr>
              <a:t>Pipeline.</a:t>
            </a:r>
          </a:p>
          <a:p>
            <a:pPr marL="109728" indent="0">
              <a:buNone/>
            </a:pPr>
            <a:endParaRPr lang="en-IN" sz="1800" dirty="0" smtClean="0"/>
          </a:p>
          <a:p>
            <a:pPr marL="109728" indent="0">
              <a:buNone/>
            </a:pPr>
            <a:r>
              <a:rPr lang="en-IN" sz="1800" b="1" u="sng" dirty="0" smtClean="0"/>
              <a:t>Python Pipeline</a:t>
            </a:r>
            <a:r>
              <a:rPr lang="en-IN" sz="1800" b="1" dirty="0" smtClean="0"/>
              <a:t> </a:t>
            </a:r>
            <a:endParaRPr lang="en-IN" sz="1800" b="1" u="sng" dirty="0" smtClean="0"/>
          </a:p>
          <a:p>
            <a:r>
              <a:rPr lang="en-IN" sz="1800" dirty="0" smtClean="0"/>
              <a:t>Python </a:t>
            </a:r>
            <a:r>
              <a:rPr lang="en-IN" sz="1800" dirty="0"/>
              <a:t>script </a:t>
            </a:r>
            <a:endParaRPr lang="en-IN" sz="1800" dirty="0" smtClean="0"/>
          </a:p>
          <a:p>
            <a:pPr marL="109728" indent="0">
              <a:buNone/>
            </a:pPr>
            <a:endParaRPr lang="en-IN" sz="1800" dirty="0" smtClean="0"/>
          </a:p>
          <a:p>
            <a:r>
              <a:rPr lang="en-IN" sz="1800" dirty="0" smtClean="0"/>
              <a:t>Docker </a:t>
            </a:r>
            <a:r>
              <a:rPr lang="en-IN" sz="1800" dirty="0"/>
              <a:t>file </a:t>
            </a:r>
            <a:endParaRPr lang="en-IN" sz="1800" dirty="0" smtClean="0"/>
          </a:p>
          <a:p>
            <a:endParaRPr lang="en-IN" sz="1800" dirty="0" smtClean="0"/>
          </a:p>
          <a:p>
            <a:r>
              <a:rPr lang="en-IN" sz="1800" dirty="0" smtClean="0"/>
              <a:t>Jenkins </a:t>
            </a:r>
            <a:r>
              <a:rPr lang="en-IN" sz="1800" dirty="0"/>
              <a:t>file </a:t>
            </a:r>
            <a:endParaRPr lang="en-IN" sz="1800" dirty="0" smtClean="0"/>
          </a:p>
          <a:p>
            <a:pPr marL="109728" indent="0">
              <a:buNone/>
            </a:pPr>
            <a:endParaRPr lang="en-IN" sz="1800" dirty="0" smtClean="0"/>
          </a:p>
          <a:p>
            <a:r>
              <a:rPr lang="en-IN" sz="1800" dirty="0" smtClean="0"/>
              <a:t>Configuration requirements  </a:t>
            </a:r>
          </a:p>
        </p:txBody>
      </p:sp>
      <p:sp>
        <p:nvSpPr>
          <p:cNvPr id="3" name="Title 2"/>
          <p:cNvSpPr>
            <a:spLocks noGrp="1"/>
          </p:cNvSpPr>
          <p:nvPr>
            <p:ph type="title"/>
          </p:nvPr>
        </p:nvSpPr>
        <p:spPr/>
        <p:txBody>
          <a:bodyPr/>
          <a:lstStyle/>
          <a:p>
            <a:r>
              <a:rPr lang="en-IN" dirty="0"/>
              <a:t>Artifect</a:t>
            </a:r>
          </a:p>
        </p:txBody>
      </p:sp>
      <p:sp>
        <p:nvSpPr>
          <p:cNvPr id="4" name="TextBox 3"/>
          <p:cNvSpPr txBox="1"/>
          <p:nvPr/>
        </p:nvSpPr>
        <p:spPr>
          <a:xfrm>
            <a:off x="4788024" y="1556792"/>
            <a:ext cx="4176464" cy="3970318"/>
          </a:xfrm>
          <a:prstGeom prst="rect">
            <a:avLst/>
          </a:prstGeom>
          <a:noFill/>
        </p:spPr>
        <p:txBody>
          <a:bodyPr wrap="square" rtlCol="0">
            <a:spAutoFit/>
          </a:bodyPr>
          <a:lstStyle/>
          <a:p>
            <a:pPr marL="109728" indent="0">
              <a:buNone/>
            </a:pPr>
            <a:endParaRPr lang="en-IN" dirty="0" smtClean="0"/>
          </a:p>
          <a:p>
            <a:pPr marL="109728" indent="0">
              <a:buNone/>
            </a:pPr>
            <a:endParaRPr lang="en-IN" dirty="0"/>
          </a:p>
          <a:p>
            <a:pPr marL="109728" indent="0">
              <a:buNone/>
            </a:pPr>
            <a:r>
              <a:rPr lang="en-IN" b="1" u="sng" dirty="0" smtClean="0"/>
              <a:t>Spring </a:t>
            </a:r>
            <a:r>
              <a:rPr lang="en-IN" b="1" u="sng" dirty="0"/>
              <a:t>Pipeline </a:t>
            </a:r>
          </a:p>
          <a:p>
            <a:pPr marL="395478" indent="-285750">
              <a:buClr>
                <a:schemeClr val="accent1"/>
              </a:buClr>
              <a:buSzPct val="68000"/>
              <a:buFont typeface="Arial" pitchFamily="34" charset="0"/>
              <a:buChar char="•"/>
            </a:pPr>
            <a:r>
              <a:rPr lang="en-IN" dirty="0"/>
              <a:t>Table connection </a:t>
            </a:r>
          </a:p>
          <a:p>
            <a:pPr marL="395478" indent="-285750">
              <a:buClr>
                <a:schemeClr val="accent1"/>
              </a:buClr>
              <a:buSzPct val="68000"/>
              <a:buFont typeface="Arial" pitchFamily="34" charset="0"/>
              <a:buChar char="•"/>
            </a:pPr>
            <a:r>
              <a:rPr lang="en-IN" dirty="0"/>
              <a:t>Controller with end point </a:t>
            </a:r>
            <a:r>
              <a:rPr lang="en-IN" dirty="0" smtClean="0"/>
              <a:t>file</a:t>
            </a:r>
          </a:p>
          <a:p>
            <a:pPr marL="109728">
              <a:buClr>
                <a:schemeClr val="accent1"/>
              </a:buClr>
              <a:buSzPct val="68000"/>
            </a:pPr>
            <a:r>
              <a:rPr lang="en-IN" dirty="0" smtClean="0"/>
              <a:t> </a:t>
            </a:r>
            <a:endParaRPr lang="en-IN" dirty="0"/>
          </a:p>
          <a:p>
            <a:pPr marL="395478" indent="-285750">
              <a:buClr>
                <a:schemeClr val="accent1"/>
              </a:buClr>
              <a:buSzPct val="68000"/>
              <a:buFont typeface="Arial" pitchFamily="34" charset="0"/>
              <a:buChar char="•"/>
            </a:pPr>
            <a:r>
              <a:rPr lang="en-IN" dirty="0"/>
              <a:t>Main running application file </a:t>
            </a:r>
          </a:p>
          <a:p>
            <a:pPr marL="109728">
              <a:buClr>
                <a:schemeClr val="accent1"/>
              </a:buClr>
              <a:buSzPct val="68000"/>
            </a:pPr>
            <a:endParaRPr lang="en-IN" dirty="0" smtClean="0"/>
          </a:p>
          <a:p>
            <a:pPr marL="395478" indent="-285750">
              <a:buClr>
                <a:schemeClr val="accent1"/>
              </a:buClr>
              <a:buSzPct val="68000"/>
              <a:buFont typeface="Arial" pitchFamily="34" charset="0"/>
              <a:buChar char="•"/>
            </a:pPr>
            <a:r>
              <a:rPr lang="en-IN" dirty="0" smtClean="0"/>
              <a:t>Docker </a:t>
            </a:r>
            <a:r>
              <a:rPr lang="en-IN" dirty="0"/>
              <a:t>file </a:t>
            </a:r>
          </a:p>
          <a:p>
            <a:pPr marL="395478" indent="-285750">
              <a:buClr>
                <a:schemeClr val="accent1"/>
              </a:buClr>
              <a:buSzPct val="68000"/>
              <a:buFont typeface="Arial" pitchFamily="34" charset="0"/>
              <a:buChar char="•"/>
            </a:pPr>
            <a:endParaRPr lang="en-IN" dirty="0" smtClean="0"/>
          </a:p>
          <a:p>
            <a:pPr marL="395478" indent="-285750">
              <a:buClr>
                <a:schemeClr val="accent1"/>
              </a:buClr>
              <a:buSzPct val="68000"/>
              <a:buFont typeface="Arial" pitchFamily="34" charset="0"/>
              <a:buChar char="•"/>
            </a:pPr>
            <a:r>
              <a:rPr lang="en-IN" dirty="0" smtClean="0"/>
              <a:t>Jenkins </a:t>
            </a:r>
            <a:r>
              <a:rPr lang="en-IN" dirty="0"/>
              <a:t>file </a:t>
            </a:r>
          </a:p>
          <a:p>
            <a:pPr marL="395478" indent="-285750">
              <a:buClr>
                <a:schemeClr val="accent1"/>
              </a:buClr>
              <a:buSzPct val="68000"/>
              <a:buFont typeface="Arial" pitchFamily="34" charset="0"/>
              <a:buChar char="•"/>
            </a:pPr>
            <a:endParaRPr lang="en-IN" dirty="0" smtClean="0"/>
          </a:p>
          <a:p>
            <a:pPr marL="395478" indent="-285750">
              <a:buClr>
                <a:schemeClr val="accent1"/>
              </a:buClr>
              <a:buSzPct val="68000"/>
              <a:buFont typeface="Arial" pitchFamily="34" charset="0"/>
              <a:buChar char="•"/>
            </a:pPr>
            <a:r>
              <a:rPr lang="en-IN" dirty="0" smtClean="0"/>
              <a:t>Pom </a:t>
            </a:r>
            <a:r>
              <a:rPr lang="en-IN" dirty="0"/>
              <a:t>file</a:t>
            </a:r>
            <a:endParaRPr lang="en-IN" dirty="0">
              <a:latin typeface="Calibri" pitchFamily="34" charset="0"/>
              <a:ea typeface="Calibri" pitchFamily="34" charset="0"/>
              <a:cs typeface="Calibri" pitchFamily="34" charset="0"/>
            </a:endParaRPr>
          </a:p>
          <a:p>
            <a:endParaRPr lang="en-IN" dirty="0"/>
          </a:p>
        </p:txBody>
      </p:sp>
      <p:graphicFrame>
        <p:nvGraphicFramePr>
          <p:cNvPr id="5" name="Object 4"/>
          <p:cNvGraphicFramePr>
            <a:graphicFrameLocks noChangeAspect="1"/>
          </p:cNvGraphicFramePr>
          <p:nvPr>
            <p:extLst>
              <p:ext uri="{D42A27DB-BD31-4B8C-83A1-F6EECF244321}">
                <p14:modId xmlns:p14="http://schemas.microsoft.com/office/powerpoint/2010/main" val="3532447213"/>
              </p:ext>
            </p:extLst>
          </p:nvPr>
        </p:nvGraphicFramePr>
        <p:xfrm>
          <a:off x="2915816" y="2405340"/>
          <a:ext cx="896937" cy="582613"/>
        </p:xfrm>
        <a:graphic>
          <a:graphicData uri="http://schemas.openxmlformats.org/presentationml/2006/ole">
            <mc:AlternateContent xmlns:mc="http://schemas.openxmlformats.org/markup-compatibility/2006">
              <mc:Choice xmlns:v="urn:schemas-microsoft-com:vml" Requires="v">
                <p:oleObj spid="_x0000_s1740" name="Packager Shell Object" showAsIcon="1" r:id="rId3" imgW="896760" imgH="582120" progId="Package">
                  <p:embed/>
                </p:oleObj>
              </mc:Choice>
              <mc:Fallback>
                <p:oleObj name="Packager Shell Object" showAsIcon="1" r:id="rId3" imgW="896760" imgH="582120" progId="Package">
                  <p:embed/>
                  <p:pic>
                    <p:nvPicPr>
                      <p:cNvPr id="0" name=""/>
                      <p:cNvPicPr/>
                      <p:nvPr/>
                    </p:nvPicPr>
                    <p:blipFill>
                      <a:blip r:embed="rId4"/>
                      <a:stretch>
                        <a:fillRect/>
                      </a:stretch>
                    </p:blipFill>
                    <p:spPr>
                      <a:xfrm>
                        <a:off x="2915816" y="2405340"/>
                        <a:ext cx="896937" cy="58261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89019450"/>
              </p:ext>
            </p:extLst>
          </p:nvPr>
        </p:nvGraphicFramePr>
        <p:xfrm>
          <a:off x="2987824" y="2780928"/>
          <a:ext cx="723900" cy="582613"/>
        </p:xfrm>
        <a:graphic>
          <a:graphicData uri="http://schemas.openxmlformats.org/presentationml/2006/ole">
            <mc:AlternateContent xmlns:mc="http://schemas.openxmlformats.org/markup-compatibility/2006">
              <mc:Choice xmlns:v="urn:schemas-microsoft-com:vml" Requires="v">
                <p:oleObj spid="_x0000_s1741" name="Packager Shell Object" showAsIcon="1" r:id="rId5" imgW="723960" imgH="582120" progId="Package">
                  <p:embed/>
                </p:oleObj>
              </mc:Choice>
              <mc:Fallback>
                <p:oleObj name="Packager Shell Object" showAsIcon="1" r:id="rId5" imgW="723960" imgH="582120" progId="Package">
                  <p:embed/>
                  <p:pic>
                    <p:nvPicPr>
                      <p:cNvPr id="0" name=""/>
                      <p:cNvPicPr/>
                      <p:nvPr/>
                    </p:nvPicPr>
                    <p:blipFill>
                      <a:blip r:embed="rId6"/>
                      <a:stretch>
                        <a:fillRect/>
                      </a:stretch>
                    </p:blipFill>
                    <p:spPr>
                      <a:xfrm>
                        <a:off x="2987824" y="2780928"/>
                        <a:ext cx="723900" cy="58261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054788471"/>
              </p:ext>
            </p:extLst>
          </p:nvPr>
        </p:nvGraphicFramePr>
        <p:xfrm>
          <a:off x="2915816" y="3429000"/>
          <a:ext cx="723900" cy="582613"/>
        </p:xfrm>
        <a:graphic>
          <a:graphicData uri="http://schemas.openxmlformats.org/presentationml/2006/ole">
            <mc:AlternateContent xmlns:mc="http://schemas.openxmlformats.org/markup-compatibility/2006">
              <mc:Choice xmlns:v="urn:schemas-microsoft-com:vml" Requires="v">
                <p:oleObj spid="_x0000_s1742" name="Packager Shell Object" showAsIcon="1" r:id="rId7" imgW="723960" imgH="582120" progId="Package">
                  <p:embed/>
                </p:oleObj>
              </mc:Choice>
              <mc:Fallback>
                <p:oleObj name="Packager Shell Object" showAsIcon="1" r:id="rId7" imgW="723960" imgH="582120" progId="Package">
                  <p:embed/>
                  <p:pic>
                    <p:nvPicPr>
                      <p:cNvPr id="0" name=""/>
                      <p:cNvPicPr/>
                      <p:nvPr/>
                    </p:nvPicPr>
                    <p:blipFill>
                      <a:blip r:embed="rId8"/>
                      <a:stretch>
                        <a:fillRect/>
                      </a:stretch>
                    </p:blipFill>
                    <p:spPr>
                      <a:xfrm>
                        <a:off x="2915816" y="3429000"/>
                        <a:ext cx="723900" cy="58261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922951139"/>
              </p:ext>
            </p:extLst>
          </p:nvPr>
        </p:nvGraphicFramePr>
        <p:xfrm>
          <a:off x="2771800" y="4581128"/>
          <a:ext cx="1220787" cy="582613"/>
        </p:xfrm>
        <a:graphic>
          <a:graphicData uri="http://schemas.openxmlformats.org/presentationml/2006/ole">
            <mc:AlternateContent xmlns:mc="http://schemas.openxmlformats.org/markup-compatibility/2006">
              <mc:Choice xmlns:v="urn:schemas-microsoft-com:vml" Requires="v">
                <p:oleObj spid="_x0000_s1743" name="Packager Shell Object" showAsIcon="1" r:id="rId9" imgW="1221120" imgH="582120" progId="Package">
                  <p:embed/>
                </p:oleObj>
              </mc:Choice>
              <mc:Fallback>
                <p:oleObj name="Packager Shell Object" showAsIcon="1" r:id="rId9" imgW="1221120" imgH="582120" progId="Package">
                  <p:embed/>
                  <p:pic>
                    <p:nvPicPr>
                      <p:cNvPr id="0" name=""/>
                      <p:cNvPicPr/>
                      <p:nvPr/>
                    </p:nvPicPr>
                    <p:blipFill>
                      <a:blip r:embed="rId10"/>
                      <a:stretch>
                        <a:fillRect/>
                      </a:stretch>
                    </p:blipFill>
                    <p:spPr>
                      <a:xfrm>
                        <a:off x="2771800" y="4581128"/>
                        <a:ext cx="1220787" cy="582613"/>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2389029072"/>
              </p:ext>
            </p:extLst>
          </p:nvPr>
        </p:nvGraphicFramePr>
        <p:xfrm>
          <a:off x="7524328" y="2132856"/>
          <a:ext cx="885701" cy="468375"/>
        </p:xfrm>
        <a:graphic>
          <a:graphicData uri="http://schemas.openxmlformats.org/presentationml/2006/ole">
            <mc:AlternateContent xmlns:mc="http://schemas.openxmlformats.org/markup-compatibility/2006">
              <mc:Choice xmlns:v="urn:schemas-microsoft-com:vml" Requires="v">
                <p:oleObj spid="_x0000_s1744" name="Packager Shell Object" showAsIcon="1" r:id="rId11" imgW="1101960" imgH="582120" progId="Package">
                  <p:embed/>
                </p:oleObj>
              </mc:Choice>
              <mc:Fallback>
                <p:oleObj name="Packager Shell Object" showAsIcon="1" r:id="rId11" imgW="1101960" imgH="582120" progId="Package">
                  <p:embed/>
                  <p:pic>
                    <p:nvPicPr>
                      <p:cNvPr id="0" name=""/>
                      <p:cNvPicPr/>
                      <p:nvPr/>
                    </p:nvPicPr>
                    <p:blipFill>
                      <a:blip r:embed="rId12"/>
                      <a:stretch>
                        <a:fillRect/>
                      </a:stretch>
                    </p:blipFill>
                    <p:spPr>
                      <a:xfrm>
                        <a:off x="7524328" y="2132856"/>
                        <a:ext cx="885701" cy="468375"/>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3103418902"/>
              </p:ext>
            </p:extLst>
          </p:nvPr>
        </p:nvGraphicFramePr>
        <p:xfrm>
          <a:off x="7236296" y="3501008"/>
          <a:ext cx="1705867" cy="459366"/>
        </p:xfrm>
        <a:graphic>
          <a:graphicData uri="http://schemas.openxmlformats.org/presentationml/2006/ole">
            <mc:AlternateContent xmlns:mc="http://schemas.openxmlformats.org/markup-compatibility/2006">
              <mc:Choice xmlns:v="urn:schemas-microsoft-com:vml" Requires="v">
                <p:oleObj spid="_x0000_s1745" name="Packager Shell Object" showAsIcon="1" r:id="rId13" imgW="1804320" imgH="582120" progId="Package">
                  <p:embed/>
                </p:oleObj>
              </mc:Choice>
              <mc:Fallback>
                <p:oleObj name="Packager Shell Object" showAsIcon="1" r:id="rId13" imgW="1804320" imgH="582120" progId="Package">
                  <p:embed/>
                  <p:pic>
                    <p:nvPicPr>
                      <p:cNvPr id="0" name=""/>
                      <p:cNvPicPr/>
                      <p:nvPr/>
                    </p:nvPicPr>
                    <p:blipFill>
                      <a:blip r:embed="rId14"/>
                      <a:stretch>
                        <a:fillRect/>
                      </a:stretch>
                    </p:blipFill>
                    <p:spPr>
                      <a:xfrm>
                        <a:off x="7236296" y="3501008"/>
                        <a:ext cx="1705867" cy="459366"/>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1243088268"/>
              </p:ext>
            </p:extLst>
          </p:nvPr>
        </p:nvGraphicFramePr>
        <p:xfrm>
          <a:off x="7845250" y="2852936"/>
          <a:ext cx="1146051" cy="490211"/>
        </p:xfrm>
        <a:graphic>
          <a:graphicData uri="http://schemas.openxmlformats.org/presentationml/2006/ole">
            <mc:AlternateContent xmlns:mc="http://schemas.openxmlformats.org/markup-compatibility/2006">
              <mc:Choice xmlns:v="urn:schemas-microsoft-com:vml" Requires="v">
                <p:oleObj spid="_x0000_s1746" name="Packager Shell Object" showAsIcon="1" r:id="rId15" imgW="1361520" imgH="582120" progId="Package">
                  <p:embed/>
                </p:oleObj>
              </mc:Choice>
              <mc:Fallback>
                <p:oleObj name="Packager Shell Object" showAsIcon="1" r:id="rId15" imgW="1361520" imgH="582120" progId="Package">
                  <p:embed/>
                  <p:pic>
                    <p:nvPicPr>
                      <p:cNvPr id="0" name=""/>
                      <p:cNvPicPr/>
                      <p:nvPr/>
                    </p:nvPicPr>
                    <p:blipFill>
                      <a:blip r:embed="rId16"/>
                      <a:stretch>
                        <a:fillRect/>
                      </a:stretch>
                    </p:blipFill>
                    <p:spPr>
                      <a:xfrm>
                        <a:off x="7845250" y="2852936"/>
                        <a:ext cx="1146051" cy="490211"/>
                      </a:xfrm>
                      <a:prstGeom prst="rect">
                        <a:avLst/>
                      </a:prstGeom>
                    </p:spPr>
                  </p:pic>
                </p:oleObj>
              </mc:Fallback>
            </mc:AlternateContent>
          </a:graphicData>
        </a:graphic>
      </p:graphicFrame>
      <p:graphicFrame>
        <p:nvGraphicFramePr>
          <p:cNvPr id="14" name="Object 13"/>
          <p:cNvGraphicFramePr>
            <a:graphicFrameLocks noChangeAspect="1"/>
          </p:cNvGraphicFramePr>
          <p:nvPr>
            <p:extLst>
              <p:ext uri="{D42A27DB-BD31-4B8C-83A1-F6EECF244321}">
                <p14:modId xmlns:p14="http://schemas.microsoft.com/office/powerpoint/2010/main" val="1383173830"/>
              </p:ext>
            </p:extLst>
          </p:nvPr>
        </p:nvGraphicFramePr>
        <p:xfrm>
          <a:off x="6732240" y="4911903"/>
          <a:ext cx="658813" cy="582613"/>
        </p:xfrm>
        <a:graphic>
          <a:graphicData uri="http://schemas.openxmlformats.org/presentationml/2006/ole">
            <mc:AlternateContent xmlns:mc="http://schemas.openxmlformats.org/markup-compatibility/2006">
              <mc:Choice xmlns:v="urn:schemas-microsoft-com:vml" Requires="v">
                <p:oleObj spid="_x0000_s1747" name="Packager Shell Object" showAsIcon="1" r:id="rId17" imgW="659160" imgH="582120" progId="Package">
                  <p:embed/>
                </p:oleObj>
              </mc:Choice>
              <mc:Fallback>
                <p:oleObj name="Packager Shell Object" showAsIcon="1" r:id="rId17" imgW="659160" imgH="582120" progId="Package">
                  <p:embed/>
                  <p:pic>
                    <p:nvPicPr>
                      <p:cNvPr id="0" name=""/>
                      <p:cNvPicPr/>
                      <p:nvPr/>
                    </p:nvPicPr>
                    <p:blipFill>
                      <a:blip r:embed="rId18"/>
                      <a:stretch>
                        <a:fillRect/>
                      </a:stretch>
                    </p:blipFill>
                    <p:spPr>
                      <a:xfrm>
                        <a:off x="6732240" y="4911903"/>
                        <a:ext cx="658813" cy="582613"/>
                      </a:xfrm>
                      <a:prstGeom prst="rect">
                        <a:avLst/>
                      </a:prstGeom>
                    </p:spPr>
                  </p:pic>
                </p:oleObj>
              </mc:Fallback>
            </mc:AlternateContent>
          </a:graphicData>
        </a:graphic>
      </p:graphicFrame>
      <p:graphicFrame>
        <p:nvGraphicFramePr>
          <p:cNvPr id="15" name="Object 14"/>
          <p:cNvGraphicFramePr>
            <a:graphicFrameLocks noChangeAspect="1"/>
          </p:cNvGraphicFramePr>
          <p:nvPr>
            <p:extLst>
              <p:ext uri="{D42A27DB-BD31-4B8C-83A1-F6EECF244321}">
                <p14:modId xmlns:p14="http://schemas.microsoft.com/office/powerpoint/2010/main" val="2656369580"/>
              </p:ext>
            </p:extLst>
          </p:nvPr>
        </p:nvGraphicFramePr>
        <p:xfrm>
          <a:off x="6660232" y="3574519"/>
          <a:ext cx="723900" cy="432048"/>
        </p:xfrm>
        <a:graphic>
          <a:graphicData uri="http://schemas.openxmlformats.org/presentationml/2006/ole">
            <mc:AlternateContent xmlns:mc="http://schemas.openxmlformats.org/markup-compatibility/2006">
              <mc:Choice xmlns:v="urn:schemas-microsoft-com:vml" Requires="v">
                <p:oleObj spid="_x0000_s1748" name="Packager Shell Object" showAsIcon="1" r:id="rId19" imgW="723960" imgH="582120" progId="Package">
                  <p:embed/>
                </p:oleObj>
              </mc:Choice>
              <mc:Fallback>
                <p:oleObj name="Packager Shell Object" showAsIcon="1" r:id="rId19" imgW="723960" imgH="582120" progId="Package">
                  <p:embed/>
                  <p:pic>
                    <p:nvPicPr>
                      <p:cNvPr id="0" name=""/>
                      <p:cNvPicPr/>
                      <p:nvPr/>
                    </p:nvPicPr>
                    <p:blipFill>
                      <a:blip r:embed="rId20"/>
                      <a:stretch>
                        <a:fillRect/>
                      </a:stretch>
                    </p:blipFill>
                    <p:spPr>
                      <a:xfrm>
                        <a:off x="6660232" y="3574519"/>
                        <a:ext cx="723900" cy="432048"/>
                      </a:xfrm>
                      <a:prstGeom prst="rect">
                        <a:avLst/>
                      </a:prstGeom>
                    </p:spPr>
                  </p:pic>
                </p:oleObj>
              </mc:Fallback>
            </mc:AlternateContent>
          </a:graphicData>
        </a:graphic>
      </p:graphicFrame>
      <p:graphicFrame>
        <p:nvGraphicFramePr>
          <p:cNvPr id="16" name="Object 15"/>
          <p:cNvGraphicFramePr>
            <a:graphicFrameLocks noChangeAspect="1"/>
          </p:cNvGraphicFramePr>
          <p:nvPr>
            <p:extLst>
              <p:ext uri="{D42A27DB-BD31-4B8C-83A1-F6EECF244321}">
                <p14:modId xmlns:p14="http://schemas.microsoft.com/office/powerpoint/2010/main" val="2001665113"/>
              </p:ext>
            </p:extLst>
          </p:nvPr>
        </p:nvGraphicFramePr>
        <p:xfrm>
          <a:off x="6516216" y="4005064"/>
          <a:ext cx="1524000" cy="582613"/>
        </p:xfrm>
        <a:graphic>
          <a:graphicData uri="http://schemas.openxmlformats.org/presentationml/2006/ole">
            <mc:AlternateContent xmlns:mc="http://schemas.openxmlformats.org/markup-compatibility/2006">
              <mc:Choice xmlns:v="urn:schemas-microsoft-com:vml" Requires="v">
                <p:oleObj spid="_x0000_s1749" name="Packager Shell Object" showAsIcon="1" r:id="rId21" imgW="1523520" imgH="582120" progId="Package">
                  <p:embed/>
                </p:oleObj>
              </mc:Choice>
              <mc:Fallback>
                <p:oleObj name="Packager Shell Object" showAsIcon="1" r:id="rId21" imgW="1523520" imgH="582120" progId="Package">
                  <p:embed/>
                  <p:pic>
                    <p:nvPicPr>
                      <p:cNvPr id="0" name=""/>
                      <p:cNvPicPr/>
                      <p:nvPr/>
                    </p:nvPicPr>
                    <p:blipFill>
                      <a:blip r:embed="rId22"/>
                      <a:stretch>
                        <a:fillRect/>
                      </a:stretch>
                    </p:blipFill>
                    <p:spPr>
                      <a:xfrm>
                        <a:off x="6516216" y="4005064"/>
                        <a:ext cx="1524000" cy="582613"/>
                      </a:xfrm>
                      <a:prstGeom prst="rect">
                        <a:avLst/>
                      </a:prstGeom>
                    </p:spPr>
                  </p:pic>
                </p:oleObj>
              </mc:Fallback>
            </mc:AlternateContent>
          </a:graphicData>
        </a:graphic>
      </p:graphicFrame>
    </p:spTree>
    <p:extLst>
      <p:ext uri="{BB962C8B-B14F-4D97-AF65-F5344CB8AC3E}">
        <p14:creationId xmlns:p14="http://schemas.microsoft.com/office/powerpoint/2010/main" val="115293718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1595</TotalTime>
  <Words>692</Words>
  <Application>Microsoft Office PowerPoint</Application>
  <PresentationFormat>On-screen Show (4:3)</PresentationFormat>
  <Paragraphs>128</Paragraphs>
  <Slides>15</Slides>
  <Notes>0</Notes>
  <HiddenSlides>0</HiddenSlides>
  <MMClips>0</MMClips>
  <ScaleCrop>false</ScaleCrop>
  <HeadingPairs>
    <vt:vector size="6" baseType="variant">
      <vt:variant>
        <vt:lpstr>Theme</vt:lpstr>
      </vt:variant>
      <vt:variant>
        <vt:i4>1</vt:i4>
      </vt:variant>
      <vt:variant>
        <vt:lpstr>Embedded OLE Servers</vt:lpstr>
      </vt:variant>
      <vt:variant>
        <vt:i4>2</vt:i4>
      </vt:variant>
      <vt:variant>
        <vt:lpstr>Slide Titles</vt:lpstr>
      </vt:variant>
      <vt:variant>
        <vt:i4>15</vt:i4>
      </vt:variant>
    </vt:vector>
  </HeadingPairs>
  <TitlesOfParts>
    <vt:vector size="18" baseType="lpstr">
      <vt:lpstr>Concourse</vt:lpstr>
      <vt:lpstr>Packager Shell Object</vt:lpstr>
      <vt:lpstr>Package</vt:lpstr>
      <vt:lpstr>CI/CD PIPELINES </vt:lpstr>
      <vt:lpstr>Agenda </vt:lpstr>
      <vt:lpstr>Introduction </vt:lpstr>
      <vt:lpstr>Key Features </vt:lpstr>
      <vt:lpstr>Tools &amp; Technologies: </vt:lpstr>
      <vt:lpstr>PowerPoint Presentation</vt:lpstr>
      <vt:lpstr>Installation of Docker and Jenkins</vt:lpstr>
      <vt:lpstr>Architecture and Workflow </vt:lpstr>
      <vt:lpstr>Artifect</vt:lpstr>
      <vt:lpstr>Server Credentials</vt:lpstr>
      <vt:lpstr>Demo Screenshot</vt:lpstr>
      <vt:lpstr>Demo Screenshot</vt:lpstr>
      <vt:lpstr>Demo Screenshot</vt:lpstr>
      <vt:lpstr>Benefits &amp; Next Steps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PIPELINES</dc:title>
  <dc:creator>Rajat Soni</dc:creator>
  <cp:lastModifiedBy>Rajat Soni</cp:lastModifiedBy>
  <cp:revision>16</cp:revision>
  <dcterms:created xsi:type="dcterms:W3CDTF">2025-07-07T11:15:10Z</dcterms:created>
  <dcterms:modified xsi:type="dcterms:W3CDTF">2025-07-09T05:11:42Z</dcterms:modified>
</cp:coreProperties>
</file>