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6858000" cy="9144000"/>
  <p:embeddedFontLst>
    <p:embeddedFont>
      <p:font typeface="Abhaya Libre Bold" panose="020B0604020202020204" charset="0"/>
      <p:regular r:id="rId8"/>
    </p:embeddedFont>
    <p:embeddedFont>
      <p:font typeface="Alatsi" panose="020B0604020202020204" charset="0"/>
      <p:regular r:id="rId9"/>
    </p:embeddedFont>
    <p:embeddedFont>
      <p:font typeface="Open Sans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C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DF5F2-EBEE-426B-88A8-64F3C0560F3A}"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770F8-C1F9-4DF6-981F-5CD477BC0264}" type="slidenum">
              <a:rPr lang="en-IN" smtClean="0"/>
              <a:t>‹#›</a:t>
            </a:fld>
            <a:endParaRPr lang="en-IN"/>
          </a:p>
        </p:txBody>
      </p:sp>
    </p:spTree>
    <p:extLst>
      <p:ext uri="{BB962C8B-B14F-4D97-AF65-F5344CB8AC3E}">
        <p14:creationId xmlns:p14="http://schemas.microsoft.com/office/powerpoint/2010/main" val="376348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7770F8-C1F9-4DF6-981F-5CD477BC0264}" type="slidenum">
              <a:rPr lang="en-IN" smtClean="0"/>
              <a:t>4</a:t>
            </a:fld>
            <a:endParaRPr lang="en-IN"/>
          </a:p>
        </p:txBody>
      </p:sp>
    </p:spTree>
    <p:extLst>
      <p:ext uri="{BB962C8B-B14F-4D97-AF65-F5344CB8AC3E}">
        <p14:creationId xmlns:p14="http://schemas.microsoft.com/office/powerpoint/2010/main" val="132084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085666" y="1643799"/>
            <a:ext cx="11721919" cy="4321348"/>
          </a:xfrm>
          <a:prstGeom prst="rect">
            <a:avLst/>
          </a:prstGeom>
        </p:spPr>
        <p:txBody>
          <a:bodyPr lIns="0" tIns="0" rIns="0" bIns="0" rtlCol="0" anchor="t">
            <a:spAutoFit/>
          </a:bodyPr>
          <a:lstStyle/>
          <a:p>
            <a:pPr algn="ctr">
              <a:lnSpc>
                <a:spcPts val="8440"/>
              </a:lnSpc>
            </a:pPr>
            <a:r>
              <a:rPr lang="en-US" sz="8701" dirty="0">
                <a:solidFill>
                  <a:srgbClr val="000000"/>
                </a:solidFill>
                <a:latin typeface="Alatsi"/>
              </a:rPr>
              <a:t>STFT PHASE IMPROVEMENT FOR SINGLE CHANNEL SPEECH ENHANCEMENT </a:t>
            </a:r>
          </a:p>
        </p:txBody>
      </p:sp>
      <p:sp>
        <p:nvSpPr>
          <p:cNvPr id="13" name="TextBox 13"/>
          <p:cNvSpPr txBox="1"/>
          <p:nvPr/>
        </p:nvSpPr>
        <p:spPr>
          <a:xfrm>
            <a:off x="4633952" y="7043578"/>
            <a:ext cx="12625348" cy="602992"/>
          </a:xfrm>
          <a:prstGeom prst="rect">
            <a:avLst/>
          </a:prstGeom>
        </p:spPr>
        <p:txBody>
          <a:bodyPr lIns="0" tIns="0" rIns="0" bIns="0" rtlCol="0" anchor="t">
            <a:spAutoFit/>
          </a:bodyPr>
          <a:lstStyle/>
          <a:p>
            <a:pPr algn="ctr">
              <a:lnSpc>
                <a:spcPts val="5089"/>
              </a:lnSpc>
            </a:pPr>
            <a:r>
              <a:rPr lang="en-US" sz="3635">
                <a:solidFill>
                  <a:srgbClr val="000000"/>
                </a:solidFill>
                <a:latin typeface="Alatsi Bold"/>
              </a:rPr>
              <a:t>Presented By : Mansi Choudhary, Arunaditya Dash, Harsh Soni</a:t>
            </a:r>
          </a:p>
        </p:txBody>
      </p:sp>
      <p:sp>
        <p:nvSpPr>
          <p:cNvPr id="14" name="TextBox 14"/>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Bold"/>
              </a:rPr>
              <a:t>EE 304 |IIT INDORE| 2024</a:t>
            </a:r>
          </a:p>
        </p:txBody>
      </p:sp>
      <p:sp>
        <p:nvSpPr>
          <p:cNvPr id="15" name="Freeform 15"/>
          <p:cNvSpPr/>
          <p:nvPr/>
        </p:nvSpPr>
        <p:spPr>
          <a:xfrm>
            <a:off x="12779027"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6" name="Group 16"/>
          <p:cNvGrpSpPr/>
          <p:nvPr/>
        </p:nvGrpSpPr>
        <p:grpSpPr>
          <a:xfrm>
            <a:off x="15859155" y="0"/>
            <a:ext cx="1562612" cy="1673225"/>
            <a:chOff x="0" y="0"/>
            <a:chExt cx="2083482" cy="2230967"/>
          </a:xfrm>
        </p:grpSpPr>
        <p:grpSp>
          <p:nvGrpSpPr>
            <p:cNvPr id="17" name="Group 17"/>
            <p:cNvGrpSpPr/>
            <p:nvPr/>
          </p:nvGrpSpPr>
          <p:grpSpPr>
            <a:xfrm>
              <a:off x="75599" y="0"/>
              <a:ext cx="1932284" cy="2230967"/>
              <a:chOff x="0" y="0"/>
              <a:chExt cx="703982" cy="812800"/>
            </a:xfrm>
          </p:grpSpPr>
          <p:sp>
            <p:nvSpPr>
              <p:cNvPr id="18" name="Freeform 1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9" name="TextBox 1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4246373" y="701187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175188" y="2682626"/>
            <a:ext cx="15937624" cy="4855073"/>
          </a:xfrm>
          <a:prstGeom prst="rect">
            <a:avLst/>
          </a:prstGeom>
        </p:spPr>
        <p:txBody>
          <a:bodyPr lIns="0" tIns="0" rIns="0" bIns="0" rtlCol="0" anchor="t">
            <a:spAutoFit/>
          </a:bodyPr>
          <a:lstStyle/>
          <a:p>
            <a:pPr algn="just">
              <a:lnSpc>
                <a:spcPts val="4872"/>
              </a:lnSpc>
            </a:pPr>
            <a:r>
              <a:rPr lang="en-US" sz="3480">
                <a:solidFill>
                  <a:srgbClr val="000000"/>
                </a:solidFill>
                <a:latin typeface="Alatsi Bold"/>
              </a:rPr>
              <a:t>In short-time Fourier transform (STFT) based speech enhancement algorithms, only the amplitude of the noisy speech signal is improved, but its phase is left unchanged. It is commonly assumed that the noisy phase is the best estimate of the clean phase available. While using the noisy phase is indeed optimal under certain statistical assumptions, in this paper, it is shown that blindly improving the noisy phase is possible when these, potentially limiting, assumptions are dropped. Without modifying the amplitude, the proposed algorithm leads to SNR improvements of up to 1.8 dB.</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EE 304 |IIT INDORE|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INTRODUCTION</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rot="-5400000">
            <a:off x="-3129681" y="491098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EE 304 |IIT INDORE| 2024</a:t>
            </a:r>
          </a:p>
        </p:txBody>
      </p:sp>
      <p:sp>
        <p:nvSpPr>
          <p:cNvPr id="3" name="AutoShape 3"/>
          <p:cNvSpPr/>
          <p:nvPr/>
        </p:nvSpPr>
        <p:spPr>
          <a:xfrm flipH="1" flipV="1">
            <a:off x="334545" y="-104628"/>
            <a:ext cx="5403" cy="2997456"/>
          </a:xfrm>
          <a:prstGeom prst="line">
            <a:avLst/>
          </a:prstGeom>
          <a:ln w="114300" cap="flat">
            <a:solidFill>
              <a:srgbClr val="9FC3D0"/>
            </a:solidFill>
            <a:prstDash val="solid"/>
            <a:headEnd type="none" w="sm" len="sm"/>
            <a:tailEnd type="none" w="sm" len="sm"/>
          </a:ln>
        </p:spPr>
      </p:sp>
      <p:sp>
        <p:nvSpPr>
          <p:cNvPr id="4" name="AutoShape 4"/>
          <p:cNvSpPr/>
          <p:nvPr/>
        </p:nvSpPr>
        <p:spPr>
          <a:xfrm flipH="1" flipV="1">
            <a:off x="329905" y="7289338"/>
            <a:ext cx="5403" cy="2997456"/>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0" name="Freeform 10"/>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77889" y="874813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7520355" y="3979733"/>
            <a:ext cx="10456633" cy="5679663"/>
            <a:chOff x="0" y="0"/>
            <a:chExt cx="13942177" cy="7572884"/>
          </a:xfrm>
        </p:grpSpPr>
        <p:grpSp>
          <p:nvGrpSpPr>
            <p:cNvPr id="13" name="Group 13"/>
            <p:cNvGrpSpPr/>
            <p:nvPr/>
          </p:nvGrpSpPr>
          <p:grpSpPr>
            <a:xfrm>
              <a:off x="0" y="0"/>
              <a:ext cx="13942177" cy="7572884"/>
              <a:chOff x="0" y="0"/>
              <a:chExt cx="2120586" cy="1151825"/>
            </a:xfrm>
          </p:grpSpPr>
          <p:sp>
            <p:nvSpPr>
              <p:cNvPr id="14" name="Freeform 14"/>
              <p:cNvSpPr/>
              <p:nvPr/>
            </p:nvSpPr>
            <p:spPr>
              <a:xfrm>
                <a:off x="0" y="0"/>
                <a:ext cx="2120586" cy="1151825"/>
              </a:xfrm>
              <a:custGeom>
                <a:avLst/>
                <a:gdLst/>
                <a:ahLst/>
                <a:cxnLst/>
                <a:rect l="l" t="t" r="r" b="b"/>
                <a:pathLst>
                  <a:path w="2120586" h="1151825">
                    <a:moveTo>
                      <a:pt x="49038" y="0"/>
                    </a:moveTo>
                    <a:lnTo>
                      <a:pt x="2071547" y="0"/>
                    </a:lnTo>
                    <a:cubicBezTo>
                      <a:pt x="2098630" y="0"/>
                      <a:pt x="2120586" y="21955"/>
                      <a:pt x="2120586" y="49038"/>
                    </a:cubicBezTo>
                    <a:lnTo>
                      <a:pt x="2120586" y="1102787"/>
                    </a:lnTo>
                    <a:cubicBezTo>
                      <a:pt x="2120586" y="1115792"/>
                      <a:pt x="2115419" y="1128266"/>
                      <a:pt x="2106223" y="1137462"/>
                    </a:cubicBezTo>
                    <a:cubicBezTo>
                      <a:pt x="2097026" y="1146658"/>
                      <a:pt x="2084553" y="1151825"/>
                      <a:pt x="2071547" y="1151825"/>
                    </a:cubicBezTo>
                    <a:lnTo>
                      <a:pt x="49038" y="1151825"/>
                    </a:lnTo>
                    <a:cubicBezTo>
                      <a:pt x="36033" y="1151825"/>
                      <a:pt x="23560" y="1146658"/>
                      <a:pt x="14363" y="1137462"/>
                    </a:cubicBezTo>
                    <a:cubicBezTo>
                      <a:pt x="5167" y="1128266"/>
                      <a:pt x="0" y="1115792"/>
                      <a:pt x="0" y="1102787"/>
                    </a:cubicBezTo>
                    <a:lnTo>
                      <a:pt x="0" y="49038"/>
                    </a:lnTo>
                    <a:cubicBezTo>
                      <a:pt x="0" y="36033"/>
                      <a:pt x="5167" y="23560"/>
                      <a:pt x="14363" y="14363"/>
                    </a:cubicBezTo>
                    <a:cubicBezTo>
                      <a:pt x="23560" y="5167"/>
                      <a:pt x="36033" y="0"/>
                      <a:pt x="49038" y="0"/>
                    </a:cubicBezTo>
                    <a:close/>
                  </a:path>
                </a:pathLst>
              </a:custGeom>
              <a:solidFill>
                <a:srgbClr val="E9C7C6"/>
              </a:solidFill>
            </p:spPr>
          </p:sp>
          <p:sp>
            <p:nvSpPr>
              <p:cNvPr id="15" name="TextBox 15"/>
              <p:cNvSpPr txBox="1"/>
              <p:nvPr/>
            </p:nvSpPr>
            <p:spPr>
              <a:xfrm>
                <a:off x="0" y="-38100"/>
                <a:ext cx="2120586" cy="1189925"/>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317654" y="497264"/>
              <a:ext cx="13320762" cy="6578357"/>
              <a:chOff x="0" y="0"/>
              <a:chExt cx="1191805" cy="588564"/>
            </a:xfrm>
          </p:grpSpPr>
          <p:sp>
            <p:nvSpPr>
              <p:cNvPr id="17" name="Freeform 17"/>
              <p:cNvSpPr/>
              <p:nvPr/>
            </p:nvSpPr>
            <p:spPr>
              <a:xfrm>
                <a:off x="0" y="0"/>
                <a:ext cx="1191805" cy="588564"/>
              </a:xfrm>
              <a:custGeom>
                <a:avLst/>
                <a:gdLst/>
                <a:ahLst/>
                <a:cxnLst/>
                <a:rect l="l" t="t" r="r" b="b"/>
                <a:pathLst>
                  <a:path w="1191805" h="588564">
                    <a:moveTo>
                      <a:pt x="23147" y="0"/>
                    </a:moveTo>
                    <a:lnTo>
                      <a:pt x="1168658" y="0"/>
                    </a:lnTo>
                    <a:cubicBezTo>
                      <a:pt x="1181442" y="0"/>
                      <a:pt x="1191805" y="10363"/>
                      <a:pt x="1191805" y="23147"/>
                    </a:cubicBezTo>
                    <a:lnTo>
                      <a:pt x="1191805" y="565417"/>
                    </a:lnTo>
                    <a:cubicBezTo>
                      <a:pt x="1191805" y="571556"/>
                      <a:pt x="1189367" y="577444"/>
                      <a:pt x="1185026" y="581784"/>
                    </a:cubicBezTo>
                    <a:cubicBezTo>
                      <a:pt x="1180685" y="586125"/>
                      <a:pt x="1174797" y="588564"/>
                      <a:pt x="1168658" y="588564"/>
                    </a:cubicBezTo>
                    <a:lnTo>
                      <a:pt x="23147" y="588564"/>
                    </a:lnTo>
                    <a:cubicBezTo>
                      <a:pt x="17008" y="588564"/>
                      <a:pt x="11121" y="586125"/>
                      <a:pt x="6780" y="581784"/>
                    </a:cubicBezTo>
                    <a:cubicBezTo>
                      <a:pt x="2439" y="577444"/>
                      <a:pt x="0" y="571556"/>
                      <a:pt x="0" y="565417"/>
                    </a:cubicBezTo>
                    <a:lnTo>
                      <a:pt x="0" y="23147"/>
                    </a:lnTo>
                    <a:cubicBezTo>
                      <a:pt x="0" y="17008"/>
                      <a:pt x="2439" y="11121"/>
                      <a:pt x="6780" y="6780"/>
                    </a:cubicBezTo>
                    <a:cubicBezTo>
                      <a:pt x="11121" y="2439"/>
                      <a:pt x="17008" y="0"/>
                      <a:pt x="23147" y="0"/>
                    </a:cubicBezTo>
                    <a:close/>
                  </a:path>
                </a:pathLst>
              </a:custGeom>
              <a:blipFill>
                <a:blip r:embed="rId4"/>
                <a:stretch>
                  <a:fillRect l="-168" r="-168"/>
                </a:stretch>
              </a:blipFill>
            </p:spPr>
          </p:sp>
        </p:grpSp>
      </p:grpSp>
      <p:sp>
        <p:nvSpPr>
          <p:cNvPr id="18" name="TextBox 18"/>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METHODOLOGY</a:t>
            </a:r>
          </a:p>
        </p:txBody>
      </p:sp>
      <p:grpSp>
        <p:nvGrpSpPr>
          <p:cNvPr id="19" name="Group 19"/>
          <p:cNvGrpSpPr/>
          <p:nvPr/>
        </p:nvGrpSpPr>
        <p:grpSpPr>
          <a:xfrm>
            <a:off x="706301" y="5467557"/>
            <a:ext cx="6651535" cy="2465844"/>
            <a:chOff x="0" y="0"/>
            <a:chExt cx="1751844" cy="649440"/>
          </a:xfrm>
        </p:grpSpPr>
        <p:sp>
          <p:nvSpPr>
            <p:cNvPr id="20" name="Freeform 20"/>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21" name="TextBox 21"/>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857848" y="5638828"/>
            <a:ext cx="6355070" cy="2142011"/>
            <a:chOff x="0" y="0"/>
            <a:chExt cx="984567" cy="331854"/>
          </a:xfrm>
        </p:grpSpPr>
        <p:sp>
          <p:nvSpPr>
            <p:cNvPr id="23" name="Freeform 23"/>
            <p:cNvSpPr/>
            <p:nvPr/>
          </p:nvSpPr>
          <p:spPr>
            <a:xfrm>
              <a:off x="0" y="0"/>
              <a:ext cx="984567" cy="331854"/>
            </a:xfrm>
            <a:custGeom>
              <a:avLst/>
              <a:gdLst/>
              <a:ahLst/>
              <a:cxnLst/>
              <a:rect l="l" t="t" r="r" b="b"/>
              <a:pathLst>
                <a:path w="984567" h="331854">
                  <a:moveTo>
                    <a:pt x="28019" y="0"/>
                  </a:moveTo>
                  <a:lnTo>
                    <a:pt x="956547" y="0"/>
                  </a:lnTo>
                  <a:cubicBezTo>
                    <a:pt x="972022" y="0"/>
                    <a:pt x="984567" y="12545"/>
                    <a:pt x="984567" y="28019"/>
                  </a:cubicBezTo>
                  <a:lnTo>
                    <a:pt x="984567" y="303834"/>
                  </a:lnTo>
                  <a:cubicBezTo>
                    <a:pt x="984567" y="311266"/>
                    <a:pt x="981615" y="318392"/>
                    <a:pt x="976360" y="323647"/>
                  </a:cubicBezTo>
                  <a:cubicBezTo>
                    <a:pt x="971105" y="328902"/>
                    <a:pt x="963978" y="331854"/>
                    <a:pt x="956547" y="331854"/>
                  </a:cubicBezTo>
                  <a:lnTo>
                    <a:pt x="28019" y="331854"/>
                  </a:lnTo>
                  <a:cubicBezTo>
                    <a:pt x="12545" y="331854"/>
                    <a:pt x="0" y="319309"/>
                    <a:pt x="0" y="303834"/>
                  </a:cubicBezTo>
                  <a:lnTo>
                    <a:pt x="0" y="28019"/>
                  </a:lnTo>
                  <a:cubicBezTo>
                    <a:pt x="0" y="20588"/>
                    <a:pt x="2952" y="13461"/>
                    <a:pt x="8207" y="8207"/>
                  </a:cubicBezTo>
                  <a:cubicBezTo>
                    <a:pt x="13461" y="2952"/>
                    <a:pt x="20588" y="0"/>
                    <a:pt x="28019" y="0"/>
                  </a:cubicBezTo>
                  <a:close/>
                </a:path>
              </a:pathLst>
            </a:custGeom>
            <a:blipFill>
              <a:blip r:embed="rId5"/>
              <a:stretch>
                <a:fillRect l="-1178" r="-1178"/>
              </a:stretch>
            </a:blipFill>
          </p:spPr>
        </p:sp>
      </p:grpSp>
      <p:sp>
        <p:nvSpPr>
          <p:cNvPr id="24" name="TextBox 24"/>
          <p:cNvSpPr txBox="1"/>
          <p:nvPr/>
        </p:nvSpPr>
        <p:spPr>
          <a:xfrm>
            <a:off x="1049317" y="4765194"/>
            <a:ext cx="6308519" cy="570365"/>
          </a:xfrm>
          <a:prstGeom prst="rect">
            <a:avLst/>
          </a:prstGeom>
        </p:spPr>
        <p:txBody>
          <a:bodyPr lIns="0" tIns="0" rIns="0" bIns="0" rtlCol="0" anchor="t">
            <a:spAutoFit/>
          </a:bodyPr>
          <a:lstStyle/>
          <a:p>
            <a:pPr>
              <a:lnSpc>
                <a:spcPts val="4787"/>
              </a:lnSpc>
            </a:pPr>
            <a:r>
              <a:rPr lang="en-US" sz="3419">
                <a:solidFill>
                  <a:srgbClr val="000000"/>
                </a:solidFill>
                <a:latin typeface="Alatsi Bold"/>
              </a:rPr>
              <a:t>1. Baseband STFT form of y(n)</a:t>
            </a:r>
          </a:p>
        </p:txBody>
      </p:sp>
      <p:sp>
        <p:nvSpPr>
          <p:cNvPr id="25" name="TextBox 25"/>
          <p:cNvSpPr txBox="1"/>
          <p:nvPr/>
        </p:nvSpPr>
        <p:spPr>
          <a:xfrm>
            <a:off x="872940" y="2782200"/>
            <a:ext cx="6691747" cy="1002430"/>
          </a:xfrm>
          <a:prstGeom prst="rect">
            <a:avLst/>
          </a:prstGeom>
        </p:spPr>
        <p:txBody>
          <a:bodyPr lIns="0" tIns="0" rIns="0" bIns="0" rtlCol="0" anchor="t">
            <a:spAutoFit/>
          </a:bodyPr>
          <a:lstStyle/>
          <a:p>
            <a:pPr>
              <a:lnSpc>
                <a:spcPts val="4072"/>
              </a:lnSpc>
            </a:pPr>
            <a:r>
              <a:rPr lang="en-US" sz="2909">
                <a:solidFill>
                  <a:srgbClr val="000000"/>
                </a:solidFill>
                <a:latin typeface="Alatsi Bold"/>
              </a:rPr>
              <a:t> We have a speech signal s(n) and noise v(n), i.e. y(n) = s(n) + v(n).</a:t>
            </a:r>
          </a:p>
        </p:txBody>
      </p:sp>
      <p:sp>
        <p:nvSpPr>
          <p:cNvPr id="26" name="TextBox 26"/>
          <p:cNvSpPr txBox="1"/>
          <p:nvPr/>
        </p:nvSpPr>
        <p:spPr>
          <a:xfrm>
            <a:off x="7893845" y="2614189"/>
            <a:ext cx="9709653" cy="1170440"/>
          </a:xfrm>
          <a:prstGeom prst="rect">
            <a:avLst/>
          </a:prstGeom>
        </p:spPr>
        <p:txBody>
          <a:bodyPr lIns="0" tIns="0" rIns="0" bIns="0" rtlCol="0" anchor="t">
            <a:spAutoFit/>
          </a:bodyPr>
          <a:lstStyle/>
          <a:p>
            <a:pPr algn="just">
              <a:lnSpc>
                <a:spcPts val="4787"/>
              </a:lnSpc>
            </a:pPr>
            <a:r>
              <a:rPr lang="en-US" sz="3419">
                <a:solidFill>
                  <a:srgbClr val="000000"/>
                </a:solidFill>
                <a:latin typeface="Alatsi Bold"/>
              </a:rPr>
              <a:t>2. Reformulating s(n) using the harmonic signal model of speech signals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rot="-5400000">
            <a:off x="-3129681" y="491098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EE 304 |IIT INDORE| 2024</a:t>
            </a:r>
          </a:p>
        </p:txBody>
      </p:sp>
      <p:sp>
        <p:nvSpPr>
          <p:cNvPr id="3" name="AutoShape 3"/>
          <p:cNvSpPr/>
          <p:nvPr/>
        </p:nvSpPr>
        <p:spPr>
          <a:xfrm flipH="1" flipV="1">
            <a:off x="334545" y="-104628"/>
            <a:ext cx="5403" cy="2997456"/>
          </a:xfrm>
          <a:prstGeom prst="line">
            <a:avLst/>
          </a:prstGeom>
          <a:ln w="114300" cap="flat">
            <a:solidFill>
              <a:srgbClr val="9FC3D0"/>
            </a:solidFill>
            <a:prstDash val="solid"/>
            <a:headEnd type="none" w="sm" len="sm"/>
            <a:tailEnd type="none" w="sm" len="sm"/>
          </a:ln>
        </p:spPr>
      </p:sp>
      <p:sp>
        <p:nvSpPr>
          <p:cNvPr id="4" name="AutoShape 4"/>
          <p:cNvSpPr/>
          <p:nvPr/>
        </p:nvSpPr>
        <p:spPr>
          <a:xfrm flipH="1" flipV="1">
            <a:off x="329905" y="7289338"/>
            <a:ext cx="5403" cy="2997456"/>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460689"/>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10" name="Freeform 10"/>
          <p:cNvSpPr/>
          <p:nvPr/>
        </p:nvSpPr>
        <p:spPr>
          <a:xfrm>
            <a:off x="3352735" y="-12388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543782" y="957657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2" name="Group 12"/>
          <p:cNvGrpSpPr/>
          <p:nvPr/>
        </p:nvGrpSpPr>
        <p:grpSpPr>
          <a:xfrm>
            <a:off x="772823" y="8544446"/>
            <a:ext cx="8539796" cy="1003549"/>
            <a:chOff x="0" y="0"/>
            <a:chExt cx="3035871" cy="356759"/>
          </a:xfrm>
        </p:grpSpPr>
        <p:sp>
          <p:nvSpPr>
            <p:cNvPr id="13" name="Freeform 13"/>
            <p:cNvSpPr/>
            <p:nvPr/>
          </p:nvSpPr>
          <p:spPr>
            <a:xfrm>
              <a:off x="0" y="0"/>
              <a:ext cx="3035871" cy="356759"/>
            </a:xfrm>
            <a:custGeom>
              <a:avLst/>
              <a:gdLst/>
              <a:ahLst/>
              <a:cxnLst/>
              <a:rect l="l" t="t" r="r" b="b"/>
              <a:pathLst>
                <a:path w="3035871" h="356759">
                  <a:moveTo>
                    <a:pt x="46235" y="0"/>
                  </a:moveTo>
                  <a:lnTo>
                    <a:pt x="2989636" y="0"/>
                  </a:lnTo>
                  <a:cubicBezTo>
                    <a:pt x="3015171" y="0"/>
                    <a:pt x="3035871" y="20700"/>
                    <a:pt x="3035871" y="46235"/>
                  </a:cubicBezTo>
                  <a:lnTo>
                    <a:pt x="3035871" y="310524"/>
                  </a:lnTo>
                  <a:cubicBezTo>
                    <a:pt x="3035871" y="322786"/>
                    <a:pt x="3031000" y="334546"/>
                    <a:pt x="3022329" y="343217"/>
                  </a:cubicBezTo>
                  <a:cubicBezTo>
                    <a:pt x="3013658" y="351887"/>
                    <a:pt x="3001898" y="356759"/>
                    <a:pt x="2989636" y="356759"/>
                  </a:cubicBezTo>
                  <a:lnTo>
                    <a:pt x="46235" y="356759"/>
                  </a:lnTo>
                  <a:cubicBezTo>
                    <a:pt x="20700" y="356759"/>
                    <a:pt x="0" y="336059"/>
                    <a:pt x="0" y="310524"/>
                  </a:cubicBezTo>
                  <a:lnTo>
                    <a:pt x="0" y="46235"/>
                  </a:lnTo>
                  <a:cubicBezTo>
                    <a:pt x="0" y="20700"/>
                    <a:pt x="20700" y="0"/>
                    <a:pt x="46235" y="0"/>
                  </a:cubicBezTo>
                  <a:close/>
                </a:path>
              </a:pathLst>
            </a:custGeom>
            <a:solidFill>
              <a:srgbClr val="E9C7C6"/>
            </a:solidFill>
          </p:spPr>
        </p:sp>
        <p:sp>
          <p:nvSpPr>
            <p:cNvPr id="14" name="TextBox 14"/>
            <p:cNvSpPr txBox="1"/>
            <p:nvPr/>
          </p:nvSpPr>
          <p:spPr>
            <a:xfrm>
              <a:off x="0" y="-38100"/>
              <a:ext cx="3035871" cy="394859"/>
            </a:xfrm>
            <a:prstGeom prst="rect">
              <a:avLst/>
            </a:prstGeom>
          </p:spPr>
          <p:txBody>
            <a:bodyPr lIns="37636" tIns="37636" rIns="37636" bIns="37636" rtlCol="0" anchor="ctr"/>
            <a:lstStyle/>
            <a:p>
              <a:pPr algn="ctr">
                <a:lnSpc>
                  <a:spcPts val="2659"/>
                </a:lnSpc>
              </a:pPr>
              <a:endParaRPr/>
            </a:p>
          </p:txBody>
        </p:sp>
      </p:grpSp>
      <p:grpSp>
        <p:nvGrpSpPr>
          <p:cNvPr id="15" name="Group 15"/>
          <p:cNvGrpSpPr/>
          <p:nvPr/>
        </p:nvGrpSpPr>
        <p:grpSpPr>
          <a:xfrm>
            <a:off x="967391" y="8610343"/>
            <a:ext cx="8159169" cy="871756"/>
            <a:chOff x="0" y="0"/>
            <a:chExt cx="1706211" cy="182298"/>
          </a:xfrm>
        </p:grpSpPr>
        <p:sp>
          <p:nvSpPr>
            <p:cNvPr id="16" name="Freeform 16"/>
            <p:cNvSpPr/>
            <p:nvPr/>
          </p:nvSpPr>
          <p:spPr>
            <a:xfrm>
              <a:off x="0" y="0"/>
              <a:ext cx="1706211" cy="182298"/>
            </a:xfrm>
            <a:custGeom>
              <a:avLst/>
              <a:gdLst/>
              <a:ahLst/>
              <a:cxnLst/>
              <a:rect l="l" t="t" r="r" b="b"/>
              <a:pathLst>
                <a:path w="1706211" h="182298">
                  <a:moveTo>
                    <a:pt x="21824" y="0"/>
                  </a:moveTo>
                  <a:lnTo>
                    <a:pt x="1684387" y="0"/>
                  </a:lnTo>
                  <a:cubicBezTo>
                    <a:pt x="1696440" y="0"/>
                    <a:pt x="1706211" y="9771"/>
                    <a:pt x="1706211" y="21824"/>
                  </a:cubicBezTo>
                  <a:lnTo>
                    <a:pt x="1706211" y="160474"/>
                  </a:lnTo>
                  <a:cubicBezTo>
                    <a:pt x="1706211" y="166262"/>
                    <a:pt x="1703912" y="171813"/>
                    <a:pt x="1699819" y="175906"/>
                  </a:cubicBezTo>
                  <a:cubicBezTo>
                    <a:pt x="1695727" y="179999"/>
                    <a:pt x="1690176" y="182298"/>
                    <a:pt x="1684387" y="182298"/>
                  </a:cubicBezTo>
                  <a:lnTo>
                    <a:pt x="21824" y="182298"/>
                  </a:lnTo>
                  <a:cubicBezTo>
                    <a:pt x="16036" y="182298"/>
                    <a:pt x="10485" y="179999"/>
                    <a:pt x="6392" y="175906"/>
                  </a:cubicBezTo>
                  <a:cubicBezTo>
                    <a:pt x="2299" y="171813"/>
                    <a:pt x="0" y="166262"/>
                    <a:pt x="0" y="160474"/>
                  </a:cubicBezTo>
                  <a:lnTo>
                    <a:pt x="0" y="21824"/>
                  </a:lnTo>
                  <a:cubicBezTo>
                    <a:pt x="0" y="16036"/>
                    <a:pt x="2299" y="10485"/>
                    <a:pt x="6392" y="6392"/>
                  </a:cubicBezTo>
                  <a:cubicBezTo>
                    <a:pt x="10485" y="2299"/>
                    <a:pt x="16036" y="0"/>
                    <a:pt x="21824" y="0"/>
                  </a:cubicBezTo>
                  <a:close/>
                </a:path>
              </a:pathLst>
            </a:custGeom>
            <a:blipFill>
              <a:blip r:embed="rId5"/>
              <a:stretch>
                <a:fillRect t="-16010" b="-20726"/>
              </a:stretch>
            </a:blipFill>
          </p:spPr>
        </p:sp>
      </p:grpSp>
      <p:grpSp>
        <p:nvGrpSpPr>
          <p:cNvPr id="17" name="Group 17"/>
          <p:cNvGrpSpPr/>
          <p:nvPr/>
        </p:nvGrpSpPr>
        <p:grpSpPr>
          <a:xfrm>
            <a:off x="772823" y="3275667"/>
            <a:ext cx="8539796" cy="2820644"/>
            <a:chOff x="0" y="0"/>
            <a:chExt cx="1966249" cy="649440"/>
          </a:xfrm>
        </p:grpSpPr>
        <p:sp>
          <p:nvSpPr>
            <p:cNvPr id="18" name="Freeform 18"/>
            <p:cNvSpPr/>
            <p:nvPr/>
          </p:nvSpPr>
          <p:spPr>
            <a:xfrm>
              <a:off x="0" y="0"/>
              <a:ext cx="1966249" cy="649440"/>
            </a:xfrm>
            <a:custGeom>
              <a:avLst/>
              <a:gdLst/>
              <a:ahLst/>
              <a:cxnLst/>
              <a:rect l="l" t="t" r="r" b="b"/>
              <a:pathLst>
                <a:path w="1966249" h="649440">
                  <a:moveTo>
                    <a:pt x="75245" y="0"/>
                  </a:moveTo>
                  <a:lnTo>
                    <a:pt x="1891004" y="0"/>
                  </a:lnTo>
                  <a:cubicBezTo>
                    <a:pt x="1910960" y="0"/>
                    <a:pt x="1930099" y="7928"/>
                    <a:pt x="1944210" y="22039"/>
                  </a:cubicBezTo>
                  <a:cubicBezTo>
                    <a:pt x="1958321" y="36150"/>
                    <a:pt x="1966249" y="55289"/>
                    <a:pt x="1966249" y="75245"/>
                  </a:cubicBezTo>
                  <a:lnTo>
                    <a:pt x="1966249" y="574195"/>
                  </a:lnTo>
                  <a:cubicBezTo>
                    <a:pt x="1966249" y="594151"/>
                    <a:pt x="1958321" y="613290"/>
                    <a:pt x="1944210" y="627402"/>
                  </a:cubicBezTo>
                  <a:cubicBezTo>
                    <a:pt x="1930099" y="641513"/>
                    <a:pt x="1910960" y="649440"/>
                    <a:pt x="1891004" y="649440"/>
                  </a:cubicBezTo>
                  <a:lnTo>
                    <a:pt x="75245" y="649440"/>
                  </a:lnTo>
                  <a:cubicBezTo>
                    <a:pt x="55289" y="649440"/>
                    <a:pt x="36150" y="641513"/>
                    <a:pt x="22039" y="627402"/>
                  </a:cubicBezTo>
                  <a:cubicBezTo>
                    <a:pt x="7928" y="613290"/>
                    <a:pt x="0" y="594151"/>
                    <a:pt x="0" y="574195"/>
                  </a:cubicBezTo>
                  <a:lnTo>
                    <a:pt x="0" y="75245"/>
                  </a:lnTo>
                  <a:cubicBezTo>
                    <a:pt x="0" y="55289"/>
                    <a:pt x="7928" y="36150"/>
                    <a:pt x="22039" y="22039"/>
                  </a:cubicBezTo>
                  <a:cubicBezTo>
                    <a:pt x="36150" y="7928"/>
                    <a:pt x="55289" y="0"/>
                    <a:pt x="75245" y="0"/>
                  </a:cubicBezTo>
                  <a:close/>
                </a:path>
              </a:pathLst>
            </a:custGeom>
            <a:solidFill>
              <a:srgbClr val="E9C7C6"/>
            </a:solidFill>
          </p:spPr>
        </p:sp>
        <p:sp>
          <p:nvSpPr>
            <p:cNvPr id="19" name="TextBox 19"/>
            <p:cNvSpPr txBox="1"/>
            <p:nvPr/>
          </p:nvSpPr>
          <p:spPr>
            <a:xfrm>
              <a:off x="0" y="-38100"/>
              <a:ext cx="1966249" cy="687540"/>
            </a:xfrm>
            <a:prstGeom prst="rect">
              <a:avLst/>
            </a:prstGeom>
          </p:spPr>
          <p:txBody>
            <a:bodyPr lIns="58109" tIns="58109" rIns="58109" bIns="58109" rtlCol="0" anchor="ctr"/>
            <a:lstStyle/>
            <a:p>
              <a:pPr algn="ctr">
                <a:lnSpc>
                  <a:spcPts val="2660"/>
                </a:lnSpc>
              </a:pPr>
              <a:endParaRPr/>
            </a:p>
          </p:txBody>
        </p:sp>
      </p:grpSp>
      <p:grpSp>
        <p:nvGrpSpPr>
          <p:cNvPr id="20" name="Group 20"/>
          <p:cNvGrpSpPr/>
          <p:nvPr/>
        </p:nvGrpSpPr>
        <p:grpSpPr>
          <a:xfrm>
            <a:off x="967391" y="3471582"/>
            <a:ext cx="8159169" cy="2450216"/>
            <a:chOff x="0" y="0"/>
            <a:chExt cx="1105065" cy="331854"/>
          </a:xfrm>
        </p:grpSpPr>
        <p:sp>
          <p:nvSpPr>
            <p:cNvPr id="21" name="Freeform 21"/>
            <p:cNvSpPr/>
            <p:nvPr/>
          </p:nvSpPr>
          <p:spPr>
            <a:xfrm>
              <a:off x="0" y="0"/>
              <a:ext cx="1105065" cy="331854"/>
            </a:xfrm>
            <a:custGeom>
              <a:avLst/>
              <a:gdLst/>
              <a:ahLst/>
              <a:cxnLst/>
              <a:rect l="l" t="t" r="r" b="b"/>
              <a:pathLst>
                <a:path w="1105065" h="331854">
                  <a:moveTo>
                    <a:pt x="35108" y="0"/>
                  </a:moveTo>
                  <a:lnTo>
                    <a:pt x="1069958" y="0"/>
                  </a:lnTo>
                  <a:cubicBezTo>
                    <a:pt x="1079269" y="0"/>
                    <a:pt x="1088199" y="3699"/>
                    <a:pt x="1094783" y="10283"/>
                  </a:cubicBezTo>
                  <a:cubicBezTo>
                    <a:pt x="1101367" y="16867"/>
                    <a:pt x="1105065" y="25797"/>
                    <a:pt x="1105065" y="35108"/>
                  </a:cubicBezTo>
                  <a:lnTo>
                    <a:pt x="1105065" y="296746"/>
                  </a:lnTo>
                  <a:cubicBezTo>
                    <a:pt x="1105065" y="306057"/>
                    <a:pt x="1101367" y="314987"/>
                    <a:pt x="1094783" y="321571"/>
                  </a:cubicBezTo>
                  <a:cubicBezTo>
                    <a:pt x="1088199" y="328155"/>
                    <a:pt x="1079269" y="331854"/>
                    <a:pt x="1069958" y="331854"/>
                  </a:cubicBezTo>
                  <a:lnTo>
                    <a:pt x="35108" y="331854"/>
                  </a:lnTo>
                  <a:cubicBezTo>
                    <a:pt x="25797" y="331854"/>
                    <a:pt x="16867" y="328155"/>
                    <a:pt x="10283" y="321571"/>
                  </a:cubicBezTo>
                  <a:cubicBezTo>
                    <a:pt x="3699" y="314987"/>
                    <a:pt x="0" y="306057"/>
                    <a:pt x="0" y="296746"/>
                  </a:cubicBezTo>
                  <a:lnTo>
                    <a:pt x="0" y="35108"/>
                  </a:lnTo>
                  <a:cubicBezTo>
                    <a:pt x="0" y="25797"/>
                    <a:pt x="3699" y="16867"/>
                    <a:pt x="10283" y="10283"/>
                  </a:cubicBezTo>
                  <a:cubicBezTo>
                    <a:pt x="16867" y="3699"/>
                    <a:pt x="25797" y="0"/>
                    <a:pt x="35108" y="0"/>
                  </a:cubicBezTo>
                  <a:close/>
                </a:path>
              </a:pathLst>
            </a:custGeom>
            <a:blipFill>
              <a:blip r:embed="rId6"/>
              <a:stretch>
                <a:fillRect l="-550" r="-550"/>
              </a:stretch>
            </a:blipFill>
          </p:spPr>
        </p:sp>
      </p:grpSp>
      <p:grpSp>
        <p:nvGrpSpPr>
          <p:cNvPr id="22" name="Group 22"/>
          <p:cNvGrpSpPr/>
          <p:nvPr/>
        </p:nvGrpSpPr>
        <p:grpSpPr>
          <a:xfrm>
            <a:off x="772823" y="6140461"/>
            <a:ext cx="8539796" cy="1032272"/>
            <a:chOff x="0" y="0"/>
            <a:chExt cx="1966249" cy="237676"/>
          </a:xfrm>
        </p:grpSpPr>
        <p:sp>
          <p:nvSpPr>
            <p:cNvPr id="23" name="Freeform 23"/>
            <p:cNvSpPr/>
            <p:nvPr/>
          </p:nvSpPr>
          <p:spPr>
            <a:xfrm>
              <a:off x="0" y="0"/>
              <a:ext cx="1966249" cy="237676"/>
            </a:xfrm>
            <a:custGeom>
              <a:avLst/>
              <a:gdLst/>
              <a:ahLst/>
              <a:cxnLst/>
              <a:rect l="l" t="t" r="r" b="b"/>
              <a:pathLst>
                <a:path w="1966249" h="237676">
                  <a:moveTo>
                    <a:pt x="75245" y="0"/>
                  </a:moveTo>
                  <a:lnTo>
                    <a:pt x="1891004" y="0"/>
                  </a:lnTo>
                  <a:cubicBezTo>
                    <a:pt x="1910960" y="0"/>
                    <a:pt x="1930099" y="7928"/>
                    <a:pt x="1944210" y="22039"/>
                  </a:cubicBezTo>
                  <a:cubicBezTo>
                    <a:pt x="1958321" y="36150"/>
                    <a:pt x="1966249" y="55289"/>
                    <a:pt x="1966249" y="75245"/>
                  </a:cubicBezTo>
                  <a:lnTo>
                    <a:pt x="1966249" y="162431"/>
                  </a:lnTo>
                  <a:cubicBezTo>
                    <a:pt x="1966249" y="182387"/>
                    <a:pt x="1958321" y="201526"/>
                    <a:pt x="1944210" y="215637"/>
                  </a:cubicBezTo>
                  <a:cubicBezTo>
                    <a:pt x="1930099" y="229748"/>
                    <a:pt x="1910960" y="237676"/>
                    <a:pt x="1891004" y="237676"/>
                  </a:cubicBezTo>
                  <a:lnTo>
                    <a:pt x="75245" y="237676"/>
                  </a:lnTo>
                  <a:cubicBezTo>
                    <a:pt x="55289" y="237676"/>
                    <a:pt x="36150" y="229748"/>
                    <a:pt x="22039" y="215637"/>
                  </a:cubicBezTo>
                  <a:cubicBezTo>
                    <a:pt x="7928" y="201526"/>
                    <a:pt x="0" y="182387"/>
                    <a:pt x="0" y="162431"/>
                  </a:cubicBezTo>
                  <a:lnTo>
                    <a:pt x="0" y="75245"/>
                  </a:lnTo>
                  <a:cubicBezTo>
                    <a:pt x="0" y="55289"/>
                    <a:pt x="7928" y="36150"/>
                    <a:pt x="22039" y="22039"/>
                  </a:cubicBezTo>
                  <a:cubicBezTo>
                    <a:pt x="36150" y="7928"/>
                    <a:pt x="55289" y="0"/>
                    <a:pt x="75245" y="0"/>
                  </a:cubicBezTo>
                  <a:close/>
                </a:path>
              </a:pathLst>
            </a:custGeom>
            <a:solidFill>
              <a:srgbClr val="E9C7C6"/>
            </a:solidFill>
          </p:spPr>
        </p:sp>
        <p:sp>
          <p:nvSpPr>
            <p:cNvPr id="24" name="TextBox 24"/>
            <p:cNvSpPr txBox="1"/>
            <p:nvPr/>
          </p:nvSpPr>
          <p:spPr>
            <a:xfrm>
              <a:off x="0" y="-38100"/>
              <a:ext cx="1966249" cy="275776"/>
            </a:xfrm>
            <a:prstGeom prst="rect">
              <a:avLst/>
            </a:prstGeom>
          </p:spPr>
          <p:txBody>
            <a:bodyPr lIns="58109" tIns="58109" rIns="58109" bIns="58109" rtlCol="0" anchor="ctr"/>
            <a:lstStyle/>
            <a:p>
              <a:pPr algn="ctr">
                <a:lnSpc>
                  <a:spcPts val="2660"/>
                </a:lnSpc>
              </a:pPr>
              <a:endParaRPr/>
            </a:p>
          </p:txBody>
        </p:sp>
      </p:grpSp>
      <p:grpSp>
        <p:nvGrpSpPr>
          <p:cNvPr id="25" name="Group 25"/>
          <p:cNvGrpSpPr/>
          <p:nvPr/>
        </p:nvGrpSpPr>
        <p:grpSpPr>
          <a:xfrm>
            <a:off x="967391" y="6212160"/>
            <a:ext cx="8159169" cy="896706"/>
            <a:chOff x="0" y="0"/>
            <a:chExt cx="1105065" cy="121449"/>
          </a:xfrm>
        </p:grpSpPr>
        <p:sp>
          <p:nvSpPr>
            <p:cNvPr id="26" name="Freeform 26"/>
            <p:cNvSpPr/>
            <p:nvPr/>
          </p:nvSpPr>
          <p:spPr>
            <a:xfrm>
              <a:off x="0" y="0"/>
              <a:ext cx="1105065" cy="121449"/>
            </a:xfrm>
            <a:custGeom>
              <a:avLst/>
              <a:gdLst/>
              <a:ahLst/>
              <a:cxnLst/>
              <a:rect l="l" t="t" r="r" b="b"/>
              <a:pathLst>
                <a:path w="1105065" h="121449">
                  <a:moveTo>
                    <a:pt x="35108" y="0"/>
                  </a:moveTo>
                  <a:lnTo>
                    <a:pt x="1069958" y="0"/>
                  </a:lnTo>
                  <a:cubicBezTo>
                    <a:pt x="1079269" y="0"/>
                    <a:pt x="1088199" y="3699"/>
                    <a:pt x="1094783" y="10283"/>
                  </a:cubicBezTo>
                  <a:cubicBezTo>
                    <a:pt x="1101367" y="16867"/>
                    <a:pt x="1105065" y="25797"/>
                    <a:pt x="1105065" y="35108"/>
                  </a:cubicBezTo>
                  <a:lnTo>
                    <a:pt x="1105065" y="86341"/>
                  </a:lnTo>
                  <a:cubicBezTo>
                    <a:pt x="1105065" y="95652"/>
                    <a:pt x="1101367" y="104582"/>
                    <a:pt x="1094783" y="111166"/>
                  </a:cubicBezTo>
                  <a:cubicBezTo>
                    <a:pt x="1088199" y="117750"/>
                    <a:pt x="1079269" y="121449"/>
                    <a:pt x="1069958" y="121449"/>
                  </a:cubicBezTo>
                  <a:lnTo>
                    <a:pt x="35108" y="121449"/>
                  </a:lnTo>
                  <a:cubicBezTo>
                    <a:pt x="25797" y="121449"/>
                    <a:pt x="16867" y="117750"/>
                    <a:pt x="10283" y="111166"/>
                  </a:cubicBezTo>
                  <a:cubicBezTo>
                    <a:pt x="3699" y="104582"/>
                    <a:pt x="0" y="95652"/>
                    <a:pt x="0" y="86341"/>
                  </a:cubicBezTo>
                  <a:lnTo>
                    <a:pt x="0" y="35108"/>
                  </a:lnTo>
                  <a:cubicBezTo>
                    <a:pt x="0" y="25797"/>
                    <a:pt x="3699" y="16867"/>
                    <a:pt x="10283" y="10283"/>
                  </a:cubicBezTo>
                  <a:cubicBezTo>
                    <a:pt x="16867" y="3699"/>
                    <a:pt x="25797" y="0"/>
                    <a:pt x="35108" y="0"/>
                  </a:cubicBezTo>
                  <a:close/>
                </a:path>
              </a:pathLst>
            </a:custGeom>
            <a:blipFill>
              <a:blip r:embed="rId7"/>
              <a:stretch>
                <a:fillRect t="-8961" r="-6861" b="-8961"/>
              </a:stretch>
            </a:blipFill>
          </p:spPr>
        </p:sp>
      </p:grpSp>
      <p:grpSp>
        <p:nvGrpSpPr>
          <p:cNvPr id="27" name="Group 27"/>
          <p:cNvGrpSpPr/>
          <p:nvPr/>
        </p:nvGrpSpPr>
        <p:grpSpPr>
          <a:xfrm>
            <a:off x="9924225" y="5869276"/>
            <a:ext cx="8118414" cy="4297802"/>
            <a:chOff x="0" y="0"/>
            <a:chExt cx="1869228" cy="989549"/>
          </a:xfrm>
        </p:grpSpPr>
        <p:sp>
          <p:nvSpPr>
            <p:cNvPr id="28" name="Freeform 28"/>
            <p:cNvSpPr/>
            <p:nvPr/>
          </p:nvSpPr>
          <p:spPr>
            <a:xfrm>
              <a:off x="0" y="0"/>
              <a:ext cx="1869228" cy="989549"/>
            </a:xfrm>
            <a:custGeom>
              <a:avLst/>
              <a:gdLst/>
              <a:ahLst/>
              <a:cxnLst/>
              <a:rect l="l" t="t" r="r" b="b"/>
              <a:pathLst>
                <a:path w="1869228" h="989549">
                  <a:moveTo>
                    <a:pt x="79151" y="0"/>
                  </a:moveTo>
                  <a:lnTo>
                    <a:pt x="1790077" y="0"/>
                  </a:lnTo>
                  <a:cubicBezTo>
                    <a:pt x="1811069" y="0"/>
                    <a:pt x="1831201" y="8339"/>
                    <a:pt x="1846045" y="23183"/>
                  </a:cubicBezTo>
                  <a:cubicBezTo>
                    <a:pt x="1860889" y="38026"/>
                    <a:pt x="1869228" y="58159"/>
                    <a:pt x="1869228" y="79151"/>
                  </a:cubicBezTo>
                  <a:lnTo>
                    <a:pt x="1869228" y="910398"/>
                  </a:lnTo>
                  <a:cubicBezTo>
                    <a:pt x="1869228" y="954112"/>
                    <a:pt x="1833791" y="989549"/>
                    <a:pt x="1790077" y="989549"/>
                  </a:cubicBezTo>
                  <a:lnTo>
                    <a:pt x="79151" y="989549"/>
                  </a:lnTo>
                  <a:cubicBezTo>
                    <a:pt x="35437" y="989549"/>
                    <a:pt x="0" y="954112"/>
                    <a:pt x="0" y="910398"/>
                  </a:cubicBezTo>
                  <a:lnTo>
                    <a:pt x="0" y="79151"/>
                  </a:lnTo>
                  <a:cubicBezTo>
                    <a:pt x="0" y="35437"/>
                    <a:pt x="35437" y="0"/>
                    <a:pt x="79151" y="0"/>
                  </a:cubicBezTo>
                  <a:close/>
                </a:path>
              </a:pathLst>
            </a:custGeom>
            <a:solidFill>
              <a:srgbClr val="E9C7C6"/>
            </a:solidFill>
          </p:spPr>
        </p:sp>
        <p:sp>
          <p:nvSpPr>
            <p:cNvPr id="29" name="TextBox 29"/>
            <p:cNvSpPr txBox="1"/>
            <p:nvPr/>
          </p:nvSpPr>
          <p:spPr>
            <a:xfrm>
              <a:off x="0" y="-38100"/>
              <a:ext cx="1869228" cy="1027649"/>
            </a:xfrm>
            <a:prstGeom prst="rect">
              <a:avLst/>
            </a:prstGeom>
          </p:spPr>
          <p:txBody>
            <a:bodyPr lIns="58109" tIns="58109" rIns="58109" bIns="58109" rtlCol="0" anchor="ctr"/>
            <a:lstStyle/>
            <a:p>
              <a:pPr algn="ctr">
                <a:lnSpc>
                  <a:spcPts val="2660"/>
                </a:lnSpc>
              </a:pPr>
              <a:endParaRPr/>
            </a:p>
          </p:txBody>
        </p:sp>
      </p:grpSp>
      <p:graphicFrame>
        <p:nvGraphicFramePr>
          <p:cNvPr id="30" name="Table 30"/>
          <p:cNvGraphicFramePr>
            <a:graphicFrameLocks noGrp="1"/>
          </p:cNvGraphicFramePr>
          <p:nvPr/>
        </p:nvGraphicFramePr>
        <p:xfrm>
          <a:off x="10142405" y="6264863"/>
          <a:ext cx="7595949" cy="3411380"/>
        </p:xfrm>
        <a:graphic>
          <a:graphicData uri="http://schemas.openxmlformats.org/drawingml/2006/table">
            <a:tbl>
              <a:tblPr/>
              <a:tblGrid>
                <a:gridCol w="3229228">
                  <a:extLst>
                    <a:ext uri="{9D8B030D-6E8A-4147-A177-3AD203B41FA5}">
                      <a16:colId xmlns:a16="http://schemas.microsoft.com/office/drawing/2014/main" val="20000"/>
                    </a:ext>
                  </a:extLst>
                </a:gridCol>
                <a:gridCol w="4366721">
                  <a:extLst>
                    <a:ext uri="{9D8B030D-6E8A-4147-A177-3AD203B41FA5}">
                      <a16:colId xmlns:a16="http://schemas.microsoft.com/office/drawing/2014/main" val="20001"/>
                    </a:ext>
                  </a:extLst>
                </a:gridCol>
              </a:tblGrid>
              <a:tr h="655016">
                <a:tc>
                  <a:txBody>
                    <a:bodyPr/>
                    <a:lstStyle/>
                    <a:p>
                      <a:pPr algn="ctr">
                        <a:lnSpc>
                          <a:spcPts val="1847"/>
                        </a:lnSpc>
                        <a:defRPr/>
                      </a:pPr>
                      <a:r>
                        <a:rPr lang="en-US" sz="2199">
                          <a:solidFill>
                            <a:srgbClr val="000000"/>
                          </a:solidFill>
                          <a:latin typeface="Abhaya Libre Bold"/>
                        </a:rPr>
                        <a:t>SNR of the noisy signal</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847"/>
                        </a:lnSpc>
                        <a:defRPr/>
                      </a:pPr>
                      <a:r>
                        <a:rPr lang="en-US" sz="2199">
                          <a:solidFill>
                            <a:srgbClr val="000000"/>
                          </a:solidFill>
                          <a:latin typeface="Abhaya Libre Bold"/>
                        </a:rPr>
                        <a:t>Improvement after phase enhancement </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9091">
                <a:tc>
                  <a:txBody>
                    <a:bodyPr/>
                    <a:lstStyle/>
                    <a:p>
                      <a:pPr algn="ctr">
                        <a:lnSpc>
                          <a:spcPts val="1199"/>
                        </a:lnSpc>
                        <a:defRPr/>
                      </a:pPr>
                      <a:r>
                        <a:rPr lang="en-US" sz="2399">
                          <a:solidFill>
                            <a:srgbClr val="000000"/>
                          </a:solidFill>
                          <a:latin typeface="Abhaya Libre Bold"/>
                        </a:rPr>
                        <a:t>1</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199"/>
                        </a:lnSpc>
                        <a:defRPr/>
                      </a:pPr>
                      <a:r>
                        <a:rPr lang="en-US" sz="2399">
                          <a:solidFill>
                            <a:srgbClr val="000000"/>
                          </a:solidFill>
                          <a:latin typeface="Abhaya Libre Bold"/>
                        </a:rPr>
                        <a:t>1.3597</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9091">
                <a:tc>
                  <a:txBody>
                    <a:bodyPr/>
                    <a:lstStyle/>
                    <a:p>
                      <a:pPr algn="ctr">
                        <a:lnSpc>
                          <a:spcPts val="1199"/>
                        </a:lnSpc>
                        <a:defRPr/>
                      </a:pPr>
                      <a:r>
                        <a:rPr lang="en-US" sz="2399">
                          <a:solidFill>
                            <a:srgbClr val="000000"/>
                          </a:solidFill>
                          <a:latin typeface="Abhaya Libre Bold"/>
                        </a:rPr>
                        <a:t>5</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199"/>
                        </a:lnSpc>
                        <a:defRPr/>
                      </a:pPr>
                      <a:r>
                        <a:rPr lang="en-US" sz="2399">
                          <a:solidFill>
                            <a:srgbClr val="000000"/>
                          </a:solidFill>
                          <a:latin typeface="Abhaya Libre Bold"/>
                        </a:rPr>
                        <a:t>1.1350</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89091">
                <a:tc>
                  <a:txBody>
                    <a:bodyPr/>
                    <a:lstStyle/>
                    <a:p>
                      <a:pPr algn="ctr">
                        <a:lnSpc>
                          <a:spcPts val="1199"/>
                        </a:lnSpc>
                        <a:defRPr/>
                      </a:pPr>
                      <a:r>
                        <a:rPr lang="en-US" sz="2399">
                          <a:solidFill>
                            <a:srgbClr val="000000"/>
                          </a:solidFill>
                          <a:latin typeface="Abhaya Libre Bold"/>
                        </a:rPr>
                        <a:t>8</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199"/>
                        </a:lnSpc>
                        <a:defRPr/>
                      </a:pPr>
                      <a:r>
                        <a:rPr lang="en-US" sz="2399">
                          <a:solidFill>
                            <a:srgbClr val="000000"/>
                          </a:solidFill>
                          <a:latin typeface="Abhaya Libre Bold"/>
                        </a:rPr>
                        <a:t>1.0502</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89091">
                <a:tc>
                  <a:txBody>
                    <a:bodyPr/>
                    <a:lstStyle/>
                    <a:p>
                      <a:pPr algn="ctr">
                        <a:lnSpc>
                          <a:spcPts val="1199"/>
                        </a:lnSpc>
                        <a:defRPr/>
                      </a:pPr>
                      <a:r>
                        <a:rPr lang="en-US" sz="2399">
                          <a:solidFill>
                            <a:srgbClr val="000000"/>
                          </a:solidFill>
                          <a:latin typeface="Abhaya Libre Bold"/>
                        </a:rPr>
                        <a:t>11</a:t>
                      </a:r>
                      <a:endParaRPr lang="en-US" sz="110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1199"/>
                        </a:lnSpc>
                        <a:defRPr/>
                      </a:pPr>
                      <a:r>
                        <a:rPr lang="en-US" sz="2399" dirty="0">
                          <a:solidFill>
                            <a:srgbClr val="000000"/>
                          </a:solidFill>
                          <a:latin typeface="Abhaya Libre Bold"/>
                        </a:rPr>
                        <a:t>1.0022</a:t>
                      </a:r>
                      <a:endParaRPr lang="en-US" sz="1100" dirty="0"/>
                    </a:p>
                  </a:txBody>
                  <a:tcPr marL="0" marR="0" marT="0" marB="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TextBox 31"/>
          <p:cNvSpPr txBox="1"/>
          <p:nvPr/>
        </p:nvSpPr>
        <p:spPr>
          <a:xfrm>
            <a:off x="967391" y="2603330"/>
            <a:ext cx="6279876" cy="1098731"/>
          </a:xfrm>
          <a:prstGeom prst="rect">
            <a:avLst/>
          </a:prstGeom>
        </p:spPr>
        <p:txBody>
          <a:bodyPr lIns="0" tIns="0" rIns="0" bIns="0" rtlCol="0" anchor="t">
            <a:spAutoFit/>
          </a:bodyPr>
          <a:lstStyle/>
          <a:p>
            <a:pPr>
              <a:lnSpc>
                <a:spcPts val="4438"/>
              </a:lnSpc>
            </a:pPr>
            <a:r>
              <a:rPr lang="en-US" sz="3170">
                <a:solidFill>
                  <a:srgbClr val="000000"/>
                </a:solidFill>
                <a:latin typeface="Alatsi Bold"/>
              </a:rPr>
              <a:t>3. Performing Phase Reconstruction</a:t>
            </a:r>
          </a:p>
          <a:p>
            <a:pPr>
              <a:lnSpc>
                <a:spcPts val="4438"/>
              </a:lnSpc>
            </a:pPr>
            <a:endParaRPr lang="en-US" sz="3170">
              <a:solidFill>
                <a:srgbClr val="000000"/>
              </a:solidFill>
              <a:latin typeface="Alatsi Bold"/>
            </a:endParaRPr>
          </a:p>
        </p:txBody>
      </p:sp>
      <p:sp>
        <p:nvSpPr>
          <p:cNvPr id="32" name="TextBox 32"/>
          <p:cNvSpPr txBox="1"/>
          <p:nvPr/>
        </p:nvSpPr>
        <p:spPr>
          <a:xfrm>
            <a:off x="967391" y="7353708"/>
            <a:ext cx="8335962" cy="1091966"/>
          </a:xfrm>
          <a:prstGeom prst="rect">
            <a:avLst/>
          </a:prstGeom>
        </p:spPr>
        <p:txBody>
          <a:bodyPr lIns="0" tIns="0" rIns="0" bIns="0" rtlCol="0" anchor="t">
            <a:spAutoFit/>
          </a:bodyPr>
          <a:lstStyle/>
          <a:p>
            <a:pPr algn="just">
              <a:lnSpc>
                <a:spcPts val="2880"/>
              </a:lnSpc>
            </a:pPr>
            <a:r>
              <a:rPr lang="en-US" sz="2057" dirty="0">
                <a:solidFill>
                  <a:srgbClr val="000000"/>
                </a:solidFill>
                <a:latin typeface="Alatsi Bold"/>
              </a:rPr>
              <a:t>4. The reconstructed phase is combined with the noisy amplitude and then demodulated by multiplying by </a:t>
            </a:r>
            <a:r>
              <a:rPr lang="en-US" sz="2057" dirty="0" err="1">
                <a:solidFill>
                  <a:srgbClr val="000000"/>
                </a:solidFill>
                <a:latin typeface="Alatsi Bold"/>
              </a:rPr>
              <a:t>e</a:t>
            </a:r>
            <a:r>
              <a:rPr lang="en-US" sz="2057" baseline="30000" dirty="0" err="1">
                <a:solidFill>
                  <a:srgbClr val="000000"/>
                </a:solidFill>
                <a:latin typeface="Alatsi Bold"/>
              </a:rPr>
              <a:t>jΩ</a:t>
            </a:r>
            <a:r>
              <a:rPr lang="en-US" sz="2057" baseline="-25000" dirty="0" err="1">
                <a:solidFill>
                  <a:srgbClr val="000000"/>
                </a:solidFill>
                <a:latin typeface="Alatsi Bold"/>
              </a:rPr>
              <a:t>k</a:t>
            </a:r>
            <a:r>
              <a:rPr lang="en-US" sz="2057" baseline="30000" dirty="0" err="1">
                <a:solidFill>
                  <a:srgbClr val="000000"/>
                </a:solidFill>
                <a:latin typeface="Alatsi Bold"/>
              </a:rPr>
              <a:t>lL</a:t>
            </a:r>
            <a:r>
              <a:rPr lang="en-US" sz="2057" dirty="0">
                <a:solidFill>
                  <a:srgbClr val="000000"/>
                </a:solidFill>
                <a:latin typeface="Alatsi Bold"/>
              </a:rPr>
              <a:t> , which yields the clean speech estimate</a:t>
            </a:r>
          </a:p>
        </p:txBody>
      </p:sp>
      <p:sp>
        <p:nvSpPr>
          <p:cNvPr id="33" name="TextBox 33"/>
          <p:cNvSpPr txBox="1"/>
          <p:nvPr/>
        </p:nvSpPr>
        <p:spPr>
          <a:xfrm>
            <a:off x="967391" y="1098236"/>
            <a:ext cx="5750333" cy="946143"/>
          </a:xfrm>
          <a:prstGeom prst="rect">
            <a:avLst/>
          </a:prstGeom>
        </p:spPr>
        <p:txBody>
          <a:bodyPr lIns="0" tIns="0" rIns="0" bIns="0" rtlCol="0" anchor="t">
            <a:spAutoFit/>
          </a:bodyPr>
          <a:lstStyle/>
          <a:p>
            <a:pPr>
              <a:lnSpc>
                <a:spcPts val="7700"/>
              </a:lnSpc>
            </a:pPr>
            <a:r>
              <a:rPr lang="en-US" sz="5500">
                <a:solidFill>
                  <a:srgbClr val="000000"/>
                </a:solidFill>
                <a:latin typeface="Alatsi Bold"/>
              </a:rPr>
              <a:t>METHODOLOGY</a:t>
            </a:r>
          </a:p>
        </p:txBody>
      </p:sp>
      <p:sp>
        <p:nvSpPr>
          <p:cNvPr id="34" name="TextBox 34"/>
          <p:cNvSpPr txBox="1"/>
          <p:nvPr/>
        </p:nvSpPr>
        <p:spPr>
          <a:xfrm>
            <a:off x="9924225" y="1098236"/>
            <a:ext cx="8118414" cy="946143"/>
          </a:xfrm>
          <a:prstGeom prst="rect">
            <a:avLst/>
          </a:prstGeom>
        </p:spPr>
        <p:txBody>
          <a:bodyPr lIns="0" tIns="0" rIns="0" bIns="0" rtlCol="0" anchor="t">
            <a:spAutoFit/>
          </a:bodyPr>
          <a:lstStyle/>
          <a:p>
            <a:pPr>
              <a:lnSpc>
                <a:spcPts val="7700"/>
              </a:lnSpc>
            </a:pPr>
            <a:r>
              <a:rPr lang="en-US" sz="5500">
                <a:solidFill>
                  <a:srgbClr val="000000"/>
                </a:solidFill>
                <a:latin typeface="Alatsi Bold"/>
              </a:rPr>
              <a:t>EVALUATION &amp; RESULTS</a:t>
            </a:r>
          </a:p>
        </p:txBody>
      </p:sp>
      <p:sp>
        <p:nvSpPr>
          <p:cNvPr id="35" name="TextBox 35"/>
          <p:cNvSpPr txBox="1"/>
          <p:nvPr/>
        </p:nvSpPr>
        <p:spPr>
          <a:xfrm>
            <a:off x="10142405" y="2262353"/>
            <a:ext cx="7682053" cy="3340223"/>
          </a:xfrm>
          <a:prstGeom prst="rect">
            <a:avLst/>
          </a:prstGeom>
        </p:spPr>
        <p:txBody>
          <a:bodyPr lIns="0" tIns="0" rIns="0" bIns="0" rtlCol="0" anchor="t">
            <a:spAutoFit/>
          </a:bodyPr>
          <a:lstStyle/>
          <a:p>
            <a:pPr algn="just">
              <a:lnSpc>
                <a:spcPts val="3318"/>
              </a:lnSpc>
            </a:pPr>
            <a:r>
              <a:rPr lang="en-US" sz="2370">
                <a:solidFill>
                  <a:srgbClr val="000000"/>
                </a:solidFill>
                <a:latin typeface="Alatsi Bold"/>
              </a:rPr>
              <a:t>For the evaluation of the proposed algorithm, a randomly chosen subset of 10 speakers taken from the TIMIT database is deteriorated by additive white Gaussian noise with global SNRs ranging from -10 dB to 15 dB. The segment length is set to 32 ms, and a segment shift of 4 ms is chosen to allow for a high temporal resolution. With a sampling frequency of 8 kHz, this corresponds to N = 256 samples and L = 32 samples.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rot="-5400000">
            <a:off x="-3129681" y="4910987"/>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EE 304 |IIT INDORE| 2024</a:t>
            </a:r>
          </a:p>
        </p:txBody>
      </p:sp>
      <p:sp>
        <p:nvSpPr>
          <p:cNvPr id="3" name="AutoShape 3"/>
          <p:cNvSpPr/>
          <p:nvPr/>
        </p:nvSpPr>
        <p:spPr>
          <a:xfrm flipH="1" flipV="1">
            <a:off x="334545" y="-104628"/>
            <a:ext cx="5403" cy="2997456"/>
          </a:xfrm>
          <a:prstGeom prst="line">
            <a:avLst/>
          </a:prstGeom>
          <a:ln w="114300" cap="flat">
            <a:solidFill>
              <a:srgbClr val="9FC3D0"/>
            </a:solidFill>
            <a:prstDash val="solid"/>
            <a:headEnd type="none" w="sm" len="sm"/>
            <a:tailEnd type="none" w="sm" len="sm"/>
          </a:ln>
        </p:spPr>
      </p:sp>
      <p:sp>
        <p:nvSpPr>
          <p:cNvPr id="4" name="AutoShape 4"/>
          <p:cNvSpPr/>
          <p:nvPr/>
        </p:nvSpPr>
        <p:spPr>
          <a:xfrm flipH="1" flipV="1">
            <a:off x="329905" y="7289338"/>
            <a:ext cx="5403" cy="2997456"/>
          </a:xfrm>
          <a:prstGeom prst="line">
            <a:avLst/>
          </a:prstGeom>
          <a:ln w="114300" cap="flat">
            <a:solidFill>
              <a:srgbClr val="9FC3D0"/>
            </a:solidFill>
            <a:prstDash val="solid"/>
            <a:headEnd type="none" w="sm" len="sm"/>
            <a:tailEnd type="none" w="sm" len="sm"/>
          </a:ln>
        </p:spPr>
      </p:sp>
      <p:grpSp>
        <p:nvGrpSpPr>
          <p:cNvPr id="5" name="Group 5"/>
          <p:cNvGrpSpPr/>
          <p:nvPr/>
        </p:nvGrpSpPr>
        <p:grpSpPr>
          <a:xfrm>
            <a:off x="15859155" y="-460689"/>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10" name="Freeform 10"/>
          <p:cNvSpPr/>
          <p:nvPr/>
        </p:nvSpPr>
        <p:spPr>
          <a:xfrm>
            <a:off x="1511445" y="-1677345"/>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749445" y="2491010"/>
            <a:ext cx="8188892" cy="6179015"/>
          </a:xfrm>
          <a:custGeom>
            <a:avLst/>
            <a:gdLst/>
            <a:ahLst/>
            <a:cxnLst/>
            <a:rect l="l" t="t" r="r" b="b"/>
            <a:pathLst>
              <a:path w="8188892" h="6179015">
                <a:moveTo>
                  <a:pt x="0" y="0"/>
                </a:moveTo>
                <a:lnTo>
                  <a:pt x="8188892" y="0"/>
                </a:lnTo>
                <a:lnTo>
                  <a:pt x="8188892" y="6179014"/>
                </a:lnTo>
                <a:lnTo>
                  <a:pt x="0" y="6179014"/>
                </a:lnTo>
                <a:lnTo>
                  <a:pt x="0" y="0"/>
                </a:lnTo>
                <a:close/>
              </a:path>
            </a:pathLst>
          </a:custGeom>
          <a:blipFill>
            <a:blip r:embed="rId4"/>
            <a:stretch>
              <a:fillRect/>
            </a:stretch>
          </a:blipFill>
        </p:spPr>
      </p:sp>
      <p:sp>
        <p:nvSpPr>
          <p:cNvPr id="19" name="TextBox 19"/>
          <p:cNvSpPr txBox="1"/>
          <p:nvPr/>
        </p:nvSpPr>
        <p:spPr>
          <a:xfrm>
            <a:off x="9290762" y="2422802"/>
            <a:ext cx="5449748" cy="470026"/>
          </a:xfrm>
          <a:prstGeom prst="rect">
            <a:avLst/>
          </a:prstGeom>
        </p:spPr>
        <p:txBody>
          <a:bodyPr lIns="0" tIns="0" rIns="0" bIns="0" rtlCol="0" anchor="t">
            <a:spAutoFit/>
          </a:bodyPr>
          <a:lstStyle/>
          <a:p>
            <a:pPr>
              <a:lnSpc>
                <a:spcPts val="3851"/>
              </a:lnSpc>
            </a:pPr>
            <a:r>
              <a:rPr lang="en-US" sz="2751">
                <a:solidFill>
                  <a:srgbClr val="000000"/>
                </a:solidFill>
                <a:latin typeface="Alatsi Bold"/>
              </a:rPr>
              <a:t>As in research paper:</a:t>
            </a:r>
          </a:p>
        </p:txBody>
      </p:sp>
      <p:sp>
        <p:nvSpPr>
          <p:cNvPr id="20" name="TextBox 20"/>
          <p:cNvSpPr txBox="1"/>
          <p:nvPr/>
        </p:nvSpPr>
        <p:spPr>
          <a:xfrm>
            <a:off x="9290762" y="7921079"/>
            <a:ext cx="8743786" cy="2158009"/>
          </a:xfrm>
          <a:prstGeom prst="rect">
            <a:avLst/>
          </a:prstGeom>
        </p:spPr>
        <p:txBody>
          <a:bodyPr lIns="0" tIns="0" rIns="0" bIns="0" rtlCol="0" anchor="t">
            <a:spAutoFit/>
          </a:bodyPr>
          <a:lstStyle/>
          <a:p>
            <a:pPr algn="just">
              <a:lnSpc>
                <a:spcPts val="2880"/>
              </a:lnSpc>
            </a:pPr>
            <a:r>
              <a:rPr lang="en-US" sz="2057" dirty="0">
                <a:solidFill>
                  <a:srgbClr val="000000"/>
                </a:solidFill>
                <a:latin typeface="Alatsi Bold"/>
              </a:rPr>
              <a:t>We implemented an algorithm for the enhancement of noisy speech, based on STFT-phase reconstruction during voiced segments. It is shown that with phase enhancement alone, an improvement of signal quality can be achieved. Besides the stand-alone performance of this method, a combination with STFT-amplitude enhancement algorithms may lead to further improvements in the quality of speech signals.</a:t>
            </a:r>
          </a:p>
        </p:txBody>
      </p:sp>
      <p:sp>
        <p:nvSpPr>
          <p:cNvPr id="21" name="TextBox 21"/>
          <p:cNvSpPr txBox="1"/>
          <p:nvPr/>
        </p:nvSpPr>
        <p:spPr>
          <a:xfrm>
            <a:off x="968369" y="1058594"/>
            <a:ext cx="6454588" cy="1035678"/>
          </a:xfrm>
          <a:prstGeom prst="rect">
            <a:avLst/>
          </a:prstGeom>
        </p:spPr>
        <p:txBody>
          <a:bodyPr lIns="0" tIns="0" rIns="0" bIns="0" rtlCol="0" anchor="t">
            <a:spAutoFit/>
          </a:bodyPr>
          <a:lstStyle/>
          <a:p>
            <a:pPr>
              <a:lnSpc>
                <a:spcPts val="8540"/>
              </a:lnSpc>
            </a:pPr>
            <a:r>
              <a:rPr lang="en-US" sz="6100" dirty="0">
                <a:solidFill>
                  <a:srgbClr val="000000"/>
                </a:solidFill>
                <a:latin typeface="Alatsi Bold"/>
              </a:rPr>
              <a:t>IMPLEMENTATION</a:t>
            </a:r>
          </a:p>
        </p:txBody>
      </p:sp>
      <p:sp>
        <p:nvSpPr>
          <p:cNvPr id="22" name="TextBox 22"/>
          <p:cNvSpPr txBox="1"/>
          <p:nvPr/>
        </p:nvSpPr>
        <p:spPr>
          <a:xfrm>
            <a:off x="9147887" y="6777928"/>
            <a:ext cx="6454588" cy="913123"/>
          </a:xfrm>
          <a:prstGeom prst="rect">
            <a:avLst/>
          </a:prstGeom>
        </p:spPr>
        <p:txBody>
          <a:bodyPr lIns="0" tIns="0" rIns="0" bIns="0" rtlCol="0" anchor="t">
            <a:spAutoFit/>
          </a:bodyPr>
          <a:lstStyle/>
          <a:p>
            <a:pPr>
              <a:lnSpc>
                <a:spcPts val="7420"/>
              </a:lnSpc>
            </a:pPr>
            <a:r>
              <a:rPr lang="en-US" sz="5300">
                <a:solidFill>
                  <a:srgbClr val="000000"/>
                </a:solidFill>
                <a:latin typeface="Alatsi Bold"/>
              </a:rPr>
              <a:t>CONCLUSION</a:t>
            </a:r>
          </a:p>
        </p:txBody>
      </p:sp>
      <p:sp>
        <p:nvSpPr>
          <p:cNvPr id="23" name="TextBox 23"/>
          <p:cNvSpPr txBox="1"/>
          <p:nvPr/>
        </p:nvSpPr>
        <p:spPr>
          <a:xfrm>
            <a:off x="9144000" y="1155929"/>
            <a:ext cx="6454588" cy="844543"/>
          </a:xfrm>
          <a:prstGeom prst="rect">
            <a:avLst/>
          </a:prstGeom>
        </p:spPr>
        <p:txBody>
          <a:bodyPr lIns="0" tIns="0" rIns="0" bIns="0" rtlCol="0" anchor="t">
            <a:spAutoFit/>
          </a:bodyPr>
          <a:lstStyle/>
          <a:p>
            <a:pPr>
              <a:lnSpc>
                <a:spcPts val="7000"/>
              </a:lnSpc>
            </a:pPr>
            <a:r>
              <a:rPr lang="en-US" sz="5000">
                <a:solidFill>
                  <a:srgbClr val="000000"/>
                </a:solidFill>
                <a:latin typeface="Alatsi Bold"/>
              </a:rPr>
              <a:t>OBSERVATION</a:t>
            </a:r>
          </a:p>
        </p:txBody>
      </p:sp>
      <p:pic>
        <p:nvPicPr>
          <p:cNvPr id="25" name="Picture 24">
            <a:extLst>
              <a:ext uri="{FF2B5EF4-FFF2-40B4-BE49-F238E27FC236}">
                <a16:creationId xmlns:a16="http://schemas.microsoft.com/office/drawing/2014/main" id="{7D99A39A-BF7D-C8A3-4E64-871B84128A09}"/>
              </a:ext>
            </a:extLst>
          </p:cNvPr>
          <p:cNvPicPr>
            <a:picLocks noChangeAspect="1"/>
          </p:cNvPicPr>
          <p:nvPr/>
        </p:nvPicPr>
        <p:blipFill>
          <a:blip r:embed="rId5"/>
          <a:stretch>
            <a:fillRect/>
          </a:stretch>
        </p:blipFill>
        <p:spPr>
          <a:xfrm>
            <a:off x="9119418" y="3385387"/>
            <a:ext cx="4088284" cy="3066213"/>
          </a:xfrm>
          <a:prstGeom prst="rect">
            <a:avLst/>
          </a:prstGeom>
        </p:spPr>
      </p:pic>
      <p:pic>
        <p:nvPicPr>
          <p:cNvPr id="27" name="Picture 26">
            <a:extLst>
              <a:ext uri="{FF2B5EF4-FFF2-40B4-BE49-F238E27FC236}">
                <a16:creationId xmlns:a16="http://schemas.microsoft.com/office/drawing/2014/main" id="{79D4F12D-8F99-1FE6-3997-4CB45063FDFA}"/>
              </a:ext>
            </a:extLst>
          </p:cNvPr>
          <p:cNvPicPr>
            <a:picLocks noChangeAspect="1"/>
          </p:cNvPicPr>
          <p:nvPr/>
        </p:nvPicPr>
        <p:blipFill>
          <a:blip r:embed="rId6"/>
          <a:stretch>
            <a:fillRect/>
          </a:stretch>
        </p:blipFill>
        <p:spPr>
          <a:xfrm>
            <a:off x="13560127" y="1508323"/>
            <a:ext cx="3759504" cy="3042711"/>
          </a:xfrm>
          <a:prstGeom prst="rect">
            <a:avLst/>
          </a:prstGeom>
        </p:spPr>
      </p:pic>
      <p:pic>
        <p:nvPicPr>
          <p:cNvPr id="29" name="Picture 28">
            <a:extLst>
              <a:ext uri="{FF2B5EF4-FFF2-40B4-BE49-F238E27FC236}">
                <a16:creationId xmlns:a16="http://schemas.microsoft.com/office/drawing/2014/main" id="{09D75DC9-6144-8354-0EB1-0AE79E4C2CC0}"/>
              </a:ext>
            </a:extLst>
          </p:cNvPr>
          <p:cNvPicPr>
            <a:picLocks noChangeAspect="1"/>
          </p:cNvPicPr>
          <p:nvPr/>
        </p:nvPicPr>
        <p:blipFill>
          <a:blip r:embed="rId7"/>
          <a:stretch>
            <a:fillRect/>
          </a:stretch>
        </p:blipFill>
        <p:spPr>
          <a:xfrm>
            <a:off x="13483209" y="4683405"/>
            <a:ext cx="3836421" cy="2993571"/>
          </a:xfrm>
          <a:prstGeom prst="rect">
            <a:avLst/>
          </a:prstGeom>
        </p:spPr>
      </p:pic>
      <p:sp>
        <p:nvSpPr>
          <p:cNvPr id="14" name="TextBox 13">
            <a:extLst>
              <a:ext uri="{FF2B5EF4-FFF2-40B4-BE49-F238E27FC236}">
                <a16:creationId xmlns:a16="http://schemas.microsoft.com/office/drawing/2014/main" id="{5EDCFB94-584E-EC32-B32E-78389EEC0856}"/>
              </a:ext>
            </a:extLst>
          </p:cNvPr>
          <p:cNvSpPr txBox="1"/>
          <p:nvPr/>
        </p:nvSpPr>
        <p:spPr>
          <a:xfrm>
            <a:off x="749445" y="8871575"/>
            <a:ext cx="8839200" cy="1077218"/>
          </a:xfrm>
          <a:prstGeom prst="rect">
            <a:avLst/>
          </a:prstGeom>
          <a:noFill/>
        </p:spPr>
        <p:txBody>
          <a:bodyPr wrap="square">
            <a:spAutoFit/>
          </a:bodyPr>
          <a:lstStyle/>
          <a:p>
            <a:r>
              <a:rPr lang="en-US" sz="1600" dirty="0">
                <a:solidFill>
                  <a:srgbClr val="000000"/>
                </a:solidFill>
                <a:latin typeface="Alatsi Bold"/>
              </a:rPr>
              <a:t>Reference Paper: </a:t>
            </a:r>
          </a:p>
          <a:p>
            <a:r>
              <a:rPr lang="en-US" sz="1600" i="1" dirty="0">
                <a:solidFill>
                  <a:srgbClr val="000000"/>
                </a:solidFill>
                <a:latin typeface="Alatsi Bold"/>
              </a:rPr>
              <a:t>STFT PHASE IMPROVEMENT FOR SINGLE CHANNEL SPEECH ENHANCEMENT</a:t>
            </a:r>
          </a:p>
          <a:p>
            <a:r>
              <a:rPr lang="en-US" sz="1600" i="1" dirty="0">
                <a:solidFill>
                  <a:srgbClr val="000000"/>
                </a:solidFill>
                <a:latin typeface="Alatsi Bold"/>
              </a:rPr>
              <a:t>Martin Krawczyk, Timo </a:t>
            </a:r>
            <a:r>
              <a:rPr lang="en-US" sz="1600" i="1" dirty="0" err="1">
                <a:solidFill>
                  <a:srgbClr val="000000"/>
                </a:solidFill>
                <a:latin typeface="Alatsi Bold"/>
              </a:rPr>
              <a:t>Gerkmann</a:t>
            </a:r>
            <a:endParaRPr lang="en-US" sz="1600" i="1" dirty="0">
              <a:solidFill>
                <a:srgbClr val="000000"/>
              </a:solidFill>
              <a:latin typeface="Alatsi Bold"/>
            </a:endParaRPr>
          </a:p>
          <a:p>
            <a:r>
              <a:rPr lang="en-US" sz="1600" i="1" dirty="0">
                <a:solidFill>
                  <a:srgbClr val="000000"/>
                </a:solidFill>
                <a:latin typeface="Alatsi Bold"/>
              </a:rPr>
              <a:t>Speech Signal Processing Group, Institute of Physics, University of Oldenburg, Germany</a:t>
            </a:r>
            <a:endParaRPr lang="en-IN" sz="1600" i="1" dirty="0"/>
          </a:p>
        </p:txBody>
      </p:sp>
      <p:sp>
        <p:nvSpPr>
          <p:cNvPr id="13" name="TextBox 12">
            <a:extLst>
              <a:ext uri="{FF2B5EF4-FFF2-40B4-BE49-F238E27FC236}">
                <a16:creationId xmlns:a16="http://schemas.microsoft.com/office/drawing/2014/main" id="{C0490421-883B-C22F-66B9-646B2AE1F197}"/>
              </a:ext>
            </a:extLst>
          </p:cNvPr>
          <p:cNvSpPr txBox="1"/>
          <p:nvPr/>
        </p:nvSpPr>
        <p:spPr>
          <a:xfrm>
            <a:off x="6591560" y="2443441"/>
            <a:ext cx="9144000" cy="338554"/>
          </a:xfrm>
          <a:prstGeom prst="rect">
            <a:avLst/>
          </a:prstGeom>
          <a:noFill/>
        </p:spPr>
        <p:txBody>
          <a:bodyPr wrap="square">
            <a:spAutoFit/>
          </a:bodyPr>
          <a:lstStyle/>
          <a:p>
            <a:r>
              <a:rPr lang="en-US" sz="1600" dirty="0">
                <a:solidFill>
                  <a:srgbClr val="000000"/>
                </a:solidFill>
              </a:rPr>
              <a:t>Initial SNR: 5dB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467</Words>
  <Application>Microsoft Office PowerPoint</Application>
  <PresentationFormat>Custom</PresentationFormat>
  <Paragraphs>44</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Abhaya Libre Bold</vt:lpstr>
      <vt:lpstr>Alatsi</vt:lpstr>
      <vt:lpstr>Calibri</vt:lpstr>
      <vt:lpstr>Arial</vt:lpstr>
      <vt:lpstr>Alatsi Bold</vt:lpstr>
      <vt:lpstr>Open Sans Bold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304 COURSE PROJECT 2024</dc:title>
  <cp:lastModifiedBy>Arunaditya Dash</cp:lastModifiedBy>
  <cp:revision>6</cp:revision>
  <dcterms:created xsi:type="dcterms:W3CDTF">2006-08-16T00:00:00Z</dcterms:created>
  <dcterms:modified xsi:type="dcterms:W3CDTF">2024-04-14T14:54:20Z</dcterms:modified>
  <dc:identifier>DAGCYYDsxJw</dc:identifier>
</cp:coreProperties>
</file>