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9" r:id="rId5"/>
    <p:sldId id="272" r:id="rId6"/>
    <p:sldId id="271" r:id="rId7"/>
    <p:sldId id="270" r:id="rId8"/>
    <p:sldId id="257" r:id="rId9"/>
    <p:sldId id="267" r:id="rId10"/>
    <p:sldId id="278" r:id="rId11"/>
    <p:sldId id="273"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p>
        </p:txBody>
      </p:sp>
      <p:sp>
        <p:nvSpPr>
          <p:cNvPr id="185" name="Google Shape;185;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170180" y="1740355"/>
            <a:ext cx="8915040" cy="619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2800" b="1" i="0" u="sng" strike="noStrike" cap="none" dirty="0">
                <a:solidFill>
                  <a:srgbClr val="000000"/>
                </a:solidFill>
                <a:latin typeface="Times New Roman"/>
                <a:ea typeface="Times New Roman"/>
                <a:cs typeface="Times New Roman"/>
                <a:sym typeface="Times New Roman"/>
              </a:rPr>
              <a:t>B.Tech Project Evaluation-2, VIIIth Sem</a:t>
            </a:r>
            <a:endParaRPr lang="en-US" sz="2800" b="1" i="0" u="sng"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br>
              <a:rPr lang="en-US" sz="1800" b="0" i="0" u="none" strike="noStrike" cap="none" dirty="0">
                <a:solidFill>
                  <a:schemeClr val="dk1"/>
                </a:solidFill>
                <a:latin typeface="Arial"/>
                <a:ea typeface="Arial"/>
                <a:cs typeface="Arial"/>
                <a:sym typeface="Arial"/>
              </a:rPr>
            </a:br>
            <a:r>
              <a:rPr lang="en-US" sz="2000" b="1" i="0" u="none" strike="noStrike" cap="none" dirty="0">
                <a:solidFill>
                  <a:srgbClr val="000000"/>
                </a:solidFill>
                <a:latin typeface="Times New Roman"/>
                <a:ea typeface="Times New Roman"/>
                <a:cs typeface="Times New Roman"/>
                <a:sym typeface="Times New Roman"/>
              </a:rPr>
              <a:t>Project Title----SMART CAR PARKING SYSTEM</a:t>
            </a: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dirty="0">
                <a:latin typeface="Times New Roman"/>
                <a:ea typeface="Times New Roman"/>
                <a:cs typeface="Times New Roman"/>
                <a:sym typeface="Times New Roman"/>
              </a:rPr>
              <a:t>02, April,</a:t>
            </a:r>
            <a:r>
              <a:rPr lang="en-US" sz="2200" b="0" i="0" u="none" strike="noStrike" cap="none" dirty="0">
                <a:solidFill>
                  <a:srgbClr val="000000"/>
                </a:solidFill>
                <a:latin typeface="Times New Roman"/>
                <a:ea typeface="Times New Roman"/>
                <a:cs typeface="Times New Roman"/>
                <a:sym typeface="Times New Roman"/>
              </a:rPr>
              <a:t>  2022</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460375" y="3188970"/>
            <a:ext cx="4352925" cy="173609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Presented by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53975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ea typeface="Georgia"/>
                <a:cs typeface="Times New Roman" panose="02020603050405020304" pitchFamily="18" charset="0"/>
                <a:sym typeface="Georgia"/>
              </a:rPr>
              <a:t>SONI JAIN(2018016478)</a:t>
            </a:r>
            <a:endParaRPr lang="en-IN" sz="1800" dirty="0">
              <a:solidFill>
                <a:schemeClr val="tx1"/>
              </a:solidFill>
              <a:latin typeface="Times New Roman" panose="02020603050405020304" pitchFamily="18" charset="0"/>
              <a:ea typeface="Georgia"/>
              <a:cs typeface="Times New Roman" panose="02020603050405020304" pitchFamily="18" charset="0"/>
              <a:sym typeface="Georgia"/>
            </a:endParaRPr>
          </a:p>
          <a:p>
            <a:pPr marL="539750" marR="0" lvl="0" indent="0" algn="l" rtl="0">
              <a:lnSpc>
                <a:spcPct val="100000"/>
              </a:lnSpc>
              <a:spcBef>
                <a:spcPts val="0"/>
              </a:spcBef>
              <a:spcAft>
                <a:spcPts val="0"/>
              </a:spcAft>
              <a:buNone/>
            </a:pPr>
            <a:endParaRPr lang="en-IN" sz="1800" dirty="0">
              <a:solidFill>
                <a:schemeClr val="tx1"/>
              </a:solidFill>
              <a:latin typeface="Times New Roman" panose="02020603050405020304" pitchFamily="18" charset="0"/>
              <a:ea typeface="Georgia"/>
              <a:cs typeface="Times New Roman" panose="02020603050405020304" pitchFamily="18" charset="0"/>
            </a:endParaRPr>
          </a:p>
          <a:p>
            <a:pPr marL="53975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cs typeface="Times New Roman" panose="02020603050405020304" pitchFamily="18" charset="0"/>
                <a:sym typeface="Georgia"/>
              </a:rPr>
              <a:t>SUKRITI SACHAN(2018006901)</a:t>
            </a:r>
            <a:endParaRPr lang="en-IN" sz="1800" dirty="0">
              <a:solidFill>
                <a:schemeClr val="tx1"/>
              </a:solidFill>
              <a:latin typeface="Times New Roman" panose="02020603050405020304" pitchFamily="18" charset="0"/>
              <a:cs typeface="Times New Roman" panose="02020603050405020304" pitchFamily="18" charset="0"/>
              <a:sym typeface="Georgia"/>
            </a:endParaRPr>
          </a:p>
          <a:p>
            <a:pPr marL="539750" marR="0" lvl="0" indent="0" algn="l" rtl="0">
              <a:lnSpc>
                <a:spcPct val="100000"/>
              </a:lnSpc>
              <a:spcBef>
                <a:spcPts val="0"/>
              </a:spcBef>
              <a:spcAft>
                <a:spcPts val="0"/>
              </a:spcAft>
              <a:buNone/>
            </a:pPr>
            <a:endParaRPr lang="en-IN" sz="1800" dirty="0">
              <a:solidFill>
                <a:schemeClr val="tx1"/>
              </a:solidFill>
              <a:latin typeface="Times New Roman" panose="02020603050405020304" pitchFamily="18" charset="0"/>
              <a:cs typeface="Times New Roman" panose="02020603050405020304" pitchFamily="18" charset="0"/>
              <a:sym typeface="Georgia"/>
            </a:endParaRPr>
          </a:p>
          <a:p>
            <a:pPr marL="53975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cs typeface="Times New Roman" panose="02020603050405020304" pitchFamily="18" charset="0"/>
                <a:sym typeface="Georgia"/>
              </a:rPr>
              <a:t>AISH AGGARWAL(2018015448)</a:t>
            </a:r>
            <a:endParaRPr lang="en-IN" sz="1800" dirty="0">
              <a:solidFill>
                <a:schemeClr val="tx1"/>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41035" y="345846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6090120" y="429156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(Mrs. Rani </a:t>
            </a:r>
            <a:r>
              <a:rPr lang="en-US" sz="1800" b="1" dirty="0" err="1">
                <a:latin typeface="Times New Roman" panose="02020603050405020304" pitchFamily="18" charset="0"/>
                <a:ea typeface="Times New Roman"/>
                <a:cs typeface="Times New Roman" panose="02020603050405020304" pitchFamily="18" charset="0"/>
                <a:sym typeface="Times New Roman"/>
              </a:rPr>
              <a:t>Astya</a:t>
            </a: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2" name="Google Shape;182;p1"/>
          <p:cNvPicPr preferRelativeResize="0"/>
          <p:nvPr/>
        </p:nvPicPr>
        <p:blipFill rotWithShape="1">
          <a:blip r:embed="rId1"/>
          <a:srcRect l="35533"/>
          <a:stretch>
            <a:fillRect/>
          </a:stretch>
        </p:blipFill>
        <p:spPr>
          <a:xfrm>
            <a:off x="2604135" y="38735"/>
            <a:ext cx="3935730" cy="1597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Approval from guide for the evaluation</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p>
        </p:txBody>
      </p:sp>
      <p:pic>
        <p:nvPicPr>
          <p:cNvPr id="4" name="Picture 3" descr="Screenshot from 2022-04-03 13-07-10"/>
          <p:cNvPicPr>
            <a:picLocks noChangeAspect="1"/>
          </p:cNvPicPr>
          <p:nvPr/>
        </p:nvPicPr>
        <p:blipFill>
          <a:blip r:embed="rId1"/>
          <a:srcRect l="18769" t="27588" r="10297" b="6726"/>
          <a:stretch>
            <a:fillRect/>
          </a:stretch>
        </p:blipFill>
        <p:spPr>
          <a:xfrm>
            <a:off x="457200" y="1701165"/>
            <a:ext cx="8305165" cy="4324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Contents:</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1600200"/>
            <a:ext cx="8229240" cy="2632753"/>
          </a:xfrm>
        </p:spPr>
        <p:txBody>
          <a:bodyPr/>
          <a:lstStyle/>
          <a:p>
            <a:pPr marL="571500" indent="-342900">
              <a:buAutoNum type="arabicParenR"/>
            </a:pPr>
            <a:r>
              <a:rPr lang="en-US" dirty="0"/>
              <a:t>Project overview</a:t>
            </a:r>
            <a:endParaRPr lang="en-US" dirty="0"/>
          </a:p>
          <a:p>
            <a:pPr marL="571500" indent="-342900">
              <a:buAutoNum type="arabicParenR"/>
            </a:pPr>
            <a:r>
              <a:rPr lang="en-US" dirty="0"/>
              <a:t>Work Distribution of the team</a:t>
            </a:r>
            <a:endParaRPr lang="en-US" dirty="0"/>
          </a:p>
          <a:p>
            <a:pPr marL="571500" indent="-342900">
              <a:buAutoNum type="arabicParenR"/>
            </a:pPr>
            <a:r>
              <a:rPr lang="en-IN" dirty="0"/>
              <a:t>Improvement/Work done from the last evaluation.</a:t>
            </a:r>
            <a:endParaRPr lang="en-IN" dirty="0"/>
          </a:p>
          <a:p>
            <a:pPr marL="571500" indent="-342900">
              <a:buAutoNum type="arabicParenR"/>
            </a:pPr>
            <a:r>
              <a:rPr lang="en-IN" dirty="0"/>
              <a:t>Proof of paper accepted or communicated/ Hackathon/ Patent</a:t>
            </a:r>
            <a:endParaRPr lang="en-IN" dirty="0"/>
          </a:p>
          <a:p>
            <a:pPr marL="571500" indent="-342900">
              <a:buAutoNum type="arabicParenR"/>
            </a:pPr>
            <a:endParaRPr lang="en-US" dirty="0"/>
          </a:p>
          <a:p>
            <a:pPr marL="571500" indent="-342900">
              <a:buAutoNum type="arabicParenR"/>
            </a:pPr>
            <a:endParaRPr lang="en-US" dirty="0"/>
          </a:p>
          <a:p>
            <a:pPr marL="571500" indent="-342900">
              <a:buAutoNum type="arabicParen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Project overview:</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pPr marL="514350" indent="-285750" algn="just">
              <a:lnSpc>
                <a:spcPct val="115000"/>
              </a:lnSpc>
              <a:buFont typeface="Arial" panose="02080604020202020204" pitchFamily="34" charset="0"/>
              <a:buChar char="•"/>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Smart Car Parking System aims </a:t>
            </a:r>
            <a:r>
              <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rPr>
              <a:t>to solve these problems by designing a system to control the parking area using a machine learning-based system. </a:t>
            </a:r>
            <a:endPar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endParaRPr>
          </a:p>
          <a:p>
            <a:pPr marL="514350" indent="-285750" algn="just">
              <a:lnSpc>
                <a:spcPct val="115000"/>
              </a:lnSpc>
              <a:buFont typeface="Arial" panose="02080604020202020204" pitchFamily="34" charset="0"/>
              <a:buChar char="•"/>
            </a:pPr>
            <a:endPar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endParaRPr>
          </a:p>
          <a:p>
            <a:pPr marL="514350" indent="-285750" algn="just">
              <a:lnSpc>
                <a:spcPct val="115000"/>
              </a:lnSpc>
              <a:buFont typeface="Arial" panose="02080604020202020204" pitchFamily="34" charset="0"/>
              <a:buChar char="•"/>
            </a:pPr>
            <a:r>
              <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rPr>
              <a:t>This system is designed so that it results in faster, flexible, and can meet market needs. And it can also fulfil the total needs for valuable parking which can hold the vehicle very carefully and also with high security. </a:t>
            </a:r>
            <a:endPar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endParaRPr>
          </a:p>
          <a:p>
            <a:pPr marL="514350" indent="-285750" algn="just">
              <a:lnSpc>
                <a:spcPct val="115000"/>
              </a:lnSpc>
              <a:buFont typeface="Arial" panose="02080604020202020204" pitchFamily="34" charset="0"/>
              <a:buChar char="•"/>
            </a:pPr>
            <a:endPar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endParaRPr>
          </a:p>
          <a:p>
            <a:pPr marL="514350" indent="-285750" algn="just">
              <a:lnSpc>
                <a:spcPct val="115000"/>
              </a:lnSpc>
              <a:buFont typeface="Arial" panose="02080604020202020204" pitchFamily="34" charset="0"/>
              <a:buChar char="•"/>
            </a:pPr>
            <a:r>
              <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rPr>
              <a:t>The proposed approach focuses in the field of image processing as well as machine learning. The objective is to develop an efficient car parking system following certain major steps starting from research in the focused field, thereby collecting testing data for the implementation. </a:t>
            </a:r>
            <a:endPar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endParaRPr>
          </a:p>
          <a:p>
            <a:pPr marL="514350" indent="-285750" algn="just">
              <a:lnSpc>
                <a:spcPct val="115000"/>
              </a:lnSpc>
              <a:buFont typeface="Arial" panose="02080604020202020204" pitchFamily="34" charset="0"/>
              <a:buChar char="•"/>
            </a:pPr>
            <a:endPar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endParaRPr>
          </a:p>
          <a:p>
            <a:pPr marL="514350" indent="-285750" algn="just">
              <a:lnSpc>
                <a:spcPct val="115000"/>
              </a:lnSpc>
              <a:buFont typeface="Arial" panose="02080604020202020204" pitchFamily="34" charset="0"/>
              <a:buChar char="•"/>
            </a:pPr>
            <a:r>
              <a:rPr lang="en-IN" sz="1800" dirty="0">
                <a:solidFill>
                  <a:schemeClr val="tx1"/>
                </a:solidFill>
                <a:effectLst/>
                <a:latin typeface="Times New Roman" panose="02020603050405020304" pitchFamily="18" charset="0"/>
                <a:ea typeface="Arial" panose="02080604020202020204" pitchFamily="34" charset="0"/>
                <a:cs typeface="Times New Roman" panose="02020603050405020304" pitchFamily="18" charset="0"/>
              </a:rPr>
              <a:t>OpenCV is one of the widely used library in the field of detection and so will be using it for th</a:t>
            </a:r>
            <a:r>
              <a:rPr lang="en-IN" sz="1800" dirty="0">
                <a:solidFill>
                  <a:schemeClr val="tx1"/>
                </a:solidFill>
                <a:latin typeface="Times New Roman" panose="02020603050405020304" pitchFamily="18" charset="0"/>
                <a:ea typeface="Arial" panose="02080604020202020204" pitchFamily="34" charset="0"/>
                <a:cs typeface="Times New Roman" panose="02020603050405020304" pitchFamily="18" charset="0"/>
              </a:rPr>
              <a:t>e purpose of detection followed by the implementation of confusion matrix in order to detect the efficiency for the algorithm as well.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145" y="794110"/>
            <a:ext cx="8229240" cy="1142640"/>
          </a:xfrm>
        </p:spPr>
        <p:txBody>
          <a:bodyPr/>
          <a:lstStyle/>
          <a:p>
            <a:pPr algn="ctr"/>
            <a:r>
              <a:rPr lang="en-IN" sz="2800" b="1" dirty="0">
                <a:latin typeface="Times New Roman" panose="02020603050405020304" pitchFamily="18" charset="0"/>
                <a:cs typeface="Times New Roman" panose="02020603050405020304" pitchFamily="18" charset="0"/>
              </a:rPr>
              <a:t>Workload distribution of the team </a:t>
            </a:r>
            <a:endParaRPr lang="en-IN"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1600200"/>
            <a:ext cx="6112510" cy="1200785"/>
          </a:xfrm>
        </p:spPr>
        <p:txBody>
          <a:bodyPr/>
          <a:lstStyle/>
          <a:p>
            <a:endParaRPr lang="" altLang="en-IN"/>
          </a:p>
          <a:p>
            <a:endParaRPr lang="" altLang="en-IN"/>
          </a:p>
        </p:txBody>
      </p:sp>
      <p:graphicFrame>
        <p:nvGraphicFramePr>
          <p:cNvPr id="4" name="Table 3"/>
          <p:cNvGraphicFramePr/>
          <p:nvPr/>
        </p:nvGraphicFramePr>
        <p:xfrm>
          <a:off x="852170" y="2667000"/>
          <a:ext cx="7583805" cy="2197735"/>
        </p:xfrm>
        <a:graphic>
          <a:graphicData uri="http://schemas.openxmlformats.org/drawingml/2006/table">
            <a:tbl>
              <a:tblPr firstRow="1" bandRow="1">
                <a:tableStyleId>{5C22544A-7EE6-4342-B048-85BDC9FD1C3A}</a:tableStyleId>
              </a:tblPr>
              <a:tblGrid>
                <a:gridCol w="1242060"/>
                <a:gridCol w="1138555"/>
                <a:gridCol w="1086485"/>
                <a:gridCol w="1657985"/>
                <a:gridCol w="1138555"/>
                <a:gridCol w="1320165"/>
              </a:tblGrid>
              <a:tr h="659130">
                <a:tc>
                  <a:txBody>
                    <a:bodyPr/>
                    <a:p>
                      <a:pPr algn="ctr">
                        <a:buNone/>
                      </a:pPr>
                      <a:r>
                        <a:rPr lang="" altLang="en-US" sz="1200"/>
                        <a:t>Names</a:t>
                      </a:r>
                      <a:endParaRPr lang="" altLang="en-US" sz="1200"/>
                    </a:p>
                  </a:txBody>
                  <a:tcPr/>
                </a:tc>
                <a:tc>
                  <a:txBody>
                    <a:bodyPr/>
                    <a:p>
                      <a:pPr>
                        <a:buNone/>
                      </a:pPr>
                      <a:r>
                        <a:rPr lang="" altLang="en-US" sz="1200"/>
                        <a:t>Training Classifier</a:t>
                      </a:r>
                      <a:endParaRPr lang="" altLang="en-US" sz="1200"/>
                    </a:p>
                  </a:txBody>
                  <a:tcPr/>
                </a:tc>
                <a:tc>
                  <a:txBody>
                    <a:bodyPr/>
                    <a:p>
                      <a:pPr>
                        <a:buNone/>
                      </a:pPr>
                      <a:r>
                        <a:rPr lang="" altLang="en-US" sz="1200"/>
                        <a:t>Motion Detection</a:t>
                      </a:r>
                      <a:endParaRPr lang="" altLang="en-US" sz="1200"/>
                    </a:p>
                  </a:txBody>
                  <a:tcPr/>
                </a:tc>
                <a:tc>
                  <a:txBody>
                    <a:bodyPr/>
                    <a:p>
                      <a:pPr>
                        <a:buNone/>
                      </a:pPr>
                      <a:r>
                        <a:rPr lang="" altLang="en-US" sz="1200"/>
                        <a:t>Algo for marking parking regions</a:t>
                      </a:r>
                      <a:endParaRPr lang="" altLang="en-US" sz="1200"/>
                    </a:p>
                  </a:txBody>
                  <a:tcPr/>
                </a:tc>
                <a:tc>
                  <a:txBody>
                    <a:bodyPr/>
                    <a:p>
                      <a:pPr>
                        <a:buNone/>
                      </a:pPr>
                      <a:r>
                        <a:rPr lang="" altLang="en-US" sz="1200"/>
                        <a:t>Paper &amp; Ppt.</a:t>
                      </a:r>
                      <a:endParaRPr lang="" altLang="en-US" sz="1200"/>
                    </a:p>
                  </a:txBody>
                  <a:tcPr/>
                </a:tc>
                <a:tc>
                  <a:txBody>
                    <a:bodyPr/>
                    <a:p>
                      <a:pPr>
                        <a:buNone/>
                      </a:pPr>
                      <a:r>
                        <a:rPr lang="" altLang="en-US" sz="1200"/>
                        <a:t>Publication</a:t>
                      </a:r>
                      <a:endParaRPr lang="" altLang="en-US" sz="1200"/>
                    </a:p>
                  </a:txBody>
                  <a:tcPr/>
                </a:tc>
              </a:tr>
              <a:tr h="517525">
                <a:tc>
                  <a:txBody>
                    <a:bodyPr/>
                    <a:p>
                      <a:pPr>
                        <a:buNone/>
                      </a:pPr>
                      <a:r>
                        <a:rPr lang="" altLang="en-US"/>
                        <a:t>Aish</a:t>
                      </a:r>
                      <a:endParaRPr lang="" altLang="en-US"/>
                    </a:p>
                  </a:txBody>
                  <a:tcPr/>
                </a:tc>
                <a:tc>
                  <a:txBody>
                    <a:bodyPr/>
                    <a:p>
                      <a:pPr algn="ctr">
                        <a:buNone/>
                      </a:pPr>
                      <a:endParaRPr lang="" altLang="en-US"/>
                    </a:p>
                  </a:txBody>
                  <a:tcPr/>
                </a:tc>
                <a:tc>
                  <a:txBody>
                    <a:bodyPr/>
                    <a:p>
                      <a:pPr algn="ctr">
                        <a:buNone/>
                      </a:pPr>
                      <a:r>
                        <a:rPr lang="" altLang="en-US"/>
                        <a:t>*</a:t>
                      </a:r>
                      <a:endParaRPr lang="" altLang="en-US"/>
                    </a:p>
                  </a:txBody>
                  <a:tcPr/>
                </a:tc>
                <a:tc>
                  <a:txBody>
                    <a:bodyPr/>
                    <a:p>
                      <a:pPr>
                        <a:buNone/>
                      </a:pPr>
                      <a:endParaRPr lang="en-US"/>
                    </a:p>
                  </a:txBody>
                  <a:tcPr/>
                </a:tc>
                <a:tc>
                  <a:txBody>
                    <a:bodyPr/>
                    <a:p>
                      <a:pPr algn="ctr">
                        <a:buNone/>
                      </a:pPr>
                      <a:r>
                        <a:rPr lang="" altLang="en-US"/>
                        <a:t>*</a:t>
                      </a:r>
                      <a:endParaRPr lang="" altLang="en-US"/>
                    </a:p>
                  </a:txBody>
                  <a:tcPr/>
                </a:tc>
                <a:tc>
                  <a:txBody>
                    <a:bodyPr/>
                    <a:p>
                      <a:pPr>
                        <a:buNone/>
                      </a:pPr>
                      <a:endParaRPr lang="en-US"/>
                    </a:p>
                  </a:txBody>
                  <a:tcPr/>
                </a:tc>
              </a:tr>
              <a:tr h="477520">
                <a:tc>
                  <a:txBody>
                    <a:bodyPr/>
                    <a:p>
                      <a:pPr>
                        <a:buNone/>
                      </a:pPr>
                      <a:r>
                        <a:rPr lang="" altLang="en-US"/>
                        <a:t>Soni</a:t>
                      </a:r>
                      <a:endParaRPr lang="" altLang="en-US"/>
                    </a:p>
                  </a:txBody>
                  <a:tcPr/>
                </a:tc>
                <a:tc>
                  <a:txBody>
                    <a:bodyPr/>
                    <a:p>
                      <a:pPr>
                        <a:buNone/>
                      </a:pPr>
                      <a:endParaRPr lang="en-US"/>
                    </a:p>
                  </a:txBody>
                  <a:tcPr/>
                </a:tc>
                <a:tc>
                  <a:txBody>
                    <a:bodyPr/>
                    <a:p>
                      <a:pPr>
                        <a:buNone/>
                      </a:pPr>
                      <a:endParaRPr lang="en-US"/>
                    </a:p>
                  </a:txBody>
                  <a:tcPr/>
                </a:tc>
                <a:tc>
                  <a:txBody>
                    <a:bodyPr/>
                    <a:p>
                      <a:pPr algn="ctr">
                        <a:buNone/>
                      </a:pPr>
                      <a:r>
                        <a:rPr lang="" altLang="en-US"/>
                        <a:t>*</a:t>
                      </a:r>
                      <a:endParaRPr lang="" altLang="en-US"/>
                    </a:p>
                  </a:txBody>
                  <a:tcPr/>
                </a:tc>
                <a:tc>
                  <a:txBody>
                    <a:bodyPr/>
                    <a:p>
                      <a:pPr algn="ctr">
                        <a:buNone/>
                      </a:pPr>
                      <a:r>
                        <a:rPr lang="" altLang="en-US"/>
                        <a:t>*</a:t>
                      </a:r>
                      <a:endParaRPr lang="" altLang="en-US"/>
                    </a:p>
                  </a:txBody>
                  <a:tcPr/>
                </a:tc>
                <a:tc>
                  <a:txBody>
                    <a:bodyPr/>
                    <a:p>
                      <a:pPr algn="ctr">
                        <a:buNone/>
                      </a:pPr>
                      <a:r>
                        <a:rPr lang="" altLang="en-US"/>
                        <a:t>*</a:t>
                      </a:r>
                      <a:endParaRPr lang="" altLang="en-US"/>
                    </a:p>
                  </a:txBody>
                  <a:tcPr/>
                </a:tc>
              </a:tr>
              <a:tr h="543560">
                <a:tc>
                  <a:txBody>
                    <a:bodyPr/>
                    <a:p>
                      <a:pPr>
                        <a:buNone/>
                      </a:pPr>
                      <a:r>
                        <a:rPr lang="" altLang="en-US"/>
                        <a:t>Sukriti</a:t>
                      </a:r>
                      <a:endParaRPr lang="" altLang="en-US"/>
                    </a:p>
                  </a:txBody>
                  <a:tcPr/>
                </a:tc>
                <a:tc>
                  <a:txBody>
                    <a:bodyPr/>
                    <a:p>
                      <a:pPr algn="ctr">
                        <a:buNone/>
                      </a:pPr>
                      <a:r>
                        <a:rPr lang="" altLang="en-US"/>
                        <a:t>*</a:t>
                      </a:r>
                      <a:endParaRPr lang="" altLang="en-US"/>
                    </a:p>
                  </a:txBody>
                  <a:tcPr/>
                </a:tc>
                <a:tc>
                  <a:txBody>
                    <a:bodyPr/>
                    <a:p>
                      <a:pPr>
                        <a:buNone/>
                      </a:pPr>
                      <a:endParaRPr lang="en-US"/>
                    </a:p>
                  </a:txBody>
                  <a:tcPr/>
                </a:tc>
                <a:tc>
                  <a:txBody>
                    <a:bodyPr/>
                    <a:p>
                      <a:pPr>
                        <a:buNone/>
                      </a:pPr>
                      <a:endParaRPr lang="en-US"/>
                    </a:p>
                  </a:txBody>
                  <a:tcPr/>
                </a:tc>
                <a:tc>
                  <a:txBody>
                    <a:bodyPr/>
                    <a:p>
                      <a:pPr algn="ctr">
                        <a:buNone/>
                      </a:pPr>
                      <a:r>
                        <a:rPr lang="" altLang="en-US"/>
                        <a:t>*</a:t>
                      </a:r>
                      <a:endParaRPr lang="" altLang="en-US"/>
                    </a:p>
                  </a:txBody>
                  <a:tcPr/>
                </a:tc>
                <a:tc>
                  <a:txBody>
                    <a:bodyPr/>
                    <a:p>
                      <a:pPr>
                        <a:buNone/>
                      </a:pP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
          <p:cNvSpPr txBox="1"/>
          <p:nvPr/>
        </p:nvSpPr>
        <p:spPr>
          <a:xfrm>
            <a:off x="457200" y="1970405"/>
            <a:ext cx="8228965" cy="450596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40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400"/>
              </a:spcBef>
              <a:spcAft>
                <a:spcPts val="0"/>
              </a:spcAft>
              <a:buNone/>
            </a:pPr>
            <a:endParaRPr sz="1600" b="0" i="0" u="none" strike="noStrike" cap="none" dirty="0">
              <a:solidFill>
                <a:srgbClr val="000000"/>
              </a:solidFill>
              <a:latin typeface="Calibri"/>
              <a:ea typeface="Calibri"/>
              <a:cs typeface="Calibri"/>
              <a:sym typeface="Calibri"/>
            </a:endParaRPr>
          </a:p>
        </p:txBody>
      </p:sp>
      <p:sp>
        <p:nvSpPr>
          <p:cNvPr id="3" name="Title 2"/>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Improvement/Work done from the last evaluation</a:t>
            </a:r>
            <a:endParaRPr lang="en-IN" sz="2800" b="1"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908685" y="2054225"/>
            <a:ext cx="7075170" cy="2553335"/>
          </a:xfrm>
          <a:prstGeom prst="rect">
            <a:avLst/>
          </a:prstGeom>
          <a:noFill/>
        </p:spPr>
        <p:txBody>
          <a:bodyPr wrap="square" rtlCol="0">
            <a:spAutoFit/>
          </a:bodyPr>
          <a:p>
            <a:pPr marL="285750" indent="-285750" algn="l">
              <a:buFont typeface="Arial" panose="02080604020202020204" pitchFamily="34" charset="0"/>
              <a:buChar char="•"/>
            </a:pPr>
            <a:r>
              <a:rPr lang="en-US" altLang="en-IN" sz="1600" dirty="0">
                <a:sym typeface="+mn-ea"/>
              </a:rPr>
              <a:t>From the last evaluation, the major input by the panel members were regarding our research paper as it was in progress that time. </a:t>
            </a:r>
            <a:endParaRPr lang="en-US" altLang="en-IN" sz="1600" dirty="0"/>
          </a:p>
          <a:p>
            <a:pPr algn="l"/>
            <a:endParaRPr lang="en-US" altLang="en-IN" sz="1600" dirty="0"/>
          </a:p>
          <a:p>
            <a:pPr marL="285750" indent="-285750" algn="l">
              <a:buFont typeface="Arial" panose="02080604020202020204" pitchFamily="34" charset="0"/>
              <a:buChar char="•"/>
            </a:pPr>
            <a:r>
              <a:rPr lang="en-US" altLang="en-IN" sz="1600" dirty="0">
                <a:sym typeface="+mn-ea"/>
              </a:rPr>
              <a:t>As compared to last evaluation, we have improved in respect to the paper writting as well as the publication.</a:t>
            </a:r>
            <a:endParaRPr lang="en-US" altLang="en-IN" sz="1600" dirty="0"/>
          </a:p>
          <a:p>
            <a:pPr algn="l"/>
            <a:endParaRPr lang="en-US" altLang="en-IN" sz="1600" dirty="0"/>
          </a:p>
          <a:p>
            <a:pPr marL="285750" indent="-285750" algn="l">
              <a:buFont typeface="Arial" panose="02080604020202020204" pitchFamily="34" charset="0"/>
              <a:buChar char="•"/>
            </a:pPr>
            <a:r>
              <a:rPr lang="en-US" altLang="en-IN" sz="1600" dirty="0">
                <a:sym typeface="+mn-ea"/>
              </a:rPr>
              <a:t>Our review paper has been accepted in more than two journals and conferences and review paper has been communicated , waiting for the response.</a:t>
            </a: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955"/>
            <a:ext cx="7298690" cy="881380"/>
          </a:xfrm>
        </p:spPr>
        <p:txBody>
          <a:bodyPr/>
          <a:lstStyle/>
          <a:p>
            <a:r>
              <a:rPr lang="en-IN" sz="2800" b="1" dirty="0">
                <a:latin typeface="Times New Roman" panose="02020603050405020304" pitchFamily="18" charset="0"/>
                <a:cs typeface="Times New Roman" panose="02020603050405020304" pitchFamily="18" charset="0"/>
              </a:rPr>
              <a:t>Proof of paper accepted or communicated/ Hackathon/ Patent</a:t>
            </a:r>
            <a:endParaRPr lang="en-IN" sz="2800" b="1"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1"/>
          </p:nvPr>
        </p:nvSpPr>
        <p:spPr/>
        <p:txBody>
          <a:bodyPr/>
          <a:lstStyle/>
          <a:p>
            <a:endParaRPr lang="en-IN" dirty="0"/>
          </a:p>
        </p:txBody>
      </p:sp>
      <p:pic>
        <p:nvPicPr>
          <p:cNvPr id="3" name="Picture 2" descr="Screenshot from 2022-04-02 09-31-51"/>
          <p:cNvPicPr>
            <a:picLocks noChangeAspect="1"/>
          </p:cNvPicPr>
          <p:nvPr/>
        </p:nvPicPr>
        <p:blipFill>
          <a:blip r:embed="rId1"/>
          <a:srcRect l="18769" t="23434" r="19034" b="30137"/>
          <a:stretch>
            <a:fillRect/>
          </a:stretch>
        </p:blipFill>
        <p:spPr>
          <a:xfrm>
            <a:off x="328930" y="1156335"/>
            <a:ext cx="6256020" cy="2625725"/>
          </a:xfrm>
          <a:prstGeom prst="rect">
            <a:avLst/>
          </a:prstGeom>
        </p:spPr>
      </p:pic>
      <p:pic>
        <p:nvPicPr>
          <p:cNvPr id="4" name="Picture 3" descr="Screenshot from 2022-04-02 09-34-46"/>
          <p:cNvPicPr>
            <a:picLocks noChangeAspect="1"/>
          </p:cNvPicPr>
          <p:nvPr/>
        </p:nvPicPr>
        <p:blipFill>
          <a:blip r:embed="rId2"/>
          <a:srcRect l="8857" t="27364" r="29337" b="23187"/>
          <a:stretch>
            <a:fillRect/>
          </a:stretch>
        </p:blipFill>
        <p:spPr>
          <a:xfrm>
            <a:off x="2557780" y="3782060"/>
            <a:ext cx="6216650" cy="27965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Proof of paper accepted or communicated/ Hackathon/ Patent</a:t>
            </a:r>
            <a:endParaRPr lang="en-IN" sz="2800" b="1"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1"/>
          </p:nvPr>
        </p:nvSpPr>
        <p:spPr/>
        <p:txBody>
          <a:bodyPr/>
          <a:lstStyle/>
          <a:p>
            <a:endParaRPr lang="en-IN" dirty="0"/>
          </a:p>
        </p:txBody>
      </p:sp>
      <p:pic>
        <p:nvPicPr>
          <p:cNvPr id="7" name="Picture 6" descr="Screenshot from 2022-04-02 09-36-39"/>
          <p:cNvPicPr>
            <a:picLocks noChangeAspect="1"/>
          </p:cNvPicPr>
          <p:nvPr/>
        </p:nvPicPr>
        <p:blipFill>
          <a:blip r:embed="rId1"/>
          <a:srcRect l="8598" t="27824" r="25158" b="16000"/>
          <a:stretch>
            <a:fillRect/>
          </a:stretch>
        </p:blipFill>
        <p:spPr>
          <a:xfrm>
            <a:off x="840105" y="2025650"/>
            <a:ext cx="7056755" cy="3364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 of the content discuss with your guide</a:t>
            </a:r>
            <a:endParaRPr lang="en-IN" dirty="0"/>
          </a:p>
        </p:txBody>
      </p:sp>
      <p:sp>
        <p:nvSpPr>
          <p:cNvPr id="3" name="Text Box 2"/>
          <p:cNvSpPr txBox="1"/>
          <p:nvPr/>
        </p:nvSpPr>
        <p:spPr>
          <a:xfrm>
            <a:off x="729615" y="1717040"/>
            <a:ext cx="7350760" cy="953135"/>
          </a:xfrm>
          <a:prstGeom prst="rect">
            <a:avLst/>
          </a:prstGeom>
          <a:noFill/>
        </p:spPr>
        <p:txBody>
          <a:bodyPr wrap="square" rtlCol="0">
            <a:spAutoFit/>
          </a:bodyPr>
          <a:p>
            <a:r>
              <a:rPr lang="" altLang="en-US"/>
              <a:t>As per the discussions with our guide, we are trying to get our paper to be published at some good publication and have submitted the paper in IEEE as well. Looking forward for a posiitve response.</a:t>
            </a:r>
            <a:endParaRPr lang="" altLang="en-US"/>
          </a:p>
          <a:p>
            <a:endParaRPr lang="" alt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2405</Words>
  <Application>WPS Presentation</Application>
  <PresentationFormat>On-screen Show (4:3)</PresentationFormat>
  <Paragraphs>104</Paragraphs>
  <Slides>9</Slides>
  <Notes>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9</vt:i4>
      </vt:variant>
    </vt:vector>
  </HeadingPairs>
  <TitlesOfParts>
    <vt:vector size="29" baseType="lpstr">
      <vt:lpstr>Arial</vt:lpstr>
      <vt:lpstr>SimSun</vt:lpstr>
      <vt:lpstr>Wingdings</vt:lpstr>
      <vt:lpstr>Arial</vt:lpstr>
      <vt:lpstr>Calibri</vt:lpstr>
      <vt:lpstr>Times New Roman</vt:lpstr>
      <vt:lpstr>Times New Roman</vt:lpstr>
      <vt:lpstr>Georgia</vt:lpstr>
      <vt:lpstr>Calibri</vt:lpstr>
      <vt:lpstr>DejaVu Sans</vt:lpstr>
      <vt:lpstr>微软雅黑</vt:lpstr>
      <vt:lpstr>Droid Sans Fallback</vt:lpstr>
      <vt:lpstr>Arial Unicode MS</vt:lpstr>
      <vt:lpstr>Standard Symbols PS</vt:lpstr>
      <vt:lpstr>Gubbi</vt:lpstr>
      <vt:lpstr>Bitstream Charter</vt:lpstr>
      <vt:lpstr>Ani</vt:lpstr>
      <vt:lpstr>Courier 10 Pitch</vt:lpstr>
      <vt:lpstr>aakar</vt:lpstr>
      <vt:lpstr>Office Theme</vt:lpstr>
      <vt:lpstr>PowerPoint 演示文稿</vt:lpstr>
      <vt:lpstr>Approval from guide for the evaluation</vt:lpstr>
      <vt:lpstr>Contents:</vt:lpstr>
      <vt:lpstr>Project overview:</vt:lpstr>
      <vt:lpstr>Workload distribution of the team</vt:lpstr>
      <vt:lpstr>Improvement/Work done from the last evaluation</vt:lpstr>
      <vt:lpstr>Proof of paper accepted or communicated/ Hackathon/ Patent</vt:lpstr>
      <vt:lpstr>Proof of paper accepted or communicated/ Hackathon/ Patent</vt:lpstr>
      <vt:lpstr>Rest of the content discuss with your guide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soni_int074</cp:lastModifiedBy>
  <cp:revision>19</cp:revision>
  <dcterms:created xsi:type="dcterms:W3CDTF">2022-04-03T09:16:34Z</dcterms:created>
  <dcterms:modified xsi:type="dcterms:W3CDTF">2022-04-03T09:16:34Z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y fmtid="{D5CDD505-2E9C-101B-9397-08002B2CF9AE}" pid="12" name="KSOProductBuildVer">
    <vt:lpwstr>1033-10.1.0.6757</vt:lpwstr>
  </property>
</Properties>
</file>