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2309C-EE57-4F6D-8BCB-0AEF84084DF9}" v="82" dt="2023-08-26T22:02:51.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9813-50A8-A547-87F5-5D6A0FE50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852CDFC-7B48-5E29-1874-8BA0B46B8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655B90-21F6-D994-1BA6-2DFA479A0A9B}"/>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5" name="Footer Placeholder 4">
            <a:extLst>
              <a:ext uri="{FF2B5EF4-FFF2-40B4-BE49-F238E27FC236}">
                <a16:creationId xmlns:a16="http://schemas.microsoft.com/office/drawing/2014/main" id="{C1D299EB-8D52-90D8-9440-099F93558A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200F0F-7BEF-EAA6-7451-EA4270B948EE}"/>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25154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4459-EAF0-6560-17A5-2C2FED5F5C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01976B-0063-9A83-E84D-4072A4A1B8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CB6C11-4337-8DF1-A0EC-0E1F29596DF2}"/>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5" name="Footer Placeholder 4">
            <a:extLst>
              <a:ext uri="{FF2B5EF4-FFF2-40B4-BE49-F238E27FC236}">
                <a16:creationId xmlns:a16="http://schemas.microsoft.com/office/drawing/2014/main" id="{12A4111B-E469-B85B-3EE2-CFF037D396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99489-B7C7-525C-8671-5FAAEA178777}"/>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67827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6B5AD-7F15-F196-1AD3-2883D03C0F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A73B34-4CDC-1B72-CA01-922D57D1E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1F481D-CF3F-DC6A-2976-9A0511218D1B}"/>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5" name="Footer Placeholder 4">
            <a:extLst>
              <a:ext uri="{FF2B5EF4-FFF2-40B4-BE49-F238E27FC236}">
                <a16:creationId xmlns:a16="http://schemas.microsoft.com/office/drawing/2014/main" id="{3B404B3C-F5C4-3AF0-D5B9-60DB75039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70CBF7-FE95-CFB6-E0A1-FD858A026C30}"/>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372969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977F-1E40-8053-418C-AE3B64E3A1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F26361-3D6C-2933-4047-FE644D933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B9C671-78C3-EC74-587B-B4C707F58FE3}"/>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5" name="Footer Placeholder 4">
            <a:extLst>
              <a:ext uri="{FF2B5EF4-FFF2-40B4-BE49-F238E27FC236}">
                <a16:creationId xmlns:a16="http://schemas.microsoft.com/office/drawing/2014/main" id="{6C7F813B-5E2A-7391-505B-D230932EBE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6BAA2B-9B26-A44D-1C89-21C8583049DF}"/>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353888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19BA-130A-23E6-E6B0-A6931E9E8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B1901A-F706-E626-3EFB-C1FDD6A82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2EC94-2133-E542-6C27-CB3FD3BD578B}"/>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5" name="Footer Placeholder 4">
            <a:extLst>
              <a:ext uri="{FF2B5EF4-FFF2-40B4-BE49-F238E27FC236}">
                <a16:creationId xmlns:a16="http://schemas.microsoft.com/office/drawing/2014/main" id="{1BF9ADDB-2F46-0695-4D87-8E5DA1CE47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480870-1943-E8C1-AA74-B12C076FFE0E}"/>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85718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0843-AD09-946A-CDA8-2A1056C13D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E2642B-F600-744E-2D10-E3C6CC480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BF0A34-6404-B4BB-2387-9FBDE52F4F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5991F6-936D-6DD3-07B3-9B03B495C25D}"/>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6" name="Footer Placeholder 5">
            <a:extLst>
              <a:ext uri="{FF2B5EF4-FFF2-40B4-BE49-F238E27FC236}">
                <a16:creationId xmlns:a16="http://schemas.microsoft.com/office/drawing/2014/main" id="{C87E77BC-1F50-ACE8-7BDF-9703335EAE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60C17E-8477-28E0-8D7F-1D0241866A7F}"/>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417292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9340-BFDE-74E6-D7F0-FB8E3EC66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4F59E9-B021-03A0-C955-9C4E4006A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DB642-EE99-5BCB-631D-980ECF8F2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6BD76D-65D5-9172-9EC0-6F43212A2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253A9-5A94-AA52-01E5-BBBA984236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2C1E1F2-9AE1-9C27-019C-97FBA7B9DADB}"/>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8" name="Footer Placeholder 7">
            <a:extLst>
              <a:ext uri="{FF2B5EF4-FFF2-40B4-BE49-F238E27FC236}">
                <a16:creationId xmlns:a16="http://schemas.microsoft.com/office/drawing/2014/main" id="{466C7E5A-CADE-BC12-0439-D87C1250ACE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8CA172-6E71-4243-01FC-33EA43893ACE}"/>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248303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E773-C57B-9B78-7573-8699B652F6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116AAF9-556D-9D24-EFF2-500E8AEF5F69}"/>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4" name="Footer Placeholder 3">
            <a:extLst>
              <a:ext uri="{FF2B5EF4-FFF2-40B4-BE49-F238E27FC236}">
                <a16:creationId xmlns:a16="http://schemas.microsoft.com/office/drawing/2014/main" id="{1F3333CE-84BA-EF11-DCD2-59F52ED5F72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E43D2E-7716-E882-2905-1FE2485C28D0}"/>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229226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4E333-8B2A-7094-2F21-AB6C2BDE6998}"/>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3" name="Footer Placeholder 2">
            <a:extLst>
              <a:ext uri="{FF2B5EF4-FFF2-40B4-BE49-F238E27FC236}">
                <a16:creationId xmlns:a16="http://schemas.microsoft.com/office/drawing/2014/main" id="{A5A3ED19-1FBD-5DF2-6D2E-965C00A9EF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011526-177F-D657-8F02-4A2509AD1A37}"/>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319323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6792-5FF6-4985-D7AD-5C3038F4D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F45A156-09DC-4511-2DE4-AF655BB41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5E8910-FB9F-5CDA-B549-BAD167052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C4C5D-4B4C-F516-E529-EF445C613143}"/>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6" name="Footer Placeholder 5">
            <a:extLst>
              <a:ext uri="{FF2B5EF4-FFF2-40B4-BE49-F238E27FC236}">
                <a16:creationId xmlns:a16="http://schemas.microsoft.com/office/drawing/2014/main" id="{F1403C60-A19A-D8C5-0DF4-BE9AC8C1E5C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AD7D89-D69F-54A0-F27C-8D4A93AB91F6}"/>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69236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4F66-8FC1-2524-C40E-2D8DF52EC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1A1150C-0909-3F26-1C4B-778A3F166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00D400-7901-0FDE-5D2A-00CC87C16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F894D7-237E-11B4-5F75-6994D602287F}"/>
              </a:ext>
            </a:extLst>
          </p:cNvPr>
          <p:cNvSpPr>
            <a:spLocks noGrp="1"/>
          </p:cNvSpPr>
          <p:nvPr>
            <p:ph type="dt" sz="half" idx="10"/>
          </p:nvPr>
        </p:nvSpPr>
        <p:spPr/>
        <p:txBody>
          <a:bodyPr/>
          <a:lstStyle/>
          <a:p>
            <a:fld id="{1B463A78-2FD4-4390-AF0E-478D358863DB}" type="datetimeFigureOut">
              <a:rPr lang="en-GB" smtClean="0"/>
              <a:t>27/08/2023</a:t>
            </a:fld>
            <a:endParaRPr lang="en-GB"/>
          </a:p>
        </p:txBody>
      </p:sp>
      <p:sp>
        <p:nvSpPr>
          <p:cNvPr id="6" name="Footer Placeholder 5">
            <a:extLst>
              <a:ext uri="{FF2B5EF4-FFF2-40B4-BE49-F238E27FC236}">
                <a16:creationId xmlns:a16="http://schemas.microsoft.com/office/drawing/2014/main" id="{D81ECE9E-5625-143F-623E-66C9732A77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FF48AE-844A-7921-3528-729B181377A9}"/>
              </a:ext>
            </a:extLst>
          </p:cNvPr>
          <p:cNvSpPr>
            <a:spLocks noGrp="1"/>
          </p:cNvSpPr>
          <p:nvPr>
            <p:ph type="sldNum" sz="quarter" idx="12"/>
          </p:nvPr>
        </p:nvSpPr>
        <p:spPr/>
        <p:txBody>
          <a:bodyPr/>
          <a:lstStyle/>
          <a:p>
            <a:fld id="{61B9E879-DCAB-4746-A3B8-6F08578431D0}" type="slidenum">
              <a:rPr lang="en-GB" smtClean="0"/>
              <a:t>‹#›</a:t>
            </a:fld>
            <a:endParaRPr lang="en-GB"/>
          </a:p>
        </p:txBody>
      </p:sp>
    </p:spTree>
    <p:extLst>
      <p:ext uri="{BB962C8B-B14F-4D97-AF65-F5344CB8AC3E}">
        <p14:creationId xmlns:p14="http://schemas.microsoft.com/office/powerpoint/2010/main" val="221766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C641D-88E0-FBE5-8617-B8930E26B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90344C-6A3B-D393-7942-065FF2AFD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8B7354-FE19-F6FE-FC89-0ADA9BE61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63A78-2FD4-4390-AF0E-478D358863DB}" type="datetimeFigureOut">
              <a:rPr lang="en-GB" smtClean="0"/>
              <a:t>27/08/2023</a:t>
            </a:fld>
            <a:endParaRPr lang="en-GB"/>
          </a:p>
        </p:txBody>
      </p:sp>
      <p:sp>
        <p:nvSpPr>
          <p:cNvPr id="5" name="Footer Placeholder 4">
            <a:extLst>
              <a:ext uri="{FF2B5EF4-FFF2-40B4-BE49-F238E27FC236}">
                <a16:creationId xmlns:a16="http://schemas.microsoft.com/office/drawing/2014/main" id="{C32C9ED7-6057-18D4-2731-B3E75D362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D0364FD-EF87-DFA1-9DDA-311567E1D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9E879-DCAB-4746-A3B8-6F08578431D0}" type="slidenum">
              <a:rPr lang="en-GB" smtClean="0"/>
              <a:t>‹#›</a:t>
            </a:fld>
            <a:endParaRPr lang="en-GB"/>
          </a:p>
        </p:txBody>
      </p:sp>
    </p:spTree>
    <p:extLst>
      <p:ext uri="{BB962C8B-B14F-4D97-AF65-F5344CB8AC3E}">
        <p14:creationId xmlns:p14="http://schemas.microsoft.com/office/powerpoint/2010/main" val="625508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5849-4B9C-E392-0FCF-7676A8CA5D87}"/>
              </a:ext>
            </a:extLst>
          </p:cNvPr>
          <p:cNvSpPr>
            <a:spLocks noGrp="1"/>
          </p:cNvSpPr>
          <p:nvPr>
            <p:ph type="ctrTitle"/>
          </p:nvPr>
        </p:nvSpPr>
        <p:spPr/>
        <p:txBody>
          <a:bodyPr>
            <a:normAutofit/>
          </a:bodyPr>
          <a:lstStyle/>
          <a:p>
            <a:r>
              <a:rPr lang="en-US" sz="4000" dirty="0">
                <a:solidFill>
                  <a:srgbClr val="00B050"/>
                </a:solidFill>
                <a:latin typeface="+mn-lt"/>
              </a:rPr>
              <a:t>UNICORN COMPANIES REPRESENTATION IN DIFFERENT CITIES, COUNTRIES AND CONTINENTS </a:t>
            </a:r>
            <a:endParaRPr lang="en-GB" sz="4000" dirty="0">
              <a:solidFill>
                <a:srgbClr val="00B050"/>
              </a:solidFill>
              <a:latin typeface="+mn-lt"/>
            </a:endParaRPr>
          </a:p>
        </p:txBody>
      </p:sp>
      <p:sp>
        <p:nvSpPr>
          <p:cNvPr id="3" name="Subtitle 2">
            <a:extLst>
              <a:ext uri="{FF2B5EF4-FFF2-40B4-BE49-F238E27FC236}">
                <a16:creationId xmlns:a16="http://schemas.microsoft.com/office/drawing/2014/main" id="{08F31AAE-D248-298D-A551-8012E1956339}"/>
              </a:ext>
            </a:extLst>
          </p:cNvPr>
          <p:cNvSpPr>
            <a:spLocks noGrp="1"/>
          </p:cNvSpPr>
          <p:nvPr>
            <p:ph type="subTitle" idx="1"/>
          </p:nvPr>
        </p:nvSpPr>
        <p:spPr/>
        <p:txBody>
          <a:bodyPr/>
          <a:lstStyle/>
          <a:p>
            <a:r>
              <a:rPr lang="en-US" dirty="0"/>
              <a:t>By </a:t>
            </a:r>
          </a:p>
          <a:p>
            <a:r>
              <a:rPr lang="en-US" dirty="0" err="1"/>
              <a:t>Ugochi</a:t>
            </a:r>
            <a:r>
              <a:rPr lang="en-US" dirty="0"/>
              <a:t> Sonia </a:t>
            </a:r>
            <a:r>
              <a:rPr lang="en-US" dirty="0" err="1"/>
              <a:t>Audu</a:t>
            </a:r>
            <a:endParaRPr lang="en-GB" dirty="0"/>
          </a:p>
        </p:txBody>
      </p:sp>
    </p:spTree>
    <p:extLst>
      <p:ext uri="{BB962C8B-B14F-4D97-AF65-F5344CB8AC3E}">
        <p14:creationId xmlns:p14="http://schemas.microsoft.com/office/powerpoint/2010/main" val="68394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0F5B-52D0-8180-C4C8-69837E9F5DA2}"/>
              </a:ext>
            </a:extLst>
          </p:cNvPr>
          <p:cNvSpPr>
            <a:spLocks noGrp="1"/>
          </p:cNvSpPr>
          <p:nvPr>
            <p:ph type="title"/>
          </p:nvPr>
        </p:nvSpPr>
        <p:spPr>
          <a:xfrm>
            <a:off x="1003762" y="191194"/>
            <a:ext cx="10184476" cy="798022"/>
          </a:xfrm>
        </p:spPr>
        <p:txBody>
          <a:bodyPr>
            <a:noAutofit/>
          </a:bodyPr>
          <a:lstStyle/>
          <a:p>
            <a:pPr algn="ctr"/>
            <a:r>
              <a:rPr lang="en-US" sz="3200" b="1" dirty="0">
                <a:latin typeface="+mn-lt"/>
              </a:rPr>
              <a:t>TOP 10 COUNTRIES WITH THE MOST UNICORNS AND ROI</a:t>
            </a:r>
            <a:endParaRPr lang="en-GB" sz="3200" b="1" dirty="0">
              <a:latin typeface="+mn-lt"/>
            </a:endParaRPr>
          </a:p>
        </p:txBody>
      </p:sp>
      <p:pic>
        <p:nvPicPr>
          <p:cNvPr id="1026" name="Picture 2">
            <a:extLst>
              <a:ext uri="{FF2B5EF4-FFF2-40B4-BE49-F238E27FC236}">
                <a16:creationId xmlns:a16="http://schemas.microsoft.com/office/drawing/2014/main" id="{058A22F7-5549-3792-E0DC-362FB1E803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691" y="1192187"/>
            <a:ext cx="6023856" cy="41445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F351F4-D043-7A84-4CD7-E8E1E5F7E9E3}"/>
              </a:ext>
            </a:extLst>
          </p:cNvPr>
          <p:cNvSpPr txBox="1"/>
          <p:nvPr/>
        </p:nvSpPr>
        <p:spPr>
          <a:xfrm>
            <a:off x="195351" y="5665813"/>
            <a:ext cx="6097384" cy="738664"/>
          </a:xfrm>
          <a:prstGeom prst="rect">
            <a:avLst/>
          </a:prstGeom>
          <a:noFill/>
        </p:spPr>
        <p:txBody>
          <a:bodyPr wrap="square">
            <a:spAutoFit/>
          </a:bodyPr>
          <a:lstStyle/>
          <a:p>
            <a:r>
              <a:rPr lang="en-GB" sz="1400" b="1" dirty="0"/>
              <a:t>Findings</a:t>
            </a:r>
            <a:r>
              <a:rPr lang="en-GB" sz="1400" dirty="0"/>
              <a:t>: United state has the highest listing with a total value of 562 while Singapore is the lowest with a total value of 12 amongst the top 10 Unicorn companies.</a:t>
            </a:r>
          </a:p>
        </p:txBody>
      </p:sp>
      <p:pic>
        <p:nvPicPr>
          <p:cNvPr id="1027" name="Picture 3">
            <a:extLst>
              <a:ext uri="{FF2B5EF4-FFF2-40B4-BE49-F238E27FC236}">
                <a16:creationId xmlns:a16="http://schemas.microsoft.com/office/drawing/2014/main" id="{F9D6A41D-487E-F711-4ACA-6012C4EEB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861" y="1225438"/>
            <a:ext cx="5380615" cy="37206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D5A2FA-5578-CCCA-541C-0D736ADAEDC1}"/>
              </a:ext>
            </a:extLst>
          </p:cNvPr>
          <p:cNvSpPr txBox="1"/>
          <p:nvPr/>
        </p:nvSpPr>
        <p:spPr>
          <a:xfrm>
            <a:off x="6375861" y="5665813"/>
            <a:ext cx="5620788" cy="954107"/>
          </a:xfrm>
          <a:prstGeom prst="rect">
            <a:avLst/>
          </a:prstGeom>
          <a:noFill/>
        </p:spPr>
        <p:txBody>
          <a:bodyPr wrap="square">
            <a:spAutoFit/>
          </a:bodyPr>
          <a:lstStyle/>
          <a:p>
            <a:pPr algn="l"/>
            <a:r>
              <a:rPr lang="en-US" sz="1400" b="1" i="0" dirty="0">
                <a:solidFill>
                  <a:srgbClr val="000000"/>
                </a:solidFill>
                <a:effectLst/>
              </a:rPr>
              <a:t>Findings</a:t>
            </a:r>
            <a:r>
              <a:rPr lang="en-US" sz="1400" b="0" i="0" dirty="0">
                <a:solidFill>
                  <a:srgbClr val="000000"/>
                </a:solidFill>
                <a:effectLst/>
              </a:rPr>
              <a:t>: As you can see, Canva has had the biggest return on investment, with an ROI of over 68.93% followed by SHEIN, Stripe, Byte dance, Checkout.com, SpaceX, Instacart, Databricks, Klarna and JUUL Labs having the least 1.71.</a:t>
            </a:r>
          </a:p>
        </p:txBody>
      </p:sp>
    </p:spTree>
    <p:extLst>
      <p:ext uri="{BB962C8B-B14F-4D97-AF65-F5344CB8AC3E}">
        <p14:creationId xmlns:p14="http://schemas.microsoft.com/office/powerpoint/2010/main" val="75476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D439-FCD8-8AC0-735E-ED5F784F34E5}"/>
              </a:ext>
            </a:extLst>
          </p:cNvPr>
          <p:cNvSpPr>
            <a:spLocks noGrp="1"/>
          </p:cNvSpPr>
          <p:nvPr>
            <p:ph type="title"/>
          </p:nvPr>
        </p:nvSpPr>
        <p:spPr>
          <a:xfrm>
            <a:off x="3315393" y="402944"/>
            <a:ext cx="4831080" cy="565899"/>
          </a:xfrm>
        </p:spPr>
        <p:txBody>
          <a:bodyPr>
            <a:normAutofit/>
          </a:bodyPr>
          <a:lstStyle/>
          <a:p>
            <a:r>
              <a:rPr lang="en-US" sz="3200" dirty="0">
                <a:latin typeface="+mn-lt"/>
              </a:rPr>
              <a:t>COMPANIES BY CONTINENT</a:t>
            </a:r>
            <a:endParaRPr lang="en-GB" sz="3200" dirty="0">
              <a:latin typeface="+mn-lt"/>
            </a:endParaRPr>
          </a:p>
        </p:txBody>
      </p:sp>
      <p:pic>
        <p:nvPicPr>
          <p:cNvPr id="3074" name="Picture 2">
            <a:extLst>
              <a:ext uri="{FF2B5EF4-FFF2-40B4-BE49-F238E27FC236}">
                <a16:creationId xmlns:a16="http://schemas.microsoft.com/office/drawing/2014/main" id="{C52082D0-53AD-E42C-757E-D8CC783A3D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357" y="1296786"/>
            <a:ext cx="5530155" cy="31671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3B25DB-AB66-8C25-9118-D948A678F433}"/>
              </a:ext>
            </a:extLst>
          </p:cNvPr>
          <p:cNvSpPr txBox="1"/>
          <p:nvPr/>
        </p:nvSpPr>
        <p:spPr>
          <a:xfrm>
            <a:off x="2574464" y="5217999"/>
            <a:ext cx="6098720" cy="954107"/>
          </a:xfrm>
          <a:prstGeom prst="rect">
            <a:avLst/>
          </a:prstGeom>
          <a:noFill/>
        </p:spPr>
        <p:txBody>
          <a:bodyPr wrap="square">
            <a:spAutoFit/>
          </a:bodyPr>
          <a:lstStyle/>
          <a:p>
            <a:r>
              <a:rPr lang="en-US" sz="1400" b="1" i="0" dirty="0">
                <a:solidFill>
                  <a:srgbClr val="000000"/>
                </a:solidFill>
                <a:effectLst/>
              </a:rPr>
              <a:t>Findings</a:t>
            </a:r>
            <a:r>
              <a:rPr lang="en-US" sz="1400" b="0" i="0" dirty="0">
                <a:solidFill>
                  <a:srgbClr val="000000"/>
                </a:solidFill>
                <a:effectLst/>
              </a:rPr>
              <a:t>: This means that there are 589 unicorn companies in North America, 310 unicorn companies in Asia, 143 unicorn companies in Europe, 21 unicorn companies in South America, 8 unicorn companies in Oceania and 3 unicorn company in Africa.</a:t>
            </a:r>
            <a:endParaRPr lang="en-GB" sz="1400" dirty="0"/>
          </a:p>
        </p:txBody>
      </p:sp>
    </p:spTree>
    <p:extLst>
      <p:ext uri="{BB962C8B-B14F-4D97-AF65-F5344CB8AC3E}">
        <p14:creationId xmlns:p14="http://schemas.microsoft.com/office/powerpoint/2010/main" val="420095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9A74-C592-5F58-E62C-7FED374C9D21}"/>
              </a:ext>
            </a:extLst>
          </p:cNvPr>
          <p:cNvSpPr>
            <a:spLocks noGrp="1"/>
          </p:cNvSpPr>
          <p:nvPr>
            <p:ph type="title"/>
          </p:nvPr>
        </p:nvSpPr>
        <p:spPr>
          <a:xfrm>
            <a:off x="2226425" y="184667"/>
            <a:ext cx="7308273" cy="615777"/>
          </a:xfrm>
        </p:spPr>
        <p:txBody>
          <a:bodyPr>
            <a:normAutofit fontScale="90000"/>
          </a:bodyPr>
          <a:lstStyle/>
          <a:p>
            <a:r>
              <a:rPr lang="en-US" sz="3200" b="1" dirty="0">
                <a:latin typeface="+mn-lt"/>
              </a:rPr>
              <a:t>INDUSTRIES AND COMPANIES BY FUNDING</a:t>
            </a:r>
            <a:endParaRPr lang="en-GB" sz="3200" dirty="0"/>
          </a:p>
        </p:txBody>
      </p:sp>
      <p:pic>
        <p:nvPicPr>
          <p:cNvPr id="2050" name="Picture 2">
            <a:extLst>
              <a:ext uri="{FF2B5EF4-FFF2-40B4-BE49-F238E27FC236}">
                <a16:creationId xmlns:a16="http://schemas.microsoft.com/office/drawing/2014/main" id="{A53F7E5B-388D-8296-49DA-16470F0C86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67" y="1182502"/>
            <a:ext cx="5468673" cy="29406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5C44E5-6DA7-7913-E09F-FD54725FBAA6}"/>
              </a:ext>
            </a:extLst>
          </p:cNvPr>
          <p:cNvSpPr txBox="1"/>
          <p:nvPr/>
        </p:nvSpPr>
        <p:spPr>
          <a:xfrm>
            <a:off x="389226" y="5070198"/>
            <a:ext cx="5706774" cy="954107"/>
          </a:xfrm>
          <a:prstGeom prst="rect">
            <a:avLst/>
          </a:prstGeom>
          <a:noFill/>
        </p:spPr>
        <p:txBody>
          <a:bodyPr wrap="square">
            <a:spAutoFit/>
          </a:bodyPr>
          <a:lstStyle/>
          <a:p>
            <a:r>
              <a:rPr lang="en-US" sz="1400" b="1" i="0" dirty="0">
                <a:solidFill>
                  <a:srgbClr val="000000"/>
                </a:solidFill>
                <a:effectLst/>
              </a:rPr>
              <a:t>Findings</a:t>
            </a:r>
            <a:r>
              <a:rPr lang="en-US" sz="1400" b="0" i="0" dirty="0">
                <a:solidFill>
                  <a:srgbClr val="000000"/>
                </a:solidFill>
                <a:effectLst/>
              </a:rPr>
              <a:t>: It is evident that the fintech, software, and e-commerce industries are the top three unicorn industries in terms of funding. These industries are currently experiencing significant growth and have attracted considerable investment.</a:t>
            </a:r>
            <a:endParaRPr lang="en-GB" sz="1400" dirty="0"/>
          </a:p>
        </p:txBody>
      </p:sp>
      <p:pic>
        <p:nvPicPr>
          <p:cNvPr id="2052" name="Picture 4">
            <a:extLst>
              <a:ext uri="{FF2B5EF4-FFF2-40B4-BE49-F238E27FC236}">
                <a16:creationId xmlns:a16="http://schemas.microsoft.com/office/drawing/2014/main" id="{AA0526B7-AFDC-DF69-707E-56C4DE6FF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255" y="1006475"/>
            <a:ext cx="4872730" cy="4014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A038F3-3F7A-0014-A9E4-C779C663F98A}"/>
              </a:ext>
            </a:extLst>
          </p:cNvPr>
          <p:cNvSpPr txBox="1"/>
          <p:nvPr/>
        </p:nvSpPr>
        <p:spPr>
          <a:xfrm>
            <a:off x="6465225" y="5070198"/>
            <a:ext cx="5581390" cy="523220"/>
          </a:xfrm>
          <a:prstGeom prst="rect">
            <a:avLst/>
          </a:prstGeom>
          <a:noFill/>
        </p:spPr>
        <p:txBody>
          <a:bodyPr wrap="square">
            <a:spAutoFit/>
          </a:bodyPr>
          <a:lstStyle/>
          <a:p>
            <a:r>
              <a:rPr lang="en-US" sz="1400" b="1" i="0" dirty="0">
                <a:solidFill>
                  <a:srgbClr val="000000"/>
                </a:solidFill>
                <a:effectLst/>
              </a:rPr>
              <a:t>Findings</a:t>
            </a:r>
            <a:r>
              <a:rPr lang="en-US" sz="1400" b="0" i="0" dirty="0">
                <a:solidFill>
                  <a:srgbClr val="000000"/>
                </a:solidFill>
                <a:effectLst/>
              </a:rPr>
              <a:t>: </a:t>
            </a:r>
            <a:r>
              <a:rPr lang="en-US" sz="1400" dirty="0">
                <a:solidFill>
                  <a:srgbClr val="000000"/>
                </a:solidFill>
              </a:rPr>
              <a:t>JUUL labs , </a:t>
            </a:r>
            <a:r>
              <a:rPr lang="en-US" sz="1400" dirty="0" err="1">
                <a:solidFill>
                  <a:srgbClr val="000000"/>
                </a:solidFill>
              </a:rPr>
              <a:t>Bytedance</a:t>
            </a:r>
            <a:r>
              <a:rPr lang="en-US" sz="1400" dirty="0">
                <a:solidFill>
                  <a:srgbClr val="000000"/>
                </a:solidFill>
              </a:rPr>
              <a:t> ,Epic Games are the highest of top companies by funding while BYJU's and Ola Cabs the least.</a:t>
            </a:r>
            <a:endParaRPr lang="en-GB" sz="1400" dirty="0">
              <a:solidFill>
                <a:srgbClr val="000000"/>
              </a:solidFill>
            </a:endParaRPr>
          </a:p>
        </p:txBody>
      </p:sp>
    </p:spTree>
    <p:extLst>
      <p:ext uri="{BB962C8B-B14F-4D97-AF65-F5344CB8AC3E}">
        <p14:creationId xmlns:p14="http://schemas.microsoft.com/office/powerpoint/2010/main" val="104945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6A82-69FB-04B0-E8B0-54C73E773B6C}"/>
              </a:ext>
            </a:extLst>
          </p:cNvPr>
          <p:cNvSpPr>
            <a:spLocks noGrp="1"/>
          </p:cNvSpPr>
          <p:nvPr>
            <p:ph type="title"/>
          </p:nvPr>
        </p:nvSpPr>
        <p:spPr>
          <a:xfrm>
            <a:off x="1453342" y="324103"/>
            <a:ext cx="9029008" cy="607464"/>
          </a:xfrm>
        </p:spPr>
        <p:txBody>
          <a:bodyPr>
            <a:normAutofit fontScale="90000"/>
          </a:bodyPr>
          <a:lstStyle/>
          <a:p>
            <a:r>
              <a:rPr lang="en-US" sz="4400" b="1" dirty="0">
                <a:latin typeface="+mn-lt"/>
              </a:rPr>
              <a:t> </a:t>
            </a:r>
            <a:r>
              <a:rPr lang="en-US" sz="3600" b="1" dirty="0">
                <a:latin typeface="+mn-lt"/>
              </a:rPr>
              <a:t>TOP 5 COMPANIES AND INDUSTRIES BY VALUATION</a:t>
            </a:r>
            <a:endParaRPr lang="en-GB" sz="3600" dirty="0"/>
          </a:p>
        </p:txBody>
      </p:sp>
      <p:pic>
        <p:nvPicPr>
          <p:cNvPr id="4098" name="Picture 2">
            <a:extLst>
              <a:ext uri="{FF2B5EF4-FFF2-40B4-BE49-F238E27FC236}">
                <a16:creationId xmlns:a16="http://schemas.microsoft.com/office/drawing/2014/main" id="{9DC88835-D1B0-4F7E-C539-6C62FEA13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914" y="1237892"/>
            <a:ext cx="5192485" cy="35079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5FD7F9A-3F04-502C-4C92-B0922E501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2" y="1237892"/>
            <a:ext cx="4057650" cy="3507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9BEC54-1B3D-53AD-E1B4-9EF1BA7F926F}"/>
              </a:ext>
            </a:extLst>
          </p:cNvPr>
          <p:cNvSpPr txBox="1"/>
          <p:nvPr/>
        </p:nvSpPr>
        <p:spPr>
          <a:xfrm>
            <a:off x="6705602" y="5491501"/>
            <a:ext cx="5259184" cy="523220"/>
          </a:xfrm>
          <a:prstGeom prst="rect">
            <a:avLst/>
          </a:prstGeom>
          <a:noFill/>
        </p:spPr>
        <p:txBody>
          <a:bodyPr wrap="square">
            <a:spAutoFit/>
          </a:bodyPr>
          <a:lstStyle/>
          <a:p>
            <a:r>
              <a:rPr lang="en-US" sz="1400" b="1" i="0" dirty="0">
                <a:solidFill>
                  <a:srgbClr val="000000"/>
                </a:solidFill>
                <a:effectLst/>
              </a:rPr>
              <a:t>Findings</a:t>
            </a:r>
            <a:r>
              <a:rPr lang="en-US" sz="1400" b="0" i="0" dirty="0">
                <a:solidFill>
                  <a:srgbClr val="000000"/>
                </a:solidFill>
                <a:effectLst/>
              </a:rPr>
              <a:t>: </a:t>
            </a:r>
            <a:r>
              <a:rPr lang="en-US" sz="1400" b="0" i="0" dirty="0" err="1">
                <a:solidFill>
                  <a:srgbClr val="000000"/>
                </a:solidFill>
                <a:effectLst/>
              </a:rPr>
              <a:t>Bytedance</a:t>
            </a:r>
            <a:r>
              <a:rPr lang="en-US" sz="1400" b="0" i="0" dirty="0">
                <a:solidFill>
                  <a:srgbClr val="000000"/>
                </a:solidFill>
                <a:effectLst/>
              </a:rPr>
              <a:t>, SpaceX, SHEIN, Stripe and Klarna are the top 5 companies ranked by their valuation.</a:t>
            </a:r>
            <a:endParaRPr lang="en-GB" sz="1400" dirty="0"/>
          </a:p>
        </p:txBody>
      </p:sp>
      <p:sp>
        <p:nvSpPr>
          <p:cNvPr id="6" name="TextBox 5">
            <a:extLst>
              <a:ext uri="{FF2B5EF4-FFF2-40B4-BE49-F238E27FC236}">
                <a16:creationId xmlns:a16="http://schemas.microsoft.com/office/drawing/2014/main" id="{5533640A-1EA2-48DB-C81E-B1DFD3672527}"/>
              </a:ext>
            </a:extLst>
          </p:cNvPr>
          <p:cNvSpPr txBox="1"/>
          <p:nvPr/>
        </p:nvSpPr>
        <p:spPr>
          <a:xfrm>
            <a:off x="388620" y="5491501"/>
            <a:ext cx="5463540" cy="738664"/>
          </a:xfrm>
          <a:prstGeom prst="rect">
            <a:avLst/>
          </a:prstGeom>
          <a:noFill/>
        </p:spPr>
        <p:txBody>
          <a:bodyPr wrap="square">
            <a:spAutoFit/>
          </a:bodyPr>
          <a:lstStyle/>
          <a:p>
            <a:pPr algn="l"/>
            <a:r>
              <a:rPr lang="en-US" sz="1400" b="1" i="0" dirty="0">
                <a:solidFill>
                  <a:srgbClr val="000000"/>
                </a:solidFill>
                <a:effectLst/>
              </a:rPr>
              <a:t>Findings</a:t>
            </a:r>
            <a:r>
              <a:rPr lang="en-US" sz="1400" b="0" i="0" dirty="0">
                <a:solidFill>
                  <a:srgbClr val="000000"/>
                </a:solidFill>
                <a:effectLst/>
              </a:rPr>
              <a:t>: Fintech, Internet Software &amp; services, E-commerce&amp; direct-to-consumer, Artificial intelligence and others having 10% are the top 5 Industries by Valuation.</a:t>
            </a:r>
          </a:p>
        </p:txBody>
      </p:sp>
    </p:spTree>
    <p:extLst>
      <p:ext uri="{BB962C8B-B14F-4D97-AF65-F5344CB8AC3E}">
        <p14:creationId xmlns:p14="http://schemas.microsoft.com/office/powerpoint/2010/main" val="200433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E8F8-81E5-D808-CA4E-DDA954BC69CE}"/>
              </a:ext>
            </a:extLst>
          </p:cNvPr>
          <p:cNvSpPr>
            <a:spLocks noGrp="1"/>
          </p:cNvSpPr>
          <p:nvPr>
            <p:ph type="title"/>
          </p:nvPr>
        </p:nvSpPr>
        <p:spPr>
          <a:xfrm>
            <a:off x="2317865" y="331876"/>
            <a:ext cx="7349836" cy="532650"/>
          </a:xfrm>
        </p:spPr>
        <p:txBody>
          <a:bodyPr>
            <a:normAutofit/>
          </a:bodyPr>
          <a:lstStyle/>
          <a:p>
            <a:r>
              <a:rPr lang="en-US" sz="3200" b="1" dirty="0">
                <a:latin typeface="+mn-lt"/>
              </a:rPr>
              <a:t>FUNDING AND VALUATION BY CONTINENT</a:t>
            </a:r>
            <a:endParaRPr lang="en-GB" sz="3200" b="1" dirty="0">
              <a:latin typeface="+mn-lt"/>
            </a:endParaRPr>
          </a:p>
        </p:txBody>
      </p:sp>
      <p:pic>
        <p:nvPicPr>
          <p:cNvPr id="4" name="Picture 4">
            <a:extLst>
              <a:ext uri="{FF2B5EF4-FFF2-40B4-BE49-F238E27FC236}">
                <a16:creationId xmlns:a16="http://schemas.microsoft.com/office/drawing/2014/main" id="{10654075-2EEB-2015-7DC8-388ED35192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2241" y="1397771"/>
            <a:ext cx="4763192" cy="326566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3F98F6F-A274-81F2-4360-54F245377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7771"/>
            <a:ext cx="5438775" cy="40624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810565-1180-DD40-880D-F5C70AED1916}"/>
              </a:ext>
            </a:extLst>
          </p:cNvPr>
          <p:cNvSpPr txBox="1"/>
          <p:nvPr/>
        </p:nvSpPr>
        <p:spPr>
          <a:xfrm>
            <a:off x="110143" y="5754210"/>
            <a:ext cx="6138948" cy="738664"/>
          </a:xfrm>
          <a:prstGeom prst="rect">
            <a:avLst/>
          </a:prstGeom>
          <a:noFill/>
        </p:spPr>
        <p:txBody>
          <a:bodyPr wrap="square">
            <a:spAutoFit/>
          </a:bodyPr>
          <a:lstStyle/>
          <a:p>
            <a:r>
              <a:rPr lang="en-US" sz="1400" b="1" i="0" dirty="0">
                <a:solidFill>
                  <a:srgbClr val="000000"/>
                </a:solidFill>
                <a:effectLst/>
              </a:rPr>
              <a:t>Findings</a:t>
            </a:r>
            <a:r>
              <a:rPr lang="en-US" sz="1400" b="0" i="0" dirty="0">
                <a:solidFill>
                  <a:srgbClr val="000000"/>
                </a:solidFill>
                <a:effectLst/>
              </a:rPr>
              <a:t>: The average valuation of unicorns differs considerably across continents. North America has the highest average valuation, followed by Asia, Europe, South America, Africa, and Australia and Oceania.</a:t>
            </a:r>
            <a:endParaRPr lang="en-GB" sz="1400" dirty="0"/>
          </a:p>
        </p:txBody>
      </p:sp>
      <p:sp>
        <p:nvSpPr>
          <p:cNvPr id="7" name="TextBox 6">
            <a:extLst>
              <a:ext uri="{FF2B5EF4-FFF2-40B4-BE49-F238E27FC236}">
                <a16:creationId xmlns:a16="http://schemas.microsoft.com/office/drawing/2014/main" id="{B840BA8E-BAF9-0291-89E9-3B403B3B4EFE}"/>
              </a:ext>
            </a:extLst>
          </p:cNvPr>
          <p:cNvSpPr txBox="1"/>
          <p:nvPr/>
        </p:nvSpPr>
        <p:spPr>
          <a:xfrm>
            <a:off x="6323905" y="5752977"/>
            <a:ext cx="6097384" cy="738664"/>
          </a:xfrm>
          <a:prstGeom prst="rect">
            <a:avLst/>
          </a:prstGeom>
          <a:noFill/>
        </p:spPr>
        <p:txBody>
          <a:bodyPr wrap="square">
            <a:spAutoFit/>
          </a:bodyPr>
          <a:lstStyle/>
          <a:p>
            <a:r>
              <a:rPr lang="en-US" sz="1400" b="1" i="0" dirty="0">
                <a:solidFill>
                  <a:srgbClr val="000000"/>
                </a:solidFill>
                <a:effectLst/>
              </a:rPr>
              <a:t>Findings</a:t>
            </a:r>
            <a:r>
              <a:rPr lang="en-US" sz="1400" b="0" i="0" dirty="0">
                <a:solidFill>
                  <a:srgbClr val="000000"/>
                </a:solidFill>
                <a:effectLst/>
              </a:rPr>
              <a:t>: North America has the highest funding with a total count of 589 counts by Continent while Africa has the lowest funding with the total value of 3.0 counts.</a:t>
            </a:r>
            <a:endParaRPr lang="en-GB" sz="1400" dirty="0"/>
          </a:p>
        </p:txBody>
      </p:sp>
    </p:spTree>
    <p:extLst>
      <p:ext uri="{BB962C8B-B14F-4D97-AF65-F5344CB8AC3E}">
        <p14:creationId xmlns:p14="http://schemas.microsoft.com/office/powerpoint/2010/main" val="13532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DD70-D6A1-1EDA-8B9E-151D74C69EC7}"/>
              </a:ext>
            </a:extLst>
          </p:cNvPr>
          <p:cNvSpPr>
            <a:spLocks noGrp="1"/>
          </p:cNvSpPr>
          <p:nvPr>
            <p:ph type="title"/>
          </p:nvPr>
        </p:nvSpPr>
        <p:spPr>
          <a:xfrm>
            <a:off x="3531523" y="390063"/>
            <a:ext cx="4191000" cy="823595"/>
          </a:xfrm>
        </p:spPr>
        <p:txBody>
          <a:bodyPr>
            <a:normAutofit/>
          </a:bodyPr>
          <a:lstStyle/>
          <a:p>
            <a:pPr algn="ctr"/>
            <a:r>
              <a:rPr lang="en-US" sz="3200" b="1" dirty="0"/>
              <a:t>RECOMMENDATION</a:t>
            </a:r>
            <a:endParaRPr lang="en-GB" sz="3200" b="1" dirty="0"/>
          </a:p>
        </p:txBody>
      </p:sp>
      <p:sp>
        <p:nvSpPr>
          <p:cNvPr id="3" name="Content Placeholder 2">
            <a:extLst>
              <a:ext uri="{FF2B5EF4-FFF2-40B4-BE49-F238E27FC236}">
                <a16:creationId xmlns:a16="http://schemas.microsoft.com/office/drawing/2014/main" id="{9225ED59-79FA-191A-1DDD-2BD36938035E}"/>
              </a:ext>
            </a:extLst>
          </p:cNvPr>
          <p:cNvSpPr>
            <a:spLocks noGrp="1"/>
          </p:cNvSpPr>
          <p:nvPr>
            <p:ph idx="1"/>
          </p:nvPr>
        </p:nvSpPr>
        <p:spPr>
          <a:xfrm>
            <a:off x="838200" y="1213658"/>
            <a:ext cx="10515600" cy="5095703"/>
          </a:xfrm>
        </p:spPr>
        <p:txBody>
          <a:bodyPr>
            <a:noAutofit/>
          </a:bodyPr>
          <a:lstStyle/>
          <a:p>
            <a:pPr marL="0" indent="0">
              <a:buNone/>
            </a:pPr>
            <a:endParaRPr lang="en-US" sz="2000" dirty="0">
              <a:solidFill>
                <a:srgbClr val="000000"/>
              </a:solidFill>
            </a:endParaRPr>
          </a:p>
          <a:p>
            <a:r>
              <a:rPr lang="en-US" sz="1800" b="0" i="0" dirty="0">
                <a:solidFill>
                  <a:srgbClr val="000000"/>
                </a:solidFill>
                <a:effectLst/>
              </a:rPr>
              <a:t>To achieve success, unicorn companies should prioritize innovation by continuously developing new products and services that cater to their customers' needs. To stay ahead of the competition, stakeholders should invest in research and development with would boost their return on investment. </a:t>
            </a:r>
            <a:endParaRPr lang="en-US" sz="1800" dirty="0">
              <a:solidFill>
                <a:srgbClr val="000000"/>
              </a:solidFill>
            </a:endParaRPr>
          </a:p>
          <a:p>
            <a:r>
              <a:rPr lang="en-US" sz="1800" dirty="0">
                <a:solidFill>
                  <a:srgbClr val="000000"/>
                </a:solidFill>
              </a:rPr>
              <a:t>In addition to innovation, it would need to draw up a strong business model considering the uniqueness of its market </a:t>
            </a:r>
            <a:r>
              <a:rPr lang="en-US" sz="1800" dirty="0" err="1">
                <a:solidFill>
                  <a:srgbClr val="000000"/>
                </a:solidFill>
              </a:rPr>
              <a:t>i.e</a:t>
            </a:r>
            <a:r>
              <a:rPr lang="en-US" sz="1800" dirty="0">
                <a:solidFill>
                  <a:srgbClr val="000000"/>
                </a:solidFill>
              </a:rPr>
              <a:t> Fintech Unicorns in Africa and South America would have to develop means of reaching individual at the bottom of the pyramid.</a:t>
            </a:r>
            <a:endParaRPr lang="en-US" sz="1800" b="0" i="0" dirty="0">
              <a:solidFill>
                <a:srgbClr val="000000"/>
              </a:solidFill>
              <a:effectLst/>
            </a:endParaRPr>
          </a:p>
          <a:p>
            <a:r>
              <a:rPr lang="en-US" sz="1800" b="0" i="0" dirty="0">
                <a:solidFill>
                  <a:srgbClr val="000000"/>
                </a:solidFill>
                <a:effectLst/>
              </a:rPr>
              <a:t> Also, unicorn companies need to expand into new markets, tapping into a more extensive potential customer base. Stakeholders should also consider expansion into new markets to grow their business and increase revenue</a:t>
            </a:r>
            <a:r>
              <a:rPr lang="en-US" sz="1800" dirty="0">
                <a:solidFill>
                  <a:srgbClr val="000000"/>
                </a:solidFill>
              </a:rPr>
              <a:t>.</a:t>
            </a:r>
            <a:endParaRPr lang="en-US" sz="1800" b="0" i="0" dirty="0">
              <a:solidFill>
                <a:srgbClr val="000000"/>
              </a:solidFill>
              <a:effectLst/>
            </a:endParaRPr>
          </a:p>
          <a:p>
            <a:r>
              <a:rPr lang="en-US" sz="1800" b="0" i="0" dirty="0">
                <a:solidFill>
                  <a:srgbClr val="000000"/>
                </a:solidFill>
                <a:effectLst/>
              </a:rPr>
              <a:t>Unicorn companies have strong brands that are trusted by their customers, and they can invest in building their brand through advertising, public relations, and other marketing activities. Stakeholders should continue to invest in building a strong brand to attract new customers and retain existing ones.</a:t>
            </a:r>
          </a:p>
          <a:p>
            <a:r>
              <a:rPr lang="en-US" sz="1800" b="0" i="0" dirty="0">
                <a:solidFill>
                  <a:srgbClr val="000000"/>
                </a:solidFill>
                <a:effectLst/>
              </a:rPr>
              <a:t>The company's management team and staff should aim to recruit a diverse group </a:t>
            </a:r>
            <a:r>
              <a:rPr lang="en-US" sz="1800" b="0" i="0">
                <a:solidFill>
                  <a:srgbClr val="000000"/>
                </a:solidFill>
                <a:effectLst/>
              </a:rPr>
              <a:t>of leaders </a:t>
            </a:r>
            <a:r>
              <a:rPr lang="en-US" sz="1800" b="0" i="0" dirty="0">
                <a:solidFill>
                  <a:srgbClr val="000000"/>
                </a:solidFill>
                <a:effectLst/>
              </a:rPr>
              <a:t>with expertise in relevant fields, who can effectively pursue the company's objectives and goals, while being supported by highly skilled and capable staff i.e., stakeholders should ensure that their customer service is top-notch to keep their customers satisfied and loyal.</a:t>
            </a:r>
          </a:p>
          <a:p>
            <a:endParaRPr lang="en-GB" sz="2000" dirty="0"/>
          </a:p>
        </p:txBody>
      </p:sp>
    </p:spTree>
    <p:extLst>
      <p:ext uri="{BB962C8B-B14F-4D97-AF65-F5344CB8AC3E}">
        <p14:creationId xmlns:p14="http://schemas.microsoft.com/office/powerpoint/2010/main" val="408501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592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UNICORN COMPANIES REPRESENTATION IN DIFFERENT CITIES, COUNTRIES AND CONTINENTS </vt:lpstr>
      <vt:lpstr>TOP 10 COUNTRIES WITH THE MOST UNICORNS AND ROI</vt:lpstr>
      <vt:lpstr>COMPANIES BY CONTINENT</vt:lpstr>
      <vt:lpstr>INDUSTRIES AND COMPANIES BY FUNDING</vt:lpstr>
      <vt:lpstr> TOP 5 COMPANIES AND INDUSTRIES BY VALUATION</vt:lpstr>
      <vt:lpstr>FUNDING AND VALUATION BY CONTINENT</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Umeokoro</dc:creator>
  <cp:lastModifiedBy>Sonia Umeokoro</cp:lastModifiedBy>
  <cp:revision>2</cp:revision>
  <dcterms:created xsi:type="dcterms:W3CDTF">2023-08-26T18:18:23Z</dcterms:created>
  <dcterms:modified xsi:type="dcterms:W3CDTF">2023-08-27T15:47:06Z</dcterms:modified>
</cp:coreProperties>
</file>