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9" r:id="rId2"/>
    <p:sldId id="320" r:id="rId3"/>
    <p:sldId id="345" r:id="rId4"/>
    <p:sldId id="346" r:id="rId5"/>
    <p:sldId id="347" r:id="rId6"/>
    <p:sldId id="355" r:id="rId7"/>
    <p:sldId id="356" r:id="rId8"/>
    <p:sldId id="348" r:id="rId9"/>
    <p:sldId id="349" r:id="rId10"/>
    <p:sldId id="352" r:id="rId11"/>
    <p:sldId id="353" r:id="rId12"/>
    <p:sldId id="357" r:id="rId13"/>
    <p:sldId id="358" r:id="rId14"/>
    <p:sldId id="359" r:id="rId15"/>
    <p:sldId id="362" r:id="rId16"/>
    <p:sldId id="360" r:id="rId17"/>
    <p:sldId id="363" r:id="rId18"/>
    <p:sldId id="368" r:id="rId19"/>
    <p:sldId id="364" r:id="rId20"/>
    <p:sldId id="369" r:id="rId21"/>
    <p:sldId id="370" r:id="rId22"/>
    <p:sldId id="365" r:id="rId23"/>
    <p:sldId id="366" r:id="rId24"/>
    <p:sldId id="367" r:id="rId25"/>
    <p:sldId id="371" r:id="rId26"/>
    <p:sldId id="372" r:id="rId27"/>
    <p:sldId id="354" r:id="rId28"/>
  </p:sldIdLst>
  <p:sldSz cx="9144000" cy="6858000" type="screen4x3"/>
  <p:notesSz cx="7099300" cy="10234613"/>
  <p:embeddedFontLst>
    <p:embeddedFont>
      <p:font typeface="Bradley Hand ITC" panose="03070402050302030203" pitchFamily="66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Homann" initials="JH" lastIdx="1" clrIdx="0"/>
  <p:cmAuthor id="1" name="Plag" initials="P" lastIdx="2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66"/>
    <a:srgbClr val="006600"/>
    <a:srgbClr val="99CCFF"/>
    <a:srgbClr val="A8ADB7"/>
    <a:srgbClr val="F1ADE7"/>
    <a:srgbClr val="0099FF"/>
    <a:srgbClr val="2512AE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77199" autoAdjust="0"/>
  </p:normalViewPr>
  <p:slideViewPr>
    <p:cSldViewPr>
      <p:cViewPr>
        <p:scale>
          <a:sx n="54" d="100"/>
          <a:sy n="54" d="100"/>
        </p:scale>
        <p:origin x="15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41" cy="511814"/>
          </a:xfrm>
          <a:prstGeom prst="rect">
            <a:avLst/>
          </a:prstGeom>
        </p:spPr>
        <p:txBody>
          <a:bodyPr vert="horz" lIns="96499" tIns="48249" rIns="96499" bIns="48249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864" y="2"/>
            <a:ext cx="3075741" cy="511814"/>
          </a:xfrm>
          <a:prstGeom prst="rect">
            <a:avLst/>
          </a:prstGeom>
        </p:spPr>
        <p:txBody>
          <a:bodyPr vert="horz" lIns="96499" tIns="48249" rIns="96499" bIns="48249" rtlCol="0"/>
          <a:lstStyle>
            <a:lvl1pPr algn="r">
              <a:defRPr sz="1200"/>
            </a:lvl1pPr>
          </a:lstStyle>
          <a:p>
            <a:fld id="{50BA28F4-6B75-4A79-97E8-215A9CEA8B8A}" type="datetimeFigureOut">
              <a:rPr lang="de-DE" smtClean="0"/>
              <a:t>10.01.2017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40"/>
            <a:ext cx="3075741" cy="511814"/>
          </a:xfrm>
          <a:prstGeom prst="rect">
            <a:avLst/>
          </a:prstGeom>
        </p:spPr>
        <p:txBody>
          <a:bodyPr vert="horz" lIns="96499" tIns="48249" rIns="96499" bIns="48249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864" y="9721140"/>
            <a:ext cx="3075741" cy="511814"/>
          </a:xfrm>
          <a:prstGeom prst="rect">
            <a:avLst/>
          </a:prstGeom>
        </p:spPr>
        <p:txBody>
          <a:bodyPr vert="horz" lIns="96499" tIns="48249" rIns="96499" bIns="48249" rtlCol="0" anchor="b"/>
          <a:lstStyle>
            <a:lvl1pPr algn="r">
              <a:defRPr sz="1200"/>
            </a:lvl1pPr>
          </a:lstStyle>
          <a:p>
            <a:fld id="{92860CC7-0A64-43CD-A557-6CB34AD736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877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7" y="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58CC691-9454-4778-B709-8092D843F1A6}" type="datetimeFigureOut">
              <a:rPr lang="en-GB"/>
              <a:pPr>
                <a:defRPr/>
              </a:pPr>
              <a:t>10/01/2017</a:t>
            </a:fld>
            <a:endParaRPr lang="en-GB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4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721108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7" y="9721108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9" tIns="48249" rIns="96499" bIns="4824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EB62F0E-3EAF-4D3C-8B03-25142C78D61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692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62F0E-3EAF-4D3C-8B03-25142C78D611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7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Erkläre Pakete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Zeige</a:t>
            </a:r>
            <a:r>
              <a:rPr lang="de-DE" baseline="0" dirty="0" smtClean="0"/>
              <a:t> wo was ist im Programm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Zeige deine Dokumente : </a:t>
            </a:r>
            <a:r>
              <a:rPr lang="de-DE" dirty="0" err="1" smtClean="0"/>
              <a:t>Structure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tables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figures</a:t>
            </a:r>
            <a:r>
              <a:rPr lang="de-DE" baseline="0" dirty="0" smtClean="0"/>
              <a:t>, springen, </a:t>
            </a:r>
            <a:r>
              <a:rPr lang="de-DE" baseline="0" dirty="0" err="1" smtClean="0"/>
              <a:t>tikz</a:t>
            </a:r>
            <a:r>
              <a:rPr lang="de-DE" baseline="0" dirty="0" smtClean="0"/>
              <a:t>…….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62F0E-3EAF-4D3C-8B03-25142C78D611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5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Citavi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62F0E-3EAF-4D3C-8B03-25142C78D61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94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zeigen, wie meine aussieht.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62F0E-3EAF-4D3C-8B03-25142C78D611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18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23E32-C0EC-4399-ACF8-5E1094807FB5}" type="datetime1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1BF96-D463-4CA5-8059-EF5AA7A89C1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711C3-C3A2-44E7-80FB-8C1AE6E4861A}" type="datetime1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9E7CE-0DA9-4F5F-A00B-7BE90ED9035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C350F-5A74-4587-B82B-F75B90BB9C7B}" type="datetime1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CB17-0759-4285-A012-58E9506648B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8FA53-B60B-41DD-A39F-969DC57BDCD1}" type="datetime1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115D5-351C-49F6-85D3-35AE951F1FC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AB61A-7491-4471-B21A-4E03232A7618}" type="datetime1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36B76-3F65-4D09-BBA0-8494E65CEC0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BCC1A-E36F-4CC8-9E3A-139FDB0AFCCB}" type="datetime1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F7A8F-6A63-45F8-AC1E-C4EDC7309FC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07E31-7466-4384-AC07-83C09F3922CA}" type="datetime1">
              <a:rPr lang="en-GB" smtClean="0"/>
              <a:t>10/01/2017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E1432-DFD8-41E7-952D-D304472A8FA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60E7F-5739-4F02-A2E4-1B1F657E995C}" type="datetime1">
              <a:rPr lang="en-GB" smtClean="0"/>
              <a:t>10/01/2017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72F81-46CB-4686-8077-98EBCEF8740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0B935-F006-431B-AE2A-12517BF19C2F}" type="datetime1">
              <a:rPr lang="en-GB" smtClean="0"/>
              <a:t>10/01/2017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936E3-2836-4BBB-8F69-F73F8DAF6EF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3A7D2-A2ED-4FBC-AA73-599A77120C3F}" type="datetime1">
              <a:rPr lang="en-GB" smtClean="0"/>
              <a:t>10/01/2017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02A0A-C3EC-4C84-A30F-310480B9B826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D9CE-5ACC-408B-91CD-10489C8767CD}" type="datetime1">
              <a:rPr lang="en-GB" smtClean="0"/>
              <a:t>10/01/2017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0801-451F-4180-9FDB-019BEFC2C5D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A747B-0730-425B-9947-95DCDD57CDEF}" type="datetime1">
              <a:rPr lang="en-GB" smtClean="0"/>
              <a:t>10/01/2017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F3025-FEB2-429A-8ADB-9CE784C5435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4FE2509-C961-4208-AAA0-2EEC1274C1DF}" type="datetime1">
              <a:rPr lang="en-GB" smtClean="0"/>
              <a:t>10/01/2017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AB0FE8-1DCB-4C4C-BFE6-DE4247B272A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LaTe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arelatex.com/learn/Font_typefac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blesgenerator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/>
          </p:cNvSpPr>
          <p:nvPr/>
        </p:nvSpPr>
        <p:spPr bwMode="auto">
          <a:xfrm>
            <a:off x="251520" y="2595563"/>
            <a:ext cx="8892480" cy="220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Sonia Ben Hedia</a:t>
            </a:r>
            <a:endParaRPr lang="en-GB" dirty="0">
              <a:latin typeface="+mn-lt"/>
            </a:endParaRPr>
          </a:p>
          <a:p>
            <a:endParaRPr lang="de-DE" sz="1700" dirty="0">
              <a:latin typeface="+mn-lt"/>
            </a:endParaRPr>
          </a:p>
          <a:p>
            <a:endParaRPr lang="de-DE" sz="1700" dirty="0" smtClean="0">
              <a:latin typeface="+mn-lt"/>
            </a:endParaRPr>
          </a:p>
          <a:p>
            <a:endParaRPr lang="de-DE" sz="1700" dirty="0">
              <a:latin typeface="+mn-lt"/>
            </a:endParaRPr>
          </a:p>
          <a:p>
            <a:pPr algn="ctr"/>
            <a:r>
              <a:rPr lang="de-DE" sz="1700" dirty="0" smtClean="0">
                <a:latin typeface="+mn-lt"/>
              </a:rPr>
              <a:t>11.01.2017</a:t>
            </a:r>
            <a:endParaRPr lang="en-US" sz="1700" dirty="0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26" name="Picture 2" descr="File:LaTeX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97" y="1268760"/>
            <a:ext cx="5357726" cy="223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/>
              <a:t>“Understand the system”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3940"/>
            <a:ext cx="8229600" cy="4525963"/>
          </a:xfrm>
        </p:spPr>
        <p:txBody>
          <a:bodyPr/>
          <a:lstStyle/>
          <a:p>
            <a:r>
              <a:rPr lang="en-US" sz="2500" b="1" dirty="0" smtClean="0"/>
              <a:t>Everything</a:t>
            </a:r>
            <a:r>
              <a:rPr lang="en-US" sz="2500" dirty="0" smtClean="0"/>
              <a:t> is done by commands, e.g. 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Italics </a:t>
            </a:r>
            <a:r>
              <a:rPr lang="en-US" sz="2500" dirty="0" smtClean="0">
                <a:sym typeface="Wingdings" panose="05000000000000000000" pitchFamily="2" charset="2"/>
              </a:rPr>
              <a:t>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\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textit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r>
              <a:rPr lang="en-US" sz="2500" dirty="0" smtClean="0">
                <a:latin typeface="Bradley Hand ITC" panose="03070402050302030203" pitchFamily="66" charset="0"/>
                <a:sym typeface="Wingdings" panose="05000000000000000000" pitchFamily="2" charset="2"/>
              </a:rPr>
              <a:t>This is italics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 </a:t>
            </a:r>
            <a:r>
              <a:rPr lang="en-US" sz="2500" dirty="0" smtClean="0">
                <a:sym typeface="Wingdings" panose="05000000000000000000" pitchFamily="2" charset="2"/>
              </a:rPr>
              <a:t> </a:t>
            </a:r>
            <a:r>
              <a:rPr lang="en-US" sz="2500" i="1" dirty="0">
                <a:sym typeface="Wingdings" panose="05000000000000000000" pitchFamily="2" charset="2"/>
              </a:rPr>
              <a:t>This is </a:t>
            </a:r>
            <a:r>
              <a:rPr lang="en-US" sz="2500" i="1" dirty="0" smtClean="0">
                <a:sym typeface="Wingdings" panose="05000000000000000000" pitchFamily="2" charset="2"/>
              </a:rPr>
              <a:t>italics</a:t>
            </a:r>
          </a:p>
          <a:p>
            <a:pPr marL="0" indent="0">
              <a:buNone/>
            </a:pPr>
            <a:endParaRPr lang="en-US" sz="2500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500" dirty="0" smtClean="0"/>
              <a:t>Creating a section </a:t>
            </a:r>
            <a:r>
              <a:rPr lang="en-US" sz="2500" dirty="0">
                <a:sym typeface="Wingdings" panose="05000000000000000000" pitchFamily="2" charset="2"/>
              </a:rPr>
              <a:t>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\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section{</a:t>
            </a:r>
            <a:r>
              <a:rPr lang="en-US" sz="2500" dirty="0" smtClean="0">
                <a:latin typeface="Bradley Hand ITC" panose="03070402050302030203" pitchFamily="66" charset="0"/>
                <a:cs typeface="Courier New" panose="02070309020205020404" pitchFamily="49" charset="0"/>
                <a:sym typeface="Wingdings" panose="05000000000000000000" pitchFamily="2" charset="2"/>
              </a:rPr>
              <a:t>results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r>
              <a:rPr lang="en-US" sz="2500" dirty="0">
                <a:sym typeface="Wingdings" panose="05000000000000000000" pitchFamily="2" charset="2"/>
              </a:rPr>
              <a:t> </a:t>
            </a:r>
            <a:r>
              <a:rPr lang="en-US" sz="2500" dirty="0" smtClean="0">
                <a:sym typeface="Wingdings" panose="05000000000000000000" pitchFamily="2" charset="2"/>
              </a:rPr>
              <a:t>Creates the section results</a:t>
            </a:r>
            <a:endParaRPr lang="en-US" sz="25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500" i="1" dirty="0" smtClean="0"/>
          </a:p>
          <a:p>
            <a:pPr marL="0" indent="0">
              <a:buNone/>
            </a:pPr>
            <a:r>
              <a:rPr lang="en-US" sz="2500" dirty="0"/>
              <a:t>Creating a </a:t>
            </a:r>
            <a:r>
              <a:rPr lang="en-US" sz="2500" dirty="0" smtClean="0"/>
              <a:t>subsection</a:t>
            </a:r>
            <a:r>
              <a:rPr lang="en-US" sz="2500" dirty="0" smtClean="0">
                <a:sym typeface="Wingdings" panose="05000000000000000000" pitchFamily="2" charset="2"/>
              </a:rPr>
              <a:t>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\subsection{</a:t>
            </a:r>
            <a:r>
              <a:rPr lang="en-US" sz="2500" dirty="0" smtClean="0">
                <a:latin typeface="Bradley Hand ITC" panose="03070402050302030203" pitchFamily="66" charset="0"/>
                <a:cs typeface="Courier New" panose="02070309020205020404" pitchFamily="49" charset="0"/>
                <a:sym typeface="Wingdings" panose="05000000000000000000" pitchFamily="2" charset="2"/>
              </a:rPr>
              <a:t>results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r>
              <a:rPr lang="en-US" sz="2500" dirty="0">
                <a:sym typeface="Wingdings" panose="05000000000000000000" pitchFamily="2" charset="2"/>
              </a:rPr>
              <a:t> Creates the </a:t>
            </a:r>
            <a:r>
              <a:rPr lang="en-US" sz="2500" dirty="0" smtClean="0">
                <a:sym typeface="Wingdings" panose="05000000000000000000" pitchFamily="2" charset="2"/>
              </a:rPr>
              <a:t>subsection </a:t>
            </a:r>
            <a:r>
              <a:rPr lang="en-US" sz="2500" dirty="0">
                <a:sym typeface="Wingdings" panose="05000000000000000000" pitchFamily="2" charset="2"/>
              </a:rPr>
              <a:t>results</a:t>
            </a:r>
          </a:p>
          <a:p>
            <a:endParaRPr lang="en-US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31540" y="6015692"/>
            <a:ext cx="8280920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hlinkClick r:id="rId2"/>
              </a:rPr>
              <a:t>Latex Wiki!!!!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061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 smtClean="0"/>
              <a:t>1. Creating a document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95536" y="1268760"/>
            <a:ext cx="8229600" cy="4964436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500" b="1" dirty="0" smtClean="0"/>
              <a:t>Essentials</a:t>
            </a:r>
            <a:r>
              <a:rPr lang="de-DE" sz="2500" dirty="0" smtClean="0"/>
              <a:t>:</a:t>
            </a:r>
          </a:p>
          <a:p>
            <a:pPr marL="0" indent="0">
              <a:buNone/>
            </a:pPr>
            <a:endParaRPr lang="de-DE" sz="2500" dirty="0" smtClean="0"/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Hallo, </a:t>
            </a:r>
            <a:r>
              <a:rPr lang="de-DE" sz="2300" dirty="0" err="1" smtClean="0">
                <a:latin typeface="Bradley Hand ITC" panose="03070402050302030203" pitchFamily="66" charset="0"/>
                <a:cs typeface="Courier New" panose="02070309020205020404" pitchFamily="49" charset="0"/>
              </a:rPr>
              <a:t>this</a:t>
            </a:r>
            <a:r>
              <a:rPr lang="de-DE" sz="23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Bradley Hand ITC" panose="03070402050302030203" pitchFamily="66" charset="0"/>
                <a:cs typeface="Courier New" panose="02070309020205020404" pitchFamily="49" charset="0"/>
              </a:rPr>
              <a:t>is</a:t>
            </a:r>
            <a:r>
              <a:rPr lang="de-DE" sz="23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Bradley Hand ITC" panose="03070402050302030203" pitchFamily="66" charset="0"/>
                <a:cs typeface="Courier New" panose="02070309020205020404" pitchFamily="49" charset="0"/>
              </a:rPr>
              <a:t>my</a:t>
            </a:r>
            <a:r>
              <a:rPr lang="de-DE" sz="23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Bradley Hand ITC" panose="03070402050302030203" pitchFamily="66" charset="0"/>
                <a:cs typeface="Courier New" panose="02070309020205020404" pitchFamily="49" charset="0"/>
              </a:rPr>
              <a:t>document</a:t>
            </a:r>
            <a:r>
              <a:rPr lang="de-DE" sz="23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500" b="1" dirty="0" smtClean="0"/>
              <a:t>Making a title: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\title {}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{ } 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{} 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maketitle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68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Creating structure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95536" y="1268760"/>
            <a:ext cx="8229600" cy="5167568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500" b="1" dirty="0" err="1" smtClean="0"/>
              <a:t>Sections</a:t>
            </a:r>
            <a:r>
              <a:rPr lang="de-DE" sz="2500" b="1" dirty="0" smtClean="0"/>
              <a:t>:</a:t>
            </a:r>
            <a:endParaRPr lang="de-DE" sz="2500" dirty="0" smtClean="0"/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{Name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subsection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{Name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subsection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subsubsection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subsubsection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500" b="1" dirty="0" smtClean="0"/>
              <a:t>„Special </a:t>
            </a:r>
            <a:r>
              <a:rPr lang="de-DE" sz="2500" b="1" dirty="0" err="1" smtClean="0"/>
              <a:t>sections</a:t>
            </a:r>
            <a:r>
              <a:rPr lang="de-DE" sz="2500" b="1" dirty="0" smtClean="0"/>
              <a:t>“:</a:t>
            </a:r>
          </a:p>
          <a:p>
            <a:pPr marL="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begin{abstract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Hallo,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this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is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my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Bradley Hand ITC" panose="03070402050302030203" pitchFamily="66" charset="0"/>
                <a:cs typeface="Courier New" panose="02070309020205020404" pitchFamily="49" charset="0"/>
              </a:rPr>
              <a:t>abstract</a:t>
            </a:r>
            <a:r>
              <a:rPr lang="de-DE" sz="23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…</a:t>
            </a:r>
            <a:endParaRPr lang="de-DE" sz="2300" dirty="0">
              <a:latin typeface="Bradley Hand ITC" panose="03070402050302030203" pitchFamily="66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end{abstract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\appendix	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bgerundete rechteckige Legende 2"/>
          <p:cNvSpPr/>
          <p:nvPr/>
        </p:nvSpPr>
        <p:spPr>
          <a:xfrm>
            <a:off x="5796136" y="171563"/>
            <a:ext cx="2890664" cy="2117940"/>
          </a:xfrm>
          <a:prstGeom prst="wedgeRoundRectCallout">
            <a:avLst>
              <a:gd name="adj1" fmla="val -75061"/>
              <a:gd name="adj2" fmla="val 33904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Note </a:t>
            </a:r>
            <a:r>
              <a:rPr lang="de-DE" dirty="0" err="1" smtClean="0"/>
              <a:t>that</a:t>
            </a:r>
            <a:r>
              <a:rPr lang="de-DE" dirty="0" smtClean="0"/>
              <a:t> Latex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smart: </a:t>
            </a:r>
            <a:r>
              <a:rPr lang="de-DE" dirty="0" err="1" smtClean="0"/>
              <a:t>You</a:t>
            </a:r>
            <a:r>
              <a:rPr lang="de-DE" dirty="0" smtClean="0"/>
              <a:t> do not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worry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numbering</a:t>
            </a:r>
            <a:r>
              <a:rPr lang="de-DE" dirty="0" smtClean="0"/>
              <a:t>….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38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Creating structure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95536" y="1268760"/>
            <a:ext cx="8229600" cy="5167568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500" b="1" dirty="0" err="1" smtClean="0"/>
              <a:t>Sections</a:t>
            </a:r>
            <a:r>
              <a:rPr lang="de-DE" sz="2500" b="1" dirty="0" smtClean="0"/>
              <a:t>:</a:t>
            </a:r>
            <a:endParaRPr lang="de-DE" sz="2500" dirty="0" smtClean="0"/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{Name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subsection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{Name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subsection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subsubsection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subsubsection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paragraph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500" b="1" dirty="0" smtClean="0"/>
              <a:t>„Special </a:t>
            </a:r>
            <a:r>
              <a:rPr lang="de-DE" sz="2500" b="1" dirty="0" err="1" smtClean="0"/>
              <a:t>sections</a:t>
            </a:r>
            <a:r>
              <a:rPr lang="de-DE" sz="2500" b="1" dirty="0" smtClean="0"/>
              <a:t>“:</a:t>
            </a:r>
          </a:p>
          <a:p>
            <a:pPr marL="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begin{abstract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Hallo,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this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is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my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Bradley Hand ITC" panose="03070402050302030203" pitchFamily="66" charset="0"/>
                <a:cs typeface="Courier New" panose="02070309020205020404" pitchFamily="49" charset="0"/>
              </a:rPr>
              <a:t>abstract</a:t>
            </a:r>
            <a:r>
              <a:rPr lang="de-DE" sz="23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…</a:t>
            </a:r>
            <a:endParaRPr lang="de-DE" sz="2300" dirty="0">
              <a:latin typeface="Bradley Hand ITC" panose="03070402050302030203" pitchFamily="66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end{abstract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\appendix	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 smtClean="0"/>
              <a:t>3. Different “styles”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95536" y="1268760"/>
            <a:ext cx="8229600" cy="5204502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500" b="1" dirty="0" smtClean="0"/>
              <a:t>Font, </a:t>
            </a:r>
            <a:r>
              <a:rPr lang="de-DE" sz="2500" b="1" dirty="0" err="1" smtClean="0"/>
              <a:t>fontsize</a:t>
            </a:r>
            <a:r>
              <a:rPr lang="de-DE" sz="2500" b="1" dirty="0" smtClean="0"/>
              <a:t>, </a:t>
            </a:r>
            <a:r>
              <a:rPr lang="de-DE" sz="2500" b="1" dirty="0" err="1" smtClean="0"/>
              <a:t>textwidth</a:t>
            </a:r>
            <a:r>
              <a:rPr lang="de-DE" sz="2500" b="1" dirty="0" smtClean="0"/>
              <a:t>…:</a:t>
            </a:r>
            <a:endParaRPr lang="de-DE" sz="2500" dirty="0" smtClean="0"/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[12pt,a4paper]{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tgbonum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fontfamily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selectfont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23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}</a:t>
            </a:r>
            <a:endParaRPr lang="de-DE" sz="2300" dirty="0">
              <a:latin typeface="Bradley Hand ITC" panose="03070402050302030203" pitchFamily="66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textwidth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=8cm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500" b="1" dirty="0" smtClean="0"/>
          </a:p>
          <a:p>
            <a:pPr marL="0" indent="0">
              <a:buNone/>
            </a:pPr>
            <a:r>
              <a:rPr lang="de-DE" sz="2500" b="1" dirty="0" smtClean="0"/>
              <a:t>Styles:</a:t>
            </a:r>
          </a:p>
          <a:p>
            <a:pPr marL="0" indent="0">
              <a:buNone/>
            </a:pPr>
            <a:r>
              <a:rPr lang="en-US" sz="2300" dirty="0" smtClean="0">
                <a:cs typeface="Courier New" panose="02070309020205020404" pitchFamily="49" charset="0"/>
              </a:rPr>
              <a:t>Italics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	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textit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de-DE" sz="2300" dirty="0" smtClean="0">
                <a:cs typeface="Courier New" panose="02070309020205020404" pitchFamily="49" charset="0"/>
              </a:rPr>
              <a:t>Small Caps	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textic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[}</a:t>
            </a:r>
            <a:endParaRPr lang="de-DE" sz="2400" b="1" dirty="0" smtClean="0"/>
          </a:p>
          <a:p>
            <a:pPr marL="0" indent="0">
              <a:buNone/>
            </a:pPr>
            <a:r>
              <a:rPr lang="de-DE" sz="2400" b="1" dirty="0" err="1" smtClean="0"/>
              <a:t>Footnotes</a:t>
            </a:r>
            <a:r>
              <a:rPr lang="de-DE" sz="2400" b="1" dirty="0" smtClean="0"/>
              <a:t>: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\footnote{}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989778" y="3861048"/>
            <a:ext cx="2679379" cy="1328746"/>
          </a:xfrm>
          <a:prstGeom prst="wedgeRoundRectCallout">
            <a:avLst>
              <a:gd name="adj1" fmla="val -87332"/>
              <a:gd name="adj2" fmla="val 49369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Note: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shortcuts</a:t>
            </a:r>
            <a:r>
              <a:rPr lang="de-DE" dirty="0" smtClean="0"/>
              <a:t>. Look at </a:t>
            </a:r>
            <a:r>
              <a:rPr lang="de-DE" dirty="0" err="1" smtClean="0"/>
              <a:t>TexStudio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them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973366" y="1686251"/>
            <a:ext cx="2491530" cy="931243"/>
          </a:xfrm>
          <a:prstGeom prst="wedgeRoundRectCallout">
            <a:avLst>
              <a:gd name="adj1" fmla="val -61640"/>
              <a:gd name="adj2" fmla="val 5942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Note: Other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/>
              <a:t>!</a:t>
            </a:r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553200" y="1712953"/>
            <a:ext cx="2160240" cy="931243"/>
          </a:xfrm>
          <a:prstGeom prst="wedgeRoundRectCallout">
            <a:avLst>
              <a:gd name="adj1" fmla="val -150102"/>
              <a:gd name="adj2" fmla="val 112377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hlinkClick r:id="rId2"/>
              </a:rPr>
              <a:t>Different </a:t>
            </a:r>
            <a:r>
              <a:rPr lang="de-DE" dirty="0" err="1" smtClean="0">
                <a:hlinkClick r:id="rId2"/>
              </a:rPr>
              <a:t>fonts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08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 smtClean="0"/>
              <a:t>3. Different “styles”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95536" y="1268760"/>
            <a:ext cx="8229600" cy="5204502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500" b="1" dirty="0" smtClean="0"/>
              <a:t>Font, </a:t>
            </a:r>
            <a:r>
              <a:rPr lang="de-DE" sz="2500" b="1" dirty="0" err="1" smtClean="0"/>
              <a:t>fontsize</a:t>
            </a:r>
            <a:r>
              <a:rPr lang="de-DE" sz="2500" b="1" dirty="0" smtClean="0"/>
              <a:t>, </a:t>
            </a:r>
            <a:r>
              <a:rPr lang="de-DE" sz="2500" b="1" dirty="0" err="1" smtClean="0"/>
              <a:t>textwidth</a:t>
            </a:r>
            <a:r>
              <a:rPr lang="de-DE" sz="2500" b="1" dirty="0" smtClean="0"/>
              <a:t>…:</a:t>
            </a:r>
            <a:endParaRPr lang="de-DE" sz="2500" dirty="0" smtClean="0"/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[12pt,a4paper]{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tgbonum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fontfamily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selectfont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23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}</a:t>
            </a:r>
            <a:endParaRPr lang="de-DE" sz="2300" dirty="0">
              <a:latin typeface="Bradley Hand ITC" panose="03070402050302030203" pitchFamily="66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usepackage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textwidth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=8cm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500" b="1" dirty="0" smtClean="0"/>
          </a:p>
          <a:p>
            <a:pPr marL="0" indent="0">
              <a:buNone/>
            </a:pPr>
            <a:r>
              <a:rPr lang="de-DE" sz="2500" b="1" dirty="0" smtClean="0"/>
              <a:t>Styles:</a:t>
            </a:r>
          </a:p>
          <a:p>
            <a:pPr marL="0" indent="0">
              <a:buNone/>
            </a:pPr>
            <a:r>
              <a:rPr lang="en-US" sz="2300" dirty="0" smtClean="0">
                <a:cs typeface="Courier New" panose="02070309020205020404" pitchFamily="49" charset="0"/>
              </a:rPr>
              <a:t>Italics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		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textit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0" indent="0">
              <a:buNone/>
            </a:pPr>
            <a:r>
              <a:rPr lang="de-DE" sz="2300" dirty="0" smtClean="0">
                <a:cs typeface="Courier New" panose="02070309020205020404" pitchFamily="49" charset="0"/>
              </a:rPr>
              <a:t>Small Caps	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textic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[}</a:t>
            </a:r>
            <a:endParaRPr lang="de-DE" sz="2400" b="1" dirty="0" smtClean="0"/>
          </a:p>
          <a:p>
            <a:pPr marL="0" indent="0">
              <a:buNone/>
            </a:pPr>
            <a:r>
              <a:rPr lang="de-DE" sz="2400" b="1" dirty="0" err="1" smtClean="0"/>
              <a:t>Footnotes</a:t>
            </a:r>
            <a:r>
              <a:rPr lang="de-DE" sz="2400" b="1" dirty="0" smtClean="0"/>
              <a:t>: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\footnote{}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Bulletpoints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95536" y="1268760"/>
            <a:ext cx="8229600" cy="4798237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500" b="1" dirty="0" smtClean="0"/>
              <a:t>„Simple“ </a:t>
            </a:r>
            <a:r>
              <a:rPr lang="de-DE" sz="2500" b="1" dirty="0" err="1" smtClean="0"/>
              <a:t>bulletpoints</a:t>
            </a:r>
            <a:r>
              <a:rPr lang="de-DE" sz="2500" b="1" dirty="0" smtClean="0"/>
              <a:t>:</a:t>
            </a:r>
            <a:endParaRPr lang="de-DE" sz="2500" dirty="0" smtClean="0"/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itemize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\item 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item{}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itemize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500" b="1" dirty="0" smtClean="0"/>
              <a:t>„</a:t>
            </a:r>
            <a:r>
              <a:rPr lang="de-DE" sz="2500" b="1" dirty="0" err="1" smtClean="0"/>
              <a:t>Numbered</a:t>
            </a:r>
            <a:r>
              <a:rPr lang="de-DE" sz="2500" b="1" dirty="0" smtClean="0"/>
              <a:t>“ </a:t>
            </a:r>
            <a:r>
              <a:rPr lang="de-DE" sz="2500" b="1" dirty="0" err="1" smtClean="0"/>
              <a:t>lists</a:t>
            </a:r>
            <a:r>
              <a:rPr lang="de-DE" sz="2500" b="1" dirty="0" smtClean="0"/>
              <a:t> :</a:t>
            </a:r>
          </a:p>
          <a:p>
            <a:pPr marL="0" indent="0">
              <a:buNone/>
            </a:pPr>
            <a:r>
              <a:rPr lang="en-US" sz="2300" dirty="0">
                <a:cs typeface="Courier New" panose="02070309020205020404" pitchFamily="49" charset="0"/>
              </a:rPr>
              <a:t>	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\begin{enumerate}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\item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\item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\end{enumerate}	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 smtClean="0"/>
              <a:t>5. Tables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23528" y="1093452"/>
            <a:ext cx="8229600" cy="5149102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500" b="1" dirty="0" err="1" smtClean="0"/>
              <a:t>Tables</a:t>
            </a:r>
            <a:r>
              <a:rPr lang="de-DE" sz="2500" b="1" dirty="0" smtClean="0"/>
              <a:t> :</a:t>
            </a:r>
            <a:endParaRPr lang="de-DE" sz="2500" dirty="0" smtClean="0"/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}[H]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lcc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		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 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		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	\end{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\end{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\end{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797827"/>
            <a:ext cx="2491530" cy="931243"/>
          </a:xfrm>
          <a:prstGeom prst="wedgeRoundRectCallout">
            <a:avLst>
              <a:gd name="adj1" fmla="val -61640"/>
              <a:gd name="adj2" fmla="val 5942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Tells Latex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HERE!!</a:t>
            </a:r>
            <a:endParaRPr lang="de-DE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652470" y="1349191"/>
            <a:ext cx="2491530" cy="1498130"/>
          </a:xfrm>
          <a:prstGeom prst="wedgeRoundRectCallout">
            <a:avLst>
              <a:gd name="adj1" fmla="val -61640"/>
              <a:gd name="adj2" fmla="val 5942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rows</a:t>
            </a:r>
            <a:r>
              <a:rPr lang="de-DE" dirty="0" smtClean="0"/>
              <a:t>?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alignment</a:t>
            </a:r>
            <a:r>
              <a:rPr lang="de-DE" dirty="0" smtClean="0"/>
              <a:t>?</a:t>
            </a:r>
          </a:p>
          <a:p>
            <a:pPr algn="ctr"/>
            <a:r>
              <a:rPr lang="de-DE" dirty="0" smtClean="0"/>
              <a:t>l=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r= </a:t>
            </a:r>
            <a:r>
              <a:rPr lang="de-DE" dirty="0" err="1" smtClean="0"/>
              <a:t>right</a:t>
            </a:r>
            <a:endParaRPr lang="de-DE" dirty="0" smtClean="0"/>
          </a:p>
          <a:p>
            <a:pPr algn="ctr"/>
            <a:r>
              <a:rPr lang="de-DE" dirty="0" smtClean="0"/>
              <a:t>c= </a:t>
            </a:r>
            <a:r>
              <a:rPr lang="de-DE" dirty="0" err="1" smtClean="0"/>
              <a:t>center</a:t>
            </a:r>
            <a:endParaRPr lang="de-DE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926141" y="4043910"/>
            <a:ext cx="2195882" cy="720080"/>
          </a:xfrm>
          <a:prstGeom prst="wedgeRoundRectCallout">
            <a:avLst>
              <a:gd name="adj1" fmla="val 35904"/>
              <a:gd name="adj2" fmla="val -247288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center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464896" y="5292425"/>
            <a:ext cx="2195882" cy="720080"/>
          </a:xfrm>
          <a:prstGeom prst="wedgeRoundRectCallout">
            <a:avLst>
              <a:gd name="adj1" fmla="val -86821"/>
              <a:gd name="adj2" fmla="val -187769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row</a:t>
            </a:r>
            <a:endParaRPr lang="de-DE" dirty="0" smtClean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7092280" y="3709833"/>
            <a:ext cx="2195882" cy="720080"/>
          </a:xfrm>
          <a:prstGeom prst="wedgeRoundRectCallout">
            <a:avLst>
              <a:gd name="adj1" fmla="val -131270"/>
              <a:gd name="adj2" fmla="val -16552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Put</a:t>
            </a:r>
            <a:r>
              <a:rPr lang="de-DE" dirty="0" smtClean="0"/>
              <a:t> in a </a:t>
            </a:r>
            <a:r>
              <a:rPr lang="de-DE" dirty="0" err="1" smtClean="0"/>
              <a:t>horitontal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7085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 smtClean="0"/>
              <a:t>5. Tables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23528" y="1246270"/>
            <a:ext cx="8229600" cy="5149102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500" b="1" dirty="0" err="1" smtClean="0"/>
              <a:t>Tables</a:t>
            </a:r>
            <a:r>
              <a:rPr lang="de-DE" sz="2500" b="1" dirty="0" smtClean="0"/>
              <a:t> :</a:t>
            </a:r>
            <a:endParaRPr lang="de-DE" sz="2500" dirty="0" smtClean="0"/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}[H]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lcc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		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 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 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		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	\end{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tabular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\end{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\end{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692763" y="1486525"/>
            <a:ext cx="386036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Special </a:t>
            </a:r>
            <a:r>
              <a:rPr lang="de-DE" dirty="0" err="1" smtClean="0"/>
              <a:t>characters</a:t>
            </a:r>
            <a:r>
              <a:rPr lang="de-DE" dirty="0" smtClean="0"/>
              <a:t>: \</a:t>
            </a:r>
          </a:p>
          <a:p>
            <a:r>
              <a:rPr lang="de-DE" dirty="0"/>
              <a:t>C</a:t>
            </a:r>
            <a:r>
              <a:rPr lang="de-DE" dirty="0" smtClean="0"/>
              <a:t>olor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\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textcolor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{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}{</a:t>
            </a:r>
            <a:r>
              <a:rPr lang="de-DE" dirty="0" err="1" smtClean="0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467544" y="4293096"/>
            <a:ext cx="15695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de-DE" dirty="0" err="1" smtClean="0">
                <a:hlinkClick r:id="rId2"/>
              </a:rPr>
              <a:t>Make</a:t>
            </a:r>
            <a:r>
              <a:rPr lang="de-DE" dirty="0" smtClean="0">
                <a:hlinkClick r:id="rId2"/>
              </a:rPr>
              <a:t> </a:t>
            </a:r>
            <a:r>
              <a:rPr lang="de-DE" dirty="0" err="1" smtClean="0">
                <a:hlinkClick r:id="rId2"/>
              </a:rPr>
              <a:t>my</a:t>
            </a:r>
            <a:r>
              <a:rPr lang="de-DE" dirty="0" smtClean="0">
                <a:hlinkClick r:id="rId2"/>
              </a:rPr>
              <a:t> </a:t>
            </a:r>
            <a:r>
              <a:rPr lang="de-DE" dirty="0" err="1" smtClean="0">
                <a:hlinkClick r:id="rId2"/>
              </a:rPr>
              <a:t>table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5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 smtClean="0"/>
              <a:t>6. Figures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95536" y="1268760"/>
            <a:ext cx="8229600" cy="2569934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 [h!]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=5 cm]{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hund2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>
                <a:latin typeface="Bradley Hand ITC" panose="03070402050302030203" pitchFamily="66" charset="0"/>
                <a:cs typeface="Courier New" panose="02070309020205020404" pitchFamily="49" charset="0"/>
              </a:rPr>
              <a:t>a 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dog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6019800" y="3334638"/>
            <a:ext cx="2195882" cy="1174482"/>
          </a:xfrm>
          <a:prstGeom prst="wedgeRoundRectCallout">
            <a:avLst>
              <a:gd name="adj1" fmla="val -72317"/>
              <a:gd name="adj2" fmla="val -127843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also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possibilities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resize</a:t>
            </a:r>
            <a:r>
              <a:rPr lang="de-DE" dirty="0" smtClean="0"/>
              <a:t> a </a:t>
            </a:r>
            <a:r>
              <a:rPr lang="de-DE" dirty="0" err="1" smtClean="0"/>
              <a:t>figure</a:t>
            </a:r>
            <a:r>
              <a:rPr lang="de-DE" dirty="0" smtClean="0"/>
              <a:t>, e.g.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=0.18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de-DE" dirty="0" smtClean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5903804" y="1374405"/>
            <a:ext cx="1716196" cy="664650"/>
          </a:xfrm>
          <a:prstGeom prst="wedgeRoundRectCallout">
            <a:avLst>
              <a:gd name="adj1" fmla="val -179114"/>
              <a:gd name="adj2" fmla="val -2625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Same </a:t>
            </a:r>
            <a:r>
              <a:rPr lang="de-DE" dirty="0" err="1" smtClean="0"/>
              <a:t>as</a:t>
            </a:r>
            <a:r>
              <a:rPr lang="de-DE" dirty="0" smtClean="0"/>
              <a:t> H</a:t>
            </a:r>
          </a:p>
        </p:txBody>
      </p:sp>
    </p:spTree>
    <p:extLst>
      <p:ext uri="{BB962C8B-B14F-4D97-AF65-F5344CB8AC3E}">
        <p14:creationId xmlns:p14="http://schemas.microsoft.com/office/powerpoint/2010/main" val="93050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555834" y="2492896"/>
            <a:ext cx="8363272" cy="2376264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LaTex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4036" y="1556792"/>
            <a:ext cx="8229600" cy="4525963"/>
          </a:xfrm>
        </p:spPr>
        <p:txBody>
          <a:bodyPr/>
          <a:lstStyle/>
          <a:p>
            <a:r>
              <a:rPr lang="de-DE" sz="2800" dirty="0" err="1" smtClean="0"/>
              <a:t>LaTex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 markup-</a:t>
            </a:r>
            <a:r>
              <a:rPr lang="de-DE" sz="2800" dirty="0" err="1" smtClean="0"/>
              <a:t>language</a:t>
            </a:r>
            <a:endParaRPr lang="de-DE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Markup </a:t>
            </a:r>
            <a:r>
              <a:rPr lang="en-US" sz="2800" dirty="0"/>
              <a:t>languages are designed for the processing, definition and presentation of text. The language specifies code for formatting, both the layout and style, within a text file</a:t>
            </a:r>
            <a:r>
              <a:rPr lang="en-US" sz="2800" dirty="0" smtClean="0"/>
              <a:t>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20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 smtClean="0"/>
              <a:t>6. Figures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95536" y="1268760"/>
            <a:ext cx="8229600" cy="4693593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}[H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subfigure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hund.jpg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\end{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subfigure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}%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~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subfigure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katze1.jpg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\end{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subfigure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6021934" y="3247885"/>
            <a:ext cx="2131514" cy="769734"/>
          </a:xfrm>
          <a:prstGeom prst="wedgeRoundRectCallout">
            <a:avLst>
              <a:gd name="adj1" fmla="val -134078"/>
              <a:gd name="adj2" fmla="val 46431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Centers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subfigure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256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 smtClean="0"/>
              <a:t>6. Figures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251520" y="1076555"/>
            <a:ext cx="8229600" cy="5690789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[h!]</a:t>
            </a: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endParaRPr lang="de-D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=5 cm]{</a:t>
            </a:r>
            <a:r>
              <a:rPr lang="de-DE" sz="1700" dirty="0">
                <a:latin typeface="Bradley Hand ITC" panose="03070402050302030203" pitchFamily="66" charset="0"/>
                <a:cs typeface="Courier New" panose="02070309020205020404" pitchFamily="49" charset="0"/>
              </a:rPr>
              <a:t>hund2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700" dirty="0">
                <a:latin typeface="Bradley Hand ITC" panose="03070402050302030203" pitchFamily="66" charset="0"/>
                <a:cs typeface="Courier New" panose="02070309020205020404" pitchFamily="49" charset="0"/>
              </a:rPr>
              <a:t>a </a:t>
            </a:r>
            <a:r>
              <a:rPr lang="de-DE" sz="17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dog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fig:a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}[H</a:t>
            </a:r>
            <a:r>
              <a:rPr lang="de-D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subfigure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7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hund.jpg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\end{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subfigure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}%</a:t>
            </a: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~</a:t>
            </a: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subfigure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de-DE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7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katze1.jpg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\end{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subfigure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de-D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700" dirty="0" err="1">
                <a:latin typeface="Bradley Hand ITC" panose="03070402050302030203" pitchFamily="66" charset="0"/>
                <a:cs typeface="Courier New" panose="02070309020205020404" pitchFamily="49" charset="0"/>
              </a:rPr>
              <a:t>text</a:t>
            </a:r>
            <a:r>
              <a:rPr lang="de-D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de-DE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1866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 smtClean="0"/>
              <a:t>7. Bibliography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13184" y="1173367"/>
            <a:ext cx="8599984" cy="568463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300" dirty="0" smtClean="0"/>
              <a:t>Create </a:t>
            </a:r>
            <a:r>
              <a:rPr lang="de-DE" sz="2300" dirty="0" err="1" smtClean="0"/>
              <a:t>BibTexKeys</a:t>
            </a:r>
            <a:r>
              <a:rPr lang="de-DE" sz="2300" dirty="0" smtClean="0"/>
              <a:t> </a:t>
            </a:r>
            <a:r>
              <a:rPr lang="de-DE" sz="2300" dirty="0" err="1" smtClean="0"/>
              <a:t>for</a:t>
            </a:r>
            <a:r>
              <a:rPr lang="de-DE" sz="2300" dirty="0" smtClean="0"/>
              <a:t> </a:t>
            </a:r>
            <a:r>
              <a:rPr lang="de-DE" sz="2300" dirty="0" err="1" smtClean="0"/>
              <a:t>your</a:t>
            </a:r>
            <a:r>
              <a:rPr lang="de-DE" sz="2300" dirty="0" smtClean="0"/>
              <a:t> </a:t>
            </a:r>
            <a:r>
              <a:rPr lang="de-DE" sz="2300" dirty="0" err="1" smtClean="0"/>
              <a:t>references</a:t>
            </a:r>
            <a:r>
              <a:rPr lang="de-DE" sz="2300" dirty="0"/>
              <a:t> </a:t>
            </a:r>
            <a:r>
              <a:rPr lang="de-DE" sz="2300" dirty="0" smtClean="0">
                <a:sym typeface="Wingdings" panose="05000000000000000000" pitchFamily="2" charset="2"/>
              </a:rPr>
              <a:t> </a:t>
            </a:r>
            <a:r>
              <a:rPr lang="de-DE" sz="2300" dirty="0" err="1" smtClean="0">
                <a:sym typeface="Wingdings" panose="05000000000000000000" pitchFamily="2" charset="2"/>
              </a:rPr>
              <a:t>very</a:t>
            </a:r>
            <a:r>
              <a:rPr lang="de-DE" sz="2300" dirty="0" smtClean="0">
                <a:sym typeface="Wingdings" panose="05000000000000000000" pitchFamily="2" charset="2"/>
              </a:rPr>
              <a:t> easy </a:t>
            </a:r>
            <a:r>
              <a:rPr lang="de-DE" sz="2300" dirty="0" err="1" smtClean="0">
                <a:sym typeface="Wingdings" panose="05000000000000000000" pitchFamily="2" charset="2"/>
              </a:rPr>
              <a:t>with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Citavi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and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assumingly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JabRef</a:t>
            </a:r>
            <a:endParaRPr lang="de-DE" sz="2300" dirty="0" smtClean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de-DE" sz="2300" dirty="0" smtClean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de-DE" sz="2300" dirty="0" smtClean="0">
                <a:sym typeface="Wingdings" panose="05000000000000000000" pitchFamily="2" charset="2"/>
              </a:rPr>
              <a:t>Export </a:t>
            </a:r>
            <a:r>
              <a:rPr lang="de-DE" sz="2300" dirty="0" err="1" smtClean="0">
                <a:sym typeface="Wingdings" panose="05000000000000000000" pitchFamily="2" charset="2"/>
              </a:rPr>
              <a:t>the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keys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needed</a:t>
            </a:r>
            <a:r>
              <a:rPr lang="de-DE" sz="2300" dirty="0">
                <a:sym typeface="Wingdings" panose="05000000000000000000" pitchFamily="2" charset="2"/>
              </a:rPr>
              <a:t> </a:t>
            </a:r>
            <a:r>
              <a:rPr lang="de-DE" sz="2300" dirty="0" smtClean="0">
                <a:sym typeface="Wingdings" panose="05000000000000000000" pitchFamily="2" charset="2"/>
              </a:rPr>
              <a:t>in a .</a:t>
            </a:r>
            <a:r>
              <a:rPr lang="de-DE" sz="2300" dirty="0" err="1" smtClean="0">
                <a:sym typeface="Wingdings" panose="05000000000000000000" pitchFamily="2" charset="2"/>
              </a:rPr>
              <a:t>bib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file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and</a:t>
            </a:r>
            <a:r>
              <a:rPr lang="de-DE" sz="2300" dirty="0" smtClean="0">
                <a:sym typeface="Wingdings" panose="05000000000000000000" pitchFamily="2" charset="2"/>
              </a:rPr>
              <a:t> save </a:t>
            </a:r>
            <a:r>
              <a:rPr lang="de-DE" sz="2300" dirty="0" err="1" smtClean="0">
                <a:sym typeface="Wingdings" panose="05000000000000000000" pitchFamily="2" charset="2"/>
              </a:rPr>
              <a:t>it</a:t>
            </a:r>
            <a:r>
              <a:rPr lang="de-DE" sz="2300" dirty="0" smtClean="0">
                <a:sym typeface="Wingdings" panose="05000000000000000000" pitchFamily="2" charset="2"/>
              </a:rPr>
              <a:t> in </a:t>
            </a:r>
            <a:r>
              <a:rPr lang="de-DE" sz="2300" dirty="0" err="1" smtClean="0">
                <a:sym typeface="Wingdings" panose="05000000000000000000" pitchFamily="2" charset="2"/>
              </a:rPr>
              <a:t>the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folder</a:t>
            </a:r>
            <a:r>
              <a:rPr lang="de-DE" sz="2300" dirty="0" smtClean="0">
                <a:sym typeface="Wingdings" panose="05000000000000000000" pitchFamily="2" charset="2"/>
              </a:rPr>
              <a:t> in </a:t>
            </a:r>
            <a:r>
              <a:rPr lang="de-DE" sz="2300" dirty="0" err="1" smtClean="0">
                <a:sym typeface="Wingdings" panose="05000000000000000000" pitchFamily="2" charset="2"/>
              </a:rPr>
              <a:t>which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your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LaTex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script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is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saved</a:t>
            </a:r>
            <a:endParaRPr lang="de-DE" sz="2300" dirty="0" smtClean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de-DE" sz="2300" dirty="0" smtClean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de-DE" sz="2300" dirty="0" err="1" smtClean="0">
                <a:sym typeface="Wingdings" panose="05000000000000000000" pitchFamily="2" charset="2"/>
              </a:rPr>
              <a:t>Use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the</a:t>
            </a:r>
            <a:r>
              <a:rPr lang="de-DE" sz="2300" dirty="0" smtClean="0">
                <a:sym typeface="Wingdings" panose="05000000000000000000" pitchFamily="2" charset="2"/>
              </a:rPr>
              <a:t> different </a:t>
            </a:r>
            <a:r>
              <a:rPr lang="de-DE" sz="2300" dirty="0" err="1" smtClean="0">
                <a:sym typeface="Wingdings" panose="05000000000000000000" pitchFamily="2" charset="2"/>
              </a:rPr>
              <a:t>cite-commands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to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cite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your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references</a:t>
            </a:r>
            <a:r>
              <a:rPr lang="de-DE" sz="2300" dirty="0" smtClean="0">
                <a:sym typeface="Wingdings" panose="05000000000000000000" pitchFamily="2" charset="2"/>
              </a:rPr>
              <a:t> in </a:t>
            </a:r>
            <a:r>
              <a:rPr lang="de-DE" sz="2300" dirty="0" err="1" smtClean="0">
                <a:sym typeface="Wingdings" panose="05000000000000000000" pitchFamily="2" charset="2"/>
              </a:rPr>
              <a:t>your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files</a:t>
            </a:r>
            <a:r>
              <a:rPr lang="de-DE" sz="2300" dirty="0" smtClean="0">
                <a:sym typeface="Wingdings" panose="05000000000000000000" pitchFamily="2" charset="2"/>
              </a:rPr>
              <a:t> (</a:t>
            </a:r>
            <a:r>
              <a:rPr lang="de-DE" sz="2300" dirty="0" err="1" smtClean="0">
                <a:sym typeface="Wingdings" panose="05000000000000000000" pitchFamily="2" charset="2"/>
              </a:rPr>
              <a:t>see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cheat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sheet</a:t>
            </a:r>
            <a:r>
              <a:rPr lang="de-DE" sz="2300" dirty="0" smtClean="0">
                <a:sym typeface="Wingdings" panose="05000000000000000000" pitchFamily="2" charset="2"/>
              </a:rPr>
              <a:t>)  „Publikationsassistent“ </a:t>
            </a:r>
            <a:r>
              <a:rPr lang="de-DE" sz="2300" dirty="0" err="1" smtClean="0">
                <a:sym typeface="Wingdings" panose="05000000000000000000" pitchFamily="2" charset="2"/>
              </a:rPr>
              <a:t>for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Citavi</a:t>
            </a:r>
            <a:endParaRPr lang="de-DE" sz="2300" dirty="0" smtClean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endParaRPr lang="de-DE" sz="2300" dirty="0" smtClean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de-DE" sz="2300" dirty="0" smtClean="0">
                <a:sym typeface="Wingdings" panose="05000000000000000000" pitchFamily="2" charset="2"/>
              </a:rPr>
              <a:t>Insert </a:t>
            </a:r>
            <a:r>
              <a:rPr lang="de-DE" sz="2300" dirty="0" err="1" smtClean="0">
                <a:sym typeface="Wingdings" panose="05000000000000000000" pitchFamily="2" charset="2"/>
              </a:rPr>
              <a:t>your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bibilography</a:t>
            </a:r>
            <a:r>
              <a:rPr lang="de-DE" sz="2300" dirty="0" smtClean="0">
                <a:sym typeface="Wingdings" panose="05000000000000000000" pitchFamily="2" charset="2"/>
              </a:rPr>
              <a:t> (F8) at </a:t>
            </a:r>
            <a:r>
              <a:rPr lang="de-DE" sz="2300" dirty="0" err="1" smtClean="0">
                <a:sym typeface="Wingdings" panose="05000000000000000000" pitchFamily="2" charset="2"/>
              </a:rPr>
              <a:t>the</a:t>
            </a:r>
            <a:r>
              <a:rPr lang="de-DE" sz="2300" dirty="0" smtClean="0">
                <a:sym typeface="Wingdings" panose="05000000000000000000" pitchFamily="2" charset="2"/>
              </a:rPr>
              <a:t> end </a:t>
            </a:r>
            <a:r>
              <a:rPr lang="de-DE" sz="2300" dirty="0" err="1" smtClean="0">
                <a:sym typeface="Wingdings" panose="05000000000000000000" pitchFamily="2" charset="2"/>
              </a:rPr>
              <a:t>of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your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 err="1" smtClean="0">
                <a:sym typeface="Wingdings" panose="05000000000000000000" pitchFamily="2" charset="2"/>
              </a:rPr>
              <a:t>document</a:t>
            </a:r>
            <a:r>
              <a:rPr lang="de-DE" sz="2300" dirty="0" smtClean="0">
                <a:sym typeface="Wingdings" panose="05000000000000000000" pitchFamily="2" charset="2"/>
              </a:rPr>
              <a:t> (</a:t>
            </a:r>
            <a:r>
              <a:rPr lang="de-DE" sz="2300" dirty="0" err="1" smtClean="0">
                <a:sym typeface="Wingdings" panose="05000000000000000000" pitchFamily="2" charset="2"/>
              </a:rPr>
              <a:t>before</a:t>
            </a:r>
            <a:r>
              <a:rPr lang="de-DE" sz="2300" dirty="0" smtClean="0">
                <a:sym typeface="Wingdings" panose="05000000000000000000" pitchFamily="2" charset="2"/>
              </a:rPr>
              <a:t> 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\end{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document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})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bibliography{</a:t>
            </a:r>
            <a:r>
              <a:rPr lang="en-US" sz="2300" smtClean="0">
                <a:latin typeface="Courier New" panose="02070309020205020404" pitchFamily="49" charset="0"/>
                <a:cs typeface="Courier New" panose="02070309020205020404" pitchFamily="49" charset="0"/>
              </a:rPr>
              <a:t>MyFirstDoc}</a:t>
            </a: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cs typeface="Courier New" panose="02070309020205020404" pitchFamily="49" charset="0"/>
              </a:rPr>
              <a:t>5. </a:t>
            </a:r>
            <a:r>
              <a:rPr lang="en-US" sz="2300" dirty="0"/>
              <a:t>Everything should look good now</a:t>
            </a:r>
            <a:endParaRPr lang="de-DE" sz="2300" dirty="0"/>
          </a:p>
        </p:txBody>
      </p:sp>
    </p:spTree>
    <p:extLst>
      <p:ext uri="{BB962C8B-B14F-4D97-AF65-F5344CB8AC3E}">
        <p14:creationId xmlns:p14="http://schemas.microsoft.com/office/powerpoint/2010/main" val="12610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 smtClean="0"/>
              <a:t>8. Labels/References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6"/>
          <p:cNvSpPr txBox="1">
            <a:spLocks/>
          </p:cNvSpPr>
          <p:nvPr/>
        </p:nvSpPr>
        <p:spPr bwMode="auto">
          <a:xfrm>
            <a:off x="251520" y="1378979"/>
            <a:ext cx="8229600" cy="5047536"/>
          </a:xfrm>
          <a:prstGeom prst="rect">
            <a:avLst/>
          </a:prstGeom>
          <a:ln w="38100" cap="flat" cmpd="sng" algn="ctr">
            <a:solidFill>
              <a:srgbClr val="92D050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[h!]</a:t>
            </a:r>
          </a:p>
          <a:p>
            <a:pPr marL="0" indent="0">
              <a:buFont typeface="Arial" pitchFamily="34" charset="0"/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endParaRPr lang="de-DE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includegraphics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 cm]{</a:t>
            </a:r>
            <a:r>
              <a:rPr lang="de-DE" sz="23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hund2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smtClean="0">
                <a:latin typeface="Bradley Hand ITC" panose="03070402050302030203" pitchFamily="66" charset="0"/>
                <a:cs typeface="Courier New" panose="02070309020205020404" pitchFamily="49" charset="0"/>
              </a:rPr>
              <a:t>a </a:t>
            </a:r>
            <a:r>
              <a:rPr lang="de-DE" sz="2300" dirty="0" err="1" smtClean="0">
                <a:latin typeface="Bradley Hand ITC" panose="03070402050302030203" pitchFamily="66" charset="0"/>
                <a:cs typeface="Courier New" panose="02070309020205020404" pitchFamily="49" charset="0"/>
              </a:rPr>
              <a:t>dog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D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fig:a</a:t>
            </a:r>
            <a:r>
              <a:rPr lang="de-D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e-DE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\end{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Font typeface="Arial" pitchFamily="34" charset="0"/>
              <a:buNone/>
            </a:pP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de-DE" sz="2300" dirty="0" err="1" smtClean="0">
                <a:cs typeface="Courier New" panose="02070309020205020404" pitchFamily="49" charset="0"/>
              </a:rPr>
              <a:t>You</a:t>
            </a:r>
            <a:r>
              <a:rPr lang="de-DE" sz="2300" dirty="0" smtClean="0"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cs typeface="Courier New" panose="02070309020205020404" pitchFamily="49" charset="0"/>
              </a:rPr>
              <a:t>can</a:t>
            </a:r>
            <a:r>
              <a:rPr lang="de-DE" sz="2300" dirty="0" smtClean="0"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cs typeface="Courier New" panose="02070309020205020404" pitchFamily="49" charset="0"/>
              </a:rPr>
              <a:t>label</a:t>
            </a:r>
            <a:r>
              <a:rPr lang="de-DE" sz="2300" dirty="0" smtClean="0"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cs typeface="Courier New" panose="02070309020205020404" pitchFamily="49" charset="0"/>
              </a:rPr>
              <a:t>everything</a:t>
            </a:r>
            <a:r>
              <a:rPr lang="de-DE" sz="2300" dirty="0" smtClean="0">
                <a:cs typeface="Courier New" panose="02070309020205020404" pitchFamily="49" charset="0"/>
              </a:rPr>
              <a:t> (e.g. </a:t>
            </a:r>
            <a:r>
              <a:rPr lang="de-DE" sz="2300" dirty="0" err="1" smtClean="0">
                <a:cs typeface="Courier New" panose="02070309020205020404" pitchFamily="49" charset="0"/>
              </a:rPr>
              <a:t>sections</a:t>
            </a:r>
            <a:r>
              <a:rPr lang="de-DE" sz="2300" dirty="0" smtClean="0">
                <a:cs typeface="Courier New" panose="02070309020205020404" pitchFamily="49" charset="0"/>
              </a:rPr>
              <a:t>, </a:t>
            </a:r>
            <a:r>
              <a:rPr lang="de-DE" sz="2300" dirty="0" err="1" smtClean="0">
                <a:cs typeface="Courier New" panose="02070309020205020404" pitchFamily="49" charset="0"/>
              </a:rPr>
              <a:t>tables</a:t>
            </a:r>
            <a:r>
              <a:rPr lang="de-DE" sz="2300" dirty="0" smtClean="0">
                <a:cs typeface="Courier New" panose="02070309020205020404" pitchFamily="49" charset="0"/>
              </a:rPr>
              <a:t>) </a:t>
            </a:r>
            <a:r>
              <a:rPr lang="de-DE" sz="2300" dirty="0" err="1" smtClean="0">
                <a:cs typeface="Courier New" panose="02070309020205020404" pitchFamily="49" charset="0"/>
              </a:rPr>
              <a:t>and</a:t>
            </a:r>
            <a:r>
              <a:rPr lang="de-DE" sz="2300" dirty="0" smtClean="0"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cs typeface="Courier New" panose="02070309020205020404" pitchFamily="49" charset="0"/>
              </a:rPr>
              <a:t>then</a:t>
            </a:r>
            <a:r>
              <a:rPr lang="de-DE" sz="2300" dirty="0" smtClean="0"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cs typeface="Courier New" panose="02070309020205020404" pitchFamily="49" charset="0"/>
              </a:rPr>
              <a:t>refer</a:t>
            </a:r>
            <a:r>
              <a:rPr lang="de-DE" sz="2300" dirty="0" smtClean="0"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cs typeface="Courier New" panose="02070309020205020404" pitchFamily="49" charset="0"/>
              </a:rPr>
              <a:t>to</a:t>
            </a:r>
            <a:r>
              <a:rPr lang="de-DE" sz="2300" dirty="0" smtClean="0"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cs typeface="Courier New" panose="02070309020205020404" pitchFamily="49" charset="0"/>
              </a:rPr>
              <a:t>it</a:t>
            </a:r>
            <a:r>
              <a:rPr lang="de-DE" sz="2300" dirty="0" smtClean="0"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cs typeface="Courier New" panose="02070309020205020404" pitchFamily="49" charset="0"/>
              </a:rPr>
              <a:t>with</a:t>
            </a:r>
            <a:endParaRPr lang="de-DE" sz="2300" dirty="0" smtClean="0"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de-DE" sz="23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fig:a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itchFamily="34" charset="0"/>
              <a:buNone/>
            </a:pPr>
            <a:endParaRPr lang="de-DE" sz="23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 smtClean="0"/>
              <a:t>9. Create graphic elements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23528" y="1373940"/>
            <a:ext cx="8275815" cy="4905958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tikz</a:t>
            </a:r>
            <a:endParaRPr lang="de-DE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 err="1" smtClean="0">
                <a:cs typeface="Courier New" panose="02070309020205020404" pitchFamily="49" charset="0"/>
              </a:rPr>
              <a:t>You</a:t>
            </a:r>
            <a:r>
              <a:rPr lang="de-DE" sz="2300" dirty="0" smtClean="0"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cs typeface="Courier New" panose="02070309020205020404" pitchFamily="49" charset="0"/>
              </a:rPr>
              <a:t>can</a:t>
            </a:r>
            <a:r>
              <a:rPr lang="de-DE" sz="2300" dirty="0" smtClean="0"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cs typeface="Courier New" panose="02070309020205020404" pitchFamily="49" charset="0"/>
              </a:rPr>
              <a:t>define</a:t>
            </a:r>
            <a:r>
              <a:rPr lang="de-DE" sz="2300" dirty="0" smtClean="0"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cs typeface="Courier New" panose="02070309020205020404" pitchFamily="49" charset="0"/>
              </a:rPr>
              <a:t>specific</a:t>
            </a:r>
            <a:r>
              <a:rPr lang="de-DE" sz="2300" dirty="0" smtClean="0">
                <a:cs typeface="Courier New" panose="02070309020205020404" pitchFamily="49" charset="0"/>
              </a:rPr>
              <a:t> </a:t>
            </a:r>
            <a:r>
              <a:rPr lang="de-DE" sz="2300" dirty="0" err="1" smtClean="0">
                <a:cs typeface="Courier New" panose="02070309020205020404" pitchFamily="49" charset="0"/>
              </a:rPr>
              <a:t>forms</a:t>
            </a:r>
            <a:r>
              <a:rPr lang="de-DE" sz="2300" dirty="0" smtClean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de-DE" sz="23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 smtClean="0">
                <a:cs typeface="Courier New" panose="02070309020205020404" pitchFamily="49" charset="0"/>
              </a:rPr>
              <a:t>e.g. </a:t>
            </a:r>
            <a:r>
              <a:rPr lang="de-DE" sz="2300" dirty="0" err="1" smtClean="0">
                <a:cs typeface="Courier New" panose="02070309020205020404" pitchFamily="49" charset="0"/>
              </a:rPr>
              <a:t>the</a:t>
            </a:r>
            <a:r>
              <a:rPr lang="de-DE" sz="2300" dirty="0" smtClean="0">
                <a:cs typeface="Courier New" panose="02070309020205020404" pitchFamily="49" charset="0"/>
              </a:rPr>
              <a:t> form “</a:t>
            </a:r>
            <a:r>
              <a:rPr lang="de-DE" sz="2300" dirty="0">
                <a:cs typeface="Courier New" panose="02070309020205020404" pitchFamily="49" charset="0"/>
              </a:rPr>
              <a:t>D</a:t>
            </a:r>
            <a:r>
              <a:rPr lang="de-DE" sz="2300" dirty="0" smtClean="0">
                <a:cs typeface="Courier New" panose="02070309020205020404" pitchFamily="49" charset="0"/>
              </a:rPr>
              <a:t>ogs“</a:t>
            </a: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tikzstyle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{Dogs} = [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corners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=4cm, 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=2cm,text 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centered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de-DE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>
                <a:cs typeface="Courier New" panose="02070309020205020404" pitchFamily="49" charset="0"/>
              </a:rPr>
              <a:t>e.g. </a:t>
            </a:r>
            <a:r>
              <a:rPr lang="de-DE" sz="2300" dirty="0" smtClean="0">
                <a:cs typeface="Courier New" panose="02070309020205020404" pitchFamily="49" charset="0"/>
              </a:rPr>
              <a:t>an </a:t>
            </a:r>
            <a:r>
              <a:rPr lang="de-DE" sz="2300" dirty="0" err="1" smtClean="0">
                <a:cs typeface="Courier New" panose="02070309020205020404" pitchFamily="49" charset="0"/>
              </a:rPr>
              <a:t>arrow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tikzstyle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arrowright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 = [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 0.1 cm ,-&gt;, 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de-D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! 50</a:t>
            </a:r>
            <a:r>
              <a:rPr lang="de-DE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de-DE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 smtClean="0"/>
              <a:t>9. Create graphic elements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95536" y="1196410"/>
            <a:ext cx="8172400" cy="5509200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200" dirty="0" err="1" smtClean="0">
                <a:cs typeface="Courier New" panose="02070309020205020404" pitchFamily="49" charset="0"/>
              </a:rPr>
              <a:t>You</a:t>
            </a:r>
            <a:r>
              <a:rPr lang="de-DE" sz="2200" dirty="0" smtClean="0">
                <a:cs typeface="Courier New" panose="02070309020205020404" pitchFamily="49" charset="0"/>
              </a:rPr>
              <a:t> </a:t>
            </a:r>
            <a:r>
              <a:rPr lang="de-DE" sz="2200" dirty="0" err="1" smtClean="0">
                <a:cs typeface="Courier New" panose="02070309020205020404" pitchFamily="49" charset="0"/>
              </a:rPr>
              <a:t>can</a:t>
            </a:r>
            <a:r>
              <a:rPr lang="de-DE" sz="2200" dirty="0" smtClean="0">
                <a:cs typeface="Courier New" panose="02070309020205020404" pitchFamily="49" charset="0"/>
              </a:rPr>
              <a:t> </a:t>
            </a:r>
            <a:r>
              <a:rPr lang="de-DE" sz="2200" dirty="0" err="1" smtClean="0">
                <a:cs typeface="Courier New" panose="02070309020205020404" pitchFamily="49" charset="0"/>
              </a:rPr>
              <a:t>combine</a:t>
            </a:r>
            <a:r>
              <a:rPr lang="de-DE" sz="2200" dirty="0" smtClean="0">
                <a:cs typeface="Courier New" panose="02070309020205020404" pitchFamily="49" charset="0"/>
              </a:rPr>
              <a:t> </a:t>
            </a:r>
            <a:r>
              <a:rPr lang="de-DE" sz="2200" dirty="0" err="1" smtClean="0">
                <a:cs typeface="Courier New" panose="02070309020205020404" pitchFamily="49" charset="0"/>
              </a:rPr>
              <a:t>these</a:t>
            </a:r>
            <a:r>
              <a:rPr lang="de-DE" sz="2200" dirty="0" smtClean="0">
                <a:cs typeface="Courier New" panose="02070309020205020404" pitchFamily="49" charset="0"/>
              </a:rPr>
              <a:t> </a:t>
            </a:r>
            <a:r>
              <a:rPr lang="de-DE" sz="2200" dirty="0" err="1" smtClean="0">
                <a:cs typeface="Courier New" panose="02070309020205020404" pitchFamily="49" charset="0"/>
              </a:rPr>
              <a:t>forms</a:t>
            </a:r>
            <a:r>
              <a:rPr lang="de-DE" sz="2200" dirty="0">
                <a:cs typeface="Courier New" panose="02070309020205020404" pitchFamily="49" charset="0"/>
              </a:rPr>
              <a:t> </a:t>
            </a:r>
            <a:r>
              <a:rPr lang="de-DE" sz="2200" dirty="0" smtClean="0">
                <a:cs typeface="Courier New" panose="02070309020205020404" pitchFamily="49" charset="0"/>
              </a:rPr>
              <a:t>(</a:t>
            </a:r>
            <a:r>
              <a:rPr lang="de-DE" sz="2200" dirty="0" err="1" smtClean="0">
                <a:cs typeface="Courier New" panose="02070309020205020404" pitchFamily="49" charset="0"/>
              </a:rPr>
              <a:t>or</a:t>
            </a:r>
            <a:r>
              <a:rPr lang="de-DE" sz="2200" dirty="0" smtClean="0">
                <a:cs typeface="Courier New" panose="02070309020205020404" pitchFamily="49" charset="0"/>
              </a:rPr>
              <a:t> </a:t>
            </a:r>
            <a:r>
              <a:rPr lang="de-DE" sz="2200" dirty="0" err="1" smtClean="0">
                <a:cs typeface="Courier New" panose="02070309020205020404" pitchFamily="49" charset="0"/>
              </a:rPr>
              <a:t>forms</a:t>
            </a:r>
            <a:r>
              <a:rPr lang="de-DE" sz="2200" dirty="0" smtClean="0">
                <a:cs typeface="Courier New" panose="02070309020205020404" pitchFamily="49" charset="0"/>
              </a:rPr>
              <a:t> </a:t>
            </a:r>
            <a:r>
              <a:rPr lang="de-DE" sz="2200" dirty="0" err="1" smtClean="0">
                <a:cs typeface="Courier New" panose="02070309020205020404" pitchFamily="49" charset="0"/>
              </a:rPr>
              <a:t>which</a:t>
            </a:r>
            <a:r>
              <a:rPr lang="de-DE" sz="2200" dirty="0" smtClean="0">
                <a:cs typeface="Courier New" panose="02070309020205020404" pitchFamily="49" charset="0"/>
              </a:rPr>
              <a:t> </a:t>
            </a:r>
            <a:r>
              <a:rPr lang="de-DE" sz="2200" dirty="0" err="1" smtClean="0">
                <a:cs typeface="Courier New" panose="02070309020205020404" pitchFamily="49" charset="0"/>
              </a:rPr>
              <a:t>were</a:t>
            </a:r>
            <a:r>
              <a:rPr lang="de-DE" sz="2200" dirty="0" smtClean="0">
                <a:cs typeface="Courier New" panose="02070309020205020404" pitchFamily="49" charset="0"/>
              </a:rPr>
              <a:t> </a:t>
            </a:r>
            <a:r>
              <a:rPr lang="de-DE" sz="2200" dirty="0" err="1" smtClean="0">
                <a:cs typeface="Courier New" panose="02070309020205020404" pitchFamily="49" charset="0"/>
              </a:rPr>
              <a:t>defined</a:t>
            </a:r>
            <a:r>
              <a:rPr lang="de-DE" sz="2200" dirty="0" smtClean="0">
                <a:cs typeface="Courier New" panose="02070309020205020404" pitchFamily="49" charset="0"/>
              </a:rPr>
              <a:t> </a:t>
            </a:r>
            <a:r>
              <a:rPr lang="de-DE" sz="2200" dirty="0" err="1" smtClean="0">
                <a:cs typeface="Courier New" panose="02070309020205020404" pitchFamily="49" charset="0"/>
              </a:rPr>
              <a:t>by</a:t>
            </a:r>
            <a:r>
              <a:rPr lang="de-DE" sz="2200" dirty="0" smtClean="0">
                <a:cs typeface="Courier New" panose="02070309020205020404" pitchFamily="49" charset="0"/>
              </a:rPr>
              <a:t> </a:t>
            </a:r>
            <a:r>
              <a:rPr lang="de-DE" sz="2200" dirty="0" err="1" smtClean="0">
                <a:cs typeface="Courier New" panose="02070309020205020404" pitchFamily="49" charset="0"/>
              </a:rPr>
              <a:t>tikz</a:t>
            </a:r>
            <a:r>
              <a:rPr lang="de-DE" sz="2200" dirty="0" smtClean="0">
                <a:cs typeface="Courier New" panose="02070309020205020404" pitchFamily="49" charset="0"/>
              </a:rPr>
              <a:t>) in „</a:t>
            </a:r>
            <a:r>
              <a:rPr lang="de-DE" sz="2200" dirty="0" err="1" smtClean="0">
                <a:cs typeface="Courier New" panose="02070309020205020404" pitchFamily="49" charset="0"/>
              </a:rPr>
              <a:t>bigger</a:t>
            </a:r>
            <a:r>
              <a:rPr lang="de-DE" sz="2200" dirty="0" smtClean="0">
                <a:cs typeface="Courier New" panose="02070309020205020404" pitchFamily="49" charset="0"/>
              </a:rPr>
              <a:t> </a:t>
            </a:r>
            <a:r>
              <a:rPr lang="de-DE" sz="2200" dirty="0" err="1" smtClean="0">
                <a:cs typeface="Courier New" panose="02070309020205020404" pitchFamily="49" charset="0"/>
              </a:rPr>
              <a:t>picture</a:t>
            </a:r>
            <a:r>
              <a:rPr lang="de-DE" sz="2200" dirty="0" smtClean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de-DE" sz="22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[h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!]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endParaRPr lang="de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tikzpicture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}[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=0.8,every </a:t>
            </a:r>
            <a:r>
              <a:rPr lang="de-DE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/.style={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=0.8}, 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framed</a:t>
            </a:r>
            <a:r>
              <a:rPr lang="de-DE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(Dogs1) [Dogs] {Dogs};</a:t>
            </a:r>
          </a:p>
          <a:p>
            <a:pPr marL="0" indent="0">
              <a:buNone/>
            </a:pP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cute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[Dogs, 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2 cm 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Dogs1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cute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			</a:t>
            </a:r>
          </a:p>
          <a:p>
            <a:pPr marL="0" indent="0">
              <a:buNone/>
            </a:pP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arrowright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(Dogs1) --(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cute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\end{</a:t>
            </a:r>
            <a:r>
              <a:rPr lang="de-D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tikzpicture</a:t>
            </a:r>
            <a:r>
              <a:rPr lang="de-D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{Dogs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cute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e-DE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de-DE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543281" y="1954543"/>
            <a:ext cx="2131514" cy="769734"/>
          </a:xfrm>
          <a:prstGeom prst="wedgeRoundRectCallout">
            <a:avLst>
              <a:gd name="adj1" fmla="val -27071"/>
              <a:gd name="adj2" fmla="val 107830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6807676" y="2852936"/>
            <a:ext cx="2131514" cy="1012209"/>
          </a:xfrm>
          <a:prstGeom prst="wedgeRoundRectCallout">
            <a:avLst>
              <a:gd name="adj1" fmla="val -81539"/>
              <a:gd name="adj2" fmla="val 97152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Every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(</a:t>
            </a:r>
            <a:r>
              <a:rPr lang="de-DE" dirty="0" err="1" smtClean="0"/>
              <a:t>label</a:t>
            </a:r>
            <a:r>
              <a:rPr lang="de-DE" dirty="0" smtClean="0"/>
              <a:t>) [form, </a:t>
            </a:r>
            <a:r>
              <a:rPr lang="de-DE" dirty="0" err="1" smtClean="0"/>
              <a:t>place</a:t>
            </a:r>
            <a:r>
              <a:rPr lang="de-DE" dirty="0" smtClean="0"/>
              <a:t>]{</a:t>
            </a:r>
            <a:r>
              <a:rPr lang="de-DE" dirty="0" err="1" smtClean="0"/>
              <a:t>text</a:t>
            </a:r>
            <a:r>
              <a:rPr lang="de-DE" dirty="0" smtClean="0"/>
              <a:t>},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6156176" y="5615339"/>
            <a:ext cx="2131514" cy="769734"/>
          </a:xfrm>
          <a:prstGeom prst="wedgeRoundRectCallout">
            <a:avLst>
              <a:gd name="adj1" fmla="val -54546"/>
              <a:gd name="adj2" fmla="val -81707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rrow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856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 smtClean="0"/>
              <a:t>9. Create graphic elements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6"/>
          <p:cNvSpPr txBox="1">
            <a:spLocks noGrp="1"/>
          </p:cNvSpPr>
          <p:nvPr>
            <p:ph idx="1"/>
          </p:nvPr>
        </p:nvSpPr>
        <p:spPr>
          <a:xfrm>
            <a:off x="323528" y="1296087"/>
            <a:ext cx="8172400" cy="5189113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tikzstyle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{Dogs} = [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rounded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corners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=4cm,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=2cm,text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centered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tikzstyle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arrowright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= [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0.1 cm ,-&gt;,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 50]</a:t>
            </a:r>
          </a:p>
          <a:p>
            <a:pPr marL="0" indent="0">
              <a:buNone/>
            </a:pPr>
            <a:endParaRPr lang="de-DE" sz="1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[h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!]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centering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tikzpicture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}[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=0.8,every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/.style={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=0.8},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framed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(Dogs1) [Dogs] {Dogs};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[Dogs,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2 cm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Dogs1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arrowright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(Dogs1) --(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\end{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tikzpicture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\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caption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{Dogs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e-D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de-DE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de-DE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500" dirty="0" err="1" smtClean="0"/>
              <a:t>When</a:t>
            </a:r>
            <a:r>
              <a:rPr lang="de-DE" sz="2500" dirty="0" smtClean="0"/>
              <a:t> </a:t>
            </a:r>
            <a:r>
              <a:rPr lang="de-DE" sz="2500" dirty="0" err="1" smtClean="0"/>
              <a:t>writing</a:t>
            </a:r>
            <a:r>
              <a:rPr lang="de-DE" sz="2500" dirty="0" smtClean="0"/>
              <a:t> </a:t>
            </a:r>
            <a:r>
              <a:rPr lang="de-DE" sz="2500" dirty="0" err="1" smtClean="0"/>
              <a:t>your</a:t>
            </a:r>
            <a:r>
              <a:rPr lang="de-DE" sz="2500" dirty="0" smtClean="0"/>
              <a:t> </a:t>
            </a:r>
            <a:r>
              <a:rPr lang="de-DE" sz="2500" dirty="0" err="1" smtClean="0"/>
              <a:t>dissertation</a:t>
            </a:r>
            <a:r>
              <a:rPr lang="de-DE" sz="2500" dirty="0" smtClean="0"/>
              <a:t>….</a:t>
            </a:r>
          </a:p>
          <a:p>
            <a:pPr lvl="1"/>
            <a:r>
              <a:rPr lang="de-DE" sz="2500" dirty="0" err="1" smtClean="0"/>
              <a:t>Your</a:t>
            </a:r>
            <a:r>
              <a:rPr lang="de-DE" sz="2500" dirty="0" smtClean="0"/>
              <a:t> </a:t>
            </a:r>
            <a:r>
              <a:rPr lang="de-DE" sz="2500" dirty="0" err="1" smtClean="0"/>
              <a:t>might</a:t>
            </a:r>
            <a:r>
              <a:rPr lang="de-DE" sz="2500" dirty="0" smtClean="0"/>
              <a:t> </a:t>
            </a:r>
            <a:r>
              <a:rPr lang="de-DE" sz="2500" dirty="0" err="1" smtClean="0"/>
              <a:t>want</a:t>
            </a:r>
            <a:r>
              <a:rPr lang="de-DE" sz="2500" dirty="0" smtClean="0"/>
              <a:t> </a:t>
            </a:r>
            <a:r>
              <a:rPr lang="de-DE" sz="2500" dirty="0" err="1" smtClean="0"/>
              <a:t>to</a:t>
            </a:r>
            <a:r>
              <a:rPr lang="de-DE" sz="2500" dirty="0" smtClean="0"/>
              <a:t> </a:t>
            </a:r>
            <a:r>
              <a:rPr lang="de-DE" sz="2500" dirty="0" err="1" smtClean="0"/>
              <a:t>have</a:t>
            </a:r>
            <a:r>
              <a:rPr lang="de-DE" sz="2500" dirty="0" smtClean="0"/>
              <a:t> different </a:t>
            </a:r>
            <a:r>
              <a:rPr lang="de-DE" sz="2500" dirty="0" err="1" smtClean="0"/>
              <a:t>scripts</a:t>
            </a:r>
            <a:r>
              <a:rPr lang="de-DE" sz="2500" dirty="0" smtClean="0"/>
              <a:t> </a:t>
            </a:r>
            <a:r>
              <a:rPr lang="de-DE" sz="2500" dirty="0" err="1" smtClean="0"/>
              <a:t>for</a:t>
            </a:r>
            <a:r>
              <a:rPr lang="de-DE" sz="2500" dirty="0" smtClean="0"/>
              <a:t> different </a:t>
            </a:r>
            <a:r>
              <a:rPr lang="de-DE" sz="2500" dirty="0" err="1" smtClean="0"/>
              <a:t>chapters</a:t>
            </a:r>
            <a:endParaRPr lang="de-DE" sz="2500" dirty="0" smtClean="0"/>
          </a:p>
          <a:p>
            <a:pPr lvl="1"/>
            <a:r>
              <a:rPr lang="de-DE" sz="2500" dirty="0" err="1" smtClean="0"/>
              <a:t>You</a:t>
            </a:r>
            <a:r>
              <a:rPr lang="de-DE" sz="2500" dirty="0" smtClean="0"/>
              <a:t> </a:t>
            </a:r>
            <a:r>
              <a:rPr lang="de-DE" sz="2500" dirty="0" err="1" smtClean="0"/>
              <a:t>might</a:t>
            </a:r>
            <a:r>
              <a:rPr lang="de-DE" sz="2500" dirty="0" smtClean="0"/>
              <a:t> </a:t>
            </a:r>
            <a:r>
              <a:rPr lang="de-DE" sz="2500" dirty="0" err="1" smtClean="0"/>
              <a:t>want</a:t>
            </a:r>
            <a:r>
              <a:rPr lang="de-DE" sz="2500" dirty="0" smtClean="0"/>
              <a:t> </a:t>
            </a:r>
            <a:r>
              <a:rPr lang="de-DE" sz="2500" dirty="0" err="1" smtClean="0"/>
              <a:t>to</a:t>
            </a:r>
            <a:r>
              <a:rPr lang="de-DE" sz="2500" dirty="0" smtClean="0"/>
              <a:t> </a:t>
            </a:r>
            <a:r>
              <a:rPr lang="de-DE" sz="2500" dirty="0" err="1" smtClean="0"/>
              <a:t>generate</a:t>
            </a:r>
            <a:r>
              <a:rPr lang="de-DE" sz="2500" dirty="0" smtClean="0"/>
              <a:t> a </a:t>
            </a:r>
            <a:r>
              <a:rPr lang="de-DE" sz="2500" dirty="0" err="1" smtClean="0"/>
              <a:t>list</a:t>
            </a:r>
            <a:r>
              <a:rPr lang="de-DE" sz="2500" dirty="0" smtClean="0"/>
              <a:t> </a:t>
            </a:r>
            <a:r>
              <a:rPr lang="de-DE" sz="2500" dirty="0" err="1" smtClean="0"/>
              <a:t>of</a:t>
            </a:r>
            <a:r>
              <a:rPr lang="de-DE" sz="2500" dirty="0" smtClean="0"/>
              <a:t> </a:t>
            </a:r>
            <a:r>
              <a:rPr lang="de-DE" sz="2500" dirty="0" err="1" smtClean="0"/>
              <a:t>figures</a:t>
            </a:r>
            <a:r>
              <a:rPr lang="de-DE" sz="2500" dirty="0" smtClean="0"/>
              <a:t>, </a:t>
            </a:r>
            <a:r>
              <a:rPr lang="de-DE" sz="2500" dirty="0" err="1" smtClean="0"/>
              <a:t>tables</a:t>
            </a:r>
            <a:r>
              <a:rPr lang="de-DE" sz="2500" dirty="0" smtClean="0"/>
              <a:t> </a:t>
            </a:r>
            <a:r>
              <a:rPr lang="de-DE" sz="2500" dirty="0" err="1" smtClean="0"/>
              <a:t>and</a:t>
            </a:r>
            <a:r>
              <a:rPr lang="de-DE" sz="2500" dirty="0" smtClean="0"/>
              <a:t> </a:t>
            </a:r>
            <a:r>
              <a:rPr lang="de-DE" sz="2500" dirty="0" err="1" smtClean="0"/>
              <a:t>contents</a:t>
            </a:r>
            <a:endParaRPr lang="de-DE" sz="2500" dirty="0" smtClean="0"/>
          </a:p>
          <a:p>
            <a:pPr lvl="1"/>
            <a:r>
              <a:rPr lang="de-DE" sz="2500" dirty="0" smtClean="0"/>
              <a:t>Save </a:t>
            </a:r>
            <a:r>
              <a:rPr lang="de-DE" sz="2500" dirty="0" err="1" smtClean="0"/>
              <a:t>images</a:t>
            </a:r>
            <a:r>
              <a:rPr lang="de-DE" sz="2500" dirty="0" smtClean="0"/>
              <a:t> in </a:t>
            </a:r>
            <a:r>
              <a:rPr lang="de-DE" sz="2500" dirty="0" err="1" smtClean="0"/>
              <a:t>seperate</a:t>
            </a:r>
            <a:r>
              <a:rPr lang="de-DE" sz="2500" dirty="0" smtClean="0"/>
              <a:t> </a:t>
            </a:r>
            <a:r>
              <a:rPr lang="de-DE" sz="2500" dirty="0" err="1" smtClean="0"/>
              <a:t>files</a:t>
            </a:r>
            <a:r>
              <a:rPr lang="de-DE" sz="2500" dirty="0" smtClean="0"/>
              <a:t> </a:t>
            </a:r>
            <a:r>
              <a:rPr lang="de-DE" sz="2500" dirty="0" err="1" smtClean="0"/>
              <a:t>according</a:t>
            </a:r>
            <a:r>
              <a:rPr lang="de-DE" sz="2500" dirty="0" smtClean="0"/>
              <a:t> </a:t>
            </a:r>
            <a:r>
              <a:rPr lang="de-DE" sz="2500" dirty="0" err="1" smtClean="0"/>
              <a:t>to</a:t>
            </a:r>
            <a:r>
              <a:rPr lang="de-DE" sz="2500" dirty="0" smtClean="0"/>
              <a:t> </a:t>
            </a:r>
            <a:r>
              <a:rPr lang="de-DE" sz="2500" dirty="0" err="1" smtClean="0"/>
              <a:t>chapters</a:t>
            </a:r>
            <a:r>
              <a:rPr lang="de-DE" sz="2500" dirty="0" smtClean="0"/>
              <a:t>…</a:t>
            </a:r>
          </a:p>
          <a:p>
            <a:pPr lvl="1"/>
            <a:r>
              <a:rPr lang="de-DE" sz="2500" dirty="0" smtClean="0"/>
              <a:t>Write </a:t>
            </a:r>
            <a:r>
              <a:rPr lang="de-DE" sz="2500" dirty="0" err="1" smtClean="0"/>
              <a:t>your</a:t>
            </a:r>
            <a:r>
              <a:rPr lang="de-DE" sz="2500" dirty="0" smtClean="0"/>
              <a:t> </a:t>
            </a:r>
            <a:r>
              <a:rPr lang="de-DE" sz="2500" dirty="0" err="1" smtClean="0"/>
              <a:t>own</a:t>
            </a:r>
            <a:r>
              <a:rPr lang="de-DE" sz="2500" dirty="0" smtClean="0"/>
              <a:t> „</a:t>
            </a:r>
            <a:r>
              <a:rPr lang="de-DE" sz="2500" dirty="0" err="1" smtClean="0"/>
              <a:t>function</a:t>
            </a:r>
            <a:r>
              <a:rPr lang="de-DE" sz="2500" dirty="0" smtClean="0"/>
              <a:t>“, i.e. </a:t>
            </a:r>
            <a:r>
              <a:rPr lang="de-DE" sz="2500" dirty="0" err="1" smtClean="0"/>
              <a:t>examples</a:t>
            </a:r>
            <a:r>
              <a:rPr lang="de-DE" sz="2500" dirty="0" smtClean="0"/>
              <a:t>, </a:t>
            </a:r>
            <a:r>
              <a:rPr lang="de-DE" sz="2500" dirty="0" err="1" smtClean="0"/>
              <a:t>terms</a:t>
            </a:r>
            <a:r>
              <a:rPr lang="de-DE" sz="2500" dirty="0" smtClean="0"/>
              <a:t>…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81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LaTex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It takes a suitably prepared computer file and converts it to a form which may be printed on many kinds of </a:t>
            </a:r>
            <a:r>
              <a:rPr lang="en-US" sz="2500" dirty="0" smtClean="0"/>
              <a:t>printers, e.g. PDF</a:t>
            </a:r>
          </a:p>
          <a:p>
            <a:endParaRPr lang="en-US" sz="2500" dirty="0"/>
          </a:p>
          <a:p>
            <a:r>
              <a:rPr lang="en-US" sz="2500" dirty="0" smtClean="0"/>
              <a:t>You do not only write “your text” BUT you write a script telling your text how it should look like</a:t>
            </a:r>
          </a:p>
          <a:p>
            <a:endParaRPr lang="en-US" sz="2500" dirty="0"/>
          </a:p>
          <a:p>
            <a:r>
              <a:rPr lang="en-US" sz="2500" dirty="0" smtClean="0"/>
              <a:t>You explicitly control formatting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80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LaTex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 smtClean="0"/>
              <a:t>What is the advantage of using </a:t>
            </a:r>
            <a:r>
              <a:rPr lang="en-US" sz="2500" dirty="0" err="1" smtClean="0"/>
              <a:t>LaTex</a:t>
            </a:r>
            <a:r>
              <a:rPr lang="en-US" sz="2500" dirty="0" smtClean="0"/>
              <a:t>?</a:t>
            </a:r>
          </a:p>
          <a:p>
            <a:pPr lvl="1"/>
            <a:r>
              <a:rPr lang="en-US" sz="2500" dirty="0" smtClean="0"/>
              <a:t>YOU control EVERYTHING </a:t>
            </a:r>
          </a:p>
          <a:p>
            <a:pPr lvl="1"/>
            <a:r>
              <a:rPr lang="en-US" sz="2500" dirty="0" smtClean="0"/>
              <a:t>Mathematical formulas, IPA, frames…</a:t>
            </a:r>
          </a:p>
          <a:p>
            <a:pPr lvl="1"/>
            <a:r>
              <a:rPr lang="en-US" sz="2500" dirty="0" smtClean="0"/>
              <a:t>Elegant way to incorporate your bibliography / references</a:t>
            </a:r>
          </a:p>
          <a:p>
            <a:pPr lvl="1"/>
            <a:r>
              <a:rPr lang="en-US" sz="2500" dirty="0" smtClean="0"/>
              <a:t>For longer texts: Neat functions to refer to tables/figures/ chapters/ sections….</a:t>
            </a:r>
          </a:p>
          <a:p>
            <a:pPr lvl="1"/>
            <a:r>
              <a:rPr lang="en-US" sz="2500" dirty="0" smtClean="0"/>
              <a:t>For longer texts: Helps you to structure your paper</a:t>
            </a:r>
          </a:p>
          <a:p>
            <a:pPr lvl="1"/>
            <a:r>
              <a:rPr lang="en-US" sz="2500" dirty="0" smtClean="0"/>
              <a:t>Distinction between script and output file</a:t>
            </a:r>
          </a:p>
          <a:p>
            <a:pPr lvl="1"/>
            <a:r>
              <a:rPr lang="en-US" sz="2500" dirty="0" smtClean="0"/>
              <a:t>It looks pretty nice</a:t>
            </a:r>
          </a:p>
          <a:p>
            <a:pPr marL="457200" lvl="1" indent="0">
              <a:buNone/>
            </a:pPr>
            <a:endParaRPr lang="en-US" sz="2500" dirty="0" smtClean="0"/>
          </a:p>
          <a:p>
            <a:pPr marL="457200" lvl="1" indent="0">
              <a:buNone/>
            </a:pPr>
            <a:r>
              <a:rPr lang="en-US" sz="2500" dirty="0" smtClean="0"/>
              <a:t>BUT you need to invest some time to get into it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82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de-DE" dirty="0" err="1" smtClean="0"/>
              <a:t>Aims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today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dirty="0" smtClean="0"/>
              <a:t>“Understand the system”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Know the basic “functions”</a:t>
            </a:r>
          </a:p>
          <a:p>
            <a:pPr lvl="1" indent="-342900">
              <a:buFontTx/>
              <a:buChar char="-"/>
            </a:pPr>
            <a:r>
              <a:rPr lang="en-US" sz="2400" dirty="0" smtClean="0"/>
              <a:t>How do I change document styles?</a:t>
            </a:r>
          </a:p>
          <a:p>
            <a:pPr lvl="1" indent="-342900">
              <a:buFontTx/>
              <a:buChar char="-"/>
            </a:pPr>
            <a:r>
              <a:rPr lang="en-US" sz="2400" dirty="0" smtClean="0"/>
              <a:t>How do I change fonts / font sizes?</a:t>
            </a:r>
          </a:p>
          <a:p>
            <a:pPr lvl="1" indent="-342900">
              <a:buFontTx/>
              <a:buChar char="-"/>
            </a:pPr>
            <a:r>
              <a:rPr lang="en-US" sz="2400" dirty="0" smtClean="0"/>
              <a:t>How do I create a table?</a:t>
            </a:r>
          </a:p>
          <a:p>
            <a:pPr lvl="1" indent="-342900">
              <a:buFontTx/>
              <a:buChar char="-"/>
            </a:pPr>
            <a:r>
              <a:rPr lang="en-US" sz="2400" dirty="0" smtClean="0"/>
              <a:t>How to I structure my document?</a:t>
            </a:r>
          </a:p>
          <a:p>
            <a:pPr lvl="1" indent="-342900">
              <a:buFontTx/>
              <a:buChar char="-"/>
            </a:pPr>
            <a:r>
              <a:rPr lang="en-US" sz="2400" dirty="0" smtClean="0"/>
              <a:t>How do I insert figures?</a:t>
            </a:r>
          </a:p>
          <a:p>
            <a:pPr lvl="1" indent="-342900">
              <a:buFontTx/>
              <a:buChar char="-"/>
            </a:pPr>
            <a:r>
              <a:rPr lang="en-US" sz="2400" dirty="0" smtClean="0"/>
              <a:t>How do I insert a bibliography?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Have a first template 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Where do I find help?</a:t>
            </a:r>
            <a:endParaRPr lang="en-US" sz="24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98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de-DE" dirty="0" err="1" smtClean="0"/>
              <a:t>Presentation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 Basics: Understanding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/</a:t>
            </a:r>
            <a:r>
              <a:rPr lang="de-DE" dirty="0" err="1" smtClean="0"/>
              <a:t>TexStudio</a:t>
            </a:r>
            <a:endParaRPr lang="de-DE" dirty="0" smtClean="0"/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Worksheet:</a:t>
            </a:r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Outlook: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a </a:t>
            </a:r>
            <a:r>
              <a:rPr lang="de-DE" dirty="0" err="1" smtClean="0"/>
              <a:t>bigger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, a </a:t>
            </a:r>
            <a:r>
              <a:rPr lang="de-DE" dirty="0" err="1" smtClean="0"/>
              <a:t>dissertation</a:t>
            </a:r>
            <a:r>
              <a:rPr lang="de-DE" dirty="0" smtClean="0"/>
              <a:t>….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8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Either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(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step</a:t>
            </a:r>
            <a:r>
              <a:rPr lang="de-DE" dirty="0" smtClean="0">
                <a:sym typeface="Wingdings" panose="05000000000000000000" pitchFamily="2" charset="2"/>
              </a:rPr>
              <a:t> 1  </a:t>
            </a:r>
            <a:r>
              <a:rPr lang="de-DE" dirty="0" err="1" smtClean="0">
                <a:sym typeface="Wingdings" panose="05000000000000000000" pitchFamily="2" charset="2"/>
              </a:rPr>
              <a:t>Presentation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step</a:t>
            </a:r>
            <a:r>
              <a:rPr lang="de-DE" dirty="0" smtClean="0">
                <a:sym typeface="Wingdings" panose="05000000000000000000" pitchFamily="2" charset="2"/>
              </a:rPr>
              <a:t> 2…)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err="1" smtClean="0"/>
              <a:t>Or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Worksheet (</a:t>
            </a:r>
            <a:r>
              <a:rPr lang="de-DE" dirty="0" err="1" smtClean="0">
                <a:sym typeface="Wingdings" panose="05000000000000000000" pitchFamily="2" charset="2"/>
              </a:rPr>
              <a:t>presentation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reference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/>
              <a:t>“Understand the system”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sz="2800" dirty="0" smtClean="0"/>
              <a:t>You can use different “environments” to use </a:t>
            </a:r>
            <a:r>
              <a:rPr lang="en-US" sz="2800" dirty="0" err="1" smtClean="0"/>
              <a:t>LaTex</a:t>
            </a:r>
            <a:endParaRPr lang="en-US" sz="2800" dirty="0" smtClean="0"/>
          </a:p>
          <a:p>
            <a:r>
              <a:rPr lang="en-US" sz="2800" dirty="0" smtClean="0"/>
              <a:t>Today we will use </a:t>
            </a:r>
            <a:r>
              <a:rPr lang="en-US" sz="2800" dirty="0" err="1" smtClean="0"/>
              <a:t>TexStudio</a:t>
            </a: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457200" y="3140968"/>
            <a:ext cx="8229600" cy="2185214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500" b="1" dirty="0" err="1" smtClean="0"/>
              <a:t>To</a:t>
            </a:r>
            <a:r>
              <a:rPr lang="de-DE" sz="2500" b="1" dirty="0" smtClean="0"/>
              <a:t> Do:</a:t>
            </a:r>
          </a:p>
          <a:p>
            <a:endParaRPr lang="de-DE" sz="2500" dirty="0"/>
          </a:p>
          <a:p>
            <a:pPr marL="285750" indent="-285750">
              <a:buFontTx/>
              <a:buChar char="-"/>
            </a:pPr>
            <a:r>
              <a:rPr lang="de-DE" sz="2500" dirty="0" smtClean="0"/>
              <a:t>Open </a:t>
            </a:r>
            <a:r>
              <a:rPr lang="de-DE" sz="2500" dirty="0" err="1" smtClean="0"/>
              <a:t>TexStudio</a:t>
            </a:r>
            <a:endParaRPr lang="de-DE" sz="2500" dirty="0" smtClean="0"/>
          </a:p>
          <a:p>
            <a:pPr marL="285750" indent="-285750">
              <a:buFontTx/>
              <a:buChar char="-"/>
            </a:pPr>
            <a:r>
              <a:rPr lang="de-DE" sz="2500" dirty="0" smtClean="0"/>
              <a:t>Open </a:t>
            </a:r>
            <a:r>
              <a:rPr lang="de-DE" sz="2500" dirty="0" err="1" smtClean="0"/>
              <a:t>the</a:t>
            </a:r>
            <a:r>
              <a:rPr lang="de-DE" sz="2500" dirty="0" smtClean="0"/>
              <a:t> file: </a:t>
            </a:r>
            <a:r>
              <a:rPr lang="de-DE" sz="2500" dirty="0" err="1" smtClean="0"/>
              <a:t>MyFirstDoc.tex</a:t>
            </a:r>
            <a:endParaRPr lang="de-DE" sz="2500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00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230940"/>
            <a:ext cx="8229600" cy="1143000"/>
          </a:xfrm>
        </p:spPr>
        <p:txBody>
          <a:bodyPr/>
          <a:lstStyle/>
          <a:p>
            <a:r>
              <a:rPr lang="en-US" dirty="0"/>
              <a:t>“Understand the system”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73940"/>
            <a:ext cx="8229600" cy="4525963"/>
          </a:xfrm>
        </p:spPr>
        <p:txBody>
          <a:bodyPr/>
          <a:lstStyle/>
          <a:p>
            <a:r>
              <a:rPr lang="en-US" sz="2500" dirty="0" smtClean="0"/>
              <a:t>Every “command” in </a:t>
            </a:r>
            <a:r>
              <a:rPr lang="en-US" sz="2500" dirty="0" err="1" smtClean="0"/>
              <a:t>LaTex</a:t>
            </a:r>
            <a:r>
              <a:rPr lang="en-US" sz="2500" dirty="0" smtClean="0"/>
              <a:t> looks the same</a:t>
            </a:r>
          </a:p>
          <a:p>
            <a:endParaRPr lang="en-US" sz="2500" dirty="0"/>
          </a:p>
          <a:p>
            <a:pPr marL="457200" lvl="1" indent="0" algn="ctr">
              <a:buNone/>
            </a:pPr>
            <a:r>
              <a:rPr lang="en-US" sz="2500" b="1" dirty="0" smtClean="0"/>
              <a:t>\command{object}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2500" dirty="0"/>
              <a:t>e</a:t>
            </a:r>
            <a:r>
              <a:rPr lang="en-US" sz="2500" dirty="0" smtClean="0"/>
              <a:t>.g.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Note: everything you “begin” you must “end”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e.g</a:t>
            </a:r>
            <a:r>
              <a:rPr lang="en-US" sz="2500" dirty="0"/>
              <a:t>.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\end{document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36B76-3F65-4D09-BBA0-8494E65CEC0E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6" name="Rechteck 5"/>
          <p:cNvSpPr/>
          <p:nvPr/>
        </p:nvSpPr>
        <p:spPr>
          <a:xfrm>
            <a:off x="-4068960" y="2132856"/>
            <a:ext cx="720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9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1155</Words>
  <Application>Microsoft Office PowerPoint</Application>
  <PresentationFormat>Bildschirmpräsentation (4:3)</PresentationFormat>
  <Paragraphs>350</Paragraphs>
  <Slides>27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Bradley Hand ITC</vt:lpstr>
      <vt:lpstr>Calibri</vt:lpstr>
      <vt:lpstr>Courier New</vt:lpstr>
      <vt:lpstr>Wingdings</vt:lpstr>
      <vt:lpstr>Arial</vt:lpstr>
      <vt:lpstr>Office Theme</vt:lpstr>
      <vt:lpstr>PowerPoint-Präsentation</vt:lpstr>
      <vt:lpstr>What is LaTex and why use it?</vt:lpstr>
      <vt:lpstr>What is LaTex and why use it?</vt:lpstr>
      <vt:lpstr>What is LaTex and why use it?</vt:lpstr>
      <vt:lpstr>Aims for today</vt:lpstr>
      <vt:lpstr>Agenda</vt:lpstr>
      <vt:lpstr>Agenda</vt:lpstr>
      <vt:lpstr>“Understand the system”</vt:lpstr>
      <vt:lpstr>“Understand the system”</vt:lpstr>
      <vt:lpstr>“Understand the system”</vt:lpstr>
      <vt:lpstr>1. Creating a document</vt:lpstr>
      <vt:lpstr>2. Creating structure</vt:lpstr>
      <vt:lpstr>2. Creating structure</vt:lpstr>
      <vt:lpstr>3. Different “styles”</vt:lpstr>
      <vt:lpstr>3. Different “styles”</vt:lpstr>
      <vt:lpstr>4. Bulletpoints</vt:lpstr>
      <vt:lpstr>5. Tables</vt:lpstr>
      <vt:lpstr>5. Tables</vt:lpstr>
      <vt:lpstr>6. Figures</vt:lpstr>
      <vt:lpstr>6. Figures</vt:lpstr>
      <vt:lpstr>6. Figures</vt:lpstr>
      <vt:lpstr>7. Bibliography</vt:lpstr>
      <vt:lpstr>8. Labels/References</vt:lpstr>
      <vt:lpstr>9. Create graphic elements</vt:lpstr>
      <vt:lpstr>9. Create graphic elements</vt:lpstr>
      <vt:lpstr>9. Create graphic elements</vt:lpstr>
      <vt:lpstr>Outlook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Sonia Ben Hedia</cp:lastModifiedBy>
  <cp:revision>661</cp:revision>
  <cp:lastPrinted>2014-08-23T20:32:53Z</cp:lastPrinted>
  <dcterms:created xsi:type="dcterms:W3CDTF">2010-11-23T01:10:25Z</dcterms:created>
  <dcterms:modified xsi:type="dcterms:W3CDTF">2017-01-10T19:10:37Z</dcterms:modified>
</cp:coreProperties>
</file>