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86"/>
  </p:notesMasterIdLst>
  <p:sldIdLst>
    <p:sldId id="258" r:id="rId4"/>
    <p:sldId id="259" r:id="rId5"/>
    <p:sldId id="270" r:id="rId6"/>
    <p:sldId id="266" r:id="rId7"/>
    <p:sldId id="261" r:id="rId8"/>
    <p:sldId id="267" r:id="rId9"/>
    <p:sldId id="262" r:id="rId10"/>
    <p:sldId id="263" r:id="rId11"/>
    <p:sldId id="264" r:id="rId12"/>
    <p:sldId id="265" r:id="rId13"/>
    <p:sldId id="268" r:id="rId14"/>
    <p:sldId id="272" r:id="rId15"/>
    <p:sldId id="280" r:id="rId16"/>
    <p:sldId id="281" r:id="rId17"/>
    <p:sldId id="282" r:id="rId18"/>
    <p:sldId id="283" r:id="rId19"/>
    <p:sldId id="284" r:id="rId20"/>
    <p:sldId id="285" r:id="rId21"/>
    <p:sldId id="286" r:id="rId22"/>
    <p:sldId id="287" r:id="rId23"/>
    <p:sldId id="288" r:id="rId24"/>
    <p:sldId id="271" r:id="rId25"/>
    <p:sldId id="291" r:id="rId26"/>
    <p:sldId id="346" r:id="rId27"/>
    <p:sldId id="347" r:id="rId28"/>
    <p:sldId id="348" r:id="rId29"/>
    <p:sldId id="289" r:id="rId30"/>
    <p:sldId id="290" r:id="rId31"/>
    <p:sldId id="349" r:id="rId32"/>
    <p:sldId id="350" r:id="rId33"/>
    <p:sldId id="351" r:id="rId34"/>
    <p:sldId id="273" r:id="rId35"/>
    <p:sldId id="342" r:id="rId36"/>
    <p:sldId id="297" r:id="rId37"/>
    <p:sldId id="343" r:id="rId38"/>
    <p:sldId id="344" r:id="rId39"/>
    <p:sldId id="345" r:id="rId40"/>
    <p:sldId id="274" r:id="rId41"/>
    <p:sldId id="299" r:id="rId42"/>
    <p:sldId id="300" r:id="rId43"/>
    <p:sldId id="301" r:id="rId44"/>
    <p:sldId id="302" r:id="rId45"/>
    <p:sldId id="303" r:id="rId46"/>
    <p:sldId id="304" r:id="rId47"/>
    <p:sldId id="305" r:id="rId48"/>
    <p:sldId id="276" r:id="rId49"/>
    <p:sldId id="306" r:id="rId50"/>
    <p:sldId id="307" r:id="rId51"/>
    <p:sldId id="308" r:id="rId52"/>
    <p:sldId id="309" r:id="rId53"/>
    <p:sldId id="310" r:id="rId54"/>
    <p:sldId id="311" r:id="rId55"/>
    <p:sldId id="312" r:id="rId56"/>
    <p:sldId id="313" r:id="rId57"/>
    <p:sldId id="314" r:id="rId58"/>
    <p:sldId id="315" r:id="rId59"/>
    <p:sldId id="332" r:id="rId60"/>
    <p:sldId id="333" r:id="rId61"/>
    <p:sldId id="334" r:id="rId62"/>
    <p:sldId id="335" r:id="rId63"/>
    <p:sldId id="336" r:id="rId64"/>
    <p:sldId id="277" r:id="rId65"/>
    <p:sldId id="316" r:id="rId66"/>
    <p:sldId id="317" r:id="rId67"/>
    <p:sldId id="318" r:id="rId68"/>
    <p:sldId id="319" r:id="rId69"/>
    <p:sldId id="320" r:id="rId70"/>
    <p:sldId id="321" r:id="rId71"/>
    <p:sldId id="322" r:id="rId72"/>
    <p:sldId id="323" r:id="rId73"/>
    <p:sldId id="324" r:id="rId74"/>
    <p:sldId id="325" r:id="rId75"/>
    <p:sldId id="278" r:id="rId76"/>
    <p:sldId id="327" r:id="rId77"/>
    <p:sldId id="329" r:id="rId78"/>
    <p:sldId id="330" r:id="rId79"/>
    <p:sldId id="331" r:id="rId80"/>
    <p:sldId id="328" r:id="rId81"/>
    <p:sldId id="337" r:id="rId82"/>
    <p:sldId id="338" r:id="rId83"/>
    <p:sldId id="339" r:id="rId84"/>
    <p:sldId id="340" r:id="rId85"/>
  </p:sldIdLst>
  <p:sldSz cx="12192000" cy="6858000"/>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gs" Target="tags/tag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794F7-0A1A-47A9-86DA-C49AA4EB364F}" type="datetimeFigureOut">
              <a:rPr lang="en-US" smtClean="0"/>
              <a:t>8/13/2017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6F2A1-4FF9-41DD-9543-516B54B81DD5}" type="slidenum">
              <a:rPr lang="en-US" smtClean="0"/>
              <a:t>‹#›</a:t>
            </a:fld>
            <a:endParaRPr lang="en-US"/>
          </a:p>
        </p:txBody>
      </p:sp>
    </p:spTree>
    <p:extLst>
      <p:ext uri="{BB962C8B-B14F-4D97-AF65-F5344CB8AC3E}">
        <p14:creationId xmlns:p14="http://schemas.microsoft.com/office/powerpoint/2010/main" val="128059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4991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B2C0-C91C-488D-8480-322083B29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D4F48-44B1-406C-ABBE-CE303182A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788E2-E6AB-410B-9AEF-72B09402F9A3}"/>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2F417509-76D0-40C2-A8F7-ACDE1D802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D6AEC-A2B0-4D23-8269-6EC873E9570C}"/>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32131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000-9085-41EB-8375-6B225F149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02F29-BD00-49AF-A64E-07E3159764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01B8-17BC-4B42-B37C-F93639B6A513}"/>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26406792-BD56-4A70-8F74-7849D4F4D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1A356-ECD8-4110-99EF-F6E0EE2E4947}"/>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130639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0DCB49-7033-4178-8EB6-17804AD1E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B274C5-0A49-4033-A9B0-53C82D5C09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E9FF0-DA7C-4957-9242-E49B70F5373A}"/>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36A2FA7B-DC27-4508-9CF3-2C5FF6924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0F487-018E-471E-8043-0892690681DC}"/>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239650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190625" y="1151930"/>
            <a:ext cx="9810750" cy="2321719"/>
          </a:xfrm>
          <a:prstGeom prst="rect">
            <a:avLst/>
          </a:prstGeom>
        </p:spPr>
        <p:txBody>
          <a:bodyPr anchor="b"/>
          <a:lstStyle/>
          <a:p>
            <a:r>
              <a:t>Title Text</a:t>
            </a:r>
          </a:p>
        </p:txBody>
      </p:sp>
      <p:sp>
        <p:nvSpPr>
          <p:cNvPr id="12" name="Shape 12"/>
          <p:cNvSpPr>
            <a:spLocks noGrp="1"/>
          </p:cNvSpPr>
          <p:nvPr>
            <p:ph type="body" sz="quarter"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334574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506140" y="446485"/>
            <a:ext cx="9167813" cy="4161234"/>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190625" y="4723805"/>
            <a:ext cx="9810750" cy="1000125"/>
          </a:xfrm>
          <a:prstGeom prst="rect">
            <a:avLst/>
          </a:prstGeom>
        </p:spPr>
        <p:txBody>
          <a:bodyPr anchor="b"/>
          <a:lstStyle/>
          <a:p>
            <a:r>
              <a:t>Title Text</a:t>
            </a:r>
          </a:p>
        </p:txBody>
      </p:sp>
      <p:sp>
        <p:nvSpPr>
          <p:cNvPr id="22" name="Shape 22"/>
          <p:cNvSpPr>
            <a:spLocks noGrp="1"/>
          </p:cNvSpPr>
          <p:nvPr>
            <p:ph type="body" sz="quarter" idx="1"/>
          </p:nvPr>
        </p:nvSpPr>
        <p:spPr>
          <a:xfrm>
            <a:off x="1190625" y="5759649"/>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5917310" y="6500812"/>
            <a:ext cx="291747" cy="29738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5599391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298406" y="446484"/>
            <a:ext cx="5000625" cy="5786438"/>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892969" y="446484"/>
            <a:ext cx="5000625" cy="2803922"/>
          </a:xfrm>
          <a:prstGeom prst="rect">
            <a:avLst/>
          </a:prstGeom>
        </p:spPr>
        <p:txBody>
          <a:bodyPr anchor="b"/>
          <a:lstStyle>
            <a:lvl1pPr>
              <a:defRPr sz="4219"/>
            </a:lvl1pPr>
          </a:lstStyle>
          <a:p>
            <a:r>
              <a:t>Title Text</a:t>
            </a:r>
          </a:p>
        </p:txBody>
      </p:sp>
      <p:sp>
        <p:nvSpPr>
          <p:cNvPr id="40" name="Shape 40"/>
          <p:cNvSpPr>
            <a:spLocks noGrp="1"/>
          </p:cNvSpPr>
          <p:nvPr>
            <p:ph type="body" sz="quarter" idx="1"/>
          </p:nvPr>
        </p:nvSpPr>
        <p:spPr>
          <a:xfrm>
            <a:off x="892969" y="3348633"/>
            <a:ext cx="5000625" cy="2884289"/>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6602699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59306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5027948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5000266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7074696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298406" y="3580805"/>
            <a:ext cx="5000625" cy="2652117"/>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304236" y="625078"/>
            <a:ext cx="5000626" cy="2652117"/>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892969" y="625078"/>
            <a:ext cx="5000625" cy="5607844"/>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366274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D7CF-7798-4367-99D2-DD71C7930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BA2B1-7FC0-4F31-B236-3D77C2AB00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CA07C-5E76-47BA-B718-6BC03CFFE91F}"/>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95DDB527-6FFE-4E6F-A52C-BB06B6CB6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6C2C1-B87F-4933-B370-24F0C7CAFE14}"/>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4119029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190625" y="4473774"/>
            <a:ext cx="9810750" cy="362215"/>
          </a:xfrm>
          <a:prstGeom prst="rect">
            <a:avLst/>
          </a:prstGeom>
        </p:spPr>
        <p:txBody>
          <a:bodyPr anchor="t">
            <a:spAutoFit/>
          </a:bodyPr>
          <a:lstStyle>
            <a:lvl1pPr marL="0" indent="0" algn="ctr">
              <a:spcBef>
                <a:spcPts val="0"/>
              </a:spcBef>
              <a:buSzTx/>
              <a:buNone/>
              <a:defRPr sz="1687"/>
            </a:lvl1pPr>
          </a:lstStyle>
          <a:p>
            <a:r>
              <a:t>–Johnny Appleseed</a:t>
            </a:r>
          </a:p>
        </p:txBody>
      </p:sp>
      <p:sp>
        <p:nvSpPr>
          <p:cNvPr id="94" name="Shape 94"/>
          <p:cNvSpPr>
            <a:spLocks noGrp="1"/>
          </p:cNvSpPr>
          <p:nvPr>
            <p:ph type="body" sz="quarter" idx="14"/>
          </p:nvPr>
        </p:nvSpPr>
        <p:spPr>
          <a:xfrm>
            <a:off x="1190625" y="2984579"/>
            <a:ext cx="9810750" cy="513795"/>
          </a:xfrm>
          <a:prstGeom prst="rect">
            <a:avLst/>
          </a:prstGeom>
        </p:spPr>
        <p:txBody>
          <a:bodyPr>
            <a:spAutoFit/>
          </a:bodyPr>
          <a:lstStyle>
            <a:lvl1pPr marL="0" indent="0" algn="ctr">
              <a:spcBef>
                <a:spcPts val="0"/>
              </a:spcBef>
              <a:buSzTx/>
              <a:buNone/>
              <a:defRPr sz="2672"/>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0599297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8746903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190625" y="1151930"/>
            <a:ext cx="9810750" cy="2321719"/>
          </a:xfrm>
          <a:prstGeom prst="rect">
            <a:avLst/>
          </a:prstGeom>
        </p:spPr>
        <p:txBody>
          <a:bodyPr anchor="b"/>
          <a:lstStyle/>
          <a:p>
            <a:r>
              <a:t>Title Text</a:t>
            </a:r>
          </a:p>
        </p:txBody>
      </p:sp>
      <p:sp>
        <p:nvSpPr>
          <p:cNvPr id="12" name="Shape 12"/>
          <p:cNvSpPr>
            <a:spLocks noGrp="1"/>
          </p:cNvSpPr>
          <p:nvPr>
            <p:ph type="body" sz="quarter"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2549536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506140" y="446485"/>
            <a:ext cx="9167813" cy="4161234"/>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190625" y="4723805"/>
            <a:ext cx="9810750" cy="1000125"/>
          </a:xfrm>
          <a:prstGeom prst="rect">
            <a:avLst/>
          </a:prstGeom>
        </p:spPr>
        <p:txBody>
          <a:bodyPr anchor="b"/>
          <a:lstStyle/>
          <a:p>
            <a:r>
              <a:t>Title Text</a:t>
            </a:r>
          </a:p>
        </p:txBody>
      </p:sp>
      <p:sp>
        <p:nvSpPr>
          <p:cNvPr id="22" name="Shape 22"/>
          <p:cNvSpPr>
            <a:spLocks noGrp="1"/>
          </p:cNvSpPr>
          <p:nvPr>
            <p:ph type="body" sz="quarter" idx="1"/>
          </p:nvPr>
        </p:nvSpPr>
        <p:spPr>
          <a:xfrm>
            <a:off x="1190625" y="5759649"/>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5917310" y="6500812"/>
            <a:ext cx="291747" cy="29738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1739428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190625" y="2268141"/>
            <a:ext cx="9810750" cy="2321719"/>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4328083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298406" y="446484"/>
            <a:ext cx="5000625" cy="5786438"/>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892969" y="446484"/>
            <a:ext cx="5000625" cy="2803922"/>
          </a:xfrm>
          <a:prstGeom prst="rect">
            <a:avLst/>
          </a:prstGeom>
        </p:spPr>
        <p:txBody>
          <a:bodyPr anchor="b"/>
          <a:lstStyle>
            <a:lvl1pPr>
              <a:defRPr sz="4219"/>
            </a:lvl1pPr>
          </a:lstStyle>
          <a:p>
            <a:r>
              <a:t>Title Text</a:t>
            </a:r>
          </a:p>
        </p:txBody>
      </p:sp>
      <p:sp>
        <p:nvSpPr>
          <p:cNvPr id="40" name="Shape 40"/>
          <p:cNvSpPr>
            <a:spLocks noGrp="1"/>
          </p:cNvSpPr>
          <p:nvPr>
            <p:ph type="body" sz="quarter" idx="1"/>
          </p:nvPr>
        </p:nvSpPr>
        <p:spPr>
          <a:xfrm>
            <a:off x="892969" y="3348633"/>
            <a:ext cx="5000625" cy="2884289"/>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7318308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1888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1710229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5057213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3280839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AA1E-41E7-4211-9919-84F0DFB2A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C0EAB5-CCE9-4004-AB6F-3817C292A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FF1011-1B33-4599-A760-4B26E9CC7C5A}"/>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04690CC1-28EB-4228-BFE9-F83DADC49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A7B45-5DA9-4488-8EAD-B536CDD29660}"/>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2433535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298406" y="3580805"/>
            <a:ext cx="5000625" cy="2652117"/>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304236" y="625078"/>
            <a:ext cx="5000626" cy="2652117"/>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892969" y="625078"/>
            <a:ext cx="5000625" cy="5607844"/>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2038769"/>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190625" y="4473774"/>
            <a:ext cx="9810750" cy="362215"/>
          </a:xfrm>
          <a:prstGeom prst="rect">
            <a:avLst/>
          </a:prstGeom>
        </p:spPr>
        <p:txBody>
          <a:bodyPr anchor="t">
            <a:spAutoFit/>
          </a:bodyPr>
          <a:lstStyle>
            <a:lvl1pPr marL="0" indent="0" algn="ctr">
              <a:spcBef>
                <a:spcPts val="0"/>
              </a:spcBef>
              <a:buSzTx/>
              <a:buNone/>
              <a:defRPr sz="1687"/>
            </a:lvl1pPr>
          </a:lstStyle>
          <a:p>
            <a:r>
              <a:t>–Johnny Appleseed</a:t>
            </a:r>
          </a:p>
        </p:txBody>
      </p:sp>
      <p:sp>
        <p:nvSpPr>
          <p:cNvPr id="94" name="Shape 94"/>
          <p:cNvSpPr>
            <a:spLocks noGrp="1"/>
          </p:cNvSpPr>
          <p:nvPr>
            <p:ph type="body" sz="quarter" idx="14"/>
          </p:nvPr>
        </p:nvSpPr>
        <p:spPr>
          <a:xfrm>
            <a:off x="1190625" y="2984579"/>
            <a:ext cx="9810750" cy="513795"/>
          </a:xfrm>
          <a:prstGeom prst="rect">
            <a:avLst/>
          </a:prstGeom>
        </p:spPr>
        <p:txBody>
          <a:bodyPr>
            <a:spAutoFit/>
          </a:bodyPr>
          <a:lstStyle>
            <a:lvl1pPr marL="0" indent="0" algn="ctr">
              <a:spcBef>
                <a:spcPts val="0"/>
              </a:spcBef>
              <a:buSzTx/>
              <a:buNone/>
              <a:defRPr sz="2672"/>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2532634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078182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8DF4-0112-4F8B-A980-EF5F028E0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7E6CF-F879-48A2-A52F-7D679040D0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73065-5FB6-4F54-8FFB-90AF720C0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4CA288-C937-4DEE-A2BE-D0B269A44395}"/>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6" name="Footer Placeholder 5">
            <a:extLst>
              <a:ext uri="{FF2B5EF4-FFF2-40B4-BE49-F238E27FC236}">
                <a16:creationId xmlns:a16="http://schemas.microsoft.com/office/drawing/2014/main" id="{9717BE89-DB6D-4994-A6A1-086EADF28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89AF4-45B6-45C8-A723-98063FCED4AD}"/>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370778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BB24-A580-4FC3-A3E3-CF3409D06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B9035D-C4EA-4C48-B262-C618C5B1B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D4E90F-EA2D-482F-9489-47D37D1622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85E75-0919-47CF-AFC1-BFAB595E3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B73B7F-6BEE-4A3B-9BD5-1065D732C0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9D846-B977-4B9C-800C-0113922D65E1}"/>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8" name="Footer Placeholder 7">
            <a:extLst>
              <a:ext uri="{FF2B5EF4-FFF2-40B4-BE49-F238E27FC236}">
                <a16:creationId xmlns:a16="http://schemas.microsoft.com/office/drawing/2014/main" id="{AD09BE4F-CBE6-4FEE-A6CB-7104E680E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1510A-BA0C-4C38-A9A2-DCA54032D8F8}"/>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400514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365F-F277-4A03-A831-460C17DEFD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11002-51EE-46A1-9427-7B6479ECB5FF}"/>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4" name="Footer Placeholder 3">
            <a:extLst>
              <a:ext uri="{FF2B5EF4-FFF2-40B4-BE49-F238E27FC236}">
                <a16:creationId xmlns:a16="http://schemas.microsoft.com/office/drawing/2014/main" id="{66F12A99-0018-4E7A-B66A-77F693745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DC49E8-0760-4CD0-AD0A-567D105F812D}"/>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26094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12701-18CB-4439-BF9C-5119432E551E}"/>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3" name="Footer Placeholder 2">
            <a:extLst>
              <a:ext uri="{FF2B5EF4-FFF2-40B4-BE49-F238E27FC236}">
                <a16:creationId xmlns:a16="http://schemas.microsoft.com/office/drawing/2014/main" id="{BE4A9B03-81F2-489D-B79E-3D91FDCFB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D2ED2-1877-41E4-9E63-A80828A75064}"/>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47142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585C-017A-4450-A3AE-F36E2FEE9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75617B-1560-4C99-9D36-01399DCE9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2AB26-CB4A-4626-8494-12074398B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5D6A96-9D45-4C01-8C70-6386318A7B89}"/>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6" name="Footer Placeholder 5">
            <a:extLst>
              <a:ext uri="{FF2B5EF4-FFF2-40B4-BE49-F238E27FC236}">
                <a16:creationId xmlns:a16="http://schemas.microsoft.com/office/drawing/2014/main" id="{18A9B8D9-9A23-4517-8837-642EA9073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44CF8-3C6D-415C-8866-346C93F5AAD5}"/>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6476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7DF9-73D8-42AF-AB43-E2C6BF354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AED0F-AB4F-4ACB-B6D1-1B705C2F9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B3406-35E6-425F-8BF2-AD2AEDE7A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5B4679-2700-40B0-BEB2-47D1352BE61D}"/>
              </a:ext>
            </a:extLst>
          </p:cNvPr>
          <p:cNvSpPr>
            <a:spLocks noGrp="1"/>
          </p:cNvSpPr>
          <p:nvPr>
            <p:ph type="dt" sz="half" idx="10"/>
          </p:nvPr>
        </p:nvSpPr>
        <p:spPr/>
        <p:txBody>
          <a:bodyPr/>
          <a:lstStyle/>
          <a:p>
            <a:fld id="{C42A3677-5845-4685-AC39-2CC9CEBEF171}" type="datetimeFigureOut">
              <a:rPr lang="en-US" smtClean="0"/>
              <a:t>8/13/2017</a:t>
            </a:fld>
            <a:endParaRPr lang="en-US"/>
          </a:p>
        </p:txBody>
      </p:sp>
      <p:sp>
        <p:nvSpPr>
          <p:cNvPr id="6" name="Footer Placeholder 5">
            <a:extLst>
              <a:ext uri="{FF2B5EF4-FFF2-40B4-BE49-F238E27FC236}">
                <a16:creationId xmlns:a16="http://schemas.microsoft.com/office/drawing/2014/main" id="{16899A27-70C7-4EF9-8392-826F09233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BEB8C-34C0-4F08-BB5F-1443A488DA16}"/>
              </a:ext>
            </a:extLst>
          </p:cNvPr>
          <p:cNvSpPr>
            <a:spLocks noGrp="1"/>
          </p:cNvSpPr>
          <p:nvPr>
            <p:ph type="sldNum" sz="quarter" idx="12"/>
          </p:nvPr>
        </p:nvSpPr>
        <p:spPr/>
        <p:txBody>
          <a:bodyPr/>
          <a:lstStyle/>
          <a:p>
            <a:fld id="{6F056581-94E4-44E7-89D8-08B6207DC983}" type="slidenum">
              <a:rPr lang="en-US" smtClean="0"/>
              <a:t>‹#›</a:t>
            </a:fld>
            <a:endParaRPr lang="en-US"/>
          </a:p>
        </p:txBody>
      </p:sp>
    </p:spTree>
    <p:extLst>
      <p:ext uri="{BB962C8B-B14F-4D97-AF65-F5344CB8AC3E}">
        <p14:creationId xmlns:p14="http://schemas.microsoft.com/office/powerpoint/2010/main" val="227123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08F32-DC09-4D9F-9FA3-7C2614B37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3C0B44-C4CF-4AA9-BABC-626EDD04C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96567-FD49-468C-B18D-E48D76487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A3677-5845-4685-AC39-2CC9CEBEF171}" type="datetimeFigureOut">
              <a:rPr lang="en-US" smtClean="0"/>
              <a:t>8/13/2017</a:t>
            </a:fld>
            <a:endParaRPr lang="en-US"/>
          </a:p>
        </p:txBody>
      </p:sp>
      <p:sp>
        <p:nvSpPr>
          <p:cNvPr id="5" name="Footer Placeholder 4">
            <a:extLst>
              <a:ext uri="{FF2B5EF4-FFF2-40B4-BE49-F238E27FC236}">
                <a16:creationId xmlns:a16="http://schemas.microsoft.com/office/drawing/2014/main" id="{82D5EC32-0D88-465B-B598-C881E36B5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9798C4-B2B3-4980-AA27-3A3C85E3E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56581-94E4-44E7-89D8-08B6207DC983}" type="slidenum">
              <a:rPr lang="en-US" smtClean="0"/>
              <a:t>‹#›</a:t>
            </a:fld>
            <a:endParaRPr lang="en-US"/>
          </a:p>
        </p:txBody>
      </p:sp>
    </p:spTree>
    <p:extLst>
      <p:ext uri="{BB962C8B-B14F-4D97-AF65-F5344CB8AC3E}">
        <p14:creationId xmlns:p14="http://schemas.microsoft.com/office/powerpoint/2010/main" val="49910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3" cy="15180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892969" y="1830586"/>
            <a:ext cx="10406063" cy="442019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5917310" y="6505277"/>
            <a:ext cx="291747" cy="297389"/>
          </a:xfrm>
          <a:prstGeom prst="rect">
            <a:avLst/>
          </a:prstGeom>
          <a:ln w="12700">
            <a:miter lim="400000"/>
          </a:ln>
        </p:spPr>
        <p:txBody>
          <a:bodyPr wrap="none" lIns="50800" tIns="50800" rIns="50800" bIns="50800">
            <a:spAutoFit/>
          </a:bodyPr>
          <a:lstStyle>
            <a:lvl1pPr>
              <a:defRPr sz="1266"/>
            </a:lvl1pPr>
          </a:lstStyle>
          <a:p>
            <a:fld id="{86CB4B4D-7CA3-9044-876B-883B54F8677D}" type="slidenum">
              <a:t>‹#›</a:t>
            </a:fld>
            <a:endParaRPr/>
          </a:p>
        </p:txBody>
      </p:sp>
    </p:spTree>
    <p:extLst>
      <p:ext uri="{BB962C8B-B14F-4D97-AF65-F5344CB8AC3E}">
        <p14:creationId xmlns:p14="http://schemas.microsoft.com/office/powerpoint/2010/main" val="166609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p:titleStyle>
    <p:bodyStyle>
      <a:lvl1pPr marL="31252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1pPr>
      <a:lvl2pPr marL="62505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2pPr>
      <a:lvl3pPr marL="93758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3pPr>
      <a:lvl4pPr marL="125011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4pPr>
      <a:lvl5pPr marL="1562640"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5pPr>
      <a:lvl6pPr marL="187516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6pPr>
      <a:lvl7pPr marL="218769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7pPr>
      <a:lvl8pPr marL="250022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8pPr>
      <a:lvl9pPr marL="281275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3" cy="15180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892969" y="1830586"/>
            <a:ext cx="10406063" cy="442019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5917310" y="6505277"/>
            <a:ext cx="291747" cy="297389"/>
          </a:xfrm>
          <a:prstGeom prst="rect">
            <a:avLst/>
          </a:prstGeom>
          <a:ln w="12700">
            <a:miter lim="400000"/>
          </a:ln>
        </p:spPr>
        <p:txBody>
          <a:bodyPr wrap="none" lIns="50800" tIns="50800" rIns="50800" bIns="50800">
            <a:spAutoFit/>
          </a:bodyPr>
          <a:lstStyle>
            <a:lvl1pPr>
              <a:defRPr sz="1266"/>
            </a:lvl1pPr>
          </a:lstStyle>
          <a:p>
            <a:fld id="{86CB4B4D-7CA3-9044-876B-883B54F8677D}" type="slidenum">
              <a:t>‹#›</a:t>
            </a:fld>
            <a:endParaRPr/>
          </a:p>
        </p:txBody>
      </p:sp>
    </p:spTree>
    <p:extLst>
      <p:ext uri="{BB962C8B-B14F-4D97-AF65-F5344CB8AC3E}">
        <p14:creationId xmlns:p14="http://schemas.microsoft.com/office/powerpoint/2010/main" val="260469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p:titleStyle>
    <p:bodyStyle>
      <a:lvl1pPr marL="31252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1pPr>
      <a:lvl2pPr marL="62505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2pPr>
      <a:lvl3pPr marL="93758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3pPr>
      <a:lvl4pPr marL="125011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4pPr>
      <a:lvl5pPr marL="1562640"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5pPr>
      <a:lvl6pPr marL="1875168"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6pPr>
      <a:lvl7pPr marL="2187696"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7pPr>
      <a:lvl8pPr marL="2500224"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8pPr>
      <a:lvl9pPr marL="2812752" marR="0" indent="-312528" algn="l" defTabSz="410751" rtl="0" latinLnBrk="0">
        <a:lnSpc>
          <a:spcPct val="100000"/>
        </a:lnSpc>
        <a:spcBef>
          <a:spcPts val="2953"/>
        </a:spcBef>
        <a:spcAft>
          <a:spcPts val="0"/>
        </a:spcAft>
        <a:buClrTx/>
        <a:buSzPct val="75000"/>
        <a:buFontTx/>
        <a:buChar char="•"/>
        <a:tabLst/>
        <a:defRPr sz="2531"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1266"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dn.guru99.com/images/cassandra/021116_0524_CassandraAr1.png" TargetMode="Externa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9.xml"/><Relationship Id="rId4" Type="http://schemas.openxmlformats.org/officeDocument/2006/relationships/image" Target="../media/image78.png"/></Relationships>
</file>

<file path=ppt/slides/_rels/slide8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xfrm>
            <a:off x="3169287" y="3541713"/>
            <a:ext cx="5965241" cy="587685"/>
          </a:xfrm>
          <a:prstGeom prst="rect">
            <a:avLst/>
          </a:prstGeom>
        </p:spPr>
        <p:txBody>
          <a:bodyPr>
            <a:noAutofit/>
          </a:bodyPr>
          <a:lstStyle>
            <a:lvl1pPr defTabSz="350520">
              <a:defRPr sz="4800"/>
            </a:lvl1pPr>
          </a:lstStyle>
          <a:p>
            <a:r>
              <a:rPr lang="en-US" sz="4219" b="1" dirty="0">
                <a:latin typeface="Times New Roman" panose="02020603050405020304" pitchFamily="18" charset="0"/>
                <a:cs typeface="Times New Roman" panose="02020603050405020304" pitchFamily="18" charset="0"/>
              </a:rPr>
              <a:t>Cassandra: An Example of NoSQL Databases</a:t>
            </a:r>
            <a:br>
              <a:rPr lang="en-US" sz="4219" b="1" dirty="0">
                <a:latin typeface="Times New Roman" panose="02020603050405020304" pitchFamily="18" charset="0"/>
                <a:cs typeface="Times New Roman" panose="02020603050405020304" pitchFamily="18" charset="0"/>
              </a:rPr>
            </a:br>
            <a:r>
              <a:rPr lang="en-US" sz="4219" b="1" dirty="0">
                <a:latin typeface="Times New Roman" panose="02020603050405020304" pitchFamily="18" charset="0"/>
                <a:cs typeface="Times New Roman" panose="02020603050405020304" pitchFamily="18" charset="0"/>
              </a:rPr>
              <a:t>(IV)</a:t>
            </a:r>
            <a:endParaRPr sz="4219"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961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6D1A2F-09D9-4731-AA30-AA71984C2604}"/>
              </a:ext>
            </a:extLst>
          </p:cNvPr>
          <p:cNvSpPr>
            <a:spLocks noGrp="1"/>
          </p:cNvSpPr>
          <p:nvPr>
            <p:ph type="title"/>
          </p:nvPr>
        </p:nvSpPr>
        <p:spPr/>
        <p:txBody>
          <a:bodyPr>
            <a:normAutofit/>
          </a:bodyPr>
          <a:lstStyle/>
          <a:p>
            <a:r>
              <a:rPr lang="en-US" sz="4800" b="1" dirty="0"/>
              <a:t>Use Cases / Applications</a:t>
            </a:r>
          </a:p>
        </p:txBody>
      </p:sp>
      <p:sp>
        <p:nvSpPr>
          <p:cNvPr id="4" name="Text Placeholder 3">
            <a:extLst>
              <a:ext uri="{FF2B5EF4-FFF2-40B4-BE49-F238E27FC236}">
                <a16:creationId xmlns:a16="http://schemas.microsoft.com/office/drawing/2014/main" id="{DE4F60F2-12D2-45F4-8F7C-A9473363BFD7}"/>
              </a:ext>
            </a:extLst>
          </p:cNvPr>
          <p:cNvSpPr>
            <a:spLocks noGrp="1"/>
          </p:cNvSpPr>
          <p:nvPr>
            <p:ph type="body" idx="1"/>
          </p:nvPr>
        </p:nvSpPr>
        <p:spPr/>
        <p:txBody>
          <a:bodyPr>
            <a:normAutofit fontScale="92500" lnSpcReduction="20000"/>
          </a:bodyPr>
          <a:lstStyle/>
          <a:p>
            <a:r>
              <a:rPr lang="en-US" b="1" dirty="0"/>
              <a:t>Messaging: </a:t>
            </a:r>
            <a:r>
              <a:rPr lang="en-US" dirty="0"/>
              <a:t>Cassandra is a great database for the companies that provides Mobile phones and messaging services. These companies have a huge amount of data, so Cassandra is best for them.</a:t>
            </a:r>
          </a:p>
          <a:p>
            <a:r>
              <a:rPr lang="en-US" b="1" dirty="0"/>
              <a:t>Internet of things Application: </a:t>
            </a:r>
            <a:r>
              <a:rPr lang="en-US" dirty="0"/>
              <a:t>Cassandra is a great database for the applications where data is coming at very high speed from different devices or sensors.</a:t>
            </a:r>
          </a:p>
          <a:p>
            <a:r>
              <a:rPr lang="en-US" b="1" dirty="0"/>
              <a:t>Product Catalogs and retail apps: </a:t>
            </a:r>
            <a:r>
              <a:rPr lang="en-US" dirty="0"/>
              <a:t>Cassandra is used by many retailers for durable shopping cart protection and fast product catalog input and output.</a:t>
            </a:r>
          </a:p>
          <a:p>
            <a:r>
              <a:rPr lang="en-US" b="1" dirty="0"/>
              <a:t>Social Media Analytics and recommendation engine: </a:t>
            </a:r>
            <a:r>
              <a:rPr lang="en-US" dirty="0"/>
              <a:t>Cassandra is a great database for many online companies and social media providers for analysis and recommendation to their customers.</a:t>
            </a:r>
          </a:p>
        </p:txBody>
      </p:sp>
    </p:spTree>
    <p:extLst>
      <p:ext uri="{BB962C8B-B14F-4D97-AF65-F5344CB8AC3E}">
        <p14:creationId xmlns:p14="http://schemas.microsoft.com/office/powerpoint/2010/main" val="383256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A8C7-5352-411C-960B-FF94EC3A5901}"/>
              </a:ext>
            </a:extLst>
          </p:cNvPr>
          <p:cNvSpPr>
            <a:spLocks noGrp="1"/>
          </p:cNvSpPr>
          <p:nvPr>
            <p:ph type="title"/>
          </p:nvPr>
        </p:nvSpPr>
        <p:spPr/>
        <p:txBody>
          <a:bodyPr>
            <a:normAutofit/>
          </a:bodyPr>
          <a:lstStyle/>
          <a:p>
            <a:r>
              <a:rPr lang="en-US" sz="4800" b="1" dirty="0"/>
              <a:t>Cassandra v/s HBase</a:t>
            </a:r>
          </a:p>
        </p:txBody>
      </p:sp>
      <p:sp>
        <p:nvSpPr>
          <p:cNvPr id="3" name="Text Placeholder 2">
            <a:extLst>
              <a:ext uri="{FF2B5EF4-FFF2-40B4-BE49-F238E27FC236}">
                <a16:creationId xmlns:a16="http://schemas.microsoft.com/office/drawing/2014/main" id="{0AA0B138-B193-4D0B-A663-B3CECBE8BC03}"/>
              </a:ext>
            </a:extLst>
          </p:cNvPr>
          <p:cNvSpPr>
            <a:spLocks noGrp="1"/>
          </p:cNvSpPr>
          <p:nvPr>
            <p:ph type="body" idx="1"/>
          </p:nvPr>
        </p:nvSpPr>
        <p:spPr/>
        <p:txBody>
          <a:bodyPr/>
          <a:lstStyle/>
          <a:p>
            <a:pPr marL="0" indent="0">
              <a:buNone/>
            </a:pPr>
            <a:r>
              <a:rPr lang="en-US" sz="2000" dirty="0"/>
              <a:t>Though both the technologies are the open-source projects running the Apache foundation, but both have own advantages and disadvantages.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7AE8CA95-5D6F-4ACF-9053-E628C9BEFD5A}"/>
              </a:ext>
            </a:extLst>
          </p:cNvPr>
          <p:cNvGraphicFramePr>
            <a:graphicFrameLocks noGrp="1"/>
          </p:cNvGraphicFramePr>
          <p:nvPr>
            <p:extLst>
              <p:ext uri="{D42A27DB-BD31-4B8C-83A1-F6EECF244321}">
                <p14:modId xmlns:p14="http://schemas.microsoft.com/office/powerpoint/2010/main" val="50824009"/>
              </p:ext>
            </p:extLst>
          </p:nvPr>
        </p:nvGraphicFramePr>
        <p:xfrm>
          <a:off x="2845905" y="2713381"/>
          <a:ext cx="6500190" cy="4035288"/>
        </p:xfrm>
        <a:graphic>
          <a:graphicData uri="http://schemas.openxmlformats.org/drawingml/2006/table">
            <a:tbl>
              <a:tblPr firstRow="1" firstCol="1" bandRow="1">
                <a:tableStyleId>{D27102A9-8310-4765-A935-A1911B00CA55}</a:tableStyleId>
              </a:tblPr>
              <a:tblGrid>
                <a:gridCol w="2166730">
                  <a:extLst>
                    <a:ext uri="{9D8B030D-6E8A-4147-A177-3AD203B41FA5}">
                      <a16:colId xmlns:a16="http://schemas.microsoft.com/office/drawing/2014/main" val="2717549939"/>
                    </a:ext>
                  </a:extLst>
                </a:gridCol>
                <a:gridCol w="2166730">
                  <a:extLst>
                    <a:ext uri="{9D8B030D-6E8A-4147-A177-3AD203B41FA5}">
                      <a16:colId xmlns:a16="http://schemas.microsoft.com/office/drawing/2014/main" val="1035693558"/>
                    </a:ext>
                  </a:extLst>
                </a:gridCol>
                <a:gridCol w="2166730">
                  <a:extLst>
                    <a:ext uri="{9D8B030D-6E8A-4147-A177-3AD203B41FA5}">
                      <a16:colId xmlns:a16="http://schemas.microsoft.com/office/drawing/2014/main" val="1543009619"/>
                    </a:ext>
                  </a:extLst>
                </a:gridCol>
              </a:tblGrid>
              <a:tr h="583309">
                <a:tc>
                  <a:txBody>
                    <a:bodyPr/>
                    <a:lstStyle/>
                    <a:p>
                      <a:pPr marL="0" marR="0">
                        <a:lnSpc>
                          <a:spcPct val="107000"/>
                        </a:lnSpc>
                        <a:spcBef>
                          <a:spcPts val="0"/>
                        </a:spcBef>
                        <a:spcAft>
                          <a:spcPts val="800"/>
                        </a:spcAft>
                      </a:pPr>
                      <a:r>
                        <a:rPr lang="en-US" sz="1100" dirty="0">
                          <a:effectLst/>
                        </a:rPr>
                        <a:t>Basis of difference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Cassandra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HBase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02633938"/>
                  </a:ext>
                </a:extLst>
              </a:tr>
              <a:tr h="907561">
                <a:tc>
                  <a:txBody>
                    <a:bodyPr/>
                    <a:lstStyle/>
                    <a:p>
                      <a:pPr marL="0" marR="0">
                        <a:lnSpc>
                          <a:spcPct val="107000"/>
                        </a:lnSpc>
                        <a:spcBef>
                          <a:spcPts val="0"/>
                        </a:spcBef>
                        <a:spcAft>
                          <a:spcPts val="800"/>
                        </a:spcAft>
                      </a:pPr>
                      <a:r>
                        <a:rPr lang="en-US" sz="1100">
                          <a:effectLst/>
                        </a:rPr>
                        <a:t>Foundation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Based on BigTable and DynamoDB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Based on BigTable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4808266"/>
                  </a:ext>
                </a:extLst>
              </a:tr>
              <a:tr h="583309">
                <a:tc>
                  <a:txBody>
                    <a:bodyPr/>
                    <a:lstStyle/>
                    <a:p>
                      <a:pPr marL="0" marR="0">
                        <a:lnSpc>
                          <a:spcPct val="107000"/>
                        </a:lnSpc>
                        <a:spcBef>
                          <a:spcPts val="0"/>
                        </a:spcBef>
                        <a:spcAft>
                          <a:spcPts val="800"/>
                        </a:spcAft>
                      </a:pPr>
                      <a:r>
                        <a:rPr lang="en-US" sz="1100">
                          <a:effectLst/>
                        </a:rPr>
                        <a:t>Infrastructure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Simple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Complex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4994114"/>
                  </a:ext>
                </a:extLst>
              </a:tr>
              <a:tr h="583309">
                <a:tc>
                  <a:txBody>
                    <a:bodyPr/>
                    <a:lstStyle/>
                    <a:p>
                      <a:pPr marL="0" marR="0">
                        <a:lnSpc>
                          <a:spcPct val="107000"/>
                        </a:lnSpc>
                        <a:spcBef>
                          <a:spcPts val="0"/>
                        </a:spcBef>
                        <a:spcAft>
                          <a:spcPts val="800"/>
                        </a:spcAft>
                      </a:pPr>
                      <a:r>
                        <a:rPr lang="en-US" sz="1100">
                          <a:effectLst/>
                        </a:rPr>
                        <a:t>Optimized for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Writes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06471231"/>
                  </a:ext>
                </a:extLst>
              </a:tr>
              <a:tr h="907561">
                <a:tc>
                  <a:txBody>
                    <a:bodyPr/>
                    <a:lstStyle/>
                    <a:p>
                      <a:pPr marL="0" marR="0">
                        <a:lnSpc>
                          <a:spcPct val="107000"/>
                        </a:lnSpc>
                        <a:spcBef>
                          <a:spcPts val="0"/>
                        </a:spcBef>
                        <a:spcAft>
                          <a:spcPts val="800"/>
                        </a:spcAft>
                      </a:pPr>
                      <a:r>
                        <a:rPr lang="en-US" sz="1100">
                          <a:effectLst/>
                        </a:rPr>
                        <a:t>Read Load Balancing – single Row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No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931510763"/>
                  </a:ext>
                </a:extLst>
              </a:tr>
              <a:tr h="470239">
                <a:tc>
                  <a:txBody>
                    <a:bodyPr/>
                    <a:lstStyle/>
                    <a:p>
                      <a:pPr marL="0" marR="0">
                        <a:lnSpc>
                          <a:spcPct val="107000"/>
                        </a:lnSpc>
                        <a:spcBef>
                          <a:spcPts val="0"/>
                        </a:spcBef>
                        <a:spcAft>
                          <a:spcPts val="800"/>
                        </a:spcAft>
                      </a:pPr>
                      <a:r>
                        <a:rPr lang="en-US" sz="1100">
                          <a:effectLst/>
                        </a:rPr>
                        <a:t>Language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a:effectLst/>
                        </a:rPr>
                        <a:t>More languages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800"/>
                        </a:spcAft>
                      </a:pPr>
                      <a:r>
                        <a:rPr lang="en-US" sz="1100" dirty="0">
                          <a:effectLst/>
                        </a:rPr>
                        <a:t>Lesser languages supported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91741480"/>
                  </a:ext>
                </a:extLst>
              </a:tr>
            </a:tbl>
          </a:graphicData>
        </a:graphic>
      </p:graphicFrame>
    </p:spTree>
    <p:extLst>
      <p:ext uri="{BB962C8B-B14F-4D97-AF65-F5344CB8AC3E}">
        <p14:creationId xmlns:p14="http://schemas.microsoft.com/office/powerpoint/2010/main" val="1894028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ARCHITECTURE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779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5E6F0E-8378-45E3-9846-C11E0581DB27}"/>
              </a:ext>
            </a:extLst>
          </p:cNvPr>
          <p:cNvSpPr>
            <a:spLocks noGrp="1"/>
          </p:cNvSpPr>
          <p:nvPr>
            <p:ph type="body" idx="1"/>
          </p:nvPr>
        </p:nvSpPr>
        <p:spPr/>
        <p:txBody>
          <a:bodyPr>
            <a:normAutofit fontScale="92500" lnSpcReduction="10000"/>
          </a:bodyPr>
          <a:lstStyle/>
          <a:p>
            <a:r>
              <a:rPr lang="en-US" dirty="0"/>
              <a:t>Cassandra is a distributed, decentralized, fault tolerant, eventually consistent, linearly scalable and column-oriented store.</a:t>
            </a:r>
          </a:p>
          <a:p>
            <a:r>
              <a:rPr lang="en-US" dirty="0"/>
              <a:t>Cassandra has peer-to-peer distributed system across its nodes, and data is distributed among all the nodes in a cluster.</a:t>
            </a:r>
          </a:p>
          <a:p>
            <a:r>
              <a:rPr lang="en-US" dirty="0"/>
              <a:t>All the nodes in a cluster play the same role. Each node is independent and at the same time interconnected to other nodes.</a:t>
            </a:r>
          </a:p>
          <a:p>
            <a:r>
              <a:rPr lang="en-US" dirty="0"/>
              <a:t>Each node in a cluster can accept read and write requests, regardless of where the data is actually located in the cluster.</a:t>
            </a:r>
          </a:p>
          <a:p>
            <a:r>
              <a:rPr lang="en-US" dirty="0"/>
              <a:t>When a node goes down, read/write requests can be served from other nodes in the network.</a:t>
            </a:r>
          </a:p>
        </p:txBody>
      </p:sp>
    </p:spTree>
    <p:extLst>
      <p:ext uri="{BB962C8B-B14F-4D97-AF65-F5344CB8AC3E}">
        <p14:creationId xmlns:p14="http://schemas.microsoft.com/office/powerpoint/2010/main" val="20328343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37DC90-48BC-4D6F-BABB-4683577236EA}"/>
              </a:ext>
            </a:extLst>
          </p:cNvPr>
          <p:cNvSpPr>
            <a:spLocks noGrp="1"/>
          </p:cNvSpPr>
          <p:nvPr>
            <p:ph type="body" idx="1"/>
          </p:nvPr>
        </p:nvSpPr>
        <p:spPr/>
        <p:txBody>
          <a:bodyPr/>
          <a:lstStyle/>
          <a:p>
            <a:pPr marL="0" indent="0">
              <a:buNone/>
            </a:pPr>
            <a:r>
              <a:rPr lang="en-US" dirty="0"/>
              <a:t>All the nodes exchange information with each other using</a:t>
            </a:r>
            <a:r>
              <a:rPr lang="en-US" b="1" dirty="0"/>
              <a:t> Gossip protocol</a:t>
            </a:r>
            <a:r>
              <a:rPr lang="en-US" dirty="0"/>
              <a:t>. Gossip is a protocol in Cassandra by which nodes can communicate with each other.</a:t>
            </a:r>
          </a:p>
          <a:p>
            <a:pPr marL="0" indent="0">
              <a:buNone/>
            </a:pPr>
            <a:r>
              <a:rPr lang="en-US" b="1" dirty="0"/>
              <a:t>Components of Cassandra</a:t>
            </a:r>
          </a:p>
          <a:p>
            <a:r>
              <a:rPr lang="en-US" dirty="0"/>
              <a:t>There are following components in the Cassandra;</a:t>
            </a:r>
          </a:p>
          <a:p>
            <a:endParaRPr lang="en-US" dirty="0"/>
          </a:p>
          <a:p>
            <a:endParaRPr lang="en-US" dirty="0"/>
          </a:p>
          <a:p>
            <a:endParaRPr lang="en-US" dirty="0"/>
          </a:p>
        </p:txBody>
      </p:sp>
      <p:pic>
        <p:nvPicPr>
          <p:cNvPr id="1026" name="Picture 2" descr="Cassandra Architecture &amp; Replication Factor Strategy Tutorial">
            <a:hlinkClick r:id="rId2"/>
            <a:extLst>
              <a:ext uri="{FF2B5EF4-FFF2-40B4-BE49-F238E27FC236}">
                <a16:creationId xmlns:a16="http://schemas.microsoft.com/office/drawing/2014/main" id="{645A5493-4FFE-434A-86D9-781944278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635" y="3925957"/>
            <a:ext cx="4231791" cy="242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557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0FE826-73A2-454F-BBAC-3D027A19F44D}"/>
              </a:ext>
            </a:extLst>
          </p:cNvPr>
          <p:cNvSpPr>
            <a:spLocks noGrp="1"/>
          </p:cNvSpPr>
          <p:nvPr>
            <p:ph type="body" idx="1"/>
          </p:nvPr>
        </p:nvSpPr>
        <p:spPr/>
        <p:txBody>
          <a:bodyPr>
            <a:normAutofit fontScale="85000" lnSpcReduction="20000"/>
          </a:bodyPr>
          <a:lstStyle/>
          <a:p>
            <a:r>
              <a:rPr lang="en-US" b="1" dirty="0"/>
              <a:t>Node: </a:t>
            </a:r>
            <a:r>
              <a:rPr lang="en-US" dirty="0"/>
              <a:t>Node is the place where data is stored. It is the basic component of Cassandra.</a:t>
            </a:r>
          </a:p>
          <a:p>
            <a:r>
              <a:rPr lang="en-US" b="1" dirty="0"/>
              <a:t>Data Center: </a:t>
            </a:r>
            <a:r>
              <a:rPr lang="en-US" dirty="0"/>
              <a:t>A collection of nodes are called data center. Many nodes are categorized as a data center.</a:t>
            </a:r>
          </a:p>
          <a:p>
            <a:r>
              <a:rPr lang="en-US" b="1" dirty="0"/>
              <a:t>Cluster: </a:t>
            </a:r>
            <a:r>
              <a:rPr lang="en-US" dirty="0"/>
              <a:t>The cluster is the collection of many data centers.</a:t>
            </a:r>
          </a:p>
          <a:p>
            <a:r>
              <a:rPr lang="en-US" b="1" dirty="0"/>
              <a:t>Commit Log: </a:t>
            </a:r>
            <a:r>
              <a:rPr lang="en-US" dirty="0"/>
              <a:t>Every write operation is written to Commit Log. Commit log is used for crash recovery.</a:t>
            </a:r>
          </a:p>
          <a:p>
            <a:r>
              <a:rPr lang="en-US" b="1" dirty="0"/>
              <a:t>Mem-table: </a:t>
            </a:r>
            <a:r>
              <a:rPr lang="en-US" dirty="0"/>
              <a:t>After data written in Commit log, data is written in Mem-table. Data is written in Mem-table temporarily.</a:t>
            </a:r>
          </a:p>
          <a:p>
            <a:r>
              <a:rPr lang="en-US" b="1" dirty="0" err="1"/>
              <a:t>SSTable</a:t>
            </a:r>
            <a:r>
              <a:rPr lang="en-US" b="1" dirty="0"/>
              <a:t>: </a:t>
            </a:r>
            <a:r>
              <a:rPr lang="en-US" dirty="0"/>
              <a:t>When Mem-table reaches a certain threshold, data is flushed to an </a:t>
            </a:r>
            <a:r>
              <a:rPr lang="en-US" dirty="0" err="1"/>
              <a:t>SSTable</a:t>
            </a:r>
            <a:r>
              <a:rPr lang="en-US" dirty="0"/>
              <a:t> disk file.</a:t>
            </a:r>
          </a:p>
        </p:txBody>
      </p:sp>
    </p:spTree>
    <p:extLst>
      <p:ext uri="{BB962C8B-B14F-4D97-AF65-F5344CB8AC3E}">
        <p14:creationId xmlns:p14="http://schemas.microsoft.com/office/powerpoint/2010/main" val="7349267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65F258-6296-4952-BAAB-09C51DB75545}"/>
              </a:ext>
            </a:extLst>
          </p:cNvPr>
          <p:cNvSpPr>
            <a:spLocks noGrp="1"/>
          </p:cNvSpPr>
          <p:nvPr>
            <p:ph type="body" idx="1"/>
          </p:nvPr>
        </p:nvSpPr>
        <p:spPr/>
        <p:txBody>
          <a:bodyPr>
            <a:normAutofit fontScale="92500" lnSpcReduction="10000"/>
          </a:bodyPr>
          <a:lstStyle/>
          <a:p>
            <a:r>
              <a:rPr lang="en-US" sz="2400" b="1" dirty="0"/>
              <a:t>Bloom Filter and Index:</a:t>
            </a:r>
            <a:r>
              <a:rPr lang="en-US" sz="2400" dirty="0"/>
              <a:t> They contain information about location of data in </a:t>
            </a:r>
            <a:r>
              <a:rPr lang="en-US" sz="2400" dirty="0" err="1"/>
              <a:t>SSTable</a:t>
            </a:r>
            <a:r>
              <a:rPr lang="en-US" sz="2400" dirty="0"/>
              <a:t>. Each </a:t>
            </a:r>
            <a:r>
              <a:rPr lang="en-US" sz="2400" dirty="0" err="1"/>
              <a:t>SSTable</a:t>
            </a:r>
            <a:r>
              <a:rPr lang="en-US" sz="2400" dirty="0"/>
              <a:t> has one bloom filter and one index associated with it.</a:t>
            </a:r>
            <a:endParaRPr lang="en-US" sz="2400" b="1" dirty="0"/>
          </a:p>
          <a:p>
            <a:pPr marL="0" indent="0">
              <a:buNone/>
            </a:pPr>
            <a:r>
              <a:rPr lang="en-US" sz="2600" b="1" dirty="0"/>
              <a:t>Data Replication</a:t>
            </a:r>
          </a:p>
          <a:p>
            <a:r>
              <a:rPr lang="en-US" sz="2400" dirty="0"/>
              <a:t>As hardware problem can occur or link can be down at any time during data process, a solution is required to provide a backup when the problem has occurred. So data is replicated for assuring no single point of failure.</a:t>
            </a:r>
          </a:p>
          <a:p>
            <a:r>
              <a:rPr lang="en-US" sz="2400" dirty="0"/>
              <a:t>Cassandra places replicas of data on different nodes based on these two factors.</a:t>
            </a:r>
          </a:p>
          <a:p>
            <a:pPr marL="1139406" lvl="2" indent="-514350">
              <a:buFont typeface="+mj-lt"/>
              <a:buAutoNum type="arabicPeriod"/>
            </a:pPr>
            <a:r>
              <a:rPr lang="en-US" sz="2400" dirty="0"/>
              <a:t>Where to place next replica is determined by the </a:t>
            </a:r>
            <a:r>
              <a:rPr lang="en-US" sz="2400" b="1" dirty="0"/>
              <a:t>Replication Strategy</a:t>
            </a:r>
            <a:r>
              <a:rPr lang="en-US" sz="2400" dirty="0"/>
              <a:t>.</a:t>
            </a:r>
          </a:p>
          <a:p>
            <a:pPr marL="1139406" lvl="2" indent="-514350">
              <a:buFont typeface="+mj-lt"/>
              <a:buAutoNum type="arabicPeriod"/>
            </a:pPr>
            <a:r>
              <a:rPr lang="en-US" sz="2400" dirty="0"/>
              <a:t>The total number of replicas placed on different nodes is determined by the </a:t>
            </a:r>
            <a:r>
              <a:rPr lang="en-US" sz="2400" b="1" dirty="0"/>
              <a:t>Replication Factor</a:t>
            </a:r>
            <a:r>
              <a:rPr lang="en-US" sz="2400" dirty="0"/>
              <a:t>.</a:t>
            </a:r>
          </a:p>
        </p:txBody>
      </p:sp>
    </p:spTree>
    <p:extLst>
      <p:ext uri="{BB962C8B-B14F-4D97-AF65-F5344CB8AC3E}">
        <p14:creationId xmlns:p14="http://schemas.microsoft.com/office/powerpoint/2010/main" val="32704192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4AD76-AF4A-4E28-B463-B12FAE685350}"/>
              </a:ext>
            </a:extLst>
          </p:cNvPr>
          <p:cNvSpPr>
            <a:spLocks noGrp="1"/>
          </p:cNvSpPr>
          <p:nvPr>
            <p:ph type="body" idx="1"/>
          </p:nvPr>
        </p:nvSpPr>
        <p:spPr/>
        <p:txBody>
          <a:bodyPr>
            <a:normAutofit/>
          </a:bodyPr>
          <a:lstStyle/>
          <a:p>
            <a:r>
              <a:rPr lang="en-US" sz="2000" dirty="0"/>
              <a:t>One Replication factor means that there is only a single copy of data while three replication factor means that there are three copies of the data on three different nodes.</a:t>
            </a:r>
          </a:p>
          <a:p>
            <a:r>
              <a:rPr lang="en-US" sz="2000" dirty="0"/>
              <a:t>For ensuring there is no single point of failure, </a:t>
            </a:r>
            <a:r>
              <a:rPr lang="en-US" sz="2000" b="1" dirty="0"/>
              <a:t>replication factor must be three.</a:t>
            </a:r>
            <a:endParaRPr lang="en-US" sz="2000" dirty="0"/>
          </a:p>
          <a:p>
            <a:pPr marL="0" indent="0">
              <a:buNone/>
            </a:pPr>
            <a:r>
              <a:rPr lang="en-US" sz="2000" dirty="0"/>
              <a:t>There are two kinds of replication strategies in Cassandra.</a:t>
            </a:r>
          </a:p>
          <a:p>
            <a:pPr marL="0" indent="0">
              <a:buNone/>
            </a:pPr>
            <a:r>
              <a:rPr lang="en-US" sz="2000" b="1" dirty="0" err="1"/>
              <a:t>SimpleStrategy</a:t>
            </a:r>
            <a:endParaRPr lang="en-US" sz="2000" dirty="0"/>
          </a:p>
          <a:p>
            <a:r>
              <a:rPr lang="en-US" sz="2000" dirty="0" err="1"/>
              <a:t>SimpleStrategy</a:t>
            </a:r>
            <a:r>
              <a:rPr lang="en-US" sz="2000" dirty="0"/>
              <a:t> is used when you have just one data center. </a:t>
            </a:r>
            <a:r>
              <a:rPr lang="en-US" sz="2000" dirty="0" err="1"/>
              <a:t>SimpleStrategy</a:t>
            </a:r>
            <a:r>
              <a:rPr lang="en-US" sz="2000" dirty="0"/>
              <a:t> places the first replica on the node selected by the </a:t>
            </a:r>
            <a:r>
              <a:rPr lang="en-US" sz="2000" dirty="0" err="1"/>
              <a:t>partitioner</a:t>
            </a:r>
            <a:r>
              <a:rPr lang="en-US" sz="2000" dirty="0"/>
              <a:t>. After that, remaining replicas are placed in clockwise direction in the Node ring.</a:t>
            </a:r>
          </a:p>
          <a:p>
            <a:endParaRPr lang="en-US" sz="2000" dirty="0"/>
          </a:p>
          <a:p>
            <a:endParaRPr lang="en-US" sz="2000" dirty="0"/>
          </a:p>
        </p:txBody>
      </p:sp>
      <p:pic>
        <p:nvPicPr>
          <p:cNvPr id="4" name="Picture 2" descr="Cassandra Architecture &amp; Replication Factor Strategy Tutorial">
            <a:extLst>
              <a:ext uri="{FF2B5EF4-FFF2-40B4-BE49-F238E27FC236}">
                <a16:creationId xmlns:a16="http://schemas.microsoft.com/office/drawing/2014/main" id="{08899654-10BB-455A-8D3A-8321611B1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981" y="4654724"/>
            <a:ext cx="25241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876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2C1FB-8D19-4FD0-8B9C-7612E6191E28}"/>
              </a:ext>
            </a:extLst>
          </p:cNvPr>
          <p:cNvSpPr>
            <a:spLocks noGrp="1"/>
          </p:cNvSpPr>
          <p:nvPr>
            <p:ph type="body" idx="1"/>
          </p:nvPr>
        </p:nvSpPr>
        <p:spPr/>
        <p:txBody>
          <a:bodyPr>
            <a:normAutofit/>
          </a:bodyPr>
          <a:lstStyle/>
          <a:p>
            <a:pPr marL="0" indent="0">
              <a:buNone/>
            </a:pPr>
            <a:r>
              <a:rPr lang="en-US" sz="2000" b="1" dirty="0"/>
              <a:t>Network Topology Strategy</a:t>
            </a:r>
            <a:endParaRPr lang="en-US" sz="2000" dirty="0"/>
          </a:p>
          <a:p>
            <a:r>
              <a:rPr lang="en-US" sz="2000" dirty="0"/>
              <a:t>It is used when you have more than one data centers.</a:t>
            </a:r>
          </a:p>
          <a:p>
            <a:r>
              <a:rPr lang="en-US" sz="2000" dirty="0"/>
              <a:t>In Network Topology Strategy, replicas are set for each data center separately. Network Topology Strategy places replicas in the clockwise direction in the ring until reaches the first node in another rack.</a:t>
            </a:r>
          </a:p>
          <a:p>
            <a:r>
              <a:rPr lang="en-US" sz="2000" dirty="0"/>
              <a:t>This strategy tries to place replicas on different racks in the same data center. This is due to the reason that sometimes failure or problem can occur in the rack. Then replicas on other nodes can provide data.</a:t>
            </a:r>
          </a:p>
          <a:p>
            <a:pPr marL="0" indent="0">
              <a:buNone/>
            </a:pPr>
            <a:endParaRPr lang="en-US" sz="2000" dirty="0"/>
          </a:p>
          <a:p>
            <a:pPr marL="0" indent="0">
              <a:buNone/>
            </a:pPr>
            <a:endParaRPr lang="en-US" dirty="0"/>
          </a:p>
        </p:txBody>
      </p:sp>
      <p:pic>
        <p:nvPicPr>
          <p:cNvPr id="4" name="Picture 2" descr="Cassandra Architecture &amp; Replication Factor Strategy Tutorial">
            <a:extLst>
              <a:ext uri="{FF2B5EF4-FFF2-40B4-BE49-F238E27FC236}">
                <a16:creationId xmlns:a16="http://schemas.microsoft.com/office/drawing/2014/main" id="{109E72DE-429C-4D1D-9F50-1A73411E88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89" b="11459"/>
          <a:stretch/>
        </p:blipFill>
        <p:spPr bwMode="auto">
          <a:xfrm>
            <a:off x="4159319" y="4366177"/>
            <a:ext cx="3873361" cy="231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1300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BB975-DA37-4349-B688-AA83E6987455}"/>
              </a:ext>
            </a:extLst>
          </p:cNvPr>
          <p:cNvSpPr>
            <a:spLocks noGrp="1"/>
          </p:cNvSpPr>
          <p:nvPr>
            <p:ph type="body" idx="1"/>
          </p:nvPr>
        </p:nvSpPr>
        <p:spPr>
          <a:xfrm>
            <a:off x="892969" y="892969"/>
            <a:ext cx="10406063" cy="5072063"/>
          </a:xfrm>
        </p:spPr>
        <p:txBody>
          <a:bodyPr/>
          <a:lstStyle/>
          <a:p>
            <a:pPr marL="0" indent="0">
              <a:buNone/>
            </a:pPr>
            <a:endParaRPr lang="en-US" dirty="0"/>
          </a:p>
          <a:p>
            <a:pPr marL="0" indent="0">
              <a:buNone/>
            </a:pPr>
            <a:r>
              <a:rPr lang="en-US" b="1" dirty="0"/>
              <a:t>Write Operation</a:t>
            </a:r>
          </a:p>
          <a:p>
            <a:r>
              <a:rPr lang="en-US" dirty="0"/>
              <a:t>The coordinator sends a write request to replicas. If all the replicas are up, they will receive write request regardless of their consistency level.</a:t>
            </a:r>
          </a:p>
          <a:p>
            <a:r>
              <a:rPr lang="en-US" b="1" dirty="0"/>
              <a:t>Consistency level</a:t>
            </a:r>
            <a:r>
              <a:rPr lang="en-US" dirty="0"/>
              <a:t> determines how many nodes will respond back with the success acknowledgment.</a:t>
            </a:r>
          </a:p>
          <a:p>
            <a:r>
              <a:rPr lang="en-US" dirty="0"/>
              <a:t>The node will respond back with the success acknowledgment if data is written successfully to the commit log and </a:t>
            </a:r>
            <a:r>
              <a:rPr lang="en-US" b="1" dirty="0" err="1"/>
              <a:t>memTable</a:t>
            </a:r>
            <a:r>
              <a:rPr lang="en-US" b="1" dirty="0"/>
              <a:t>.</a:t>
            </a:r>
          </a:p>
          <a:p>
            <a:endParaRPr lang="en-US" b="1" dirty="0"/>
          </a:p>
          <a:p>
            <a:pPr marL="0" indent="0">
              <a:buNone/>
            </a:pPr>
            <a:endParaRPr lang="en-US" dirty="0"/>
          </a:p>
          <a:p>
            <a:endParaRPr lang="en-US" dirty="0"/>
          </a:p>
        </p:txBody>
      </p:sp>
      <p:pic>
        <p:nvPicPr>
          <p:cNvPr id="3" name="Picture 2">
            <a:extLst>
              <a:ext uri="{FF2B5EF4-FFF2-40B4-BE49-F238E27FC236}">
                <a16:creationId xmlns:a16="http://schemas.microsoft.com/office/drawing/2014/main" id="{54DE7365-9FB8-4FF7-ADA6-5B1B8D5AB385}"/>
              </a:ext>
            </a:extLst>
          </p:cNvPr>
          <p:cNvPicPr>
            <a:picLocks noChangeAspect="1"/>
          </p:cNvPicPr>
          <p:nvPr/>
        </p:nvPicPr>
        <p:blipFill>
          <a:blip r:embed="rId2"/>
          <a:stretch>
            <a:fillRect/>
          </a:stretch>
        </p:blipFill>
        <p:spPr>
          <a:xfrm>
            <a:off x="3867150" y="4766434"/>
            <a:ext cx="4457700" cy="1857375"/>
          </a:xfrm>
          <a:prstGeom prst="rect">
            <a:avLst/>
          </a:prstGeom>
        </p:spPr>
      </p:pic>
    </p:spTree>
    <p:extLst>
      <p:ext uri="{BB962C8B-B14F-4D97-AF65-F5344CB8AC3E}">
        <p14:creationId xmlns:p14="http://schemas.microsoft.com/office/powerpoint/2010/main" val="38167919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19" b="1" dirty="0">
                <a:latin typeface="Times New Roman" panose="02020603050405020304" pitchFamily="18" charset="0"/>
                <a:cs typeface="Times New Roman" panose="02020603050405020304" pitchFamily="18" charset="0"/>
              </a:rPr>
              <a:t>Outline</a:t>
            </a:r>
            <a:endParaRPr lang="zh-CN" altLang="en-US" sz="4219"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2193727" y="2937037"/>
            <a:ext cx="7804547" cy="1678016"/>
          </a:xfrm>
        </p:spPr>
        <p:txBody>
          <a:bodyPr>
            <a:noAutofit/>
          </a:bodyPr>
          <a:lstStyle/>
          <a:p>
            <a:pPr>
              <a:spcBef>
                <a:spcPts val="844"/>
              </a:spcBef>
            </a:pPr>
            <a:r>
              <a:rPr lang="en-US" altLang="zh-CN" dirty="0">
                <a:latin typeface="Times New Roman" panose="02020603050405020304" pitchFamily="18" charset="0"/>
                <a:cs typeface="Times New Roman" panose="02020603050405020304" pitchFamily="18" charset="0"/>
              </a:rPr>
              <a:t>Introduction</a:t>
            </a:r>
          </a:p>
          <a:p>
            <a:pPr>
              <a:spcBef>
                <a:spcPts val="844"/>
              </a:spcBef>
            </a:pPr>
            <a:r>
              <a:rPr lang="en-US" altLang="zh-CN" dirty="0">
                <a:latin typeface="Times New Roman" panose="02020603050405020304" pitchFamily="18" charset="0"/>
                <a:cs typeface="Times New Roman" panose="02020603050405020304" pitchFamily="18" charset="0"/>
              </a:rPr>
              <a:t>Architecture</a:t>
            </a:r>
          </a:p>
          <a:p>
            <a:pPr>
              <a:spcBef>
                <a:spcPts val="844"/>
              </a:spcBef>
            </a:pPr>
            <a:r>
              <a:rPr lang="en-US" altLang="zh-CN" dirty="0">
                <a:latin typeface="Times New Roman" panose="02020603050405020304" pitchFamily="18" charset="0"/>
                <a:cs typeface="Times New Roman" panose="02020603050405020304" pitchFamily="18" charset="0"/>
              </a:rPr>
              <a:t>Data Model</a:t>
            </a:r>
          </a:p>
          <a:p>
            <a:pPr>
              <a:spcBef>
                <a:spcPts val="844"/>
              </a:spcBef>
            </a:pPr>
            <a:r>
              <a:rPr lang="en-US" altLang="zh-CN" dirty="0">
                <a:latin typeface="Times New Roman" panose="02020603050405020304" pitchFamily="18" charset="0"/>
                <a:cs typeface="Times New Roman" panose="02020603050405020304" pitchFamily="18" charset="0"/>
              </a:rPr>
              <a:t>Installation</a:t>
            </a:r>
          </a:p>
          <a:p>
            <a:pPr>
              <a:spcBef>
                <a:spcPts val="844"/>
              </a:spcBef>
            </a:pPr>
            <a:r>
              <a:rPr lang="en-US" altLang="zh-CN" dirty="0" err="1">
                <a:latin typeface="Times New Roman" panose="02020603050405020304" pitchFamily="18" charset="0"/>
                <a:cs typeface="Times New Roman" panose="02020603050405020304" pitchFamily="18" charset="0"/>
              </a:rPr>
              <a:t>Keyspace</a:t>
            </a:r>
            <a:r>
              <a:rPr lang="en-US" altLang="zh-CN" dirty="0">
                <a:latin typeface="Times New Roman" panose="02020603050405020304" pitchFamily="18" charset="0"/>
                <a:cs typeface="Times New Roman" panose="02020603050405020304" pitchFamily="18" charset="0"/>
              </a:rPr>
              <a:t> Operations</a:t>
            </a:r>
          </a:p>
          <a:p>
            <a:pPr>
              <a:spcBef>
                <a:spcPts val="844"/>
              </a:spcBef>
            </a:pPr>
            <a:r>
              <a:rPr lang="en-US" altLang="zh-CN" dirty="0">
                <a:latin typeface="Times New Roman" panose="02020603050405020304" pitchFamily="18" charset="0"/>
                <a:cs typeface="Times New Roman" panose="02020603050405020304" pitchFamily="18" charset="0"/>
              </a:rPr>
              <a:t>Table Operations</a:t>
            </a:r>
          </a:p>
          <a:p>
            <a:pPr>
              <a:spcBef>
                <a:spcPts val="844"/>
              </a:spcBef>
            </a:pPr>
            <a:r>
              <a:rPr lang="en-US" altLang="zh-CN" dirty="0">
                <a:latin typeface="Times New Roman" panose="02020603050405020304" pitchFamily="18" charset="0"/>
                <a:cs typeface="Times New Roman" panose="02020603050405020304" pitchFamily="18" charset="0"/>
              </a:rPr>
              <a:t>Data Operations</a:t>
            </a:r>
          </a:p>
          <a:p>
            <a:pPr>
              <a:spcBef>
                <a:spcPts val="844"/>
              </a:spcBef>
            </a:pPr>
            <a:r>
              <a:rPr lang="en-US" altLang="zh-CN" dirty="0">
                <a:latin typeface="Times New Roman" panose="02020603050405020304" pitchFamily="18" charset="0"/>
                <a:cs typeface="Times New Roman" panose="02020603050405020304" pitchFamily="18" charset="0"/>
              </a:rPr>
              <a:t>CQL Data Types</a:t>
            </a:r>
          </a:p>
        </p:txBody>
      </p:sp>
    </p:spTree>
    <p:extLst>
      <p:ext uri="{BB962C8B-B14F-4D97-AF65-F5344CB8AC3E}">
        <p14:creationId xmlns:p14="http://schemas.microsoft.com/office/powerpoint/2010/main" val="247000407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9606E-77F2-48DC-9054-BBDB9E09EE62}"/>
              </a:ext>
            </a:extLst>
          </p:cNvPr>
          <p:cNvSpPr>
            <a:spLocks noGrp="1"/>
          </p:cNvSpPr>
          <p:nvPr>
            <p:ph type="body" idx="1"/>
          </p:nvPr>
        </p:nvSpPr>
        <p:spPr/>
        <p:txBody>
          <a:bodyPr>
            <a:normAutofit fontScale="70000" lnSpcReduction="20000"/>
          </a:bodyPr>
          <a:lstStyle/>
          <a:p>
            <a:pPr marL="0" indent="0">
              <a:buNone/>
            </a:pPr>
            <a:r>
              <a:rPr lang="en-US" sz="3400" b="1" dirty="0"/>
              <a:t>Read Operation</a:t>
            </a:r>
            <a:endParaRPr lang="en-US" sz="2600" b="1" dirty="0"/>
          </a:p>
          <a:p>
            <a:pPr marL="0" indent="0">
              <a:buNone/>
            </a:pPr>
            <a:r>
              <a:rPr lang="en-US" dirty="0"/>
              <a:t>There are three types of read requests that a coordinator sends to replicas.</a:t>
            </a:r>
          </a:p>
          <a:p>
            <a:r>
              <a:rPr lang="en-US" dirty="0"/>
              <a:t>Direct request</a:t>
            </a:r>
          </a:p>
          <a:p>
            <a:r>
              <a:rPr lang="en-US" dirty="0"/>
              <a:t>Digest request</a:t>
            </a:r>
          </a:p>
          <a:p>
            <a:r>
              <a:rPr lang="en-US" dirty="0"/>
              <a:t>Read repair request</a:t>
            </a:r>
          </a:p>
          <a:p>
            <a:pPr marL="0" indent="0">
              <a:buNone/>
            </a:pPr>
            <a:r>
              <a:rPr lang="en-US" dirty="0"/>
              <a:t>The coordinator sends direct request to one of the replicas. After that, the coordinator sends the digest request to the number of replicas specified by the consistency level and checks whether the returned data is an updated data.</a:t>
            </a:r>
          </a:p>
          <a:p>
            <a:pPr marL="0" indent="0">
              <a:buNone/>
            </a:pPr>
            <a:r>
              <a:rPr lang="en-US" dirty="0"/>
              <a:t>After that, the coordinator sends digest request to all the remaining replicas. If any node gives out of date value, a background read repair request will update that data. This process is called read repair mechanism.</a:t>
            </a:r>
          </a:p>
        </p:txBody>
      </p:sp>
    </p:spTree>
    <p:extLst>
      <p:ext uri="{BB962C8B-B14F-4D97-AF65-F5344CB8AC3E}">
        <p14:creationId xmlns:p14="http://schemas.microsoft.com/office/powerpoint/2010/main" val="1907833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ABD318-1BBF-4A5E-A3D3-BEC7C2493584}"/>
              </a:ext>
            </a:extLst>
          </p:cNvPr>
          <p:cNvSpPr>
            <a:spLocks noGrp="1"/>
          </p:cNvSpPr>
          <p:nvPr>
            <p:ph type="body" idx="1"/>
          </p:nvPr>
        </p:nvSpPr>
        <p:spPr/>
        <p:txBody>
          <a:bodyPr/>
          <a:lstStyle/>
          <a:p>
            <a:pPr marL="0" indent="0">
              <a:buNone/>
            </a:pPr>
            <a:r>
              <a:rPr lang="en-US" sz="2800" b="1" dirty="0"/>
              <a:t>Cassandra Query Language</a:t>
            </a:r>
            <a:endParaRPr lang="en-US" b="1" dirty="0"/>
          </a:p>
          <a:p>
            <a:r>
              <a:rPr lang="en-US" dirty="0"/>
              <a:t>Users can access Cassandra through its nodes using Cassandra Query Language (CQL). CQL treats the database </a:t>
            </a:r>
            <a:r>
              <a:rPr lang="en-US" b="1" dirty="0"/>
              <a:t>(</a:t>
            </a:r>
            <a:r>
              <a:rPr lang="en-US" b="1" dirty="0" err="1"/>
              <a:t>Keyspace</a:t>
            </a:r>
            <a:r>
              <a:rPr lang="en-US" b="1" dirty="0"/>
              <a:t>)</a:t>
            </a:r>
            <a:r>
              <a:rPr lang="en-US" dirty="0"/>
              <a:t> as a container of tables. Programmers use </a:t>
            </a:r>
            <a:r>
              <a:rPr lang="en-US" b="1" dirty="0" err="1"/>
              <a:t>cqlsh</a:t>
            </a:r>
            <a:r>
              <a:rPr lang="en-US" b="1" dirty="0"/>
              <a:t>:</a:t>
            </a:r>
            <a:r>
              <a:rPr lang="en-US" dirty="0"/>
              <a:t> a prompt to work with CQL or separate application language drivers.</a:t>
            </a:r>
          </a:p>
          <a:p>
            <a:r>
              <a:rPr lang="en-US" dirty="0"/>
              <a:t>Clients approach any of the nodes for their read-write operations. That node (coordinator) plays a proxy between the client and the nodes holding the data.</a:t>
            </a:r>
          </a:p>
          <a:p>
            <a:pPr marL="0" indent="0">
              <a:buNone/>
            </a:pPr>
            <a:endParaRPr lang="en-US" dirty="0"/>
          </a:p>
        </p:txBody>
      </p:sp>
    </p:spTree>
    <p:extLst>
      <p:ext uri="{BB962C8B-B14F-4D97-AF65-F5344CB8AC3E}">
        <p14:creationId xmlns:p14="http://schemas.microsoft.com/office/powerpoint/2010/main" val="399011204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DATA MODEL</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9167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BC52B0-9C19-4F62-ACCD-40A828E447B6}"/>
              </a:ext>
            </a:extLst>
          </p:cNvPr>
          <p:cNvSpPr>
            <a:spLocks noGrp="1"/>
          </p:cNvSpPr>
          <p:nvPr>
            <p:ph type="body" idx="1"/>
          </p:nvPr>
        </p:nvSpPr>
        <p:spPr/>
        <p:txBody>
          <a:bodyPr>
            <a:normAutofit/>
          </a:bodyPr>
          <a:lstStyle/>
          <a:p>
            <a:pPr marL="0" indent="0">
              <a:buNone/>
            </a:pPr>
            <a:r>
              <a:rPr lang="en-US" sz="2400" b="1" dirty="0"/>
              <a:t>Column Family</a:t>
            </a:r>
          </a:p>
          <a:p>
            <a:pPr marL="0" indent="0">
              <a:buNone/>
            </a:pPr>
            <a:r>
              <a:rPr lang="en-US" sz="2000" dirty="0"/>
              <a:t>A column family is a container for an ordered collection of rows. Each row, in turn, is an ordered collection of columns. The following table lists the points that differentiate a column family from a table of relational databases.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3" name="Table 2">
            <a:extLst>
              <a:ext uri="{FF2B5EF4-FFF2-40B4-BE49-F238E27FC236}">
                <a16:creationId xmlns:a16="http://schemas.microsoft.com/office/drawing/2014/main" id="{44FEFCFF-FF9A-4EB2-B6D5-2D9BBF84D2F1}"/>
              </a:ext>
            </a:extLst>
          </p:cNvPr>
          <p:cNvGraphicFramePr>
            <a:graphicFrameLocks noGrp="1"/>
          </p:cNvGraphicFramePr>
          <p:nvPr>
            <p:extLst>
              <p:ext uri="{D42A27DB-BD31-4B8C-83A1-F6EECF244321}">
                <p14:modId xmlns:p14="http://schemas.microsoft.com/office/powerpoint/2010/main" val="744432190"/>
              </p:ext>
            </p:extLst>
          </p:nvPr>
        </p:nvGraphicFramePr>
        <p:xfrm>
          <a:off x="2032000" y="3429000"/>
          <a:ext cx="8128000" cy="2260600"/>
        </p:xfrm>
        <a:graphic>
          <a:graphicData uri="http://schemas.openxmlformats.org/drawingml/2006/table">
            <a:tbl>
              <a:tblPr firstRow="1" bandRow="1">
                <a:tableStyleId>{ED083AE6-46FA-4A59-8FB0-9F97EB10719F}</a:tableStyleId>
              </a:tblPr>
              <a:tblGrid>
                <a:gridCol w="4064000">
                  <a:extLst>
                    <a:ext uri="{9D8B030D-6E8A-4147-A177-3AD203B41FA5}">
                      <a16:colId xmlns:a16="http://schemas.microsoft.com/office/drawing/2014/main" val="2108937226"/>
                    </a:ext>
                  </a:extLst>
                </a:gridCol>
                <a:gridCol w="4064000">
                  <a:extLst>
                    <a:ext uri="{9D8B030D-6E8A-4147-A177-3AD203B41FA5}">
                      <a16:colId xmlns:a16="http://schemas.microsoft.com/office/drawing/2014/main" val="4279365360"/>
                    </a:ext>
                  </a:extLst>
                </a:gridCol>
              </a:tblGrid>
              <a:tr h="370840">
                <a:tc>
                  <a:txBody>
                    <a:bodyPr/>
                    <a:lstStyle/>
                    <a:p>
                      <a:r>
                        <a:rPr lang="en-US" sz="1800" b="0" dirty="0"/>
                        <a:t>Relational Table</a:t>
                      </a:r>
                    </a:p>
                  </a:txBody>
                  <a:tcPr/>
                </a:tc>
                <a:tc>
                  <a:txBody>
                    <a:bodyPr/>
                    <a:lstStyle/>
                    <a:p>
                      <a:r>
                        <a:rPr lang="en-US" sz="1800" b="0" dirty="0"/>
                        <a:t>Cassandra column Family</a:t>
                      </a:r>
                    </a:p>
                  </a:txBody>
                  <a:tcPr/>
                </a:tc>
                <a:extLst>
                  <a:ext uri="{0D108BD9-81ED-4DB2-BD59-A6C34878D82A}">
                    <a16:rowId xmlns:a16="http://schemas.microsoft.com/office/drawing/2014/main" val="1616997258"/>
                  </a:ext>
                </a:extLst>
              </a:tr>
              <a:tr h="370840">
                <a:tc>
                  <a:txBody>
                    <a:bodyPr/>
                    <a:lstStyle/>
                    <a:p>
                      <a:r>
                        <a:rPr lang="en-US" sz="1600" dirty="0"/>
                        <a:t>A schema in a relational model is fixed. Once we define certain columns for a table, while inserting data, in every row all the columns must be filled at least with a null value.</a:t>
                      </a:r>
                    </a:p>
                  </a:txBody>
                  <a:tcPr/>
                </a:tc>
                <a:tc>
                  <a:txBody>
                    <a:bodyPr/>
                    <a:lstStyle/>
                    <a:p>
                      <a:r>
                        <a:rPr lang="en-US" sz="1600" dirty="0"/>
                        <a:t>In Cassandra, although the column families are defined, the columns are not. You can freely add any column to any column family at any time.</a:t>
                      </a:r>
                    </a:p>
                  </a:txBody>
                  <a:tcPr/>
                </a:tc>
                <a:extLst>
                  <a:ext uri="{0D108BD9-81ED-4DB2-BD59-A6C34878D82A}">
                    <a16:rowId xmlns:a16="http://schemas.microsoft.com/office/drawing/2014/main" val="1815556265"/>
                  </a:ext>
                </a:extLst>
              </a:tr>
              <a:tr h="370840">
                <a:tc>
                  <a:txBody>
                    <a:bodyPr/>
                    <a:lstStyle/>
                    <a:p>
                      <a:r>
                        <a:rPr lang="en-US" sz="1600" dirty="0"/>
                        <a:t>Relational tables define only columns and the user fills in the table with values.</a:t>
                      </a:r>
                    </a:p>
                  </a:txBody>
                  <a:tcPr/>
                </a:tc>
                <a:tc>
                  <a:txBody>
                    <a:bodyPr/>
                    <a:lstStyle/>
                    <a:p>
                      <a:r>
                        <a:rPr lang="en-US" sz="1600" b="0" i="0" u="none" strike="noStrike" cap="none" spc="0" baseline="0" dirty="0">
                          <a:ln>
                            <a:noFill/>
                          </a:ln>
                          <a:solidFill>
                            <a:schemeClr val="tx1"/>
                          </a:solidFill>
                          <a:effectLst/>
                          <a:uFillTx/>
                          <a:latin typeface="+mn-lt"/>
                          <a:ea typeface="+mn-ea"/>
                          <a:cs typeface="+mn-cs"/>
                          <a:sym typeface="Helvetica Light"/>
                        </a:rPr>
                        <a:t>In Cassandra, a table contains columns, or can be defined as a super column family.</a:t>
                      </a:r>
                      <a:endParaRPr lang="en-US" sz="1600" dirty="0"/>
                    </a:p>
                  </a:txBody>
                  <a:tcPr/>
                </a:tc>
                <a:extLst>
                  <a:ext uri="{0D108BD9-81ED-4DB2-BD59-A6C34878D82A}">
                    <a16:rowId xmlns:a16="http://schemas.microsoft.com/office/drawing/2014/main" val="2881037855"/>
                  </a:ext>
                </a:extLst>
              </a:tr>
            </a:tbl>
          </a:graphicData>
        </a:graphic>
      </p:graphicFrame>
    </p:spTree>
    <p:extLst>
      <p:ext uri="{BB962C8B-B14F-4D97-AF65-F5344CB8AC3E}">
        <p14:creationId xmlns:p14="http://schemas.microsoft.com/office/powerpoint/2010/main" val="372954072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298F1D-F789-4D4E-8CA7-549AFAD9A645}"/>
              </a:ext>
            </a:extLst>
          </p:cNvPr>
          <p:cNvSpPr>
            <a:spLocks noGrp="1"/>
          </p:cNvSpPr>
          <p:nvPr>
            <p:ph type="body" idx="1"/>
          </p:nvPr>
        </p:nvSpPr>
        <p:spPr>
          <a:xfrm>
            <a:off x="892969" y="892969"/>
            <a:ext cx="10406063" cy="5072063"/>
          </a:xfrm>
        </p:spPr>
        <p:txBody>
          <a:bodyPr>
            <a:normAutofit/>
          </a:bodyPr>
          <a:lstStyle/>
          <a:p>
            <a:pPr marL="0" indent="0">
              <a:buNone/>
            </a:pPr>
            <a:r>
              <a:rPr lang="en-US" sz="2000" dirty="0"/>
              <a:t>A Cassandra column family has the following attributes −</a:t>
            </a:r>
          </a:p>
          <a:p>
            <a:r>
              <a:rPr lang="en-US" sz="2000" b="1" dirty="0" err="1"/>
              <a:t>keys_cached</a:t>
            </a:r>
            <a:r>
              <a:rPr lang="en-US" sz="2000" dirty="0"/>
              <a:t> − It represents the number of locations to keep cached per </a:t>
            </a:r>
            <a:r>
              <a:rPr lang="en-US" sz="2000" dirty="0" err="1"/>
              <a:t>SSTable</a:t>
            </a:r>
            <a:r>
              <a:rPr lang="en-US" sz="2000" dirty="0"/>
              <a:t>.</a:t>
            </a:r>
          </a:p>
          <a:p>
            <a:r>
              <a:rPr lang="en-US" sz="2000" b="1" dirty="0" err="1"/>
              <a:t>rows_cached</a:t>
            </a:r>
            <a:r>
              <a:rPr lang="en-US" sz="2000" dirty="0"/>
              <a:t> − It represents the number of rows whose entire contents will be cached in memory.</a:t>
            </a:r>
          </a:p>
          <a:p>
            <a:r>
              <a:rPr lang="en-US" sz="2000" b="1" dirty="0" err="1"/>
              <a:t>preload_row_cache</a:t>
            </a:r>
            <a:r>
              <a:rPr lang="en-US" sz="2000" dirty="0"/>
              <a:t> − It specifies whether you want to pre-populate the row cache.</a:t>
            </a:r>
          </a:p>
          <a:p>
            <a:pPr marL="0" indent="0">
              <a:buNone/>
            </a:pPr>
            <a:r>
              <a:rPr lang="en-US" sz="1800" dirty="0"/>
              <a:t>The following figure shows an example of a Cassandra column family.</a:t>
            </a:r>
          </a:p>
          <a:p>
            <a:pPr marL="0" indent="0">
              <a:buNone/>
            </a:pPr>
            <a:endParaRPr lang="en-US" sz="1800" dirty="0"/>
          </a:p>
          <a:p>
            <a:pPr marL="0" indent="0">
              <a:buNone/>
            </a:pPr>
            <a:endParaRPr lang="en-US" sz="1800" dirty="0"/>
          </a:p>
          <a:p>
            <a:pPr marL="0" indent="0">
              <a:buNone/>
            </a:pPr>
            <a:endParaRPr lang="en-US" sz="1800" dirty="0"/>
          </a:p>
        </p:txBody>
      </p:sp>
      <p:pic>
        <p:nvPicPr>
          <p:cNvPr id="1028" name="Picture 4" descr="Cassandra Column Family">
            <a:extLst>
              <a:ext uri="{FF2B5EF4-FFF2-40B4-BE49-F238E27FC236}">
                <a16:creationId xmlns:a16="http://schemas.microsoft.com/office/drawing/2014/main" id="{03ADC40F-4DAF-49D6-9E63-A3E7FB155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4" y="4267199"/>
            <a:ext cx="446849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5053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40EF30-8E7D-46DA-B6C0-C7DD63F877E0}"/>
              </a:ext>
            </a:extLst>
          </p:cNvPr>
          <p:cNvSpPr>
            <a:spLocks noGrp="1"/>
          </p:cNvSpPr>
          <p:nvPr>
            <p:ph type="body" idx="1"/>
          </p:nvPr>
        </p:nvSpPr>
        <p:spPr/>
        <p:txBody>
          <a:bodyPr>
            <a:normAutofit fontScale="92500"/>
          </a:bodyPr>
          <a:lstStyle/>
          <a:p>
            <a:pPr marL="0" indent="0">
              <a:buNone/>
            </a:pPr>
            <a:r>
              <a:rPr lang="en-US" sz="2400" b="1" dirty="0"/>
              <a:t>Column</a:t>
            </a:r>
            <a:endParaRPr lang="en-US" sz="2000" b="1" dirty="0"/>
          </a:p>
          <a:p>
            <a:pPr marL="0" indent="0">
              <a:buNone/>
            </a:pPr>
            <a:r>
              <a:rPr lang="en-US" sz="2000" dirty="0"/>
              <a:t>A column is the basic data structure of Cassandra with three values, namely key or column name, value, and a time stamp. Given below is the structure of a column.</a:t>
            </a:r>
          </a:p>
          <a:p>
            <a:pPr marL="0" indent="0">
              <a:buNone/>
            </a:pPr>
            <a:endParaRPr lang="en-US" sz="2000" dirty="0"/>
          </a:p>
          <a:p>
            <a:pPr marL="0" indent="0">
              <a:buNone/>
            </a:pPr>
            <a:r>
              <a:rPr lang="en-US" sz="2400" b="1" dirty="0" err="1"/>
              <a:t>SuperColumn</a:t>
            </a:r>
            <a:endParaRPr lang="en-US" sz="2400" b="1" dirty="0"/>
          </a:p>
          <a:p>
            <a:pPr marL="0" indent="0">
              <a:buNone/>
            </a:pPr>
            <a:r>
              <a:rPr lang="en-US" sz="2000" dirty="0"/>
              <a:t>A super column is a special column, therefore, it is also a key-value pair. But a super column stores a map of sub-columns.</a:t>
            </a:r>
          </a:p>
          <a:p>
            <a:pPr marL="0" indent="0">
              <a:buNone/>
            </a:pPr>
            <a:r>
              <a:rPr lang="en-US" sz="2000" dirty="0"/>
              <a:t>Generally column families are stored on disk in individual files. Therefore, to optimize performance, it is important to keep columns that you are likely to query together in the same column family, and a super column can be helpful </a:t>
            </a:r>
            <a:r>
              <a:rPr lang="en-US" sz="2000" dirty="0" err="1"/>
              <a:t>here.Given</a:t>
            </a:r>
            <a:r>
              <a:rPr lang="en-US" sz="2000" dirty="0"/>
              <a:t> below is the structure of a super column.</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21732671-C83D-4F17-82B8-79005D9107AA}"/>
              </a:ext>
            </a:extLst>
          </p:cNvPr>
          <p:cNvPicPr>
            <a:picLocks noChangeAspect="1"/>
          </p:cNvPicPr>
          <p:nvPr/>
        </p:nvPicPr>
        <p:blipFill>
          <a:blip r:embed="rId2"/>
          <a:stretch>
            <a:fillRect/>
          </a:stretch>
        </p:blipFill>
        <p:spPr>
          <a:xfrm>
            <a:off x="3367087" y="1795462"/>
            <a:ext cx="4143375" cy="790575"/>
          </a:xfrm>
          <a:prstGeom prst="rect">
            <a:avLst/>
          </a:prstGeom>
        </p:spPr>
      </p:pic>
      <p:pic>
        <p:nvPicPr>
          <p:cNvPr id="4" name="Picture 3">
            <a:extLst>
              <a:ext uri="{FF2B5EF4-FFF2-40B4-BE49-F238E27FC236}">
                <a16:creationId xmlns:a16="http://schemas.microsoft.com/office/drawing/2014/main" id="{0C125C8B-5035-4979-A289-E65C926E7D28}"/>
              </a:ext>
            </a:extLst>
          </p:cNvPr>
          <p:cNvPicPr>
            <a:picLocks noChangeAspect="1"/>
          </p:cNvPicPr>
          <p:nvPr/>
        </p:nvPicPr>
        <p:blipFill>
          <a:blip r:embed="rId3"/>
          <a:stretch>
            <a:fillRect/>
          </a:stretch>
        </p:blipFill>
        <p:spPr>
          <a:xfrm>
            <a:off x="3643311" y="5450682"/>
            <a:ext cx="3590925" cy="1028700"/>
          </a:xfrm>
          <a:prstGeom prst="rect">
            <a:avLst/>
          </a:prstGeom>
        </p:spPr>
      </p:pic>
    </p:spTree>
    <p:extLst>
      <p:ext uri="{BB962C8B-B14F-4D97-AF65-F5344CB8AC3E}">
        <p14:creationId xmlns:p14="http://schemas.microsoft.com/office/powerpoint/2010/main" val="29989407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4830EA-C0BF-4239-8F2D-ADD0CF6C5F33}"/>
              </a:ext>
            </a:extLst>
          </p:cNvPr>
          <p:cNvSpPr>
            <a:spLocks noGrp="1"/>
          </p:cNvSpPr>
          <p:nvPr>
            <p:ph type="body" idx="1"/>
          </p:nvPr>
        </p:nvSpPr>
        <p:spPr/>
        <p:txBody>
          <a:bodyPr>
            <a:normAutofit/>
          </a:bodyPr>
          <a:lstStyle/>
          <a:p>
            <a:pPr marL="0" indent="0">
              <a:buNone/>
            </a:pPr>
            <a:r>
              <a:rPr lang="en-US" sz="2800" b="1" dirty="0"/>
              <a:t>Data Models of Cassandra and RDBMS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A6AC21E1-CE86-4F26-BA9D-9B97937BEA3C}"/>
              </a:ext>
            </a:extLst>
          </p:cNvPr>
          <p:cNvGraphicFramePr>
            <a:graphicFrameLocks noGrp="1"/>
          </p:cNvGraphicFramePr>
          <p:nvPr>
            <p:extLst>
              <p:ext uri="{D42A27DB-BD31-4B8C-83A1-F6EECF244321}">
                <p14:modId xmlns:p14="http://schemas.microsoft.com/office/powerpoint/2010/main" val="2701037385"/>
              </p:ext>
            </p:extLst>
          </p:nvPr>
        </p:nvGraphicFramePr>
        <p:xfrm>
          <a:off x="1668462" y="1358899"/>
          <a:ext cx="8855076" cy="4606133"/>
        </p:xfrm>
        <a:graphic>
          <a:graphicData uri="http://schemas.openxmlformats.org/drawingml/2006/table">
            <a:tbl>
              <a:tblPr firstRow="1" bandRow="1">
                <a:tableStyleId>{00A15C55-8517-42AA-B614-E9B94910E393}</a:tableStyleId>
              </a:tblPr>
              <a:tblGrid>
                <a:gridCol w="4427538">
                  <a:extLst>
                    <a:ext uri="{9D8B030D-6E8A-4147-A177-3AD203B41FA5}">
                      <a16:colId xmlns:a16="http://schemas.microsoft.com/office/drawing/2014/main" val="2219423249"/>
                    </a:ext>
                  </a:extLst>
                </a:gridCol>
                <a:gridCol w="4427538">
                  <a:extLst>
                    <a:ext uri="{9D8B030D-6E8A-4147-A177-3AD203B41FA5}">
                      <a16:colId xmlns:a16="http://schemas.microsoft.com/office/drawing/2014/main" val="3176992407"/>
                    </a:ext>
                  </a:extLst>
                </a:gridCol>
              </a:tblGrid>
              <a:tr h="412574">
                <a:tc>
                  <a:txBody>
                    <a:bodyPr/>
                    <a:lstStyle/>
                    <a:p>
                      <a:r>
                        <a:rPr lang="en-US" sz="1400" dirty="0"/>
                        <a:t>RDBMS</a:t>
                      </a:r>
                    </a:p>
                  </a:txBody>
                  <a:tcPr/>
                </a:tc>
                <a:tc>
                  <a:txBody>
                    <a:bodyPr/>
                    <a:lstStyle/>
                    <a:p>
                      <a:r>
                        <a:rPr lang="en-US" sz="1400" dirty="0"/>
                        <a:t>CASSANDRA</a:t>
                      </a:r>
                    </a:p>
                  </a:txBody>
                  <a:tcPr/>
                </a:tc>
                <a:extLst>
                  <a:ext uri="{0D108BD9-81ED-4DB2-BD59-A6C34878D82A}">
                    <a16:rowId xmlns:a16="http://schemas.microsoft.com/office/drawing/2014/main" val="174963968"/>
                  </a:ext>
                </a:extLst>
              </a:tr>
              <a:tr h="412574">
                <a:tc>
                  <a:txBody>
                    <a:bodyPr/>
                    <a:lstStyle/>
                    <a:p>
                      <a:r>
                        <a:rPr lang="en-US" sz="1400" dirty="0"/>
                        <a:t>RDBMS deals with structured data.</a:t>
                      </a:r>
                    </a:p>
                  </a:txBody>
                  <a:tcPr/>
                </a:tc>
                <a:tc>
                  <a:txBody>
                    <a:bodyPr/>
                    <a:lstStyle/>
                    <a:p>
                      <a:pPr fontAlgn="t"/>
                      <a:r>
                        <a:rPr lang="en-US" sz="1400" dirty="0">
                          <a:effectLst/>
                        </a:rPr>
                        <a:t>Cassandra deals with unstructured data.</a:t>
                      </a:r>
                    </a:p>
                  </a:txBody>
                  <a:tcPr marL="60960" marR="60960" marT="60960" marB="60960"/>
                </a:tc>
                <a:extLst>
                  <a:ext uri="{0D108BD9-81ED-4DB2-BD59-A6C34878D82A}">
                    <a16:rowId xmlns:a16="http://schemas.microsoft.com/office/drawing/2014/main" val="2906812983"/>
                  </a:ext>
                </a:extLst>
              </a:tr>
              <a:tr h="412574">
                <a:tc>
                  <a:txBody>
                    <a:bodyPr/>
                    <a:lstStyle/>
                    <a:p>
                      <a:r>
                        <a:rPr lang="en-US" sz="1400" dirty="0"/>
                        <a:t>It has a fixed schema.	</a:t>
                      </a:r>
                    </a:p>
                  </a:txBody>
                  <a:tcPr/>
                </a:tc>
                <a:tc>
                  <a:txBody>
                    <a:bodyPr/>
                    <a:lstStyle/>
                    <a:p>
                      <a:r>
                        <a:rPr lang="en-US" sz="1400" dirty="0"/>
                        <a:t>Cassandra has a flexible schema.</a:t>
                      </a:r>
                    </a:p>
                  </a:txBody>
                  <a:tcPr/>
                </a:tc>
                <a:extLst>
                  <a:ext uri="{0D108BD9-81ED-4DB2-BD59-A6C34878D82A}">
                    <a16:rowId xmlns:a16="http://schemas.microsoft.com/office/drawing/2014/main" val="4076357763"/>
                  </a:ext>
                </a:extLst>
              </a:tr>
              <a:tr h="813844">
                <a:tc>
                  <a:txBody>
                    <a:bodyPr/>
                    <a:lstStyle/>
                    <a:p>
                      <a:r>
                        <a:rPr lang="en-US" sz="1400" dirty="0"/>
                        <a:t>In RDBMS, a table is an array of arrays. (ROW x COLUMN)</a:t>
                      </a:r>
                    </a:p>
                  </a:txBody>
                  <a:tcPr/>
                </a:tc>
                <a:tc>
                  <a:txBody>
                    <a:bodyPr/>
                    <a:lstStyle/>
                    <a:p>
                      <a:r>
                        <a:rPr lang="en-US" sz="1400" dirty="0"/>
                        <a:t>In Cassandra, a table is a list of “nested key-value pairs”. (ROW x COLUMN key x COLUMN value)</a:t>
                      </a:r>
                    </a:p>
                    <a:p>
                      <a:endParaRPr lang="en-US" sz="1400" dirty="0"/>
                    </a:p>
                  </a:txBody>
                  <a:tcPr/>
                </a:tc>
                <a:extLst>
                  <a:ext uri="{0D108BD9-81ED-4DB2-BD59-A6C34878D82A}">
                    <a16:rowId xmlns:a16="http://schemas.microsoft.com/office/drawing/2014/main" val="2896674068"/>
                  </a:ext>
                </a:extLst>
              </a:tr>
              <a:tr h="576473">
                <a:tc>
                  <a:txBody>
                    <a:bodyPr/>
                    <a:lstStyle/>
                    <a:p>
                      <a:r>
                        <a:rPr lang="en-US" sz="1400" dirty="0"/>
                        <a:t>Database is the outermost container that contains data corresponding to an application.	</a:t>
                      </a:r>
                    </a:p>
                  </a:txBody>
                  <a:tcPr/>
                </a:tc>
                <a:tc>
                  <a:txBody>
                    <a:bodyPr/>
                    <a:lstStyle/>
                    <a:p>
                      <a:r>
                        <a:rPr lang="en-US" sz="1400" dirty="0" err="1"/>
                        <a:t>Keyspace</a:t>
                      </a:r>
                      <a:r>
                        <a:rPr lang="en-US" sz="1400" dirty="0"/>
                        <a:t> is the outermost container that contains data corresponding to an application.</a:t>
                      </a:r>
                    </a:p>
                  </a:txBody>
                  <a:tcPr/>
                </a:tc>
                <a:extLst>
                  <a:ext uri="{0D108BD9-81ED-4DB2-BD59-A6C34878D82A}">
                    <a16:rowId xmlns:a16="http://schemas.microsoft.com/office/drawing/2014/main" val="977338703"/>
                  </a:ext>
                </a:extLst>
              </a:tr>
              <a:tr h="576473">
                <a:tc>
                  <a:txBody>
                    <a:bodyPr/>
                    <a:lstStyle/>
                    <a:p>
                      <a:r>
                        <a:rPr lang="en-US" sz="1400" dirty="0"/>
                        <a:t>Tables are the entities of a database.	</a:t>
                      </a:r>
                    </a:p>
                  </a:txBody>
                  <a:tcPr/>
                </a:tc>
                <a:tc>
                  <a:txBody>
                    <a:bodyPr/>
                    <a:lstStyle/>
                    <a:p>
                      <a:r>
                        <a:rPr lang="en-US" sz="1400" dirty="0"/>
                        <a:t>Tables or column families are the entity of a </a:t>
                      </a:r>
                      <a:r>
                        <a:rPr lang="en-US" sz="1400" dirty="0" err="1"/>
                        <a:t>keyspace</a:t>
                      </a:r>
                      <a:r>
                        <a:rPr lang="en-US" sz="1400" dirty="0"/>
                        <a:t>.</a:t>
                      </a:r>
                    </a:p>
                  </a:txBody>
                  <a:tcPr/>
                </a:tc>
                <a:extLst>
                  <a:ext uri="{0D108BD9-81ED-4DB2-BD59-A6C34878D82A}">
                    <a16:rowId xmlns:a16="http://schemas.microsoft.com/office/drawing/2014/main" val="1730963136"/>
                  </a:ext>
                </a:extLst>
              </a:tr>
              <a:tr h="412574">
                <a:tc>
                  <a:txBody>
                    <a:bodyPr/>
                    <a:lstStyle/>
                    <a:p>
                      <a:r>
                        <a:rPr lang="en-US" sz="1400" dirty="0"/>
                        <a:t>Row is an individual record in RDBMS.	</a:t>
                      </a:r>
                    </a:p>
                  </a:txBody>
                  <a:tcPr/>
                </a:tc>
                <a:tc>
                  <a:txBody>
                    <a:bodyPr/>
                    <a:lstStyle/>
                    <a:p>
                      <a:r>
                        <a:rPr lang="en-US" sz="1400" dirty="0"/>
                        <a:t>Row is a unit of replication in Cassandra.</a:t>
                      </a:r>
                    </a:p>
                  </a:txBody>
                  <a:tcPr/>
                </a:tc>
                <a:extLst>
                  <a:ext uri="{0D108BD9-81ED-4DB2-BD59-A6C34878D82A}">
                    <a16:rowId xmlns:a16="http://schemas.microsoft.com/office/drawing/2014/main" val="1612767349"/>
                  </a:ext>
                </a:extLst>
              </a:tr>
              <a:tr h="412574">
                <a:tc>
                  <a:txBody>
                    <a:bodyPr/>
                    <a:lstStyle/>
                    <a:p>
                      <a:r>
                        <a:rPr lang="en-US" sz="1400" dirty="0"/>
                        <a:t>Column represents the attributes of a relation.</a:t>
                      </a:r>
                    </a:p>
                  </a:txBody>
                  <a:tcPr/>
                </a:tc>
                <a:tc>
                  <a:txBody>
                    <a:bodyPr/>
                    <a:lstStyle/>
                    <a:p>
                      <a:r>
                        <a:rPr lang="en-US" sz="1400" dirty="0"/>
                        <a:t>Column is a unit of storage in Cassandra.</a:t>
                      </a:r>
                    </a:p>
                  </a:txBody>
                  <a:tcPr/>
                </a:tc>
                <a:extLst>
                  <a:ext uri="{0D108BD9-81ED-4DB2-BD59-A6C34878D82A}">
                    <a16:rowId xmlns:a16="http://schemas.microsoft.com/office/drawing/2014/main" val="2941610357"/>
                  </a:ext>
                </a:extLst>
              </a:tr>
              <a:tr h="576473">
                <a:tc>
                  <a:txBody>
                    <a:bodyPr/>
                    <a:lstStyle/>
                    <a:p>
                      <a:r>
                        <a:rPr lang="en-US" sz="1400" dirty="0"/>
                        <a:t>RDBMS supports the concepts of foreign keys, joins.</a:t>
                      </a:r>
                    </a:p>
                  </a:txBody>
                  <a:tcPr/>
                </a:tc>
                <a:tc>
                  <a:txBody>
                    <a:bodyPr/>
                    <a:lstStyle/>
                    <a:p>
                      <a:r>
                        <a:rPr lang="en-US" sz="1400" dirty="0"/>
                        <a:t>Relationships are represented using collections.</a:t>
                      </a:r>
                    </a:p>
                  </a:txBody>
                  <a:tcPr/>
                </a:tc>
                <a:extLst>
                  <a:ext uri="{0D108BD9-81ED-4DB2-BD59-A6C34878D82A}">
                    <a16:rowId xmlns:a16="http://schemas.microsoft.com/office/drawing/2014/main" val="1994010920"/>
                  </a:ext>
                </a:extLst>
              </a:tr>
            </a:tbl>
          </a:graphicData>
        </a:graphic>
      </p:graphicFrame>
    </p:spTree>
    <p:extLst>
      <p:ext uri="{BB962C8B-B14F-4D97-AF65-F5344CB8AC3E}">
        <p14:creationId xmlns:p14="http://schemas.microsoft.com/office/powerpoint/2010/main" val="360606406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CED8F-770C-4CC4-9921-CAABE4BC8204}"/>
              </a:ext>
            </a:extLst>
          </p:cNvPr>
          <p:cNvSpPr>
            <a:spLocks noGrp="1"/>
          </p:cNvSpPr>
          <p:nvPr>
            <p:ph type="body" idx="1"/>
          </p:nvPr>
        </p:nvSpPr>
        <p:spPr/>
        <p:txBody>
          <a:bodyPr>
            <a:normAutofit/>
          </a:bodyPr>
          <a:lstStyle/>
          <a:p>
            <a:pPr marL="0" indent="0">
              <a:buNone/>
            </a:pPr>
            <a:r>
              <a:rPr lang="en-US" sz="2400" b="1" dirty="0"/>
              <a:t>Cassandra Data Model Rules</a:t>
            </a:r>
          </a:p>
          <a:p>
            <a:pPr marL="0" indent="0">
              <a:buNone/>
            </a:pPr>
            <a:r>
              <a:rPr lang="en-US" sz="2000" dirty="0"/>
              <a:t>Since data is in distributed fashion, Cassandra does not support joins, group by, OR clause, aggregations, etc. So you have to store your data in such a way that it should be completely retrievable. So these rules must be kept in mind while modelling data in Cassandra.</a:t>
            </a:r>
          </a:p>
          <a:p>
            <a:r>
              <a:rPr lang="en-US" sz="2000" b="1" dirty="0"/>
              <a:t>Maximize the number of writes: </a:t>
            </a:r>
            <a:r>
              <a:rPr lang="en-US" sz="2000" dirty="0"/>
              <a:t>In Cassandra, writes are very cheap. Cassandra is optimized for high write performance. So try to maximize your writes for better read performance and data availability. There is a tradeoff between data write and data read. So, optimize your data read performance by maximizing the number of data writes.</a:t>
            </a:r>
          </a:p>
          <a:p>
            <a:r>
              <a:rPr lang="en-US" sz="2000" b="1" dirty="0"/>
              <a:t>Maximize Data Duplication: </a:t>
            </a:r>
            <a:r>
              <a:rPr lang="en-US" sz="2000" dirty="0"/>
              <a:t>Data denormalization and data duplication are </a:t>
            </a:r>
            <a:r>
              <a:rPr lang="en-US" sz="2000" dirty="0" err="1"/>
              <a:t>defacto</a:t>
            </a:r>
            <a:r>
              <a:rPr lang="en-US" sz="2000" dirty="0"/>
              <a:t> of Cassandra. Disk space is not more expensive than memory, CPU processing and IOs operation. As Cassandra is a distributed database, so data duplication provides instant data availability and no single point of failure.</a:t>
            </a:r>
          </a:p>
        </p:txBody>
      </p:sp>
    </p:spTree>
    <p:extLst>
      <p:ext uri="{BB962C8B-B14F-4D97-AF65-F5344CB8AC3E}">
        <p14:creationId xmlns:p14="http://schemas.microsoft.com/office/powerpoint/2010/main" val="381395932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A86182-3AE2-4D58-850B-E48912C02567}"/>
              </a:ext>
            </a:extLst>
          </p:cNvPr>
          <p:cNvSpPr>
            <a:spLocks noGrp="1"/>
          </p:cNvSpPr>
          <p:nvPr>
            <p:ph type="body" idx="1"/>
          </p:nvPr>
        </p:nvSpPr>
        <p:spPr/>
        <p:txBody>
          <a:bodyPr>
            <a:normAutofit fontScale="77500" lnSpcReduction="20000"/>
          </a:bodyPr>
          <a:lstStyle/>
          <a:p>
            <a:pPr marL="0" indent="0">
              <a:buNone/>
            </a:pPr>
            <a:r>
              <a:rPr lang="en-US" b="1" dirty="0"/>
              <a:t>Data Modeling Goals</a:t>
            </a:r>
            <a:endParaRPr lang="en-US" dirty="0"/>
          </a:p>
          <a:p>
            <a:r>
              <a:rPr lang="en-US" b="1" dirty="0"/>
              <a:t>Spread Data Evenly Around the Cluster: </a:t>
            </a:r>
            <a:r>
              <a:rPr lang="en-US" dirty="0"/>
              <a:t>You want an equal amount of data on each node of Cassandra cluster. Data is spread to different nodes based on partition keys that is the first part of the primary key. So, try to choose integers as a primary key for spreading data evenly around the cluster.</a:t>
            </a:r>
          </a:p>
          <a:p>
            <a:r>
              <a:rPr lang="en-US" b="1" dirty="0"/>
              <a:t>Minimize number of partitions read while querying data: </a:t>
            </a:r>
            <a:r>
              <a:rPr lang="en-US" dirty="0"/>
              <a:t>Partition are a group of records with the same partition key. When the read query is issued, it collects data from different nodes from different partitions.</a:t>
            </a:r>
          </a:p>
          <a:p>
            <a:pPr marL="0" indent="0">
              <a:buNone/>
            </a:pPr>
            <a:r>
              <a:rPr lang="en-US" dirty="0"/>
              <a:t>If there will be many partitions, then all these partitions need to be visited for collecting the query data.</a:t>
            </a:r>
          </a:p>
          <a:p>
            <a:pPr marL="0" indent="0">
              <a:buNone/>
            </a:pPr>
            <a:r>
              <a:rPr lang="en-US" dirty="0"/>
              <a:t>It does not mean that partitions should not be created. If your data is very large, you can’t keep that huge amount of data on the single partition. The single partition will be slowed down. So, try to choose a balanced number of partitions.</a:t>
            </a:r>
          </a:p>
        </p:txBody>
      </p:sp>
    </p:spTree>
    <p:extLst>
      <p:ext uri="{BB962C8B-B14F-4D97-AF65-F5344CB8AC3E}">
        <p14:creationId xmlns:p14="http://schemas.microsoft.com/office/powerpoint/2010/main" val="39973977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C3188-69BF-4A08-835D-E376B65BE9FA}"/>
              </a:ext>
            </a:extLst>
          </p:cNvPr>
          <p:cNvSpPr>
            <a:spLocks noGrp="1"/>
          </p:cNvSpPr>
          <p:nvPr>
            <p:ph type="body" idx="1"/>
          </p:nvPr>
        </p:nvSpPr>
        <p:spPr/>
        <p:txBody>
          <a:bodyPr>
            <a:normAutofit lnSpcReduction="10000"/>
          </a:bodyPr>
          <a:lstStyle/>
          <a:p>
            <a:pPr marL="0" indent="0">
              <a:buNone/>
            </a:pPr>
            <a:r>
              <a:rPr lang="en-US" sz="2200" b="1" dirty="0"/>
              <a:t>Conflicting Rules?</a:t>
            </a:r>
          </a:p>
          <a:p>
            <a:r>
              <a:rPr lang="en-US" sz="2000" dirty="0"/>
              <a:t>If it's good to minimize the number of partitions that you read from, why not put everything in a single big partition? You would end up violating Rule #1, which is to spread data evenly around the cluster.</a:t>
            </a:r>
          </a:p>
          <a:p>
            <a:r>
              <a:rPr lang="en-US" sz="2000" dirty="0"/>
              <a:t>The point is, these two goals often conflict, so you'll need to try to balance them.</a:t>
            </a:r>
          </a:p>
          <a:p>
            <a:pPr marL="0" indent="0">
              <a:buNone/>
            </a:pPr>
            <a:r>
              <a:rPr lang="en-US" sz="2400" b="1" dirty="0">
                <a:solidFill>
                  <a:schemeClr val="accent4">
                    <a:lumMod val="60000"/>
                    <a:lumOff val="40000"/>
                  </a:schemeClr>
                </a:solidFill>
              </a:rPr>
              <a:t>Model Around Your Queries</a:t>
            </a:r>
            <a:endParaRPr lang="en-US" sz="2000" b="1" dirty="0">
              <a:solidFill>
                <a:schemeClr val="accent4">
                  <a:lumMod val="60000"/>
                  <a:lumOff val="40000"/>
                </a:schemeClr>
              </a:solidFill>
            </a:endParaRPr>
          </a:p>
          <a:p>
            <a:pPr marL="0" indent="0">
              <a:buNone/>
            </a:pPr>
            <a:r>
              <a:rPr lang="en-US" sz="2000" dirty="0"/>
              <a:t>The way to minimize partition reads is to model your data to fit your queries. Don't model around relations. Don't model around objects. Model around your queries. Here's how you do that:</a:t>
            </a:r>
          </a:p>
          <a:p>
            <a:pPr marL="0" indent="0">
              <a:buNone/>
            </a:pPr>
            <a:r>
              <a:rPr lang="en-US" sz="2000" dirty="0"/>
              <a:t>Step 1: Determine What Queries to Support</a:t>
            </a:r>
          </a:p>
        </p:txBody>
      </p:sp>
    </p:spTree>
    <p:extLst>
      <p:ext uri="{BB962C8B-B14F-4D97-AF65-F5344CB8AC3E}">
        <p14:creationId xmlns:p14="http://schemas.microsoft.com/office/powerpoint/2010/main" val="20387534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93557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1C5745-41F9-45AE-A6F8-CEC3424F7344}"/>
              </a:ext>
            </a:extLst>
          </p:cNvPr>
          <p:cNvSpPr>
            <a:spLocks noGrp="1"/>
          </p:cNvSpPr>
          <p:nvPr>
            <p:ph type="body" idx="1"/>
          </p:nvPr>
        </p:nvSpPr>
        <p:spPr/>
        <p:txBody>
          <a:bodyPr>
            <a:normAutofit lnSpcReduction="10000"/>
          </a:bodyPr>
          <a:lstStyle/>
          <a:p>
            <a:pPr marL="0" indent="0">
              <a:buNone/>
            </a:pPr>
            <a:r>
              <a:rPr lang="en-US" sz="2000" dirty="0"/>
              <a:t>Try to determine </a:t>
            </a:r>
            <a:r>
              <a:rPr lang="en-US" sz="2000" i="1" dirty="0"/>
              <a:t>exactly</a:t>
            </a:r>
            <a:r>
              <a:rPr lang="en-US" sz="2000" dirty="0"/>
              <a:t> what queries you need to support. This can include a lot of considerations that you may not think of at first. For example, you may need to think about:</a:t>
            </a:r>
          </a:p>
          <a:p>
            <a:r>
              <a:rPr lang="en-US" sz="2000" dirty="0"/>
              <a:t>Grouping by an attribute</a:t>
            </a:r>
          </a:p>
          <a:p>
            <a:r>
              <a:rPr lang="en-US" sz="2000" dirty="0"/>
              <a:t>Ordering by an attribute</a:t>
            </a:r>
          </a:p>
          <a:p>
            <a:r>
              <a:rPr lang="en-US" sz="2000" dirty="0"/>
              <a:t>Filtering based on some set of conditions</a:t>
            </a:r>
          </a:p>
          <a:p>
            <a:r>
              <a:rPr lang="en-US" sz="2000" dirty="0"/>
              <a:t>Enforcing uniqueness in the result set</a:t>
            </a:r>
          </a:p>
          <a:p>
            <a:r>
              <a:rPr lang="en-US" sz="2000" dirty="0" err="1"/>
              <a:t>etc</a:t>
            </a:r>
            <a:r>
              <a:rPr lang="en-US" sz="2000" dirty="0"/>
              <a:t> ...</a:t>
            </a:r>
          </a:p>
          <a:p>
            <a:pPr marL="0" indent="0">
              <a:buNone/>
            </a:pPr>
            <a:r>
              <a:rPr lang="en-US" sz="2000" dirty="0"/>
              <a:t>Changes to just one of these query requirements will frequently warrant a data model change for maximum efficiency.</a:t>
            </a:r>
          </a:p>
        </p:txBody>
      </p:sp>
    </p:spTree>
    <p:extLst>
      <p:ext uri="{BB962C8B-B14F-4D97-AF65-F5344CB8AC3E}">
        <p14:creationId xmlns:p14="http://schemas.microsoft.com/office/powerpoint/2010/main" val="1291101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EF3B34-0930-4654-ADDA-F88A46B7EE5F}"/>
              </a:ext>
            </a:extLst>
          </p:cNvPr>
          <p:cNvSpPr>
            <a:spLocks noGrp="1"/>
          </p:cNvSpPr>
          <p:nvPr>
            <p:ph type="body" idx="1"/>
          </p:nvPr>
        </p:nvSpPr>
        <p:spPr/>
        <p:txBody>
          <a:bodyPr>
            <a:normAutofit/>
          </a:bodyPr>
          <a:lstStyle/>
          <a:p>
            <a:pPr marL="0" indent="0">
              <a:buNone/>
            </a:pPr>
            <a:r>
              <a:rPr lang="en-US" sz="2000" dirty="0"/>
              <a:t>Step 2: Try to create a table where you can satisfy your query by reading (roughly) one partition</a:t>
            </a:r>
          </a:p>
          <a:p>
            <a:pPr marL="0" indent="0">
              <a:buNone/>
            </a:pPr>
            <a:r>
              <a:rPr lang="en-US" sz="2000" dirty="0"/>
              <a:t>In practice, this generally means you will use roughly one table per query pattern. If you need to support multiple query patterns, you usually need more than one table.</a:t>
            </a:r>
          </a:p>
          <a:p>
            <a:pPr marL="0" indent="0">
              <a:buNone/>
            </a:pPr>
            <a:r>
              <a:rPr lang="en-US" sz="2000" dirty="0"/>
              <a:t>To put this another way, each table should pre-build the "answer" to a high-level query that you need to support. If you need different types of answers, you usually need different tables. This is how you optimize for reads.</a:t>
            </a:r>
          </a:p>
          <a:p>
            <a:pPr marL="0" indent="0">
              <a:buNone/>
            </a:pPr>
            <a:r>
              <a:rPr lang="en-US" sz="2000" dirty="0"/>
              <a:t>Remember, data duplication is okay. Many of your tables may repeat the same data.</a:t>
            </a:r>
          </a:p>
          <a:p>
            <a:pPr marL="0" indent="0">
              <a:buNone/>
            </a:pPr>
            <a:endParaRPr lang="en-US" sz="2000" dirty="0"/>
          </a:p>
        </p:txBody>
      </p:sp>
    </p:spTree>
    <p:extLst>
      <p:ext uri="{BB962C8B-B14F-4D97-AF65-F5344CB8AC3E}">
        <p14:creationId xmlns:p14="http://schemas.microsoft.com/office/powerpoint/2010/main" val="352727649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INSTALLATION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64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Installing JAVA</a:t>
            </a:r>
          </a:p>
        </p:txBody>
      </p:sp>
      <p:sp>
        <p:nvSpPr>
          <p:cNvPr id="7" name="Text Placeholder 6"/>
          <p:cNvSpPr>
            <a:spLocks noGrp="1"/>
          </p:cNvSpPr>
          <p:nvPr>
            <p:ph type="body" idx="1"/>
          </p:nvPr>
        </p:nvSpPr>
        <p:spPr/>
        <p:txBody>
          <a:bodyPr>
            <a:normAutofit/>
          </a:bodyPr>
          <a:lstStyle/>
          <a:p>
            <a:pPr marL="0" indent="0">
              <a:buNone/>
            </a:pPr>
            <a:r>
              <a:rPr lang="en-US" dirty="0"/>
              <a:t>Java is the main prerequisite for Cassandra. First of all, you should verify the existence of java in your system using “java -version”. The syntax of java version command is given below.</a:t>
            </a:r>
          </a:p>
          <a:p>
            <a:pPr marL="0" indent="0">
              <a:buNone/>
            </a:pPr>
            <a:endParaRPr lang="en-US" dirty="0"/>
          </a:p>
          <a:p>
            <a:pPr marL="0" indent="0">
              <a:buNone/>
            </a:pPr>
            <a:r>
              <a:rPr lang="en-US" dirty="0"/>
              <a:t>If everything works fine, it will give you the following output.</a:t>
            </a:r>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id="{FAB48BE5-0379-4EB9-9CCF-3809C1B09FCB}"/>
              </a:ext>
            </a:extLst>
          </p:cNvPr>
          <p:cNvPicPr>
            <a:picLocks noChangeAspect="1"/>
          </p:cNvPicPr>
          <p:nvPr/>
        </p:nvPicPr>
        <p:blipFill>
          <a:blip r:embed="rId2"/>
          <a:stretch>
            <a:fillRect/>
          </a:stretch>
        </p:blipFill>
        <p:spPr>
          <a:xfrm>
            <a:off x="892969" y="5016194"/>
            <a:ext cx="9318441" cy="786822"/>
          </a:xfrm>
          <a:prstGeom prst="rect">
            <a:avLst/>
          </a:prstGeom>
        </p:spPr>
      </p:pic>
      <p:pic>
        <p:nvPicPr>
          <p:cNvPr id="3" name="Picture 2">
            <a:extLst>
              <a:ext uri="{FF2B5EF4-FFF2-40B4-BE49-F238E27FC236}">
                <a16:creationId xmlns:a16="http://schemas.microsoft.com/office/drawing/2014/main" id="{E16D448C-4245-4C53-8C4A-292D4010C89A}"/>
              </a:ext>
            </a:extLst>
          </p:cNvPr>
          <p:cNvPicPr>
            <a:picLocks noChangeAspect="1"/>
          </p:cNvPicPr>
          <p:nvPr/>
        </p:nvPicPr>
        <p:blipFill>
          <a:blip r:embed="rId3"/>
          <a:stretch>
            <a:fillRect/>
          </a:stretch>
        </p:blipFill>
        <p:spPr>
          <a:xfrm>
            <a:off x="892969" y="3591247"/>
            <a:ext cx="6609353" cy="299624"/>
          </a:xfrm>
          <a:prstGeom prst="rect">
            <a:avLst/>
          </a:prstGeom>
        </p:spPr>
      </p:pic>
    </p:spTree>
    <p:extLst>
      <p:ext uri="{BB962C8B-B14F-4D97-AF65-F5344CB8AC3E}">
        <p14:creationId xmlns:p14="http://schemas.microsoft.com/office/powerpoint/2010/main" val="122375075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F6A756-438F-4F5B-8651-00306C956AAC}"/>
              </a:ext>
            </a:extLst>
          </p:cNvPr>
          <p:cNvSpPr>
            <a:spLocks noGrp="1"/>
          </p:cNvSpPr>
          <p:nvPr>
            <p:ph type="body" idx="1"/>
          </p:nvPr>
        </p:nvSpPr>
        <p:spPr/>
        <p:txBody>
          <a:bodyPr>
            <a:normAutofit/>
          </a:bodyPr>
          <a:lstStyle/>
          <a:p>
            <a:pPr marL="0" indent="0">
              <a:buNone/>
            </a:pPr>
            <a:r>
              <a:rPr lang="en-US" dirty="0"/>
              <a:t>If you don’t have Java in your system, then follow the steps given below for installing Java.</a:t>
            </a:r>
          </a:p>
          <a:p>
            <a:pPr marL="0" indent="0">
              <a:buNone/>
            </a:pPr>
            <a:r>
              <a:rPr lang="en-US" sz="2000" dirty="0"/>
              <a:t>Step 1</a:t>
            </a:r>
          </a:p>
          <a:p>
            <a:pPr marL="0" indent="0">
              <a:buNone/>
            </a:pPr>
            <a:r>
              <a:rPr lang="en-US" sz="2000" dirty="0"/>
              <a:t>Update the source list</a:t>
            </a:r>
          </a:p>
          <a:p>
            <a:pPr marL="0" indent="0">
              <a:buNone/>
            </a:pPr>
            <a:endParaRPr lang="en-US" sz="2000" dirty="0"/>
          </a:p>
          <a:p>
            <a:pPr marL="0" indent="0">
              <a:buNone/>
            </a:pPr>
            <a:r>
              <a:rPr lang="en-US" sz="2000" dirty="0"/>
              <a:t>Step 2</a:t>
            </a:r>
          </a:p>
          <a:p>
            <a:pPr marL="0" indent="0">
              <a:buNone/>
            </a:pPr>
            <a:r>
              <a:rPr lang="en-US" sz="2000" dirty="0"/>
              <a:t>Install oracle java current version</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B34BA1FC-8787-4191-A3AF-9BD7D7C016A8}"/>
              </a:ext>
            </a:extLst>
          </p:cNvPr>
          <p:cNvPicPr>
            <a:picLocks noChangeAspect="1"/>
          </p:cNvPicPr>
          <p:nvPr/>
        </p:nvPicPr>
        <p:blipFill>
          <a:blip r:embed="rId2"/>
          <a:stretch>
            <a:fillRect/>
          </a:stretch>
        </p:blipFill>
        <p:spPr>
          <a:xfrm>
            <a:off x="892969" y="5200649"/>
            <a:ext cx="5357178" cy="447675"/>
          </a:xfrm>
          <a:prstGeom prst="rect">
            <a:avLst/>
          </a:prstGeom>
        </p:spPr>
      </p:pic>
      <p:pic>
        <p:nvPicPr>
          <p:cNvPr id="4" name="Picture 3">
            <a:extLst>
              <a:ext uri="{FF2B5EF4-FFF2-40B4-BE49-F238E27FC236}">
                <a16:creationId xmlns:a16="http://schemas.microsoft.com/office/drawing/2014/main" id="{D432FA7C-0F38-4CC2-A49C-1CAC6E398B3D}"/>
              </a:ext>
            </a:extLst>
          </p:cNvPr>
          <p:cNvPicPr>
            <a:picLocks noChangeAspect="1"/>
          </p:cNvPicPr>
          <p:nvPr/>
        </p:nvPicPr>
        <p:blipFill>
          <a:blip r:embed="rId3"/>
          <a:stretch>
            <a:fillRect/>
          </a:stretch>
        </p:blipFill>
        <p:spPr>
          <a:xfrm>
            <a:off x="892969" y="3228975"/>
            <a:ext cx="2583656" cy="382090"/>
          </a:xfrm>
          <a:prstGeom prst="rect">
            <a:avLst/>
          </a:prstGeom>
        </p:spPr>
      </p:pic>
    </p:spTree>
    <p:extLst>
      <p:ext uri="{BB962C8B-B14F-4D97-AF65-F5344CB8AC3E}">
        <p14:creationId xmlns:p14="http://schemas.microsoft.com/office/powerpoint/2010/main" val="16436991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D95FD2-B864-4656-92EE-B0BE0A1CB23D}"/>
              </a:ext>
            </a:extLst>
          </p:cNvPr>
          <p:cNvSpPr>
            <a:spLocks noGrp="1"/>
          </p:cNvSpPr>
          <p:nvPr>
            <p:ph type="body" idx="1"/>
          </p:nvPr>
        </p:nvSpPr>
        <p:spPr/>
        <p:txBody>
          <a:bodyPr/>
          <a:lstStyle/>
          <a:p>
            <a:pPr marL="0" indent="0">
              <a:buNone/>
            </a:pPr>
            <a:r>
              <a:rPr lang="en-US" dirty="0"/>
              <a:t>Next, we will create a new directory to store Cassandra.</a:t>
            </a:r>
          </a:p>
          <a:p>
            <a:pPr marL="0" indent="0">
              <a:buNone/>
            </a:pPr>
            <a:endParaRPr lang="en-US" dirty="0"/>
          </a:p>
          <a:p>
            <a:pPr marL="0" indent="0">
              <a:buNone/>
            </a:pPr>
            <a:endParaRPr lang="en-US" dirty="0"/>
          </a:p>
          <a:p>
            <a:pPr marL="0" indent="0">
              <a:buNone/>
            </a:pPr>
            <a:r>
              <a:rPr lang="en-US" dirty="0"/>
              <a:t>Now, we will download Cassandra</a:t>
            </a:r>
          </a:p>
          <a:p>
            <a:pPr marL="0" indent="0">
              <a:buNone/>
            </a:pPr>
            <a:endParaRPr lang="en-US" dirty="0"/>
          </a:p>
          <a:p>
            <a:pPr marL="0" indent="0">
              <a:buNone/>
            </a:pPr>
            <a:r>
              <a:rPr lang="en-US" dirty="0"/>
              <a:t>Then extract the downloaded file</a:t>
            </a:r>
          </a:p>
          <a:p>
            <a:pPr marL="0" indent="0">
              <a:buNone/>
            </a:pPr>
            <a:endParaRPr lang="en-US" dirty="0"/>
          </a:p>
        </p:txBody>
      </p:sp>
      <p:pic>
        <p:nvPicPr>
          <p:cNvPr id="3" name="Picture 2">
            <a:extLst>
              <a:ext uri="{FF2B5EF4-FFF2-40B4-BE49-F238E27FC236}">
                <a16:creationId xmlns:a16="http://schemas.microsoft.com/office/drawing/2014/main" id="{B3AB62E0-FE91-4869-BE62-C9CFB0186E5B}"/>
              </a:ext>
            </a:extLst>
          </p:cNvPr>
          <p:cNvPicPr>
            <a:picLocks noChangeAspect="1"/>
          </p:cNvPicPr>
          <p:nvPr/>
        </p:nvPicPr>
        <p:blipFill>
          <a:blip r:embed="rId2"/>
          <a:stretch>
            <a:fillRect/>
          </a:stretch>
        </p:blipFill>
        <p:spPr>
          <a:xfrm>
            <a:off x="892970" y="1762125"/>
            <a:ext cx="3250406" cy="329534"/>
          </a:xfrm>
          <a:prstGeom prst="rect">
            <a:avLst/>
          </a:prstGeom>
        </p:spPr>
      </p:pic>
      <p:pic>
        <p:nvPicPr>
          <p:cNvPr id="4" name="Picture 3">
            <a:extLst>
              <a:ext uri="{FF2B5EF4-FFF2-40B4-BE49-F238E27FC236}">
                <a16:creationId xmlns:a16="http://schemas.microsoft.com/office/drawing/2014/main" id="{A82D8823-618C-4182-ADB6-1C77F3483721}"/>
              </a:ext>
            </a:extLst>
          </p:cNvPr>
          <p:cNvPicPr>
            <a:picLocks noChangeAspect="1"/>
          </p:cNvPicPr>
          <p:nvPr/>
        </p:nvPicPr>
        <p:blipFill>
          <a:blip r:embed="rId3"/>
          <a:stretch>
            <a:fillRect/>
          </a:stretch>
        </p:blipFill>
        <p:spPr>
          <a:xfrm>
            <a:off x="892969" y="2579867"/>
            <a:ext cx="3021806" cy="367291"/>
          </a:xfrm>
          <a:prstGeom prst="rect">
            <a:avLst/>
          </a:prstGeom>
        </p:spPr>
      </p:pic>
      <p:pic>
        <p:nvPicPr>
          <p:cNvPr id="5" name="Picture 4">
            <a:extLst>
              <a:ext uri="{FF2B5EF4-FFF2-40B4-BE49-F238E27FC236}">
                <a16:creationId xmlns:a16="http://schemas.microsoft.com/office/drawing/2014/main" id="{E40E890F-466D-4C13-89AF-1CEDF62BFB4C}"/>
              </a:ext>
            </a:extLst>
          </p:cNvPr>
          <p:cNvPicPr>
            <a:picLocks noChangeAspect="1"/>
          </p:cNvPicPr>
          <p:nvPr/>
        </p:nvPicPr>
        <p:blipFill>
          <a:blip r:embed="rId4"/>
          <a:stretch>
            <a:fillRect/>
          </a:stretch>
        </p:blipFill>
        <p:spPr>
          <a:xfrm>
            <a:off x="892969" y="4179094"/>
            <a:ext cx="10441998" cy="295275"/>
          </a:xfrm>
          <a:prstGeom prst="rect">
            <a:avLst/>
          </a:prstGeom>
        </p:spPr>
      </p:pic>
      <p:pic>
        <p:nvPicPr>
          <p:cNvPr id="6" name="Picture 5">
            <a:extLst>
              <a:ext uri="{FF2B5EF4-FFF2-40B4-BE49-F238E27FC236}">
                <a16:creationId xmlns:a16="http://schemas.microsoft.com/office/drawing/2014/main" id="{B50E7DAA-B9C0-48DE-9C4E-770370445113}"/>
              </a:ext>
            </a:extLst>
          </p:cNvPr>
          <p:cNvPicPr>
            <a:picLocks noChangeAspect="1"/>
          </p:cNvPicPr>
          <p:nvPr/>
        </p:nvPicPr>
        <p:blipFill>
          <a:blip r:embed="rId5"/>
          <a:stretch>
            <a:fillRect/>
          </a:stretch>
        </p:blipFill>
        <p:spPr>
          <a:xfrm>
            <a:off x="892968" y="5611054"/>
            <a:ext cx="7203432" cy="353977"/>
          </a:xfrm>
          <a:prstGeom prst="rect">
            <a:avLst/>
          </a:prstGeom>
        </p:spPr>
      </p:pic>
    </p:spTree>
    <p:extLst>
      <p:ext uri="{BB962C8B-B14F-4D97-AF65-F5344CB8AC3E}">
        <p14:creationId xmlns:p14="http://schemas.microsoft.com/office/powerpoint/2010/main" val="52317499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1BB3F-69DE-476F-9494-AABEB0306A2D}"/>
              </a:ext>
            </a:extLst>
          </p:cNvPr>
          <p:cNvPicPr>
            <a:picLocks noChangeAspect="1"/>
          </p:cNvPicPr>
          <p:nvPr/>
        </p:nvPicPr>
        <p:blipFill>
          <a:blip r:embed="rId2"/>
          <a:stretch>
            <a:fillRect/>
          </a:stretch>
        </p:blipFill>
        <p:spPr>
          <a:xfrm>
            <a:off x="892969" y="2912268"/>
            <a:ext cx="5381640" cy="269082"/>
          </a:xfrm>
          <a:prstGeom prst="rect">
            <a:avLst/>
          </a:prstGeom>
        </p:spPr>
      </p:pic>
      <p:pic>
        <p:nvPicPr>
          <p:cNvPr id="7" name="Picture 6">
            <a:extLst>
              <a:ext uri="{FF2B5EF4-FFF2-40B4-BE49-F238E27FC236}">
                <a16:creationId xmlns:a16="http://schemas.microsoft.com/office/drawing/2014/main" id="{B1471A12-43B1-4CB2-B927-96C03E528621}"/>
              </a:ext>
            </a:extLst>
          </p:cNvPr>
          <p:cNvPicPr>
            <a:picLocks noChangeAspect="1"/>
          </p:cNvPicPr>
          <p:nvPr/>
        </p:nvPicPr>
        <p:blipFill>
          <a:blip r:embed="rId3"/>
          <a:stretch>
            <a:fillRect/>
          </a:stretch>
        </p:blipFill>
        <p:spPr>
          <a:xfrm>
            <a:off x="892969" y="3608578"/>
            <a:ext cx="5548328" cy="307387"/>
          </a:xfrm>
          <a:prstGeom prst="rect">
            <a:avLst/>
          </a:prstGeom>
        </p:spPr>
      </p:pic>
      <p:pic>
        <p:nvPicPr>
          <p:cNvPr id="9" name="Picture 8">
            <a:extLst>
              <a:ext uri="{FF2B5EF4-FFF2-40B4-BE49-F238E27FC236}">
                <a16:creationId xmlns:a16="http://schemas.microsoft.com/office/drawing/2014/main" id="{CD58D3C7-32A7-4407-A4EB-64DE310A118A}"/>
              </a:ext>
            </a:extLst>
          </p:cNvPr>
          <p:cNvPicPr>
            <a:picLocks noChangeAspect="1"/>
          </p:cNvPicPr>
          <p:nvPr/>
        </p:nvPicPr>
        <p:blipFill>
          <a:blip r:embed="rId4"/>
          <a:stretch>
            <a:fillRect/>
          </a:stretch>
        </p:blipFill>
        <p:spPr>
          <a:xfrm>
            <a:off x="892969" y="4205080"/>
            <a:ext cx="5386407" cy="276226"/>
          </a:xfrm>
          <a:prstGeom prst="rect">
            <a:avLst/>
          </a:prstGeom>
        </p:spPr>
      </p:pic>
      <p:sp>
        <p:nvSpPr>
          <p:cNvPr id="2" name="Text Placeholder 1">
            <a:extLst>
              <a:ext uri="{FF2B5EF4-FFF2-40B4-BE49-F238E27FC236}">
                <a16:creationId xmlns:a16="http://schemas.microsoft.com/office/drawing/2014/main" id="{41DE11F4-04D3-4631-AB13-132E260CC8F1}"/>
              </a:ext>
            </a:extLst>
          </p:cNvPr>
          <p:cNvSpPr>
            <a:spLocks noGrp="1"/>
          </p:cNvSpPr>
          <p:nvPr>
            <p:ph type="body" idx="1"/>
          </p:nvPr>
        </p:nvSpPr>
        <p:spPr>
          <a:xfrm>
            <a:off x="892969" y="1373775"/>
            <a:ext cx="10406063" cy="4469606"/>
          </a:xfrm>
        </p:spPr>
        <p:txBody>
          <a:bodyPr>
            <a:normAutofit/>
          </a:bodyPr>
          <a:lstStyle/>
          <a:p>
            <a:pPr marL="0" indent="0">
              <a:buNone/>
            </a:pPr>
            <a:r>
              <a:rPr lang="en-US" sz="2000" dirty="0"/>
              <a:t>Now, we will create </a:t>
            </a:r>
            <a:r>
              <a:rPr lang="en-US" sz="2000" dirty="0" err="1"/>
              <a:t>softlink</a:t>
            </a:r>
            <a:r>
              <a:rPr lang="en-US" sz="2000" dirty="0"/>
              <a:t> using the command below: </a:t>
            </a:r>
          </a:p>
          <a:p>
            <a:pPr marL="0" indent="0">
              <a:buNone/>
            </a:pPr>
            <a:endParaRPr lang="en-US" sz="2000" dirty="0"/>
          </a:p>
          <a:p>
            <a:pPr marL="0" indent="0">
              <a:buNone/>
            </a:pPr>
            <a:r>
              <a:rPr lang="en-US" sz="2000" b="1" dirty="0"/>
              <a:t>Create Directories:</a:t>
            </a:r>
            <a:r>
              <a:rPr lang="en-US" sz="2000" dirty="0"/>
              <a:t> As super-user, create the following directories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65D70A72-8D1F-4010-AE4F-9351F4A067C3}"/>
              </a:ext>
            </a:extLst>
          </p:cNvPr>
          <p:cNvPicPr>
            <a:picLocks noChangeAspect="1"/>
          </p:cNvPicPr>
          <p:nvPr/>
        </p:nvPicPr>
        <p:blipFill>
          <a:blip r:embed="rId5"/>
          <a:stretch>
            <a:fillRect/>
          </a:stretch>
        </p:blipFill>
        <p:spPr>
          <a:xfrm>
            <a:off x="892969" y="1566862"/>
            <a:ext cx="7279183" cy="300038"/>
          </a:xfrm>
          <a:prstGeom prst="rect">
            <a:avLst/>
          </a:prstGeom>
        </p:spPr>
      </p:pic>
      <p:pic>
        <p:nvPicPr>
          <p:cNvPr id="10" name="Picture 9">
            <a:extLst>
              <a:ext uri="{FF2B5EF4-FFF2-40B4-BE49-F238E27FC236}">
                <a16:creationId xmlns:a16="http://schemas.microsoft.com/office/drawing/2014/main" id="{952A39C7-2626-44A0-B615-ED790D6CC165}"/>
              </a:ext>
            </a:extLst>
          </p:cNvPr>
          <p:cNvPicPr>
            <a:picLocks noChangeAspect="1"/>
          </p:cNvPicPr>
          <p:nvPr/>
        </p:nvPicPr>
        <p:blipFill>
          <a:blip r:embed="rId6"/>
          <a:stretch>
            <a:fillRect/>
          </a:stretch>
        </p:blipFill>
        <p:spPr>
          <a:xfrm>
            <a:off x="892969" y="4886897"/>
            <a:ext cx="4243694" cy="326438"/>
          </a:xfrm>
          <a:prstGeom prst="rect">
            <a:avLst/>
          </a:prstGeom>
        </p:spPr>
      </p:pic>
    </p:spTree>
    <p:extLst>
      <p:ext uri="{BB962C8B-B14F-4D97-AF65-F5344CB8AC3E}">
        <p14:creationId xmlns:p14="http://schemas.microsoft.com/office/powerpoint/2010/main" val="224627310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923F3-B337-4E38-9AA8-F01135FEDCDD}"/>
              </a:ext>
            </a:extLst>
          </p:cNvPr>
          <p:cNvSpPr>
            <a:spLocks noGrp="1"/>
          </p:cNvSpPr>
          <p:nvPr>
            <p:ph type="body" idx="1"/>
          </p:nvPr>
        </p:nvSpPr>
        <p:spPr/>
        <p:txBody>
          <a:bodyPr>
            <a:normAutofit/>
          </a:bodyPr>
          <a:lstStyle/>
          <a:p>
            <a:pPr marL="0" indent="0">
              <a:buNone/>
            </a:pPr>
            <a:r>
              <a:rPr lang="en-US" sz="2000" b="1" dirty="0"/>
              <a:t>Start Cassandra</a:t>
            </a:r>
          </a:p>
          <a:p>
            <a:pPr marL="0" indent="0">
              <a:buNone/>
            </a:pPr>
            <a:r>
              <a:rPr lang="en-US" sz="2000" dirty="0"/>
              <a:t>To start Cassandra, run the following command</a:t>
            </a:r>
          </a:p>
          <a:p>
            <a:pPr marL="0" indent="0">
              <a:buNone/>
            </a:pPr>
            <a:endParaRPr lang="en-US" sz="2000" dirty="0"/>
          </a:p>
          <a:p>
            <a:pPr marL="0" indent="0">
              <a:buNone/>
            </a:pPr>
            <a:r>
              <a:rPr lang="en-US" sz="2000" dirty="0"/>
              <a:t>Now open a new terminal window (</a:t>
            </a:r>
            <a:r>
              <a:rPr lang="en-US" sz="2000" dirty="0" err="1"/>
              <a:t>Ctrl+Shift+T</a:t>
            </a:r>
            <a:r>
              <a:rPr lang="en-US" sz="2000" dirty="0"/>
              <a:t>). Switch to root user and change directory to /root using following commands:</a:t>
            </a:r>
          </a:p>
          <a:p>
            <a:pPr marL="0" indent="0">
              <a:buNone/>
            </a:pPr>
            <a:endParaRPr lang="en-US" sz="2000" dirty="0"/>
          </a:p>
          <a:p>
            <a:pPr marL="0" indent="0">
              <a:buNone/>
            </a:pPr>
            <a:endParaRPr lang="en-US" sz="2000" dirty="0"/>
          </a:p>
          <a:p>
            <a:pPr marL="0" indent="0">
              <a:buNone/>
            </a:pPr>
            <a:r>
              <a:rPr lang="en-US" sz="2000" dirty="0"/>
              <a:t>Enter the </a:t>
            </a:r>
            <a:r>
              <a:rPr lang="en-US" sz="2000" dirty="0" err="1"/>
              <a:t>cql</a:t>
            </a:r>
            <a:r>
              <a:rPr lang="en-US" sz="2000" dirty="0"/>
              <a:t> shell as following</a:t>
            </a:r>
          </a:p>
          <a:p>
            <a:pPr marL="0" indent="0">
              <a:buNone/>
            </a:pPr>
            <a:endParaRPr lang="en-US" sz="2000" dirty="0"/>
          </a:p>
        </p:txBody>
      </p:sp>
      <p:pic>
        <p:nvPicPr>
          <p:cNvPr id="3" name="Picture 2">
            <a:extLst>
              <a:ext uri="{FF2B5EF4-FFF2-40B4-BE49-F238E27FC236}">
                <a16:creationId xmlns:a16="http://schemas.microsoft.com/office/drawing/2014/main" id="{B2F6BB80-A2AD-4D1F-B4EA-1D7806524814}"/>
              </a:ext>
            </a:extLst>
          </p:cNvPr>
          <p:cNvPicPr>
            <a:picLocks noChangeAspect="1"/>
          </p:cNvPicPr>
          <p:nvPr/>
        </p:nvPicPr>
        <p:blipFill>
          <a:blip r:embed="rId2"/>
          <a:stretch>
            <a:fillRect/>
          </a:stretch>
        </p:blipFill>
        <p:spPr>
          <a:xfrm>
            <a:off x="969169" y="2075831"/>
            <a:ext cx="4677943" cy="295894"/>
          </a:xfrm>
          <a:prstGeom prst="rect">
            <a:avLst/>
          </a:prstGeom>
        </p:spPr>
      </p:pic>
      <p:pic>
        <p:nvPicPr>
          <p:cNvPr id="4" name="Picture 3">
            <a:extLst>
              <a:ext uri="{FF2B5EF4-FFF2-40B4-BE49-F238E27FC236}">
                <a16:creationId xmlns:a16="http://schemas.microsoft.com/office/drawing/2014/main" id="{CD26CE52-4AB5-4E08-9C47-2A1AC756917D}"/>
              </a:ext>
            </a:extLst>
          </p:cNvPr>
          <p:cNvPicPr>
            <a:picLocks noChangeAspect="1"/>
          </p:cNvPicPr>
          <p:nvPr/>
        </p:nvPicPr>
        <p:blipFill>
          <a:blip r:embed="rId3"/>
          <a:stretch>
            <a:fillRect/>
          </a:stretch>
        </p:blipFill>
        <p:spPr>
          <a:xfrm>
            <a:off x="969168" y="3657599"/>
            <a:ext cx="4498181" cy="1150697"/>
          </a:xfrm>
          <a:prstGeom prst="rect">
            <a:avLst/>
          </a:prstGeom>
        </p:spPr>
      </p:pic>
      <p:pic>
        <p:nvPicPr>
          <p:cNvPr id="5" name="Picture 4">
            <a:extLst>
              <a:ext uri="{FF2B5EF4-FFF2-40B4-BE49-F238E27FC236}">
                <a16:creationId xmlns:a16="http://schemas.microsoft.com/office/drawing/2014/main" id="{913BCE54-C774-4807-8B40-09A6DC84F636}"/>
              </a:ext>
            </a:extLst>
          </p:cNvPr>
          <p:cNvPicPr>
            <a:picLocks noChangeAspect="1"/>
          </p:cNvPicPr>
          <p:nvPr/>
        </p:nvPicPr>
        <p:blipFill>
          <a:blip r:embed="rId4"/>
          <a:stretch>
            <a:fillRect/>
          </a:stretch>
        </p:blipFill>
        <p:spPr>
          <a:xfrm>
            <a:off x="892969" y="5731669"/>
            <a:ext cx="5514736" cy="233363"/>
          </a:xfrm>
          <a:prstGeom prst="rect">
            <a:avLst/>
          </a:prstGeom>
        </p:spPr>
      </p:pic>
    </p:spTree>
    <p:extLst>
      <p:ext uri="{BB962C8B-B14F-4D97-AF65-F5344CB8AC3E}">
        <p14:creationId xmlns:p14="http://schemas.microsoft.com/office/powerpoint/2010/main" val="323441771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A03-656E-4D0D-BEAD-2378DF84144D}"/>
              </a:ext>
            </a:extLst>
          </p:cNvPr>
          <p:cNvSpPr>
            <a:spLocks noGrp="1"/>
          </p:cNvSpPr>
          <p:nvPr>
            <p:ph type="title"/>
          </p:nvPr>
        </p:nvSpPr>
        <p:spPr/>
        <p:txBody>
          <a:bodyPr/>
          <a:lstStyle/>
          <a:p>
            <a:r>
              <a:rPr lang="en-US" b="1" dirty="0"/>
              <a:t>KEYSPACE OPERATIONS</a:t>
            </a:r>
          </a:p>
        </p:txBody>
      </p:sp>
    </p:spTree>
    <p:extLst>
      <p:ext uri="{BB962C8B-B14F-4D97-AF65-F5344CB8AC3E}">
        <p14:creationId xmlns:p14="http://schemas.microsoft.com/office/powerpoint/2010/main" val="405233463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865FD6-8C8D-430A-BA44-0D9F78B9BDE1}"/>
              </a:ext>
            </a:extLst>
          </p:cNvPr>
          <p:cNvSpPr>
            <a:spLocks noGrp="1"/>
          </p:cNvSpPr>
          <p:nvPr>
            <p:ph type="body" idx="1"/>
          </p:nvPr>
        </p:nvSpPr>
        <p:spPr/>
        <p:txBody>
          <a:bodyPr>
            <a:normAutofit/>
          </a:bodyPr>
          <a:lstStyle/>
          <a:p>
            <a:pPr marL="0" indent="0">
              <a:buNone/>
            </a:pPr>
            <a:r>
              <a:rPr lang="en-US" sz="2000" dirty="0"/>
              <a:t>Cassandra provides query language that allows developers to communicate with Cassandra. The syntax of Cassandra query language (CQL) resembles with SQL language.</a:t>
            </a:r>
          </a:p>
          <a:p>
            <a:pPr marL="0" indent="0">
              <a:buNone/>
            </a:pPr>
            <a:r>
              <a:rPr lang="en-US" sz="2400" b="1" dirty="0"/>
              <a:t>Cassandra Create </a:t>
            </a:r>
            <a:r>
              <a:rPr lang="en-US" sz="2400" b="1" dirty="0" err="1"/>
              <a:t>Keyspace</a:t>
            </a:r>
            <a:endParaRPr lang="en-US" sz="2400" b="1" dirty="0"/>
          </a:p>
          <a:p>
            <a:r>
              <a:rPr lang="en-US" sz="2000" dirty="0"/>
              <a:t>A </a:t>
            </a:r>
            <a:r>
              <a:rPr lang="en-US" sz="2000" dirty="0" err="1"/>
              <a:t>keyspace</a:t>
            </a:r>
            <a:r>
              <a:rPr lang="en-US" sz="2000" dirty="0"/>
              <a:t> is an object that holds the column families, user defined types. In Cassandra, </a:t>
            </a:r>
            <a:r>
              <a:rPr lang="en-US" sz="2000" dirty="0" err="1"/>
              <a:t>Keyspace</a:t>
            </a:r>
            <a:r>
              <a:rPr lang="en-US" sz="2000" dirty="0"/>
              <a:t> is similar to RDBMS Database. </a:t>
            </a:r>
            <a:r>
              <a:rPr lang="en-US" sz="2000" dirty="0" err="1"/>
              <a:t>Keyspace</a:t>
            </a:r>
            <a:r>
              <a:rPr lang="en-US" sz="2000" dirty="0"/>
              <a:t> holds column families, indexes, user defined types, data center awareness, strategy used in </a:t>
            </a:r>
            <a:r>
              <a:rPr lang="en-US" sz="2000" dirty="0" err="1"/>
              <a:t>keyspace</a:t>
            </a:r>
            <a:r>
              <a:rPr lang="en-US" sz="2000" dirty="0"/>
              <a:t>, replication factor, etc.</a:t>
            </a:r>
          </a:p>
          <a:p>
            <a:r>
              <a:rPr lang="en-US" sz="2000" dirty="0"/>
              <a:t>Command "</a:t>
            </a:r>
            <a:r>
              <a:rPr lang="en-US" sz="2000" b="1" dirty="0"/>
              <a:t>Create </a:t>
            </a:r>
            <a:r>
              <a:rPr lang="en-US" sz="2000" b="1" dirty="0" err="1"/>
              <a:t>Keyspace</a:t>
            </a:r>
            <a:r>
              <a:rPr lang="en-US" sz="2000" dirty="0"/>
              <a:t>" is used to create </a:t>
            </a:r>
            <a:r>
              <a:rPr lang="en-US" sz="2000" dirty="0" err="1"/>
              <a:t>keyspace</a:t>
            </a:r>
            <a:r>
              <a:rPr lang="en-US" sz="2000" dirty="0"/>
              <a:t> in Cassandra.</a:t>
            </a:r>
          </a:p>
          <a:p>
            <a:pPr marL="0" indent="0">
              <a:buNone/>
            </a:pPr>
            <a:r>
              <a:rPr lang="en-US" sz="2000" b="1" dirty="0"/>
              <a:t>Syntax</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64FE68B2-7F2F-4CA6-A8EE-8379CFF8E585}"/>
              </a:ext>
            </a:extLst>
          </p:cNvPr>
          <p:cNvPicPr>
            <a:picLocks noChangeAspect="1"/>
          </p:cNvPicPr>
          <p:nvPr/>
        </p:nvPicPr>
        <p:blipFill>
          <a:blip r:embed="rId2"/>
          <a:stretch>
            <a:fillRect/>
          </a:stretch>
        </p:blipFill>
        <p:spPr>
          <a:xfrm>
            <a:off x="2490787" y="4913450"/>
            <a:ext cx="7210425" cy="847725"/>
          </a:xfrm>
          <a:prstGeom prst="rect">
            <a:avLst/>
          </a:prstGeom>
        </p:spPr>
      </p:pic>
    </p:spTree>
    <p:extLst>
      <p:ext uri="{BB962C8B-B14F-4D97-AF65-F5344CB8AC3E}">
        <p14:creationId xmlns:p14="http://schemas.microsoft.com/office/powerpoint/2010/main" val="14073483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B05C3-4E65-472F-B35B-76C5B29F1742}"/>
              </a:ext>
            </a:extLst>
          </p:cNvPr>
          <p:cNvSpPr>
            <a:spLocks noGrp="1"/>
          </p:cNvSpPr>
          <p:nvPr>
            <p:ph type="title"/>
          </p:nvPr>
        </p:nvSpPr>
        <p:spPr/>
        <p:txBody>
          <a:bodyPr>
            <a:normAutofit/>
          </a:bodyPr>
          <a:lstStyle/>
          <a:p>
            <a:r>
              <a:rPr lang="en-US" sz="4800" b="1" dirty="0"/>
              <a:t>Target Audience</a:t>
            </a:r>
          </a:p>
        </p:txBody>
      </p:sp>
      <p:sp>
        <p:nvSpPr>
          <p:cNvPr id="4" name="Text Placeholder 3">
            <a:extLst>
              <a:ext uri="{FF2B5EF4-FFF2-40B4-BE49-F238E27FC236}">
                <a16:creationId xmlns:a16="http://schemas.microsoft.com/office/drawing/2014/main" id="{35A30C9D-10BB-4F04-A4FC-C9D0411EE01F}"/>
              </a:ext>
            </a:extLst>
          </p:cNvPr>
          <p:cNvSpPr>
            <a:spLocks noGrp="1"/>
          </p:cNvSpPr>
          <p:nvPr>
            <p:ph type="body" idx="1"/>
          </p:nvPr>
        </p:nvSpPr>
        <p:spPr/>
        <p:txBody>
          <a:bodyPr>
            <a:normAutofit fontScale="70000" lnSpcReduction="20000"/>
          </a:bodyPr>
          <a:lstStyle/>
          <a:p>
            <a:pPr marL="0" indent="0">
              <a:buNone/>
            </a:pPr>
            <a:r>
              <a:rPr lang="en-US" sz="2900" b="1" dirty="0"/>
              <a:t>Who might be interested in learning Cassandra?</a:t>
            </a:r>
          </a:p>
          <a:p>
            <a:pPr lvl="0"/>
            <a:r>
              <a:rPr lang="en-US" dirty="0"/>
              <a:t>A developer working with large-scale, high-volume websites.</a:t>
            </a:r>
          </a:p>
          <a:p>
            <a:pPr lvl="0"/>
            <a:r>
              <a:rPr lang="en-US" dirty="0"/>
              <a:t>An application architect or data architect who needs to understand the available options for high-performance, decentralized, elastic data stores.</a:t>
            </a:r>
          </a:p>
          <a:p>
            <a:pPr lvl="0"/>
            <a:r>
              <a:rPr lang="en-US" dirty="0"/>
              <a:t>A database administrator or database developer currently working with standard relational database systems who needs to understand how to implement a fault-tolerant, eventually consistent data store.</a:t>
            </a:r>
          </a:p>
          <a:p>
            <a:pPr lvl="0"/>
            <a:r>
              <a:rPr lang="en-US" dirty="0"/>
              <a:t>A manager who wants to understand the advantages (and disadvantages) of Cassandra and related columnar databases to help make decisions about technology strategy.</a:t>
            </a:r>
          </a:p>
          <a:p>
            <a:r>
              <a:rPr lang="en-US" dirty="0"/>
              <a:t>A student, analyst, or researcher who is designing a project related to Cassandra or other non-relational data store options.</a:t>
            </a:r>
          </a:p>
        </p:txBody>
      </p:sp>
    </p:spTree>
    <p:extLst>
      <p:ext uri="{BB962C8B-B14F-4D97-AF65-F5344CB8AC3E}">
        <p14:creationId xmlns:p14="http://schemas.microsoft.com/office/powerpoint/2010/main" val="180800461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1D32C-FC07-42B8-BE3A-77A27E239C9D}"/>
              </a:ext>
            </a:extLst>
          </p:cNvPr>
          <p:cNvSpPr>
            <a:spLocks noGrp="1"/>
          </p:cNvSpPr>
          <p:nvPr>
            <p:ph type="body" idx="1"/>
          </p:nvPr>
        </p:nvSpPr>
        <p:spPr/>
        <p:txBody>
          <a:bodyPr>
            <a:normAutofit fontScale="70000" lnSpcReduction="20000"/>
          </a:bodyPr>
          <a:lstStyle/>
          <a:p>
            <a:pPr marL="0" indent="0">
              <a:buNone/>
            </a:pPr>
            <a:r>
              <a:rPr lang="en-US" b="1" dirty="0"/>
              <a:t>Various Components of Cassandra </a:t>
            </a:r>
            <a:r>
              <a:rPr lang="en-US" b="1" dirty="0" err="1"/>
              <a:t>Keyspace</a:t>
            </a:r>
            <a:endParaRPr lang="en-US" dirty="0"/>
          </a:p>
          <a:p>
            <a:r>
              <a:rPr lang="en-US" b="1" dirty="0"/>
              <a:t>Strategy</a:t>
            </a:r>
            <a:r>
              <a:rPr lang="en-US" dirty="0"/>
              <a:t>: While declaring strategy name in Cassandra. There are two kinds of strategies declared in Cassandra Syntax.</a:t>
            </a:r>
          </a:p>
          <a:p>
            <a:pPr marL="1139406" lvl="2" indent="-514350">
              <a:buFont typeface="+mj-lt"/>
              <a:buAutoNum type="arabicPeriod"/>
            </a:pPr>
            <a:r>
              <a:rPr lang="en-US" b="1" dirty="0"/>
              <a:t>Simple Strategy</a:t>
            </a:r>
            <a:r>
              <a:rPr lang="en-US" dirty="0"/>
              <a:t>: Simple strategy is used when you have just one data center. In this strategy, the first replica is placed on the node selected by the </a:t>
            </a:r>
            <a:r>
              <a:rPr lang="en-US" dirty="0" err="1"/>
              <a:t>partitioner</a:t>
            </a:r>
            <a:r>
              <a:rPr lang="en-US" dirty="0"/>
              <a:t>. Remaining nodes are placed in the clockwise direction in the ring without considering rack or node location.</a:t>
            </a:r>
          </a:p>
          <a:p>
            <a:pPr marL="1139406" lvl="2" indent="-514350">
              <a:buFont typeface="+mj-lt"/>
              <a:buAutoNum type="arabicPeriod"/>
            </a:pPr>
            <a:r>
              <a:rPr lang="en-US" b="1" dirty="0"/>
              <a:t>Network Topology Strategy</a:t>
            </a:r>
            <a:r>
              <a:rPr lang="en-US" dirty="0"/>
              <a:t>: Network topology strategy is used when you have more than one data centers. In this strategy, you have to provide replication factor for each data center separately. Network topology strategy places replicas in nodes in the clockwise direction in the same data center. This strategy attempts to place replicas in different racks.</a:t>
            </a:r>
          </a:p>
          <a:p>
            <a:r>
              <a:rPr lang="en-US" b="1" dirty="0"/>
              <a:t>Replication Factor</a:t>
            </a:r>
            <a:r>
              <a:rPr lang="en-US" dirty="0"/>
              <a:t>: Replication factor is the number of replicas of data placed on different nodes. For no failure, 3 is good replication factor. More than two replication factor ensures no single point of failure. Sometimes, the server can be down, or network problem can occur, then other replicas provide service with no failure.</a:t>
            </a:r>
          </a:p>
        </p:txBody>
      </p:sp>
    </p:spTree>
    <p:extLst>
      <p:ext uri="{BB962C8B-B14F-4D97-AF65-F5344CB8AC3E}">
        <p14:creationId xmlns:p14="http://schemas.microsoft.com/office/powerpoint/2010/main" val="65358191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C0337-F5DB-4B9F-956B-DBF2140FFC67}"/>
              </a:ext>
            </a:extLst>
          </p:cNvPr>
          <p:cNvSpPr>
            <a:spLocks noGrp="1"/>
          </p:cNvSpPr>
          <p:nvPr>
            <p:ph type="body" idx="1"/>
          </p:nvPr>
        </p:nvSpPr>
        <p:spPr/>
        <p:txBody>
          <a:bodyPr/>
          <a:lstStyle/>
          <a:p>
            <a:r>
              <a:rPr lang="en-US" b="1" dirty="0"/>
              <a:t>Execution:</a:t>
            </a:r>
            <a:r>
              <a:rPr lang="en-US" dirty="0"/>
              <a:t> Here is the snapshot of the executed command "Create </a:t>
            </a:r>
            <a:r>
              <a:rPr lang="en-US" dirty="0" err="1"/>
              <a:t>Keyspace</a:t>
            </a:r>
            <a:r>
              <a:rPr lang="en-US" dirty="0"/>
              <a:t>" that will create </a:t>
            </a:r>
            <a:r>
              <a:rPr lang="en-US" dirty="0" err="1"/>
              <a:t>keyspace</a:t>
            </a:r>
            <a:r>
              <a:rPr lang="en-US" dirty="0"/>
              <a:t> in Cassandra.</a:t>
            </a:r>
          </a:p>
          <a:p>
            <a:endParaRPr lang="en-US" dirty="0"/>
          </a:p>
          <a:p>
            <a:endParaRPr lang="en-US" dirty="0"/>
          </a:p>
          <a:p>
            <a:endParaRPr lang="en-US" dirty="0"/>
          </a:p>
          <a:p>
            <a:r>
              <a:rPr lang="en-US" dirty="0"/>
              <a:t>After successful execution of command "Create </a:t>
            </a:r>
            <a:r>
              <a:rPr lang="en-US" dirty="0" err="1"/>
              <a:t>Keyspace</a:t>
            </a:r>
            <a:r>
              <a:rPr lang="en-US" dirty="0"/>
              <a:t>", </a:t>
            </a:r>
            <a:r>
              <a:rPr lang="en-US" dirty="0" err="1"/>
              <a:t>Keyspace</a:t>
            </a:r>
            <a:r>
              <a:rPr lang="en-US" dirty="0"/>
              <a:t> University will be created in Cassandra with strategy "</a:t>
            </a:r>
            <a:r>
              <a:rPr lang="en-US" dirty="0" err="1"/>
              <a:t>SimpleStrategy</a:t>
            </a:r>
            <a:r>
              <a:rPr lang="en-US" dirty="0"/>
              <a:t>" and replication factor 3.</a:t>
            </a:r>
          </a:p>
        </p:txBody>
      </p:sp>
      <p:pic>
        <p:nvPicPr>
          <p:cNvPr id="3" name="Picture 2">
            <a:extLst>
              <a:ext uri="{FF2B5EF4-FFF2-40B4-BE49-F238E27FC236}">
                <a16:creationId xmlns:a16="http://schemas.microsoft.com/office/drawing/2014/main" id="{5A02B141-02D9-40D7-BAB4-E0E355A20788}"/>
              </a:ext>
            </a:extLst>
          </p:cNvPr>
          <p:cNvPicPr>
            <a:picLocks noChangeAspect="1"/>
          </p:cNvPicPr>
          <p:nvPr/>
        </p:nvPicPr>
        <p:blipFill>
          <a:blip r:embed="rId2"/>
          <a:stretch>
            <a:fillRect/>
          </a:stretch>
        </p:blipFill>
        <p:spPr>
          <a:xfrm>
            <a:off x="1076325" y="2043734"/>
            <a:ext cx="10039350" cy="2114550"/>
          </a:xfrm>
          <a:prstGeom prst="rect">
            <a:avLst/>
          </a:prstGeom>
        </p:spPr>
      </p:pic>
    </p:spTree>
    <p:extLst>
      <p:ext uri="{BB962C8B-B14F-4D97-AF65-F5344CB8AC3E}">
        <p14:creationId xmlns:p14="http://schemas.microsoft.com/office/powerpoint/2010/main" val="15514052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84EF2-E1E6-40F8-9284-0CED088454AA}"/>
              </a:ext>
            </a:extLst>
          </p:cNvPr>
          <p:cNvSpPr>
            <a:spLocks noGrp="1"/>
          </p:cNvSpPr>
          <p:nvPr>
            <p:ph type="body" idx="1"/>
          </p:nvPr>
        </p:nvSpPr>
        <p:spPr/>
        <p:txBody>
          <a:bodyPr>
            <a:normAutofit fontScale="92500" lnSpcReduction="10000"/>
          </a:bodyPr>
          <a:lstStyle/>
          <a:p>
            <a:pPr marL="0" indent="0">
              <a:buNone/>
            </a:pPr>
            <a:r>
              <a:rPr lang="en-US" b="1" dirty="0"/>
              <a:t>Alter </a:t>
            </a:r>
            <a:r>
              <a:rPr lang="en-US" b="1" dirty="0" err="1"/>
              <a:t>Keyspace</a:t>
            </a:r>
            <a:endParaRPr lang="en-US" b="1" dirty="0"/>
          </a:p>
          <a:p>
            <a:r>
              <a:rPr lang="en-US" dirty="0"/>
              <a:t>Command "Alter </a:t>
            </a:r>
            <a:r>
              <a:rPr lang="en-US" dirty="0" err="1"/>
              <a:t>Keyspace</a:t>
            </a:r>
            <a:r>
              <a:rPr lang="en-US" dirty="0"/>
              <a:t>" alters the replication factor, strategy name and durable writes properties in created </a:t>
            </a:r>
            <a:r>
              <a:rPr lang="en-US" dirty="0" err="1"/>
              <a:t>keyspace</a:t>
            </a:r>
            <a:r>
              <a:rPr lang="en-US" dirty="0"/>
              <a:t> in Cassandra.</a:t>
            </a:r>
          </a:p>
          <a:p>
            <a:pPr marL="0" indent="0">
              <a:buNone/>
            </a:pPr>
            <a:r>
              <a:rPr lang="en-US" b="1" dirty="0"/>
              <a:t>Syntax</a:t>
            </a:r>
            <a:endParaRPr lang="en-US" dirty="0"/>
          </a:p>
          <a:p>
            <a:endParaRPr lang="en-US" dirty="0"/>
          </a:p>
          <a:p>
            <a:pPr marL="0" indent="0">
              <a:buNone/>
            </a:pPr>
            <a:r>
              <a:rPr lang="en-US" b="1" dirty="0"/>
              <a:t>Key aspects while altering </a:t>
            </a:r>
            <a:r>
              <a:rPr lang="en-US" b="1" dirty="0" err="1"/>
              <a:t>Keyspace</a:t>
            </a:r>
            <a:r>
              <a:rPr lang="en-US" b="1" dirty="0"/>
              <a:t> in Cassandra</a:t>
            </a:r>
            <a:endParaRPr lang="en-US" dirty="0"/>
          </a:p>
          <a:p>
            <a:r>
              <a:rPr lang="en-US" dirty="0" err="1"/>
              <a:t>Keyspace</a:t>
            </a:r>
            <a:r>
              <a:rPr lang="en-US" dirty="0"/>
              <a:t> Name: </a:t>
            </a:r>
            <a:r>
              <a:rPr lang="en-US" dirty="0" err="1"/>
              <a:t>Keyspace</a:t>
            </a:r>
            <a:r>
              <a:rPr lang="en-US" dirty="0"/>
              <a:t> name cannot be altered in Cassandra.</a:t>
            </a:r>
          </a:p>
          <a:p>
            <a:r>
              <a:rPr lang="en-US" dirty="0"/>
              <a:t>Strategy Name: Strategy name can be altered by specifying new strategy name.</a:t>
            </a:r>
          </a:p>
        </p:txBody>
      </p:sp>
      <p:pic>
        <p:nvPicPr>
          <p:cNvPr id="3" name="Picture 2">
            <a:extLst>
              <a:ext uri="{FF2B5EF4-FFF2-40B4-BE49-F238E27FC236}">
                <a16:creationId xmlns:a16="http://schemas.microsoft.com/office/drawing/2014/main" id="{1834995B-B9BB-4736-89E5-755CEF731A39}"/>
              </a:ext>
            </a:extLst>
          </p:cNvPr>
          <p:cNvPicPr>
            <a:picLocks noChangeAspect="1"/>
          </p:cNvPicPr>
          <p:nvPr/>
        </p:nvPicPr>
        <p:blipFill>
          <a:blip r:embed="rId2"/>
          <a:stretch>
            <a:fillRect/>
          </a:stretch>
        </p:blipFill>
        <p:spPr>
          <a:xfrm>
            <a:off x="2614612" y="2886075"/>
            <a:ext cx="6962775" cy="1085850"/>
          </a:xfrm>
          <a:prstGeom prst="rect">
            <a:avLst/>
          </a:prstGeom>
        </p:spPr>
      </p:pic>
    </p:spTree>
    <p:extLst>
      <p:ext uri="{BB962C8B-B14F-4D97-AF65-F5344CB8AC3E}">
        <p14:creationId xmlns:p14="http://schemas.microsoft.com/office/powerpoint/2010/main" val="40693399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0C5352-C9C3-4A71-A92C-1F9422172021}"/>
              </a:ext>
            </a:extLst>
          </p:cNvPr>
          <p:cNvSpPr>
            <a:spLocks noGrp="1"/>
          </p:cNvSpPr>
          <p:nvPr>
            <p:ph type="body" idx="1"/>
          </p:nvPr>
        </p:nvSpPr>
        <p:spPr/>
        <p:txBody>
          <a:bodyPr>
            <a:normAutofit/>
          </a:bodyPr>
          <a:lstStyle/>
          <a:p>
            <a:r>
              <a:rPr lang="en-US" sz="1800" dirty="0"/>
              <a:t>Replication Factor: Replication factor can be altered by specifying new replication factor.</a:t>
            </a:r>
          </a:p>
          <a:p>
            <a:r>
              <a:rPr lang="en-US" sz="1800" dirty="0"/>
              <a:t>DURABLE_WRITES :DURABLE_WRITES value can be altered by specifying its value true/false. By default, it is true. If set to false, no updates will be written to the commit log and vice versa.</a:t>
            </a:r>
          </a:p>
          <a:p>
            <a:pPr marL="0" indent="0">
              <a:buNone/>
            </a:pPr>
            <a:r>
              <a:rPr lang="en-US" sz="1800" b="1" dirty="0"/>
              <a:t>Execution:</a:t>
            </a:r>
            <a:r>
              <a:rPr lang="en-US" sz="1800" dirty="0"/>
              <a:t> Here is the snapshot of the executed command "Alter </a:t>
            </a:r>
            <a:r>
              <a:rPr lang="en-US" sz="1800" dirty="0" err="1"/>
              <a:t>Keyspace</a:t>
            </a:r>
            <a:r>
              <a:rPr lang="en-US" sz="1800" dirty="0"/>
              <a:t>" that alters the </a:t>
            </a:r>
            <a:r>
              <a:rPr lang="en-US" sz="1800" dirty="0" err="1"/>
              <a:t>keyspace</a:t>
            </a:r>
            <a:r>
              <a:rPr lang="en-US" sz="1800" dirty="0"/>
              <a:t> strategy from '</a:t>
            </a:r>
            <a:r>
              <a:rPr lang="en-US" sz="1800" dirty="0" err="1"/>
              <a:t>SimpleStrategy</a:t>
            </a:r>
            <a:r>
              <a:rPr lang="en-US" sz="1800" dirty="0"/>
              <a:t>' to '</a:t>
            </a:r>
            <a:r>
              <a:rPr lang="en-US" sz="1800" dirty="0" err="1"/>
              <a:t>NetworkTopologyStrategy</a:t>
            </a:r>
            <a:r>
              <a:rPr lang="en-US" sz="1800" dirty="0"/>
              <a:t>' and replication factor from 3 to 1 for DataCenter1.</a:t>
            </a:r>
          </a:p>
          <a:p>
            <a:pPr marL="0" indent="0">
              <a:buNone/>
            </a:pPr>
            <a:endParaRPr lang="en-US" sz="1800" dirty="0"/>
          </a:p>
          <a:p>
            <a:pPr marL="0" indent="0">
              <a:buNone/>
            </a:pPr>
            <a:endParaRPr lang="en-US" sz="1800" dirty="0"/>
          </a:p>
          <a:p>
            <a:pPr marL="0" indent="0">
              <a:buNone/>
            </a:pPr>
            <a:r>
              <a:rPr lang="en-US" sz="1800" dirty="0"/>
              <a:t>After successful execution of the command "Alter </a:t>
            </a:r>
            <a:r>
              <a:rPr lang="en-US" sz="1800" dirty="0" err="1"/>
              <a:t>Keyspace</a:t>
            </a:r>
            <a:r>
              <a:rPr lang="en-US" sz="1800" dirty="0"/>
              <a:t>", </a:t>
            </a:r>
            <a:r>
              <a:rPr lang="en-US" sz="1800" dirty="0" err="1"/>
              <a:t>Strategyname</a:t>
            </a:r>
            <a:r>
              <a:rPr lang="en-US" sz="1800" dirty="0"/>
              <a:t> will be changed from '</a:t>
            </a:r>
            <a:r>
              <a:rPr lang="en-US" sz="1800" dirty="0" err="1"/>
              <a:t>SimpleStrategy</a:t>
            </a:r>
            <a:r>
              <a:rPr lang="en-US" sz="1800" dirty="0"/>
              <a:t>' to '</a:t>
            </a:r>
            <a:r>
              <a:rPr lang="en-US" sz="1800" dirty="0" err="1"/>
              <a:t>NetworkTopologyStrategy</a:t>
            </a:r>
            <a:r>
              <a:rPr lang="en-US" sz="1800" dirty="0"/>
              <a:t>' and replication factor will be changed from 3 to 1 for 'DataCenter1.'</a:t>
            </a:r>
          </a:p>
        </p:txBody>
      </p:sp>
      <p:pic>
        <p:nvPicPr>
          <p:cNvPr id="3" name="Picture 2">
            <a:extLst>
              <a:ext uri="{FF2B5EF4-FFF2-40B4-BE49-F238E27FC236}">
                <a16:creationId xmlns:a16="http://schemas.microsoft.com/office/drawing/2014/main" id="{99823D90-2F81-4D69-AB39-873E9D1E31FB}"/>
              </a:ext>
            </a:extLst>
          </p:cNvPr>
          <p:cNvPicPr>
            <a:picLocks noChangeAspect="1"/>
          </p:cNvPicPr>
          <p:nvPr/>
        </p:nvPicPr>
        <p:blipFill>
          <a:blip r:embed="rId2"/>
          <a:stretch>
            <a:fillRect/>
          </a:stretch>
        </p:blipFill>
        <p:spPr>
          <a:xfrm>
            <a:off x="2969367" y="3327538"/>
            <a:ext cx="5955092" cy="1569209"/>
          </a:xfrm>
          <a:prstGeom prst="rect">
            <a:avLst/>
          </a:prstGeom>
        </p:spPr>
      </p:pic>
    </p:spTree>
    <p:extLst>
      <p:ext uri="{BB962C8B-B14F-4D97-AF65-F5344CB8AC3E}">
        <p14:creationId xmlns:p14="http://schemas.microsoft.com/office/powerpoint/2010/main" val="321967092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E83F7-38B8-4F27-ACA2-79D2636DE467}"/>
              </a:ext>
            </a:extLst>
          </p:cNvPr>
          <p:cNvSpPr>
            <a:spLocks noGrp="1"/>
          </p:cNvSpPr>
          <p:nvPr>
            <p:ph type="body" idx="1"/>
          </p:nvPr>
        </p:nvSpPr>
        <p:spPr/>
        <p:txBody>
          <a:bodyPr/>
          <a:lstStyle/>
          <a:p>
            <a:pPr marL="0" indent="0">
              <a:buNone/>
            </a:pPr>
            <a:r>
              <a:rPr lang="en-US" b="1" dirty="0"/>
              <a:t>Drop </a:t>
            </a:r>
            <a:r>
              <a:rPr lang="en-US" b="1" dirty="0" err="1"/>
              <a:t>Keyspace</a:t>
            </a:r>
            <a:endParaRPr lang="en-US" b="1" dirty="0"/>
          </a:p>
          <a:p>
            <a:r>
              <a:rPr lang="en-US" dirty="0"/>
              <a:t>Command '</a:t>
            </a:r>
            <a:r>
              <a:rPr lang="en-US" b="1" dirty="0"/>
              <a:t>Drop </a:t>
            </a:r>
            <a:r>
              <a:rPr lang="en-US" b="1" dirty="0" err="1"/>
              <a:t>Keyspace</a:t>
            </a:r>
            <a:r>
              <a:rPr lang="en-US" dirty="0"/>
              <a:t>' drops </a:t>
            </a:r>
            <a:r>
              <a:rPr lang="en-US" dirty="0" err="1"/>
              <a:t>keyspace</a:t>
            </a:r>
            <a:r>
              <a:rPr lang="en-US" dirty="0"/>
              <a:t> including all the data, column families, user defined types and indexes from Cassandra. Before dropping the </a:t>
            </a:r>
            <a:r>
              <a:rPr lang="en-US" dirty="0" err="1"/>
              <a:t>keyspace</a:t>
            </a:r>
            <a:r>
              <a:rPr lang="en-US" dirty="0"/>
              <a:t>, Cassandra takes a snapshot of the </a:t>
            </a:r>
            <a:r>
              <a:rPr lang="en-US" dirty="0" err="1"/>
              <a:t>keyspace</a:t>
            </a:r>
            <a:r>
              <a:rPr lang="en-US" dirty="0"/>
              <a:t>. If </a:t>
            </a:r>
            <a:r>
              <a:rPr lang="en-US" dirty="0" err="1"/>
              <a:t>keyspace</a:t>
            </a:r>
            <a:r>
              <a:rPr lang="en-US" dirty="0"/>
              <a:t> does not exist in the Cassandra, Cassandra will return an error unless IF EXISTS is used.</a:t>
            </a:r>
          </a:p>
          <a:p>
            <a:pPr marL="0" indent="0">
              <a:buNone/>
            </a:pPr>
            <a:r>
              <a:rPr lang="en-US" b="1" dirty="0"/>
              <a:t>Syntax</a:t>
            </a: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28EDFD63-D848-4A66-91EA-E76756A7B67F}"/>
              </a:ext>
            </a:extLst>
          </p:cNvPr>
          <p:cNvPicPr>
            <a:picLocks noChangeAspect="1"/>
          </p:cNvPicPr>
          <p:nvPr/>
        </p:nvPicPr>
        <p:blipFill>
          <a:blip r:embed="rId2"/>
          <a:stretch>
            <a:fillRect/>
          </a:stretch>
        </p:blipFill>
        <p:spPr>
          <a:xfrm>
            <a:off x="892968" y="4759394"/>
            <a:ext cx="7428241" cy="935728"/>
          </a:xfrm>
          <a:prstGeom prst="rect">
            <a:avLst/>
          </a:prstGeom>
        </p:spPr>
      </p:pic>
    </p:spTree>
    <p:extLst>
      <p:ext uri="{BB962C8B-B14F-4D97-AF65-F5344CB8AC3E}">
        <p14:creationId xmlns:p14="http://schemas.microsoft.com/office/powerpoint/2010/main" val="178798030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167B9-19EA-45D1-974D-55407723F8A1}"/>
              </a:ext>
            </a:extLst>
          </p:cNvPr>
          <p:cNvSpPr>
            <a:spLocks noGrp="1"/>
          </p:cNvSpPr>
          <p:nvPr>
            <p:ph type="body" idx="1"/>
          </p:nvPr>
        </p:nvSpPr>
        <p:spPr/>
        <p:txBody>
          <a:bodyPr>
            <a:normAutofit fontScale="85000" lnSpcReduction="20000"/>
          </a:bodyPr>
          <a:lstStyle/>
          <a:p>
            <a:pPr marL="0" indent="0">
              <a:buNone/>
            </a:pPr>
            <a:r>
              <a:rPr lang="en-US" sz="2400" b="1" dirty="0"/>
              <a:t>Execution</a:t>
            </a:r>
            <a:endParaRPr lang="en-US" sz="1800" b="1" dirty="0"/>
          </a:p>
          <a:p>
            <a:pPr marL="0" indent="0">
              <a:buNone/>
            </a:pPr>
            <a:r>
              <a:rPr lang="en-US" sz="1800" dirty="0"/>
              <a:t>Here is the snapshot of the executed command 'Drop </a:t>
            </a:r>
            <a:r>
              <a:rPr lang="en-US" sz="1800" dirty="0" err="1"/>
              <a:t>Keyspace</a:t>
            </a:r>
            <a:r>
              <a:rPr lang="en-US" sz="1800" dirty="0"/>
              <a:t>' that will drop </a:t>
            </a:r>
            <a:r>
              <a:rPr lang="en-US" sz="1800" dirty="0" err="1"/>
              <a:t>keyspace</a:t>
            </a:r>
            <a:r>
              <a:rPr lang="en-US" sz="1800" dirty="0"/>
              <a:t> University.</a:t>
            </a:r>
          </a:p>
          <a:p>
            <a:pPr marL="0" indent="0">
              <a:buNone/>
            </a:pPr>
            <a:endParaRPr lang="en-US" sz="1800" dirty="0"/>
          </a:p>
          <a:p>
            <a:pPr marL="0" indent="0">
              <a:buNone/>
            </a:pPr>
            <a:endParaRPr lang="en-US" sz="1800" dirty="0"/>
          </a:p>
          <a:p>
            <a:r>
              <a:rPr lang="en-US" sz="1800" dirty="0"/>
              <a:t>After successful execution of the command 'Drop </a:t>
            </a:r>
            <a:r>
              <a:rPr lang="en-US" sz="1800" dirty="0" err="1"/>
              <a:t>keyspace</a:t>
            </a:r>
            <a:r>
              <a:rPr lang="en-US" sz="1800" dirty="0"/>
              <a:t> University', </a:t>
            </a:r>
            <a:r>
              <a:rPr lang="en-US" sz="1800" dirty="0" err="1"/>
              <a:t>keyspace</a:t>
            </a:r>
            <a:r>
              <a:rPr lang="en-US" sz="1800" dirty="0"/>
              <a:t> University will be dropped from Cassandra with all the data and schema.</a:t>
            </a:r>
          </a:p>
          <a:p>
            <a:r>
              <a:rPr lang="en-US" sz="1800" dirty="0"/>
              <a:t>Here is the snapshot where the error is returned when tried to access </a:t>
            </a:r>
            <a:r>
              <a:rPr lang="en-US" sz="1800" dirty="0" err="1"/>
              <a:t>keyspace</a:t>
            </a:r>
            <a:r>
              <a:rPr lang="en-US" sz="1800" dirty="0"/>
              <a:t> that does not exist.</a:t>
            </a:r>
          </a:p>
          <a:p>
            <a:pPr marL="0" indent="0">
              <a:buNone/>
            </a:pPr>
            <a:endParaRPr lang="en-US" sz="1800" dirty="0"/>
          </a:p>
          <a:p>
            <a:pPr marL="0" indent="0">
              <a:buNone/>
            </a:pPr>
            <a:endParaRPr lang="en-US" sz="1800" dirty="0"/>
          </a:p>
          <a:p>
            <a:pPr marL="0" indent="0">
              <a:buNone/>
            </a:pPr>
            <a:r>
              <a:rPr lang="en-US" sz="1600" dirty="0"/>
              <a:t>Note: There is no difference in drop </a:t>
            </a:r>
            <a:r>
              <a:rPr lang="en-US" sz="1600" dirty="0" err="1"/>
              <a:t>keyspace</a:t>
            </a:r>
            <a:r>
              <a:rPr lang="en-US" sz="1600" dirty="0"/>
              <a:t> and delete </a:t>
            </a:r>
            <a:r>
              <a:rPr lang="en-US" sz="1600" dirty="0" err="1"/>
              <a:t>keyspace</a:t>
            </a:r>
            <a:r>
              <a:rPr lang="en-US" sz="1600" dirty="0"/>
              <a:t>. Drop </a:t>
            </a:r>
            <a:r>
              <a:rPr lang="en-US" sz="1600" dirty="0" err="1"/>
              <a:t>keyspace</a:t>
            </a:r>
            <a:r>
              <a:rPr lang="en-US" sz="1600" dirty="0"/>
              <a:t> is equal to delete </a:t>
            </a:r>
            <a:r>
              <a:rPr lang="en-US" sz="1600" dirty="0" err="1"/>
              <a:t>keyspace</a:t>
            </a:r>
            <a:r>
              <a:rPr lang="en-US" sz="1600" dirty="0"/>
              <a:t>.</a:t>
            </a:r>
            <a:endParaRPr lang="en-US" sz="1800" dirty="0"/>
          </a:p>
        </p:txBody>
      </p:sp>
      <p:pic>
        <p:nvPicPr>
          <p:cNvPr id="3" name="Picture 2">
            <a:extLst>
              <a:ext uri="{FF2B5EF4-FFF2-40B4-BE49-F238E27FC236}">
                <a16:creationId xmlns:a16="http://schemas.microsoft.com/office/drawing/2014/main" id="{216DC62C-2800-43A6-86F3-480221C2FC01}"/>
              </a:ext>
            </a:extLst>
          </p:cNvPr>
          <p:cNvPicPr>
            <a:picLocks noChangeAspect="1"/>
          </p:cNvPicPr>
          <p:nvPr/>
        </p:nvPicPr>
        <p:blipFill>
          <a:blip r:embed="rId2"/>
          <a:stretch>
            <a:fillRect/>
          </a:stretch>
        </p:blipFill>
        <p:spPr>
          <a:xfrm>
            <a:off x="3966334" y="1806443"/>
            <a:ext cx="4074423" cy="1371076"/>
          </a:xfrm>
          <a:prstGeom prst="rect">
            <a:avLst/>
          </a:prstGeom>
        </p:spPr>
      </p:pic>
      <p:pic>
        <p:nvPicPr>
          <p:cNvPr id="4" name="Picture 3">
            <a:extLst>
              <a:ext uri="{FF2B5EF4-FFF2-40B4-BE49-F238E27FC236}">
                <a16:creationId xmlns:a16="http://schemas.microsoft.com/office/drawing/2014/main" id="{FE695175-32B2-47AA-B467-A6CB4A42FC5E}"/>
              </a:ext>
            </a:extLst>
          </p:cNvPr>
          <p:cNvPicPr>
            <a:picLocks noChangeAspect="1"/>
          </p:cNvPicPr>
          <p:nvPr/>
        </p:nvPicPr>
        <p:blipFill>
          <a:blip r:embed="rId3"/>
          <a:stretch>
            <a:fillRect/>
          </a:stretch>
        </p:blipFill>
        <p:spPr>
          <a:xfrm>
            <a:off x="1338262" y="4413700"/>
            <a:ext cx="9515475" cy="895350"/>
          </a:xfrm>
          <a:prstGeom prst="rect">
            <a:avLst/>
          </a:prstGeom>
        </p:spPr>
      </p:pic>
    </p:spTree>
    <p:extLst>
      <p:ext uri="{BB962C8B-B14F-4D97-AF65-F5344CB8AC3E}">
        <p14:creationId xmlns:p14="http://schemas.microsoft.com/office/powerpoint/2010/main" val="420675042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A03-656E-4D0D-BEAD-2378DF84144D}"/>
              </a:ext>
            </a:extLst>
          </p:cNvPr>
          <p:cNvSpPr>
            <a:spLocks noGrp="1"/>
          </p:cNvSpPr>
          <p:nvPr>
            <p:ph type="title"/>
          </p:nvPr>
        </p:nvSpPr>
        <p:spPr/>
        <p:txBody>
          <a:bodyPr/>
          <a:lstStyle/>
          <a:p>
            <a:r>
              <a:rPr lang="en-US" b="1" dirty="0"/>
              <a:t>TABLE OPERATIONS</a:t>
            </a:r>
          </a:p>
        </p:txBody>
      </p:sp>
    </p:spTree>
    <p:extLst>
      <p:ext uri="{BB962C8B-B14F-4D97-AF65-F5344CB8AC3E}">
        <p14:creationId xmlns:p14="http://schemas.microsoft.com/office/powerpoint/2010/main" val="24035234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F5AC12-C806-4428-BE79-2AC601FCC2D3}"/>
              </a:ext>
            </a:extLst>
          </p:cNvPr>
          <p:cNvSpPr>
            <a:spLocks noGrp="1"/>
          </p:cNvSpPr>
          <p:nvPr>
            <p:ph type="body" idx="1"/>
          </p:nvPr>
        </p:nvSpPr>
        <p:spPr/>
        <p:txBody>
          <a:bodyPr>
            <a:normAutofit/>
          </a:bodyPr>
          <a:lstStyle/>
          <a:p>
            <a:pPr marL="0" indent="0">
              <a:buNone/>
            </a:pPr>
            <a:r>
              <a:rPr lang="en-US" sz="2400" b="1" dirty="0"/>
              <a:t>Cassandra Create table</a:t>
            </a:r>
          </a:p>
          <a:p>
            <a:pPr marL="0" indent="0">
              <a:buNone/>
            </a:pPr>
            <a:r>
              <a:rPr lang="en-US" sz="2000" dirty="0"/>
              <a:t>Column family in Cassandra is similar to RDBMS table. Column family is used to store data.</a:t>
            </a:r>
          </a:p>
          <a:p>
            <a:pPr marL="0" indent="0">
              <a:buNone/>
            </a:pPr>
            <a:r>
              <a:rPr lang="en-US" sz="2000" dirty="0"/>
              <a:t>Command 'Create Table' is used to create column family in Cassandra.</a:t>
            </a:r>
          </a:p>
          <a:p>
            <a:pPr marL="0" indent="0">
              <a:buNone/>
            </a:pPr>
            <a:r>
              <a:rPr lang="en-US" sz="2200" b="1" dirty="0"/>
              <a:t>Syntax</a:t>
            </a:r>
            <a:endParaRPr lang="en-US" sz="22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E7D3E7D3-512C-41BA-AF5B-F66B91FBF3BB}"/>
              </a:ext>
            </a:extLst>
          </p:cNvPr>
          <p:cNvPicPr>
            <a:picLocks noChangeAspect="1"/>
          </p:cNvPicPr>
          <p:nvPr/>
        </p:nvPicPr>
        <p:blipFill>
          <a:blip r:embed="rId2"/>
          <a:stretch>
            <a:fillRect/>
          </a:stretch>
        </p:blipFill>
        <p:spPr>
          <a:xfrm>
            <a:off x="892969" y="3508513"/>
            <a:ext cx="6667500" cy="2752725"/>
          </a:xfrm>
          <a:prstGeom prst="rect">
            <a:avLst/>
          </a:prstGeom>
        </p:spPr>
      </p:pic>
    </p:spTree>
    <p:extLst>
      <p:ext uri="{BB962C8B-B14F-4D97-AF65-F5344CB8AC3E}">
        <p14:creationId xmlns:p14="http://schemas.microsoft.com/office/powerpoint/2010/main" val="307430644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0BE030-2E6E-4022-99AB-EA8AFB2C173C}"/>
              </a:ext>
            </a:extLst>
          </p:cNvPr>
          <p:cNvSpPr>
            <a:spLocks noGrp="1"/>
          </p:cNvSpPr>
          <p:nvPr>
            <p:ph type="body" idx="1"/>
          </p:nvPr>
        </p:nvSpPr>
        <p:spPr/>
        <p:txBody>
          <a:bodyPr>
            <a:normAutofit fontScale="92500"/>
          </a:bodyPr>
          <a:lstStyle/>
          <a:p>
            <a:pPr marL="0" indent="0">
              <a:buNone/>
            </a:pPr>
            <a:r>
              <a:rPr lang="en-US" b="1" dirty="0"/>
              <a:t>Primary key: </a:t>
            </a:r>
            <a:r>
              <a:rPr lang="en-US" sz="2400" dirty="0"/>
              <a:t>There are two types of primary key.</a:t>
            </a:r>
          </a:p>
          <a:p>
            <a:pPr marL="0" indent="0">
              <a:buNone/>
            </a:pPr>
            <a:r>
              <a:rPr lang="en-US" sz="2400" b="1" dirty="0"/>
              <a:t>	1. Single Primary Key: </a:t>
            </a:r>
            <a:r>
              <a:rPr lang="en-US" sz="2400" dirty="0"/>
              <a:t>Single primary key is specified by the following syntax.</a:t>
            </a:r>
          </a:p>
          <a:p>
            <a:pPr marL="0" indent="0">
              <a:buNone/>
            </a:pPr>
            <a:r>
              <a:rPr lang="en-US" sz="2400" b="1" dirty="0"/>
              <a:t>Syntax</a:t>
            </a:r>
          </a:p>
          <a:p>
            <a:pPr marL="0" indent="0">
              <a:buNone/>
            </a:pPr>
            <a:endParaRPr lang="en-US" sz="2400" b="1" dirty="0"/>
          </a:p>
          <a:p>
            <a:pPr marL="312528" lvl="1" indent="0">
              <a:buNone/>
            </a:pPr>
            <a:r>
              <a:rPr lang="en-US" sz="2400" dirty="0"/>
              <a:t>In the single primary key, there is only a single column. That column is also called partitioning key. Data is partitioned on the basis of that column. Data is spread on different nodes on the basis of the partition key.</a:t>
            </a:r>
          </a:p>
          <a:p>
            <a:pPr marL="0" indent="0">
              <a:buNone/>
            </a:pPr>
            <a:r>
              <a:rPr lang="en-US" sz="2400" b="1" dirty="0"/>
              <a:t>	2. Compound Primary Key: </a:t>
            </a:r>
            <a:r>
              <a:rPr lang="en-US" sz="2400" dirty="0"/>
              <a:t>Compound primary key is specified by the following syntax.</a:t>
            </a:r>
          </a:p>
          <a:p>
            <a:pPr marL="0" indent="0">
              <a:buNone/>
            </a:pPr>
            <a:endParaRPr lang="en-US" sz="2400" dirty="0"/>
          </a:p>
        </p:txBody>
      </p:sp>
      <p:pic>
        <p:nvPicPr>
          <p:cNvPr id="3" name="Picture 2">
            <a:extLst>
              <a:ext uri="{FF2B5EF4-FFF2-40B4-BE49-F238E27FC236}">
                <a16:creationId xmlns:a16="http://schemas.microsoft.com/office/drawing/2014/main" id="{A61E3E9A-2A17-4D37-BA3E-8F4829E8114F}"/>
              </a:ext>
            </a:extLst>
          </p:cNvPr>
          <p:cNvPicPr>
            <a:picLocks noChangeAspect="1"/>
          </p:cNvPicPr>
          <p:nvPr/>
        </p:nvPicPr>
        <p:blipFill>
          <a:blip r:embed="rId2"/>
          <a:stretch>
            <a:fillRect/>
          </a:stretch>
        </p:blipFill>
        <p:spPr>
          <a:xfrm>
            <a:off x="892969" y="2657475"/>
            <a:ext cx="4295775" cy="619125"/>
          </a:xfrm>
          <a:prstGeom prst="rect">
            <a:avLst/>
          </a:prstGeom>
        </p:spPr>
      </p:pic>
      <p:pic>
        <p:nvPicPr>
          <p:cNvPr id="4" name="Picture 3">
            <a:extLst>
              <a:ext uri="{FF2B5EF4-FFF2-40B4-BE49-F238E27FC236}">
                <a16:creationId xmlns:a16="http://schemas.microsoft.com/office/drawing/2014/main" id="{1829294B-EFC7-4B64-92FD-A213C2719C42}"/>
              </a:ext>
            </a:extLst>
          </p:cNvPr>
          <p:cNvPicPr>
            <a:picLocks noChangeAspect="1"/>
          </p:cNvPicPr>
          <p:nvPr/>
        </p:nvPicPr>
        <p:blipFill>
          <a:blip r:embed="rId3"/>
          <a:stretch>
            <a:fillRect/>
          </a:stretch>
        </p:blipFill>
        <p:spPr>
          <a:xfrm>
            <a:off x="892969" y="5660232"/>
            <a:ext cx="6153150" cy="609600"/>
          </a:xfrm>
          <a:prstGeom prst="rect">
            <a:avLst/>
          </a:prstGeom>
        </p:spPr>
      </p:pic>
    </p:spTree>
    <p:extLst>
      <p:ext uri="{BB962C8B-B14F-4D97-AF65-F5344CB8AC3E}">
        <p14:creationId xmlns:p14="http://schemas.microsoft.com/office/powerpoint/2010/main" val="166165186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715AB6-837B-4F61-8F2B-67AC1F5D640D}"/>
              </a:ext>
            </a:extLst>
          </p:cNvPr>
          <p:cNvSpPr>
            <a:spLocks noGrp="1"/>
          </p:cNvSpPr>
          <p:nvPr>
            <p:ph type="body" idx="1"/>
          </p:nvPr>
        </p:nvSpPr>
        <p:spPr/>
        <p:txBody>
          <a:bodyPr>
            <a:normAutofit/>
          </a:bodyPr>
          <a:lstStyle/>
          <a:p>
            <a:pPr marL="0" indent="0">
              <a:buNone/>
            </a:pPr>
            <a:r>
              <a:rPr lang="en-US" sz="2000" dirty="0"/>
              <a:t>In above syntax, ColumnName1 is the partitioning key and ColumnName2 is the Clustering key. Data will be partitioned on the basis of ColumnName1 and data will be clustered on the basis of ColumnName2. Clustering is the process that sorts data in the partition.</a:t>
            </a:r>
          </a:p>
          <a:p>
            <a:pPr marL="0" indent="0">
              <a:buNone/>
            </a:pPr>
            <a:r>
              <a:rPr lang="en-US" sz="2400" b="1" dirty="0"/>
              <a:t>Compound Partitioning key:</a:t>
            </a:r>
            <a:r>
              <a:rPr lang="en-US" sz="2000" b="1" dirty="0"/>
              <a:t> </a:t>
            </a:r>
            <a:r>
              <a:rPr lang="en-US" sz="2000" dirty="0"/>
              <a:t>It is specified by the following syntax.</a:t>
            </a:r>
          </a:p>
          <a:p>
            <a:pPr marL="0" indent="0">
              <a:buNone/>
            </a:pPr>
            <a:endParaRPr lang="en-US" sz="2000" dirty="0"/>
          </a:p>
          <a:p>
            <a:pPr marL="0" indent="0">
              <a:buNone/>
            </a:pPr>
            <a:r>
              <a:rPr lang="en-US" sz="2000" dirty="0"/>
              <a:t>In above syntax, ColumnName1 and ColumnName2 are the compound partition key. Data will be partitioned on the basis of both columns ColumnName1 and ColumnName2 and data will be clustered on the basis of the ColumnName3. If you have too much data on the single partition. Then, compound partitioning key is used. Compound partitioning key is used to create multiple partitions for the data.</a:t>
            </a:r>
          </a:p>
        </p:txBody>
      </p:sp>
      <p:pic>
        <p:nvPicPr>
          <p:cNvPr id="3" name="Picture 2">
            <a:extLst>
              <a:ext uri="{FF2B5EF4-FFF2-40B4-BE49-F238E27FC236}">
                <a16:creationId xmlns:a16="http://schemas.microsoft.com/office/drawing/2014/main" id="{9709954F-81DC-4350-9B2A-50B221A0233C}"/>
              </a:ext>
            </a:extLst>
          </p:cNvPr>
          <p:cNvPicPr>
            <a:picLocks noChangeAspect="1"/>
          </p:cNvPicPr>
          <p:nvPr/>
        </p:nvPicPr>
        <p:blipFill>
          <a:blip r:embed="rId2"/>
          <a:stretch>
            <a:fillRect/>
          </a:stretch>
        </p:blipFill>
        <p:spPr>
          <a:xfrm>
            <a:off x="892969" y="3133724"/>
            <a:ext cx="6925774" cy="702779"/>
          </a:xfrm>
          <a:prstGeom prst="rect">
            <a:avLst/>
          </a:prstGeom>
        </p:spPr>
      </p:pic>
    </p:spTree>
    <p:extLst>
      <p:ext uri="{BB962C8B-B14F-4D97-AF65-F5344CB8AC3E}">
        <p14:creationId xmlns:p14="http://schemas.microsoft.com/office/powerpoint/2010/main" val="1431443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7D047-6F8F-4FE0-B51D-D8C9255A403C}"/>
              </a:ext>
            </a:extLst>
          </p:cNvPr>
          <p:cNvSpPr>
            <a:spLocks noGrp="1"/>
          </p:cNvSpPr>
          <p:nvPr>
            <p:ph type="title"/>
          </p:nvPr>
        </p:nvSpPr>
        <p:spPr/>
        <p:txBody>
          <a:bodyPr/>
          <a:lstStyle/>
          <a:p>
            <a:r>
              <a:rPr lang="en-US" sz="4800" b="1" dirty="0"/>
              <a:t>Overview</a:t>
            </a:r>
            <a:endParaRPr lang="en-US" b="1" dirty="0"/>
          </a:p>
        </p:txBody>
      </p:sp>
      <p:sp>
        <p:nvSpPr>
          <p:cNvPr id="3" name="Text Placeholder 2"/>
          <p:cNvSpPr>
            <a:spLocks noGrp="1"/>
          </p:cNvSpPr>
          <p:nvPr>
            <p:ph type="body" idx="1"/>
          </p:nvPr>
        </p:nvSpPr>
        <p:spPr/>
        <p:txBody>
          <a:bodyPr>
            <a:normAutofit lnSpcReduction="10000"/>
          </a:bodyPr>
          <a:lstStyle/>
          <a:p>
            <a:r>
              <a:rPr lang="en-US" dirty="0"/>
              <a:t>Apache Cassandra is open source, linearly scalable, distributed and fault-tolerant NoSQL database. Designed to handle a huge amount of data.</a:t>
            </a:r>
          </a:p>
          <a:p>
            <a:r>
              <a:rPr lang="en-US" dirty="0"/>
              <a:t>Its distribution design is based on Amazon’s Dynamo and its data model on Google’s </a:t>
            </a:r>
            <a:r>
              <a:rPr lang="en-US" dirty="0" err="1"/>
              <a:t>Bigtable</a:t>
            </a:r>
            <a:r>
              <a:rPr lang="en-US" dirty="0"/>
              <a:t>.</a:t>
            </a:r>
          </a:p>
          <a:p>
            <a:r>
              <a:rPr lang="en-US" dirty="0"/>
              <a:t>Cassandra implements a Dynamo-style replication model with no single point of failure, but adds a more powerful “column family” data model.</a:t>
            </a:r>
          </a:p>
          <a:p>
            <a:r>
              <a:rPr lang="en-US" dirty="0"/>
              <a:t>Cassandra is being used by some of the biggest companies such as Facebook, Twitter, Cisco, Rackspace, </a:t>
            </a:r>
            <a:r>
              <a:rPr lang="en-US" dirty="0" err="1"/>
              <a:t>ebay</a:t>
            </a:r>
            <a:r>
              <a:rPr lang="en-US" dirty="0"/>
              <a:t>, Twitter, Netflix, and more.</a:t>
            </a:r>
          </a:p>
        </p:txBody>
      </p:sp>
    </p:spTree>
    <p:extLst>
      <p:ext uri="{BB962C8B-B14F-4D97-AF65-F5344CB8AC3E}">
        <p14:creationId xmlns:p14="http://schemas.microsoft.com/office/powerpoint/2010/main" val="49518487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6E7199-8A2D-4813-A614-46D1C6233C63}"/>
              </a:ext>
            </a:extLst>
          </p:cNvPr>
          <p:cNvSpPr>
            <a:spLocks noGrp="1"/>
          </p:cNvSpPr>
          <p:nvPr>
            <p:ph type="body" idx="1"/>
          </p:nvPr>
        </p:nvSpPr>
        <p:spPr/>
        <p:txBody>
          <a:bodyPr>
            <a:normAutofit/>
          </a:bodyPr>
          <a:lstStyle/>
          <a:p>
            <a:pPr marL="0" indent="0">
              <a:buNone/>
            </a:pPr>
            <a:r>
              <a:rPr lang="en-US" sz="2400" b="1" dirty="0"/>
              <a:t>With Clause: </a:t>
            </a:r>
            <a:r>
              <a:rPr lang="en-US" sz="2000" dirty="0"/>
              <a:t>"With clause" is used to specify any property and its value for the defined table. For example, if you want to compress Cassandra table data. You can set compression property by specifying compression algorithm property value in "With clause."</a:t>
            </a:r>
          </a:p>
          <a:p>
            <a:pPr marL="0" indent="0">
              <a:buNone/>
            </a:pPr>
            <a:r>
              <a:rPr lang="en-US" sz="2400" b="1" dirty="0"/>
              <a:t>Execution</a:t>
            </a:r>
            <a:endParaRPr lang="en-US" sz="2000" dirty="0"/>
          </a:p>
          <a:p>
            <a:pPr marL="0" indent="0">
              <a:buNone/>
            </a:pPr>
            <a:r>
              <a:rPr lang="en-US" sz="2000" dirty="0"/>
              <a:t>Here is the execution of the command 'Create table' that will create table name 'Student' in the </a:t>
            </a:r>
            <a:r>
              <a:rPr lang="en-US" sz="2000" dirty="0" err="1"/>
              <a:t>keyspace</a:t>
            </a:r>
            <a:r>
              <a:rPr lang="en-US" sz="2000" dirty="0"/>
              <a:t> 'University.’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984A4A6-AEC4-4779-8AC2-1817984E4396}"/>
              </a:ext>
            </a:extLst>
          </p:cNvPr>
          <p:cNvPicPr>
            <a:picLocks noChangeAspect="1"/>
          </p:cNvPicPr>
          <p:nvPr/>
        </p:nvPicPr>
        <p:blipFill>
          <a:blip r:embed="rId2"/>
          <a:stretch>
            <a:fillRect/>
          </a:stretch>
        </p:blipFill>
        <p:spPr>
          <a:xfrm>
            <a:off x="2929248" y="3748709"/>
            <a:ext cx="6333504" cy="2648698"/>
          </a:xfrm>
          <a:prstGeom prst="rect">
            <a:avLst/>
          </a:prstGeom>
        </p:spPr>
      </p:pic>
    </p:spTree>
    <p:extLst>
      <p:ext uri="{BB962C8B-B14F-4D97-AF65-F5344CB8AC3E}">
        <p14:creationId xmlns:p14="http://schemas.microsoft.com/office/powerpoint/2010/main" val="210567440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092C4C-8944-470D-946A-3A3C52A65B52}"/>
              </a:ext>
            </a:extLst>
          </p:cNvPr>
          <p:cNvSpPr>
            <a:spLocks noGrp="1"/>
          </p:cNvSpPr>
          <p:nvPr>
            <p:ph type="body" idx="1"/>
          </p:nvPr>
        </p:nvSpPr>
        <p:spPr/>
        <p:txBody>
          <a:bodyPr>
            <a:normAutofit/>
          </a:bodyPr>
          <a:lstStyle/>
          <a:p>
            <a:pPr marL="0" indent="0">
              <a:buNone/>
            </a:pPr>
            <a:r>
              <a:rPr lang="en-US" sz="2000" dirty="0"/>
              <a:t>After successful execution of the command 'Create table', table 'Student' will be created in the </a:t>
            </a:r>
            <a:r>
              <a:rPr lang="en-US" sz="2000" dirty="0" err="1"/>
              <a:t>keyspace</a:t>
            </a:r>
            <a:r>
              <a:rPr lang="en-US" sz="2000" dirty="0"/>
              <a:t> 'University' with columns </a:t>
            </a:r>
            <a:r>
              <a:rPr lang="en-US" sz="2000" dirty="0" err="1"/>
              <a:t>RollNo</a:t>
            </a:r>
            <a:r>
              <a:rPr lang="en-US" sz="2000" dirty="0"/>
              <a:t>, Name and dept. </a:t>
            </a:r>
            <a:r>
              <a:rPr lang="en-US" sz="2000" dirty="0" err="1"/>
              <a:t>RollNo</a:t>
            </a:r>
            <a:r>
              <a:rPr lang="en-US" sz="2000" dirty="0"/>
              <a:t> is the primary key. </a:t>
            </a:r>
            <a:r>
              <a:rPr lang="en-US" sz="2000" dirty="0" err="1"/>
              <a:t>RollNo</a:t>
            </a:r>
            <a:r>
              <a:rPr lang="en-US" sz="2000" dirty="0"/>
              <a:t> is also a partition key. All the data will be in the single partition.</a:t>
            </a:r>
          </a:p>
          <a:p>
            <a:pPr marL="0" indent="0">
              <a:buNone/>
            </a:pPr>
            <a:r>
              <a:rPr lang="en-US" sz="2400" b="1" dirty="0"/>
              <a:t>Cassandra Alter table</a:t>
            </a:r>
          </a:p>
          <a:p>
            <a:pPr marL="0" indent="0">
              <a:buNone/>
            </a:pPr>
            <a:r>
              <a:rPr lang="en-US" sz="2000" dirty="0"/>
              <a:t>Command 'Alter Table' is used to drop column, add a new column, alter column name, alter column type and change the property of the table.</a:t>
            </a:r>
          </a:p>
          <a:p>
            <a:pPr marL="0" indent="0">
              <a:buNone/>
            </a:pPr>
            <a:r>
              <a:rPr lang="en-US" sz="2400" b="1" dirty="0"/>
              <a:t>Syntax</a:t>
            </a:r>
            <a:endParaRPr lang="en-US" b="1"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630457EE-0288-4E53-AA4C-79EDF52CC163}"/>
              </a:ext>
            </a:extLst>
          </p:cNvPr>
          <p:cNvPicPr>
            <a:picLocks noChangeAspect="1"/>
          </p:cNvPicPr>
          <p:nvPr/>
        </p:nvPicPr>
        <p:blipFill>
          <a:blip r:embed="rId2"/>
          <a:stretch>
            <a:fillRect/>
          </a:stretch>
        </p:blipFill>
        <p:spPr>
          <a:xfrm>
            <a:off x="892969" y="4343711"/>
            <a:ext cx="6286500" cy="1800225"/>
          </a:xfrm>
          <a:prstGeom prst="rect">
            <a:avLst/>
          </a:prstGeom>
        </p:spPr>
      </p:pic>
    </p:spTree>
    <p:extLst>
      <p:ext uri="{BB962C8B-B14F-4D97-AF65-F5344CB8AC3E}">
        <p14:creationId xmlns:p14="http://schemas.microsoft.com/office/powerpoint/2010/main" val="242561458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7B2D6-68F8-4CDA-A0D3-2D75849D22F4}"/>
              </a:ext>
            </a:extLst>
          </p:cNvPr>
          <p:cNvSpPr>
            <a:spLocks noGrp="1"/>
          </p:cNvSpPr>
          <p:nvPr>
            <p:ph type="body" idx="1"/>
          </p:nvPr>
        </p:nvSpPr>
        <p:spPr>
          <a:xfrm>
            <a:off x="892969" y="892969"/>
            <a:ext cx="10406063" cy="5072063"/>
          </a:xfrm>
        </p:spPr>
        <p:txBody>
          <a:bodyPr/>
          <a:lstStyle/>
          <a:p>
            <a:pPr marL="0" indent="0">
              <a:buNone/>
            </a:pPr>
            <a:r>
              <a:rPr lang="en-US" sz="2400" b="1" dirty="0"/>
              <a:t>Execution</a:t>
            </a:r>
            <a:endParaRPr lang="en-US" sz="2400" dirty="0"/>
          </a:p>
          <a:p>
            <a:pPr marL="0" indent="0">
              <a:buNone/>
            </a:pPr>
            <a:r>
              <a:rPr lang="en-US" sz="2000" dirty="0"/>
              <a:t>Here is the snapshot of the command 'Alter Table' that will add new column in the table Student.</a:t>
            </a:r>
          </a:p>
          <a:p>
            <a:pPr marL="0" indent="0">
              <a:buNone/>
            </a:pPr>
            <a:endParaRPr lang="en-US" sz="2000" dirty="0"/>
          </a:p>
          <a:p>
            <a:pPr marL="0" indent="0">
              <a:buNone/>
            </a:pPr>
            <a:endParaRPr lang="en-US" sz="2000" dirty="0"/>
          </a:p>
          <a:p>
            <a:pPr marL="0" indent="0">
              <a:buNone/>
            </a:pPr>
            <a:r>
              <a:rPr lang="en-US" sz="2000" dirty="0"/>
              <a:t>After successful execution of the command 'Alter Table', a new column 'Semester' with '</a:t>
            </a:r>
            <a:r>
              <a:rPr lang="en-US" sz="2000" dirty="0" err="1"/>
              <a:t>int</a:t>
            </a:r>
            <a:r>
              <a:rPr lang="en-US" sz="2000" dirty="0"/>
              <a:t>' data type will be added to the table Student. Screenshot of updated Student table: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ADA6C30-1068-422C-AF3C-B11F841264E6}"/>
              </a:ext>
            </a:extLst>
          </p:cNvPr>
          <p:cNvPicPr>
            <a:picLocks noChangeAspect="1"/>
          </p:cNvPicPr>
          <p:nvPr/>
        </p:nvPicPr>
        <p:blipFill>
          <a:blip r:embed="rId2"/>
          <a:stretch>
            <a:fillRect/>
          </a:stretch>
        </p:blipFill>
        <p:spPr>
          <a:xfrm>
            <a:off x="3340151" y="1455125"/>
            <a:ext cx="4544047" cy="1706388"/>
          </a:xfrm>
          <a:prstGeom prst="rect">
            <a:avLst/>
          </a:prstGeom>
        </p:spPr>
      </p:pic>
      <p:pic>
        <p:nvPicPr>
          <p:cNvPr id="6" name="Picture 5">
            <a:extLst>
              <a:ext uri="{FF2B5EF4-FFF2-40B4-BE49-F238E27FC236}">
                <a16:creationId xmlns:a16="http://schemas.microsoft.com/office/drawing/2014/main" id="{7AD36054-5C42-49EA-A7FA-A37C816FB8D8}"/>
              </a:ext>
            </a:extLst>
          </p:cNvPr>
          <p:cNvPicPr>
            <a:picLocks noChangeAspect="1"/>
          </p:cNvPicPr>
          <p:nvPr/>
        </p:nvPicPr>
        <p:blipFill>
          <a:blip r:embed="rId3"/>
          <a:stretch>
            <a:fillRect/>
          </a:stretch>
        </p:blipFill>
        <p:spPr>
          <a:xfrm>
            <a:off x="2961862" y="3942328"/>
            <a:ext cx="4922336" cy="2551652"/>
          </a:xfrm>
          <a:prstGeom prst="rect">
            <a:avLst/>
          </a:prstGeom>
        </p:spPr>
      </p:pic>
    </p:spTree>
    <p:extLst>
      <p:ext uri="{BB962C8B-B14F-4D97-AF65-F5344CB8AC3E}">
        <p14:creationId xmlns:p14="http://schemas.microsoft.com/office/powerpoint/2010/main" val="170768605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7539A-D980-4AEA-820A-4F60703C61FC}"/>
              </a:ext>
            </a:extLst>
          </p:cNvPr>
          <p:cNvSpPr>
            <a:spLocks noGrp="1"/>
          </p:cNvSpPr>
          <p:nvPr>
            <p:ph type="body" idx="1"/>
          </p:nvPr>
        </p:nvSpPr>
        <p:spPr/>
        <p:txBody>
          <a:bodyPr>
            <a:normAutofit/>
          </a:bodyPr>
          <a:lstStyle/>
          <a:p>
            <a:pPr marL="0" indent="0">
              <a:buNone/>
            </a:pPr>
            <a:r>
              <a:rPr lang="en-US" sz="2400" b="1" dirty="0"/>
              <a:t>Drop Table</a:t>
            </a:r>
          </a:p>
          <a:p>
            <a:pPr marL="0" indent="0">
              <a:buNone/>
            </a:pPr>
            <a:r>
              <a:rPr lang="en-US" sz="2000" dirty="0"/>
              <a:t>Command 'Drop table' drops specified table including all the data from the </a:t>
            </a:r>
            <a:r>
              <a:rPr lang="en-US" sz="2000" dirty="0" err="1"/>
              <a:t>keyspace</a:t>
            </a:r>
            <a:r>
              <a:rPr lang="en-US" sz="2000" dirty="0"/>
              <a:t>. Before dropping the table, Cassandra takes a snapshot of the data not the schema as a backup.</a:t>
            </a:r>
          </a:p>
          <a:p>
            <a:pPr marL="0" indent="0">
              <a:buNone/>
            </a:pPr>
            <a:r>
              <a:rPr lang="en-US" sz="2200" b="1" dirty="0"/>
              <a:t>Syntax</a:t>
            </a:r>
            <a:endParaRPr lang="en-US" sz="2200" dirty="0"/>
          </a:p>
          <a:p>
            <a:pPr marL="0" indent="0">
              <a:buNone/>
            </a:pPr>
            <a:endParaRPr lang="en-US" sz="2000" dirty="0"/>
          </a:p>
          <a:p>
            <a:pPr marL="0" indent="0">
              <a:buNone/>
            </a:pPr>
            <a:r>
              <a:rPr lang="en-US" sz="2200" b="1" dirty="0"/>
              <a:t>Execution</a:t>
            </a:r>
          </a:p>
          <a:p>
            <a:pPr marL="0" indent="0">
              <a:buNone/>
            </a:pPr>
            <a:r>
              <a:rPr lang="en-US" sz="2000" dirty="0"/>
              <a:t>Here is the snapshot of the executed command 'Drop Table' that will drop table Student from the </a:t>
            </a:r>
            <a:r>
              <a:rPr lang="en-US" sz="2000" dirty="0" err="1"/>
              <a:t>keyspace</a:t>
            </a:r>
            <a:r>
              <a:rPr lang="en-US" sz="2000" dirty="0"/>
              <a:t> 'University’.</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3C77F1E2-2BBA-407F-8F99-5F7B0B4691ED}"/>
              </a:ext>
            </a:extLst>
          </p:cNvPr>
          <p:cNvPicPr>
            <a:picLocks noChangeAspect="1"/>
          </p:cNvPicPr>
          <p:nvPr/>
        </p:nvPicPr>
        <p:blipFill>
          <a:blip r:embed="rId2"/>
          <a:stretch>
            <a:fillRect/>
          </a:stretch>
        </p:blipFill>
        <p:spPr>
          <a:xfrm>
            <a:off x="892969" y="2800350"/>
            <a:ext cx="5686425" cy="628650"/>
          </a:xfrm>
          <a:prstGeom prst="rect">
            <a:avLst/>
          </a:prstGeom>
        </p:spPr>
      </p:pic>
      <p:pic>
        <p:nvPicPr>
          <p:cNvPr id="4" name="Picture 3">
            <a:extLst>
              <a:ext uri="{FF2B5EF4-FFF2-40B4-BE49-F238E27FC236}">
                <a16:creationId xmlns:a16="http://schemas.microsoft.com/office/drawing/2014/main" id="{E769F999-9CAB-4BFC-BB89-04A6EFCBABB6}"/>
              </a:ext>
            </a:extLst>
          </p:cNvPr>
          <p:cNvPicPr>
            <a:picLocks noChangeAspect="1"/>
          </p:cNvPicPr>
          <p:nvPr/>
        </p:nvPicPr>
        <p:blipFill>
          <a:blip r:embed="rId3"/>
          <a:stretch>
            <a:fillRect/>
          </a:stretch>
        </p:blipFill>
        <p:spPr>
          <a:xfrm>
            <a:off x="3890030" y="5033181"/>
            <a:ext cx="4411939" cy="1565527"/>
          </a:xfrm>
          <a:prstGeom prst="rect">
            <a:avLst/>
          </a:prstGeom>
        </p:spPr>
      </p:pic>
    </p:spTree>
    <p:extLst>
      <p:ext uri="{BB962C8B-B14F-4D97-AF65-F5344CB8AC3E}">
        <p14:creationId xmlns:p14="http://schemas.microsoft.com/office/powerpoint/2010/main" val="1867153840"/>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BC38F3-136F-4E1F-B4F1-597C090D48AA}"/>
              </a:ext>
            </a:extLst>
          </p:cNvPr>
          <p:cNvSpPr>
            <a:spLocks noGrp="1"/>
          </p:cNvSpPr>
          <p:nvPr>
            <p:ph type="body" idx="1"/>
          </p:nvPr>
        </p:nvSpPr>
        <p:spPr/>
        <p:txBody>
          <a:bodyPr>
            <a:normAutofit/>
          </a:bodyPr>
          <a:lstStyle/>
          <a:p>
            <a:pPr marL="0" indent="0">
              <a:buNone/>
            </a:pPr>
            <a:r>
              <a:rPr lang="en-US" sz="2400" dirty="0"/>
              <a:t>After successful execution of the command 'Drop Table', table Student will be dropped from the </a:t>
            </a:r>
            <a:r>
              <a:rPr lang="en-US" sz="2400" dirty="0" err="1"/>
              <a:t>keyspace</a:t>
            </a:r>
            <a:r>
              <a:rPr lang="en-US" sz="2400" dirty="0"/>
              <a:t> University.</a:t>
            </a:r>
          </a:p>
          <a:p>
            <a:pPr marL="0" indent="0">
              <a:buNone/>
            </a:pPr>
            <a:r>
              <a:rPr lang="en-US" sz="2400" dirty="0"/>
              <a:t>Here is the snapshot that shows the error returned by the Cassandra when tried to access Student table that does not exist.</a:t>
            </a:r>
          </a:p>
          <a:p>
            <a:pPr marL="0" indent="0">
              <a:buNone/>
            </a:pPr>
            <a:endParaRPr lang="en-US" sz="2400" dirty="0"/>
          </a:p>
          <a:p>
            <a:pPr marL="0" indent="0">
              <a:buNone/>
            </a:pPr>
            <a:endParaRPr lang="en-US" sz="2400" dirty="0"/>
          </a:p>
          <a:p>
            <a:pPr marL="0" indent="0">
              <a:buNone/>
            </a:pPr>
            <a:endParaRPr lang="en-US" sz="2400" dirty="0"/>
          </a:p>
        </p:txBody>
      </p:sp>
      <p:pic>
        <p:nvPicPr>
          <p:cNvPr id="3" name="Picture 2">
            <a:extLst>
              <a:ext uri="{FF2B5EF4-FFF2-40B4-BE49-F238E27FC236}">
                <a16:creationId xmlns:a16="http://schemas.microsoft.com/office/drawing/2014/main" id="{0F8E439C-0FD6-45A7-8037-1B46FE84E331}"/>
              </a:ext>
            </a:extLst>
          </p:cNvPr>
          <p:cNvPicPr>
            <a:picLocks noChangeAspect="1"/>
          </p:cNvPicPr>
          <p:nvPr/>
        </p:nvPicPr>
        <p:blipFill>
          <a:blip r:embed="rId2"/>
          <a:stretch>
            <a:fillRect/>
          </a:stretch>
        </p:blipFill>
        <p:spPr>
          <a:xfrm>
            <a:off x="2602841" y="4000085"/>
            <a:ext cx="6986317" cy="1406801"/>
          </a:xfrm>
          <a:prstGeom prst="rect">
            <a:avLst/>
          </a:prstGeom>
        </p:spPr>
      </p:pic>
    </p:spTree>
    <p:extLst>
      <p:ext uri="{BB962C8B-B14F-4D97-AF65-F5344CB8AC3E}">
        <p14:creationId xmlns:p14="http://schemas.microsoft.com/office/powerpoint/2010/main" val="113702611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06A484-5BA7-4CCE-BFF7-11FC2E83BBE3}"/>
              </a:ext>
            </a:extLst>
          </p:cNvPr>
          <p:cNvSpPr>
            <a:spLocks noGrp="1"/>
          </p:cNvSpPr>
          <p:nvPr>
            <p:ph type="body" idx="1"/>
          </p:nvPr>
        </p:nvSpPr>
        <p:spPr/>
        <p:txBody>
          <a:bodyPr>
            <a:normAutofit/>
          </a:bodyPr>
          <a:lstStyle/>
          <a:p>
            <a:pPr marL="0" indent="0">
              <a:buNone/>
            </a:pPr>
            <a:r>
              <a:rPr lang="en-US" sz="2400" b="1" dirty="0"/>
              <a:t>Truncate Table</a:t>
            </a:r>
          </a:p>
          <a:p>
            <a:pPr marL="0" indent="0">
              <a:buNone/>
            </a:pPr>
            <a:r>
              <a:rPr lang="en-US" sz="2000" dirty="0"/>
              <a:t>Command 'Truncate table' removes all the data from the specified table. Before truncating the data, Cassandra takes the snapshot of the data as a backup.</a:t>
            </a:r>
          </a:p>
          <a:p>
            <a:pPr marL="0" indent="0">
              <a:buNone/>
            </a:pPr>
            <a:r>
              <a:rPr lang="en-US" sz="2200" b="1" dirty="0"/>
              <a:t>Syntax</a:t>
            </a:r>
            <a:r>
              <a:rPr lang="en-US" sz="2200" dirty="0"/>
              <a:t> </a:t>
            </a:r>
          </a:p>
          <a:p>
            <a:pPr marL="0" indent="0">
              <a:buNone/>
            </a:pPr>
            <a:endParaRPr lang="en-US" sz="2200" dirty="0"/>
          </a:p>
          <a:p>
            <a:pPr marL="0" indent="0">
              <a:buNone/>
            </a:pPr>
            <a:r>
              <a:rPr lang="en-US" sz="2200" b="1" dirty="0"/>
              <a:t>Execution</a:t>
            </a:r>
          </a:p>
          <a:p>
            <a:pPr marL="0" indent="0">
              <a:buNone/>
            </a:pPr>
            <a:r>
              <a:rPr lang="en-US" sz="2000" dirty="0"/>
              <a:t>There are three records in the table Student. These are the records in the table.</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3FA21DCC-B6B0-4527-BE12-60AA43AD04B7}"/>
              </a:ext>
            </a:extLst>
          </p:cNvPr>
          <p:cNvPicPr>
            <a:picLocks noChangeAspect="1"/>
          </p:cNvPicPr>
          <p:nvPr/>
        </p:nvPicPr>
        <p:blipFill>
          <a:blip r:embed="rId2"/>
          <a:stretch>
            <a:fillRect/>
          </a:stretch>
        </p:blipFill>
        <p:spPr>
          <a:xfrm>
            <a:off x="892969" y="3114675"/>
            <a:ext cx="5448300" cy="628650"/>
          </a:xfrm>
          <a:prstGeom prst="rect">
            <a:avLst/>
          </a:prstGeom>
        </p:spPr>
      </p:pic>
      <p:pic>
        <p:nvPicPr>
          <p:cNvPr id="4" name="Picture 3">
            <a:extLst>
              <a:ext uri="{FF2B5EF4-FFF2-40B4-BE49-F238E27FC236}">
                <a16:creationId xmlns:a16="http://schemas.microsoft.com/office/drawing/2014/main" id="{4243790C-FB3C-4C92-97ED-2E313AE1C354}"/>
              </a:ext>
            </a:extLst>
          </p:cNvPr>
          <p:cNvPicPr>
            <a:picLocks noChangeAspect="1"/>
          </p:cNvPicPr>
          <p:nvPr/>
        </p:nvPicPr>
        <p:blipFill>
          <a:blip r:embed="rId3"/>
          <a:stretch>
            <a:fillRect/>
          </a:stretch>
        </p:blipFill>
        <p:spPr>
          <a:xfrm>
            <a:off x="3789467" y="5097428"/>
            <a:ext cx="4613066" cy="1074772"/>
          </a:xfrm>
          <a:prstGeom prst="rect">
            <a:avLst/>
          </a:prstGeom>
        </p:spPr>
      </p:pic>
    </p:spTree>
    <p:extLst>
      <p:ext uri="{BB962C8B-B14F-4D97-AF65-F5344CB8AC3E}">
        <p14:creationId xmlns:p14="http://schemas.microsoft.com/office/powerpoint/2010/main" val="422216875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9CD2D7-BCCE-48E0-A95C-833BEB92BF57}"/>
              </a:ext>
            </a:extLst>
          </p:cNvPr>
          <p:cNvSpPr>
            <a:spLocks noGrp="1"/>
          </p:cNvSpPr>
          <p:nvPr>
            <p:ph type="body" idx="1"/>
          </p:nvPr>
        </p:nvSpPr>
        <p:spPr/>
        <p:txBody>
          <a:bodyPr>
            <a:normAutofit/>
          </a:bodyPr>
          <a:lstStyle/>
          <a:p>
            <a:pPr marL="0" indent="0">
              <a:buNone/>
            </a:pPr>
            <a:r>
              <a:rPr lang="en-US" sz="2000" dirty="0"/>
              <a:t>Here is the snapshot of the executed command 'Truncate table' that will remove all the data from the table Student.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successful execution of the command 'Truncate Table', all the data will be removed from the table Student.</a:t>
            </a:r>
          </a:p>
          <a:p>
            <a:pPr marL="0" indent="0">
              <a:buNone/>
            </a:pPr>
            <a:r>
              <a:rPr lang="en-US" sz="2000" dirty="0"/>
              <a:t>Here is the snapshot of the database state where there are no records in the table Student.</a:t>
            </a:r>
          </a:p>
          <a:p>
            <a:pPr marL="0" indent="0">
              <a:buNone/>
            </a:pPr>
            <a:endParaRPr lang="en-US" sz="2000" dirty="0"/>
          </a:p>
        </p:txBody>
      </p:sp>
      <p:pic>
        <p:nvPicPr>
          <p:cNvPr id="3" name="Picture 2">
            <a:extLst>
              <a:ext uri="{FF2B5EF4-FFF2-40B4-BE49-F238E27FC236}">
                <a16:creationId xmlns:a16="http://schemas.microsoft.com/office/drawing/2014/main" id="{A62CFDD2-BCBF-4DD9-BDBB-AC07511E58E7}"/>
              </a:ext>
            </a:extLst>
          </p:cNvPr>
          <p:cNvPicPr>
            <a:picLocks noChangeAspect="1"/>
          </p:cNvPicPr>
          <p:nvPr/>
        </p:nvPicPr>
        <p:blipFill>
          <a:blip r:embed="rId2"/>
          <a:stretch>
            <a:fillRect/>
          </a:stretch>
        </p:blipFill>
        <p:spPr>
          <a:xfrm>
            <a:off x="3267074" y="1762953"/>
            <a:ext cx="5657850" cy="2000250"/>
          </a:xfrm>
          <a:prstGeom prst="rect">
            <a:avLst/>
          </a:prstGeom>
        </p:spPr>
      </p:pic>
      <p:pic>
        <p:nvPicPr>
          <p:cNvPr id="4" name="Picture 3">
            <a:extLst>
              <a:ext uri="{FF2B5EF4-FFF2-40B4-BE49-F238E27FC236}">
                <a16:creationId xmlns:a16="http://schemas.microsoft.com/office/drawing/2014/main" id="{EDBE09C5-6CA4-4B56-B141-3C955EF8FCE7}"/>
              </a:ext>
            </a:extLst>
          </p:cNvPr>
          <p:cNvPicPr>
            <a:picLocks noChangeAspect="1"/>
          </p:cNvPicPr>
          <p:nvPr/>
        </p:nvPicPr>
        <p:blipFill>
          <a:blip r:embed="rId3"/>
          <a:stretch>
            <a:fillRect/>
          </a:stretch>
        </p:blipFill>
        <p:spPr>
          <a:xfrm>
            <a:off x="3824286" y="5493544"/>
            <a:ext cx="4543425" cy="942975"/>
          </a:xfrm>
          <a:prstGeom prst="rect">
            <a:avLst/>
          </a:prstGeom>
        </p:spPr>
      </p:pic>
    </p:spTree>
    <p:extLst>
      <p:ext uri="{BB962C8B-B14F-4D97-AF65-F5344CB8AC3E}">
        <p14:creationId xmlns:p14="http://schemas.microsoft.com/office/powerpoint/2010/main" val="86581981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46ED19-387C-4329-AAE6-DE64D0EEAC54}"/>
              </a:ext>
            </a:extLst>
          </p:cNvPr>
          <p:cNvSpPr>
            <a:spLocks noGrp="1"/>
          </p:cNvSpPr>
          <p:nvPr>
            <p:ph type="body" idx="1"/>
          </p:nvPr>
        </p:nvSpPr>
        <p:spPr/>
        <p:txBody>
          <a:bodyPr>
            <a:normAutofit lnSpcReduction="10000"/>
          </a:bodyPr>
          <a:lstStyle/>
          <a:p>
            <a:pPr marL="0" indent="0">
              <a:buNone/>
            </a:pPr>
            <a:r>
              <a:rPr lang="en-US" sz="2400" b="1" dirty="0"/>
              <a:t>Cassandra Create Index</a:t>
            </a:r>
          </a:p>
          <a:p>
            <a:pPr marL="0" indent="0">
              <a:buNone/>
            </a:pPr>
            <a:r>
              <a:rPr lang="en-US" sz="2000" dirty="0"/>
              <a:t>Command 'Create index' creates an index on the column specified by the user. If the data already exists for the column you want to index, Cassandra creates indexes on the data during the 'create index' statement execution.</a:t>
            </a:r>
          </a:p>
          <a:p>
            <a:r>
              <a:rPr lang="en-US" sz="2000" dirty="0"/>
              <a:t>After creating an index, Cassandra indexes new data automatically when data is inserted.</a:t>
            </a:r>
          </a:p>
          <a:p>
            <a:r>
              <a:rPr lang="en-US" sz="2000" dirty="0"/>
              <a:t>The index cannot be created on primary key as a primary key is already indexed.</a:t>
            </a:r>
          </a:p>
          <a:p>
            <a:r>
              <a:rPr lang="en-US" sz="2000" dirty="0"/>
              <a:t>Indexes on collections are not supported in Cassandra.</a:t>
            </a:r>
          </a:p>
          <a:p>
            <a:r>
              <a:rPr lang="en-US" sz="2000" dirty="0"/>
              <a:t>Without indexing on the column, Cassandra can't filter that column unless it is a primary key.</a:t>
            </a:r>
          </a:p>
          <a:p>
            <a:r>
              <a:rPr lang="en-US" sz="2000" dirty="0"/>
              <a:t>That's why, for filtering columns in Cassandra, indexes needs to be created.</a:t>
            </a:r>
          </a:p>
        </p:txBody>
      </p:sp>
    </p:spTree>
    <p:extLst>
      <p:ext uri="{BB962C8B-B14F-4D97-AF65-F5344CB8AC3E}">
        <p14:creationId xmlns:p14="http://schemas.microsoft.com/office/powerpoint/2010/main" val="403509257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EBC516-39AF-4843-A269-E6F7EB88C7ED}"/>
              </a:ext>
            </a:extLst>
          </p:cNvPr>
          <p:cNvSpPr>
            <a:spLocks noGrp="1"/>
          </p:cNvSpPr>
          <p:nvPr>
            <p:ph type="body" idx="1"/>
          </p:nvPr>
        </p:nvSpPr>
        <p:spPr/>
        <p:txBody>
          <a:bodyPr>
            <a:normAutofit/>
          </a:bodyPr>
          <a:lstStyle/>
          <a:p>
            <a:pPr marL="0" indent="0">
              <a:buNone/>
            </a:pPr>
            <a:r>
              <a:rPr lang="en-US" sz="2000" b="1" dirty="0"/>
              <a:t>Syntax</a:t>
            </a:r>
          </a:p>
          <a:p>
            <a:pPr marL="0" indent="0">
              <a:buNone/>
            </a:pPr>
            <a:endParaRPr lang="en-US" sz="2000" dirty="0"/>
          </a:p>
          <a:p>
            <a:pPr marL="0" indent="0">
              <a:buNone/>
            </a:pPr>
            <a:r>
              <a:rPr lang="en-US" sz="2000" b="1" dirty="0"/>
              <a:t>Execution</a:t>
            </a:r>
          </a:p>
          <a:p>
            <a:pPr marL="0" indent="0">
              <a:buNone/>
            </a:pPr>
            <a:r>
              <a:rPr lang="en-US" sz="2000" dirty="0"/>
              <a:t>Here is the snapshot where it was tried to filter "</a:t>
            </a:r>
            <a:r>
              <a:rPr lang="en-US" sz="2000" dirty="0" err="1"/>
              <a:t>dept</a:t>
            </a:r>
            <a:r>
              <a:rPr lang="en-US" sz="2000" dirty="0"/>
              <a:t>" column without creating the index. In response, the error was returned.</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5325E02B-7333-43EE-9B24-1D2071669C89}"/>
              </a:ext>
            </a:extLst>
          </p:cNvPr>
          <p:cNvPicPr>
            <a:picLocks noChangeAspect="1"/>
          </p:cNvPicPr>
          <p:nvPr/>
        </p:nvPicPr>
        <p:blipFill>
          <a:blip r:embed="rId2"/>
          <a:stretch>
            <a:fillRect/>
          </a:stretch>
        </p:blipFill>
        <p:spPr>
          <a:xfrm>
            <a:off x="892969" y="1628153"/>
            <a:ext cx="7353300" cy="600075"/>
          </a:xfrm>
          <a:prstGeom prst="rect">
            <a:avLst/>
          </a:prstGeom>
        </p:spPr>
      </p:pic>
      <p:pic>
        <p:nvPicPr>
          <p:cNvPr id="4" name="Picture 3">
            <a:extLst>
              <a:ext uri="{FF2B5EF4-FFF2-40B4-BE49-F238E27FC236}">
                <a16:creationId xmlns:a16="http://schemas.microsoft.com/office/drawing/2014/main" id="{128E7E76-5950-45CA-AF2D-C3F4C84DA542}"/>
              </a:ext>
            </a:extLst>
          </p:cNvPr>
          <p:cNvPicPr>
            <a:picLocks noChangeAspect="1"/>
          </p:cNvPicPr>
          <p:nvPr/>
        </p:nvPicPr>
        <p:blipFill>
          <a:blip r:embed="rId3"/>
          <a:stretch>
            <a:fillRect/>
          </a:stretch>
        </p:blipFill>
        <p:spPr>
          <a:xfrm>
            <a:off x="892969" y="4290183"/>
            <a:ext cx="9886702" cy="1017313"/>
          </a:xfrm>
          <a:prstGeom prst="rect">
            <a:avLst/>
          </a:prstGeom>
        </p:spPr>
      </p:pic>
    </p:spTree>
    <p:extLst>
      <p:ext uri="{BB962C8B-B14F-4D97-AF65-F5344CB8AC3E}">
        <p14:creationId xmlns:p14="http://schemas.microsoft.com/office/powerpoint/2010/main" val="123725247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BF8262-04CA-427F-B283-7939B2F7B1B4}"/>
              </a:ext>
            </a:extLst>
          </p:cNvPr>
          <p:cNvSpPr>
            <a:spLocks noGrp="1"/>
          </p:cNvSpPr>
          <p:nvPr>
            <p:ph type="body" idx="1"/>
          </p:nvPr>
        </p:nvSpPr>
        <p:spPr/>
        <p:txBody>
          <a:bodyPr>
            <a:normAutofit/>
          </a:bodyPr>
          <a:lstStyle/>
          <a:p>
            <a:pPr marL="0" indent="0">
              <a:buNone/>
            </a:pPr>
            <a:r>
              <a:rPr lang="en-US" sz="2000" dirty="0"/>
              <a:t>Here is the snapshot where index is created on </a:t>
            </a:r>
            <a:r>
              <a:rPr lang="en-US" sz="2000" dirty="0" err="1"/>
              <a:t>dept</a:t>
            </a:r>
            <a:r>
              <a:rPr lang="en-US" sz="2000" dirty="0"/>
              <a:t> column.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Here is the snapshot where it will be successfully filtered '</a:t>
            </a:r>
            <a:r>
              <a:rPr lang="en-US" sz="2000" dirty="0" err="1"/>
              <a:t>dept</a:t>
            </a:r>
            <a:r>
              <a:rPr lang="en-US" sz="2000" dirty="0"/>
              <a:t>' column.</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ACE4C9E4-C59C-401F-8EF5-0B14F4E29F07}"/>
              </a:ext>
            </a:extLst>
          </p:cNvPr>
          <p:cNvPicPr>
            <a:picLocks noChangeAspect="1"/>
          </p:cNvPicPr>
          <p:nvPr/>
        </p:nvPicPr>
        <p:blipFill>
          <a:blip r:embed="rId2"/>
          <a:stretch>
            <a:fillRect/>
          </a:stretch>
        </p:blipFill>
        <p:spPr>
          <a:xfrm>
            <a:off x="892969" y="1285875"/>
            <a:ext cx="7934325" cy="2143125"/>
          </a:xfrm>
          <a:prstGeom prst="rect">
            <a:avLst/>
          </a:prstGeom>
        </p:spPr>
      </p:pic>
      <p:pic>
        <p:nvPicPr>
          <p:cNvPr id="4" name="Picture 3">
            <a:extLst>
              <a:ext uri="{FF2B5EF4-FFF2-40B4-BE49-F238E27FC236}">
                <a16:creationId xmlns:a16="http://schemas.microsoft.com/office/drawing/2014/main" id="{C4F1BE07-35C4-4E18-9376-AA85A171B314}"/>
              </a:ext>
            </a:extLst>
          </p:cNvPr>
          <p:cNvPicPr>
            <a:picLocks noChangeAspect="1"/>
          </p:cNvPicPr>
          <p:nvPr/>
        </p:nvPicPr>
        <p:blipFill>
          <a:blip r:embed="rId3"/>
          <a:stretch>
            <a:fillRect/>
          </a:stretch>
        </p:blipFill>
        <p:spPr>
          <a:xfrm>
            <a:off x="892969" y="4199904"/>
            <a:ext cx="6772275" cy="1857375"/>
          </a:xfrm>
          <a:prstGeom prst="rect">
            <a:avLst/>
          </a:prstGeom>
        </p:spPr>
      </p:pic>
    </p:spTree>
    <p:extLst>
      <p:ext uri="{BB962C8B-B14F-4D97-AF65-F5344CB8AC3E}">
        <p14:creationId xmlns:p14="http://schemas.microsoft.com/office/powerpoint/2010/main" val="3217098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274E-9B37-40C6-B6D3-E163D6129C63}"/>
              </a:ext>
            </a:extLst>
          </p:cNvPr>
          <p:cNvSpPr>
            <a:spLocks noGrp="1"/>
          </p:cNvSpPr>
          <p:nvPr>
            <p:ph type="title"/>
          </p:nvPr>
        </p:nvSpPr>
        <p:spPr/>
        <p:txBody>
          <a:bodyPr>
            <a:normAutofit/>
          </a:bodyPr>
          <a:lstStyle/>
          <a:p>
            <a:r>
              <a:rPr lang="en-US" sz="4800" b="1" dirty="0"/>
              <a:t>Why </a:t>
            </a:r>
            <a:r>
              <a:rPr lang="en-US" sz="4800" b="1" dirty="0" err="1"/>
              <a:t>Casssandra</a:t>
            </a:r>
            <a:r>
              <a:rPr lang="en-US" sz="4800" b="1" dirty="0"/>
              <a:t>?</a:t>
            </a:r>
          </a:p>
        </p:txBody>
      </p:sp>
      <p:sp>
        <p:nvSpPr>
          <p:cNvPr id="3" name="Text Placeholder 2">
            <a:extLst>
              <a:ext uri="{FF2B5EF4-FFF2-40B4-BE49-F238E27FC236}">
                <a16:creationId xmlns:a16="http://schemas.microsoft.com/office/drawing/2014/main" id="{556B0B70-112D-46A5-A4C6-C02CBBC99CD2}"/>
              </a:ext>
            </a:extLst>
          </p:cNvPr>
          <p:cNvSpPr>
            <a:spLocks noGrp="1"/>
          </p:cNvSpPr>
          <p:nvPr>
            <p:ph type="body" idx="1"/>
          </p:nvPr>
        </p:nvSpPr>
        <p:spPr/>
        <p:txBody>
          <a:bodyPr>
            <a:normAutofit fontScale="85000" lnSpcReduction="20000"/>
          </a:bodyPr>
          <a:lstStyle/>
          <a:p>
            <a:r>
              <a:rPr lang="en-US" dirty="0"/>
              <a:t>While many developers have embraced simpler NoSQL variants (like MongoDB and </a:t>
            </a:r>
            <a:r>
              <a:rPr lang="en-US" dirty="0" err="1"/>
              <a:t>CouchDB</a:t>
            </a:r>
            <a:r>
              <a:rPr lang="en-US" dirty="0"/>
              <a:t>), Cassandra is possibly at the forefront of the NoSQL innovation, providing a level of reliability and fine tuning not found in many of the competitors’ offerings</a:t>
            </a:r>
          </a:p>
          <a:p>
            <a:r>
              <a:rPr lang="en-US" dirty="0"/>
              <a:t>When it comes to scaling, nothing scales like it, the biggest example being the Facebook which uses Cassandra for storing petabytes of Data</a:t>
            </a:r>
          </a:p>
          <a:p>
            <a:r>
              <a:rPr lang="en-US" dirty="0"/>
              <a:t>Operational simplicity and easy scale out due to master less architecture</a:t>
            </a:r>
          </a:p>
          <a:p>
            <a:r>
              <a:rPr lang="en-US" dirty="0"/>
              <a:t>Easy transition from relational to NoSQL databases using Cassandra Query Language</a:t>
            </a:r>
          </a:p>
          <a:p>
            <a:r>
              <a:rPr lang="en-US" dirty="0"/>
              <a:t>Strong data consistency across distributed cluster</a:t>
            </a:r>
          </a:p>
        </p:txBody>
      </p:sp>
    </p:spTree>
    <p:extLst>
      <p:ext uri="{BB962C8B-B14F-4D97-AF65-F5344CB8AC3E}">
        <p14:creationId xmlns:p14="http://schemas.microsoft.com/office/powerpoint/2010/main" val="367011839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14CE9B-DEDB-4F7E-BC16-0818267BD868}"/>
              </a:ext>
            </a:extLst>
          </p:cNvPr>
          <p:cNvSpPr>
            <a:spLocks noGrp="1"/>
          </p:cNvSpPr>
          <p:nvPr>
            <p:ph type="body" idx="1"/>
          </p:nvPr>
        </p:nvSpPr>
        <p:spPr/>
        <p:txBody>
          <a:bodyPr>
            <a:normAutofit/>
          </a:bodyPr>
          <a:lstStyle/>
          <a:p>
            <a:pPr marL="0" indent="0">
              <a:buNone/>
            </a:pPr>
            <a:r>
              <a:rPr lang="en-US" sz="2400" b="1" dirty="0"/>
              <a:t>Cassandra Drop Index</a:t>
            </a:r>
          </a:p>
          <a:p>
            <a:pPr marL="0" indent="0">
              <a:buNone/>
            </a:pPr>
            <a:r>
              <a:rPr lang="en-US" sz="2000" dirty="0"/>
              <a:t>Command 'Drop index' drops the specified index. If index name was not given during index creation, then index name is </a:t>
            </a:r>
            <a:r>
              <a:rPr lang="en-US" sz="2000" dirty="0" err="1"/>
              <a:t>TableName_ColumnName_idx</a:t>
            </a:r>
            <a:r>
              <a:rPr lang="en-US" sz="2000" dirty="0"/>
              <a:t>.</a:t>
            </a:r>
          </a:p>
          <a:p>
            <a:pPr marL="0" indent="0">
              <a:buNone/>
            </a:pPr>
            <a:r>
              <a:rPr lang="en-US" sz="2000" dirty="0"/>
              <a:t>If the index does not exist, it will return an error unless IF EXISTS is used that will return no-op.</a:t>
            </a:r>
          </a:p>
          <a:p>
            <a:pPr marL="0" indent="0">
              <a:buNone/>
            </a:pPr>
            <a:r>
              <a:rPr lang="en-US" sz="2000" dirty="0"/>
              <a:t>During index creation, you have to specify </a:t>
            </a:r>
            <a:r>
              <a:rPr lang="en-US" sz="2000" dirty="0" err="1"/>
              <a:t>keyspace</a:t>
            </a:r>
            <a:r>
              <a:rPr lang="en-US" sz="2000" dirty="0"/>
              <a:t> name with the index name otherwise index will be dropped from the current </a:t>
            </a:r>
            <a:r>
              <a:rPr lang="en-US" sz="2000" dirty="0" err="1"/>
              <a:t>keyspace</a:t>
            </a:r>
            <a:r>
              <a:rPr lang="en-US" sz="2000" dirty="0"/>
              <a:t>.</a:t>
            </a:r>
          </a:p>
          <a:p>
            <a:pPr marL="0" indent="0">
              <a:buNone/>
            </a:pPr>
            <a:r>
              <a:rPr lang="en-US" sz="2000" b="1" dirty="0"/>
              <a:t>Syntax</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C8F0B06D-9059-4F43-A59C-78FB82439A96}"/>
              </a:ext>
            </a:extLst>
          </p:cNvPr>
          <p:cNvPicPr>
            <a:picLocks noChangeAspect="1"/>
          </p:cNvPicPr>
          <p:nvPr/>
        </p:nvPicPr>
        <p:blipFill>
          <a:blip r:embed="rId2"/>
          <a:stretch>
            <a:fillRect/>
          </a:stretch>
        </p:blipFill>
        <p:spPr>
          <a:xfrm>
            <a:off x="892969" y="5112440"/>
            <a:ext cx="7724775" cy="628650"/>
          </a:xfrm>
          <a:prstGeom prst="rect">
            <a:avLst/>
          </a:prstGeom>
        </p:spPr>
      </p:pic>
    </p:spTree>
    <p:extLst>
      <p:ext uri="{BB962C8B-B14F-4D97-AF65-F5344CB8AC3E}">
        <p14:creationId xmlns:p14="http://schemas.microsoft.com/office/powerpoint/2010/main" val="146970456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F5FE1-7AF2-4682-A216-85D1F971477F}"/>
              </a:ext>
            </a:extLst>
          </p:cNvPr>
          <p:cNvSpPr>
            <a:spLocks noGrp="1"/>
          </p:cNvSpPr>
          <p:nvPr>
            <p:ph type="body" idx="1"/>
          </p:nvPr>
        </p:nvSpPr>
        <p:spPr/>
        <p:txBody>
          <a:bodyPr>
            <a:normAutofit/>
          </a:bodyPr>
          <a:lstStyle/>
          <a:p>
            <a:pPr marL="0" indent="0">
              <a:buNone/>
            </a:pPr>
            <a:r>
              <a:rPr lang="en-US" sz="2000" b="1" dirty="0"/>
              <a:t>Execution</a:t>
            </a:r>
          </a:p>
          <a:p>
            <a:pPr marL="0" indent="0">
              <a:buNone/>
            </a:pPr>
            <a:r>
              <a:rPr lang="en-US" sz="2000" dirty="0"/>
              <a:t>Here is the snapshot of the executed command 'Drop index' that drops the index </a:t>
            </a:r>
            <a:r>
              <a:rPr lang="en-US" sz="2000" dirty="0" err="1"/>
              <a:t>DeptIndex</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successful execution of the command, </a:t>
            </a:r>
            <a:r>
              <a:rPr lang="en-US" sz="2000" dirty="0" err="1"/>
              <a:t>DeptIndex</a:t>
            </a:r>
            <a:r>
              <a:rPr lang="en-US" sz="2000" dirty="0"/>
              <a:t> will be dropped from the </a:t>
            </a:r>
            <a:r>
              <a:rPr lang="en-US" sz="2000" dirty="0" err="1"/>
              <a:t>keyspace</a:t>
            </a:r>
            <a:r>
              <a:rPr lang="en-US" sz="2000" dirty="0"/>
              <a:t>. Now data cannot be filtered by the column dept.</a:t>
            </a:r>
          </a:p>
        </p:txBody>
      </p:sp>
      <p:pic>
        <p:nvPicPr>
          <p:cNvPr id="3" name="Picture 2">
            <a:extLst>
              <a:ext uri="{FF2B5EF4-FFF2-40B4-BE49-F238E27FC236}">
                <a16:creationId xmlns:a16="http://schemas.microsoft.com/office/drawing/2014/main" id="{D6EC7895-F4E4-44B3-83D8-527D4305DF07}"/>
              </a:ext>
            </a:extLst>
          </p:cNvPr>
          <p:cNvPicPr>
            <a:picLocks noChangeAspect="1"/>
          </p:cNvPicPr>
          <p:nvPr/>
        </p:nvPicPr>
        <p:blipFill>
          <a:blip r:embed="rId2"/>
          <a:stretch>
            <a:fillRect/>
          </a:stretch>
        </p:blipFill>
        <p:spPr>
          <a:xfrm>
            <a:off x="3052762" y="2529509"/>
            <a:ext cx="6086475" cy="2057400"/>
          </a:xfrm>
          <a:prstGeom prst="rect">
            <a:avLst/>
          </a:prstGeom>
        </p:spPr>
      </p:pic>
    </p:spTree>
    <p:extLst>
      <p:ext uri="{BB962C8B-B14F-4D97-AF65-F5344CB8AC3E}">
        <p14:creationId xmlns:p14="http://schemas.microsoft.com/office/powerpoint/2010/main" val="344011454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A03-656E-4D0D-BEAD-2378DF84144D}"/>
              </a:ext>
            </a:extLst>
          </p:cNvPr>
          <p:cNvSpPr>
            <a:spLocks noGrp="1"/>
          </p:cNvSpPr>
          <p:nvPr>
            <p:ph type="title"/>
          </p:nvPr>
        </p:nvSpPr>
        <p:spPr/>
        <p:txBody>
          <a:bodyPr/>
          <a:lstStyle/>
          <a:p>
            <a:r>
              <a:rPr lang="en-US" b="1" dirty="0"/>
              <a:t>DATA OPERATIONS</a:t>
            </a:r>
          </a:p>
        </p:txBody>
      </p:sp>
    </p:spTree>
    <p:extLst>
      <p:ext uri="{BB962C8B-B14F-4D97-AF65-F5344CB8AC3E}">
        <p14:creationId xmlns:p14="http://schemas.microsoft.com/office/powerpoint/2010/main" val="319604043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6ABA7-486C-4801-A8E2-70723854BEB7}"/>
              </a:ext>
            </a:extLst>
          </p:cNvPr>
          <p:cNvSpPr>
            <a:spLocks noGrp="1"/>
          </p:cNvSpPr>
          <p:nvPr>
            <p:ph type="body" idx="1"/>
          </p:nvPr>
        </p:nvSpPr>
        <p:spPr/>
        <p:txBody>
          <a:bodyPr>
            <a:normAutofit fontScale="85000" lnSpcReduction="20000"/>
          </a:bodyPr>
          <a:lstStyle/>
          <a:p>
            <a:pPr marL="0" indent="0">
              <a:buNone/>
            </a:pPr>
            <a:r>
              <a:rPr lang="en-US" sz="2400" b="1" dirty="0"/>
              <a:t>Insert Data</a:t>
            </a:r>
            <a:endParaRPr lang="en-US" sz="2000" b="1" dirty="0"/>
          </a:p>
          <a:p>
            <a:pPr marL="0" indent="0">
              <a:buNone/>
            </a:pPr>
            <a:r>
              <a:rPr lang="en-US" sz="2000" dirty="0"/>
              <a:t>Command 'Insert into' writes data in Cassandra columns in row form. It will store only those columns that are given by the user. You have to necessarily specify just the primary key column.</a:t>
            </a:r>
          </a:p>
          <a:p>
            <a:pPr marL="0" indent="0">
              <a:buNone/>
            </a:pPr>
            <a:r>
              <a:rPr lang="en-US" sz="2000" dirty="0"/>
              <a:t>It will not take any space for not given values. No results are returned after insertion.</a:t>
            </a:r>
          </a:p>
          <a:p>
            <a:pPr marL="0" indent="0">
              <a:buNone/>
            </a:pPr>
            <a:r>
              <a:rPr lang="en-US" sz="2000" b="1" dirty="0"/>
              <a:t>Syntax</a:t>
            </a:r>
          </a:p>
          <a:p>
            <a:pPr marL="0" indent="0">
              <a:buNone/>
            </a:pPr>
            <a:endParaRPr lang="en-US" sz="2000" dirty="0"/>
          </a:p>
          <a:p>
            <a:pPr marL="0" indent="0">
              <a:buNone/>
            </a:pPr>
            <a:endParaRPr lang="en-US" sz="2000" dirty="0"/>
          </a:p>
          <a:p>
            <a:pPr marL="0" indent="0">
              <a:buNone/>
            </a:pPr>
            <a:r>
              <a:rPr lang="en-US" sz="2400" b="1" dirty="0"/>
              <a:t>Execution</a:t>
            </a:r>
            <a:endParaRPr lang="en-US" sz="2400" dirty="0"/>
          </a:p>
          <a:p>
            <a:pPr marL="0" indent="0">
              <a:buNone/>
            </a:pPr>
            <a:r>
              <a:rPr lang="en-US" sz="2400" dirty="0"/>
              <a:t>On the next slide is the snapshot of the executed command 'Insert into' that will insert one record in Cassandra table 'Student'.</a:t>
            </a:r>
          </a:p>
        </p:txBody>
      </p:sp>
      <p:pic>
        <p:nvPicPr>
          <p:cNvPr id="3" name="Picture 2">
            <a:extLst>
              <a:ext uri="{FF2B5EF4-FFF2-40B4-BE49-F238E27FC236}">
                <a16:creationId xmlns:a16="http://schemas.microsoft.com/office/drawing/2014/main" id="{E3504E7A-5E44-45DF-95B2-23E0744AD905}"/>
              </a:ext>
            </a:extLst>
          </p:cNvPr>
          <p:cNvPicPr>
            <a:picLocks noChangeAspect="1"/>
          </p:cNvPicPr>
          <p:nvPr/>
        </p:nvPicPr>
        <p:blipFill>
          <a:blip r:embed="rId2"/>
          <a:stretch>
            <a:fillRect/>
          </a:stretch>
        </p:blipFill>
        <p:spPr>
          <a:xfrm>
            <a:off x="892969" y="3552204"/>
            <a:ext cx="8601075" cy="866775"/>
          </a:xfrm>
          <a:prstGeom prst="rect">
            <a:avLst/>
          </a:prstGeom>
        </p:spPr>
      </p:pic>
    </p:spTree>
    <p:extLst>
      <p:ext uri="{BB962C8B-B14F-4D97-AF65-F5344CB8AC3E}">
        <p14:creationId xmlns:p14="http://schemas.microsoft.com/office/powerpoint/2010/main" val="243584938"/>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806603-9AD6-44F4-92FD-555A85D3F083}"/>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successful execution of the command 'Insert Into', one row will be inserted in the Cassandra table Student with </a:t>
            </a:r>
            <a:r>
              <a:rPr lang="en-US" sz="2000" dirty="0" err="1"/>
              <a:t>RollNo</a:t>
            </a:r>
            <a:r>
              <a:rPr lang="en-US" sz="2000" dirty="0"/>
              <a:t> 2, Name Michael, </a:t>
            </a:r>
            <a:r>
              <a:rPr lang="en-US" sz="2000" dirty="0" err="1"/>
              <a:t>dept</a:t>
            </a:r>
            <a:r>
              <a:rPr lang="en-US" sz="2000" dirty="0"/>
              <a:t> CS and Semester 2.</a:t>
            </a:r>
          </a:p>
          <a:p>
            <a:pPr marL="0" indent="0">
              <a:buNone/>
            </a:pPr>
            <a:r>
              <a:rPr lang="en-US" sz="2000" dirty="0"/>
              <a:t>Here is the snapshot of the current database state.</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A03E198E-2117-4F59-95D5-85B1AECB597F}"/>
              </a:ext>
            </a:extLst>
          </p:cNvPr>
          <p:cNvPicPr>
            <a:picLocks noChangeAspect="1"/>
          </p:cNvPicPr>
          <p:nvPr/>
        </p:nvPicPr>
        <p:blipFill>
          <a:blip r:embed="rId2"/>
          <a:stretch>
            <a:fillRect/>
          </a:stretch>
        </p:blipFill>
        <p:spPr>
          <a:xfrm>
            <a:off x="3538536" y="4774407"/>
            <a:ext cx="5114925" cy="1190625"/>
          </a:xfrm>
          <a:prstGeom prst="rect">
            <a:avLst/>
          </a:prstGeom>
        </p:spPr>
      </p:pic>
      <p:pic>
        <p:nvPicPr>
          <p:cNvPr id="4" name="Picture 3">
            <a:extLst>
              <a:ext uri="{FF2B5EF4-FFF2-40B4-BE49-F238E27FC236}">
                <a16:creationId xmlns:a16="http://schemas.microsoft.com/office/drawing/2014/main" id="{C4EC5579-0286-4BBB-97FF-1056A58E3E96}"/>
              </a:ext>
            </a:extLst>
          </p:cNvPr>
          <p:cNvPicPr>
            <a:picLocks noChangeAspect="1"/>
          </p:cNvPicPr>
          <p:nvPr/>
        </p:nvPicPr>
        <p:blipFill>
          <a:blip r:embed="rId3"/>
          <a:stretch>
            <a:fillRect/>
          </a:stretch>
        </p:blipFill>
        <p:spPr>
          <a:xfrm>
            <a:off x="1565204" y="892969"/>
            <a:ext cx="9061588" cy="1822634"/>
          </a:xfrm>
          <a:prstGeom prst="rect">
            <a:avLst/>
          </a:prstGeom>
        </p:spPr>
      </p:pic>
    </p:spTree>
    <p:extLst>
      <p:ext uri="{BB962C8B-B14F-4D97-AF65-F5344CB8AC3E}">
        <p14:creationId xmlns:p14="http://schemas.microsoft.com/office/powerpoint/2010/main" val="346948919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64D5D7-A28B-4EE2-A68E-51B8FB3AEF73}"/>
              </a:ext>
            </a:extLst>
          </p:cNvPr>
          <p:cNvSpPr>
            <a:spLocks noGrp="1"/>
          </p:cNvSpPr>
          <p:nvPr>
            <p:ph type="body" idx="1"/>
          </p:nvPr>
        </p:nvSpPr>
        <p:spPr/>
        <p:txBody>
          <a:bodyPr>
            <a:normAutofit/>
          </a:bodyPr>
          <a:lstStyle/>
          <a:p>
            <a:pPr marL="0" indent="0">
              <a:buNone/>
            </a:pPr>
            <a:r>
              <a:rPr lang="en-US" sz="2600" b="1" dirty="0" err="1"/>
              <a:t>Upsert</a:t>
            </a:r>
            <a:r>
              <a:rPr lang="en-US" sz="2600" b="1" dirty="0"/>
              <a:t> Data</a:t>
            </a:r>
          </a:p>
          <a:p>
            <a:pPr marL="0" indent="0">
              <a:buNone/>
            </a:pPr>
            <a:r>
              <a:rPr lang="en-US" sz="2000" dirty="0"/>
              <a:t>Cassandra does </a:t>
            </a:r>
            <a:r>
              <a:rPr lang="en-US" sz="2000" dirty="0" err="1"/>
              <a:t>upsert</a:t>
            </a:r>
            <a:r>
              <a:rPr lang="en-US" sz="2000" dirty="0"/>
              <a:t>. </a:t>
            </a:r>
            <a:r>
              <a:rPr lang="en-US" sz="2000" dirty="0" err="1"/>
              <a:t>Upsert</a:t>
            </a:r>
            <a:r>
              <a:rPr lang="en-US" sz="2000" dirty="0"/>
              <a:t> means that Cassandra will insert a row if a primary key does not exist already otherwise if primary key already exists, it will update that row.</a:t>
            </a:r>
          </a:p>
          <a:p>
            <a:pPr marL="0" indent="0">
              <a:buNone/>
            </a:pPr>
            <a:r>
              <a:rPr lang="en-US" sz="2400" b="1" dirty="0"/>
              <a:t>Update Data</a:t>
            </a:r>
          </a:p>
          <a:p>
            <a:pPr marL="0" indent="0">
              <a:buNone/>
            </a:pPr>
            <a:r>
              <a:rPr lang="en-US" sz="2000" dirty="0"/>
              <a:t>Command 'Update' is used to update the data in the Cassandra table. If no results are returned after updating data, it means data is successfully updated otherwise an error will be returned. Column values are changed in 'Set' clause while data is filtered with 'Where' clause.</a:t>
            </a:r>
          </a:p>
          <a:p>
            <a:pPr marL="0" indent="0">
              <a:buNone/>
            </a:pPr>
            <a:r>
              <a:rPr lang="en-US" sz="2000" b="1" dirty="0"/>
              <a:t>Syntax</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D0203C16-4955-4A98-905B-5540814551C6}"/>
              </a:ext>
            </a:extLst>
          </p:cNvPr>
          <p:cNvPicPr>
            <a:picLocks noChangeAspect="1"/>
          </p:cNvPicPr>
          <p:nvPr/>
        </p:nvPicPr>
        <p:blipFill>
          <a:blip r:embed="rId2"/>
          <a:stretch>
            <a:fillRect/>
          </a:stretch>
        </p:blipFill>
        <p:spPr>
          <a:xfrm>
            <a:off x="2905125" y="4432852"/>
            <a:ext cx="6381750" cy="2286000"/>
          </a:xfrm>
          <a:prstGeom prst="rect">
            <a:avLst/>
          </a:prstGeom>
        </p:spPr>
      </p:pic>
    </p:spTree>
    <p:extLst>
      <p:ext uri="{BB962C8B-B14F-4D97-AF65-F5344CB8AC3E}">
        <p14:creationId xmlns:p14="http://schemas.microsoft.com/office/powerpoint/2010/main" val="186703295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79E41-A176-4D3F-B610-C733B2458B8A}"/>
              </a:ext>
            </a:extLst>
          </p:cNvPr>
          <p:cNvSpPr>
            <a:spLocks noGrp="1"/>
          </p:cNvSpPr>
          <p:nvPr>
            <p:ph type="body" idx="1"/>
          </p:nvPr>
        </p:nvSpPr>
        <p:spPr/>
        <p:txBody>
          <a:bodyPr>
            <a:normAutofit/>
          </a:bodyPr>
          <a:lstStyle/>
          <a:p>
            <a:pPr marL="0" indent="0">
              <a:buNone/>
            </a:pPr>
            <a:r>
              <a:rPr lang="en-US" sz="2000" b="1" dirty="0"/>
              <a:t>Execution</a:t>
            </a:r>
          </a:p>
          <a:p>
            <a:pPr marL="0" indent="0">
              <a:buNone/>
            </a:pPr>
            <a:r>
              <a:rPr lang="en-US" sz="2000" dirty="0"/>
              <a:t>Here is the screenshot that shows the database state before updating data.</a:t>
            </a:r>
          </a:p>
          <a:p>
            <a:pPr marL="0" indent="0">
              <a:buNone/>
            </a:pPr>
            <a:endParaRPr lang="en-US" sz="2000" dirty="0"/>
          </a:p>
          <a:p>
            <a:pPr marL="0" indent="0">
              <a:buNone/>
            </a:pPr>
            <a:endParaRPr lang="en-US" sz="2000" dirty="0"/>
          </a:p>
          <a:p>
            <a:pPr marL="0" indent="0">
              <a:buNone/>
            </a:pPr>
            <a:r>
              <a:rPr lang="en-US" sz="2000" dirty="0"/>
              <a:t>Here is the snapshot of the executed command 'Update' that update the record in the Student table.</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40BD500A-FF51-44ED-85D2-52EBB991C980}"/>
              </a:ext>
            </a:extLst>
          </p:cNvPr>
          <p:cNvPicPr>
            <a:picLocks noChangeAspect="1"/>
          </p:cNvPicPr>
          <p:nvPr/>
        </p:nvPicPr>
        <p:blipFill>
          <a:blip r:embed="rId2"/>
          <a:stretch>
            <a:fillRect/>
          </a:stretch>
        </p:blipFill>
        <p:spPr>
          <a:xfrm>
            <a:off x="3700462" y="1988446"/>
            <a:ext cx="4791075" cy="1171575"/>
          </a:xfrm>
          <a:prstGeom prst="rect">
            <a:avLst/>
          </a:prstGeom>
        </p:spPr>
      </p:pic>
      <p:pic>
        <p:nvPicPr>
          <p:cNvPr id="4" name="Picture 3">
            <a:extLst>
              <a:ext uri="{FF2B5EF4-FFF2-40B4-BE49-F238E27FC236}">
                <a16:creationId xmlns:a16="http://schemas.microsoft.com/office/drawing/2014/main" id="{E9C18BC8-E1DB-45D0-9006-EB2B86230EC2}"/>
              </a:ext>
            </a:extLst>
          </p:cNvPr>
          <p:cNvPicPr>
            <a:picLocks noChangeAspect="1"/>
          </p:cNvPicPr>
          <p:nvPr/>
        </p:nvPicPr>
        <p:blipFill>
          <a:blip r:embed="rId3"/>
          <a:stretch>
            <a:fillRect/>
          </a:stretch>
        </p:blipFill>
        <p:spPr>
          <a:xfrm>
            <a:off x="2338386" y="4255498"/>
            <a:ext cx="7515225" cy="2200275"/>
          </a:xfrm>
          <a:prstGeom prst="rect">
            <a:avLst/>
          </a:prstGeom>
        </p:spPr>
      </p:pic>
    </p:spTree>
    <p:extLst>
      <p:ext uri="{BB962C8B-B14F-4D97-AF65-F5344CB8AC3E}">
        <p14:creationId xmlns:p14="http://schemas.microsoft.com/office/powerpoint/2010/main" val="157340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340AB8-AD58-4570-AE90-E6111AA44525}"/>
              </a:ext>
            </a:extLst>
          </p:cNvPr>
          <p:cNvSpPr>
            <a:spLocks noGrp="1"/>
          </p:cNvSpPr>
          <p:nvPr>
            <p:ph type="body" idx="1"/>
          </p:nvPr>
        </p:nvSpPr>
        <p:spPr/>
        <p:txBody>
          <a:bodyPr>
            <a:normAutofit/>
          </a:bodyPr>
          <a:lstStyle/>
          <a:p>
            <a:pPr marL="0" indent="0">
              <a:buNone/>
            </a:pPr>
            <a:r>
              <a:rPr lang="en-US" sz="2400" dirty="0"/>
              <a:t>After successful execution of the command 'Update Student', student name will be changed from 'Clark' to 'Hayden' that has </a:t>
            </a:r>
            <a:r>
              <a:rPr lang="en-US" sz="2400" dirty="0" err="1"/>
              <a:t>rollno</a:t>
            </a:r>
            <a:r>
              <a:rPr lang="en-US" sz="2400" dirty="0"/>
              <a:t> 1.</a:t>
            </a:r>
          </a:p>
          <a:p>
            <a:pPr marL="0" indent="0">
              <a:buNone/>
            </a:pPr>
            <a:endParaRPr lang="en-US" sz="2400" dirty="0"/>
          </a:p>
          <a:p>
            <a:pPr marL="0" indent="0">
              <a:buNone/>
            </a:pPr>
            <a:r>
              <a:rPr lang="en-US" sz="2400" dirty="0"/>
              <a:t>Here is the screenshot that shows the database state after updating data.</a:t>
            </a:r>
          </a:p>
          <a:p>
            <a:pPr marL="0" indent="0">
              <a:buNone/>
            </a:pPr>
            <a:endParaRPr lang="en-US" sz="2400" dirty="0"/>
          </a:p>
          <a:p>
            <a:pPr marL="0" indent="0">
              <a:buNone/>
            </a:pPr>
            <a:endParaRPr lang="en-US" sz="2400" dirty="0"/>
          </a:p>
        </p:txBody>
      </p:sp>
      <p:pic>
        <p:nvPicPr>
          <p:cNvPr id="3" name="Picture 2">
            <a:extLst>
              <a:ext uri="{FF2B5EF4-FFF2-40B4-BE49-F238E27FC236}">
                <a16:creationId xmlns:a16="http://schemas.microsoft.com/office/drawing/2014/main" id="{D3D2AF34-11A7-4ED1-9DE1-139300BADEE1}"/>
              </a:ext>
            </a:extLst>
          </p:cNvPr>
          <p:cNvPicPr>
            <a:picLocks noChangeAspect="1"/>
          </p:cNvPicPr>
          <p:nvPr/>
        </p:nvPicPr>
        <p:blipFill>
          <a:blip r:embed="rId2"/>
          <a:stretch>
            <a:fillRect/>
          </a:stretch>
        </p:blipFill>
        <p:spPr>
          <a:xfrm>
            <a:off x="3591325" y="4334081"/>
            <a:ext cx="5009350" cy="1390858"/>
          </a:xfrm>
          <a:prstGeom prst="rect">
            <a:avLst/>
          </a:prstGeom>
        </p:spPr>
      </p:pic>
    </p:spTree>
    <p:extLst>
      <p:ext uri="{BB962C8B-B14F-4D97-AF65-F5344CB8AC3E}">
        <p14:creationId xmlns:p14="http://schemas.microsoft.com/office/powerpoint/2010/main" val="118471670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96B1A1-3FEA-4904-B3D4-547E09B21667}"/>
              </a:ext>
            </a:extLst>
          </p:cNvPr>
          <p:cNvSpPr>
            <a:spLocks noGrp="1"/>
          </p:cNvSpPr>
          <p:nvPr>
            <p:ph type="body" idx="1"/>
          </p:nvPr>
        </p:nvSpPr>
        <p:spPr/>
        <p:txBody>
          <a:bodyPr>
            <a:normAutofit/>
          </a:bodyPr>
          <a:lstStyle/>
          <a:p>
            <a:pPr marL="0" indent="0">
              <a:buNone/>
            </a:pPr>
            <a:r>
              <a:rPr lang="en-US" sz="2400" b="1" dirty="0"/>
              <a:t>Cassandra Delete Data</a:t>
            </a:r>
          </a:p>
          <a:p>
            <a:pPr marL="0" indent="0">
              <a:buNone/>
            </a:pPr>
            <a:r>
              <a:rPr lang="en-US" sz="2000" dirty="0"/>
              <a:t>Command 'Delete' removes an entire row or some columns from the table Student. When data is deleted, it is not deleted from the table immediately. Instead deleted data is marked with a tombstone and are removed after compaction.</a:t>
            </a:r>
          </a:p>
          <a:p>
            <a:pPr marL="0" indent="0">
              <a:buNone/>
            </a:pPr>
            <a:r>
              <a:rPr lang="en-US" sz="2000" b="1" dirty="0"/>
              <a:t>Syntax</a:t>
            </a:r>
          </a:p>
          <a:p>
            <a:pPr marL="0" indent="0">
              <a:buNone/>
            </a:pPr>
            <a:endParaRPr lang="en-US" sz="2000" dirty="0"/>
          </a:p>
          <a:p>
            <a:pPr marL="0" indent="0">
              <a:buNone/>
            </a:pPr>
            <a:endParaRPr lang="en-US" sz="2000" dirty="0"/>
          </a:p>
          <a:p>
            <a:pPr marL="0" indent="0">
              <a:buNone/>
            </a:pPr>
            <a:r>
              <a:rPr lang="en-US" sz="2000" dirty="0"/>
              <a:t>The above syntax will delete one or more rows depend upon data filtration in where clause.</a:t>
            </a:r>
          </a:p>
        </p:txBody>
      </p:sp>
      <p:pic>
        <p:nvPicPr>
          <p:cNvPr id="3" name="Picture 2">
            <a:extLst>
              <a:ext uri="{FF2B5EF4-FFF2-40B4-BE49-F238E27FC236}">
                <a16:creationId xmlns:a16="http://schemas.microsoft.com/office/drawing/2014/main" id="{6CF1B8A0-B132-4C1E-BA5D-06FFEE73F27C}"/>
              </a:ext>
            </a:extLst>
          </p:cNvPr>
          <p:cNvPicPr>
            <a:picLocks noChangeAspect="1"/>
          </p:cNvPicPr>
          <p:nvPr/>
        </p:nvPicPr>
        <p:blipFill>
          <a:blip r:embed="rId2"/>
          <a:stretch>
            <a:fillRect/>
          </a:stretch>
        </p:blipFill>
        <p:spPr>
          <a:xfrm>
            <a:off x="892969" y="3994288"/>
            <a:ext cx="6677025" cy="857250"/>
          </a:xfrm>
          <a:prstGeom prst="rect">
            <a:avLst/>
          </a:prstGeom>
        </p:spPr>
      </p:pic>
    </p:spTree>
    <p:extLst>
      <p:ext uri="{BB962C8B-B14F-4D97-AF65-F5344CB8AC3E}">
        <p14:creationId xmlns:p14="http://schemas.microsoft.com/office/powerpoint/2010/main" val="256523610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52B85-D85F-4A00-A2AB-D6F37778F981}"/>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The above syntax will delete some columns from the table.</a:t>
            </a:r>
          </a:p>
          <a:p>
            <a:pPr marL="0" indent="0">
              <a:buNone/>
            </a:pPr>
            <a:r>
              <a:rPr lang="en-US" sz="2000" b="1" dirty="0"/>
              <a:t>Execution</a:t>
            </a:r>
          </a:p>
          <a:p>
            <a:pPr marL="0" indent="0">
              <a:buNone/>
            </a:pPr>
            <a:r>
              <a:rPr lang="en-US" sz="2000" dirty="0"/>
              <a:t>Here is the snapshot that shows the current database state before deleting data.</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00AA5033-B59F-4F67-B30A-4FA1880CB30E}"/>
              </a:ext>
            </a:extLst>
          </p:cNvPr>
          <p:cNvPicPr>
            <a:picLocks noChangeAspect="1"/>
          </p:cNvPicPr>
          <p:nvPr/>
        </p:nvPicPr>
        <p:blipFill>
          <a:blip r:embed="rId2"/>
          <a:stretch>
            <a:fillRect/>
          </a:stretch>
        </p:blipFill>
        <p:spPr>
          <a:xfrm>
            <a:off x="892969" y="1101691"/>
            <a:ext cx="6629400" cy="857250"/>
          </a:xfrm>
          <a:prstGeom prst="rect">
            <a:avLst/>
          </a:prstGeom>
        </p:spPr>
      </p:pic>
      <p:pic>
        <p:nvPicPr>
          <p:cNvPr id="4" name="Picture 3">
            <a:extLst>
              <a:ext uri="{FF2B5EF4-FFF2-40B4-BE49-F238E27FC236}">
                <a16:creationId xmlns:a16="http://schemas.microsoft.com/office/drawing/2014/main" id="{AD5A7850-83C6-46E9-AF90-EA8FFC26A123}"/>
              </a:ext>
            </a:extLst>
          </p:cNvPr>
          <p:cNvPicPr>
            <a:picLocks noChangeAspect="1"/>
          </p:cNvPicPr>
          <p:nvPr/>
        </p:nvPicPr>
        <p:blipFill>
          <a:blip r:embed="rId3"/>
          <a:stretch>
            <a:fillRect/>
          </a:stretch>
        </p:blipFill>
        <p:spPr>
          <a:xfrm>
            <a:off x="3615246" y="4419290"/>
            <a:ext cx="4961508" cy="1545742"/>
          </a:xfrm>
          <a:prstGeom prst="rect">
            <a:avLst/>
          </a:prstGeom>
        </p:spPr>
      </p:pic>
    </p:spTree>
    <p:extLst>
      <p:ext uri="{BB962C8B-B14F-4D97-AF65-F5344CB8AC3E}">
        <p14:creationId xmlns:p14="http://schemas.microsoft.com/office/powerpoint/2010/main" val="40827758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455D26-FCF0-45CF-8830-EE1E4260B93B}"/>
              </a:ext>
            </a:extLst>
          </p:cNvPr>
          <p:cNvSpPr>
            <a:spLocks noGrp="1"/>
          </p:cNvSpPr>
          <p:nvPr>
            <p:ph type="title"/>
          </p:nvPr>
        </p:nvSpPr>
        <p:spPr/>
        <p:txBody>
          <a:bodyPr/>
          <a:lstStyle/>
          <a:p>
            <a:r>
              <a:rPr lang="en-US" sz="4800" b="1" dirty="0"/>
              <a:t>History</a:t>
            </a:r>
            <a:endParaRPr lang="en-US" b="1" dirty="0"/>
          </a:p>
        </p:txBody>
      </p:sp>
      <p:sp>
        <p:nvSpPr>
          <p:cNvPr id="4" name="Text Placeholder 3">
            <a:extLst>
              <a:ext uri="{FF2B5EF4-FFF2-40B4-BE49-F238E27FC236}">
                <a16:creationId xmlns:a16="http://schemas.microsoft.com/office/drawing/2014/main" id="{5200CEF1-B01D-4626-9B37-2FF782F163FB}"/>
              </a:ext>
            </a:extLst>
          </p:cNvPr>
          <p:cNvSpPr>
            <a:spLocks noGrp="1"/>
          </p:cNvSpPr>
          <p:nvPr>
            <p:ph type="body" idx="1"/>
          </p:nvPr>
        </p:nvSpPr>
        <p:spPr/>
        <p:txBody>
          <a:bodyPr/>
          <a:lstStyle/>
          <a:p>
            <a:r>
              <a:rPr lang="en-US" dirty="0"/>
              <a:t>Cassandra was first developed at Facebook for inbox search</a:t>
            </a:r>
          </a:p>
          <a:p>
            <a:r>
              <a:rPr lang="en-US" dirty="0"/>
              <a:t>Facebook open sourced it in July 2008</a:t>
            </a:r>
          </a:p>
          <a:p>
            <a:r>
              <a:rPr lang="en-US" dirty="0"/>
              <a:t>Apache incubator accepted Cassandra in March 2009</a:t>
            </a:r>
          </a:p>
          <a:p>
            <a:r>
              <a:rPr lang="en-US" dirty="0"/>
              <a:t>Cassandra is a top level project of Apache since February 2010</a:t>
            </a:r>
          </a:p>
          <a:p>
            <a:r>
              <a:rPr lang="en-US" dirty="0"/>
              <a:t>The latest version of Apache Cassandra is 3.11.0</a:t>
            </a:r>
          </a:p>
        </p:txBody>
      </p:sp>
    </p:spTree>
    <p:extLst>
      <p:ext uri="{BB962C8B-B14F-4D97-AF65-F5344CB8AC3E}">
        <p14:creationId xmlns:p14="http://schemas.microsoft.com/office/powerpoint/2010/main" val="292679516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2BD812-AC2E-4B97-B4B6-D39EB0CB7F58}"/>
              </a:ext>
            </a:extLst>
          </p:cNvPr>
          <p:cNvSpPr>
            <a:spLocks noGrp="1"/>
          </p:cNvSpPr>
          <p:nvPr>
            <p:ph type="body" idx="1"/>
          </p:nvPr>
        </p:nvSpPr>
        <p:spPr/>
        <p:txBody>
          <a:bodyPr>
            <a:normAutofit/>
          </a:bodyPr>
          <a:lstStyle/>
          <a:p>
            <a:pPr marL="0" indent="0">
              <a:buNone/>
            </a:pPr>
            <a:r>
              <a:rPr lang="en-US" sz="2000" dirty="0"/>
              <a:t>Here is the snapshot of the command that will remove one row from the table Student.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successful execution of the command 'Delete', one rows will be deleted from the table Student where </a:t>
            </a:r>
            <a:r>
              <a:rPr lang="en-US" sz="2000" dirty="0" err="1"/>
              <a:t>rollno</a:t>
            </a:r>
            <a:r>
              <a:rPr lang="en-US" sz="2000" dirty="0"/>
              <a:t> value is 1.</a:t>
            </a:r>
          </a:p>
          <a:p>
            <a:pPr marL="0" indent="0">
              <a:buNone/>
            </a:pPr>
            <a:r>
              <a:rPr lang="en-US" sz="2000" dirty="0"/>
              <a:t>Here is the snapshot that shows the database state after deleting data.</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C6F07BF0-C608-4FF9-A2A2-B21D08D2E074}"/>
              </a:ext>
            </a:extLst>
          </p:cNvPr>
          <p:cNvPicPr>
            <a:picLocks noChangeAspect="1"/>
          </p:cNvPicPr>
          <p:nvPr/>
        </p:nvPicPr>
        <p:blipFill>
          <a:blip r:embed="rId2"/>
          <a:stretch>
            <a:fillRect/>
          </a:stretch>
        </p:blipFill>
        <p:spPr>
          <a:xfrm>
            <a:off x="2109787" y="1189382"/>
            <a:ext cx="7972425" cy="2133600"/>
          </a:xfrm>
          <a:prstGeom prst="rect">
            <a:avLst/>
          </a:prstGeom>
        </p:spPr>
      </p:pic>
      <p:pic>
        <p:nvPicPr>
          <p:cNvPr id="4" name="Picture 3">
            <a:extLst>
              <a:ext uri="{FF2B5EF4-FFF2-40B4-BE49-F238E27FC236}">
                <a16:creationId xmlns:a16="http://schemas.microsoft.com/office/drawing/2014/main" id="{3F285BFE-0BA0-4EF6-B138-6B9DBCDC7489}"/>
              </a:ext>
            </a:extLst>
          </p:cNvPr>
          <p:cNvPicPr>
            <a:picLocks noChangeAspect="1"/>
          </p:cNvPicPr>
          <p:nvPr/>
        </p:nvPicPr>
        <p:blipFill>
          <a:blip r:embed="rId3"/>
          <a:stretch>
            <a:fillRect/>
          </a:stretch>
        </p:blipFill>
        <p:spPr>
          <a:xfrm>
            <a:off x="3762374" y="5092664"/>
            <a:ext cx="4667250" cy="1200150"/>
          </a:xfrm>
          <a:prstGeom prst="rect">
            <a:avLst/>
          </a:prstGeom>
        </p:spPr>
      </p:pic>
    </p:spTree>
    <p:extLst>
      <p:ext uri="{BB962C8B-B14F-4D97-AF65-F5344CB8AC3E}">
        <p14:creationId xmlns:p14="http://schemas.microsoft.com/office/powerpoint/2010/main" val="131485141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293A1-E071-4054-A114-FC982D15927D}"/>
              </a:ext>
            </a:extLst>
          </p:cNvPr>
          <p:cNvSpPr>
            <a:spLocks noGrp="1"/>
          </p:cNvSpPr>
          <p:nvPr>
            <p:ph type="body" idx="1"/>
          </p:nvPr>
        </p:nvSpPr>
        <p:spPr/>
        <p:txBody>
          <a:bodyPr>
            <a:normAutofit/>
          </a:bodyPr>
          <a:lstStyle/>
          <a:p>
            <a:pPr marL="0" indent="0">
              <a:buNone/>
            </a:pPr>
            <a:r>
              <a:rPr lang="en-US" sz="2400" b="1" dirty="0"/>
              <a:t>Cassandra Read Data</a:t>
            </a:r>
          </a:p>
          <a:p>
            <a:pPr marL="0" indent="0">
              <a:buNone/>
            </a:pPr>
            <a:r>
              <a:rPr lang="en-US" sz="2000" dirty="0"/>
              <a:t>In Cassandra, data retrieval is a sensitive issue. The column is filtered in Cassandra by creating an index on non-primary key columns.</a:t>
            </a:r>
          </a:p>
          <a:p>
            <a:pPr marL="0" indent="0">
              <a:buNone/>
            </a:pPr>
            <a:r>
              <a:rPr lang="en-US" sz="2000" b="1" dirty="0"/>
              <a:t>Syntax</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8D0BA9AE-5599-4B08-A96F-2FD56B85670E}"/>
              </a:ext>
            </a:extLst>
          </p:cNvPr>
          <p:cNvPicPr>
            <a:picLocks noChangeAspect="1"/>
          </p:cNvPicPr>
          <p:nvPr/>
        </p:nvPicPr>
        <p:blipFill>
          <a:blip r:embed="rId2"/>
          <a:stretch>
            <a:fillRect/>
          </a:stretch>
        </p:blipFill>
        <p:spPr>
          <a:xfrm>
            <a:off x="892969" y="3677271"/>
            <a:ext cx="10048875" cy="1590675"/>
          </a:xfrm>
          <a:prstGeom prst="rect">
            <a:avLst/>
          </a:prstGeom>
        </p:spPr>
      </p:pic>
    </p:spTree>
    <p:extLst>
      <p:ext uri="{BB962C8B-B14F-4D97-AF65-F5344CB8AC3E}">
        <p14:creationId xmlns:p14="http://schemas.microsoft.com/office/powerpoint/2010/main" val="66423458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EA591-4D67-46EC-B1A7-8EF4944015A1}"/>
              </a:ext>
            </a:extLst>
          </p:cNvPr>
          <p:cNvSpPr>
            <a:spLocks noGrp="1"/>
          </p:cNvSpPr>
          <p:nvPr>
            <p:ph type="body" idx="1"/>
          </p:nvPr>
        </p:nvSpPr>
        <p:spPr/>
        <p:txBody>
          <a:bodyPr>
            <a:normAutofit/>
          </a:bodyPr>
          <a:lstStyle/>
          <a:p>
            <a:pPr marL="0" indent="0">
              <a:buNone/>
            </a:pPr>
            <a:r>
              <a:rPr lang="en-US" sz="2000" b="1" dirty="0"/>
              <a:t>Execution</a:t>
            </a:r>
          </a:p>
          <a:p>
            <a:pPr marL="0" indent="0">
              <a:buNone/>
            </a:pPr>
            <a:r>
              <a:rPr lang="en-US" sz="2000" dirty="0"/>
              <a:t>Here is the snapshot that shows the data retrieval from Student table without data filtration.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Here is the snapshot that shows the data retrieval from Student with data filtration. One record is retrieved. Data is filtered by name column. All the records are retrieved that has name equal to Guru99.</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45AEFEF4-8E24-4348-A918-D358D531DEAE}"/>
              </a:ext>
            </a:extLst>
          </p:cNvPr>
          <p:cNvPicPr>
            <a:picLocks noChangeAspect="1"/>
          </p:cNvPicPr>
          <p:nvPr/>
        </p:nvPicPr>
        <p:blipFill>
          <a:blip r:embed="rId2"/>
          <a:stretch>
            <a:fillRect/>
          </a:stretch>
        </p:blipFill>
        <p:spPr>
          <a:xfrm>
            <a:off x="3565870" y="1764196"/>
            <a:ext cx="5071235" cy="1911670"/>
          </a:xfrm>
          <a:prstGeom prst="rect">
            <a:avLst/>
          </a:prstGeom>
        </p:spPr>
      </p:pic>
      <p:pic>
        <p:nvPicPr>
          <p:cNvPr id="4" name="Picture 3">
            <a:extLst>
              <a:ext uri="{FF2B5EF4-FFF2-40B4-BE49-F238E27FC236}">
                <a16:creationId xmlns:a16="http://schemas.microsoft.com/office/drawing/2014/main" id="{72F74A8C-9D02-434A-B002-F21A99D10B8F}"/>
              </a:ext>
            </a:extLst>
          </p:cNvPr>
          <p:cNvPicPr>
            <a:picLocks noChangeAspect="1"/>
          </p:cNvPicPr>
          <p:nvPr/>
        </p:nvPicPr>
        <p:blipFill>
          <a:blip r:embed="rId3"/>
          <a:stretch>
            <a:fillRect/>
          </a:stretch>
        </p:blipFill>
        <p:spPr>
          <a:xfrm>
            <a:off x="2740922" y="4872505"/>
            <a:ext cx="6731070" cy="1715763"/>
          </a:xfrm>
          <a:prstGeom prst="rect">
            <a:avLst/>
          </a:prstGeom>
        </p:spPr>
      </p:pic>
    </p:spTree>
    <p:extLst>
      <p:ext uri="{BB962C8B-B14F-4D97-AF65-F5344CB8AC3E}">
        <p14:creationId xmlns:p14="http://schemas.microsoft.com/office/powerpoint/2010/main" val="2644014226"/>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2E62-3075-4D4C-A358-711F0E201DE0}"/>
              </a:ext>
            </a:extLst>
          </p:cNvPr>
          <p:cNvSpPr>
            <a:spLocks noGrp="1"/>
          </p:cNvSpPr>
          <p:nvPr>
            <p:ph type="title"/>
          </p:nvPr>
        </p:nvSpPr>
        <p:spPr/>
        <p:txBody>
          <a:bodyPr/>
          <a:lstStyle/>
          <a:p>
            <a:r>
              <a:rPr lang="en-US" b="1" dirty="0"/>
              <a:t>CQL DATA TYPES</a:t>
            </a:r>
          </a:p>
        </p:txBody>
      </p:sp>
    </p:spTree>
    <p:extLst>
      <p:ext uri="{BB962C8B-B14F-4D97-AF65-F5344CB8AC3E}">
        <p14:creationId xmlns:p14="http://schemas.microsoft.com/office/powerpoint/2010/main" val="2445043735"/>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95019-0C03-42EA-8806-B9D456EC3BF5}"/>
              </a:ext>
            </a:extLst>
          </p:cNvPr>
          <p:cNvPicPr>
            <a:picLocks noChangeAspect="1"/>
          </p:cNvPicPr>
          <p:nvPr/>
        </p:nvPicPr>
        <p:blipFill>
          <a:blip r:embed="rId2"/>
          <a:stretch>
            <a:fillRect/>
          </a:stretch>
        </p:blipFill>
        <p:spPr>
          <a:xfrm>
            <a:off x="3709987" y="1440346"/>
            <a:ext cx="4772025" cy="4991100"/>
          </a:xfrm>
          <a:prstGeom prst="rect">
            <a:avLst/>
          </a:prstGeom>
        </p:spPr>
      </p:pic>
      <p:sp>
        <p:nvSpPr>
          <p:cNvPr id="2" name="Text Placeholder 1">
            <a:extLst>
              <a:ext uri="{FF2B5EF4-FFF2-40B4-BE49-F238E27FC236}">
                <a16:creationId xmlns:a16="http://schemas.microsoft.com/office/drawing/2014/main" id="{1E4A69C0-56B9-4BBC-8553-5170A8232331}"/>
              </a:ext>
            </a:extLst>
          </p:cNvPr>
          <p:cNvSpPr>
            <a:spLocks noGrp="1"/>
          </p:cNvSpPr>
          <p:nvPr>
            <p:ph type="body" idx="1"/>
          </p:nvPr>
        </p:nvSpPr>
        <p:spPr/>
        <p:txBody>
          <a:bodyPr>
            <a:normAutofit/>
          </a:bodyPr>
          <a:lstStyle/>
          <a:p>
            <a:pPr marL="0" indent="0">
              <a:buNone/>
            </a:pPr>
            <a:r>
              <a:rPr lang="en-US" sz="1600" dirty="0"/>
              <a:t>CQL provides a rich set of built-in data types, including collection types. Along with these data types, users can also create their own custom data types. The following table provides a list of built-in data types available in CQL.</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5840332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D1E791-8388-4E25-8036-0364F214F1DF}"/>
              </a:ext>
            </a:extLst>
          </p:cNvPr>
          <p:cNvSpPr>
            <a:spLocks noGrp="1"/>
          </p:cNvSpPr>
          <p:nvPr>
            <p:ph type="body" idx="1"/>
          </p:nvPr>
        </p:nvSpPr>
        <p:spPr/>
        <p:txBody>
          <a:bodyPr>
            <a:normAutofit/>
          </a:bodyPr>
          <a:lstStyle/>
          <a:p>
            <a:pPr marL="0" indent="0">
              <a:buNone/>
            </a:pPr>
            <a:r>
              <a:rPr lang="en-US" sz="2400" b="1" dirty="0"/>
              <a:t>User-defined datatypes:</a:t>
            </a:r>
          </a:p>
          <a:p>
            <a:pPr marL="0" indent="0">
              <a:buNone/>
            </a:pPr>
            <a:r>
              <a:rPr lang="en-US" sz="2000" dirty="0" err="1"/>
              <a:t>Cqlsh</a:t>
            </a:r>
            <a:r>
              <a:rPr lang="en-US" sz="2000" dirty="0"/>
              <a:t> provides users a facility of creating their own data types. Given below are the commands used while dealing with user defined datatypes.</a:t>
            </a:r>
          </a:p>
          <a:p>
            <a:r>
              <a:rPr lang="en-US" sz="2000" b="1" dirty="0"/>
              <a:t>CREATE TYPE</a:t>
            </a:r>
            <a:r>
              <a:rPr lang="en-US" sz="2000" dirty="0"/>
              <a:t> - Creates a user-defined datatype.</a:t>
            </a:r>
          </a:p>
          <a:p>
            <a:r>
              <a:rPr lang="en-US" sz="2000" b="1" dirty="0"/>
              <a:t>ALTER TYPE</a:t>
            </a:r>
            <a:r>
              <a:rPr lang="en-US" sz="2000" dirty="0"/>
              <a:t> - Modifies a user-defined datatype.</a:t>
            </a:r>
          </a:p>
          <a:p>
            <a:r>
              <a:rPr lang="en-US" sz="2000" b="1" dirty="0"/>
              <a:t>DROP TYPE</a:t>
            </a:r>
            <a:r>
              <a:rPr lang="en-US" sz="2000" dirty="0"/>
              <a:t> - Drops a user-defined datatype.</a:t>
            </a:r>
          </a:p>
          <a:p>
            <a:r>
              <a:rPr lang="en-US" sz="2000" b="1" dirty="0"/>
              <a:t>DESCRIBE TYPE</a:t>
            </a:r>
            <a:r>
              <a:rPr lang="en-US" sz="2000" dirty="0"/>
              <a:t> - Describes a user-defined datatype.</a:t>
            </a:r>
          </a:p>
          <a:p>
            <a:r>
              <a:rPr lang="en-US" sz="2000" b="1" dirty="0"/>
              <a:t>DESCRIBE TYPES</a:t>
            </a:r>
            <a:r>
              <a:rPr lang="en-US" sz="2000" dirty="0"/>
              <a:t> - Describes user-defined datatypes.</a:t>
            </a:r>
          </a:p>
        </p:txBody>
      </p:sp>
    </p:spTree>
    <p:extLst>
      <p:ext uri="{BB962C8B-B14F-4D97-AF65-F5344CB8AC3E}">
        <p14:creationId xmlns:p14="http://schemas.microsoft.com/office/powerpoint/2010/main" val="4077650350"/>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27FE18-8B33-4292-A110-B911643A4BEB}"/>
              </a:ext>
            </a:extLst>
          </p:cNvPr>
          <p:cNvSpPr>
            <a:spLocks noGrp="1"/>
          </p:cNvSpPr>
          <p:nvPr>
            <p:ph type="body" idx="1"/>
          </p:nvPr>
        </p:nvSpPr>
        <p:spPr/>
        <p:txBody>
          <a:bodyPr>
            <a:normAutofit/>
          </a:bodyPr>
          <a:lstStyle/>
          <a:p>
            <a:pPr marL="0" indent="0">
              <a:buNone/>
            </a:pPr>
            <a:r>
              <a:rPr lang="en-US" sz="2400" b="1" dirty="0"/>
              <a:t>Automatic Data Expiration</a:t>
            </a:r>
            <a:endParaRPr lang="en-US" sz="2000" b="1" dirty="0"/>
          </a:p>
          <a:p>
            <a:pPr marL="0" indent="0">
              <a:buNone/>
            </a:pPr>
            <a:r>
              <a:rPr lang="en-US" sz="2000" dirty="0"/>
              <a:t>Cassandra provides functionality by which data can be automatically expired.</a:t>
            </a:r>
          </a:p>
          <a:p>
            <a:pPr marL="0" indent="0">
              <a:buNone/>
            </a:pPr>
            <a:r>
              <a:rPr lang="en-US" sz="2000" dirty="0"/>
              <a:t>During data insertion, you have to specify '</a:t>
            </a:r>
            <a:r>
              <a:rPr lang="en-US" sz="2000" dirty="0" err="1"/>
              <a:t>ttl</a:t>
            </a:r>
            <a:r>
              <a:rPr lang="en-US" sz="2000" dirty="0"/>
              <a:t>' value in seconds. '</a:t>
            </a:r>
            <a:r>
              <a:rPr lang="en-US" sz="2000" dirty="0" err="1"/>
              <a:t>ttl</a:t>
            </a:r>
            <a:r>
              <a:rPr lang="en-US" sz="2000" dirty="0"/>
              <a:t>' value is the time to live value for the data. After that particular amount of time, data will be automatically removed.</a:t>
            </a:r>
          </a:p>
          <a:p>
            <a:pPr marL="0" indent="0">
              <a:buNone/>
            </a:pPr>
            <a:r>
              <a:rPr lang="en-US" sz="2000" dirty="0"/>
              <a:t>For example, specify </a:t>
            </a:r>
            <a:r>
              <a:rPr lang="en-US" sz="2000" dirty="0" err="1"/>
              <a:t>ttl</a:t>
            </a:r>
            <a:r>
              <a:rPr lang="en-US" sz="2000" dirty="0"/>
              <a:t> value 100 seconds during insertion. Data will be automatically deleted after 100 seconds. When data is expired, that expired data is marked with a tombstone.</a:t>
            </a:r>
          </a:p>
          <a:p>
            <a:pPr marL="0" indent="0">
              <a:buNone/>
            </a:pPr>
            <a:r>
              <a:rPr lang="en-US" sz="2000" dirty="0"/>
              <a:t>A tombstone exists for a grace period. After data is expired, data is automatically removed after compaction process.</a:t>
            </a:r>
          </a:p>
          <a:p>
            <a:pPr marL="0" indent="0">
              <a:buNone/>
            </a:pPr>
            <a:r>
              <a:rPr lang="en-US" sz="2000" b="1" dirty="0"/>
              <a:t>Syntax</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8E890BAB-893C-4CDD-A499-3CBD5FDC8BD5}"/>
              </a:ext>
            </a:extLst>
          </p:cNvPr>
          <p:cNvPicPr>
            <a:picLocks noChangeAspect="1"/>
          </p:cNvPicPr>
          <p:nvPr/>
        </p:nvPicPr>
        <p:blipFill>
          <a:blip r:embed="rId2"/>
          <a:stretch>
            <a:fillRect/>
          </a:stretch>
        </p:blipFill>
        <p:spPr>
          <a:xfrm>
            <a:off x="892969" y="5312569"/>
            <a:ext cx="7591425" cy="847725"/>
          </a:xfrm>
          <a:prstGeom prst="rect">
            <a:avLst/>
          </a:prstGeom>
        </p:spPr>
      </p:pic>
    </p:spTree>
    <p:extLst>
      <p:ext uri="{BB962C8B-B14F-4D97-AF65-F5344CB8AC3E}">
        <p14:creationId xmlns:p14="http://schemas.microsoft.com/office/powerpoint/2010/main" val="3291472061"/>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225DB-9654-46DE-9A8A-75319CC0D445}"/>
              </a:ext>
            </a:extLst>
          </p:cNvPr>
          <p:cNvSpPr>
            <a:spLocks noGrp="1"/>
          </p:cNvSpPr>
          <p:nvPr>
            <p:ph type="body" idx="1"/>
          </p:nvPr>
        </p:nvSpPr>
        <p:spPr/>
        <p:txBody>
          <a:bodyPr>
            <a:normAutofit/>
          </a:bodyPr>
          <a:lstStyle/>
          <a:p>
            <a:pPr marL="0" indent="0">
              <a:buNone/>
            </a:pPr>
            <a:r>
              <a:rPr lang="en-US" sz="2000" b="1" dirty="0"/>
              <a:t>Execution</a:t>
            </a:r>
          </a:p>
          <a:p>
            <a:pPr marL="0" indent="0">
              <a:buNone/>
            </a:pPr>
            <a:r>
              <a:rPr lang="en-US" sz="2000" dirty="0"/>
              <a:t>Here is the snapshot where data is being inserted in Student table with </a:t>
            </a:r>
            <a:r>
              <a:rPr lang="en-US" sz="2000" dirty="0" err="1"/>
              <a:t>ttl</a:t>
            </a:r>
            <a:r>
              <a:rPr lang="en-US" sz="2000" dirty="0"/>
              <a:t> value of 100 seconds.</a:t>
            </a:r>
          </a:p>
          <a:p>
            <a:pPr marL="0" indent="0">
              <a:buNone/>
            </a:pPr>
            <a:endParaRPr lang="en-US" sz="2000" dirty="0"/>
          </a:p>
          <a:p>
            <a:pPr marL="0" indent="0">
              <a:buNone/>
            </a:pPr>
            <a:endParaRPr lang="en-US" sz="2000" dirty="0"/>
          </a:p>
          <a:p>
            <a:pPr marL="0" indent="0">
              <a:buNone/>
            </a:pPr>
            <a:r>
              <a:rPr lang="en-US" sz="2000" dirty="0"/>
              <a:t>Here is the snapshot where data is automatically expired after 100 seconds and data is automatically removed.</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8C692174-9E4A-4C3D-AEA8-FDFF226334B3}"/>
              </a:ext>
            </a:extLst>
          </p:cNvPr>
          <p:cNvPicPr>
            <a:picLocks noChangeAspect="1"/>
          </p:cNvPicPr>
          <p:nvPr/>
        </p:nvPicPr>
        <p:blipFill>
          <a:blip r:embed="rId2"/>
          <a:stretch>
            <a:fillRect/>
          </a:stretch>
        </p:blipFill>
        <p:spPr>
          <a:xfrm>
            <a:off x="2557462" y="4457493"/>
            <a:ext cx="7077075" cy="1819275"/>
          </a:xfrm>
          <a:prstGeom prst="rect">
            <a:avLst/>
          </a:prstGeom>
        </p:spPr>
      </p:pic>
      <p:pic>
        <p:nvPicPr>
          <p:cNvPr id="5" name="Picture 4">
            <a:extLst>
              <a:ext uri="{FF2B5EF4-FFF2-40B4-BE49-F238E27FC236}">
                <a16:creationId xmlns:a16="http://schemas.microsoft.com/office/drawing/2014/main" id="{8914D300-16C1-4BC5-89DE-A1035DE5FABE}"/>
              </a:ext>
            </a:extLst>
          </p:cNvPr>
          <p:cNvPicPr>
            <a:picLocks noChangeAspect="1"/>
          </p:cNvPicPr>
          <p:nvPr/>
        </p:nvPicPr>
        <p:blipFill>
          <a:blip r:embed="rId3"/>
          <a:stretch>
            <a:fillRect/>
          </a:stretch>
        </p:blipFill>
        <p:spPr>
          <a:xfrm>
            <a:off x="2557462" y="1786765"/>
            <a:ext cx="6524005" cy="1643997"/>
          </a:xfrm>
          <a:prstGeom prst="rect">
            <a:avLst/>
          </a:prstGeom>
        </p:spPr>
      </p:pic>
    </p:spTree>
    <p:extLst>
      <p:ext uri="{BB962C8B-B14F-4D97-AF65-F5344CB8AC3E}">
        <p14:creationId xmlns:p14="http://schemas.microsoft.com/office/powerpoint/2010/main" val="111879449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49749E-15AE-4BF1-87D6-7F4BD72E1D8E}"/>
              </a:ext>
            </a:extLst>
          </p:cNvPr>
          <p:cNvSpPr>
            <a:spLocks noGrp="1"/>
          </p:cNvSpPr>
          <p:nvPr>
            <p:ph type="body" idx="1"/>
          </p:nvPr>
        </p:nvSpPr>
        <p:spPr/>
        <p:txBody>
          <a:bodyPr>
            <a:normAutofit/>
          </a:bodyPr>
          <a:lstStyle/>
          <a:p>
            <a:pPr marL="0" indent="0">
              <a:buNone/>
            </a:pPr>
            <a:r>
              <a:rPr lang="en-US" sz="2400" b="1" dirty="0"/>
              <a:t>Collection Types</a:t>
            </a:r>
          </a:p>
          <a:p>
            <a:pPr marL="0" indent="0">
              <a:buNone/>
            </a:pPr>
            <a:r>
              <a:rPr lang="en-US" sz="2000" dirty="0"/>
              <a:t>Cassandra Query Language also provides a collection data types. The following table provides a list of Collections available in CQL.</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7435A547-F225-477C-BAA3-BB7C46A40896}"/>
              </a:ext>
            </a:extLst>
          </p:cNvPr>
          <p:cNvPicPr>
            <a:picLocks noChangeAspect="1"/>
          </p:cNvPicPr>
          <p:nvPr/>
        </p:nvPicPr>
        <p:blipFill>
          <a:blip r:embed="rId2"/>
          <a:stretch>
            <a:fillRect/>
          </a:stretch>
        </p:blipFill>
        <p:spPr>
          <a:xfrm>
            <a:off x="2320629" y="3429000"/>
            <a:ext cx="7550741" cy="1809957"/>
          </a:xfrm>
          <a:prstGeom prst="rect">
            <a:avLst/>
          </a:prstGeom>
        </p:spPr>
      </p:pic>
    </p:spTree>
    <p:extLst>
      <p:ext uri="{BB962C8B-B14F-4D97-AF65-F5344CB8AC3E}">
        <p14:creationId xmlns:p14="http://schemas.microsoft.com/office/powerpoint/2010/main" val="169586261"/>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7E07B8-E946-431D-8C49-C923210FC784}"/>
              </a:ext>
            </a:extLst>
          </p:cNvPr>
          <p:cNvSpPr>
            <a:spLocks noGrp="1"/>
          </p:cNvSpPr>
          <p:nvPr>
            <p:ph type="body" idx="1"/>
          </p:nvPr>
        </p:nvSpPr>
        <p:spPr/>
        <p:txBody>
          <a:bodyPr>
            <a:normAutofit/>
          </a:bodyPr>
          <a:lstStyle/>
          <a:p>
            <a:pPr marL="0" indent="0">
              <a:buNone/>
            </a:pPr>
            <a:r>
              <a:rPr lang="en-US" sz="2400" b="1" dirty="0"/>
              <a:t>Set:</a:t>
            </a:r>
            <a:r>
              <a:rPr lang="en-US" sz="2000" dirty="0"/>
              <a:t> A Set stores group of elements that returns sorted elements when querying.</a:t>
            </a:r>
          </a:p>
          <a:p>
            <a:pPr marL="0" indent="0">
              <a:buNone/>
            </a:pPr>
            <a:r>
              <a:rPr lang="en-US" sz="2000" b="1" dirty="0"/>
              <a:t>Syntax</a:t>
            </a:r>
          </a:p>
          <a:p>
            <a:pPr marL="0" indent="0">
              <a:buNone/>
            </a:pPr>
            <a:r>
              <a:rPr lang="en-US" sz="2000" dirty="0"/>
              <a:t>Here is the syntax of the Set collection that store multiple email addresses for the teacher.</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2F9CCCD4-63F7-4B86-8BF1-9D79986CC67C}"/>
              </a:ext>
            </a:extLst>
          </p:cNvPr>
          <p:cNvPicPr>
            <a:picLocks noChangeAspect="1"/>
          </p:cNvPicPr>
          <p:nvPr/>
        </p:nvPicPr>
        <p:blipFill>
          <a:blip r:embed="rId2"/>
          <a:stretch>
            <a:fillRect/>
          </a:stretch>
        </p:blipFill>
        <p:spPr>
          <a:xfrm>
            <a:off x="892969" y="3429000"/>
            <a:ext cx="7162800" cy="2038350"/>
          </a:xfrm>
          <a:prstGeom prst="rect">
            <a:avLst/>
          </a:prstGeom>
        </p:spPr>
      </p:pic>
    </p:spTree>
    <p:extLst>
      <p:ext uri="{BB962C8B-B14F-4D97-AF65-F5344CB8AC3E}">
        <p14:creationId xmlns:p14="http://schemas.microsoft.com/office/powerpoint/2010/main" val="30025177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339-A422-47DD-9FB1-1385422B8F5E}"/>
              </a:ext>
            </a:extLst>
          </p:cNvPr>
          <p:cNvSpPr>
            <a:spLocks noGrp="1"/>
          </p:cNvSpPr>
          <p:nvPr>
            <p:ph type="title"/>
          </p:nvPr>
        </p:nvSpPr>
        <p:spPr/>
        <p:txBody>
          <a:bodyPr/>
          <a:lstStyle/>
          <a:p>
            <a:r>
              <a:rPr lang="en-US" sz="4800" b="1" dirty="0"/>
              <a:t>Features</a:t>
            </a:r>
            <a:endParaRPr lang="en-US" b="1" dirty="0"/>
          </a:p>
        </p:txBody>
      </p:sp>
      <p:sp>
        <p:nvSpPr>
          <p:cNvPr id="3" name="Text Placeholder 2">
            <a:extLst>
              <a:ext uri="{FF2B5EF4-FFF2-40B4-BE49-F238E27FC236}">
                <a16:creationId xmlns:a16="http://schemas.microsoft.com/office/drawing/2014/main" id="{2EC8D9A0-B26F-488C-9533-A5711EB0FDD8}"/>
              </a:ext>
            </a:extLst>
          </p:cNvPr>
          <p:cNvSpPr>
            <a:spLocks noGrp="1"/>
          </p:cNvSpPr>
          <p:nvPr>
            <p:ph type="body" idx="1"/>
          </p:nvPr>
        </p:nvSpPr>
        <p:spPr/>
        <p:txBody>
          <a:bodyPr>
            <a:normAutofit fontScale="85000" lnSpcReduction="10000"/>
          </a:bodyPr>
          <a:lstStyle/>
          <a:p>
            <a:r>
              <a:rPr lang="en-US" b="1" dirty="0"/>
              <a:t>Massively Scalable Architecture:</a:t>
            </a:r>
            <a:r>
              <a:rPr lang="en-US" dirty="0"/>
              <a:t> Cassandra has a </a:t>
            </a:r>
            <a:r>
              <a:rPr lang="en-US" dirty="0" err="1"/>
              <a:t>masterless</a:t>
            </a:r>
            <a:r>
              <a:rPr lang="en-US" dirty="0"/>
              <a:t> design where all nodes are at the same level which provides operational simplicity and easy scale out.</a:t>
            </a:r>
          </a:p>
          <a:p>
            <a:r>
              <a:rPr lang="en-US" b="1" dirty="0" err="1"/>
              <a:t>Masterless</a:t>
            </a:r>
            <a:r>
              <a:rPr lang="en-US" b="1" dirty="0"/>
              <a:t> Architecture:</a:t>
            </a:r>
            <a:r>
              <a:rPr lang="en-US" dirty="0"/>
              <a:t> Data can be written and read on any node.</a:t>
            </a:r>
          </a:p>
          <a:p>
            <a:r>
              <a:rPr lang="en-US" b="1" dirty="0"/>
              <a:t>Linear Scale Performance:</a:t>
            </a:r>
            <a:r>
              <a:rPr lang="en-US" dirty="0"/>
              <a:t> As more nodes are added, the performance of Cassandra increases.</a:t>
            </a:r>
          </a:p>
          <a:p>
            <a:r>
              <a:rPr lang="en-US" b="1" dirty="0"/>
              <a:t>No Single point of failure:</a:t>
            </a:r>
            <a:r>
              <a:rPr lang="en-US" dirty="0"/>
              <a:t> Cassandra replicates data on different nodes that ensures no single point of failure.</a:t>
            </a:r>
          </a:p>
          <a:p>
            <a:r>
              <a:rPr lang="en-US" b="1" dirty="0"/>
              <a:t>Fault Detection and Recovery:</a:t>
            </a:r>
            <a:r>
              <a:rPr lang="en-US" dirty="0"/>
              <a:t> Failed nodes can easily be restored and recovered.</a:t>
            </a:r>
          </a:p>
        </p:txBody>
      </p:sp>
    </p:spTree>
    <p:extLst>
      <p:ext uri="{BB962C8B-B14F-4D97-AF65-F5344CB8AC3E}">
        <p14:creationId xmlns:p14="http://schemas.microsoft.com/office/powerpoint/2010/main" val="45514302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DCE4F-3FB2-4996-A203-5FCC9B3E89AC}"/>
              </a:ext>
            </a:extLst>
          </p:cNvPr>
          <p:cNvSpPr>
            <a:spLocks noGrp="1"/>
          </p:cNvSpPr>
          <p:nvPr>
            <p:ph type="body" idx="1"/>
          </p:nvPr>
        </p:nvSpPr>
        <p:spPr/>
        <p:txBody>
          <a:bodyPr>
            <a:normAutofit/>
          </a:bodyPr>
          <a:lstStyle/>
          <a:p>
            <a:pPr marL="0" indent="0">
              <a:buNone/>
            </a:pPr>
            <a:r>
              <a:rPr lang="en-US" sz="2000" b="1" dirty="0"/>
              <a:t>Execution</a:t>
            </a:r>
            <a:endParaRPr lang="en-US" sz="2000" dirty="0"/>
          </a:p>
          <a:p>
            <a:pPr marL="0" indent="0">
              <a:buNone/>
            </a:pPr>
            <a:r>
              <a:rPr lang="en-US" sz="2000" dirty="0"/>
              <a:t>Here is the snapshot where table "Teacher" is created with "Email" column as a collection.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Here is the snapshot where data is being inserted in the collection.</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436CA253-D998-4AAF-B932-2D215B563E33}"/>
              </a:ext>
            </a:extLst>
          </p:cNvPr>
          <p:cNvPicPr>
            <a:picLocks noChangeAspect="1"/>
          </p:cNvPicPr>
          <p:nvPr/>
        </p:nvPicPr>
        <p:blipFill>
          <a:blip r:embed="rId2"/>
          <a:stretch>
            <a:fillRect/>
          </a:stretch>
        </p:blipFill>
        <p:spPr>
          <a:xfrm>
            <a:off x="4251444" y="1544491"/>
            <a:ext cx="3689111" cy="2289107"/>
          </a:xfrm>
          <a:prstGeom prst="rect">
            <a:avLst/>
          </a:prstGeom>
        </p:spPr>
      </p:pic>
      <p:pic>
        <p:nvPicPr>
          <p:cNvPr id="4" name="Picture 3">
            <a:extLst>
              <a:ext uri="{FF2B5EF4-FFF2-40B4-BE49-F238E27FC236}">
                <a16:creationId xmlns:a16="http://schemas.microsoft.com/office/drawing/2014/main" id="{9FE7BE81-084C-46F7-B27B-E91CF195AA19}"/>
              </a:ext>
            </a:extLst>
          </p:cNvPr>
          <p:cNvPicPr>
            <a:picLocks noChangeAspect="1"/>
          </p:cNvPicPr>
          <p:nvPr/>
        </p:nvPicPr>
        <p:blipFill>
          <a:blip r:embed="rId3"/>
          <a:stretch>
            <a:fillRect/>
          </a:stretch>
        </p:blipFill>
        <p:spPr>
          <a:xfrm>
            <a:off x="2069513" y="4328906"/>
            <a:ext cx="8052974" cy="2131434"/>
          </a:xfrm>
          <a:prstGeom prst="rect">
            <a:avLst/>
          </a:prstGeom>
        </p:spPr>
      </p:pic>
    </p:spTree>
    <p:extLst>
      <p:ext uri="{BB962C8B-B14F-4D97-AF65-F5344CB8AC3E}">
        <p14:creationId xmlns:p14="http://schemas.microsoft.com/office/powerpoint/2010/main" val="309832599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7F6AAC-B2F5-4A45-9F80-93762C3A8E7B}"/>
              </a:ext>
            </a:extLst>
          </p:cNvPr>
          <p:cNvSpPr>
            <a:spLocks noGrp="1"/>
          </p:cNvSpPr>
          <p:nvPr>
            <p:ph type="body" idx="1"/>
          </p:nvPr>
        </p:nvSpPr>
        <p:spPr/>
        <p:txBody>
          <a:bodyPr>
            <a:normAutofit/>
          </a:bodyPr>
          <a:lstStyle/>
          <a:p>
            <a:pPr marL="0" indent="0">
              <a:buNone/>
            </a:pPr>
            <a:r>
              <a:rPr lang="en-US" sz="2400" b="1" dirty="0"/>
              <a:t>List:</a:t>
            </a:r>
            <a:r>
              <a:rPr lang="en-US" sz="2000" dirty="0"/>
              <a:t> When the order of elements matters, the list is used.</a:t>
            </a:r>
          </a:p>
          <a:p>
            <a:pPr marL="0" indent="0">
              <a:buNone/>
            </a:pPr>
            <a:r>
              <a:rPr lang="en-US" sz="2000" dirty="0"/>
              <a:t>Here is the snapshot where column courses of list type id added in table "Teacher.“</a:t>
            </a:r>
          </a:p>
          <a:p>
            <a:pPr marL="0" indent="0">
              <a:buNone/>
            </a:pPr>
            <a:endParaRPr lang="en-US" sz="2000" dirty="0"/>
          </a:p>
          <a:p>
            <a:pPr marL="0" indent="0">
              <a:buNone/>
            </a:pPr>
            <a:r>
              <a:rPr lang="en-US" sz="2000" dirty="0"/>
              <a:t>Here is the snapshot where data is being inserted in column "</a:t>
            </a:r>
            <a:r>
              <a:rPr lang="en-US" sz="2000" dirty="0" err="1"/>
              <a:t>coursenames</a:t>
            </a:r>
            <a:r>
              <a:rPr lang="en-US" sz="2000" dirty="0"/>
              <a:t>".</a:t>
            </a:r>
          </a:p>
          <a:p>
            <a:pPr marL="0" indent="0">
              <a:buNone/>
            </a:pPr>
            <a:endParaRPr lang="en-US" sz="2000" dirty="0"/>
          </a:p>
          <a:p>
            <a:pPr marL="0" indent="0">
              <a:buNone/>
            </a:pPr>
            <a:endParaRPr lang="en-US" sz="2000" dirty="0"/>
          </a:p>
          <a:p>
            <a:pPr marL="0" indent="0">
              <a:buNone/>
            </a:pPr>
            <a:r>
              <a:rPr lang="en-US" sz="2000" dirty="0"/>
              <a:t>Here is the snapshot that shows the current database state after insertion.</a:t>
            </a:r>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CF689FB5-941E-4383-8441-CC4B28986973}"/>
              </a:ext>
            </a:extLst>
          </p:cNvPr>
          <p:cNvPicPr>
            <a:picLocks noChangeAspect="1"/>
          </p:cNvPicPr>
          <p:nvPr/>
        </p:nvPicPr>
        <p:blipFill>
          <a:blip r:embed="rId2"/>
          <a:stretch>
            <a:fillRect/>
          </a:stretch>
        </p:blipFill>
        <p:spPr>
          <a:xfrm>
            <a:off x="892969" y="1836514"/>
            <a:ext cx="7953375" cy="590550"/>
          </a:xfrm>
          <a:prstGeom prst="rect">
            <a:avLst/>
          </a:prstGeom>
        </p:spPr>
      </p:pic>
      <p:pic>
        <p:nvPicPr>
          <p:cNvPr id="4" name="Picture 3">
            <a:extLst>
              <a:ext uri="{FF2B5EF4-FFF2-40B4-BE49-F238E27FC236}">
                <a16:creationId xmlns:a16="http://schemas.microsoft.com/office/drawing/2014/main" id="{98A08D99-DF89-415D-895D-27A704CF907D}"/>
              </a:ext>
            </a:extLst>
          </p:cNvPr>
          <p:cNvPicPr>
            <a:picLocks noChangeAspect="1"/>
          </p:cNvPicPr>
          <p:nvPr/>
        </p:nvPicPr>
        <p:blipFill>
          <a:blip r:embed="rId3"/>
          <a:stretch>
            <a:fillRect/>
          </a:stretch>
        </p:blipFill>
        <p:spPr>
          <a:xfrm>
            <a:off x="892969" y="5173124"/>
            <a:ext cx="7600950" cy="1190625"/>
          </a:xfrm>
          <a:prstGeom prst="rect">
            <a:avLst/>
          </a:prstGeom>
        </p:spPr>
      </p:pic>
      <p:pic>
        <p:nvPicPr>
          <p:cNvPr id="5" name="Picture 4">
            <a:extLst>
              <a:ext uri="{FF2B5EF4-FFF2-40B4-BE49-F238E27FC236}">
                <a16:creationId xmlns:a16="http://schemas.microsoft.com/office/drawing/2014/main" id="{11475CA4-1523-431E-8F03-55465EB03B14}"/>
              </a:ext>
            </a:extLst>
          </p:cNvPr>
          <p:cNvPicPr>
            <a:picLocks noChangeAspect="1"/>
          </p:cNvPicPr>
          <p:nvPr/>
        </p:nvPicPr>
        <p:blipFill>
          <a:blip r:embed="rId4"/>
          <a:stretch>
            <a:fillRect/>
          </a:stretch>
        </p:blipFill>
        <p:spPr>
          <a:xfrm>
            <a:off x="892969" y="3224498"/>
            <a:ext cx="9515475" cy="971550"/>
          </a:xfrm>
          <a:prstGeom prst="rect">
            <a:avLst/>
          </a:prstGeom>
        </p:spPr>
      </p:pic>
    </p:spTree>
    <p:extLst>
      <p:ext uri="{BB962C8B-B14F-4D97-AF65-F5344CB8AC3E}">
        <p14:creationId xmlns:p14="http://schemas.microsoft.com/office/powerpoint/2010/main" val="3081273915"/>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49B51-DC99-44BB-9912-8E79B10C5E87}"/>
              </a:ext>
            </a:extLst>
          </p:cNvPr>
          <p:cNvSpPr>
            <a:spLocks noGrp="1"/>
          </p:cNvSpPr>
          <p:nvPr>
            <p:ph type="body" idx="1"/>
          </p:nvPr>
        </p:nvSpPr>
        <p:spPr/>
        <p:txBody>
          <a:bodyPr>
            <a:normAutofit/>
          </a:bodyPr>
          <a:lstStyle/>
          <a:p>
            <a:pPr marL="0" indent="0">
              <a:buNone/>
            </a:pPr>
            <a:r>
              <a:rPr lang="en-US" sz="2400" b="1" dirty="0"/>
              <a:t>Map:</a:t>
            </a:r>
            <a:r>
              <a:rPr lang="en-US" sz="2000" dirty="0"/>
              <a:t> The map is a collection type that is used to store key value pairs. As its name implies that it maps one thing to another. For example, if you want to save course name with its prerequisite course name, map collection can be used.</a:t>
            </a:r>
          </a:p>
          <a:p>
            <a:pPr marL="0" indent="0">
              <a:buNone/>
            </a:pPr>
            <a:r>
              <a:rPr lang="en-US" sz="2000" dirty="0"/>
              <a:t>Here is the snapshot where map type is created for course name and its prerequisite course name.</a:t>
            </a:r>
          </a:p>
          <a:p>
            <a:pPr marL="0" indent="0">
              <a:buNone/>
            </a:pPr>
            <a:endParaRPr lang="en-US" sz="2000" dirty="0"/>
          </a:p>
          <a:p>
            <a:pPr marL="0" indent="0">
              <a:buNone/>
            </a:pPr>
            <a:endParaRPr lang="en-US" sz="2000" dirty="0"/>
          </a:p>
          <a:p>
            <a:pPr marL="0" indent="0">
              <a:buNone/>
            </a:pPr>
            <a:r>
              <a:rPr lang="en-US" sz="2000" dirty="0"/>
              <a:t>Here is the snapshot where data is being inserted in map collection type.</a:t>
            </a:r>
          </a:p>
          <a:p>
            <a:pPr marL="0" indent="0">
              <a:buNone/>
            </a:pPr>
            <a:endParaRPr lang="en-US" sz="2000" dirty="0"/>
          </a:p>
          <a:p>
            <a:pPr marL="0" indent="0">
              <a:buNone/>
            </a:pPr>
            <a:endParaRPr lang="en-US" sz="2000" dirty="0"/>
          </a:p>
          <a:p>
            <a:pPr marL="0" indent="0">
              <a:buNone/>
            </a:pPr>
            <a:endParaRPr lang="en-US" sz="2000" dirty="0"/>
          </a:p>
        </p:txBody>
      </p:sp>
      <p:pic>
        <p:nvPicPr>
          <p:cNvPr id="3" name="Picture 2">
            <a:extLst>
              <a:ext uri="{FF2B5EF4-FFF2-40B4-BE49-F238E27FC236}">
                <a16:creationId xmlns:a16="http://schemas.microsoft.com/office/drawing/2014/main" id="{D2E8C0A0-7DDD-446E-8D23-3BF0564D31E4}"/>
              </a:ext>
            </a:extLst>
          </p:cNvPr>
          <p:cNvPicPr>
            <a:picLocks noChangeAspect="1"/>
          </p:cNvPicPr>
          <p:nvPr/>
        </p:nvPicPr>
        <p:blipFill>
          <a:blip r:embed="rId2"/>
          <a:stretch>
            <a:fillRect/>
          </a:stretch>
        </p:blipFill>
        <p:spPr>
          <a:xfrm>
            <a:off x="4284202" y="2122211"/>
            <a:ext cx="3623596" cy="1942893"/>
          </a:xfrm>
          <a:prstGeom prst="rect">
            <a:avLst/>
          </a:prstGeom>
        </p:spPr>
      </p:pic>
      <p:pic>
        <p:nvPicPr>
          <p:cNvPr id="5" name="Picture 4">
            <a:extLst>
              <a:ext uri="{FF2B5EF4-FFF2-40B4-BE49-F238E27FC236}">
                <a16:creationId xmlns:a16="http://schemas.microsoft.com/office/drawing/2014/main" id="{3D7D6A83-1AD5-410F-8E17-393BCE193068}"/>
              </a:ext>
            </a:extLst>
          </p:cNvPr>
          <p:cNvPicPr>
            <a:picLocks noChangeAspect="1"/>
          </p:cNvPicPr>
          <p:nvPr/>
        </p:nvPicPr>
        <p:blipFill>
          <a:blip r:embed="rId3"/>
          <a:stretch>
            <a:fillRect/>
          </a:stretch>
        </p:blipFill>
        <p:spPr>
          <a:xfrm>
            <a:off x="2171079" y="4485861"/>
            <a:ext cx="7849842" cy="2005548"/>
          </a:xfrm>
          <a:prstGeom prst="rect">
            <a:avLst/>
          </a:prstGeom>
        </p:spPr>
      </p:pic>
    </p:spTree>
    <p:extLst>
      <p:ext uri="{BB962C8B-B14F-4D97-AF65-F5344CB8AC3E}">
        <p14:creationId xmlns:p14="http://schemas.microsoft.com/office/powerpoint/2010/main" val="36232576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0A0445-AA63-430C-B28D-38B7E93E855F}"/>
              </a:ext>
            </a:extLst>
          </p:cNvPr>
          <p:cNvSpPr>
            <a:spLocks noGrp="1"/>
          </p:cNvSpPr>
          <p:nvPr>
            <p:ph type="body" idx="1"/>
          </p:nvPr>
        </p:nvSpPr>
        <p:spPr/>
        <p:txBody>
          <a:bodyPr>
            <a:normAutofit fontScale="77500" lnSpcReduction="20000"/>
          </a:bodyPr>
          <a:lstStyle/>
          <a:p>
            <a:r>
              <a:rPr lang="en-US" b="1" dirty="0"/>
              <a:t>Flexible and Dynamic Data Model:</a:t>
            </a:r>
            <a:r>
              <a:rPr lang="en-US" dirty="0"/>
              <a:t> Supports datatypes with Fast writes and reads.</a:t>
            </a:r>
          </a:p>
          <a:p>
            <a:r>
              <a:rPr lang="en-US" b="1" dirty="0"/>
              <a:t>Data Protection:</a:t>
            </a:r>
            <a:r>
              <a:rPr lang="en-US" dirty="0"/>
              <a:t> Data is protected with commit log design and build in security like backup and restore mechanisms.</a:t>
            </a:r>
          </a:p>
          <a:p>
            <a:r>
              <a:rPr lang="en-US" b="1" dirty="0"/>
              <a:t>Tunable Data Consistency:</a:t>
            </a:r>
            <a:r>
              <a:rPr lang="en-US" dirty="0"/>
              <a:t> Support for strong data consistency across distributed architecture.</a:t>
            </a:r>
          </a:p>
          <a:p>
            <a:r>
              <a:rPr lang="en-US" b="1" dirty="0"/>
              <a:t>Multi Data Center Replication:</a:t>
            </a:r>
            <a:r>
              <a:rPr lang="en-US" dirty="0"/>
              <a:t> Cassandra provides feature to replicate data across multiple data center.</a:t>
            </a:r>
          </a:p>
          <a:p>
            <a:r>
              <a:rPr lang="en-US" b="1" dirty="0"/>
              <a:t>Data Compression:</a:t>
            </a:r>
            <a:r>
              <a:rPr lang="en-US" dirty="0"/>
              <a:t> Cassandra can compress up to 80% data without any overhead.</a:t>
            </a:r>
          </a:p>
          <a:p>
            <a:r>
              <a:rPr lang="en-US" b="1" dirty="0"/>
              <a:t>Cassandra Query language:</a:t>
            </a:r>
            <a:r>
              <a:rPr lang="en-US" dirty="0"/>
              <a:t> Cassandra provides query language that is similar like SQL language. It makes very easy for relational database developers moving from relational database to Cassandra.</a:t>
            </a:r>
          </a:p>
        </p:txBody>
      </p:sp>
    </p:spTree>
    <p:extLst>
      <p:ext uri="{BB962C8B-B14F-4D97-AF65-F5344CB8AC3E}">
        <p14:creationId xmlns:p14="http://schemas.microsoft.com/office/powerpoint/2010/main" val="205899948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PERSISTENCEDATA" val="MMPROD_UIPERSISTENCEDATA"/>
  <p:tag name="MMPROD_UIDATA" val="&lt;database version=&quot;10.0&quot;&gt;&lt;object type=&quot;1&quot; unique_id=&quot;10001&quot;&gt;&lt;object type=&quot;2&quot; unique_id=&quot;10002&quot;&gt;&lt;object type=&quot;3&quot; unique_id=&quot;10004&quot;&gt;&lt;property id=&quot;20148&quot; value=&quot;5&quot;/&gt;&lt;property id=&quot;20300&quot; value=&quot;Slide 1 - &amp;quot;Cassandra: An Example of NoSQL Databases (IV)&amp;quot;&quot;/&gt;&lt;property id=&quot;20307&quot; value=&quot;258&quot;/&gt;&lt;/object&gt;&lt;object type=&quot;3&quot; unique_id=&quot;10006&quot;&gt;&lt;property id=&quot;20148&quot; value=&quot;5&quot;/&gt;&lt;property id=&quot;20300&quot; value=&quot;Slide 2 - &amp;quot;Outline&amp;quot;&quot;/&gt;&lt;property id=&quot;20307&quot; value=&quot;259&quot;/&gt;&lt;/object&gt;&lt;object type=&quot;3&quot; unique_id=&quot;10008&quot;&gt;&lt;property id=&quot;20148&quot; value=&quot;5&quot;/&gt;&lt;property id=&quot;20300&quot; value=&quot;Slide 5 - &amp;quot;Overview&amp;quot;&quot;/&gt;&lt;property id=&quot;20307&quot; value=&quot;261&quot;/&gt;&lt;/object&gt;&lt;object type=&quot;3&quot; unique_id=&quot;10009&quot;&gt;&lt;property id=&quot;20148&quot; value=&quot;5&quot;/&gt;&lt;property id=&quot;20300&quot; value=&quot;Slide 7 - &amp;quot;History&amp;quot;&quot;/&gt;&lt;property id=&quot;20307&quot; value=&quot;262&quot;/&gt;&lt;/object&gt;&lt;object type=&quot;3&quot; unique_id=&quot;10010&quot;&gt;&lt;property id=&quot;20148&quot; value=&quot;5&quot;/&gt;&lt;property id=&quot;20300&quot; value=&quot;Slide 8 - &amp;quot;Features&amp;quot;&quot;/&gt;&lt;property id=&quot;20307&quot; value=&quot;263&quot;/&gt;&lt;/object&gt;&lt;object type=&quot;3&quot; unique_id=&quot;10011&quot;&gt;&lt;property id=&quot;20148&quot; value=&quot;5&quot;/&gt;&lt;property id=&quot;20300&quot; value=&quot;Slide 10 - &amp;quot;Use Cases / Applications&amp;quot;&quot;/&gt;&lt;property id=&quot;20307&quot; value=&quot;265&quot;/&gt;&lt;/object&gt;&lt;object type=&quot;3&quot; unique_id=&quot;10012&quot;&gt;&lt;property id=&quot;20148&quot; value=&quot;5&quot;/&gt;&lt;property id=&quot;20300&quot; value=&quot;Slide 6 - &amp;quot;Why Casssandra?&amp;quot;&quot;/&gt;&lt;property id=&quot;20307&quot; value=&quot;267&quot;/&gt;&lt;/object&gt;&lt;object type=&quot;3&quot; unique_id=&quot;10014&quot;&gt;&lt;property id=&quot;20148&quot; value=&quot;5&quot;/&gt;&lt;property id=&quot;20300&quot; value=&quot;Slide 11 - &amp;quot;Cassandra v/s HBase&amp;quot;&quot;/&gt;&lt;property id=&quot;20307&quot; value=&quot;268&quot;/&gt;&lt;/object&gt;&lt;object type=&quot;3&quot; unique_id=&quot;10015&quot;&gt;&lt;property id=&quot;20148&quot; value=&quot;5&quot;/&gt;&lt;property id=&quot;20300&quot; value=&quot;Slide 3 - &amp;quot;INTRODUCTION&amp;quot;&quot;/&gt;&lt;property id=&quot;20307&quot; value=&quot;270&quot;/&gt;&lt;/object&gt;&lt;object type=&quot;3&quot; unique_id=&quot;10016&quot;&gt;&lt;property id=&quot;20148&quot; value=&quot;5&quot;/&gt;&lt;property id=&quot;20300&quot; value=&quot;Slide 22 - &amp;quot;DATA MODEL&amp;quot;&quot;/&gt;&lt;property id=&quot;20307&quot; value=&quot;271&quot;/&gt;&lt;/object&gt;&lt;object type=&quot;3&quot; unique_id=&quot;10017&quot;&gt;&lt;property id=&quot;20148&quot; value=&quot;5&quot;/&gt;&lt;property id=&quot;20300&quot; value=&quot;Slide 12 - &amp;quot;ARCHITECTURE&amp;quot;&quot;/&gt;&lt;property id=&quot;20307&quot; value=&quot;272&quot;/&gt;&lt;/object&gt;&lt;object type=&quot;3&quot; unique_id=&quot;10018&quot;&gt;&lt;property id=&quot;20148&quot; value=&quot;5&quot;/&gt;&lt;property id=&quot;20300&quot; value=&quot;Slide 32 - &amp;quot;INSTALLATION&amp;quot;&quot;/&gt;&lt;property id=&quot;20307&quot; value=&quot;273&quot;/&gt;&lt;/object&gt;&lt;object type=&quot;3&quot; unique_id=&quot;10019&quot;&gt;&lt;property id=&quot;20148&quot; value=&quot;5&quot;/&gt;&lt;property id=&quot;20300&quot; value=&quot;Slide 38 - &amp;quot;KEYSPACE OPERATIONS&amp;quot;&quot;/&gt;&lt;property id=&quot;20307&quot; value=&quot;274&quot;/&gt;&lt;/object&gt;&lt;object type=&quot;3&quot; unique_id=&quot;10021&quot;&gt;&lt;property id=&quot;20148&quot; value=&quot;5&quot;/&gt;&lt;property id=&quot;20300&quot; value=&quot;Slide 46 - &amp;quot;TABLE OPERATIONS&amp;quot;&quot;/&gt;&lt;property id=&quot;20307&quot; value=&quot;276&quot;/&gt;&lt;/object&gt;&lt;object type=&quot;3&quot; unique_id=&quot;10022&quot;&gt;&lt;property id=&quot;20148&quot; value=&quot;5&quot;/&gt;&lt;property id=&quot;20300&quot; value=&quot;Slide 62 - &amp;quot;DATA OPERATIONS&amp;quot;&quot;/&gt;&lt;property id=&quot;20307&quot; value=&quot;277&quot;/&gt;&lt;/object&gt;&lt;object type=&quot;3&quot; unique_id=&quot;10025&quot;&gt;&lt;property id=&quot;20148&quot; value=&quot;5&quot;/&gt;&lt;property id=&quot;20300&quot; value=&quot;Slide 13&quot;/&gt;&lt;property id=&quot;20307&quot; value=&quot;280&quot;/&gt;&lt;/object&gt;&lt;object type=&quot;3&quot; unique_id=&quot;10026&quot;&gt;&lt;property id=&quot;20148&quot; value=&quot;5&quot;/&gt;&lt;property id=&quot;20300&quot; value=&quot;Slide 14&quot;/&gt;&lt;property id=&quot;20307&quot; value=&quot;281&quot;/&gt;&lt;/object&gt;&lt;object type=&quot;3&quot; unique_id=&quot;10028&quot;&gt;&lt;property id=&quot;20148&quot; value=&quot;5&quot;/&gt;&lt;property id=&quot;20300&quot; value=&quot;Slide 16&quot;/&gt;&lt;property id=&quot;20307&quot; value=&quot;283&quot;/&gt;&lt;/object&gt;&lt;object type=&quot;3&quot; unique_id=&quot;10030&quot;&gt;&lt;property id=&quot;20148&quot; value=&quot;5&quot;/&gt;&lt;property id=&quot;20300&quot; value=&quot;Slide 18&quot;/&gt;&lt;property id=&quot;20307&quot; value=&quot;285&quot;/&gt;&lt;/object&gt;&lt;object type=&quot;3&quot; unique_id=&quot;10031&quot;&gt;&lt;property id=&quot;20148&quot; value=&quot;5&quot;/&gt;&lt;property id=&quot;20300&quot; value=&quot;Slide 19&quot;/&gt;&lt;property id=&quot;20307&quot; value=&quot;286&quot;/&gt;&lt;/object&gt;&lt;object type=&quot;3&quot; unique_id=&quot;10032&quot;&gt;&lt;property id=&quot;20148&quot; value=&quot;5&quot;/&gt;&lt;property id=&quot;20300&quot; value=&quot;Slide 20&quot;/&gt;&lt;property id=&quot;20307&quot; value=&quot;287&quot;/&gt;&lt;/object&gt;&lt;object type=&quot;3&quot; unique_id=&quot;10033&quot;&gt;&lt;property id=&quot;20148&quot; value=&quot;5&quot;/&gt;&lt;property id=&quot;20300&quot; value=&quot;Slide 21&quot;/&gt;&lt;property id=&quot;20307&quot; value=&quot;288&quot;/&gt;&lt;/object&gt;&lt;object type=&quot;3&quot; unique_id=&quot;10034&quot;&gt;&lt;property id=&quot;20148&quot; value=&quot;5&quot;/&gt;&lt;property id=&quot;20300&quot; value=&quot;Slide 27&quot;/&gt;&lt;property id=&quot;20307&quot; value=&quot;289&quot;/&gt;&lt;/object&gt;&lt;object type=&quot;3&quot; unique_id=&quot;10035&quot;&gt;&lt;property id=&quot;20148&quot; value=&quot;5&quot;/&gt;&lt;property id=&quot;20300&quot; value=&quot;Slide 28&quot;/&gt;&lt;property id=&quot;20307&quot; value=&quot;290&quot;/&gt;&lt;/object&gt;&lt;object type=&quot;3&quot; unique_id=&quot;10036&quot;&gt;&lt;property id=&quot;20148&quot; value=&quot;5&quot;/&gt;&lt;property id=&quot;20300&quot; value=&quot;Slide 23&quot;/&gt;&lt;property id=&quot;20307&quot; value=&quot;291&quot;/&gt;&lt;/object&gt;&lt;object type=&quot;3&quot; unique_id=&quot;10707&quot;&gt;&lt;property id=&quot;20148&quot; value=&quot;5&quot;/&gt;&lt;property id=&quot;20300&quot; value=&quot;Slide 34&quot;/&gt;&lt;property id=&quot;20307&quot; value=&quot;297&quot;/&gt;&lt;/object&gt;&lt;object type=&quot;3&quot; unique_id=&quot;10709&quot;&gt;&lt;property id=&quot;20148&quot; value=&quot;5&quot;/&gt;&lt;property id=&quot;20300&quot; value=&quot;Slide 39&quot;/&gt;&lt;property id=&quot;20307&quot; value=&quot;299&quot;/&gt;&lt;/object&gt;&lt;object type=&quot;3&quot; unique_id=&quot;10710&quot;&gt;&lt;property id=&quot;20148&quot; value=&quot;5&quot;/&gt;&lt;property id=&quot;20300&quot; value=&quot;Slide 40&quot;/&gt;&lt;property id=&quot;20307&quot; value=&quot;300&quot;/&gt;&lt;/object&gt;&lt;object type=&quot;3&quot; unique_id=&quot;10711&quot;&gt;&lt;property id=&quot;20148&quot; value=&quot;5&quot;/&gt;&lt;property id=&quot;20300&quot; value=&quot;Slide 41&quot;/&gt;&lt;property id=&quot;20307&quot; value=&quot;301&quot;/&gt;&lt;/object&gt;&lt;object type=&quot;3&quot; unique_id=&quot;10712&quot;&gt;&lt;property id=&quot;20148&quot; value=&quot;5&quot;/&gt;&lt;property id=&quot;20300&quot; value=&quot;Slide 42&quot;/&gt;&lt;property id=&quot;20307&quot; value=&quot;302&quot;/&gt;&lt;/object&gt;&lt;object type=&quot;3&quot; unique_id=&quot;10713&quot;&gt;&lt;property id=&quot;20148&quot; value=&quot;5&quot;/&gt;&lt;property id=&quot;20300&quot; value=&quot;Slide 43&quot;/&gt;&lt;property id=&quot;20307&quot; value=&quot;303&quot;/&gt;&lt;/object&gt;&lt;object type=&quot;3&quot; unique_id=&quot;10714&quot;&gt;&lt;property id=&quot;20148&quot; value=&quot;5&quot;/&gt;&lt;property id=&quot;20300&quot; value=&quot;Slide 44&quot;/&gt;&lt;property id=&quot;20307&quot; value=&quot;304&quot;/&gt;&lt;/object&gt;&lt;object type=&quot;3&quot; unique_id=&quot;10715&quot;&gt;&lt;property id=&quot;20148&quot; value=&quot;5&quot;/&gt;&lt;property id=&quot;20300&quot; value=&quot;Slide 45&quot;/&gt;&lt;property id=&quot;20307&quot; value=&quot;305&quot;/&gt;&lt;/object&gt;&lt;object type=&quot;3&quot; unique_id=&quot;10716&quot;&gt;&lt;property id=&quot;20148&quot; value=&quot;5&quot;/&gt;&lt;property id=&quot;20300&quot; value=&quot;Slide 47&quot;/&gt;&lt;property id=&quot;20307&quot; value=&quot;306&quot;/&gt;&lt;/object&gt;&lt;object type=&quot;3&quot; unique_id=&quot;10717&quot;&gt;&lt;property id=&quot;20148&quot; value=&quot;5&quot;/&gt;&lt;property id=&quot;20300&quot; value=&quot;Slide 48&quot;/&gt;&lt;property id=&quot;20307&quot; value=&quot;307&quot;/&gt;&lt;/object&gt;&lt;object type=&quot;3&quot; unique_id=&quot;10718&quot;&gt;&lt;property id=&quot;20148&quot; value=&quot;5&quot;/&gt;&lt;property id=&quot;20300&quot; value=&quot;Slide 49&quot;/&gt;&lt;property id=&quot;20307&quot; value=&quot;308&quot;/&gt;&lt;/object&gt;&lt;object type=&quot;3&quot; unique_id=&quot;11448&quot;&gt;&lt;property id=&quot;20148&quot; value=&quot;5&quot;/&gt;&lt;property id=&quot;20300&quot; value=&quot;Slide 51&quot;/&gt;&lt;property id=&quot;20307&quot; value=&quot;310&quot;/&gt;&lt;/object&gt;&lt;object type=&quot;3&quot; unique_id=&quot;11449&quot;&gt;&lt;property id=&quot;20148&quot; value=&quot;5&quot;/&gt;&lt;property id=&quot;20300&quot; value=&quot;Slide 52&quot;/&gt;&lt;property id=&quot;20307&quot; value=&quot;311&quot;/&gt;&lt;/object&gt;&lt;object type=&quot;3&quot; unique_id=&quot;11450&quot;&gt;&lt;property id=&quot;20148&quot; value=&quot;5&quot;/&gt;&lt;property id=&quot;20300&quot; value=&quot;Slide 53&quot;/&gt;&lt;property id=&quot;20307&quot; value=&quot;312&quot;/&gt;&lt;/object&gt;&lt;object type=&quot;3&quot; unique_id=&quot;11451&quot;&gt;&lt;property id=&quot;20148&quot; value=&quot;5&quot;/&gt;&lt;property id=&quot;20300&quot; value=&quot;Slide 54&quot;/&gt;&lt;property id=&quot;20307&quot; value=&quot;313&quot;/&gt;&lt;/object&gt;&lt;object type=&quot;3&quot; unique_id=&quot;11452&quot;&gt;&lt;property id=&quot;20148&quot; value=&quot;5&quot;/&gt;&lt;property id=&quot;20300&quot; value=&quot;Slide 55&quot;/&gt;&lt;property id=&quot;20307&quot; value=&quot;314&quot;/&gt;&lt;/object&gt;&lt;object type=&quot;3&quot; unique_id=&quot;11453&quot;&gt;&lt;property id=&quot;20148&quot; value=&quot;5&quot;/&gt;&lt;property id=&quot;20300&quot; value=&quot;Slide 56&quot;/&gt;&lt;property id=&quot;20307&quot; value=&quot;315&quot;/&gt;&lt;/object&gt;&lt;object type=&quot;3&quot; unique_id=&quot;11454&quot;&gt;&lt;property id=&quot;20148&quot; value=&quot;5&quot;/&gt;&lt;property id=&quot;20300&quot; value=&quot;Slide 63&quot;/&gt;&lt;property id=&quot;20307&quot; value=&quot;316&quot;/&gt;&lt;/object&gt;&lt;object type=&quot;3&quot; unique_id=&quot;11935&quot;&gt;&lt;property id=&quot;20148&quot; value=&quot;5&quot;/&gt;&lt;property id=&quot;20300&quot; value=&quot;Slide 64&quot;/&gt;&lt;property id=&quot;20307&quot; value=&quot;317&quot;/&gt;&lt;/object&gt;&lt;object type=&quot;3&quot; unique_id=&quot;13115&quot;&gt;&lt;property id=&quot;20148&quot; value=&quot;5&quot;/&gt;&lt;property id=&quot;20300&quot; value=&quot;Slide 67&quot;/&gt;&lt;property id=&quot;20307&quot; value=&quot;320&quot;/&gt;&lt;/object&gt;&lt;object type=&quot;3&quot; unique_id=&quot;13116&quot;&gt;&lt;property id=&quot;20148&quot; value=&quot;5&quot;/&gt;&lt;property id=&quot;20300&quot; value=&quot;Slide 69&quot;/&gt;&lt;property id=&quot;20307&quot; value=&quot;322&quot;/&gt;&lt;/object&gt;&lt;object type=&quot;3&quot; unique_id=&quot;13117&quot;&gt;&lt;property id=&quot;20148&quot; value=&quot;5&quot;/&gt;&lt;property id=&quot;20300&quot; value=&quot;Slide 70&quot;/&gt;&lt;property id=&quot;20307&quot; value=&quot;323&quot;/&gt;&lt;/object&gt;&lt;object type=&quot;3&quot; unique_id=&quot;13118&quot;&gt;&lt;property id=&quot;20148&quot; value=&quot;5&quot;/&gt;&lt;property id=&quot;20300&quot; value=&quot;Slide 71&quot;/&gt;&lt;property id=&quot;20307&quot; value=&quot;324&quot;/&gt;&lt;/object&gt;&lt;object type=&quot;3&quot; unique_id=&quot;13119&quot;&gt;&lt;property id=&quot;20148&quot; value=&quot;5&quot;/&gt;&lt;property id=&quot;20300&quot; value=&quot;Slide 66&quot;/&gt;&lt;property id=&quot;20307&quot; value=&quot;319&quot;/&gt;&lt;/object&gt;&lt;object type=&quot;3&quot; unique_id=&quot;13120&quot;&gt;&lt;property id=&quot;20148&quot; value=&quot;5&quot;/&gt;&lt;property id=&quot;20300&quot; value=&quot;Slide 72&quot;/&gt;&lt;property id=&quot;20307&quot; value=&quot;325&quot;/&gt;&lt;/object&gt;&lt;object type=&quot;3&quot; unique_id=&quot;13122&quot;&gt;&lt;property id=&quot;20148&quot; value=&quot;5&quot;/&gt;&lt;property id=&quot;20300&quot; value=&quot;Slide 74&quot;/&gt;&lt;property id=&quot;20307&quot; value=&quot;327&quot;/&gt;&lt;/object&gt;&lt;object type=&quot;3&quot; unique_id=&quot;13123&quot;&gt;&lt;property id=&quot;20148&quot; value=&quot;5&quot;/&gt;&lt;property id=&quot;20300&quot; value=&quot;Slide 78&quot;/&gt;&lt;property id=&quot;20307&quot; value=&quot;328&quot;/&gt;&lt;/object&gt;&lt;object type=&quot;3&quot; unique_id=&quot;13124&quot;&gt;&lt;property id=&quot;20148&quot; value=&quot;5&quot;/&gt;&lt;property id=&quot;20300&quot; value=&quot;Slide 75&quot;/&gt;&lt;property id=&quot;20307&quot; value=&quot;329&quot;/&gt;&lt;/object&gt;&lt;object type=&quot;3&quot; unique_id=&quot;14180&quot;&gt;&lt;property id=&quot;20148&quot; value=&quot;5&quot;/&gt;&lt;property id=&quot;20300&quot; value=&quot;Slide 60&quot;/&gt;&lt;property id=&quot;20307&quot; value=&quot;335&quot;/&gt;&lt;/object&gt;&lt;object type=&quot;3&quot; unique_id=&quot;14184&quot;&gt;&lt;property id=&quot;20148&quot; value=&quot;5&quot;/&gt;&lt;property id=&quot;20300&quot; value=&quot;Slide 81&quot;/&gt;&lt;property id=&quot;20307&quot; value=&quot;339&quot;/&gt;&lt;/object&gt;&lt;object type=&quot;3&quot; unique_id=&quot;14185&quot;&gt;&lt;property id=&quot;20148&quot; value=&quot;5&quot;/&gt;&lt;property id=&quot;20300&quot; value=&quot;Slide 80&quot;/&gt;&lt;property id=&quot;20307&quot; value=&quot;338&quot;/&gt;&lt;/object&gt;&lt;object type=&quot;3&quot; unique_id=&quot;14429&quot;&gt;&lt;property id=&quot;20148&quot; value=&quot;5&quot;/&gt;&lt;property id=&quot;20300&quot; value=&quot;Slide 82&quot;/&gt;&lt;property id=&quot;20307&quot; value=&quot;340&quot;/&gt;&lt;/object&gt;&lt;object type=&quot;3&quot; unique_id=&quot;25969&quot;&gt;&lt;property id=&quot;20148&quot; value=&quot;5&quot;/&gt;&lt;property id=&quot;20300&quot; value=&quot;Slide 4 - &amp;quot;Target Audience&amp;quot;&quot;/&gt;&lt;property id=&quot;20307&quot; value=&quot;266&quot;/&gt;&lt;/object&gt;&lt;object type=&quot;3&quot; unique_id=&quot;25970&quot;&gt;&lt;property id=&quot;20148&quot; value=&quot;5&quot;/&gt;&lt;property id=&quot;20300&quot; value=&quot;Slide 9&quot;/&gt;&lt;property id=&quot;20307&quot; value=&quot;264&quot;/&gt;&lt;/object&gt;&lt;object type=&quot;3&quot; unique_id=&quot;25971&quot;&gt;&lt;property id=&quot;20148&quot; value=&quot;5&quot;/&gt;&lt;property id=&quot;20300&quot; value=&quot;Slide 15&quot;/&gt;&lt;property id=&quot;20307&quot; value=&quot;282&quot;/&gt;&lt;/object&gt;&lt;object type=&quot;3&quot; unique_id=&quot;25972&quot;&gt;&lt;property id=&quot;20148&quot; value=&quot;5&quot;/&gt;&lt;property id=&quot;20300&quot; value=&quot;Slide 17&quot;/&gt;&lt;property id=&quot;20307&quot; value=&quot;284&quot;/&gt;&lt;/object&gt;&lt;object type=&quot;3&quot; unique_id=&quot;25977&quot;&gt;&lt;property id=&quot;20148&quot; value=&quot;5&quot;/&gt;&lt;property id=&quot;20300&quot; value=&quot;Slide 33 - &amp;quot;Installing JAVA&amp;quot;&quot;/&gt;&lt;property id=&quot;20307&quot; value=&quot;342&quot;/&gt;&lt;/object&gt;&lt;object type=&quot;3&quot; unique_id=&quot;25978&quot;&gt;&lt;property id=&quot;20148&quot; value=&quot;5&quot;/&gt;&lt;property id=&quot;20300&quot; value=&quot;Slide 35&quot;/&gt;&lt;property id=&quot;20307&quot; value=&quot;343&quot;/&gt;&lt;/object&gt;&lt;object type=&quot;3&quot; unique_id=&quot;25979&quot;&gt;&lt;property id=&quot;20148&quot; value=&quot;5&quot;/&gt;&lt;property id=&quot;20300&quot; value=&quot;Slide 36&quot;/&gt;&lt;property id=&quot;20307&quot; value=&quot;344&quot;/&gt;&lt;/object&gt;&lt;object type=&quot;3&quot; unique_id=&quot;25980&quot;&gt;&lt;property id=&quot;20148&quot; value=&quot;5&quot;/&gt;&lt;property id=&quot;20300&quot; value=&quot;Slide 50&quot;/&gt;&lt;property id=&quot;20307&quot; value=&quot;309&quot;/&gt;&lt;/object&gt;&lt;object type=&quot;3&quot; unique_id=&quot;25981&quot;&gt;&lt;property id=&quot;20148&quot; value=&quot;5&quot;/&gt;&lt;property id=&quot;20300&quot; value=&quot;Slide 57&quot;/&gt;&lt;property id=&quot;20307&quot; value=&quot;332&quot;/&gt;&lt;/object&gt;&lt;object type=&quot;3&quot; unique_id=&quot;25982&quot;&gt;&lt;property id=&quot;20148&quot; value=&quot;5&quot;/&gt;&lt;property id=&quot;20300&quot; value=&quot;Slide 58&quot;/&gt;&lt;property id=&quot;20307&quot; value=&quot;333&quot;/&gt;&lt;/object&gt;&lt;object type=&quot;3&quot; unique_id=&quot;25983&quot;&gt;&lt;property id=&quot;20148&quot; value=&quot;5&quot;/&gt;&lt;property id=&quot;20300&quot; value=&quot;Slide 59&quot;/&gt;&lt;property id=&quot;20307&quot; value=&quot;334&quot;/&gt;&lt;/object&gt;&lt;object type=&quot;3&quot; unique_id=&quot;25984&quot;&gt;&lt;property id=&quot;20148&quot; value=&quot;5&quot;/&gt;&lt;property id=&quot;20300&quot; value=&quot;Slide 61&quot;/&gt;&lt;property id=&quot;20307&quot; value=&quot;336&quot;/&gt;&lt;/object&gt;&lt;object type=&quot;3&quot; unique_id=&quot;25985&quot;&gt;&lt;property id=&quot;20148&quot; value=&quot;5&quot;/&gt;&lt;property id=&quot;20300&quot; value=&quot;Slide 65&quot;/&gt;&lt;property id=&quot;20307&quot; value=&quot;318&quot;/&gt;&lt;/object&gt;&lt;object type=&quot;3&quot; unique_id=&quot;25986&quot;&gt;&lt;property id=&quot;20148&quot; value=&quot;5&quot;/&gt;&lt;property id=&quot;20300&quot; value=&quot;Slide 68&quot;/&gt;&lt;property id=&quot;20307&quot; value=&quot;321&quot;/&gt;&lt;/object&gt;&lt;object type=&quot;3&quot; unique_id=&quot;25987&quot;&gt;&lt;property id=&quot;20148&quot; value=&quot;5&quot;/&gt;&lt;property id=&quot;20300&quot; value=&quot;Slide 73 - &amp;quot;CQL DATA TYPES&amp;quot;&quot;/&gt;&lt;property id=&quot;20307&quot; value=&quot;278&quot;/&gt;&lt;/object&gt;&lt;object type=&quot;3&quot; unique_id=&quot;25988&quot;&gt;&lt;property id=&quot;20148&quot; value=&quot;5&quot;/&gt;&lt;property id=&quot;20300&quot; value=&quot;Slide 76&quot;/&gt;&lt;property id=&quot;20307&quot; value=&quot;330&quot;/&gt;&lt;/object&gt;&lt;object type=&quot;3&quot; unique_id=&quot;25989&quot;&gt;&lt;property id=&quot;20148&quot; value=&quot;5&quot;/&gt;&lt;property id=&quot;20300&quot; value=&quot;Slide 77&quot;/&gt;&lt;property id=&quot;20307&quot; value=&quot;331&quot;/&gt;&lt;/object&gt;&lt;object type=&quot;3&quot; unique_id=&quot;25990&quot;&gt;&lt;property id=&quot;20148&quot; value=&quot;5&quot;/&gt;&lt;property id=&quot;20300&quot; value=&quot;Slide 79&quot;/&gt;&lt;property id=&quot;20307&quot; value=&quot;337&quot;/&gt;&lt;/object&gt;&lt;object type=&quot;3&quot; unique_id=&quot;26573&quot;&gt;&lt;property id=&quot;20148&quot; value=&quot;5&quot;/&gt;&lt;property id=&quot;20300&quot; value=&quot;Slide 37&quot;/&gt;&lt;property id=&quot;20307&quot; value=&quot;345&quot;/&gt;&lt;/object&gt;&lt;object type=&quot;3&quot; unique_id=&quot;28509&quot;&gt;&lt;property id=&quot;20148&quot; value=&quot;5&quot;/&gt;&lt;property id=&quot;20300&quot; value=&quot;Slide 24&quot;/&gt;&lt;property id=&quot;20307&quot; value=&quot;346&quot;/&gt;&lt;/object&gt;&lt;object type=&quot;3&quot; unique_id=&quot;28510&quot;&gt;&lt;property id=&quot;20148&quot; value=&quot;5&quot;/&gt;&lt;property id=&quot;20300&quot; value=&quot;Slide 25&quot;/&gt;&lt;property id=&quot;20307&quot; value=&quot;347&quot;/&gt;&lt;/object&gt;&lt;object type=&quot;3&quot; unique_id=&quot;28511&quot;&gt;&lt;property id=&quot;20148&quot; value=&quot;5&quot;/&gt;&lt;property id=&quot;20300&quot; value=&quot;Slide 26&quot;/&gt;&lt;property id=&quot;20307&quot; value=&quot;348&quot;/&gt;&lt;/object&gt;&lt;object type=&quot;3&quot; unique_id=&quot;29379&quot;&gt;&lt;property id=&quot;20148&quot; value=&quot;5&quot;/&gt;&lt;property id=&quot;20300&quot; value=&quot;Slide 29&quot;/&gt;&lt;property id=&quot;20307&quot; value=&quot;349&quot;/&gt;&lt;/object&gt;&lt;object type=&quot;3&quot; unique_id=&quot;29380&quot;&gt;&lt;property id=&quot;20148&quot; value=&quot;5&quot;/&gt;&lt;property id=&quot;20300&quot; value=&quot;Slide 30&quot;/&gt;&lt;property id=&quot;20307&quot; value=&quot;350&quot;/&gt;&lt;/object&gt;&lt;object type=&quot;3&quot; unique_id=&quot;29381&quot;&gt;&lt;property id=&quot;20148&quot; value=&quot;5&quot;/&gt;&lt;property id=&quot;20300&quot; value=&quot;Slide 31&quot;/&gt;&lt;property id=&quot;20307&quot; value=&quot;351&quot;/&gt;&lt;/object&gt;&lt;/object&gt;&lt;object type=&quot;8&quot; unique_id=&quot;10074&quo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4877</Words>
  <Application>Microsoft Office PowerPoint</Application>
  <PresentationFormat>Widescreen</PresentationFormat>
  <Paragraphs>463</Paragraphs>
  <Slides>82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82</vt:i4>
      </vt:variant>
    </vt:vector>
  </HeadingPairs>
  <TitlesOfParts>
    <vt:vector size="91" baseType="lpstr">
      <vt:lpstr>Arial</vt:lpstr>
      <vt:lpstr>Calibri</vt:lpstr>
      <vt:lpstr>Calibri Light</vt:lpstr>
      <vt:lpstr>Helvetica Light</vt:lpstr>
      <vt:lpstr>Helvetica Neue</vt:lpstr>
      <vt:lpstr>Times New Roman</vt:lpstr>
      <vt:lpstr>Office Theme</vt:lpstr>
      <vt:lpstr>White</vt:lpstr>
      <vt:lpstr>1_White</vt:lpstr>
      <vt:lpstr>Cassandra: An Example of NoSQL Databases (IV)</vt:lpstr>
      <vt:lpstr>Outline</vt:lpstr>
      <vt:lpstr>INTRODUCTION</vt:lpstr>
      <vt:lpstr>Target Audience</vt:lpstr>
      <vt:lpstr>Overview</vt:lpstr>
      <vt:lpstr>Why Casssandra?</vt:lpstr>
      <vt:lpstr>History</vt:lpstr>
      <vt:lpstr>Features</vt:lpstr>
      <vt:lpstr>PowerPoint Presentation</vt:lpstr>
      <vt:lpstr>Use Cases / Applications</vt:lpstr>
      <vt:lpstr>Cassandra v/s HBase</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vt:lpstr>
      <vt:lpstr>Installing JAVA</vt:lpstr>
      <vt:lpstr>PowerPoint Presentation</vt:lpstr>
      <vt:lpstr>PowerPoint Presentation</vt:lpstr>
      <vt:lpstr>PowerPoint Presentation</vt:lpstr>
      <vt:lpstr>PowerPoint Presentation</vt:lpstr>
      <vt:lpstr>KEYSPACE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CQL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Saini</dc:creator>
  <cp:lastModifiedBy>Ajay Saini</cp:lastModifiedBy>
  <cp:revision>91</cp:revision>
  <dcterms:created xsi:type="dcterms:W3CDTF">2017-06-24T22:32:36Z</dcterms:created>
  <dcterms:modified xsi:type="dcterms:W3CDTF">2017-08-14T04:02:52Z</dcterms:modified>
</cp:coreProperties>
</file>